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 id="2147483719" r:id="rId2"/>
  </p:sldMasterIdLst>
  <p:notesMasterIdLst>
    <p:notesMasterId r:id="rId18"/>
  </p:notesMasterIdLst>
  <p:handoutMasterIdLst>
    <p:handoutMasterId r:id="rId19"/>
  </p:handoutMasterIdLst>
  <p:sldIdLst>
    <p:sldId id="469" r:id="rId3"/>
    <p:sldId id="519" r:id="rId4"/>
    <p:sldId id="521" r:id="rId5"/>
    <p:sldId id="522" r:id="rId6"/>
    <p:sldId id="523" r:id="rId7"/>
    <p:sldId id="524" r:id="rId8"/>
    <p:sldId id="526" r:id="rId9"/>
    <p:sldId id="502" r:id="rId10"/>
    <p:sldId id="504" r:id="rId11"/>
    <p:sldId id="450" r:id="rId12"/>
    <p:sldId id="488" r:id="rId13"/>
    <p:sldId id="515" r:id="rId14"/>
    <p:sldId id="531" r:id="rId15"/>
    <p:sldId id="516" r:id="rId16"/>
    <p:sldId id="498" r:id="rId17"/>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9" autoAdjust="0"/>
    <p:restoredTop sz="71342" autoAdjust="0"/>
  </p:normalViewPr>
  <p:slideViewPr>
    <p:cSldViewPr>
      <p:cViewPr varScale="1">
        <p:scale>
          <a:sx n="82" d="100"/>
          <a:sy n="82" d="100"/>
        </p:scale>
        <p:origin x="-2454" y="-96"/>
      </p:cViewPr>
      <p:guideLst>
        <p:guide orient="horz" pos="2160"/>
        <p:guide pos="2880"/>
      </p:guideLst>
    </p:cSldViewPr>
  </p:slideViewPr>
  <p:outlineViewPr>
    <p:cViewPr>
      <p:scale>
        <a:sx n="33" d="100"/>
        <a:sy n="33" d="100"/>
      </p:scale>
      <p:origin x="0" y="408"/>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0" d="100"/>
          <a:sy n="70" d="100"/>
        </p:scale>
        <p:origin x="-2556" y="47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469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dirty="0"/>
          </a:p>
        </p:txBody>
      </p:sp>
      <p:sp>
        <p:nvSpPr>
          <p:cNvPr id="11469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68468697-F4EE-4398-9234-D920A9D50D58}" type="datetimeFigureOut">
              <a:rPr lang="en-GB"/>
              <a:pPr>
                <a:defRPr/>
              </a:pPr>
              <a:t>20/06/2016</a:t>
            </a:fld>
            <a:endParaRPr lang="en-GB" dirty="0"/>
          </a:p>
        </p:txBody>
      </p:sp>
      <p:sp>
        <p:nvSpPr>
          <p:cNvPr id="114692"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dirty="0"/>
          </a:p>
        </p:txBody>
      </p:sp>
      <p:sp>
        <p:nvSpPr>
          <p:cNvPr id="114693"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651EF4F-16B2-4ABC-B371-9F5BB4DE3503}" type="slidenum">
              <a:rPr lang="en-GB"/>
              <a:pPr>
                <a:defRPr/>
              </a:pPr>
              <a:t>‹#›</a:t>
            </a:fld>
            <a:endParaRPr lang="en-GB" dirty="0"/>
          </a:p>
        </p:txBody>
      </p:sp>
    </p:spTree>
    <p:extLst>
      <p:ext uri="{BB962C8B-B14F-4D97-AF65-F5344CB8AC3E}">
        <p14:creationId xmlns:p14="http://schemas.microsoft.com/office/powerpoint/2010/main" val="9643437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620053AF-074A-4537-8DA7-6728172CF41D}" type="datetimeFigureOut">
              <a:rPr lang="en-GB"/>
              <a:pPr>
                <a:defRPr/>
              </a:pPr>
              <a:t>20/06/2016</a:t>
            </a:fld>
            <a:endParaRPr lang="en-GB" dirty="0"/>
          </a:p>
        </p:txBody>
      </p:sp>
      <p:sp>
        <p:nvSpPr>
          <p:cNvPr id="4" name="Slide Image Placeholder 3"/>
          <p:cNvSpPr>
            <a:spLocks noGrp="1" noRot="1" noChangeAspect="1"/>
          </p:cNvSpPr>
          <p:nvPr>
            <p:ph type="sldImg" idx="2"/>
          </p:nvPr>
        </p:nvSpPr>
        <p:spPr>
          <a:xfrm>
            <a:off x="915988" y="744538"/>
            <a:ext cx="4965700" cy="3722687"/>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dirty="0"/>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E313DA93-2D5F-4BD1-8BA3-5C60D12E84CF}" type="slidenum">
              <a:rPr lang="en-GB"/>
              <a:pPr>
                <a:defRPr/>
              </a:pPr>
              <a:t>‹#›</a:t>
            </a:fld>
            <a:endParaRPr lang="en-GB" dirty="0"/>
          </a:p>
        </p:txBody>
      </p:sp>
    </p:spTree>
    <p:extLst>
      <p:ext uri="{BB962C8B-B14F-4D97-AF65-F5344CB8AC3E}">
        <p14:creationId xmlns:p14="http://schemas.microsoft.com/office/powerpoint/2010/main" val="41174468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E313DA93-2D5F-4BD1-8BA3-5C60D12E84CF}" type="slidenum">
              <a:rPr lang="en-GB" smtClean="0"/>
              <a:pPr>
                <a:defRPr/>
              </a:pPr>
              <a:t>1</a:t>
            </a:fld>
            <a:endParaRPr lang="en-GB" dirty="0"/>
          </a:p>
        </p:txBody>
      </p:sp>
    </p:spTree>
    <p:extLst>
      <p:ext uri="{BB962C8B-B14F-4D97-AF65-F5344CB8AC3E}">
        <p14:creationId xmlns:p14="http://schemas.microsoft.com/office/powerpoint/2010/main" val="217258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20482" name="Rectangle 3"/>
          <p:cNvSpPr>
            <a:spLocks noGrp="1"/>
          </p:cNvSpPr>
          <p:nvPr>
            <p:ph type="body" idx="1"/>
          </p:nvPr>
        </p:nvSpPr>
        <p:spPr bwMode="auto">
          <a:noFill/>
        </p:spPr>
        <p:txBody>
          <a:bodyPr wrap="square" numCol="1" anchor="t" anchorCtr="0" compatLnSpc="1">
            <a:prstTxWarp prst="textNoShape">
              <a:avLst/>
            </a:prstTxWarp>
            <a:normAutofit/>
          </a:bodyPr>
          <a:lstStyle/>
          <a:p>
            <a:endParaRPr lang="en-GB" sz="1100" baseline="0" dirty="0" smtClean="0"/>
          </a:p>
        </p:txBody>
      </p:sp>
    </p:spTree>
    <p:extLst>
      <p:ext uri="{BB962C8B-B14F-4D97-AF65-F5344CB8AC3E}">
        <p14:creationId xmlns:p14="http://schemas.microsoft.com/office/powerpoint/2010/main" val="35016269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pPr>
              <a:defRPr/>
            </a:pPr>
            <a:fld id="{E313DA93-2D5F-4BD1-8BA3-5C60D12E84CF}" type="slidenum">
              <a:rPr lang="en-GB" smtClean="0"/>
              <a:pPr>
                <a:defRPr/>
              </a:pPr>
              <a:t>11</a:t>
            </a:fld>
            <a:endParaRPr lang="en-GB" dirty="0"/>
          </a:p>
        </p:txBody>
      </p:sp>
    </p:spTree>
    <p:extLst>
      <p:ext uri="{BB962C8B-B14F-4D97-AF65-F5344CB8AC3E}">
        <p14:creationId xmlns:p14="http://schemas.microsoft.com/office/powerpoint/2010/main" val="19723117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pPr>
              <a:defRPr/>
            </a:pPr>
            <a:fld id="{E313DA93-2D5F-4BD1-8BA3-5C60D12E84CF}" type="slidenum">
              <a:rPr lang="en-GB" smtClean="0"/>
              <a:pPr>
                <a:defRPr/>
              </a:pPr>
              <a:t>12</a:t>
            </a:fld>
            <a:endParaRPr lang="en-GB" dirty="0"/>
          </a:p>
        </p:txBody>
      </p:sp>
    </p:spTree>
    <p:extLst>
      <p:ext uri="{BB962C8B-B14F-4D97-AF65-F5344CB8AC3E}">
        <p14:creationId xmlns:p14="http://schemas.microsoft.com/office/powerpoint/2010/main" val="39243044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baseline="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E313DA93-2D5F-4BD1-8BA3-5C60D12E84CF}" type="slidenum">
              <a:rPr lang="en-GB" smtClean="0"/>
              <a:pPr>
                <a:defRPr/>
              </a:pPr>
              <a:t>14</a:t>
            </a:fld>
            <a:endParaRPr lang="en-GB" dirty="0"/>
          </a:p>
        </p:txBody>
      </p:sp>
    </p:spTree>
    <p:extLst>
      <p:ext uri="{BB962C8B-B14F-4D97-AF65-F5344CB8AC3E}">
        <p14:creationId xmlns:p14="http://schemas.microsoft.com/office/powerpoint/2010/main" val="265882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E313DA93-2D5F-4BD1-8BA3-5C60D12E84CF}" type="slidenum">
              <a:rPr lang="en-GB" smtClean="0"/>
              <a:pPr>
                <a:defRPr/>
              </a:pPr>
              <a:t>15</a:t>
            </a:fld>
            <a:endParaRPr lang="en-GB" dirty="0"/>
          </a:p>
        </p:txBody>
      </p:sp>
    </p:spTree>
    <p:extLst>
      <p:ext uri="{BB962C8B-B14F-4D97-AF65-F5344CB8AC3E}">
        <p14:creationId xmlns:p14="http://schemas.microsoft.com/office/powerpoint/2010/main" val="41551103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pPr eaLnBrk="1" hangingPunct="1">
              <a:spcBef>
                <a:spcPct val="0"/>
              </a:spcBef>
            </a:pPr>
            <a:endParaRPr lang="en-GB" i="0" baseline="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E313DA93-2D5F-4BD1-8BA3-5C60D12E84CF}" type="slidenum">
              <a:rPr lang="en-GB" smtClean="0"/>
              <a:pPr>
                <a:defRPr/>
              </a:pPr>
              <a:t>2</a:t>
            </a:fld>
            <a:endParaRPr lang="en-GB" dirty="0"/>
          </a:p>
        </p:txBody>
      </p:sp>
    </p:spTree>
    <p:extLst>
      <p:ext uri="{BB962C8B-B14F-4D97-AF65-F5344CB8AC3E}">
        <p14:creationId xmlns:p14="http://schemas.microsoft.com/office/powerpoint/2010/main" val="20669155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E313DA93-2D5F-4BD1-8BA3-5C60D12E84CF}" type="slidenum">
              <a:rPr lang="en-GB" smtClean="0"/>
              <a:pPr>
                <a:defRPr/>
              </a:pPr>
              <a:t>3</a:t>
            </a:fld>
            <a:endParaRPr lang="en-GB" dirty="0"/>
          </a:p>
        </p:txBody>
      </p:sp>
    </p:spTree>
    <p:extLst>
      <p:ext uri="{BB962C8B-B14F-4D97-AF65-F5344CB8AC3E}">
        <p14:creationId xmlns:p14="http://schemas.microsoft.com/office/powerpoint/2010/main" val="30627155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E313DA93-2D5F-4BD1-8BA3-5C60D12E84CF}" type="slidenum">
              <a:rPr lang="en-GB" smtClean="0"/>
              <a:pPr>
                <a:defRPr/>
              </a:pPr>
              <a:t>4</a:t>
            </a:fld>
            <a:endParaRPr lang="en-GB" dirty="0"/>
          </a:p>
        </p:txBody>
      </p:sp>
    </p:spTree>
    <p:extLst>
      <p:ext uri="{BB962C8B-B14F-4D97-AF65-F5344CB8AC3E}">
        <p14:creationId xmlns:p14="http://schemas.microsoft.com/office/powerpoint/2010/main" val="8494585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E313DA93-2D5F-4BD1-8BA3-5C60D12E84CF}" type="slidenum">
              <a:rPr lang="en-GB" smtClean="0"/>
              <a:pPr>
                <a:defRPr/>
              </a:pPr>
              <a:t>5</a:t>
            </a:fld>
            <a:endParaRPr lang="en-GB" dirty="0"/>
          </a:p>
        </p:txBody>
      </p:sp>
    </p:spTree>
    <p:extLst>
      <p:ext uri="{BB962C8B-B14F-4D97-AF65-F5344CB8AC3E}">
        <p14:creationId xmlns:p14="http://schemas.microsoft.com/office/powerpoint/2010/main" val="1522293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E313DA93-2D5F-4BD1-8BA3-5C60D12E84CF}" type="slidenum">
              <a:rPr lang="en-GB" smtClean="0"/>
              <a:pPr>
                <a:defRPr/>
              </a:pPr>
              <a:t>6</a:t>
            </a:fld>
            <a:endParaRPr lang="en-GB" dirty="0"/>
          </a:p>
        </p:txBody>
      </p:sp>
    </p:spTree>
    <p:extLst>
      <p:ext uri="{BB962C8B-B14F-4D97-AF65-F5344CB8AC3E}">
        <p14:creationId xmlns:p14="http://schemas.microsoft.com/office/powerpoint/2010/main" val="28870414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pPr eaLnBrk="1" hangingPunct="1">
              <a:spcBef>
                <a:spcPct val="0"/>
              </a:spcBef>
            </a:pPr>
            <a:endParaRPr lang="en-GB" i="0" baseline="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E313DA93-2D5F-4BD1-8BA3-5C60D12E84CF}" type="slidenum">
              <a:rPr lang="en-GB" smtClean="0"/>
              <a:pPr>
                <a:defRPr/>
              </a:pPr>
              <a:t>7</a:t>
            </a:fld>
            <a:endParaRPr lang="en-GB" dirty="0"/>
          </a:p>
        </p:txBody>
      </p:sp>
    </p:spTree>
    <p:extLst>
      <p:ext uri="{BB962C8B-B14F-4D97-AF65-F5344CB8AC3E}">
        <p14:creationId xmlns:p14="http://schemas.microsoft.com/office/powerpoint/2010/main" val="185016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pPr marL="0" indent="0">
              <a:buFontTx/>
              <a:buNone/>
            </a:pPr>
            <a:endParaRPr lang="en-GB" b="0" i="0" dirty="0"/>
          </a:p>
        </p:txBody>
      </p:sp>
      <p:sp>
        <p:nvSpPr>
          <p:cNvPr id="4" name="Slide Number Placeholder 3"/>
          <p:cNvSpPr>
            <a:spLocks noGrp="1"/>
          </p:cNvSpPr>
          <p:nvPr>
            <p:ph type="sldNum" sz="quarter" idx="10"/>
          </p:nvPr>
        </p:nvSpPr>
        <p:spPr/>
        <p:txBody>
          <a:bodyPr/>
          <a:lstStyle/>
          <a:p>
            <a:pPr>
              <a:defRPr/>
            </a:pPr>
            <a:fld id="{E313DA93-2D5F-4BD1-8BA3-5C60D12E84CF}" type="slidenum">
              <a:rPr lang="en-GB" smtClean="0"/>
              <a:pPr>
                <a:defRPr/>
              </a:pPr>
              <a:t>8</a:t>
            </a:fld>
            <a:endParaRPr lang="en-GB" dirty="0"/>
          </a:p>
        </p:txBody>
      </p:sp>
    </p:spTree>
    <p:extLst>
      <p:ext uri="{BB962C8B-B14F-4D97-AF65-F5344CB8AC3E}">
        <p14:creationId xmlns:p14="http://schemas.microsoft.com/office/powerpoint/2010/main" val="11004134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endParaRPr lang="en-GB" sz="1200" kern="1200" baseline="0" dirty="0" smtClean="0">
              <a:solidFill>
                <a:schemeClr val="tx1"/>
              </a:solidFill>
              <a:effectLs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E313DA93-2D5F-4BD1-8BA3-5C60D12E84CF}" type="slidenum">
              <a:rPr lang="en-GB" smtClean="0"/>
              <a:pPr>
                <a:defRPr/>
              </a:pPr>
              <a:t>9</a:t>
            </a:fld>
            <a:endParaRPr lang="en-GB" dirty="0"/>
          </a:p>
        </p:txBody>
      </p:sp>
    </p:spTree>
    <p:extLst>
      <p:ext uri="{BB962C8B-B14F-4D97-AF65-F5344CB8AC3E}">
        <p14:creationId xmlns:p14="http://schemas.microsoft.com/office/powerpoint/2010/main" val="27774249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881278DF-FBFE-4278-A16B-6EFE81CFD22F}" type="datetimeFigureOut">
              <a:rPr lang="en-GB"/>
              <a:pPr>
                <a:defRPr/>
              </a:pPr>
              <a:t>20/06/2016</a:t>
            </a:fld>
            <a:endParaRPr lang="en-GB" dirty="0"/>
          </a:p>
        </p:txBody>
      </p:sp>
      <p:sp>
        <p:nvSpPr>
          <p:cNvPr id="5" name="Footer Placeholder 21"/>
          <p:cNvSpPr>
            <a:spLocks noGrp="1"/>
          </p:cNvSpPr>
          <p:nvPr>
            <p:ph type="ftr" sz="quarter" idx="11"/>
          </p:nvPr>
        </p:nvSpPr>
        <p:spPr/>
        <p:txBody>
          <a:bodyPr/>
          <a:lstStyle>
            <a:lvl1pPr>
              <a:defRPr/>
            </a:lvl1pPr>
          </a:lstStyle>
          <a:p>
            <a:pPr>
              <a:defRPr/>
            </a:pPr>
            <a:endParaRPr lang="en-GB" dirty="0"/>
          </a:p>
        </p:txBody>
      </p:sp>
      <p:sp>
        <p:nvSpPr>
          <p:cNvPr id="6" name="Slide Number Placeholder 17"/>
          <p:cNvSpPr>
            <a:spLocks noGrp="1"/>
          </p:cNvSpPr>
          <p:nvPr>
            <p:ph type="sldNum" sz="quarter" idx="12"/>
          </p:nvPr>
        </p:nvSpPr>
        <p:spPr/>
        <p:txBody>
          <a:bodyPr/>
          <a:lstStyle>
            <a:lvl1pPr>
              <a:defRPr/>
            </a:lvl1pPr>
          </a:lstStyle>
          <a:p>
            <a:pPr>
              <a:defRPr/>
            </a:pPr>
            <a:fld id="{55698175-459D-44D5-806C-33BD48EDBEC6}" type="slidenum">
              <a:rPr lang="en-GB"/>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A78083C-8B27-4D39-853C-10BC24321FCC}" type="datetimeFigureOut">
              <a:rPr lang="en-GB"/>
              <a:pPr>
                <a:defRPr/>
              </a:pPr>
              <a:t>20/06/2016</a:t>
            </a:fld>
            <a:endParaRPr lang="en-GB" dirty="0"/>
          </a:p>
        </p:txBody>
      </p:sp>
      <p:sp>
        <p:nvSpPr>
          <p:cNvPr id="5" name="Footer Placeholder 21"/>
          <p:cNvSpPr>
            <a:spLocks noGrp="1"/>
          </p:cNvSpPr>
          <p:nvPr>
            <p:ph type="ftr" sz="quarter" idx="11"/>
          </p:nvPr>
        </p:nvSpPr>
        <p:spPr/>
        <p:txBody>
          <a:bodyPr/>
          <a:lstStyle>
            <a:lvl1pPr>
              <a:defRPr/>
            </a:lvl1pPr>
          </a:lstStyle>
          <a:p>
            <a:pPr>
              <a:defRPr/>
            </a:pPr>
            <a:endParaRPr lang="en-GB" dirty="0"/>
          </a:p>
        </p:txBody>
      </p:sp>
      <p:sp>
        <p:nvSpPr>
          <p:cNvPr id="6" name="Slide Number Placeholder 17"/>
          <p:cNvSpPr>
            <a:spLocks noGrp="1"/>
          </p:cNvSpPr>
          <p:nvPr>
            <p:ph type="sldNum" sz="quarter" idx="12"/>
          </p:nvPr>
        </p:nvSpPr>
        <p:spPr/>
        <p:txBody>
          <a:bodyPr/>
          <a:lstStyle>
            <a:lvl1pPr>
              <a:defRPr/>
            </a:lvl1pPr>
          </a:lstStyle>
          <a:p>
            <a:pPr>
              <a:defRPr/>
            </a:pPr>
            <a:fld id="{07E38477-3CFB-4336-826B-90D3FC24150C}" type="slidenum">
              <a:rPr lang="en-GB"/>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pic>
        <p:nvPicPr>
          <p:cNvPr id="4" name="Picture 8"/>
          <p:cNvPicPr>
            <a:picLocks noChangeAspect="1" noChangeArrowheads="1"/>
          </p:cNvPicPr>
          <p:nvPr userDrawn="1"/>
        </p:nvPicPr>
        <p:blipFill>
          <a:blip r:embed="rId2"/>
          <a:srcRect t="83391"/>
          <a:stretch>
            <a:fillRect/>
          </a:stretch>
        </p:blipFill>
        <p:spPr bwMode="auto">
          <a:xfrm>
            <a:off x="0" y="5719763"/>
            <a:ext cx="9144000" cy="1138237"/>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Text Placeholder 2"/>
          <p:cNvSpPr>
            <a:spLocks noGrp="1"/>
          </p:cNvSpPr>
          <p:nvPr>
            <p:ph type="body"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Date Placeholder 3"/>
          <p:cNvSpPr>
            <a:spLocks noGrp="1"/>
          </p:cNvSpPr>
          <p:nvPr>
            <p:ph type="dt" sz="half" idx="10"/>
          </p:nvPr>
        </p:nvSpPr>
        <p:spPr>
          <a:xfrm>
            <a:off x="6588125" y="6308725"/>
            <a:ext cx="1920875" cy="366713"/>
          </a:xfrm>
        </p:spPr>
        <p:txBody>
          <a:bodyPr/>
          <a:lstStyle>
            <a:lvl1pPr>
              <a:defRPr>
                <a:solidFill>
                  <a:schemeClr val="bg1"/>
                </a:solidFill>
              </a:defRPr>
            </a:lvl1pPr>
          </a:lstStyle>
          <a:p>
            <a:pPr>
              <a:defRPr/>
            </a:pPr>
            <a:fld id="{C170EA5C-E9FB-44A6-83DD-354C145B35C6}" type="datetimeFigureOut">
              <a:rPr lang="en-GB"/>
              <a:pPr>
                <a:defRPr/>
              </a:pPr>
              <a:t>20/06/2016</a:t>
            </a:fld>
            <a:endParaRPr lang="en-GB" dirty="0"/>
          </a:p>
        </p:txBody>
      </p:sp>
      <p:sp>
        <p:nvSpPr>
          <p:cNvPr id="6" name="Footer Placeholder 4"/>
          <p:cNvSpPr>
            <a:spLocks noGrp="1"/>
          </p:cNvSpPr>
          <p:nvPr>
            <p:ph type="ftr" sz="quarter" idx="11"/>
          </p:nvPr>
        </p:nvSpPr>
        <p:spPr>
          <a:xfrm>
            <a:off x="3779838" y="6308725"/>
            <a:ext cx="2351087" cy="365125"/>
          </a:xfrm>
        </p:spPr>
        <p:txBody>
          <a:bodyPr/>
          <a:lstStyle>
            <a:lvl1pPr algn="l">
              <a:defRPr>
                <a:solidFill>
                  <a:schemeClr val="bg1"/>
                </a:solidFill>
              </a:defRPr>
            </a:lvl1pPr>
          </a:lstStyle>
          <a:p>
            <a:pPr>
              <a:defRPr/>
            </a:pPr>
            <a:r>
              <a:rPr lang="en-GB" dirty="0"/>
              <a:t>Ann Coffey </a:t>
            </a:r>
          </a:p>
        </p:txBody>
      </p:sp>
      <p:sp>
        <p:nvSpPr>
          <p:cNvPr id="7" name="Slide Number Placeholder 5"/>
          <p:cNvSpPr>
            <a:spLocks noGrp="1"/>
          </p:cNvSpPr>
          <p:nvPr>
            <p:ph type="sldNum" sz="quarter" idx="12"/>
          </p:nvPr>
        </p:nvSpPr>
        <p:spPr>
          <a:xfrm>
            <a:off x="8778875" y="6308725"/>
            <a:ext cx="365125" cy="365125"/>
          </a:xfrm>
        </p:spPr>
        <p:txBody>
          <a:bodyPr/>
          <a:lstStyle>
            <a:lvl1pPr>
              <a:defRPr/>
            </a:lvl1pPr>
          </a:lstStyle>
          <a:p>
            <a:pPr>
              <a:defRPr/>
            </a:pPr>
            <a:fld id="{97875ABB-6E5E-46DA-92E6-71803D62F8F0}" type="slidenum">
              <a:rPr lang="en-GB"/>
              <a:pPr>
                <a:defRPr/>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97653AC-8866-4529-9C9D-9571669EABDD}" type="datetimeFigureOut">
              <a:rPr lang="en-GB" smtClean="0">
                <a:solidFill>
                  <a:prstClr val="black">
                    <a:tint val="75000"/>
                  </a:prstClr>
                </a:solidFill>
              </a:rPr>
              <a:pPr/>
              <a:t>20/06/2016</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345C84E-78E4-4D45-89C0-98242753431B}"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1130255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97653AC-8866-4529-9C9D-9571669EABDD}" type="datetimeFigureOut">
              <a:rPr lang="en-GB" smtClean="0">
                <a:solidFill>
                  <a:prstClr val="black">
                    <a:tint val="75000"/>
                  </a:prstClr>
                </a:solidFill>
              </a:rPr>
              <a:pPr/>
              <a:t>20/06/2016</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345C84E-78E4-4D45-89C0-98242753431B}"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0197572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7653AC-8866-4529-9C9D-9571669EABDD}" type="datetimeFigureOut">
              <a:rPr lang="en-GB" smtClean="0">
                <a:solidFill>
                  <a:prstClr val="black">
                    <a:tint val="75000"/>
                  </a:prstClr>
                </a:solidFill>
              </a:rPr>
              <a:pPr/>
              <a:t>20/06/2016</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345C84E-78E4-4D45-89C0-98242753431B}"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7831636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97653AC-8866-4529-9C9D-9571669EABDD}" type="datetimeFigureOut">
              <a:rPr lang="en-GB" smtClean="0">
                <a:solidFill>
                  <a:prstClr val="black">
                    <a:tint val="75000"/>
                  </a:prstClr>
                </a:solidFill>
              </a:rPr>
              <a:pPr/>
              <a:t>20/06/2016</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345C84E-78E4-4D45-89C0-98242753431B}"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0643354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97653AC-8866-4529-9C9D-9571669EABDD}" type="datetimeFigureOut">
              <a:rPr lang="en-GB" smtClean="0">
                <a:solidFill>
                  <a:prstClr val="black">
                    <a:tint val="75000"/>
                  </a:prstClr>
                </a:solidFill>
              </a:rPr>
              <a:pPr/>
              <a:t>20/06/2016</a:t>
            </a:fld>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GB"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8345C84E-78E4-4D45-89C0-98242753431B}"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7857109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97653AC-8866-4529-9C9D-9571669EABDD}" type="datetimeFigureOut">
              <a:rPr lang="en-GB" smtClean="0">
                <a:solidFill>
                  <a:prstClr val="black">
                    <a:tint val="75000"/>
                  </a:prstClr>
                </a:solidFill>
              </a:rPr>
              <a:pPr/>
              <a:t>20/06/2016</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8345C84E-78E4-4D45-89C0-98242753431B}"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6566511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7653AC-8866-4529-9C9D-9571669EABDD}" type="datetimeFigureOut">
              <a:rPr lang="en-GB" smtClean="0">
                <a:solidFill>
                  <a:prstClr val="black">
                    <a:tint val="75000"/>
                  </a:prstClr>
                </a:solidFill>
              </a:rPr>
              <a:pPr/>
              <a:t>20/06/2016</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8345C84E-78E4-4D45-89C0-98242753431B}"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5871589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7653AC-8866-4529-9C9D-9571669EABDD}" type="datetimeFigureOut">
              <a:rPr lang="en-GB" smtClean="0">
                <a:solidFill>
                  <a:prstClr val="black">
                    <a:tint val="75000"/>
                  </a:prstClr>
                </a:solidFill>
              </a:rPr>
              <a:pPr/>
              <a:t>20/06/2016</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345C84E-78E4-4D45-89C0-98242753431B}"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230619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ACAFDACA-35CD-4D89-B20E-DCE077A26EE7}" type="datetimeFigureOut">
              <a:rPr lang="en-GB"/>
              <a:pPr>
                <a:defRPr/>
              </a:pPr>
              <a:t>20/06/2016</a:t>
            </a:fld>
            <a:endParaRPr lang="en-GB" dirty="0"/>
          </a:p>
        </p:txBody>
      </p:sp>
      <p:sp>
        <p:nvSpPr>
          <p:cNvPr id="7" name="Footer Placeholder 4"/>
          <p:cNvSpPr>
            <a:spLocks noGrp="1"/>
          </p:cNvSpPr>
          <p:nvPr>
            <p:ph type="ftr" sz="quarter" idx="11"/>
          </p:nvPr>
        </p:nvSpPr>
        <p:spPr/>
        <p:txBody>
          <a:bodyPr/>
          <a:lstStyle>
            <a:lvl1pPr>
              <a:defRPr/>
            </a:lvl1pPr>
            <a:extLst/>
          </a:lstStyle>
          <a:p>
            <a:pPr>
              <a:defRPr/>
            </a:pPr>
            <a:endParaRPr lang="en-GB" dirty="0"/>
          </a:p>
        </p:txBody>
      </p:sp>
      <p:sp>
        <p:nvSpPr>
          <p:cNvPr id="8" name="Slide Number Placeholder 5"/>
          <p:cNvSpPr>
            <a:spLocks noGrp="1"/>
          </p:cNvSpPr>
          <p:nvPr>
            <p:ph type="sldNum" sz="quarter" idx="12"/>
          </p:nvPr>
        </p:nvSpPr>
        <p:spPr/>
        <p:txBody>
          <a:bodyPr/>
          <a:lstStyle>
            <a:lvl1pPr>
              <a:defRPr/>
            </a:lvl1pPr>
            <a:extLst/>
          </a:lstStyle>
          <a:p>
            <a:pPr>
              <a:defRPr/>
            </a:pPr>
            <a:fld id="{02F56245-7059-4E63-908C-A0FE39AF8A5E}" type="slidenum">
              <a:rPr lang="en-GB"/>
              <a:pPr>
                <a:defRPr/>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7653AC-8866-4529-9C9D-9571669EABDD}" type="datetimeFigureOut">
              <a:rPr lang="en-GB" smtClean="0">
                <a:solidFill>
                  <a:prstClr val="black">
                    <a:tint val="75000"/>
                  </a:prstClr>
                </a:solidFill>
              </a:rPr>
              <a:pPr/>
              <a:t>20/06/2016</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345C84E-78E4-4D45-89C0-98242753431B}"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6911423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97653AC-8866-4529-9C9D-9571669EABDD}" type="datetimeFigureOut">
              <a:rPr lang="en-GB" smtClean="0">
                <a:solidFill>
                  <a:prstClr val="black">
                    <a:tint val="75000"/>
                  </a:prstClr>
                </a:solidFill>
              </a:rPr>
              <a:pPr/>
              <a:t>20/06/2016</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345C84E-78E4-4D45-89C0-98242753431B}"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1886462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97653AC-8866-4529-9C9D-9571669EABDD}" type="datetimeFigureOut">
              <a:rPr lang="en-GB" smtClean="0">
                <a:solidFill>
                  <a:prstClr val="black">
                    <a:tint val="75000"/>
                  </a:prstClr>
                </a:solidFill>
              </a:rPr>
              <a:pPr/>
              <a:t>20/06/2016</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345C84E-78E4-4D45-89C0-98242753431B}"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801621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14ABFEB3-0E8B-403C-A5D0-017268E93BFC}" type="datetimeFigureOut">
              <a:rPr lang="en-GB"/>
              <a:pPr>
                <a:defRPr/>
              </a:pPr>
              <a:t>20/06/2016</a:t>
            </a:fld>
            <a:endParaRPr lang="en-GB" dirty="0"/>
          </a:p>
        </p:txBody>
      </p:sp>
      <p:sp>
        <p:nvSpPr>
          <p:cNvPr id="6" name="Footer Placeholder 5"/>
          <p:cNvSpPr>
            <a:spLocks noGrp="1"/>
          </p:cNvSpPr>
          <p:nvPr>
            <p:ph type="ftr" sz="quarter" idx="11"/>
          </p:nvPr>
        </p:nvSpPr>
        <p:spPr/>
        <p:txBody>
          <a:bodyPr/>
          <a:lstStyle>
            <a:lvl1pPr>
              <a:defRPr/>
            </a:lvl1pPr>
            <a:extLst/>
          </a:lstStyle>
          <a:p>
            <a:pPr>
              <a:defRPr/>
            </a:pPr>
            <a:endParaRPr lang="en-GB" dirty="0"/>
          </a:p>
        </p:txBody>
      </p:sp>
      <p:sp>
        <p:nvSpPr>
          <p:cNvPr id="7" name="Slide Number Placeholder 6"/>
          <p:cNvSpPr>
            <a:spLocks noGrp="1"/>
          </p:cNvSpPr>
          <p:nvPr>
            <p:ph type="sldNum" sz="quarter" idx="12"/>
          </p:nvPr>
        </p:nvSpPr>
        <p:spPr/>
        <p:txBody>
          <a:bodyPr/>
          <a:lstStyle>
            <a:lvl1pPr>
              <a:defRPr/>
            </a:lvl1pPr>
            <a:extLst/>
          </a:lstStyle>
          <a:p>
            <a:pPr>
              <a:defRPr/>
            </a:pPr>
            <a:fld id="{7DE2271C-561B-40F6-ABF0-4794E500E748}" type="slidenum">
              <a:rPr lang="en-GB"/>
              <a:pPr>
                <a:defRPr/>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EF3AB403-ED05-406A-A323-A99A85BC0C59}" type="datetimeFigureOut">
              <a:rPr lang="en-GB"/>
              <a:pPr>
                <a:defRPr/>
              </a:pPr>
              <a:t>20/06/2016</a:t>
            </a:fld>
            <a:endParaRPr lang="en-GB" dirty="0"/>
          </a:p>
        </p:txBody>
      </p:sp>
      <p:sp>
        <p:nvSpPr>
          <p:cNvPr id="8" name="Footer Placeholder 7"/>
          <p:cNvSpPr>
            <a:spLocks noGrp="1"/>
          </p:cNvSpPr>
          <p:nvPr>
            <p:ph type="ftr" sz="quarter" idx="11"/>
          </p:nvPr>
        </p:nvSpPr>
        <p:spPr/>
        <p:txBody>
          <a:bodyPr/>
          <a:lstStyle>
            <a:lvl1pPr>
              <a:defRPr/>
            </a:lvl1pPr>
            <a:extLst/>
          </a:lstStyle>
          <a:p>
            <a:pPr>
              <a:defRPr/>
            </a:pPr>
            <a:endParaRPr lang="en-GB" dirty="0"/>
          </a:p>
        </p:txBody>
      </p:sp>
      <p:sp>
        <p:nvSpPr>
          <p:cNvPr id="9" name="Slide Number Placeholder 8"/>
          <p:cNvSpPr>
            <a:spLocks noGrp="1"/>
          </p:cNvSpPr>
          <p:nvPr>
            <p:ph type="sldNum" sz="quarter" idx="12"/>
          </p:nvPr>
        </p:nvSpPr>
        <p:spPr/>
        <p:txBody>
          <a:bodyPr/>
          <a:lstStyle>
            <a:lvl1pPr>
              <a:defRPr/>
            </a:lvl1pPr>
            <a:extLst/>
          </a:lstStyle>
          <a:p>
            <a:pPr>
              <a:defRPr/>
            </a:pPr>
            <a:fld id="{6B2D6AF0-AC44-405F-9C0E-01626C44C28A}" type="slidenum">
              <a:rPr lang="en-GB"/>
              <a:pPr>
                <a:defRPr/>
              </a:pPr>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8BAFE7CB-1841-4CAF-96A2-FE36F5F3921C}" type="datetimeFigureOut">
              <a:rPr lang="en-GB"/>
              <a:pPr>
                <a:defRPr/>
              </a:pPr>
              <a:t>20/06/2016</a:t>
            </a:fld>
            <a:endParaRPr lang="en-GB" dirty="0"/>
          </a:p>
        </p:txBody>
      </p:sp>
      <p:sp>
        <p:nvSpPr>
          <p:cNvPr id="4" name="Footer Placeholder 3"/>
          <p:cNvSpPr>
            <a:spLocks noGrp="1"/>
          </p:cNvSpPr>
          <p:nvPr>
            <p:ph type="ftr" sz="quarter" idx="11"/>
          </p:nvPr>
        </p:nvSpPr>
        <p:spPr/>
        <p:txBody>
          <a:bodyPr/>
          <a:lstStyle>
            <a:lvl1pPr>
              <a:defRPr/>
            </a:lvl1pPr>
            <a:extLst/>
          </a:lstStyle>
          <a:p>
            <a:pPr>
              <a:defRPr/>
            </a:pPr>
            <a:endParaRPr lang="en-GB" dirty="0"/>
          </a:p>
        </p:txBody>
      </p:sp>
      <p:sp>
        <p:nvSpPr>
          <p:cNvPr id="5" name="Slide Number Placeholder 4"/>
          <p:cNvSpPr>
            <a:spLocks noGrp="1"/>
          </p:cNvSpPr>
          <p:nvPr>
            <p:ph type="sldNum" sz="quarter" idx="12"/>
          </p:nvPr>
        </p:nvSpPr>
        <p:spPr/>
        <p:txBody>
          <a:bodyPr/>
          <a:lstStyle>
            <a:lvl1pPr>
              <a:defRPr/>
            </a:lvl1pPr>
            <a:extLst/>
          </a:lstStyle>
          <a:p>
            <a:pPr>
              <a:defRPr/>
            </a:pPr>
            <a:fld id="{D4A01847-6BE0-41B9-B095-6829D9EC91CE}" type="slidenum">
              <a:rPr lang="en-GB"/>
              <a:pPr>
                <a:defRPr/>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79055E50-D332-49D6-8953-0BE67F54A49A}" type="datetimeFigureOut">
              <a:rPr lang="en-GB"/>
              <a:pPr>
                <a:defRPr/>
              </a:pPr>
              <a:t>20/06/2016</a:t>
            </a:fld>
            <a:endParaRPr lang="en-GB" dirty="0"/>
          </a:p>
        </p:txBody>
      </p:sp>
      <p:sp>
        <p:nvSpPr>
          <p:cNvPr id="3" name="Footer Placeholder 21"/>
          <p:cNvSpPr>
            <a:spLocks noGrp="1"/>
          </p:cNvSpPr>
          <p:nvPr>
            <p:ph type="ftr" sz="quarter" idx="11"/>
          </p:nvPr>
        </p:nvSpPr>
        <p:spPr/>
        <p:txBody>
          <a:bodyPr/>
          <a:lstStyle>
            <a:lvl1pPr>
              <a:defRPr/>
            </a:lvl1pPr>
          </a:lstStyle>
          <a:p>
            <a:pPr>
              <a:defRPr/>
            </a:pPr>
            <a:endParaRPr lang="en-GB" dirty="0"/>
          </a:p>
        </p:txBody>
      </p:sp>
      <p:sp>
        <p:nvSpPr>
          <p:cNvPr id="4" name="Slide Number Placeholder 17"/>
          <p:cNvSpPr>
            <a:spLocks noGrp="1"/>
          </p:cNvSpPr>
          <p:nvPr>
            <p:ph type="sldNum" sz="quarter" idx="12"/>
          </p:nvPr>
        </p:nvSpPr>
        <p:spPr/>
        <p:txBody>
          <a:bodyPr/>
          <a:lstStyle>
            <a:lvl1pPr>
              <a:defRPr/>
            </a:lvl1pPr>
          </a:lstStyle>
          <a:p>
            <a:pPr>
              <a:defRPr/>
            </a:pPr>
            <a:fld id="{294279ED-F46C-4CBB-9D6B-77B750DB5A26}"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0EA1D67A-4B3C-4DE5-A3CF-54C979A666DB}" type="datetimeFigureOut">
              <a:rPr lang="en-GB"/>
              <a:pPr>
                <a:defRPr/>
              </a:pPr>
              <a:t>20/06/2016</a:t>
            </a:fld>
            <a:endParaRPr lang="en-GB" dirty="0"/>
          </a:p>
        </p:txBody>
      </p:sp>
      <p:sp>
        <p:nvSpPr>
          <p:cNvPr id="6" name="Footer Placeholder 5"/>
          <p:cNvSpPr>
            <a:spLocks noGrp="1"/>
          </p:cNvSpPr>
          <p:nvPr>
            <p:ph type="ftr" sz="quarter" idx="11"/>
          </p:nvPr>
        </p:nvSpPr>
        <p:spPr/>
        <p:txBody>
          <a:bodyPr/>
          <a:lstStyle>
            <a:lvl1pPr>
              <a:defRPr/>
            </a:lvl1pPr>
            <a:extLst/>
          </a:lstStyle>
          <a:p>
            <a:pPr>
              <a:defRPr/>
            </a:pPr>
            <a:endParaRPr lang="en-GB" dirty="0"/>
          </a:p>
        </p:txBody>
      </p:sp>
      <p:sp>
        <p:nvSpPr>
          <p:cNvPr id="7" name="Slide Number Placeholder 6"/>
          <p:cNvSpPr>
            <a:spLocks noGrp="1"/>
          </p:cNvSpPr>
          <p:nvPr>
            <p:ph type="sldNum" sz="quarter" idx="12"/>
          </p:nvPr>
        </p:nvSpPr>
        <p:spPr/>
        <p:txBody>
          <a:bodyPr/>
          <a:lstStyle>
            <a:lvl1pPr>
              <a:defRPr/>
            </a:lvl1pPr>
            <a:extLst/>
          </a:lstStyle>
          <a:p>
            <a:pPr>
              <a:defRPr/>
            </a:pPr>
            <a:fld id="{0B90F473-15AC-49CE-A585-62695F34D9A3}" type="slidenum">
              <a:rPr lang="en-GB"/>
              <a:pPr>
                <a:defRPr/>
              </a:pPr>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6" name="Freeform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7" name="Right Triangle 9"/>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4795654C-13E5-4665-B6E2-97E7C121A5F9}" type="datetimeFigureOut">
              <a:rPr lang="en-GB"/>
              <a:pPr>
                <a:defRPr/>
              </a:pPr>
              <a:t>20/06/2016</a:t>
            </a:fld>
            <a:endParaRPr lang="en-GB" dirty="0"/>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GB" dirty="0"/>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5CBFE048-F42F-4A70-9B8A-BAF553EC1D58}" type="slidenum">
              <a:rPr lang="en-GB"/>
              <a:pPr>
                <a:defRPr/>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0FE6FD1-636B-4248-9C8D-A13CAC3FF899}" type="datetimeFigureOut">
              <a:rPr lang="en-GB"/>
              <a:pPr>
                <a:defRPr/>
              </a:pPr>
              <a:t>20/06/2016</a:t>
            </a:fld>
            <a:endParaRPr lang="en-GB" dirty="0"/>
          </a:p>
        </p:txBody>
      </p:sp>
      <p:sp>
        <p:nvSpPr>
          <p:cNvPr id="5" name="Footer Placeholder 21"/>
          <p:cNvSpPr>
            <a:spLocks noGrp="1"/>
          </p:cNvSpPr>
          <p:nvPr>
            <p:ph type="ftr" sz="quarter" idx="11"/>
          </p:nvPr>
        </p:nvSpPr>
        <p:spPr/>
        <p:txBody>
          <a:bodyPr/>
          <a:lstStyle>
            <a:lvl1pPr>
              <a:defRPr/>
            </a:lvl1pPr>
          </a:lstStyle>
          <a:p>
            <a:pPr>
              <a:defRPr/>
            </a:pPr>
            <a:endParaRPr lang="en-GB" dirty="0"/>
          </a:p>
        </p:txBody>
      </p:sp>
      <p:sp>
        <p:nvSpPr>
          <p:cNvPr id="6" name="Slide Number Placeholder 17"/>
          <p:cNvSpPr>
            <a:spLocks noGrp="1"/>
          </p:cNvSpPr>
          <p:nvPr>
            <p:ph type="sldNum" sz="quarter" idx="12"/>
          </p:nvPr>
        </p:nvSpPr>
        <p:spPr/>
        <p:txBody>
          <a:bodyPr/>
          <a:lstStyle>
            <a:lvl1pPr>
              <a:defRPr/>
            </a:lvl1pPr>
          </a:lstStyle>
          <a:p>
            <a:pPr>
              <a:defRPr/>
            </a:pPr>
            <a:fld id="{813037C7-EAD7-46D1-8F8A-B1D2D4F798A3}"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defRPr>
            </a:lvl1pPr>
            <a:extLst/>
          </a:lstStyle>
          <a:p>
            <a:pPr>
              <a:defRPr/>
            </a:pPr>
            <a:fld id="{76B944F0-D2B7-47B1-A3CF-64AC42D58816}" type="datetimeFigureOut">
              <a:rPr lang="en-GB"/>
              <a:pPr>
                <a:defRPr/>
              </a:pPr>
              <a:t>20/06/2016</a:t>
            </a:fld>
            <a:endParaRPr lang="en-GB"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en-GB" dirty="0"/>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defRPr>
            </a:lvl1pPr>
            <a:extLst/>
          </a:lstStyle>
          <a:p>
            <a:pPr>
              <a:defRPr/>
            </a:pPr>
            <a:fld id="{A4F4C979-7557-4862-9B68-C23C6B7BBDBF}"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0" r:id="rId6"/>
    <p:sldLayoutId id="2147483716" r:id="rId7"/>
    <p:sldLayoutId id="2147483717" r:id="rId8"/>
    <p:sldLayoutId id="2147483709" r:id="rId9"/>
    <p:sldLayoutId id="2147483708" r:id="rId10"/>
    <p:sldLayoutId id="2147483718"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Verdana" pitchFamily="34" charset="0"/>
        </a:defRPr>
      </a:lvl2pPr>
      <a:lvl3pPr algn="l" rtl="0" eaLnBrk="0" fontAlgn="base" hangingPunct="0">
        <a:spcBef>
          <a:spcPct val="0"/>
        </a:spcBef>
        <a:spcAft>
          <a:spcPct val="0"/>
        </a:spcAft>
        <a:defRPr sz="4100" b="1">
          <a:solidFill>
            <a:schemeClr val="tx2"/>
          </a:solidFill>
          <a:latin typeface="Verdana" pitchFamily="34" charset="0"/>
        </a:defRPr>
      </a:lvl3pPr>
      <a:lvl4pPr algn="l" rtl="0" eaLnBrk="0" fontAlgn="base" hangingPunct="0">
        <a:spcBef>
          <a:spcPct val="0"/>
        </a:spcBef>
        <a:spcAft>
          <a:spcPct val="0"/>
        </a:spcAft>
        <a:defRPr sz="4100" b="1">
          <a:solidFill>
            <a:schemeClr val="tx2"/>
          </a:solidFill>
          <a:latin typeface="Verdana" pitchFamily="34" charset="0"/>
        </a:defRPr>
      </a:lvl4pPr>
      <a:lvl5pPr algn="l" rtl="0" eaLnBrk="0" fontAlgn="base" hangingPunct="0">
        <a:spcBef>
          <a:spcPct val="0"/>
        </a:spcBef>
        <a:spcAft>
          <a:spcPct val="0"/>
        </a:spcAft>
        <a:defRPr sz="4100" b="1">
          <a:solidFill>
            <a:schemeClr val="tx2"/>
          </a:solidFill>
          <a:latin typeface="Verdana" pitchFamily="34" charset="0"/>
        </a:defRPr>
      </a:lvl5pPr>
      <a:lvl6pPr marL="457200" algn="l" rtl="0" fontAlgn="base">
        <a:spcBef>
          <a:spcPct val="0"/>
        </a:spcBef>
        <a:spcAft>
          <a:spcPct val="0"/>
        </a:spcAft>
        <a:defRPr sz="4100" b="1">
          <a:solidFill>
            <a:schemeClr val="tx2"/>
          </a:solidFill>
          <a:latin typeface="Verdana" pitchFamily="34" charset="0"/>
        </a:defRPr>
      </a:lvl6pPr>
      <a:lvl7pPr marL="914400" algn="l" rtl="0" fontAlgn="base">
        <a:spcBef>
          <a:spcPct val="0"/>
        </a:spcBef>
        <a:spcAft>
          <a:spcPct val="0"/>
        </a:spcAft>
        <a:defRPr sz="4100" b="1">
          <a:solidFill>
            <a:schemeClr val="tx2"/>
          </a:solidFill>
          <a:latin typeface="Verdana" pitchFamily="34" charset="0"/>
        </a:defRPr>
      </a:lvl7pPr>
      <a:lvl8pPr marL="1371600" algn="l" rtl="0" fontAlgn="base">
        <a:spcBef>
          <a:spcPct val="0"/>
        </a:spcBef>
        <a:spcAft>
          <a:spcPct val="0"/>
        </a:spcAft>
        <a:defRPr sz="4100" b="1">
          <a:solidFill>
            <a:schemeClr val="tx2"/>
          </a:solidFill>
          <a:latin typeface="Verdana" pitchFamily="34" charset="0"/>
        </a:defRPr>
      </a:lvl8pPr>
      <a:lvl9pPr marL="1828800" algn="l" rtl="0" fontAlgn="base">
        <a:spcBef>
          <a:spcPct val="0"/>
        </a:spcBef>
        <a:spcAft>
          <a:spcPct val="0"/>
        </a:spcAft>
        <a:defRPr sz="4100" b="1">
          <a:solidFill>
            <a:schemeClr val="tx2"/>
          </a:solidFill>
          <a:latin typeface="Verdana"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497653AC-8866-4529-9C9D-9571669EABDD}" type="datetimeFigureOut">
              <a:rPr lang="en-GB" smtClean="0">
                <a:solidFill>
                  <a:prstClr val="black">
                    <a:tint val="75000"/>
                  </a:prstClr>
                </a:solidFill>
                <a:latin typeface="Calibri"/>
              </a:rPr>
              <a:pPr fontAlgn="auto">
                <a:spcBef>
                  <a:spcPts val="0"/>
                </a:spcBef>
                <a:spcAft>
                  <a:spcPts val="0"/>
                </a:spcAft>
              </a:pPr>
              <a:t>20/06/2016</a:t>
            </a:fld>
            <a:endParaRPr lang="en-GB" dirty="0">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dirty="0">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8345C84E-78E4-4D45-89C0-98242753431B}" type="slidenum">
              <a:rPr lang="en-GB" smtClean="0">
                <a:solidFill>
                  <a:prstClr val="black">
                    <a:tint val="75000"/>
                  </a:prstClr>
                </a:solidFill>
                <a:latin typeface="Calibri"/>
              </a:rPr>
              <a:pPr fontAlgn="auto">
                <a:spcBef>
                  <a:spcPts val="0"/>
                </a:spcBef>
                <a:spcAft>
                  <a:spcPts val="0"/>
                </a:spcAft>
              </a:pPr>
              <a:t>‹#›</a:t>
            </a:fld>
            <a:endParaRPr lang="en-GB" dirty="0">
              <a:solidFill>
                <a:prstClr val="black">
                  <a:tint val="75000"/>
                </a:prstClr>
              </a:solidFill>
              <a:latin typeface="Calibri"/>
            </a:endParaRPr>
          </a:p>
        </p:txBody>
      </p:sp>
    </p:spTree>
    <p:extLst>
      <p:ext uri="{BB962C8B-B14F-4D97-AF65-F5344CB8AC3E}">
        <p14:creationId xmlns:p14="http://schemas.microsoft.com/office/powerpoint/2010/main" val="495892168"/>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ctrTitle" idx="4294967295"/>
          </p:nvPr>
        </p:nvSpPr>
        <p:spPr bwMode="auto">
          <a:xfrm>
            <a:off x="1043608" y="1268760"/>
            <a:ext cx="7416824" cy="1872208"/>
          </a:xfrm>
        </p:spPr>
        <p:txBody>
          <a:bodyPr wrap="square" lIns="91440" tIns="45720" rIns="91440" bIns="45720" numCol="1" anchorCtr="0" compatLnSpc="1">
            <a:prstTxWarp prst="textNoShape">
              <a:avLst/>
            </a:prstTxWarp>
            <a:normAutofit/>
          </a:bodyPr>
          <a:lstStyle/>
          <a:p>
            <a:pPr algn="ctr" eaLnBrk="1" hangingPunct="1">
              <a:defRPr/>
            </a:pPr>
            <a:r>
              <a:rPr lang="en-GB" sz="6800" dirty="0" smtClean="0">
                <a:effectLst/>
                <a:latin typeface="Arial" charset="0"/>
                <a:cs typeface="Arial" charset="0"/>
              </a:rPr>
              <a:t>Janice White </a:t>
            </a:r>
          </a:p>
        </p:txBody>
      </p:sp>
      <p:sp>
        <p:nvSpPr>
          <p:cNvPr id="15362" name="Subtitle 2"/>
          <p:cNvSpPr>
            <a:spLocks noGrp="1"/>
          </p:cNvSpPr>
          <p:nvPr>
            <p:ph type="subTitle" idx="4294967295"/>
          </p:nvPr>
        </p:nvSpPr>
        <p:spPr>
          <a:xfrm>
            <a:off x="755576" y="3501008"/>
            <a:ext cx="7848872" cy="2664296"/>
          </a:xfrm>
        </p:spPr>
        <p:txBody>
          <a:bodyPr/>
          <a:lstStyle/>
          <a:p>
            <a:pPr marL="0" indent="0" algn="ctr" eaLnBrk="1" hangingPunct="1">
              <a:buNone/>
            </a:pPr>
            <a:r>
              <a:rPr lang="en-GB" sz="4400" dirty="0" smtClean="0">
                <a:latin typeface="Arial" panose="020B0604020202020204" pitchFamily="34" charset="0"/>
                <a:cs typeface="Arial" panose="020B0604020202020204" pitchFamily="34" charset="0"/>
              </a:rPr>
              <a:t>Safeguarding: </a:t>
            </a:r>
          </a:p>
          <a:p>
            <a:pPr marL="0" indent="0" algn="ctr" eaLnBrk="1" hangingPunct="1">
              <a:buNone/>
            </a:pPr>
            <a:r>
              <a:rPr lang="en-GB" sz="4400" dirty="0" smtClean="0">
                <a:latin typeface="Arial" panose="020B0604020202020204" pitchFamily="34" charset="0"/>
                <a:cs typeface="Arial" panose="020B0604020202020204" pitchFamily="34" charset="0"/>
              </a:rPr>
              <a:t>the </a:t>
            </a:r>
            <a:r>
              <a:rPr lang="en-GB" sz="4400" dirty="0">
                <a:latin typeface="Arial" panose="020B0604020202020204" pitchFamily="34" charset="0"/>
                <a:cs typeface="Arial" panose="020B0604020202020204" pitchFamily="34" charset="0"/>
              </a:rPr>
              <a:t>answer to all our woes</a:t>
            </a:r>
            <a:r>
              <a:rPr lang="en-GB" sz="4400" dirty="0" smtClean="0">
                <a:latin typeface="Arial" panose="020B0604020202020204" pitchFamily="34" charset="0"/>
                <a:cs typeface="Arial" panose="020B0604020202020204" pitchFamily="34" charset="0"/>
              </a:rPr>
              <a:t>?</a:t>
            </a:r>
          </a:p>
          <a:p>
            <a:pPr marL="0" indent="0" algn="r" eaLnBrk="1" hangingPunct="1">
              <a:buNone/>
            </a:pPr>
            <a:endParaRPr lang="en-GB" sz="1800" dirty="0" smtClean="0">
              <a:solidFill>
                <a:srgbClr val="898989"/>
              </a:solidFill>
              <a:latin typeface="Arial" panose="020B0604020202020204" pitchFamily="34" charset="0"/>
              <a:cs typeface="Arial" panose="020B0604020202020204" pitchFamily="34" charset="0"/>
            </a:endParaRPr>
          </a:p>
          <a:p>
            <a:pPr marL="0" indent="0" algn="r" eaLnBrk="1" hangingPunct="1">
              <a:buNone/>
            </a:pPr>
            <a:r>
              <a:rPr lang="en-GB" sz="1800" dirty="0" smtClean="0">
                <a:solidFill>
                  <a:srgbClr val="898989"/>
                </a:solidFill>
                <a:latin typeface="Arial" panose="020B0604020202020204" pitchFamily="34" charset="0"/>
                <a:cs typeface="Arial" panose="020B0604020202020204" pitchFamily="34" charset="0"/>
              </a:rPr>
              <a:t>23</a:t>
            </a:r>
            <a:r>
              <a:rPr lang="en-GB" sz="1800" baseline="30000" dirty="0" smtClean="0">
                <a:solidFill>
                  <a:srgbClr val="898989"/>
                </a:solidFill>
                <a:latin typeface="Arial" panose="020B0604020202020204" pitchFamily="34" charset="0"/>
                <a:cs typeface="Arial" panose="020B0604020202020204" pitchFamily="34" charset="0"/>
              </a:rPr>
              <a:t>rd</a:t>
            </a:r>
            <a:r>
              <a:rPr lang="en-GB" sz="1800" dirty="0" smtClean="0">
                <a:solidFill>
                  <a:srgbClr val="898989"/>
                </a:solidFill>
                <a:latin typeface="Arial" panose="020B0604020202020204" pitchFamily="34" charset="0"/>
                <a:cs typeface="Arial" panose="020B0604020202020204" pitchFamily="34" charset="0"/>
              </a:rPr>
              <a:t> June 2016</a:t>
            </a:r>
          </a:p>
        </p:txBody>
      </p:sp>
      <p:pic>
        <p:nvPicPr>
          <p:cNvPr id="15363" name="Picture 8"/>
          <p:cNvPicPr>
            <a:picLocks noChangeAspect="1" noChangeArrowheads="1"/>
          </p:cNvPicPr>
          <p:nvPr/>
        </p:nvPicPr>
        <p:blipFill>
          <a:blip r:embed="rId3"/>
          <a:srcRect t="83391"/>
          <a:stretch>
            <a:fillRect/>
          </a:stretch>
        </p:blipFill>
        <p:spPr bwMode="auto">
          <a:xfrm>
            <a:off x="0" y="5805488"/>
            <a:ext cx="9144000" cy="10525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p:cNvSpPr>
          <p:nvPr>
            <p:ph type="body" idx="4294967295"/>
          </p:nvPr>
        </p:nvSpPr>
        <p:spPr>
          <a:xfrm>
            <a:off x="467544" y="188640"/>
            <a:ext cx="8229600" cy="5904656"/>
          </a:xfrm>
        </p:spPr>
        <p:txBody>
          <a:bodyPr/>
          <a:lstStyle/>
          <a:p>
            <a:pPr algn="ctr">
              <a:buFont typeface="Wingdings 3" pitchFamily="18" charset="2"/>
              <a:buNone/>
            </a:pPr>
            <a:r>
              <a:rPr lang="en-GB" sz="5400" dirty="0" smtClean="0"/>
              <a:t>	</a:t>
            </a:r>
            <a:r>
              <a:rPr lang="en-GB" sz="4000" b="1" dirty="0" smtClean="0">
                <a:latin typeface="Arial" panose="020B0604020202020204" pitchFamily="34" charset="0"/>
                <a:cs typeface="Arial" panose="020B0604020202020204" pitchFamily="34" charset="0"/>
              </a:rPr>
              <a:t>Assessment – the trigger </a:t>
            </a:r>
          </a:p>
          <a:p>
            <a:pPr>
              <a:buFont typeface="Wingdings 3" pitchFamily="18" charset="2"/>
              <a:buNone/>
            </a:pPr>
            <a:endParaRPr lang="en-GB" sz="2000" dirty="0" smtClean="0">
              <a:latin typeface="Arial" panose="020B0604020202020204" pitchFamily="34" charset="0"/>
              <a:cs typeface="Arial" panose="020B0604020202020204" pitchFamily="34" charset="0"/>
            </a:endParaRPr>
          </a:p>
          <a:p>
            <a:pPr>
              <a:buFont typeface="Wingdings 3" pitchFamily="18" charset="2"/>
              <a:buNone/>
            </a:pPr>
            <a:r>
              <a:rPr lang="en-GB" sz="2400" dirty="0" smtClean="0">
                <a:latin typeface="Arial" panose="020B0604020202020204" pitchFamily="34" charset="0"/>
                <a:cs typeface="Arial" panose="020B0604020202020204" pitchFamily="34" charset="0"/>
              </a:rPr>
              <a:t>	LA </a:t>
            </a:r>
            <a:r>
              <a:rPr lang="en-GB" sz="2400" b="1" dirty="0" smtClean="0">
                <a:latin typeface="Arial" panose="020B0604020202020204" pitchFamily="34" charset="0"/>
                <a:cs typeface="Arial" panose="020B0604020202020204" pitchFamily="34" charset="0"/>
              </a:rPr>
              <a:t>MUST</a:t>
            </a:r>
            <a:r>
              <a:rPr lang="en-GB" sz="2400" dirty="0" smtClean="0">
                <a:latin typeface="Arial" panose="020B0604020202020204" pitchFamily="34" charset="0"/>
                <a:cs typeface="Arial" panose="020B0604020202020204" pitchFamily="34" charset="0"/>
              </a:rPr>
              <a:t> carry out an assessment if it appears to the LA that the adult may have needs for care and support and must assess</a:t>
            </a:r>
          </a:p>
          <a:p>
            <a:pPr lvl="1">
              <a:buFontTx/>
              <a:buChar char="-"/>
            </a:pPr>
            <a:r>
              <a:rPr lang="en-GB" sz="2400" dirty="0" smtClean="0">
                <a:latin typeface="Arial" panose="020B0604020202020204" pitchFamily="34" charset="0"/>
                <a:cs typeface="Arial" panose="020B0604020202020204" pitchFamily="34" charset="0"/>
              </a:rPr>
              <a:t>whether the adult does have needs for care and support, and if so,</a:t>
            </a:r>
          </a:p>
          <a:p>
            <a:pPr lvl="1">
              <a:buFontTx/>
              <a:buChar char="-"/>
            </a:pPr>
            <a:r>
              <a:rPr lang="en-GB" sz="2400" dirty="0" smtClean="0">
                <a:latin typeface="Arial" panose="020B0604020202020204" pitchFamily="34" charset="0"/>
                <a:cs typeface="Arial" panose="020B0604020202020204" pitchFamily="34" charset="0"/>
              </a:rPr>
              <a:t>what those needs are </a:t>
            </a:r>
          </a:p>
          <a:p>
            <a:pPr>
              <a:buFontTx/>
              <a:buChar char="-"/>
            </a:pPr>
            <a:endParaRPr lang="en-GB" sz="2400" dirty="0">
              <a:latin typeface="Arial" panose="020B0604020202020204" pitchFamily="34" charset="0"/>
              <a:cs typeface="Arial" panose="020B0604020202020204" pitchFamily="34" charset="0"/>
            </a:endParaRPr>
          </a:p>
          <a:p>
            <a:pPr marL="109537" indent="0">
              <a:buNone/>
            </a:pPr>
            <a:r>
              <a:rPr lang="en-GB" sz="2400" dirty="0" smtClean="0">
                <a:latin typeface="Arial" panose="020B0604020202020204" pitchFamily="34" charset="0"/>
                <a:cs typeface="Arial" panose="020B0604020202020204" pitchFamily="34" charset="0"/>
              </a:rPr>
              <a:t>To include 	-  the impact on the adult’s well being</a:t>
            </a:r>
          </a:p>
          <a:p>
            <a:pPr marL="109537" indent="0">
              <a:buNone/>
            </a:pPr>
            <a:r>
              <a:rPr lang="en-GB" sz="2400" dirty="0">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rPr>
              <a:t>	-  the outcomes the adult wants to achieve</a:t>
            </a:r>
          </a:p>
          <a:p>
            <a:pPr marL="109537" indent="0">
              <a:buNone/>
            </a:pPr>
            <a:r>
              <a:rPr lang="en-GB" sz="2400" dirty="0">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rPr>
              <a:t>	-  whether, and if so, how far, care and 			   support can help to achieve those</a:t>
            </a:r>
          </a:p>
          <a:p>
            <a:pPr algn="ctr">
              <a:buFont typeface="Wingdings 3" pitchFamily="18" charset="2"/>
              <a:buNone/>
            </a:pPr>
            <a:r>
              <a:rPr lang="en-GB" sz="5400" dirty="0" smtClean="0">
                <a:latin typeface="Arial" panose="020B0604020202020204" pitchFamily="34" charset="0"/>
                <a:cs typeface="Arial" panose="020B0604020202020204" pitchFamily="34" charset="0"/>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sz="6000" b="0" dirty="0" smtClean="0">
                <a:effectLst/>
                <a:latin typeface="Arial" panose="020B0604020202020204" pitchFamily="34" charset="0"/>
                <a:cs typeface="Arial" panose="020B0604020202020204" pitchFamily="34" charset="0"/>
              </a:rPr>
              <a:t>Eligibility</a:t>
            </a:r>
            <a:r>
              <a:rPr lang="en-GB" dirty="0" smtClean="0"/>
              <a:t/>
            </a:r>
            <a:br>
              <a:rPr lang="en-GB" dirty="0" smtClean="0"/>
            </a:br>
            <a:endParaRPr lang="en-GB" dirty="0"/>
          </a:p>
        </p:txBody>
      </p:sp>
      <p:sp>
        <p:nvSpPr>
          <p:cNvPr id="3" name="Text Placeholder 2"/>
          <p:cNvSpPr>
            <a:spLocks noGrp="1"/>
          </p:cNvSpPr>
          <p:nvPr>
            <p:ph type="body" idx="1"/>
          </p:nvPr>
        </p:nvSpPr>
        <p:spPr>
          <a:xfrm>
            <a:off x="467544" y="1484784"/>
            <a:ext cx="8219256" cy="4522316"/>
          </a:xfrm>
        </p:spPr>
        <p:txBody>
          <a:bodyPr/>
          <a:lstStyle/>
          <a:p>
            <a:pPr marL="109537" indent="0">
              <a:buNone/>
            </a:pPr>
            <a:r>
              <a:rPr lang="en-GB" dirty="0" smtClean="0">
                <a:latin typeface="Arial" panose="020B0604020202020204" pitchFamily="34" charset="0"/>
                <a:cs typeface="Arial" panose="020B0604020202020204" pitchFamily="34" charset="0"/>
              </a:rPr>
              <a:t>If satisfied that there are needs for care and / or support, must determine if it meets the eligibility criteria set out in regulations</a:t>
            </a:r>
          </a:p>
          <a:p>
            <a:pPr marL="109537" indent="0">
              <a:buNone/>
            </a:pPr>
            <a:endParaRPr lang="en-GB" dirty="0">
              <a:latin typeface="Arial" panose="020B0604020202020204" pitchFamily="34" charset="0"/>
              <a:cs typeface="Arial" panose="020B0604020202020204" pitchFamily="34" charset="0"/>
            </a:endParaRPr>
          </a:p>
          <a:p>
            <a:pPr marL="109537" indent="0">
              <a:buNone/>
            </a:pPr>
            <a:r>
              <a:rPr lang="en-GB" dirty="0" smtClean="0">
                <a:latin typeface="Arial" panose="020B0604020202020204" pitchFamily="34" charset="0"/>
                <a:cs typeface="Arial" panose="020B0604020202020204" pitchFamily="34" charset="0"/>
              </a:rPr>
              <a:t>Must provide a written record and if ineligible, advice and information on prevention and reduction</a:t>
            </a:r>
          </a:p>
          <a:p>
            <a:pPr marL="109537" indent="0">
              <a:buNone/>
            </a:pPr>
            <a:endParaRPr lang="en-GB" dirty="0">
              <a:latin typeface="Arial" panose="020B0604020202020204" pitchFamily="34" charset="0"/>
              <a:cs typeface="Arial" panose="020B0604020202020204" pitchFamily="34" charset="0"/>
            </a:endParaRPr>
          </a:p>
          <a:p>
            <a:pPr marL="109537" indent="0">
              <a:buNone/>
            </a:pPr>
            <a:r>
              <a:rPr lang="en-GB" dirty="0" smtClean="0">
                <a:latin typeface="Arial" panose="020B0604020202020204" pitchFamily="34" charset="0"/>
                <a:cs typeface="Arial" panose="020B0604020202020204" pitchFamily="34" charset="0"/>
              </a:rPr>
              <a:t>National eligibility criteria – set out in regulations</a:t>
            </a:r>
          </a:p>
          <a:p>
            <a:pPr marL="109537" indent="0">
              <a:buNone/>
            </a:pPr>
            <a:endParaRPr lang="en-GB" dirty="0" smtClean="0"/>
          </a:p>
        </p:txBody>
      </p:sp>
    </p:spTree>
    <p:extLst>
      <p:ext uri="{BB962C8B-B14F-4D97-AF65-F5344CB8AC3E}">
        <p14:creationId xmlns:p14="http://schemas.microsoft.com/office/powerpoint/2010/main" val="21938521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216" y="332657"/>
            <a:ext cx="8858271" cy="61418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602903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dirty="0" smtClean="0">
                <a:effectLst/>
                <a:latin typeface="Arial" panose="020B0604020202020204" pitchFamily="34" charset="0"/>
                <a:cs typeface="Arial" panose="020B0604020202020204" pitchFamily="34" charset="0"/>
              </a:rPr>
              <a:t>Safeguarding: the </a:t>
            </a:r>
            <a:r>
              <a:rPr lang="en-GB" dirty="0">
                <a:effectLst/>
                <a:latin typeface="Arial" panose="020B0604020202020204" pitchFamily="34" charset="0"/>
                <a:cs typeface="Arial" panose="020B0604020202020204" pitchFamily="34" charset="0"/>
              </a:rPr>
              <a:t>duty to </a:t>
            </a:r>
            <a:r>
              <a:rPr lang="en-GB" dirty="0" smtClean="0">
                <a:effectLst/>
                <a:latin typeface="Arial" panose="020B0604020202020204" pitchFamily="34" charset="0"/>
                <a:cs typeface="Arial" panose="020B0604020202020204" pitchFamily="34" charset="0"/>
              </a:rPr>
              <a:t>investigate?</a:t>
            </a:r>
            <a:endParaRPr lang="en-GB" dirty="0">
              <a:effectLst/>
              <a:latin typeface="Arial" panose="020B0604020202020204" pitchFamily="34" charset="0"/>
              <a:cs typeface="Arial" panose="020B0604020202020204" pitchFamily="34" charset="0"/>
            </a:endParaRPr>
          </a:p>
        </p:txBody>
      </p:sp>
      <p:sp>
        <p:nvSpPr>
          <p:cNvPr id="3" name="Text Placeholder 2"/>
          <p:cNvSpPr>
            <a:spLocks noGrp="1"/>
          </p:cNvSpPr>
          <p:nvPr>
            <p:ph type="body" idx="1"/>
          </p:nvPr>
        </p:nvSpPr>
        <p:spPr>
          <a:xfrm>
            <a:off x="457200" y="1556792"/>
            <a:ext cx="8229600" cy="4306292"/>
          </a:xfrm>
        </p:spPr>
        <p:txBody>
          <a:bodyPr/>
          <a:lstStyle/>
          <a:p>
            <a:pPr marL="109537" indent="0">
              <a:lnSpc>
                <a:spcPct val="150000"/>
              </a:lnSpc>
              <a:buNone/>
            </a:pPr>
            <a:r>
              <a:rPr lang="en-GB" dirty="0" smtClean="0">
                <a:latin typeface="Arial" panose="020B0604020202020204" pitchFamily="34" charset="0"/>
                <a:cs typeface="Arial" panose="020B0604020202020204" pitchFamily="34" charset="0"/>
              </a:rPr>
              <a:t>LA is required to ‘make enquiries’ if it has reasonable cause to suspect an adult in its area</a:t>
            </a:r>
          </a:p>
          <a:p>
            <a:pPr>
              <a:lnSpc>
                <a:spcPct val="150000"/>
              </a:lnSpc>
              <a:buFontTx/>
              <a:buChar char="-"/>
            </a:pPr>
            <a:r>
              <a:rPr lang="en-GB" dirty="0" smtClean="0">
                <a:latin typeface="Arial" panose="020B0604020202020204" pitchFamily="34" charset="0"/>
                <a:cs typeface="Arial" panose="020B0604020202020204" pitchFamily="34" charset="0"/>
              </a:rPr>
              <a:t>has needs for care and support</a:t>
            </a:r>
          </a:p>
          <a:p>
            <a:pPr>
              <a:lnSpc>
                <a:spcPct val="150000"/>
              </a:lnSpc>
              <a:buFontTx/>
              <a:buChar char="-"/>
            </a:pPr>
            <a:r>
              <a:rPr lang="en-GB" dirty="0">
                <a:latin typeface="Arial" panose="020B0604020202020204" pitchFamily="34" charset="0"/>
                <a:cs typeface="Arial" panose="020B0604020202020204" pitchFamily="34" charset="0"/>
              </a:rPr>
              <a:t>i</a:t>
            </a:r>
            <a:r>
              <a:rPr lang="en-GB" dirty="0" smtClean="0">
                <a:latin typeface="Arial" panose="020B0604020202020204" pitchFamily="34" charset="0"/>
                <a:cs typeface="Arial" panose="020B0604020202020204" pitchFamily="34" charset="0"/>
              </a:rPr>
              <a:t>s experiencing / is at risk of abuse or neglect, and</a:t>
            </a:r>
          </a:p>
          <a:p>
            <a:pPr>
              <a:lnSpc>
                <a:spcPct val="150000"/>
              </a:lnSpc>
              <a:buFontTx/>
              <a:buChar char="-"/>
            </a:pPr>
            <a:r>
              <a:rPr lang="en-GB" dirty="0" smtClean="0">
                <a:latin typeface="Arial" panose="020B0604020202020204" pitchFamily="34" charset="0"/>
                <a:cs typeface="Arial" panose="020B0604020202020204" pitchFamily="34" charset="0"/>
              </a:rPr>
              <a:t>as a result of those needs is unable to protect himself against the abuse or neglect or the risk of it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79705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6000" dirty="0">
                <a:effectLst/>
                <a:latin typeface="Arial" panose="020B0604020202020204" pitchFamily="34" charset="0"/>
                <a:cs typeface="Arial" panose="020B0604020202020204" pitchFamily="34" charset="0"/>
              </a:rPr>
              <a:t>Transition</a:t>
            </a:r>
            <a:endParaRPr lang="en-GB" sz="6000" dirty="0"/>
          </a:p>
        </p:txBody>
      </p:sp>
      <p:sp>
        <p:nvSpPr>
          <p:cNvPr id="3" name="Text Placeholder 2"/>
          <p:cNvSpPr>
            <a:spLocks noGrp="1"/>
          </p:cNvSpPr>
          <p:nvPr>
            <p:ph type="body" idx="1"/>
          </p:nvPr>
        </p:nvSpPr>
        <p:spPr>
          <a:xfrm>
            <a:off x="458344" y="1556792"/>
            <a:ext cx="8229600" cy="4378300"/>
          </a:xfrm>
        </p:spPr>
        <p:txBody>
          <a:bodyPr/>
          <a:lstStyle/>
          <a:p>
            <a:pPr marL="109537" indent="0">
              <a:buNone/>
            </a:pPr>
            <a:r>
              <a:rPr lang="en-GB" dirty="0" smtClean="0">
                <a:latin typeface="Arial" panose="020B0604020202020204" pitchFamily="34" charset="0"/>
                <a:cs typeface="Arial" panose="020B0604020202020204" pitchFamily="34" charset="0"/>
              </a:rPr>
              <a:t>If it appears that a child is likely to have needs for care and support after becoming 18, the LA must, if it is satisfied that it would be of significant benefit to the child to do so, assess</a:t>
            </a:r>
          </a:p>
          <a:p>
            <a:pPr marL="109537" indent="0">
              <a:buNone/>
            </a:pPr>
            <a:endParaRPr lang="en-GB" sz="2400" dirty="0" smtClean="0">
              <a:latin typeface="Arial" panose="020B0604020202020204" pitchFamily="34" charset="0"/>
              <a:cs typeface="Arial" panose="020B0604020202020204" pitchFamily="34" charset="0"/>
            </a:endParaRPr>
          </a:p>
          <a:p>
            <a:pPr>
              <a:buFontTx/>
              <a:buChar char="-"/>
            </a:pPr>
            <a:r>
              <a:rPr lang="en-GB" sz="2400" dirty="0">
                <a:latin typeface="Arial" panose="020B0604020202020204" pitchFamily="34" charset="0"/>
                <a:cs typeface="Arial" panose="020B0604020202020204" pitchFamily="34" charset="0"/>
              </a:rPr>
              <a:t>w</a:t>
            </a:r>
            <a:r>
              <a:rPr lang="en-GB" sz="2400" dirty="0" smtClean="0">
                <a:latin typeface="Arial" panose="020B0604020202020204" pitchFamily="34" charset="0"/>
                <a:cs typeface="Arial" panose="020B0604020202020204" pitchFamily="34" charset="0"/>
              </a:rPr>
              <a:t>hether the child does have needs for care and support and if so, what those needs are and </a:t>
            </a:r>
          </a:p>
          <a:p>
            <a:pPr>
              <a:buFontTx/>
              <a:buChar char="-"/>
            </a:pPr>
            <a:endParaRPr lang="en-GB" sz="2400" dirty="0" smtClean="0">
              <a:latin typeface="Arial" panose="020B0604020202020204" pitchFamily="34" charset="0"/>
              <a:cs typeface="Arial" panose="020B0604020202020204" pitchFamily="34" charset="0"/>
            </a:endParaRPr>
          </a:p>
          <a:p>
            <a:pPr>
              <a:buFontTx/>
              <a:buChar char="-"/>
            </a:pPr>
            <a:r>
              <a:rPr lang="en-GB" sz="2400" dirty="0" smtClean="0">
                <a:latin typeface="Arial" panose="020B0604020202020204" pitchFamily="34" charset="0"/>
                <a:cs typeface="Arial" panose="020B0604020202020204" pitchFamily="34" charset="0"/>
              </a:rPr>
              <a:t>whether the child is likely to have needs for care and support after becoming 18 and if so what they are likely to be.</a:t>
            </a:r>
          </a:p>
          <a:p>
            <a:endParaRPr lang="en-GB" sz="3200" dirty="0">
              <a:latin typeface="Arial" panose="020B0604020202020204" pitchFamily="34" charset="0"/>
              <a:cs typeface="Arial" panose="020B0604020202020204" pitchFamily="34" charset="0"/>
            </a:endParaRPr>
          </a:p>
          <a:p>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863421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
          <p:cNvSpPr>
            <a:spLocks noGrp="1"/>
          </p:cNvSpPr>
          <p:nvPr>
            <p:ph type="body" idx="4294967295"/>
          </p:nvPr>
        </p:nvSpPr>
        <p:spPr/>
        <p:txBody>
          <a:bodyPr/>
          <a:lstStyle/>
          <a:p>
            <a:pPr algn="ctr">
              <a:buFont typeface="Wingdings 3" pitchFamily="18" charset="2"/>
              <a:buNone/>
            </a:pPr>
            <a:endParaRPr lang="en-GB" sz="6600" dirty="0" smtClean="0">
              <a:latin typeface="Arial" charset="0"/>
            </a:endParaRPr>
          </a:p>
          <a:p>
            <a:pPr algn="ctr">
              <a:buFont typeface="Wingdings 3" pitchFamily="18" charset="2"/>
              <a:buNone/>
            </a:pPr>
            <a:r>
              <a:rPr lang="en-GB" sz="8000" dirty="0" smtClean="0">
                <a:latin typeface="Arial" charset="0"/>
              </a:rPr>
              <a:t>Questions?</a:t>
            </a:r>
          </a:p>
        </p:txBody>
      </p:sp>
    </p:spTree>
    <p:extLst>
      <p:ext uri="{BB962C8B-B14F-4D97-AF65-F5344CB8AC3E}">
        <p14:creationId xmlns:p14="http://schemas.microsoft.com/office/powerpoint/2010/main" val="9214374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70186"/>
          </a:xfrm>
        </p:spPr>
        <p:txBody>
          <a:bodyPr>
            <a:normAutofit fontScale="90000"/>
          </a:bodyPr>
          <a:lstStyle/>
          <a:p>
            <a:pPr algn="ctr"/>
            <a:r>
              <a:rPr lang="en-GB" sz="3600" b="0" dirty="0" smtClean="0">
                <a:effectLst/>
                <a:latin typeface="Arial" charset="0"/>
              </a:rPr>
              <a:t/>
            </a:r>
            <a:br>
              <a:rPr lang="en-GB" sz="3600" b="0" dirty="0" smtClean="0">
                <a:effectLst/>
                <a:latin typeface="Arial" charset="0"/>
              </a:rPr>
            </a:br>
            <a:r>
              <a:rPr lang="en-GB" sz="4900" dirty="0" smtClean="0">
                <a:solidFill>
                  <a:schemeClr val="tx1"/>
                </a:solidFill>
                <a:effectLst/>
                <a:latin typeface="Arial" charset="0"/>
              </a:rPr>
              <a:t>Context and overview </a:t>
            </a:r>
            <a:br>
              <a:rPr lang="en-GB" sz="4900" dirty="0" smtClean="0">
                <a:solidFill>
                  <a:schemeClr val="tx1"/>
                </a:solidFill>
                <a:effectLst/>
                <a:latin typeface="Arial" charset="0"/>
              </a:rPr>
            </a:br>
            <a:r>
              <a:rPr lang="en-GB" sz="4900" dirty="0" smtClean="0">
                <a:solidFill>
                  <a:schemeClr val="tx1"/>
                </a:solidFill>
                <a:effectLst/>
                <a:latin typeface="Arial" charset="0"/>
              </a:rPr>
              <a:t>of the session</a:t>
            </a:r>
            <a:r>
              <a:rPr lang="en-GB" sz="4400" dirty="0">
                <a:latin typeface="Arial" charset="0"/>
              </a:rPr>
              <a:t/>
            </a:r>
            <a:br>
              <a:rPr lang="en-GB" sz="4400" dirty="0">
                <a:latin typeface="Arial" charset="0"/>
              </a:rPr>
            </a:br>
            <a:endParaRPr lang="en-GB" dirty="0"/>
          </a:p>
        </p:txBody>
      </p:sp>
      <p:sp>
        <p:nvSpPr>
          <p:cNvPr id="3" name="Text Placeholder 2"/>
          <p:cNvSpPr>
            <a:spLocks noGrp="1"/>
          </p:cNvSpPr>
          <p:nvPr>
            <p:ph type="body" idx="1"/>
          </p:nvPr>
        </p:nvSpPr>
        <p:spPr>
          <a:xfrm>
            <a:off x="899592" y="2348880"/>
            <a:ext cx="7488832" cy="3658220"/>
          </a:xfrm>
        </p:spPr>
        <p:txBody>
          <a:bodyPr/>
          <a:lstStyle/>
          <a:p>
            <a:pPr marL="109537" indent="0">
              <a:buNone/>
            </a:pPr>
            <a:endParaRPr lang="en-GB" dirty="0"/>
          </a:p>
          <a:p>
            <a:pPr marL="109537" indent="0">
              <a:buNone/>
            </a:pPr>
            <a:r>
              <a:rPr lang="en-GB" dirty="0" smtClean="0">
                <a:latin typeface="Arial" panose="020B0604020202020204" pitchFamily="34" charset="0"/>
                <a:cs typeface="Arial" panose="020B0604020202020204" pitchFamily="34" charset="0"/>
              </a:rPr>
              <a:t>- the local authority’s responsibilities to children</a:t>
            </a:r>
          </a:p>
          <a:p>
            <a:pPr marL="109537" indent="0">
              <a:buNone/>
            </a:pPr>
            <a:endParaRPr lang="en-GB" dirty="0" smtClean="0">
              <a:latin typeface="Arial" panose="020B0604020202020204" pitchFamily="34" charset="0"/>
              <a:cs typeface="Arial" panose="020B0604020202020204" pitchFamily="34" charset="0"/>
            </a:endParaRPr>
          </a:p>
          <a:p>
            <a:pPr marL="109537" indent="0">
              <a:buNone/>
            </a:pPr>
            <a:r>
              <a:rPr lang="en-GB" dirty="0" smtClean="0">
                <a:latin typeface="Arial" panose="020B0604020202020204" pitchFamily="34" charset="0"/>
                <a:cs typeface="Arial" panose="020B0604020202020204" pitchFamily="34" charset="0"/>
              </a:rPr>
              <a:t>- the local authority’s responsibilities to adults</a:t>
            </a:r>
          </a:p>
          <a:p>
            <a:pPr marL="109537" indent="0">
              <a:buNone/>
            </a:pPr>
            <a:endParaRPr lang="en-GB" dirty="0" smtClean="0">
              <a:latin typeface="Arial" panose="020B0604020202020204" pitchFamily="34" charset="0"/>
              <a:cs typeface="Arial" panose="020B0604020202020204" pitchFamily="34" charset="0"/>
            </a:endParaRPr>
          </a:p>
          <a:p>
            <a:pPr marL="109537" indent="0">
              <a:buNone/>
            </a:pPr>
            <a:r>
              <a:rPr lang="en-GB" dirty="0" smtClean="0">
                <a:latin typeface="Arial" panose="020B0604020202020204" pitchFamily="34" charset="0"/>
                <a:cs typeface="Arial" panose="020B0604020202020204" pitchFamily="34" charset="0"/>
              </a:rPr>
              <a:t>- never the twain shall meet?</a:t>
            </a:r>
          </a:p>
          <a:p>
            <a:pPr marL="109537" indent="0">
              <a:buNone/>
            </a:pPr>
            <a:r>
              <a:rPr lang="en-GB" sz="2800" dirty="0">
                <a:latin typeface="Arial" panose="020B0604020202020204" pitchFamily="34" charset="0"/>
                <a:cs typeface="Arial" panose="020B0604020202020204" pitchFamily="34" charset="0"/>
              </a:rPr>
              <a:t/>
            </a:r>
            <a:br>
              <a:rPr lang="en-GB" sz="2800" dirty="0">
                <a:latin typeface="Arial" panose="020B0604020202020204" pitchFamily="34" charset="0"/>
                <a:cs typeface="Arial" panose="020B0604020202020204" pitchFamily="34" charset="0"/>
              </a:rPr>
            </a:br>
            <a:endParaRPr lang="en-GB" sz="2800" dirty="0" smtClean="0">
              <a:latin typeface="Arial" panose="020B0604020202020204" pitchFamily="34" charset="0"/>
              <a:cs typeface="Arial" panose="020B0604020202020204" pitchFamily="34" charset="0"/>
            </a:endParaRPr>
          </a:p>
          <a:p>
            <a:pPr marL="109537" indent="0">
              <a:buNone/>
            </a:pPr>
            <a:endParaRPr lang="en-GB" dirty="0">
              <a:latin typeface="Arial" panose="020B0604020202020204" pitchFamily="34" charset="0"/>
              <a:cs typeface="Arial" panose="020B0604020202020204" pitchFamily="34" charset="0"/>
            </a:endParaRPr>
          </a:p>
          <a:p>
            <a:pPr marL="109537"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046873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sz="4000" dirty="0" smtClean="0">
                <a:effectLst/>
                <a:latin typeface="Arial" panose="020B0604020202020204" pitchFamily="34" charset="0"/>
                <a:cs typeface="Arial" panose="020B0604020202020204" pitchFamily="34" charset="0"/>
              </a:rPr>
              <a:t/>
            </a:r>
            <a:br>
              <a:rPr lang="en-GB" sz="4000" dirty="0" smtClean="0">
                <a:effectLst/>
                <a:latin typeface="Arial" panose="020B0604020202020204" pitchFamily="34" charset="0"/>
                <a:cs typeface="Arial" panose="020B0604020202020204" pitchFamily="34" charset="0"/>
              </a:rPr>
            </a:br>
            <a:r>
              <a:rPr lang="en-GB" sz="4000" dirty="0">
                <a:effectLst/>
                <a:latin typeface="Arial" panose="020B0604020202020204" pitchFamily="34" charset="0"/>
                <a:cs typeface="Arial" panose="020B0604020202020204" pitchFamily="34" charset="0"/>
              </a:rPr>
              <a:t/>
            </a:r>
            <a:br>
              <a:rPr lang="en-GB" sz="4000" dirty="0">
                <a:effectLst/>
                <a:latin typeface="Arial" panose="020B0604020202020204" pitchFamily="34" charset="0"/>
                <a:cs typeface="Arial" panose="020B0604020202020204" pitchFamily="34" charset="0"/>
              </a:rPr>
            </a:br>
            <a:r>
              <a:rPr lang="en-GB" sz="4000" dirty="0" smtClean="0">
                <a:effectLst/>
                <a:latin typeface="Arial" panose="020B0604020202020204" pitchFamily="34" charset="0"/>
                <a:cs typeface="Arial" panose="020B0604020202020204" pitchFamily="34" charset="0"/>
              </a:rPr>
              <a:t>Local authority responsibility to children?</a:t>
            </a:r>
            <a:br>
              <a:rPr lang="en-GB" sz="4000" dirty="0" smtClean="0">
                <a:effectLst/>
                <a:latin typeface="Arial" panose="020B0604020202020204" pitchFamily="34" charset="0"/>
                <a:cs typeface="Arial" panose="020B0604020202020204" pitchFamily="34" charset="0"/>
              </a:rPr>
            </a:br>
            <a:r>
              <a:rPr lang="en-GB" dirty="0"/>
              <a:t/>
            </a:r>
            <a:br>
              <a:rPr lang="en-GB" dirty="0"/>
            </a:br>
            <a:endParaRPr lang="en-GB" dirty="0"/>
          </a:p>
        </p:txBody>
      </p:sp>
      <p:sp>
        <p:nvSpPr>
          <p:cNvPr id="3" name="Text Placeholder 2"/>
          <p:cNvSpPr>
            <a:spLocks noGrp="1"/>
          </p:cNvSpPr>
          <p:nvPr>
            <p:ph type="body" idx="1"/>
          </p:nvPr>
        </p:nvSpPr>
        <p:spPr>
          <a:xfrm>
            <a:off x="457200" y="1700808"/>
            <a:ext cx="8229600" cy="4306292"/>
          </a:xfrm>
        </p:spPr>
        <p:txBody>
          <a:bodyPr/>
          <a:lstStyle/>
          <a:p>
            <a:pPr marL="109537" indent="0">
              <a:lnSpc>
                <a:spcPct val="150000"/>
              </a:lnSpc>
              <a:buNone/>
            </a:pPr>
            <a:r>
              <a:rPr lang="en-GB" dirty="0" smtClean="0">
                <a:latin typeface="Arial" panose="020B0604020202020204" pitchFamily="34" charset="0"/>
                <a:cs typeface="Arial" panose="020B0604020202020204" pitchFamily="34" charset="0"/>
              </a:rPr>
              <a:t>-  the </a:t>
            </a:r>
            <a:r>
              <a:rPr lang="en-GB" dirty="0">
                <a:latin typeface="Arial" panose="020B0604020202020204" pitchFamily="34" charset="0"/>
                <a:cs typeface="Arial" panose="020B0604020202020204" pitchFamily="34" charset="0"/>
              </a:rPr>
              <a:t>general duty of every Local </a:t>
            </a:r>
            <a:r>
              <a:rPr lang="en-GB" dirty="0" smtClean="0">
                <a:latin typeface="Arial" panose="020B0604020202020204" pitchFamily="34" charset="0"/>
                <a:cs typeface="Arial" panose="020B0604020202020204" pitchFamily="34" charset="0"/>
              </a:rPr>
              <a:t>Authority is </a:t>
            </a:r>
            <a:r>
              <a:rPr lang="en-GB" dirty="0">
                <a:latin typeface="Arial" panose="020B0604020202020204" pitchFamily="34" charset="0"/>
                <a:cs typeface="Arial" panose="020B0604020202020204" pitchFamily="34" charset="0"/>
              </a:rPr>
              <a:t>to safeguard and promote the welfare of children within their area who are in need and in so far as is consistent with that duty to promote the upbringing of such children by their families providing a range and level of services appropriate to those children’s </a:t>
            </a:r>
            <a:r>
              <a:rPr lang="en-GB" dirty="0" smtClean="0">
                <a:latin typeface="Arial" panose="020B0604020202020204" pitchFamily="34" charset="0"/>
                <a:cs typeface="Arial" panose="020B0604020202020204" pitchFamily="34" charset="0"/>
              </a:rPr>
              <a:t>needs</a:t>
            </a:r>
            <a:endParaRPr lang="en-GB"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413490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dirty="0" smtClean="0">
                <a:effectLst/>
                <a:latin typeface="Arial" panose="020B0604020202020204" pitchFamily="34" charset="0"/>
                <a:cs typeface="Arial" panose="020B0604020202020204" pitchFamily="34" charset="0"/>
              </a:rPr>
              <a:t>The duty to investigate – s47</a:t>
            </a:r>
            <a:endParaRPr lang="en-GB" dirty="0">
              <a:effectLst/>
              <a:latin typeface="Arial" panose="020B0604020202020204" pitchFamily="34" charset="0"/>
              <a:cs typeface="Arial" panose="020B0604020202020204" pitchFamily="34" charset="0"/>
            </a:endParaRPr>
          </a:p>
        </p:txBody>
      </p:sp>
      <p:sp>
        <p:nvSpPr>
          <p:cNvPr id="3" name="Text Placeholder 2"/>
          <p:cNvSpPr>
            <a:spLocks noGrp="1"/>
          </p:cNvSpPr>
          <p:nvPr>
            <p:ph type="body" idx="1"/>
          </p:nvPr>
        </p:nvSpPr>
        <p:spPr/>
        <p:txBody>
          <a:bodyPr/>
          <a:lstStyle/>
          <a:p>
            <a:pPr marL="109537" indent="0">
              <a:buNone/>
            </a:pPr>
            <a:endParaRPr lang="en-GB" dirty="0" smtClean="0"/>
          </a:p>
          <a:p>
            <a:pPr marL="109537" indent="0">
              <a:lnSpc>
                <a:spcPct val="150000"/>
              </a:lnSpc>
              <a:buNone/>
            </a:pPr>
            <a:r>
              <a:rPr lang="en-GB" dirty="0" smtClean="0">
                <a:latin typeface="Arial" panose="020B0604020202020204" pitchFamily="34" charset="0"/>
                <a:cs typeface="Arial" panose="020B0604020202020204" pitchFamily="34" charset="0"/>
              </a:rPr>
              <a:t>- A local authority has a duty to investigate when it has reasonable cause to suspect that a child in its area is suffering, or is likely to suffer, significant harm</a:t>
            </a:r>
            <a:endParaRPr lang="en-GB" dirty="0">
              <a:latin typeface="Arial" panose="020B0604020202020204" pitchFamily="34" charset="0"/>
              <a:cs typeface="Arial" panose="020B0604020202020204" pitchFamily="34" charset="0"/>
            </a:endParaRPr>
          </a:p>
          <a:p>
            <a:pPr marL="109537" indent="0">
              <a:lnSpc>
                <a:spcPct val="150000"/>
              </a:lnSpc>
              <a:buNone/>
            </a:pPr>
            <a:r>
              <a:rPr lang="en-GB" dirty="0" smtClean="0">
                <a:latin typeface="Arial" panose="020B0604020202020204" pitchFamily="34" charset="0"/>
                <a:cs typeface="Arial" panose="020B0604020202020204" pitchFamily="34" charset="0"/>
              </a:rPr>
              <a:t>- Why?  To decide whether to take any action to safeguard or protect the child’s welfare.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34632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940966"/>
          </a:xfrm>
        </p:spPr>
        <p:txBody>
          <a:bodyPr>
            <a:normAutofit fontScale="90000"/>
          </a:bodyPr>
          <a:lstStyle/>
          <a:p>
            <a:pPr algn="ctr"/>
            <a:r>
              <a:rPr lang="en-GB" sz="4000" dirty="0" smtClean="0">
                <a:effectLst/>
                <a:latin typeface="Arial" panose="020B0604020202020204" pitchFamily="34" charset="0"/>
                <a:cs typeface="Arial" panose="020B0604020202020204" pitchFamily="34" charset="0"/>
              </a:rPr>
              <a:t>Range of protective orders available</a:t>
            </a:r>
            <a:endParaRPr lang="en-GB" dirty="0"/>
          </a:p>
        </p:txBody>
      </p:sp>
      <p:sp>
        <p:nvSpPr>
          <p:cNvPr id="3" name="Text Placeholder 2"/>
          <p:cNvSpPr>
            <a:spLocks noGrp="1"/>
          </p:cNvSpPr>
          <p:nvPr>
            <p:ph type="body" idx="1"/>
          </p:nvPr>
        </p:nvSpPr>
        <p:spPr/>
        <p:txBody>
          <a:bodyPr/>
          <a:lstStyle/>
          <a:p>
            <a:endParaRPr lang="en-GB" dirty="0" smtClean="0"/>
          </a:p>
          <a:p>
            <a:r>
              <a:rPr lang="en-GB" dirty="0" smtClean="0">
                <a:latin typeface="Arial" panose="020B0604020202020204" pitchFamily="34" charset="0"/>
                <a:cs typeface="Arial" panose="020B0604020202020204" pitchFamily="34" charset="0"/>
              </a:rPr>
              <a:t>Emergency Protection Order</a:t>
            </a:r>
          </a:p>
          <a:p>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Care order</a:t>
            </a:r>
          </a:p>
          <a:p>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Supervision order</a:t>
            </a:r>
          </a:p>
          <a:p>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Child assessment order</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43815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effectLst/>
                <a:latin typeface="Arial" panose="020B0604020202020204" pitchFamily="34" charset="0"/>
                <a:cs typeface="Arial" panose="020B0604020202020204" pitchFamily="34" charset="0"/>
              </a:rPr>
              <a:t>Range of support options available</a:t>
            </a:r>
            <a:endParaRPr lang="en-GB" dirty="0">
              <a:effectLst/>
              <a:latin typeface="Arial" panose="020B0604020202020204" pitchFamily="34" charset="0"/>
              <a:cs typeface="Arial" panose="020B0604020202020204" pitchFamily="34" charset="0"/>
            </a:endParaRPr>
          </a:p>
        </p:txBody>
      </p:sp>
      <p:sp>
        <p:nvSpPr>
          <p:cNvPr id="3" name="Text Placeholder 2"/>
          <p:cNvSpPr>
            <a:spLocks noGrp="1"/>
          </p:cNvSpPr>
          <p:nvPr>
            <p:ph type="body" idx="1"/>
          </p:nvPr>
        </p:nvSpPr>
        <p:spPr>
          <a:xfrm>
            <a:off x="440824" y="1335660"/>
            <a:ext cx="8229600" cy="4525962"/>
          </a:xfrm>
        </p:spPr>
        <p:txBody>
          <a:bodyPr/>
          <a:lstStyle/>
          <a:p>
            <a:endParaRPr lang="en-GB" dirty="0" smtClean="0"/>
          </a:p>
          <a:p>
            <a:r>
              <a:rPr lang="en-GB" dirty="0" smtClean="0">
                <a:latin typeface="Arial" panose="020B0604020202020204" pitchFamily="34" charset="0"/>
                <a:cs typeface="Arial" panose="020B0604020202020204" pitchFamily="34" charset="0"/>
              </a:rPr>
              <a:t>S17 ‘child in need’ support</a:t>
            </a:r>
          </a:p>
          <a:p>
            <a:endParaRPr lang="en-GB"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S20 provision of accommodation</a:t>
            </a:r>
          </a:p>
          <a:p>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Duties towards looked after children</a:t>
            </a:r>
          </a:p>
          <a:p>
            <a:endParaRPr lang="en-GB"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‘After care’ services for care leavers </a:t>
            </a:r>
          </a:p>
          <a:p>
            <a:endParaRPr lang="en-GB"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Secure accommodation </a:t>
            </a:r>
            <a:endParaRPr lang="en-GB" dirty="0">
              <a:latin typeface="Arial" panose="020B0604020202020204" pitchFamily="34" charset="0"/>
              <a:cs typeface="Arial" panose="020B0604020202020204" pitchFamily="34" charset="0"/>
            </a:endParaRPr>
          </a:p>
          <a:p>
            <a:endParaRPr lang="en-GB" dirty="0" smtClean="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1112029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sz="3600" b="0" dirty="0" smtClean="0">
                <a:effectLst/>
                <a:latin typeface="Arial" charset="0"/>
              </a:rPr>
              <a:t/>
            </a:r>
            <a:br>
              <a:rPr lang="en-GB" sz="3600" b="0" dirty="0" smtClean="0">
                <a:effectLst/>
                <a:latin typeface="Arial" charset="0"/>
              </a:rPr>
            </a:br>
            <a:r>
              <a:rPr lang="en-GB" sz="3600" dirty="0">
                <a:effectLst/>
                <a:latin typeface="Arial" panose="020B0604020202020204" pitchFamily="34" charset="0"/>
                <a:cs typeface="Arial" panose="020B0604020202020204" pitchFamily="34" charset="0"/>
              </a:rPr>
              <a:t>Local authority responsibility to </a:t>
            </a:r>
            <a:r>
              <a:rPr lang="en-GB" sz="3600" dirty="0" smtClean="0">
                <a:effectLst/>
                <a:latin typeface="Arial" panose="020B0604020202020204" pitchFamily="34" charset="0"/>
                <a:cs typeface="Arial" panose="020B0604020202020204" pitchFamily="34" charset="0"/>
              </a:rPr>
              <a:t>adults?</a:t>
            </a:r>
            <a:r>
              <a:rPr lang="en-GB" sz="3600" dirty="0">
                <a:effectLst/>
                <a:latin typeface="Arial" panose="020B0604020202020204" pitchFamily="34" charset="0"/>
                <a:cs typeface="Arial" panose="020B0604020202020204" pitchFamily="34" charset="0"/>
              </a:rPr>
              <a:t/>
            </a:r>
            <a:br>
              <a:rPr lang="en-GB" sz="3600" dirty="0">
                <a:effectLst/>
                <a:latin typeface="Arial" panose="020B0604020202020204" pitchFamily="34" charset="0"/>
                <a:cs typeface="Arial" panose="020B0604020202020204" pitchFamily="34" charset="0"/>
              </a:rPr>
            </a:br>
            <a:endParaRPr lang="en-GB" dirty="0"/>
          </a:p>
        </p:txBody>
      </p:sp>
      <p:sp>
        <p:nvSpPr>
          <p:cNvPr id="3" name="Text Placeholder 2"/>
          <p:cNvSpPr>
            <a:spLocks noGrp="1"/>
          </p:cNvSpPr>
          <p:nvPr>
            <p:ph type="body" idx="1"/>
          </p:nvPr>
        </p:nvSpPr>
        <p:spPr/>
        <p:txBody>
          <a:bodyPr/>
          <a:lstStyle/>
          <a:p>
            <a:pPr marL="109537" indent="0">
              <a:buNone/>
            </a:pPr>
            <a:r>
              <a:rPr lang="en-GB" dirty="0" smtClean="0">
                <a:latin typeface="Arial" panose="020B0604020202020204" pitchFamily="34" charset="0"/>
                <a:cs typeface="Arial" panose="020B0604020202020204" pitchFamily="34" charset="0"/>
              </a:rPr>
              <a:t>Care Act 2014: </a:t>
            </a:r>
            <a:r>
              <a:rPr lang="en-GB" i="1" dirty="0" smtClean="0">
                <a:latin typeface="Arial" panose="020B0604020202020204" pitchFamily="34" charset="0"/>
                <a:cs typeface="Arial" panose="020B0604020202020204" pitchFamily="34" charset="0"/>
              </a:rPr>
              <a:t>S1(1) The </a:t>
            </a:r>
            <a:r>
              <a:rPr lang="en-GB" i="1" dirty="0">
                <a:latin typeface="Arial" panose="020B0604020202020204" pitchFamily="34" charset="0"/>
                <a:cs typeface="Arial" panose="020B0604020202020204" pitchFamily="34" charset="0"/>
              </a:rPr>
              <a:t>general duty of a LA, in exercising a function under this Part in the case of an individual, is to promote that </a:t>
            </a:r>
            <a:r>
              <a:rPr lang="en-GB" i="1" dirty="0" smtClean="0">
                <a:latin typeface="Arial" panose="020B0604020202020204" pitchFamily="34" charset="0"/>
                <a:cs typeface="Arial" panose="020B0604020202020204" pitchFamily="34" charset="0"/>
              </a:rPr>
              <a:t>individual’s well-being</a:t>
            </a:r>
          </a:p>
          <a:p>
            <a:pPr marL="109537" indent="0">
              <a:buNone/>
            </a:pPr>
            <a:endParaRPr lang="en-GB" dirty="0">
              <a:latin typeface="Arial" panose="020B0604020202020204" pitchFamily="34" charset="0"/>
              <a:cs typeface="Arial" panose="020B0604020202020204" pitchFamily="34" charset="0"/>
            </a:endParaRPr>
          </a:p>
          <a:p>
            <a:pPr>
              <a:buFontTx/>
              <a:buChar char="-"/>
            </a:pPr>
            <a:r>
              <a:rPr lang="en-GB" dirty="0" smtClean="0">
                <a:latin typeface="Arial" panose="020B0604020202020204" pitchFamily="34" charset="0"/>
                <a:cs typeface="Arial" panose="020B0604020202020204" pitchFamily="34" charset="0"/>
              </a:rPr>
              <a:t>How is ‘wellbeing’ defined?</a:t>
            </a:r>
          </a:p>
          <a:p>
            <a:pPr>
              <a:buFontTx/>
              <a:buChar char="-"/>
            </a:pPr>
            <a:endParaRPr lang="en-GB" dirty="0">
              <a:latin typeface="Arial" panose="020B0604020202020204" pitchFamily="34" charset="0"/>
              <a:cs typeface="Arial" panose="020B0604020202020204" pitchFamily="34" charset="0"/>
            </a:endParaRPr>
          </a:p>
          <a:p>
            <a:pPr>
              <a:buFontTx/>
              <a:buChar char="-"/>
            </a:pPr>
            <a:r>
              <a:rPr lang="en-GB" dirty="0" smtClean="0">
                <a:latin typeface="Arial" panose="020B0604020202020204" pitchFamily="34" charset="0"/>
                <a:cs typeface="Arial" panose="020B0604020202020204" pitchFamily="34" charset="0"/>
              </a:rPr>
              <a:t>What does ‘promoting wellbeing’ mean’?</a:t>
            </a:r>
          </a:p>
          <a:p>
            <a:pPr>
              <a:buFontTx/>
              <a:buChar char="-"/>
            </a:pPr>
            <a:endParaRPr lang="en-GB" dirty="0">
              <a:latin typeface="Arial" panose="020B0604020202020204" pitchFamily="34" charset="0"/>
              <a:cs typeface="Arial" panose="020B0604020202020204" pitchFamily="34" charset="0"/>
            </a:endParaRPr>
          </a:p>
          <a:p>
            <a:pPr>
              <a:buFontTx/>
              <a:buChar char="-"/>
            </a:pPr>
            <a:r>
              <a:rPr lang="en-GB" dirty="0" smtClean="0">
                <a:latin typeface="Arial" panose="020B0604020202020204" pitchFamily="34" charset="0"/>
                <a:cs typeface="Arial" panose="020B0604020202020204" pitchFamily="34" charset="0"/>
              </a:rPr>
              <a:t>What are the guiding principles? </a:t>
            </a:r>
          </a:p>
          <a:p>
            <a:pPr marL="109537" indent="0">
              <a:buNone/>
            </a:pPr>
            <a:endParaRPr lang="en-GB" dirty="0">
              <a:latin typeface="Arial" panose="020B0604020202020204" pitchFamily="34" charset="0"/>
              <a:cs typeface="Arial" panose="020B0604020202020204" pitchFamily="34" charset="0"/>
            </a:endParaRPr>
          </a:p>
          <a:p>
            <a:pPr marL="109537"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75750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260649"/>
            <a:ext cx="8760238" cy="62646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168718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pPr algn="ctr"/>
            <a:r>
              <a:rPr lang="en-GB" sz="3600" b="0" dirty="0" smtClean="0">
                <a:effectLst/>
                <a:latin typeface="Arial" charset="0"/>
              </a:rPr>
              <a:t/>
            </a:r>
            <a:br>
              <a:rPr lang="en-GB" sz="3600" b="0" dirty="0" smtClean="0">
                <a:effectLst/>
                <a:latin typeface="Arial" charset="0"/>
              </a:rPr>
            </a:br>
            <a:r>
              <a:rPr lang="en-GB" sz="3600" dirty="0" smtClean="0">
                <a:effectLst/>
                <a:latin typeface="Arial" charset="0"/>
              </a:rPr>
              <a:t>S2 – Preventing needs for care &amp; support</a:t>
            </a:r>
            <a:r>
              <a:rPr lang="en-GB" sz="4400" dirty="0" smtClean="0">
                <a:latin typeface="Arial" charset="0"/>
              </a:rPr>
              <a:t/>
            </a:r>
            <a:br>
              <a:rPr lang="en-GB" sz="4400" dirty="0" smtClean="0">
                <a:latin typeface="Arial" charset="0"/>
              </a:rPr>
            </a:br>
            <a:endParaRPr lang="en-GB" dirty="0"/>
          </a:p>
        </p:txBody>
      </p:sp>
      <p:sp>
        <p:nvSpPr>
          <p:cNvPr id="3" name="Text Placeholder 2"/>
          <p:cNvSpPr>
            <a:spLocks noGrp="1"/>
          </p:cNvSpPr>
          <p:nvPr>
            <p:ph type="body" idx="1"/>
          </p:nvPr>
        </p:nvSpPr>
        <p:spPr/>
        <p:txBody>
          <a:bodyPr/>
          <a:lstStyle/>
          <a:p>
            <a:pPr marL="0" indent="0">
              <a:spcBef>
                <a:spcPts val="0"/>
              </a:spcBef>
              <a:buNone/>
            </a:pPr>
            <a:r>
              <a:rPr lang="en-GB" sz="2800" dirty="0" smtClean="0">
                <a:latin typeface="Arial" panose="020B0604020202020204" pitchFamily="34" charset="0"/>
                <a:cs typeface="Arial" panose="020B0604020202020204" pitchFamily="34" charset="0"/>
              </a:rPr>
              <a:t>LA MUST </a:t>
            </a:r>
            <a:r>
              <a:rPr lang="en-GB" sz="2800" dirty="0">
                <a:latin typeface="Arial" panose="020B0604020202020204" pitchFamily="34" charset="0"/>
                <a:cs typeface="Arial" panose="020B0604020202020204" pitchFamily="34" charset="0"/>
              </a:rPr>
              <a:t>provide or arrange for the provision of services, facilities or resources or take other steps which it considers </a:t>
            </a:r>
            <a:r>
              <a:rPr lang="en-GB" sz="2800" dirty="0" smtClean="0">
                <a:latin typeface="Arial" panose="020B0604020202020204" pitchFamily="34" charset="0"/>
                <a:cs typeface="Arial" panose="020B0604020202020204" pitchFamily="34" charset="0"/>
              </a:rPr>
              <a:t>will</a:t>
            </a:r>
          </a:p>
          <a:p>
            <a:pPr marL="0" indent="0">
              <a:spcBef>
                <a:spcPts val="0"/>
              </a:spcBef>
              <a:buNone/>
            </a:pPr>
            <a:r>
              <a:rPr lang="en-GB" sz="2800" dirty="0" smtClean="0">
                <a:latin typeface="Arial" panose="020B0604020202020204" pitchFamily="34" charset="0"/>
                <a:cs typeface="Arial" panose="020B0604020202020204" pitchFamily="34" charset="0"/>
              </a:rPr>
              <a:t> </a:t>
            </a:r>
            <a:endParaRPr lang="en-GB" sz="2800" dirty="0">
              <a:latin typeface="Arial" panose="020B0604020202020204" pitchFamily="34" charset="0"/>
              <a:cs typeface="Arial" panose="020B0604020202020204" pitchFamily="34" charset="0"/>
            </a:endParaRPr>
          </a:p>
          <a:p>
            <a:pPr marL="0" indent="0">
              <a:spcBef>
                <a:spcPts val="0"/>
              </a:spcBef>
              <a:buNone/>
            </a:pPr>
            <a:r>
              <a:rPr lang="en-GB" sz="2800" dirty="0">
                <a:latin typeface="Arial" panose="020B0604020202020204" pitchFamily="34" charset="0"/>
                <a:cs typeface="Arial" panose="020B0604020202020204" pitchFamily="34" charset="0"/>
              </a:rPr>
              <a:t>·  contribute to preventing or delaying need for care &amp; /or support</a:t>
            </a:r>
          </a:p>
          <a:p>
            <a:pPr marL="0" indent="0">
              <a:spcBef>
                <a:spcPts val="0"/>
              </a:spcBef>
              <a:buNone/>
            </a:pPr>
            <a:endParaRPr lang="en-GB" sz="2800" dirty="0" smtClean="0">
              <a:latin typeface="Arial" panose="020B0604020202020204" pitchFamily="34" charset="0"/>
              <a:cs typeface="Arial" panose="020B0604020202020204" pitchFamily="34" charset="0"/>
            </a:endParaRPr>
          </a:p>
          <a:p>
            <a:pPr marL="0" indent="0">
              <a:spcBef>
                <a:spcPts val="0"/>
              </a:spcBef>
              <a:buNone/>
            </a:pPr>
            <a:r>
              <a:rPr lang="en-GB" sz="2800" dirty="0" smtClean="0">
                <a:latin typeface="Arial" panose="020B0604020202020204" pitchFamily="34" charset="0"/>
                <a:cs typeface="Arial" panose="020B0604020202020204" pitchFamily="34" charset="0"/>
              </a:rPr>
              <a:t>·</a:t>
            </a:r>
            <a:r>
              <a:rPr lang="en-GB" sz="2800" dirty="0">
                <a:latin typeface="Arial" panose="020B0604020202020204" pitchFamily="34" charset="0"/>
                <a:cs typeface="Arial" panose="020B0604020202020204" pitchFamily="34" charset="0"/>
              </a:rPr>
              <a:t>  reduce need for care &amp; / or support </a:t>
            </a:r>
          </a:p>
          <a:p>
            <a:pPr marL="0" indent="0">
              <a:spcBef>
                <a:spcPts val="0"/>
              </a:spcBef>
              <a:buNone/>
            </a:pPr>
            <a:r>
              <a:rPr lang="en-GB" sz="2800" dirty="0">
                <a:latin typeface="Arial" panose="020B0604020202020204" pitchFamily="34" charset="0"/>
                <a:cs typeface="Arial" panose="020B0604020202020204" pitchFamily="34" charset="0"/>
              </a:rPr>
              <a:t>For ALL adults and carers / prospective carers in its area</a:t>
            </a:r>
            <a:endParaRPr lang="en-GB" sz="2800" dirty="0"/>
          </a:p>
          <a:p>
            <a:pPr marL="0" indent="0">
              <a:lnSpc>
                <a:spcPct val="150000"/>
              </a:lnSpc>
              <a:buNone/>
            </a:pPr>
            <a:r>
              <a:rPr lang="en-GB" sz="1400" i="1" dirty="0" smtClean="0">
                <a:latin typeface="Arial" panose="020B0604020202020204" pitchFamily="34" charset="0"/>
                <a:cs typeface="Arial" panose="020B0604020202020204" pitchFamily="34" charset="0"/>
              </a:rPr>
              <a:t> </a:t>
            </a:r>
          </a:p>
          <a:p>
            <a:pPr marL="0" indent="0">
              <a:buNone/>
            </a:pPr>
            <a:endParaRPr lang="en-GB" sz="1400" i="1" dirty="0" smtClean="0">
              <a:latin typeface="Arial" panose="020B0604020202020204" pitchFamily="34" charset="0"/>
              <a:cs typeface="Arial" panose="020B0604020202020204" pitchFamily="34" charset="0"/>
            </a:endParaRPr>
          </a:p>
          <a:p>
            <a:pPr marL="109537"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43244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7638</TotalTime>
  <Words>490</Words>
  <Application>Microsoft Office PowerPoint</Application>
  <PresentationFormat>On-screen Show (4:3)</PresentationFormat>
  <Paragraphs>97</Paragraphs>
  <Slides>15</Slides>
  <Notes>14</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Concourse</vt:lpstr>
      <vt:lpstr>Office Theme</vt:lpstr>
      <vt:lpstr>Janice White </vt:lpstr>
      <vt:lpstr> Context and overview  of the session </vt:lpstr>
      <vt:lpstr>  Local authority responsibility to children?  </vt:lpstr>
      <vt:lpstr>The duty to investigate – s47</vt:lpstr>
      <vt:lpstr>Range of protective orders available</vt:lpstr>
      <vt:lpstr>Range of support options available</vt:lpstr>
      <vt:lpstr> Local authority responsibility to adults? </vt:lpstr>
      <vt:lpstr>PowerPoint Presentation</vt:lpstr>
      <vt:lpstr> S2 – Preventing needs for care &amp; support </vt:lpstr>
      <vt:lpstr>PowerPoint Presentation</vt:lpstr>
      <vt:lpstr>Eligibility </vt:lpstr>
      <vt:lpstr>PowerPoint Presentation</vt:lpstr>
      <vt:lpstr>Safeguarding: the duty to investigate?</vt:lpstr>
      <vt:lpstr>Transition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Court Skills</dc:title>
  <dc:creator>Windows User</dc:creator>
  <cp:lastModifiedBy>Authorised User</cp:lastModifiedBy>
  <cp:revision>273</cp:revision>
  <cp:lastPrinted>2015-01-26T08:53:52Z</cp:lastPrinted>
  <dcterms:created xsi:type="dcterms:W3CDTF">2012-04-23T16:25:10Z</dcterms:created>
  <dcterms:modified xsi:type="dcterms:W3CDTF">2016-06-20T10:53:17Z</dcterms:modified>
</cp:coreProperties>
</file>