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9" r:id="rId4"/>
    <p:sldId id="260" r:id="rId5"/>
    <p:sldId id="258" r:id="rId6"/>
    <p:sldId id="261" r:id="rId7"/>
    <p:sldId id="263" r:id="rId8"/>
    <p:sldId id="264" r:id="rId9"/>
    <p:sldId id="265" r:id="rId10"/>
    <p:sldId id="266" r:id="rId11"/>
    <p:sldId id="267" r:id="rId12"/>
    <p:sldId id="268" r:id="rId13"/>
    <p:sldId id="270" r:id="rId14"/>
    <p:sldId id="271" r:id="rId15"/>
    <p:sldId id="273" r:id="rId16"/>
    <p:sldId id="274" r:id="rId17"/>
    <p:sldId id="275" r:id="rId18"/>
    <p:sldId id="276" r:id="rId19"/>
    <p:sldId id="277" r:id="rId20"/>
    <p:sldId id="278" r:id="rId21"/>
    <p:sldId id="279"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11" d="100"/>
          <a:sy n="111" d="100"/>
        </p:scale>
        <p:origin x="-55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B8FA817-E2CE-4ACD-8891-B9670EC24E17}" type="datetimeFigureOut">
              <a:rPr lang="en-GB" smtClean="0"/>
              <a:t>20/06/2016</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A5696B8-491A-4A3D-97CD-0631879D2EF3}" type="slidenum">
              <a:rPr lang="en-GB" smtClean="0"/>
              <a:t>‹#›</a:t>
            </a:fld>
            <a:endParaRPr lang="en-GB"/>
          </a:p>
        </p:txBody>
      </p:sp>
    </p:spTree>
    <p:extLst>
      <p:ext uri="{BB962C8B-B14F-4D97-AF65-F5344CB8AC3E}">
        <p14:creationId xmlns:p14="http://schemas.microsoft.com/office/powerpoint/2010/main" val="2252793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5696B8-491A-4A3D-97CD-0631879D2EF3}" type="slidenum">
              <a:rPr lang="en-GB" smtClean="0"/>
              <a:t>1</a:t>
            </a:fld>
            <a:endParaRPr lang="en-GB"/>
          </a:p>
        </p:txBody>
      </p:sp>
    </p:spTree>
    <p:extLst>
      <p:ext uri="{BB962C8B-B14F-4D97-AF65-F5344CB8AC3E}">
        <p14:creationId xmlns:p14="http://schemas.microsoft.com/office/powerpoint/2010/main" val="98433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5696B8-491A-4A3D-97CD-0631879D2EF3}" type="slidenum">
              <a:rPr lang="en-GB" smtClean="0"/>
              <a:t>2</a:t>
            </a:fld>
            <a:endParaRPr lang="en-GB"/>
          </a:p>
        </p:txBody>
      </p:sp>
    </p:spTree>
    <p:extLst>
      <p:ext uri="{BB962C8B-B14F-4D97-AF65-F5344CB8AC3E}">
        <p14:creationId xmlns:p14="http://schemas.microsoft.com/office/powerpoint/2010/main" val="3643245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5696B8-491A-4A3D-97CD-0631879D2EF3}" type="slidenum">
              <a:rPr lang="en-GB" smtClean="0"/>
              <a:t>11</a:t>
            </a:fld>
            <a:endParaRPr lang="en-GB"/>
          </a:p>
        </p:txBody>
      </p:sp>
    </p:spTree>
    <p:extLst>
      <p:ext uri="{BB962C8B-B14F-4D97-AF65-F5344CB8AC3E}">
        <p14:creationId xmlns:p14="http://schemas.microsoft.com/office/powerpoint/2010/main" val="3203801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A3318-BBDD-4679-A8C9-914183A42ED6}"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FBAAF-F9AE-404B-85E6-5D9B5466D7FA}"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53459-2A62-4D09-BD69-0072931126CD}"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EAD66A2-D0FD-4270-BF83-E8BF5303CDBE}"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2BF230F-E946-4E9E-A484-4C140EE75F55}"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4FD31E-7A24-459B-9937-FEC4EED2CFCB}"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68D72A-B46E-4AE3-A6EE-087AA9CD9CBB}"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AC9163-56C2-4456-9FCC-3BBC5E388BEB}"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07BB43-6E08-4490-91DD-1A39F6640CA4}"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B0ABE-B13D-40EB-B512-7ADF7BF36A91}" type="datetime1">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782807-0707-464A-952B-94664E7285EF}"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9E75A-98BE-4B90-9DAB-63C7DA082764}" type="datetime1">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0AE3AF-0FE7-4312-8D1D-DBEA880E2BB2}" type="datetime1">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30932-5704-4658-881D-A0BF403AAF9A}" type="datetime1">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35073-2BE3-4463-ADA5-44E9C3CD0AE1}"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69E860-A176-4237-B799-960C4FCF358B}" type="datetime1">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B2569F-4C34-4E52-83CF-07A4FDE1D8FC}" type="datetime1">
              <a:rPr lang="en-US" smtClean="0"/>
              <a:t>6/20/2016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dirty="0" smtClean="0"/>
              <a:t>“Safeguards or Shackles?”</a:t>
            </a:r>
            <a:endParaRPr lang="en-GB" sz="4800" dirty="0"/>
          </a:p>
        </p:txBody>
      </p:sp>
      <p:sp>
        <p:nvSpPr>
          <p:cNvPr id="3" name="Subtitle 2"/>
          <p:cNvSpPr>
            <a:spLocks noGrp="1"/>
          </p:cNvSpPr>
          <p:nvPr>
            <p:ph type="subTitle" idx="1"/>
          </p:nvPr>
        </p:nvSpPr>
        <p:spPr/>
        <p:txBody>
          <a:bodyPr>
            <a:normAutofit lnSpcReduction="10000"/>
          </a:bodyPr>
          <a:lstStyle/>
          <a:p>
            <a:r>
              <a:rPr lang="en-GB" sz="2000" dirty="0" smtClean="0"/>
              <a:t>Consideration of the framework for Mental Health/Mental Capacity Act and </a:t>
            </a:r>
            <a:r>
              <a:rPr lang="en-GB" sz="2000" dirty="0" err="1" smtClean="0"/>
              <a:t>DoLS</a:t>
            </a:r>
            <a:endParaRPr lang="en-GB" sz="2000" dirty="0" smtClean="0"/>
          </a:p>
          <a:p>
            <a:pPr algn="r"/>
            <a:r>
              <a:rPr lang="en-GB" sz="2000" dirty="0" smtClean="0"/>
              <a:t>Jayne </a:t>
            </a:r>
            <a:r>
              <a:rPr lang="en-GB" sz="2000" dirty="0" err="1" smtClean="0"/>
              <a:t>Brack</a:t>
            </a:r>
            <a:endParaRPr lang="en-GB" sz="2000" dirty="0" smtClean="0"/>
          </a:p>
          <a:p>
            <a:endParaRPr lang="en-GB"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798013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Five Principles of the Mental Capacity Act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Principle 1- A presumption of capacity- everyone has the right to make decisions and must be assumed to have capacity to do so unless it is proved otherwise.</a:t>
            </a:r>
          </a:p>
          <a:p>
            <a:r>
              <a:rPr lang="en-GB" dirty="0" smtClean="0"/>
              <a:t>Principle 2- Individuals being supported to make their own decisions- person must be given all practicable help to make the decision , if deemed to lack capacity, it is still important to involve that person in decision making.</a:t>
            </a:r>
          </a:p>
          <a:p>
            <a:r>
              <a:rPr lang="en-GB" dirty="0" smtClean="0"/>
              <a:t>Principle 3- Unwise decisions- people have the right to make what others may regard as unwise or eccentric decisions. Values, beliefs and preferences taken into account.</a:t>
            </a:r>
          </a:p>
          <a:p>
            <a:r>
              <a:rPr lang="en-GB" dirty="0" smtClean="0"/>
              <a:t>Principle 4 – Best Interests-  any action taken/decisions made in best interest.</a:t>
            </a:r>
          </a:p>
          <a:p>
            <a:r>
              <a:rPr lang="en-GB" dirty="0" smtClean="0"/>
              <a:t>Principle 5- Less restrictive option- decision maker must consider whether it is possible to decide or act in a way that would interfere less with the persons rights and freedoms of action, or whether there is a need to decide or act at all.</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2600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Who can assess capacity and the two stage test to complete</a:t>
            </a:r>
            <a:endParaRPr lang="en-GB" dirty="0"/>
          </a:p>
        </p:txBody>
      </p:sp>
      <p:sp>
        <p:nvSpPr>
          <p:cNvPr id="3" name="Content Placeholder 2"/>
          <p:cNvSpPr>
            <a:spLocks noGrp="1"/>
          </p:cNvSpPr>
          <p:nvPr>
            <p:ph idx="1"/>
          </p:nvPr>
        </p:nvSpPr>
        <p:spPr/>
        <p:txBody>
          <a:bodyPr>
            <a:normAutofit lnSpcReduction="10000"/>
          </a:bodyPr>
          <a:lstStyle/>
          <a:p>
            <a:r>
              <a:rPr lang="en-GB" dirty="0" smtClean="0"/>
              <a:t>The MCA is clear that anyone can assess mental capacity, its not just the responsibility of the medical profession, as its not a medical procedure. The person most involved and knowledgeable about the outcome of that decision should ideally be the person assessing the person’s capacity. </a:t>
            </a:r>
          </a:p>
          <a:p>
            <a:r>
              <a:rPr lang="en-GB" dirty="0" smtClean="0"/>
              <a:t>The two stage functional test is as follows:</a:t>
            </a:r>
          </a:p>
          <a:p>
            <a:r>
              <a:rPr lang="en-GB" dirty="0" smtClean="0"/>
              <a:t>Stage 1- Is there an impairment of, or disturbance in the functioning of a person’s mind or brain? This could be long term conditions </a:t>
            </a:r>
            <a:r>
              <a:rPr lang="en-GB" dirty="0" err="1" smtClean="0"/>
              <a:t>ie</a:t>
            </a:r>
            <a:r>
              <a:rPr lang="en-GB" dirty="0" smtClean="0"/>
              <a:t> mental illness, learning disability, brain injury or organic difficulty such as a brain tumour or short term </a:t>
            </a:r>
            <a:r>
              <a:rPr lang="en-GB" dirty="0" err="1" smtClean="0"/>
              <a:t>ie</a:t>
            </a:r>
            <a:r>
              <a:rPr lang="en-GB" dirty="0" smtClean="0"/>
              <a:t> confusion, impaired thinking , due to increase distress, being intoxicated through alcohol or drugs.</a:t>
            </a:r>
          </a:p>
          <a:p>
            <a:r>
              <a:rPr lang="en-GB" dirty="0" smtClean="0"/>
              <a:t>The MCA asks that we have a </a:t>
            </a:r>
            <a:r>
              <a:rPr lang="en-GB" i="1" dirty="0" smtClean="0"/>
              <a:t>reasonable belief on the balance of probabilities </a:t>
            </a:r>
            <a:r>
              <a:rPr lang="en-GB" dirty="0" smtClean="0"/>
              <a:t> that there is sufficient evidence to suggest an impairment or disturbance.</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211786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Stage two of assessing capacity</a:t>
            </a:r>
            <a:endParaRPr lang="en-GB" dirty="0"/>
          </a:p>
        </p:txBody>
      </p:sp>
      <p:sp>
        <p:nvSpPr>
          <p:cNvPr id="3" name="Content Placeholder 2"/>
          <p:cNvSpPr>
            <a:spLocks noGrp="1"/>
          </p:cNvSpPr>
          <p:nvPr>
            <p:ph idx="1"/>
          </p:nvPr>
        </p:nvSpPr>
        <p:spPr/>
        <p:txBody>
          <a:bodyPr/>
          <a:lstStyle/>
          <a:p>
            <a:r>
              <a:rPr lang="en-GB" dirty="0" smtClean="0"/>
              <a:t>Is the impairment or disturbance sufficient to cause the person to be unable to make that particular decision at that relevant time?</a:t>
            </a:r>
          </a:p>
          <a:p>
            <a:r>
              <a:rPr lang="en-GB" dirty="0" smtClean="0"/>
              <a:t>Can the person understand the information given to them</a:t>
            </a:r>
          </a:p>
          <a:p>
            <a:r>
              <a:rPr lang="en-GB" dirty="0" smtClean="0"/>
              <a:t>Can that person retain that information long enough to be able to make a decision </a:t>
            </a:r>
          </a:p>
          <a:p>
            <a:r>
              <a:rPr lang="en-GB" dirty="0" smtClean="0"/>
              <a:t>Can the person use or weigh up the information available to make the decision</a:t>
            </a:r>
          </a:p>
          <a:p>
            <a:r>
              <a:rPr lang="en-GB" dirty="0" smtClean="0"/>
              <a:t>Can the person communicate their decision</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74832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Potential triggers for an assessment </a:t>
            </a:r>
            <a:endParaRPr lang="en-GB" dirty="0"/>
          </a:p>
        </p:txBody>
      </p:sp>
      <p:sp>
        <p:nvSpPr>
          <p:cNvPr id="3" name="Content Placeholder 2"/>
          <p:cNvSpPr>
            <a:spLocks noGrp="1"/>
          </p:cNvSpPr>
          <p:nvPr>
            <p:ph idx="1"/>
          </p:nvPr>
        </p:nvSpPr>
        <p:spPr/>
        <p:txBody>
          <a:bodyPr/>
          <a:lstStyle/>
          <a:p>
            <a:r>
              <a:rPr lang="en-GB" dirty="0" smtClean="0"/>
              <a:t>Staff should always start with the presumption of capacity, then take into account:</a:t>
            </a:r>
          </a:p>
          <a:p>
            <a:r>
              <a:rPr lang="en-GB" dirty="0" smtClean="0"/>
              <a:t>The person’s ‘behaviour’ </a:t>
            </a:r>
          </a:p>
          <a:p>
            <a:r>
              <a:rPr lang="en-GB" dirty="0" smtClean="0"/>
              <a:t>Their circumstances </a:t>
            </a:r>
          </a:p>
          <a:p>
            <a:r>
              <a:rPr lang="en-GB" dirty="0" smtClean="0"/>
              <a:t>Any concerns raised by other people </a:t>
            </a:r>
          </a:p>
          <a:p>
            <a:r>
              <a:rPr lang="en-GB" dirty="0" smtClean="0"/>
              <a:t>Being mindful that as the assessor you are very clear as to what you are assessing so you can share this with the person. </a:t>
            </a:r>
          </a:p>
          <a:p>
            <a:r>
              <a:rPr lang="en-GB" dirty="0" smtClean="0"/>
              <a:t>Recording the assessment </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01477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Best interest principle, what is it? Who is the decision maker?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Assessment concludes person lacks capacity- any action taken, or any decision made for, or on behalf of that person, must be in their best interest. </a:t>
            </a:r>
          </a:p>
          <a:p>
            <a:r>
              <a:rPr lang="en-GB" dirty="0" smtClean="0"/>
              <a:t>Decision maker- can be the carer responsible for the day-to-day care, or a professional such as a doctor, nurse or social worker where decisions about treatment , care arrangements or accommodation need to be made.</a:t>
            </a:r>
          </a:p>
          <a:p>
            <a:r>
              <a:rPr lang="en-GB" dirty="0" smtClean="0"/>
              <a:t>Factors to take into account include:</a:t>
            </a:r>
          </a:p>
          <a:p>
            <a:r>
              <a:rPr lang="en-GB" dirty="0" smtClean="0"/>
              <a:t>No discrimination based on their age, appearance, condition or any aspects of their behaviour.</a:t>
            </a:r>
          </a:p>
          <a:p>
            <a:r>
              <a:rPr lang="en-GB" dirty="0" smtClean="0"/>
              <a:t>Take into account all relevant circumstances, involve the person, consult others involved </a:t>
            </a:r>
          </a:p>
          <a:p>
            <a:r>
              <a:rPr lang="en-GB" dirty="0" smtClean="0"/>
              <a:t>If a difficult/complex decision adopt the balance sheet approach</a:t>
            </a:r>
          </a:p>
          <a:p>
            <a:r>
              <a:rPr lang="en-GB" dirty="0" smtClean="0"/>
              <a:t>Will they regain capacity? If so can decision wait?</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65752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Deprivation of Liberty Safeguards </a:t>
            </a:r>
            <a:r>
              <a:rPr lang="en-GB" dirty="0" err="1" smtClean="0"/>
              <a:t>DoLS</a:t>
            </a:r>
            <a:endParaRPr lang="en-GB" dirty="0"/>
          </a:p>
        </p:txBody>
      </p:sp>
      <p:sp>
        <p:nvSpPr>
          <p:cNvPr id="3" name="Content Placeholder 2"/>
          <p:cNvSpPr>
            <a:spLocks noGrp="1"/>
          </p:cNvSpPr>
          <p:nvPr>
            <p:ph idx="1"/>
          </p:nvPr>
        </p:nvSpPr>
        <p:spPr/>
        <p:txBody>
          <a:bodyPr>
            <a:normAutofit fontScale="92500"/>
          </a:bodyPr>
          <a:lstStyle/>
          <a:p>
            <a:r>
              <a:rPr lang="en-GB" dirty="0" smtClean="0"/>
              <a:t>What is a deprivation of liberty? Article 5 of the Human Rights Act states that ‘everyone has the right to liberty and security of person. No one shall be deprived of their liberty [unless] in accordance with a procedure prescribed in law’ the </a:t>
            </a:r>
            <a:r>
              <a:rPr lang="en-GB" dirty="0" err="1" smtClean="0"/>
              <a:t>DoLS</a:t>
            </a:r>
            <a:r>
              <a:rPr lang="en-GB" dirty="0" smtClean="0"/>
              <a:t> is the procedure prescribed in law when it is necessary to deprive of their liberty a resident or patient who lacks capacity to consent to their care and treatment in order to keep them safe from harm.</a:t>
            </a:r>
          </a:p>
          <a:p>
            <a:r>
              <a:rPr lang="en-GB" dirty="0" smtClean="0"/>
              <a:t>This is relevant to children in placements funded by a public body (imputable to the state). Parents unable to consent to a placement which constitutes a </a:t>
            </a:r>
            <a:r>
              <a:rPr lang="en-GB" dirty="0" err="1" smtClean="0"/>
              <a:t>DoLS</a:t>
            </a:r>
            <a:endParaRPr lang="en-GB" dirty="0" smtClean="0"/>
          </a:p>
          <a:p>
            <a:r>
              <a:rPr lang="en-GB" dirty="0" smtClean="0"/>
              <a:t>The Acid Test </a:t>
            </a:r>
          </a:p>
          <a:p>
            <a:r>
              <a:rPr lang="en-GB" dirty="0" smtClean="0"/>
              <a:t>Is the person subject to continuous supervision and control and </a:t>
            </a:r>
          </a:p>
          <a:p>
            <a:r>
              <a:rPr lang="en-GB" dirty="0" smtClean="0"/>
              <a:t>Are they free to leave? Focus on how those supporting them would react if they went to leave the property.</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74597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GB" sz="2800" dirty="0" smtClean="0"/>
              <a:t>Examples of restraints and restrictions</a:t>
            </a:r>
            <a:br>
              <a:rPr lang="en-GB" sz="2800" dirty="0" smtClean="0"/>
            </a:br>
            <a:r>
              <a:rPr lang="en-GB" sz="2800" dirty="0" smtClean="0"/>
              <a:t>being proportionate to the harm the care giver is seeking to prevent</a:t>
            </a:r>
            <a:endParaRPr lang="en-GB" sz="2800" dirty="0"/>
          </a:p>
        </p:txBody>
      </p:sp>
      <p:sp>
        <p:nvSpPr>
          <p:cNvPr id="5" name="Content Placeholder 4"/>
          <p:cNvSpPr>
            <a:spLocks noGrp="1"/>
          </p:cNvSpPr>
          <p:nvPr>
            <p:ph sz="half" idx="1"/>
          </p:nvPr>
        </p:nvSpPr>
        <p:spPr/>
        <p:txBody>
          <a:bodyPr>
            <a:normAutofit fontScale="92500" lnSpcReduction="20000"/>
          </a:bodyPr>
          <a:lstStyle/>
          <a:p>
            <a:r>
              <a:rPr lang="en-GB" dirty="0" smtClean="0"/>
              <a:t>Regular use of physical restraint to control behaviour</a:t>
            </a:r>
          </a:p>
          <a:p>
            <a:r>
              <a:rPr lang="en-GB" dirty="0" smtClean="0"/>
              <a:t>The person concerned objects verbally or physically to the restriction or restraint.</a:t>
            </a:r>
          </a:p>
          <a:p>
            <a:r>
              <a:rPr lang="en-GB" dirty="0" smtClean="0"/>
              <a:t>Objections from family and or friends to the restriction</a:t>
            </a:r>
          </a:p>
          <a:p>
            <a:r>
              <a:rPr lang="en-GB" dirty="0" smtClean="0"/>
              <a:t>They are confined to a particular part of building</a:t>
            </a:r>
          </a:p>
          <a:p>
            <a:r>
              <a:rPr lang="en-GB" dirty="0" smtClean="0"/>
              <a:t>Placement is potentially unstable</a:t>
            </a:r>
            <a:endParaRPr lang="en-GB" dirty="0"/>
          </a:p>
        </p:txBody>
      </p:sp>
      <p:sp>
        <p:nvSpPr>
          <p:cNvPr id="6" name="Content Placeholder 5"/>
          <p:cNvSpPr>
            <a:spLocks noGrp="1"/>
          </p:cNvSpPr>
          <p:nvPr>
            <p:ph sz="half" idx="2"/>
          </p:nvPr>
        </p:nvSpPr>
        <p:spPr/>
        <p:txBody>
          <a:bodyPr>
            <a:normAutofit fontScale="92500" lnSpcReduction="20000"/>
          </a:bodyPr>
          <a:lstStyle/>
          <a:p>
            <a:r>
              <a:rPr lang="en-GB" dirty="0" smtClean="0"/>
              <a:t>Using locks or key pads which stops a person going out, or to different parts of the building</a:t>
            </a:r>
          </a:p>
          <a:p>
            <a:r>
              <a:rPr lang="en-GB" dirty="0" smtClean="0"/>
              <a:t>Close supervision in the home</a:t>
            </a:r>
          </a:p>
          <a:p>
            <a:r>
              <a:rPr lang="en-GB" dirty="0" smtClean="0"/>
              <a:t>Requiring person to be supervised when going out</a:t>
            </a:r>
          </a:p>
          <a:p>
            <a:r>
              <a:rPr lang="en-GB" dirty="0" smtClean="0"/>
              <a:t>Restricting contact with friends, family and acquaintances including if they cause the person harm</a:t>
            </a:r>
          </a:p>
          <a:p>
            <a:r>
              <a:rPr lang="en-GB" dirty="0" smtClean="0"/>
              <a:t>Physically stopping a person doing something which could cause them harm and removing items from them to prevent harm to them.</a:t>
            </a:r>
            <a:endParaRPr lang="en-GB"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437312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authorisation process under </a:t>
            </a:r>
            <a:r>
              <a:rPr lang="en-GB" dirty="0" err="1" smtClean="0"/>
              <a:t>DoLS</a:t>
            </a:r>
            <a:endParaRPr lang="en-GB" dirty="0"/>
          </a:p>
        </p:txBody>
      </p:sp>
      <p:sp>
        <p:nvSpPr>
          <p:cNvPr id="3" name="Content Placeholder 2"/>
          <p:cNvSpPr>
            <a:spLocks noGrp="1"/>
          </p:cNvSpPr>
          <p:nvPr>
            <p:ph idx="1"/>
          </p:nvPr>
        </p:nvSpPr>
        <p:spPr/>
        <p:txBody>
          <a:bodyPr/>
          <a:lstStyle/>
          <a:p>
            <a:r>
              <a:rPr lang="en-GB" dirty="0" smtClean="0"/>
              <a:t>Only applies to people in care homes or Hospitals, the Managing Authority.</a:t>
            </a:r>
          </a:p>
          <a:p>
            <a:r>
              <a:rPr lang="en-GB" dirty="0" smtClean="0"/>
              <a:t>Relevant for those 18 and above, those 16 and above the Court of Protection can authorise a deprivation of liberty</a:t>
            </a:r>
          </a:p>
          <a:p>
            <a:r>
              <a:rPr lang="en-GB" dirty="0" smtClean="0"/>
              <a:t>Supervisory Body authorises an urgent or standard authorisation following the request being made. There are 6 assessments to be completed by a BIA and doctor</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082845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smtClean="0"/>
              <a:t>Considering 16/17 year olds restrictions</a:t>
            </a:r>
            <a:endParaRPr lang="en-GB" dirty="0"/>
          </a:p>
        </p:txBody>
      </p:sp>
      <p:sp>
        <p:nvSpPr>
          <p:cNvPr id="6" name="Content Placeholder 5"/>
          <p:cNvSpPr>
            <a:spLocks noGrp="1"/>
          </p:cNvSpPr>
          <p:nvPr>
            <p:ph idx="1"/>
          </p:nvPr>
        </p:nvSpPr>
        <p:spPr/>
        <p:txBody>
          <a:bodyPr>
            <a:normAutofit fontScale="70000" lnSpcReduction="20000"/>
          </a:bodyPr>
          <a:lstStyle/>
          <a:p>
            <a:r>
              <a:rPr lang="en-US" dirty="0"/>
              <a:t>Varying levels of staffing and frequency of observation by staff</a:t>
            </a:r>
            <a:r>
              <a:rPr lang="en-US" dirty="0" smtClean="0"/>
              <a:t>;</a:t>
            </a:r>
            <a:r>
              <a:rPr lang="en-US" dirty="0"/>
              <a:t> </a:t>
            </a:r>
            <a:endParaRPr lang="en-GB" dirty="0"/>
          </a:p>
          <a:p>
            <a:r>
              <a:rPr lang="en-US" dirty="0"/>
              <a:t>Provision of “safe spaces” or “chill out” rooms or spaces during the day or night from which the person cannot leave of their own free will (</a:t>
            </a:r>
            <a:r>
              <a:rPr lang="en-US" dirty="0" err="1"/>
              <a:t>eg</a:t>
            </a:r>
            <a:r>
              <a:rPr lang="en-US" dirty="0"/>
              <a:t> padded tent to sleep in</a:t>
            </a:r>
            <a:r>
              <a:rPr lang="en-US" dirty="0" smtClean="0"/>
              <a:t>);</a:t>
            </a:r>
            <a:r>
              <a:rPr lang="en-US" dirty="0"/>
              <a:t> </a:t>
            </a:r>
            <a:endParaRPr lang="en-GB" dirty="0"/>
          </a:p>
          <a:p>
            <a:r>
              <a:rPr lang="en-US" dirty="0"/>
              <a:t>Restricted access to personal allowances</a:t>
            </a:r>
            <a:r>
              <a:rPr lang="en-US" dirty="0" smtClean="0"/>
              <a:t>;</a:t>
            </a:r>
            <a:r>
              <a:rPr lang="en-US" dirty="0"/>
              <a:t> </a:t>
            </a:r>
            <a:endParaRPr lang="en-GB" dirty="0"/>
          </a:p>
          <a:p>
            <a:r>
              <a:rPr lang="en-US" dirty="0"/>
              <a:t>Searching of the person and/or their belongings</a:t>
            </a:r>
            <a:r>
              <a:rPr lang="en-US" dirty="0" smtClean="0"/>
              <a:t>;</a:t>
            </a:r>
            <a:r>
              <a:rPr lang="en-US" dirty="0"/>
              <a:t> </a:t>
            </a:r>
            <a:endParaRPr lang="en-GB" dirty="0"/>
          </a:p>
          <a:p>
            <a:r>
              <a:rPr lang="en-US" dirty="0"/>
              <a:t>Restricted access to personal belongings to prevent harm</a:t>
            </a:r>
            <a:r>
              <a:rPr lang="en-US" dirty="0" smtClean="0"/>
              <a:t>;</a:t>
            </a:r>
          </a:p>
          <a:p>
            <a:r>
              <a:rPr lang="en-US" dirty="0"/>
              <a:t>Physical restraint/intervention, such as with personal care tasks, breakaway or block techniques, distraction methods, staff withdrawing, physical touches or holds (e.g. “Team- Teach” methods</a:t>
            </a:r>
            <a:r>
              <a:rPr lang="en-US" dirty="0" smtClean="0"/>
              <a:t>);</a:t>
            </a:r>
            <a:r>
              <a:rPr lang="en-US" dirty="0"/>
              <a:t> </a:t>
            </a:r>
            <a:endParaRPr lang="en-GB" dirty="0"/>
          </a:p>
          <a:p>
            <a:r>
              <a:rPr lang="en-US" dirty="0"/>
              <a:t>Restricted access to modes of social communication, such as internet, landline or mobile telephone or correspondence;</a:t>
            </a:r>
            <a:endParaRPr lang="en-GB" dirty="0"/>
          </a:p>
          <a:p>
            <a:r>
              <a:rPr lang="en-US" dirty="0"/>
              <a:t> Restricting excessive pursuance of activities</a:t>
            </a:r>
            <a:r>
              <a:rPr lang="en-US" dirty="0" smtClean="0"/>
              <a:t>;</a:t>
            </a:r>
            <a:r>
              <a:rPr lang="en-US" dirty="0"/>
              <a:t> </a:t>
            </a:r>
            <a:endParaRPr lang="en-GB" dirty="0"/>
          </a:p>
          <a:p>
            <a:r>
              <a:rPr lang="en-US" dirty="0"/>
              <a:t>Lack of flexibility, in terms of having activities timetabled, set meal times, expected sleep times;</a:t>
            </a:r>
            <a:endParaRPr lang="en-GB" dirty="0"/>
          </a:p>
          <a:p>
            <a:r>
              <a:rPr lang="en-US" dirty="0"/>
              <a:t>Police called to return the person if they go missing</a:t>
            </a:r>
            <a:r>
              <a:rPr lang="en-US" dirty="0" smtClean="0"/>
              <a:t>;</a:t>
            </a:r>
            <a:r>
              <a:rPr lang="en-US" dirty="0"/>
              <a:t> </a:t>
            </a:r>
            <a:endParaRPr lang="en-GB" dirty="0"/>
          </a:p>
          <a:p>
            <a:r>
              <a:rPr lang="en-US" dirty="0"/>
              <a:t>Restricted access to parts of the property, such as the kitchen or certain cupboards therein, to </a:t>
            </a:r>
            <a:r>
              <a:rPr lang="en-US" dirty="0" err="1"/>
              <a:t>minimise</a:t>
            </a:r>
            <a:r>
              <a:rPr lang="en-US" dirty="0"/>
              <a:t> health and safety risks.  </a:t>
            </a:r>
            <a:endParaRPr lang="en-GB" dirty="0"/>
          </a:p>
          <a:p>
            <a:endParaRPr lang="en-GB" dirty="0"/>
          </a:p>
        </p:txBody>
      </p:sp>
      <p:sp>
        <p:nvSpPr>
          <p:cNvPr id="7" name="Text Placeholder 6"/>
          <p:cNvSpPr>
            <a:spLocks noGrp="1"/>
          </p:cNvSpPr>
          <p:nvPr>
            <p:ph type="body" sz="half" idx="2"/>
          </p:nvPr>
        </p:nvSpPr>
        <p:spPr/>
        <p:txBody>
          <a:bodyPr>
            <a:normAutofit lnSpcReduction="10000"/>
          </a:bodyPr>
          <a:lstStyle/>
          <a:p>
            <a:r>
              <a:rPr lang="en-US" dirty="0"/>
              <a:t>Decision on where to reside being taken by others</a:t>
            </a:r>
            <a:r>
              <a:rPr lang="en-US" dirty="0" smtClean="0"/>
              <a:t>;</a:t>
            </a:r>
            <a:r>
              <a:rPr lang="en-US" dirty="0"/>
              <a:t> </a:t>
            </a:r>
            <a:endParaRPr lang="en-GB" dirty="0"/>
          </a:p>
          <a:p>
            <a:r>
              <a:rPr lang="en-US" dirty="0"/>
              <a:t>Decision on contact with others not being taken by the individual</a:t>
            </a:r>
            <a:r>
              <a:rPr lang="en-US" dirty="0" smtClean="0"/>
              <a:t>;</a:t>
            </a:r>
            <a:r>
              <a:rPr lang="en-US" dirty="0"/>
              <a:t> </a:t>
            </a:r>
            <a:endParaRPr lang="en-GB" dirty="0"/>
          </a:p>
          <a:p>
            <a:r>
              <a:rPr lang="en-US" dirty="0"/>
              <a:t>Restrictions on developing sexual relations</a:t>
            </a:r>
            <a:r>
              <a:rPr lang="en-US" dirty="0" smtClean="0"/>
              <a:t>;</a:t>
            </a:r>
            <a:r>
              <a:rPr lang="en-US" dirty="0"/>
              <a:t> </a:t>
            </a:r>
            <a:endParaRPr lang="en-GB" dirty="0"/>
          </a:p>
          <a:p>
            <a:r>
              <a:rPr lang="en-US" dirty="0"/>
              <a:t>Doors of the property locked, and/or chained, and/or bolted for security reasons or to prevent the children or young persons leaving</a:t>
            </a:r>
            <a:r>
              <a:rPr lang="en-US" dirty="0" smtClean="0"/>
              <a:t>;</a:t>
            </a:r>
            <a:r>
              <a:rPr lang="en-US" dirty="0"/>
              <a:t> </a:t>
            </a:r>
            <a:endParaRPr lang="en-GB" dirty="0"/>
          </a:p>
          <a:p>
            <a:r>
              <a:rPr lang="en-US" dirty="0"/>
              <a:t>A member or members of staff accompanying the person to access the community to support and meet their care needs;</a:t>
            </a:r>
            <a:endParaRPr lang="en-GB" dirty="0"/>
          </a:p>
          <a:p>
            <a:r>
              <a:rPr lang="en-US" dirty="0"/>
              <a:t> </a:t>
            </a:r>
            <a:endParaRPr lang="en-GB" dirty="0"/>
          </a:p>
          <a:p>
            <a:r>
              <a:rPr lang="en-US" dirty="0"/>
              <a:t>Access to the community being limited by staff availability;</a:t>
            </a:r>
            <a:endParaRPr lang="en-GB" dirty="0"/>
          </a:p>
          <a:p>
            <a:endParaRPr lang="en-GB"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989049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considerations to factor in</a:t>
            </a:r>
            <a:endParaRPr lang="en-GB" dirty="0"/>
          </a:p>
        </p:txBody>
      </p:sp>
      <p:sp>
        <p:nvSpPr>
          <p:cNvPr id="3" name="Content Placeholder 2"/>
          <p:cNvSpPr>
            <a:spLocks noGrp="1"/>
          </p:cNvSpPr>
          <p:nvPr>
            <p:ph idx="1"/>
          </p:nvPr>
        </p:nvSpPr>
        <p:spPr/>
        <p:txBody>
          <a:bodyPr>
            <a:normAutofit fontScale="92500" lnSpcReduction="20000"/>
          </a:bodyPr>
          <a:lstStyle/>
          <a:p>
            <a:r>
              <a:rPr lang="en-GB" dirty="0"/>
              <a:t>what amounts to a universal degree of age-appropriate constraint in a multicultural </a:t>
            </a:r>
            <a:r>
              <a:rPr lang="en-GB" dirty="0" smtClean="0"/>
              <a:t>society?</a:t>
            </a:r>
          </a:p>
          <a:p>
            <a:r>
              <a:rPr lang="en-GB" dirty="0" smtClean="0"/>
              <a:t>Taking into account </a:t>
            </a:r>
            <a:r>
              <a:rPr lang="en-GB" dirty="0"/>
              <a:t>that, as young people approach adulthood, the intensity or degree of such constraint is expected to lessen as they mature and gain independence</a:t>
            </a:r>
            <a:r>
              <a:rPr lang="en-GB" dirty="0" smtClean="0"/>
              <a:t>.</a:t>
            </a:r>
          </a:p>
          <a:p>
            <a:r>
              <a:rPr lang="en-GB" dirty="0"/>
              <a:t>The living arrangements for young persons should provide a positive, supportive and caring environment. Their welfare must be safeguarded and promoted. But, equally, they must have the physical and emotional freedom to develop and make, and learn from, their own mistakes. </a:t>
            </a:r>
          </a:p>
          <a:p>
            <a:r>
              <a:rPr lang="en-GB" dirty="0"/>
              <a:t> Responsible parenting, whether in the care of the family or of the State, is therefore a social norm for those under 18.</a:t>
            </a:r>
          </a:p>
          <a:p>
            <a:r>
              <a:rPr lang="en-GB" dirty="0"/>
              <a:t>Responsible parenting provides a homely environment with a certain degree of freedom exercisable alongside sensible precautions. It protects against avoidable risks but avoids excessive caution. </a:t>
            </a:r>
          </a:p>
        </p:txBody>
      </p:sp>
      <p:sp>
        <p:nvSpPr>
          <p:cNvPr id="4" name="Text Placeholder 3"/>
          <p:cNvSpPr>
            <a:spLocks noGrp="1"/>
          </p:cNvSpPr>
          <p:nvPr>
            <p:ph type="body" sz="half" idx="2"/>
          </p:nvPr>
        </p:nvSpPr>
        <p:spPr/>
        <p:txBody>
          <a:bodyPr>
            <a:normAutofit lnSpcReduction="10000"/>
          </a:bodyPr>
          <a:lstStyle/>
          <a:p>
            <a:r>
              <a:rPr lang="en-US" dirty="0"/>
              <a:t>It appears to follow that for young persons, the acid test should be considered in the context of the liberty-restricting measures that are universally applied to those of the same age and maturity who are free from </a:t>
            </a:r>
            <a:r>
              <a:rPr lang="en-US" dirty="0" smtClean="0"/>
              <a:t>disability be that physical or mental. </a:t>
            </a:r>
          </a:p>
          <a:p>
            <a:r>
              <a:rPr lang="en-US" dirty="0"/>
              <a:t>A 5 year old, for example, regardless of their disability, would be under continuous or complete supervision and control wherever they are and not free to leave. </a:t>
            </a:r>
            <a:endParaRPr lang="en-US" dirty="0" smtClean="0"/>
          </a:p>
          <a:p>
            <a:r>
              <a:rPr lang="en-US" dirty="0"/>
              <a:t>However, if the level of constraint typically afforded to a non-disabled 5 year old is provided to a disabled 16 year old, then those constraints must be taken into account in determining whether the acid test is satisfied.</a:t>
            </a:r>
            <a:endParaRPr lang="en-GB" dirty="0"/>
          </a:p>
          <a:p>
            <a:endParaRPr lang="en-GB"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62400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4108" y="624110"/>
            <a:ext cx="8890504" cy="914234"/>
          </a:xfrm>
        </p:spPr>
        <p:txBody>
          <a:bodyPr/>
          <a:lstStyle/>
          <a:p>
            <a:r>
              <a:rPr lang="en-GB" dirty="0" smtClean="0"/>
              <a:t>Mental Health Act 1983/2007</a:t>
            </a:r>
            <a:endParaRPr lang="en-GB" dirty="0"/>
          </a:p>
        </p:txBody>
      </p:sp>
      <p:sp>
        <p:nvSpPr>
          <p:cNvPr id="3" name="Content Placeholder 2"/>
          <p:cNvSpPr>
            <a:spLocks noGrp="1"/>
          </p:cNvSpPr>
          <p:nvPr>
            <p:ph idx="1"/>
          </p:nvPr>
        </p:nvSpPr>
        <p:spPr>
          <a:xfrm>
            <a:off x="2538805" y="1667435"/>
            <a:ext cx="8965807" cy="4243787"/>
          </a:xfrm>
        </p:spPr>
        <p:txBody>
          <a:bodyPr>
            <a:normAutofit fontScale="92500"/>
          </a:bodyPr>
          <a:lstStyle/>
          <a:p>
            <a:pPr lvl="0"/>
            <a:endParaRPr lang="en-GB" dirty="0" smtClean="0"/>
          </a:p>
          <a:p>
            <a:r>
              <a:rPr lang="en-GB" dirty="0"/>
              <a:t>The Mental Health Act 1983 (which was substantially amended in 2007) is the law in England and Wales that allows people with a 'mental disorder' to be admitted to hospital, detained and treated without their consent – either for their own health and safety, or for the protection of other people</a:t>
            </a:r>
            <a:r>
              <a:rPr lang="en-GB" dirty="0" smtClean="0"/>
              <a:t>.</a:t>
            </a:r>
            <a:r>
              <a:rPr lang="en-GB" dirty="0"/>
              <a:t/>
            </a:r>
            <a:br>
              <a:rPr lang="en-GB" dirty="0"/>
            </a:br>
            <a:endParaRPr lang="en-GB" dirty="0" smtClean="0"/>
          </a:p>
          <a:p>
            <a:r>
              <a:rPr lang="en-GB" dirty="0" smtClean="0"/>
              <a:t>Part 1 MHA- </a:t>
            </a:r>
            <a:r>
              <a:rPr lang="en-GB" b="1" dirty="0"/>
              <a:t>Section 1</a:t>
            </a:r>
            <a:r>
              <a:rPr lang="en-GB" dirty="0"/>
              <a:t> – the definition of mental disorder: “‘mental disorder’ means any disorder or disability of the </a:t>
            </a:r>
            <a:r>
              <a:rPr lang="en-GB" dirty="0" smtClean="0"/>
              <a:t>mind. However, Learning Disability is not a mental disorder unless associated with “abnormally aggressive or seriously irresponsible conduct”.</a:t>
            </a:r>
            <a:endParaRPr lang="en-GB" dirty="0"/>
          </a:p>
          <a:p>
            <a:r>
              <a:rPr lang="en-GB" dirty="0" smtClean="0"/>
              <a:t>When can we consider this framework?</a:t>
            </a:r>
            <a:endParaRPr lang="en-GB" dirty="0"/>
          </a:p>
          <a:p>
            <a:r>
              <a:rPr lang="en-GB" dirty="0" smtClean="0"/>
              <a:t>Young person is distressed , self harming as a direct response to mental illness, such as responding to auditory and command hallucinations and has previously been diagnosed with schizophrenia, an assessment may be appropriate</a:t>
            </a:r>
          </a:p>
          <a:p>
            <a:endParaRPr lang="en-GB"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4169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Court of Protection and their powers</a:t>
            </a:r>
            <a:endParaRPr lang="en-GB" dirty="0"/>
          </a:p>
        </p:txBody>
      </p:sp>
      <p:sp>
        <p:nvSpPr>
          <p:cNvPr id="3" name="Content Placeholder 2"/>
          <p:cNvSpPr>
            <a:spLocks noGrp="1"/>
          </p:cNvSpPr>
          <p:nvPr>
            <p:ph idx="1"/>
          </p:nvPr>
        </p:nvSpPr>
        <p:spPr>
          <a:xfrm>
            <a:off x="2589212" y="1905000"/>
            <a:ext cx="8915400" cy="4006222"/>
          </a:xfrm>
        </p:spPr>
        <p:txBody>
          <a:bodyPr>
            <a:normAutofit lnSpcReduction="10000"/>
          </a:bodyPr>
          <a:lstStyle/>
          <a:p>
            <a:r>
              <a:rPr lang="en-GB" dirty="0"/>
              <a:t>The Court can make a decision about where someone should live or what care they should receive if other decision-making processes do not apply. If a proposed action will deprive them of their liberty, this can’t be agreed under s5 MCA. </a:t>
            </a:r>
            <a:endParaRPr lang="en-GB" dirty="0" smtClean="0"/>
          </a:p>
          <a:p>
            <a:r>
              <a:rPr lang="en-GB" dirty="0"/>
              <a:t>The Court can make a declaration if it is suspected that someone who lacks capacity may be at risk of harm or abuse from a named individual. The Court could make a declaration authorising the local authority to stop contact between the named person and the person who lacks capacity.</a:t>
            </a:r>
          </a:p>
          <a:p>
            <a:r>
              <a:rPr lang="en-GB" dirty="0"/>
              <a:t>A declaration from the Court of Protection should always be the last resort after all other means of making a decision have been exhausted. If you think Court of Protection action may be necessary make sure you have legal advice from the relevant legal </a:t>
            </a:r>
            <a:r>
              <a:rPr lang="en-GB" dirty="0" smtClean="0"/>
              <a:t>team</a:t>
            </a:r>
          </a:p>
          <a:p>
            <a:r>
              <a:rPr lang="en-GB" dirty="0" smtClean="0"/>
              <a:t>The Court can make a declaration if the person lacks capacity, is not suffering from a mental disorder and requires safeguards to be </a:t>
            </a:r>
            <a:r>
              <a:rPr lang="en-GB" dirty="0" err="1" smtClean="0"/>
              <a:t>insitu</a:t>
            </a:r>
            <a:r>
              <a:rPr lang="en-GB" dirty="0" smtClean="0"/>
              <a:t> </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449271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So in summary Safeguards or Shackles?</a:t>
            </a:r>
            <a:endParaRPr lang="en-GB" dirty="0"/>
          </a:p>
        </p:txBody>
      </p:sp>
      <p:sp>
        <p:nvSpPr>
          <p:cNvPr id="3" name="Content Placeholder 2"/>
          <p:cNvSpPr>
            <a:spLocks noGrp="1"/>
          </p:cNvSpPr>
          <p:nvPr>
            <p:ph idx="1"/>
          </p:nvPr>
        </p:nvSpPr>
        <p:spPr/>
        <p:txBody>
          <a:bodyPr/>
          <a:lstStyle/>
          <a:p>
            <a:r>
              <a:rPr lang="en-GB" dirty="0" smtClean="0"/>
              <a:t>There are frameworks available to protect and safeguard those vulnerable to exploitation, harm, abuse and also harm from themselves, but</a:t>
            </a:r>
          </a:p>
          <a:p>
            <a:r>
              <a:rPr lang="en-GB" dirty="0" smtClean="0"/>
              <a:t>It is a minefield, taking into account capacity and mental health</a:t>
            </a:r>
          </a:p>
          <a:p>
            <a:r>
              <a:rPr lang="en-GB" dirty="0" smtClean="0"/>
              <a:t>The transition from children’s services and legislation to adults services and that legislation is significant and also complicated</a:t>
            </a:r>
          </a:p>
          <a:p>
            <a:r>
              <a:rPr lang="en-GB" dirty="0" smtClean="0"/>
              <a:t>Your thoughts, views or questions now?</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91501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5624" y="624110"/>
            <a:ext cx="8868988" cy="1097114"/>
          </a:xfrm>
        </p:spPr>
        <p:txBody>
          <a:bodyPr>
            <a:normAutofit fontScale="90000"/>
          </a:bodyPr>
          <a:lstStyle/>
          <a:p>
            <a:pPr algn="ctr"/>
            <a:r>
              <a:rPr lang="en-GB" dirty="0" smtClean="0"/>
              <a:t>Mental Health Act Code of Practice Principles</a:t>
            </a:r>
            <a:endParaRPr lang="en-GB" dirty="0"/>
          </a:p>
        </p:txBody>
      </p:sp>
      <p:sp>
        <p:nvSpPr>
          <p:cNvPr id="3" name="Content Placeholder 2"/>
          <p:cNvSpPr>
            <a:spLocks noGrp="1"/>
          </p:cNvSpPr>
          <p:nvPr>
            <p:ph idx="1"/>
          </p:nvPr>
        </p:nvSpPr>
        <p:spPr>
          <a:xfrm>
            <a:off x="2589212" y="1861073"/>
            <a:ext cx="8915400" cy="4050149"/>
          </a:xfrm>
        </p:spPr>
        <p:txBody>
          <a:bodyPr>
            <a:normAutofit lnSpcReduction="10000"/>
          </a:bodyPr>
          <a:lstStyle/>
          <a:p>
            <a:r>
              <a:rPr lang="en-GB" dirty="0" smtClean="0"/>
              <a:t>Purpose Principle- decisions must be taken with view to minimise the undesirable effects of mental disorder, by maximising the safety and wellbeing of patients, promoting their recovery and protecting others from harm.</a:t>
            </a:r>
          </a:p>
          <a:p>
            <a:r>
              <a:rPr lang="en-GB" dirty="0" smtClean="0"/>
              <a:t>Least Restrictive Principle- endeavouring to keep to a minimum the restrictions imposed on a persons liberty, having regard to the purpose.</a:t>
            </a:r>
          </a:p>
          <a:p>
            <a:r>
              <a:rPr lang="en-GB" dirty="0" smtClean="0"/>
              <a:t>Respect Principle- recognise and respect the diverse needs, values and circumstances of each patient, including race, religion, gender and age.</a:t>
            </a:r>
          </a:p>
          <a:p>
            <a:r>
              <a:rPr lang="en-GB" dirty="0" smtClean="0"/>
              <a:t>Participation Principle- Patients must be given the opportunity to be involved , as far as practicable in the circumstances, involving family and carers or others involved with their care.</a:t>
            </a:r>
          </a:p>
          <a:p>
            <a:r>
              <a:rPr lang="en-GB" dirty="0" smtClean="0"/>
              <a:t>Effectiveness, efficiency and equity principle- using resources available in most equitable way.</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02605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“Short term sections”- why used, what are they?</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They all last up to 72 hours (bar nurses holding powers- 6 hours).</a:t>
            </a:r>
          </a:p>
          <a:p>
            <a:r>
              <a:rPr lang="en-GB" dirty="0" smtClean="0"/>
              <a:t>They all provide authority to detain a person in a particular place to allow a full assessment to happen.</a:t>
            </a:r>
          </a:p>
          <a:p>
            <a:r>
              <a:rPr lang="en-GB" dirty="0" smtClean="0"/>
              <a:t>None of the sections confer any authority to treat the person against their will- can only be given with consent , or given on basis that they lack capacity and in their best interest (will discuss this soon!)</a:t>
            </a:r>
          </a:p>
          <a:p>
            <a:r>
              <a:rPr lang="en-GB" dirty="0" smtClean="0"/>
              <a:t>No right of appeal (unless s4 , can appeal, which will be submitted to Tribunal service if second doctor agrees s2 admission is appropriate). </a:t>
            </a:r>
          </a:p>
          <a:p>
            <a:r>
              <a:rPr lang="en-GB" dirty="0" smtClean="0"/>
              <a:t>Sections are not able to be renewed. </a:t>
            </a:r>
            <a:endParaRPr lang="en-GB" dirty="0"/>
          </a:p>
          <a:p>
            <a:endParaRPr lang="en-GB"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3495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Most relevant orders</a:t>
            </a:r>
            <a:br>
              <a:rPr lang="en-GB" dirty="0" smtClean="0"/>
            </a:br>
            <a:endParaRPr lang="en-GB" dirty="0"/>
          </a:p>
        </p:txBody>
      </p:sp>
      <p:sp>
        <p:nvSpPr>
          <p:cNvPr id="7" name="Content Placeholder 6"/>
          <p:cNvSpPr>
            <a:spLocks noGrp="1"/>
          </p:cNvSpPr>
          <p:nvPr>
            <p:ph sz="half" idx="1"/>
          </p:nvPr>
        </p:nvSpPr>
        <p:spPr/>
        <p:txBody>
          <a:bodyPr>
            <a:normAutofit fontScale="92500"/>
          </a:bodyPr>
          <a:lstStyle/>
          <a:p>
            <a:r>
              <a:rPr lang="en-GB" dirty="0"/>
              <a:t>Section 5:2 – power exercised by a doctor or Approved Clinician in charge of the patient’s treatment, or their nominated deputy. The patient must be an inpatient, not necessarily in a psychiatric Hospital. </a:t>
            </a:r>
            <a:r>
              <a:rPr lang="en-GB" dirty="0" smtClean="0"/>
              <a:t>Patient (P)could </a:t>
            </a:r>
            <a:r>
              <a:rPr lang="en-GB" dirty="0"/>
              <a:t>be in a general hospital, such as a children’s ward.</a:t>
            </a:r>
          </a:p>
          <a:p>
            <a:endParaRPr lang="en-GB" dirty="0"/>
          </a:p>
        </p:txBody>
      </p:sp>
      <p:sp>
        <p:nvSpPr>
          <p:cNvPr id="8" name="Content Placeholder 7"/>
          <p:cNvSpPr>
            <a:spLocks noGrp="1"/>
          </p:cNvSpPr>
          <p:nvPr>
            <p:ph sz="half" idx="2"/>
          </p:nvPr>
        </p:nvSpPr>
        <p:spPr/>
        <p:txBody>
          <a:bodyPr>
            <a:normAutofit fontScale="92500"/>
          </a:bodyPr>
          <a:lstStyle/>
          <a:p>
            <a:r>
              <a:rPr lang="en-GB" dirty="0" smtClean="0"/>
              <a:t>Section 136- detaining a mentally disordered person in a public place</a:t>
            </a:r>
          </a:p>
          <a:p>
            <a:r>
              <a:rPr lang="en-GB" dirty="0" smtClean="0"/>
              <a:t>Power can be used by a police constable, finding a person in a place to which public have access, taking them to a place of safety, and detaining them for up to 72 hours to allow an assessment of their mental health to take place. </a:t>
            </a:r>
          </a:p>
          <a:p>
            <a:r>
              <a:rPr lang="en-GB" dirty="0" smtClean="0"/>
              <a:t>Criteria being that P appears to have a mental disorder (</a:t>
            </a:r>
            <a:r>
              <a:rPr lang="en-GB" dirty="0" err="1" smtClean="0"/>
              <a:t>eg</a:t>
            </a:r>
            <a:r>
              <a:rPr lang="en-GB" dirty="0" smtClean="0"/>
              <a:t> strange behaviour) and in “immediate need of care and control”.</a:t>
            </a:r>
            <a:endParaRPr lang="en-GB"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13436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GB" dirty="0" smtClean="0"/>
              <a:t>Mental Health Act assessments, who is involved and making judgements re risk</a:t>
            </a:r>
            <a:endParaRPr lang="en-GB" dirty="0"/>
          </a:p>
        </p:txBody>
      </p:sp>
      <p:sp>
        <p:nvSpPr>
          <p:cNvPr id="6" name="Content Placeholder 5"/>
          <p:cNvSpPr>
            <a:spLocks noGrp="1"/>
          </p:cNvSpPr>
          <p:nvPr>
            <p:ph idx="1"/>
          </p:nvPr>
        </p:nvSpPr>
        <p:spPr>
          <a:xfrm>
            <a:off x="2592924" y="2133600"/>
            <a:ext cx="8911687" cy="3853132"/>
          </a:xfrm>
        </p:spPr>
        <p:txBody>
          <a:bodyPr>
            <a:normAutofit fontScale="92500" lnSpcReduction="10000"/>
          </a:bodyPr>
          <a:lstStyle/>
          <a:p>
            <a:r>
              <a:rPr lang="en-GB" dirty="0" smtClean="0"/>
              <a:t>Arranged by an </a:t>
            </a:r>
            <a:r>
              <a:rPr lang="en-GB" dirty="0" err="1" smtClean="0"/>
              <a:t>AMHP</a:t>
            </a:r>
            <a:r>
              <a:rPr lang="en-GB" dirty="0" smtClean="0"/>
              <a:t>- Approved Mental Health Professional.</a:t>
            </a:r>
          </a:p>
          <a:p>
            <a:r>
              <a:rPr lang="en-GB" dirty="0" smtClean="0"/>
              <a:t>Two doctors involved</a:t>
            </a:r>
          </a:p>
          <a:p>
            <a:r>
              <a:rPr lang="en-GB" dirty="0" smtClean="0"/>
              <a:t>Identifying Nearest Relative- their role</a:t>
            </a:r>
          </a:p>
          <a:p>
            <a:r>
              <a:rPr lang="en-GB" dirty="0" smtClean="0"/>
              <a:t>Systemic risk assessment</a:t>
            </a:r>
          </a:p>
          <a:p>
            <a:r>
              <a:rPr lang="en-GB" dirty="0" err="1" smtClean="0"/>
              <a:t>Recency</a:t>
            </a:r>
            <a:r>
              <a:rPr lang="en-GB" dirty="0" smtClean="0"/>
              <a:t>- how recent is the risk behaviour causing concern</a:t>
            </a:r>
          </a:p>
          <a:p>
            <a:r>
              <a:rPr lang="en-GB" dirty="0" smtClean="0"/>
              <a:t>Frequency- of the presenting risk and is it escalating?</a:t>
            </a:r>
          </a:p>
          <a:p>
            <a:r>
              <a:rPr lang="en-GB" dirty="0" smtClean="0"/>
              <a:t>Severity- both to the Young Person (</a:t>
            </a:r>
            <a:r>
              <a:rPr lang="en-GB" dirty="0" err="1" smtClean="0"/>
              <a:t>YP</a:t>
            </a:r>
            <a:r>
              <a:rPr lang="en-GB" dirty="0" smtClean="0"/>
              <a:t>) and also others</a:t>
            </a:r>
          </a:p>
          <a:p>
            <a:r>
              <a:rPr lang="en-GB" dirty="0" smtClean="0"/>
              <a:t>Pattern- identifying also the context to the behaviour</a:t>
            </a:r>
          </a:p>
          <a:p>
            <a:r>
              <a:rPr lang="en-GB" dirty="0" smtClean="0"/>
              <a:t>Prominence of thinking- delusional or destructive ideas , impact on person, acting on them?</a:t>
            </a:r>
          </a:p>
          <a:p>
            <a:r>
              <a:rPr lang="en-GB" dirty="0" smtClean="0"/>
              <a:t>Effect- consequences , who to protect, impact of beliefs?</a:t>
            </a:r>
          </a:p>
          <a:p>
            <a:endParaRPr lang="en-GB" dirty="0" smtClean="0"/>
          </a:p>
          <a:p>
            <a:endParaRPr lang="en-GB"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9163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Section 7 Guardianship Order</a:t>
            </a:r>
            <a:endParaRPr lang="en-GB" dirty="0"/>
          </a:p>
        </p:txBody>
      </p:sp>
      <p:sp>
        <p:nvSpPr>
          <p:cNvPr id="4" name="Content Placeholder 3"/>
          <p:cNvSpPr>
            <a:spLocks noGrp="1"/>
          </p:cNvSpPr>
          <p:nvPr>
            <p:ph sz="half" idx="1"/>
          </p:nvPr>
        </p:nvSpPr>
        <p:spPr/>
        <p:txBody>
          <a:bodyPr>
            <a:normAutofit fontScale="85000" lnSpcReduction="20000"/>
          </a:bodyPr>
          <a:lstStyle/>
          <a:p>
            <a:r>
              <a:rPr lang="en-GB" dirty="0"/>
              <a:t>The purpose of </a:t>
            </a:r>
            <a:r>
              <a:rPr lang="en-GB" dirty="0" smtClean="0"/>
              <a:t>Guardianship </a:t>
            </a:r>
            <a:r>
              <a:rPr lang="en-GB" dirty="0"/>
              <a:t>is to enable P to receive care outside hospital when it cannot be provided without the use of compulsory powers. Such care may, or may not, include specialist medical treatment for a mental disorder (</a:t>
            </a:r>
            <a:r>
              <a:rPr lang="en-GB" dirty="0" err="1"/>
              <a:t>CoP</a:t>
            </a:r>
            <a:r>
              <a:rPr lang="en-GB" dirty="0"/>
              <a:t> 26.2)</a:t>
            </a:r>
          </a:p>
          <a:p>
            <a:r>
              <a:rPr lang="en-GB" dirty="0"/>
              <a:t>Guardianship therefore provides an authoritative framework for working with a Patient, with a minimum of constraint, to achieve as independent a life as possible within the community. Where it is used it should be part of the overall care plan (</a:t>
            </a:r>
            <a:r>
              <a:rPr lang="en-GB" dirty="0" err="1"/>
              <a:t>CoP</a:t>
            </a:r>
            <a:r>
              <a:rPr lang="en-GB" dirty="0"/>
              <a:t> 26.4)</a:t>
            </a:r>
          </a:p>
          <a:p>
            <a:r>
              <a:rPr lang="en-GB" dirty="0"/>
              <a:t>Focus is on a persons welfare not on medical treatment</a:t>
            </a:r>
          </a:p>
          <a:p>
            <a:r>
              <a:rPr lang="en-GB" dirty="0"/>
              <a:t>Aged 16 plus eligible , diagnosis of mental disorder, </a:t>
            </a:r>
            <a:r>
              <a:rPr lang="en-GB" dirty="0" err="1"/>
              <a:t>AMHP</a:t>
            </a:r>
            <a:r>
              <a:rPr lang="en-GB" dirty="0"/>
              <a:t> plus 2 doctors</a:t>
            </a:r>
          </a:p>
          <a:p>
            <a:endParaRPr lang="en-GB" dirty="0"/>
          </a:p>
        </p:txBody>
      </p:sp>
      <p:sp>
        <p:nvSpPr>
          <p:cNvPr id="5" name="Content Placeholder 4"/>
          <p:cNvSpPr>
            <a:spLocks noGrp="1"/>
          </p:cNvSpPr>
          <p:nvPr>
            <p:ph sz="half" idx="2"/>
          </p:nvPr>
        </p:nvSpPr>
        <p:spPr/>
        <p:txBody>
          <a:bodyPr>
            <a:normAutofit fontScale="85000" lnSpcReduction="20000"/>
          </a:bodyPr>
          <a:lstStyle/>
          <a:p>
            <a:r>
              <a:rPr lang="en-GB" dirty="0" smtClean="0"/>
              <a:t>Necessary in the interests of the P welfare or protection of others</a:t>
            </a:r>
          </a:p>
          <a:p>
            <a:r>
              <a:rPr lang="en-GB" dirty="0" smtClean="0"/>
              <a:t>Consider – the power to require P to reside at a specific place, can be residential unit (and/or the ability to take them to or return to that place).</a:t>
            </a:r>
          </a:p>
          <a:p>
            <a:r>
              <a:rPr lang="en-GB" dirty="0" smtClean="0"/>
              <a:t>Power to require the patient to attend at places and times for the purposes of treatment, occupation, training (no power to enforce treatment though).</a:t>
            </a:r>
          </a:p>
          <a:p>
            <a:r>
              <a:rPr lang="en-GB" dirty="0" smtClean="0"/>
              <a:t>Power to require access to the P by an </a:t>
            </a:r>
            <a:r>
              <a:rPr lang="en-GB" dirty="0" err="1" smtClean="0"/>
              <a:t>AMHP</a:t>
            </a:r>
            <a:r>
              <a:rPr lang="en-GB" dirty="0" smtClean="0"/>
              <a:t> or other specified person</a:t>
            </a:r>
          </a:p>
          <a:p>
            <a:r>
              <a:rPr lang="en-GB" dirty="0" smtClean="0"/>
              <a:t>This is a protective power. </a:t>
            </a:r>
          </a:p>
          <a:p>
            <a:r>
              <a:rPr lang="en-GB" dirty="0" smtClean="0"/>
              <a:t>Interface with MCA – will go on to that shortly.</a:t>
            </a:r>
            <a:endParaRPr lang="en-GB"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65290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589213" y="1882588"/>
            <a:ext cx="8915399" cy="1979407"/>
          </a:xfrm>
        </p:spPr>
        <p:txBody>
          <a:bodyPr/>
          <a:lstStyle/>
          <a:p>
            <a:pPr algn="ctr"/>
            <a:r>
              <a:rPr lang="en-GB" dirty="0" smtClean="0"/>
              <a:t>Mental Capacity Act 2005</a:t>
            </a:r>
            <a:endParaRPr lang="en-GB" dirty="0"/>
          </a:p>
        </p:txBody>
      </p:sp>
      <p:sp>
        <p:nvSpPr>
          <p:cNvPr id="6" name="Subtitle 5"/>
          <p:cNvSpPr>
            <a:spLocks noGrp="1"/>
          </p:cNvSpPr>
          <p:nvPr>
            <p:ph type="subTitle" idx="1"/>
          </p:nvPr>
        </p:nvSpPr>
        <p:spPr/>
        <p:txBody>
          <a:bodyPr/>
          <a:lstStyle/>
          <a:p>
            <a:pPr algn="ctr"/>
            <a:r>
              <a:rPr lang="en-GB" dirty="0" smtClean="0"/>
              <a:t>A brief overview</a:t>
            </a:r>
            <a:endParaRPr lang="en-GB"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85071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it , who is it for?</a:t>
            </a:r>
            <a:endParaRPr lang="en-GB" dirty="0"/>
          </a:p>
        </p:txBody>
      </p:sp>
      <p:sp>
        <p:nvSpPr>
          <p:cNvPr id="3" name="Content Placeholder 2"/>
          <p:cNvSpPr>
            <a:spLocks noGrp="1"/>
          </p:cNvSpPr>
          <p:nvPr>
            <p:ph idx="1"/>
          </p:nvPr>
        </p:nvSpPr>
        <p:spPr/>
        <p:txBody>
          <a:bodyPr/>
          <a:lstStyle/>
          <a:p>
            <a:r>
              <a:rPr lang="en-GB" dirty="0" smtClean="0"/>
              <a:t>Mental Capacity Act provides a framework for people aged 16 and above who lack capacity to make specific decisions for themselves at specific times , can be used for those under 16 in certain situations</a:t>
            </a:r>
          </a:p>
          <a:p>
            <a:r>
              <a:rPr lang="en-GB" dirty="0" smtClean="0"/>
              <a:t>Primarily about people’s rights to make decisions and choices and their rights to have decisions and choices made for them in their best interests if they lack the mental capacity to be able to make those decisions for themselves. </a:t>
            </a:r>
          </a:p>
          <a:p>
            <a:r>
              <a:rPr lang="en-GB" dirty="0" smtClean="0"/>
              <a:t>Mental Capacity does not mean a ‘mental health difficulty’ or having a ‘learning disability’ it is the ‘ability to make a decision in relation to any impairment and / or disturbance in the functioning of the mind or brain.</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1828555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604</TotalTime>
  <Words>2320</Words>
  <Application>Microsoft Office PowerPoint</Application>
  <PresentationFormat>Custom</PresentationFormat>
  <Paragraphs>170</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“Safeguards or Shackles?”</vt:lpstr>
      <vt:lpstr>Mental Health Act 1983/2007</vt:lpstr>
      <vt:lpstr>Mental Health Act Code of Practice Principles</vt:lpstr>
      <vt:lpstr>“Short term sections”- why used, what are they?</vt:lpstr>
      <vt:lpstr>Most relevant orders </vt:lpstr>
      <vt:lpstr>Mental Health Act assessments, who is involved and making judgements re risk</vt:lpstr>
      <vt:lpstr>Section 7 Guardianship Order</vt:lpstr>
      <vt:lpstr>Mental Capacity Act 2005</vt:lpstr>
      <vt:lpstr>What is it , who is it for?</vt:lpstr>
      <vt:lpstr>Five Principles of the Mental Capacity Act</vt:lpstr>
      <vt:lpstr>Who can assess capacity and the two stage test to complete</vt:lpstr>
      <vt:lpstr>Stage two of assessing capacity</vt:lpstr>
      <vt:lpstr>Potential triggers for an assessment </vt:lpstr>
      <vt:lpstr>Best interest principle, what is it? Who is the decision maker?</vt:lpstr>
      <vt:lpstr>Deprivation of Liberty Safeguards DoLS</vt:lpstr>
      <vt:lpstr>Examples of restraints and restrictions being proportionate to the harm the care giver is seeking to prevent</vt:lpstr>
      <vt:lpstr>The authorisation process under DoLS</vt:lpstr>
      <vt:lpstr>Considering 16/17 year olds restrictions</vt:lpstr>
      <vt:lpstr>Further considerations to factor in</vt:lpstr>
      <vt:lpstr>The Court of Protection and their powers</vt:lpstr>
      <vt:lpstr>So in summary Safeguards or Shackles?</vt:lpstr>
    </vt:vector>
  </TitlesOfParts>
  <Company>Coventry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“Safeguards or Shackles?”</dc:title>
  <dc:creator>Brack, Jayne</dc:creator>
  <cp:lastModifiedBy>Authorised User</cp:lastModifiedBy>
  <cp:revision>51</cp:revision>
  <cp:lastPrinted>2016-06-15T08:42:10Z</cp:lastPrinted>
  <dcterms:created xsi:type="dcterms:W3CDTF">2016-06-14T08:44:46Z</dcterms:created>
  <dcterms:modified xsi:type="dcterms:W3CDTF">2016-06-20T07:56:16Z</dcterms:modified>
</cp:coreProperties>
</file>