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1" r:id="rId3"/>
    <p:sldId id="272" r:id="rId4"/>
    <p:sldId id="285" r:id="rId5"/>
    <p:sldId id="292" r:id="rId6"/>
    <p:sldId id="274" r:id="rId7"/>
    <p:sldId id="289" r:id="rId8"/>
    <p:sldId id="288" r:id="rId9"/>
    <p:sldId id="283" r:id="rId10"/>
    <p:sldId id="305" r:id="rId11"/>
    <p:sldId id="284" r:id="rId12"/>
    <p:sldId id="287" r:id="rId13"/>
    <p:sldId id="294" r:id="rId14"/>
    <p:sldId id="293" r:id="rId15"/>
    <p:sldId id="269" r:id="rId16"/>
    <p:sldId id="298" r:id="rId17"/>
    <p:sldId id="301" r:id="rId18"/>
    <p:sldId id="302" r:id="rId19"/>
    <p:sldId id="30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0" d="100"/>
          <a:sy n="70" d="100"/>
        </p:scale>
        <p:origin x="1180"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F01FB6-0591-4246-8395-B8EB6CEE8822}" type="doc">
      <dgm:prSet loTypeId="urn:microsoft.com/office/officeart/2005/8/layout/radial4" loCatId="relationship" qsTypeId="urn:microsoft.com/office/officeart/2005/8/quickstyle/simple3" qsCatId="simple" csTypeId="urn:microsoft.com/office/officeart/2005/8/colors/colorful5" csCatId="colorful" phldr="1"/>
      <dgm:spPr/>
      <dgm:t>
        <a:bodyPr/>
        <a:lstStyle/>
        <a:p>
          <a:endParaRPr lang="en-GB"/>
        </a:p>
      </dgm:t>
    </dgm:pt>
    <dgm:pt modelId="{472F16FE-CFC3-4A3A-BEB3-55EDB884E66E}">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GB" sz="2800" b="1" dirty="0" smtClean="0"/>
            <a:t>REUSE</a:t>
          </a:r>
          <a:endParaRPr lang="en-GB" sz="2800" b="1" dirty="0"/>
        </a:p>
      </dgm:t>
    </dgm:pt>
    <dgm:pt modelId="{5EDA9BA9-888A-4494-AA4E-3BCD0847EF6E}" type="parTrans" cxnId="{DE9A40F0-ABE8-443E-B04D-91AE5DCFAA72}">
      <dgm:prSet/>
      <dgm:spPr/>
      <dgm:t>
        <a:bodyPr/>
        <a:lstStyle/>
        <a:p>
          <a:endParaRPr lang="en-GB"/>
        </a:p>
      </dgm:t>
    </dgm:pt>
    <dgm:pt modelId="{2DE56F90-550A-438F-8772-AAC6D9C6003C}" type="sibTrans" cxnId="{DE9A40F0-ABE8-443E-B04D-91AE5DCFAA72}">
      <dgm:prSet/>
      <dgm:spPr/>
      <dgm:t>
        <a:bodyPr/>
        <a:lstStyle/>
        <a:p>
          <a:endParaRPr lang="en-GB"/>
        </a:p>
      </dgm:t>
    </dgm:pt>
    <dgm:pt modelId="{AEB7F051-2A0F-431A-B3FB-A56EE598C166}">
      <dgm:prSet>
        <dgm:style>
          <a:lnRef idx="2">
            <a:schemeClr val="accent3"/>
          </a:lnRef>
          <a:fillRef idx="1">
            <a:schemeClr val="lt1"/>
          </a:fillRef>
          <a:effectRef idx="0">
            <a:schemeClr val="accent3"/>
          </a:effectRef>
          <a:fontRef idx="minor">
            <a:schemeClr val="dk1"/>
          </a:fontRef>
        </dgm:style>
      </dgm:prSet>
      <dgm:spPr/>
      <dgm:t>
        <a:bodyPr/>
        <a:lstStyle/>
        <a:p>
          <a:pPr rtl="0"/>
          <a:r>
            <a:rPr lang="en-GB" b="0" dirty="0" smtClean="0">
              <a:effectLst/>
              <a:latin typeface="+mn-lt"/>
              <a:ea typeface="+mn-ea"/>
              <a:cs typeface="+mn-cs"/>
            </a:rPr>
            <a:t>Build social connections as a way to facilitate self help and gaining local intelligence (15) </a:t>
          </a:r>
        </a:p>
      </dgm:t>
    </dgm:pt>
    <dgm:pt modelId="{53DB2AF4-7C9D-41EB-84F6-5B52718F5A21}" type="parTrans" cxnId="{34B7FCDD-01D7-4191-9E84-4AB672BD0EB2}">
      <dgm:prSet>
        <dgm:style>
          <a:lnRef idx="2">
            <a:schemeClr val="accent3"/>
          </a:lnRef>
          <a:fillRef idx="1">
            <a:schemeClr val="lt1"/>
          </a:fillRef>
          <a:effectRef idx="0">
            <a:schemeClr val="accent3"/>
          </a:effectRef>
          <a:fontRef idx="minor">
            <a:schemeClr val="dk1"/>
          </a:fontRef>
        </dgm:style>
      </dgm:prSet>
      <dgm:spPr/>
      <dgm:t>
        <a:bodyPr/>
        <a:lstStyle/>
        <a:p>
          <a:endParaRPr lang="en-GB"/>
        </a:p>
      </dgm:t>
    </dgm:pt>
    <dgm:pt modelId="{39C49B6E-7024-475B-BAC3-B822381A2C11}" type="sibTrans" cxnId="{34B7FCDD-01D7-4191-9E84-4AB672BD0EB2}">
      <dgm:prSet/>
      <dgm:spPr/>
      <dgm:t>
        <a:bodyPr/>
        <a:lstStyle/>
        <a:p>
          <a:endParaRPr lang="en-GB"/>
        </a:p>
      </dgm:t>
    </dgm:pt>
    <dgm:pt modelId="{DAD9E7E8-06BC-4872-978A-6F056C2FBEAE}">
      <dgm:prSet>
        <dgm:style>
          <a:lnRef idx="2">
            <a:schemeClr val="accent3"/>
          </a:lnRef>
          <a:fillRef idx="1">
            <a:schemeClr val="lt1"/>
          </a:fillRef>
          <a:effectRef idx="0">
            <a:schemeClr val="accent3"/>
          </a:effectRef>
          <a:fontRef idx="minor">
            <a:schemeClr val="dk1"/>
          </a:fontRef>
        </dgm:style>
      </dgm:prSet>
      <dgm:spPr/>
      <dgm:t>
        <a:bodyPr/>
        <a:lstStyle/>
        <a:p>
          <a:r>
            <a:rPr lang="en-GB" b="0" dirty="0" smtClean="0">
              <a:effectLst/>
              <a:latin typeface="+mn-lt"/>
              <a:ea typeface="+mn-ea"/>
              <a:cs typeface="+mn-cs"/>
            </a:rPr>
            <a:t> Measurement of height and weight and the advice given about obesity, </a:t>
          </a:r>
          <a:r>
            <a:rPr lang="en-GB" b="0" strike="sngStrike" baseline="0" dirty="0" smtClean="0">
              <a:effectLst/>
              <a:latin typeface="+mn-lt"/>
              <a:ea typeface="+mn-ea"/>
              <a:cs typeface="+mn-cs"/>
            </a:rPr>
            <a:t> </a:t>
          </a:r>
          <a:r>
            <a:rPr lang="en-GB" b="0" dirty="0" smtClean="0">
              <a:effectLst/>
              <a:latin typeface="+mn-lt"/>
              <a:ea typeface="+mn-ea"/>
              <a:cs typeface="+mn-cs"/>
            </a:rPr>
            <a:t>visibility of  School nurses(5) </a:t>
          </a:r>
          <a:endParaRPr lang="en-GB" b="0" u="sng" dirty="0" smtClean="0">
            <a:effectLst/>
            <a:latin typeface="+mn-lt"/>
            <a:ea typeface="+mn-ea"/>
            <a:cs typeface="+mn-cs"/>
          </a:endParaRPr>
        </a:p>
      </dgm:t>
    </dgm:pt>
    <dgm:pt modelId="{0E7261CF-6001-4405-B729-5B05AD27A369}" type="parTrans" cxnId="{270A7A42-1B81-41BE-A093-4CD8D2FEC7DC}">
      <dgm:prSet>
        <dgm:style>
          <a:lnRef idx="2">
            <a:schemeClr val="accent3"/>
          </a:lnRef>
          <a:fillRef idx="1">
            <a:schemeClr val="lt1"/>
          </a:fillRef>
          <a:effectRef idx="0">
            <a:schemeClr val="accent3"/>
          </a:effectRef>
          <a:fontRef idx="minor">
            <a:schemeClr val="dk1"/>
          </a:fontRef>
        </dgm:style>
      </dgm:prSet>
      <dgm:spPr/>
      <dgm:t>
        <a:bodyPr/>
        <a:lstStyle/>
        <a:p>
          <a:endParaRPr lang="en-GB"/>
        </a:p>
      </dgm:t>
    </dgm:pt>
    <dgm:pt modelId="{5EE2DA54-5454-4113-941E-A0F7CA9C8C5C}" type="sibTrans" cxnId="{270A7A42-1B81-41BE-A093-4CD8D2FEC7DC}">
      <dgm:prSet/>
      <dgm:spPr/>
      <dgm:t>
        <a:bodyPr/>
        <a:lstStyle/>
        <a:p>
          <a:endParaRPr lang="en-GB"/>
        </a:p>
      </dgm:t>
    </dgm:pt>
    <dgm:pt modelId="{57E1228C-F407-4F9A-B686-1375179198D2}">
      <dgm:prSet>
        <dgm:style>
          <a:lnRef idx="2">
            <a:schemeClr val="accent3"/>
          </a:lnRef>
          <a:fillRef idx="1">
            <a:schemeClr val="lt1"/>
          </a:fillRef>
          <a:effectRef idx="0">
            <a:schemeClr val="accent3"/>
          </a:effectRef>
          <a:fontRef idx="minor">
            <a:schemeClr val="dk1"/>
          </a:fontRef>
        </dgm:style>
      </dgm:prSet>
      <dgm:spPr/>
      <dgm:t>
        <a:bodyPr/>
        <a:lstStyle/>
        <a:p>
          <a:pPr rtl="0"/>
          <a:r>
            <a:rPr lang="en-GB" b="0" dirty="0" smtClean="0">
              <a:effectLst/>
              <a:latin typeface="+mn-lt"/>
              <a:ea typeface="+mn-ea"/>
              <a:cs typeface="+mn-cs"/>
            </a:rPr>
            <a:t>Keep</a:t>
          </a:r>
          <a:r>
            <a:rPr lang="en-GB" b="0" baseline="0" dirty="0" smtClean="0">
              <a:effectLst/>
              <a:latin typeface="+mn-lt"/>
              <a:ea typeface="+mn-ea"/>
              <a:cs typeface="+mn-cs"/>
            </a:rPr>
            <a:t> </a:t>
          </a:r>
          <a:r>
            <a:rPr lang="en-GB" b="0" dirty="0" smtClean="0">
              <a:effectLst/>
              <a:latin typeface="+mn-lt"/>
              <a:ea typeface="+mn-ea"/>
              <a:cs typeface="+mn-cs"/>
            </a:rPr>
            <a:t>the current mandated development checks  for health visiting (7) </a:t>
          </a:r>
        </a:p>
      </dgm:t>
    </dgm:pt>
    <dgm:pt modelId="{783F98EF-2C7C-4A03-AAD1-5FCF5CEF394A}" type="parTrans" cxnId="{37ABD7E0-649B-4EED-95CC-3DC2E02F5F01}">
      <dgm:prSet>
        <dgm:style>
          <a:lnRef idx="2">
            <a:schemeClr val="accent3"/>
          </a:lnRef>
          <a:fillRef idx="1">
            <a:schemeClr val="lt1"/>
          </a:fillRef>
          <a:effectRef idx="0">
            <a:schemeClr val="accent3"/>
          </a:effectRef>
          <a:fontRef idx="minor">
            <a:schemeClr val="dk1"/>
          </a:fontRef>
        </dgm:style>
      </dgm:prSet>
      <dgm:spPr/>
      <dgm:t>
        <a:bodyPr/>
        <a:lstStyle/>
        <a:p>
          <a:endParaRPr lang="en-GB"/>
        </a:p>
      </dgm:t>
    </dgm:pt>
    <dgm:pt modelId="{9FD947FE-4D38-49C7-949C-A69BD6190CB6}" type="sibTrans" cxnId="{37ABD7E0-649B-4EED-95CC-3DC2E02F5F01}">
      <dgm:prSet/>
      <dgm:spPr/>
      <dgm:t>
        <a:bodyPr/>
        <a:lstStyle/>
        <a:p>
          <a:endParaRPr lang="en-GB"/>
        </a:p>
      </dgm:t>
    </dgm:pt>
    <dgm:pt modelId="{64C7BFEF-1473-40CB-939A-B8F4CF57333C}">
      <dgm:prSet>
        <dgm:style>
          <a:lnRef idx="2">
            <a:schemeClr val="accent3"/>
          </a:lnRef>
          <a:fillRef idx="1">
            <a:schemeClr val="lt1"/>
          </a:fillRef>
          <a:effectRef idx="0">
            <a:schemeClr val="accent3"/>
          </a:effectRef>
          <a:fontRef idx="minor">
            <a:schemeClr val="dk1"/>
          </a:fontRef>
        </dgm:style>
      </dgm:prSet>
      <dgm:spPr/>
      <dgm:t>
        <a:bodyPr/>
        <a:lstStyle/>
        <a:p>
          <a:pPr rtl="0"/>
          <a:r>
            <a:rPr lang="en-GB" b="0" smtClean="0">
              <a:effectLst/>
              <a:latin typeface="+mn-lt"/>
              <a:ea typeface="+mn-ea"/>
              <a:cs typeface="+mn-cs"/>
            </a:rPr>
            <a:t>Keep the</a:t>
          </a:r>
          <a:r>
            <a:rPr lang="en-GB" b="0" baseline="0" smtClean="0">
              <a:effectLst/>
              <a:latin typeface="+mn-lt"/>
              <a:ea typeface="+mn-ea"/>
              <a:cs typeface="+mn-cs"/>
            </a:rPr>
            <a:t> u</a:t>
          </a:r>
          <a:r>
            <a:rPr lang="en-GB" b="0" smtClean="0">
              <a:effectLst/>
              <a:latin typeface="+mn-lt"/>
              <a:ea typeface="+mn-ea"/>
              <a:cs typeface="+mn-cs"/>
            </a:rPr>
            <a:t>se of apps such as best beginnings for</a:t>
          </a:r>
          <a:r>
            <a:rPr lang="en-GB" b="0" baseline="0" smtClean="0">
              <a:effectLst/>
              <a:latin typeface="+mn-lt"/>
              <a:ea typeface="+mn-ea"/>
              <a:cs typeface="+mn-cs"/>
            </a:rPr>
            <a:t> health visiting</a:t>
          </a:r>
          <a:r>
            <a:rPr lang="en-GB" b="0" smtClean="0">
              <a:effectLst/>
              <a:latin typeface="+mn-lt"/>
              <a:ea typeface="+mn-ea"/>
              <a:cs typeface="+mn-cs"/>
            </a:rPr>
            <a:t> (5) </a:t>
          </a:r>
          <a:endParaRPr lang="en-GB" b="0" dirty="0" smtClean="0">
            <a:effectLst/>
            <a:latin typeface="+mn-lt"/>
            <a:ea typeface="+mn-ea"/>
            <a:cs typeface="+mn-cs"/>
          </a:endParaRPr>
        </a:p>
      </dgm:t>
    </dgm:pt>
    <dgm:pt modelId="{E3826A6E-1038-4ABB-82CD-F07E61F67138}" type="parTrans" cxnId="{2ECEF180-D0B4-4F27-AA8D-87EE6A9BB60A}">
      <dgm:prSet>
        <dgm:style>
          <a:lnRef idx="2">
            <a:schemeClr val="accent3"/>
          </a:lnRef>
          <a:fillRef idx="1">
            <a:schemeClr val="lt1"/>
          </a:fillRef>
          <a:effectRef idx="0">
            <a:schemeClr val="accent3"/>
          </a:effectRef>
          <a:fontRef idx="minor">
            <a:schemeClr val="dk1"/>
          </a:fontRef>
        </dgm:style>
      </dgm:prSet>
      <dgm:spPr/>
      <dgm:t>
        <a:bodyPr/>
        <a:lstStyle/>
        <a:p>
          <a:endParaRPr lang="en-GB"/>
        </a:p>
      </dgm:t>
    </dgm:pt>
    <dgm:pt modelId="{758F4DEB-232D-4DFF-9F02-DC38A3A1787B}" type="sibTrans" cxnId="{2ECEF180-D0B4-4F27-AA8D-87EE6A9BB60A}">
      <dgm:prSet/>
      <dgm:spPr/>
      <dgm:t>
        <a:bodyPr/>
        <a:lstStyle/>
        <a:p>
          <a:endParaRPr lang="en-GB"/>
        </a:p>
      </dgm:t>
    </dgm:pt>
    <dgm:pt modelId="{02762358-9129-44CA-A8E5-2BE9331E561C}">
      <dgm:prSet>
        <dgm:style>
          <a:lnRef idx="2">
            <a:schemeClr val="accent3"/>
          </a:lnRef>
          <a:fillRef idx="1">
            <a:schemeClr val="lt1"/>
          </a:fillRef>
          <a:effectRef idx="0">
            <a:schemeClr val="accent3"/>
          </a:effectRef>
          <a:fontRef idx="minor">
            <a:schemeClr val="dk1"/>
          </a:fontRef>
        </dgm:style>
      </dgm:prSet>
      <dgm:spPr/>
      <dgm:t>
        <a:bodyPr/>
        <a:lstStyle/>
        <a:p>
          <a:pPr rtl="0"/>
          <a:r>
            <a:rPr lang="en-GB" b="0" dirty="0" smtClean="0">
              <a:effectLst/>
              <a:latin typeface="+mn-lt"/>
              <a:ea typeface="+mn-ea"/>
              <a:cs typeface="+mn-cs"/>
            </a:rPr>
            <a:t>Health visitors to keep</a:t>
          </a:r>
          <a:r>
            <a:rPr lang="en-GB" b="0" baseline="0" dirty="0" smtClean="0">
              <a:effectLst/>
              <a:latin typeface="+mn-lt"/>
              <a:ea typeface="+mn-ea"/>
              <a:cs typeface="+mn-cs"/>
            </a:rPr>
            <a:t> the </a:t>
          </a:r>
          <a:r>
            <a:rPr lang="en-GB" b="0" dirty="0" smtClean="0">
              <a:effectLst/>
              <a:latin typeface="+mn-lt"/>
              <a:ea typeface="+mn-ea"/>
              <a:cs typeface="+mn-cs"/>
            </a:rPr>
            <a:t>ante-natal service and contact to discuss mental health (6)</a:t>
          </a:r>
          <a:r>
            <a:rPr lang="en-GB" b="0" i="1" dirty="0" smtClean="0">
              <a:effectLst/>
              <a:latin typeface="+mn-lt"/>
              <a:ea typeface="+mn-ea"/>
              <a:cs typeface="+mn-cs"/>
            </a:rPr>
            <a:t> </a:t>
          </a:r>
          <a:endParaRPr lang="en-GB" b="0" u="sng" dirty="0" smtClean="0"/>
        </a:p>
      </dgm:t>
    </dgm:pt>
    <dgm:pt modelId="{94B3D566-3521-4F3A-A089-254FD911CA16}" type="parTrans" cxnId="{B686D415-7A3E-48EB-804F-99663D9194C9}">
      <dgm:prSet>
        <dgm:style>
          <a:lnRef idx="2">
            <a:schemeClr val="accent3"/>
          </a:lnRef>
          <a:fillRef idx="1">
            <a:schemeClr val="lt1"/>
          </a:fillRef>
          <a:effectRef idx="0">
            <a:schemeClr val="accent3"/>
          </a:effectRef>
          <a:fontRef idx="minor">
            <a:schemeClr val="dk1"/>
          </a:fontRef>
        </dgm:style>
      </dgm:prSet>
      <dgm:spPr/>
      <dgm:t>
        <a:bodyPr/>
        <a:lstStyle/>
        <a:p>
          <a:endParaRPr lang="en-GB"/>
        </a:p>
      </dgm:t>
    </dgm:pt>
    <dgm:pt modelId="{ACA9517A-31B3-4181-A7A5-3E6E15952CE8}" type="sibTrans" cxnId="{B686D415-7A3E-48EB-804F-99663D9194C9}">
      <dgm:prSet/>
      <dgm:spPr/>
      <dgm:t>
        <a:bodyPr/>
        <a:lstStyle/>
        <a:p>
          <a:endParaRPr lang="en-GB"/>
        </a:p>
      </dgm:t>
    </dgm:pt>
    <dgm:pt modelId="{E5E7A083-F667-44E1-A7BF-27575E079D7C}">
      <dgm:prSet>
        <dgm:style>
          <a:lnRef idx="2">
            <a:schemeClr val="accent3"/>
          </a:lnRef>
          <a:fillRef idx="1">
            <a:schemeClr val="lt1"/>
          </a:fillRef>
          <a:effectRef idx="0">
            <a:schemeClr val="accent3"/>
          </a:effectRef>
          <a:fontRef idx="minor">
            <a:schemeClr val="dk1"/>
          </a:fontRef>
        </dgm:style>
      </dgm:prSet>
      <dgm:spPr/>
      <dgm:t>
        <a:bodyPr/>
        <a:lstStyle/>
        <a:p>
          <a:pPr rtl="0"/>
          <a:r>
            <a:rPr lang="en-GB" b="0" smtClean="0">
              <a:effectLst/>
              <a:latin typeface="+mn-lt"/>
              <a:ea typeface="+mn-ea"/>
              <a:cs typeface="+mn-cs"/>
            </a:rPr>
            <a:t>Keep</a:t>
          </a:r>
          <a:r>
            <a:rPr lang="en-GB" b="0" baseline="0" smtClean="0">
              <a:effectLst/>
              <a:latin typeface="+mn-lt"/>
              <a:ea typeface="+mn-ea"/>
              <a:cs typeface="+mn-cs"/>
            </a:rPr>
            <a:t> chat health  school nursing texting service (3)</a:t>
          </a:r>
          <a:endParaRPr lang="en-GB" b="0" dirty="0" smtClean="0">
            <a:effectLst/>
            <a:latin typeface="+mn-lt"/>
            <a:ea typeface="+mn-ea"/>
            <a:cs typeface="+mn-cs"/>
          </a:endParaRPr>
        </a:p>
      </dgm:t>
    </dgm:pt>
    <dgm:pt modelId="{F6DD3799-84BA-47FA-AA62-4B482D89E9EA}" type="parTrans" cxnId="{E5A68AE9-4024-4824-ABCD-8E0C9B660D48}">
      <dgm:prSet>
        <dgm:style>
          <a:lnRef idx="2">
            <a:schemeClr val="accent3"/>
          </a:lnRef>
          <a:fillRef idx="1">
            <a:schemeClr val="lt1"/>
          </a:fillRef>
          <a:effectRef idx="0">
            <a:schemeClr val="accent3"/>
          </a:effectRef>
          <a:fontRef idx="minor">
            <a:schemeClr val="dk1"/>
          </a:fontRef>
        </dgm:style>
      </dgm:prSet>
      <dgm:spPr/>
      <dgm:t>
        <a:bodyPr/>
        <a:lstStyle/>
        <a:p>
          <a:endParaRPr lang="en-GB"/>
        </a:p>
      </dgm:t>
    </dgm:pt>
    <dgm:pt modelId="{FE48D214-36FE-4422-84FF-00330C14F16D}" type="sibTrans" cxnId="{E5A68AE9-4024-4824-ABCD-8E0C9B660D48}">
      <dgm:prSet/>
      <dgm:spPr/>
      <dgm:t>
        <a:bodyPr/>
        <a:lstStyle/>
        <a:p>
          <a:endParaRPr lang="en-GB"/>
        </a:p>
      </dgm:t>
    </dgm:pt>
    <dgm:pt modelId="{5FA0DFF2-72B9-4EB5-A8A3-0DEC5B0F4D38}">
      <dgm:prSet custScaleX="129048" custRadScaleRad="106241" custRadScaleInc="6016"/>
      <dgm:spPr/>
      <dgm:t>
        <a:bodyPr/>
        <a:lstStyle/>
        <a:p>
          <a:endParaRPr lang="en-GB"/>
        </a:p>
      </dgm:t>
    </dgm:pt>
    <dgm:pt modelId="{8386CEEE-1E54-4484-8D6E-8B7D54F99A0A}" type="parTrans" cxnId="{0AFCE906-9D82-427A-86A2-AB69296FEF2D}">
      <dgm:prSet custLinFactNeighborX="-3655" custLinFactNeighborY="3478">
        <dgm:style>
          <a:lnRef idx="2">
            <a:schemeClr val="accent3"/>
          </a:lnRef>
          <a:fillRef idx="1">
            <a:schemeClr val="lt1"/>
          </a:fillRef>
          <a:effectRef idx="0">
            <a:schemeClr val="accent3"/>
          </a:effectRef>
          <a:fontRef idx="minor">
            <a:schemeClr val="dk1"/>
          </a:fontRef>
        </dgm:style>
      </dgm:prSet>
      <dgm:spPr/>
      <dgm:t>
        <a:bodyPr/>
        <a:lstStyle/>
        <a:p>
          <a:endParaRPr lang="en-GB"/>
        </a:p>
      </dgm:t>
    </dgm:pt>
    <dgm:pt modelId="{156CEF22-8213-452D-91C8-30E4F0721D9F}" type="sibTrans" cxnId="{0AFCE906-9D82-427A-86A2-AB69296FEF2D}">
      <dgm:prSet/>
      <dgm:spPr/>
      <dgm:t>
        <a:bodyPr/>
        <a:lstStyle/>
        <a:p>
          <a:endParaRPr lang="en-GB"/>
        </a:p>
      </dgm:t>
    </dgm:pt>
    <dgm:pt modelId="{53862614-5C1D-433D-9618-00639455A662}" type="pres">
      <dgm:prSet presAssocID="{6DF01FB6-0591-4246-8395-B8EB6CEE8822}" presName="cycle" presStyleCnt="0">
        <dgm:presLayoutVars>
          <dgm:chMax val="1"/>
          <dgm:dir/>
          <dgm:animLvl val="ctr"/>
          <dgm:resizeHandles val="exact"/>
        </dgm:presLayoutVars>
      </dgm:prSet>
      <dgm:spPr/>
      <dgm:t>
        <a:bodyPr/>
        <a:lstStyle/>
        <a:p>
          <a:endParaRPr lang="en-GB"/>
        </a:p>
      </dgm:t>
    </dgm:pt>
    <dgm:pt modelId="{94E37720-7D5B-48F3-AD7F-F15B7879979E}" type="pres">
      <dgm:prSet presAssocID="{472F16FE-CFC3-4A3A-BEB3-55EDB884E66E}" presName="centerShape" presStyleLbl="node0" presStyleIdx="0" presStyleCnt="1" custLinFactNeighborX="-421" custLinFactNeighborY="-502"/>
      <dgm:spPr/>
      <dgm:t>
        <a:bodyPr/>
        <a:lstStyle/>
        <a:p>
          <a:endParaRPr lang="en-GB"/>
        </a:p>
      </dgm:t>
    </dgm:pt>
    <dgm:pt modelId="{44D00DA0-6570-49D1-83EF-499DE5D5CD85}" type="pres">
      <dgm:prSet presAssocID="{94B3D566-3521-4F3A-A089-254FD911CA16}" presName="parTrans" presStyleLbl="bgSibTrans2D1" presStyleIdx="0" presStyleCnt="6" custAng="431546" custLinFactNeighborX="7706" custLinFactNeighborY="24589"/>
      <dgm:spPr/>
      <dgm:t>
        <a:bodyPr/>
        <a:lstStyle/>
        <a:p>
          <a:endParaRPr lang="en-GB"/>
        </a:p>
      </dgm:t>
    </dgm:pt>
    <dgm:pt modelId="{AFED02C5-8996-444E-8620-041434776CB7}" type="pres">
      <dgm:prSet presAssocID="{02762358-9129-44CA-A8E5-2BE9331E561C}" presName="node" presStyleLbl="node1" presStyleIdx="0" presStyleCnt="6" custRadScaleRad="101593" custRadScaleInc="-23791">
        <dgm:presLayoutVars>
          <dgm:bulletEnabled val="1"/>
        </dgm:presLayoutVars>
      </dgm:prSet>
      <dgm:spPr/>
      <dgm:t>
        <a:bodyPr/>
        <a:lstStyle/>
        <a:p>
          <a:endParaRPr lang="en-GB"/>
        </a:p>
      </dgm:t>
    </dgm:pt>
    <dgm:pt modelId="{97D2957E-80B5-4DD9-8047-C59C88109007}" type="pres">
      <dgm:prSet presAssocID="{E3826A6E-1038-4ABB-82CD-F07E61F67138}" presName="parTrans" presStyleLbl="bgSibTrans2D1" presStyleIdx="1" presStyleCnt="6" custLinFactNeighborX="5685" custLinFactNeighborY="-7148"/>
      <dgm:spPr/>
      <dgm:t>
        <a:bodyPr/>
        <a:lstStyle/>
        <a:p>
          <a:endParaRPr lang="en-GB"/>
        </a:p>
      </dgm:t>
    </dgm:pt>
    <dgm:pt modelId="{3927AE65-08F6-4DA9-98FE-276D9308EF9E}" type="pres">
      <dgm:prSet presAssocID="{64C7BFEF-1473-40CB-939A-B8F4CF57333C}" presName="node" presStyleLbl="node1" presStyleIdx="1" presStyleCnt="6" custRadScaleRad="101180" custRadScaleInc="-45115">
        <dgm:presLayoutVars>
          <dgm:bulletEnabled val="1"/>
        </dgm:presLayoutVars>
      </dgm:prSet>
      <dgm:spPr/>
      <dgm:t>
        <a:bodyPr/>
        <a:lstStyle/>
        <a:p>
          <a:endParaRPr lang="en-GB"/>
        </a:p>
      </dgm:t>
    </dgm:pt>
    <dgm:pt modelId="{F0CA7B1C-5DFB-4FBA-9D4A-B1482C6453A7}" type="pres">
      <dgm:prSet presAssocID="{0E7261CF-6001-4405-B729-5B05AD27A369}" presName="parTrans" presStyleLbl="bgSibTrans2D1" presStyleIdx="2" presStyleCnt="6" custLinFactNeighborX="8555" custLinFactNeighborY="-3331"/>
      <dgm:spPr/>
      <dgm:t>
        <a:bodyPr/>
        <a:lstStyle/>
        <a:p>
          <a:endParaRPr lang="en-GB"/>
        </a:p>
      </dgm:t>
    </dgm:pt>
    <dgm:pt modelId="{5399F3AA-2F90-4515-BC04-4420DF488179}" type="pres">
      <dgm:prSet presAssocID="{DAD9E7E8-06BC-4872-978A-6F056C2FBEAE}" presName="node" presStyleLbl="node1" presStyleIdx="2" presStyleCnt="6" custScaleX="134151" custRadScaleRad="112348" custRadScaleInc="-52605">
        <dgm:presLayoutVars>
          <dgm:bulletEnabled val="1"/>
        </dgm:presLayoutVars>
      </dgm:prSet>
      <dgm:spPr/>
      <dgm:t>
        <a:bodyPr/>
        <a:lstStyle/>
        <a:p>
          <a:endParaRPr lang="en-GB"/>
        </a:p>
      </dgm:t>
    </dgm:pt>
    <dgm:pt modelId="{803599CD-030D-403E-B536-648037EA6FAE}" type="pres">
      <dgm:prSet presAssocID="{53DB2AF4-7C9D-41EB-84F6-5B52718F5A21}" presName="parTrans" presStyleLbl="bgSibTrans2D1" presStyleIdx="3" presStyleCnt="6" custLinFactNeighborX="-98" custLinFactNeighborY="15006"/>
      <dgm:spPr/>
      <dgm:t>
        <a:bodyPr/>
        <a:lstStyle/>
        <a:p>
          <a:endParaRPr lang="en-GB"/>
        </a:p>
      </dgm:t>
    </dgm:pt>
    <dgm:pt modelId="{B3AC2D07-39AC-4AE4-8430-998C44555B94}" type="pres">
      <dgm:prSet presAssocID="{AEB7F051-2A0F-431A-B3FB-A56EE598C166}" presName="node" presStyleLbl="node1" presStyleIdx="3" presStyleCnt="6" custScaleX="171824" custRadScaleRad="104610" custRadScaleInc="-15614">
        <dgm:presLayoutVars>
          <dgm:bulletEnabled val="1"/>
        </dgm:presLayoutVars>
      </dgm:prSet>
      <dgm:spPr/>
      <dgm:t>
        <a:bodyPr/>
        <a:lstStyle/>
        <a:p>
          <a:endParaRPr lang="en-GB"/>
        </a:p>
      </dgm:t>
    </dgm:pt>
    <dgm:pt modelId="{A4F06B22-E757-4CD9-B47C-5A488E6C3AE3}" type="pres">
      <dgm:prSet presAssocID="{783F98EF-2C7C-4A03-AAD1-5FCF5CEF394A}" presName="parTrans" presStyleLbl="bgSibTrans2D1" presStyleIdx="4" presStyleCnt="6" custLinFactNeighborX="-3655" custLinFactNeighborY="3478"/>
      <dgm:spPr/>
      <dgm:t>
        <a:bodyPr/>
        <a:lstStyle/>
        <a:p>
          <a:endParaRPr lang="en-GB"/>
        </a:p>
      </dgm:t>
    </dgm:pt>
    <dgm:pt modelId="{2A6C8288-F737-462F-AA5C-03CB45A7CC07}" type="pres">
      <dgm:prSet presAssocID="{57E1228C-F407-4F9A-B686-1375179198D2}" presName="node" presStyleLbl="node1" presStyleIdx="4" presStyleCnt="6" custScaleX="129048" custRadScaleRad="106241" custRadScaleInc="6016">
        <dgm:presLayoutVars>
          <dgm:bulletEnabled val="1"/>
        </dgm:presLayoutVars>
      </dgm:prSet>
      <dgm:spPr/>
      <dgm:t>
        <a:bodyPr/>
        <a:lstStyle/>
        <a:p>
          <a:endParaRPr lang="en-GB"/>
        </a:p>
      </dgm:t>
    </dgm:pt>
    <dgm:pt modelId="{9DF29409-DCFB-45EA-B8B3-E199E31D13D3}" type="pres">
      <dgm:prSet presAssocID="{F6DD3799-84BA-47FA-AA62-4B482D89E9EA}" presName="parTrans" presStyleLbl="bgSibTrans2D1" presStyleIdx="5" presStyleCnt="6" custLinFactNeighborX="-6550" custLinFactNeighborY="25353"/>
      <dgm:spPr/>
      <dgm:t>
        <a:bodyPr/>
        <a:lstStyle/>
        <a:p>
          <a:endParaRPr lang="en-GB"/>
        </a:p>
      </dgm:t>
    </dgm:pt>
    <dgm:pt modelId="{73263275-47AC-4B4D-A552-2478DE405629}" type="pres">
      <dgm:prSet presAssocID="{E5E7A083-F667-44E1-A7BF-27575E079D7C}" presName="node" presStyleLbl="node1" presStyleIdx="5" presStyleCnt="6" custRadScaleRad="98427" custRadScaleInc="14828">
        <dgm:presLayoutVars>
          <dgm:bulletEnabled val="1"/>
        </dgm:presLayoutVars>
      </dgm:prSet>
      <dgm:spPr/>
      <dgm:t>
        <a:bodyPr/>
        <a:lstStyle/>
        <a:p>
          <a:endParaRPr lang="en-GB"/>
        </a:p>
      </dgm:t>
    </dgm:pt>
  </dgm:ptLst>
  <dgm:cxnLst>
    <dgm:cxn modelId="{6E9C1D93-4E1B-403D-88AF-EEEE9D7CCA21}" type="presOf" srcId="{DAD9E7E8-06BC-4872-978A-6F056C2FBEAE}" destId="{5399F3AA-2F90-4515-BC04-4420DF488179}" srcOrd="0" destOrd="0" presId="urn:microsoft.com/office/officeart/2005/8/layout/radial4"/>
    <dgm:cxn modelId="{76AD9ADD-298B-41A8-AA66-40453338CFC0}" type="presOf" srcId="{783F98EF-2C7C-4A03-AAD1-5FCF5CEF394A}" destId="{A4F06B22-E757-4CD9-B47C-5A488E6C3AE3}" srcOrd="0" destOrd="0" presId="urn:microsoft.com/office/officeart/2005/8/layout/radial4"/>
    <dgm:cxn modelId="{B686D415-7A3E-48EB-804F-99663D9194C9}" srcId="{472F16FE-CFC3-4A3A-BEB3-55EDB884E66E}" destId="{02762358-9129-44CA-A8E5-2BE9331E561C}" srcOrd="0" destOrd="0" parTransId="{94B3D566-3521-4F3A-A089-254FD911CA16}" sibTransId="{ACA9517A-31B3-4181-A7A5-3E6E15952CE8}"/>
    <dgm:cxn modelId="{12D91591-0B16-4513-99ED-A3DEF5F77E1D}" type="presOf" srcId="{02762358-9129-44CA-A8E5-2BE9331E561C}" destId="{AFED02C5-8996-444E-8620-041434776CB7}" srcOrd="0" destOrd="0" presId="urn:microsoft.com/office/officeart/2005/8/layout/radial4"/>
    <dgm:cxn modelId="{4D49E23C-E621-4C76-B5A8-27916A16D6FA}" type="presOf" srcId="{AEB7F051-2A0F-431A-B3FB-A56EE598C166}" destId="{B3AC2D07-39AC-4AE4-8430-998C44555B94}" srcOrd="0" destOrd="0" presId="urn:microsoft.com/office/officeart/2005/8/layout/radial4"/>
    <dgm:cxn modelId="{2ECEF180-D0B4-4F27-AA8D-87EE6A9BB60A}" srcId="{472F16FE-CFC3-4A3A-BEB3-55EDB884E66E}" destId="{64C7BFEF-1473-40CB-939A-B8F4CF57333C}" srcOrd="1" destOrd="0" parTransId="{E3826A6E-1038-4ABB-82CD-F07E61F67138}" sibTransId="{758F4DEB-232D-4DFF-9F02-DC38A3A1787B}"/>
    <dgm:cxn modelId="{D33B6931-413D-49B2-A337-AC5B3A560681}" type="presOf" srcId="{94B3D566-3521-4F3A-A089-254FD911CA16}" destId="{44D00DA0-6570-49D1-83EF-499DE5D5CD85}" srcOrd="0" destOrd="0" presId="urn:microsoft.com/office/officeart/2005/8/layout/radial4"/>
    <dgm:cxn modelId="{FF5FEAD7-0B11-4588-8AB4-4C4ECCCEC844}" type="presOf" srcId="{6DF01FB6-0591-4246-8395-B8EB6CEE8822}" destId="{53862614-5C1D-433D-9618-00639455A662}" srcOrd="0" destOrd="0" presId="urn:microsoft.com/office/officeart/2005/8/layout/radial4"/>
    <dgm:cxn modelId="{8A23E2BF-1E15-46F7-A7B0-79B810925AF2}" type="presOf" srcId="{64C7BFEF-1473-40CB-939A-B8F4CF57333C}" destId="{3927AE65-08F6-4DA9-98FE-276D9308EF9E}" srcOrd="0" destOrd="0" presId="urn:microsoft.com/office/officeart/2005/8/layout/radial4"/>
    <dgm:cxn modelId="{270A7A42-1B81-41BE-A093-4CD8D2FEC7DC}" srcId="{472F16FE-CFC3-4A3A-BEB3-55EDB884E66E}" destId="{DAD9E7E8-06BC-4872-978A-6F056C2FBEAE}" srcOrd="2" destOrd="0" parTransId="{0E7261CF-6001-4405-B729-5B05AD27A369}" sibTransId="{5EE2DA54-5454-4113-941E-A0F7CA9C8C5C}"/>
    <dgm:cxn modelId="{DE9A40F0-ABE8-443E-B04D-91AE5DCFAA72}" srcId="{6DF01FB6-0591-4246-8395-B8EB6CEE8822}" destId="{472F16FE-CFC3-4A3A-BEB3-55EDB884E66E}" srcOrd="0" destOrd="0" parTransId="{5EDA9BA9-888A-4494-AA4E-3BCD0847EF6E}" sibTransId="{2DE56F90-550A-438F-8772-AAC6D9C6003C}"/>
    <dgm:cxn modelId="{D91E3DD9-DF83-4F1D-A209-2FEEB44CB48F}" type="presOf" srcId="{57E1228C-F407-4F9A-B686-1375179198D2}" destId="{2A6C8288-F737-462F-AA5C-03CB45A7CC07}" srcOrd="0" destOrd="0" presId="urn:microsoft.com/office/officeart/2005/8/layout/radial4"/>
    <dgm:cxn modelId="{7D0272AD-7334-4676-AEC5-7D75CA1C332C}" type="presOf" srcId="{F6DD3799-84BA-47FA-AA62-4B482D89E9EA}" destId="{9DF29409-DCFB-45EA-B8B3-E199E31D13D3}" srcOrd="0" destOrd="0" presId="urn:microsoft.com/office/officeart/2005/8/layout/radial4"/>
    <dgm:cxn modelId="{34B7FCDD-01D7-4191-9E84-4AB672BD0EB2}" srcId="{472F16FE-CFC3-4A3A-BEB3-55EDB884E66E}" destId="{AEB7F051-2A0F-431A-B3FB-A56EE598C166}" srcOrd="3" destOrd="0" parTransId="{53DB2AF4-7C9D-41EB-84F6-5B52718F5A21}" sibTransId="{39C49B6E-7024-475B-BAC3-B822381A2C11}"/>
    <dgm:cxn modelId="{7E59BBC8-B06B-48EE-8349-9F55B8881072}" type="presOf" srcId="{472F16FE-CFC3-4A3A-BEB3-55EDB884E66E}" destId="{94E37720-7D5B-48F3-AD7F-F15B7879979E}" srcOrd="0" destOrd="0" presId="urn:microsoft.com/office/officeart/2005/8/layout/radial4"/>
    <dgm:cxn modelId="{E5A68AE9-4024-4824-ABCD-8E0C9B660D48}" srcId="{472F16FE-CFC3-4A3A-BEB3-55EDB884E66E}" destId="{E5E7A083-F667-44E1-A7BF-27575E079D7C}" srcOrd="5" destOrd="0" parTransId="{F6DD3799-84BA-47FA-AA62-4B482D89E9EA}" sibTransId="{FE48D214-36FE-4422-84FF-00330C14F16D}"/>
    <dgm:cxn modelId="{8369EDC1-4C63-4B0D-9011-0E4BBB4EEDCD}" type="presOf" srcId="{53DB2AF4-7C9D-41EB-84F6-5B52718F5A21}" destId="{803599CD-030D-403E-B536-648037EA6FAE}" srcOrd="0" destOrd="0" presId="urn:microsoft.com/office/officeart/2005/8/layout/radial4"/>
    <dgm:cxn modelId="{37ABD7E0-649B-4EED-95CC-3DC2E02F5F01}" srcId="{472F16FE-CFC3-4A3A-BEB3-55EDB884E66E}" destId="{57E1228C-F407-4F9A-B686-1375179198D2}" srcOrd="4" destOrd="0" parTransId="{783F98EF-2C7C-4A03-AAD1-5FCF5CEF394A}" sibTransId="{9FD947FE-4D38-49C7-949C-A69BD6190CB6}"/>
    <dgm:cxn modelId="{0A8108B1-FE58-4B8C-B08C-C2C3C69D327A}" type="presOf" srcId="{E5E7A083-F667-44E1-A7BF-27575E079D7C}" destId="{73263275-47AC-4B4D-A552-2478DE405629}" srcOrd="0" destOrd="0" presId="urn:microsoft.com/office/officeart/2005/8/layout/radial4"/>
    <dgm:cxn modelId="{0AFCE906-9D82-427A-86A2-AB69296FEF2D}" srcId="{6DF01FB6-0591-4246-8395-B8EB6CEE8822}" destId="{5FA0DFF2-72B9-4EB5-A8A3-0DEC5B0F4D38}" srcOrd="1" destOrd="0" parTransId="{8386CEEE-1E54-4484-8D6E-8B7D54F99A0A}" sibTransId="{156CEF22-8213-452D-91C8-30E4F0721D9F}"/>
    <dgm:cxn modelId="{AD14DB13-2E1B-4472-BBD1-961B2D08FA36}" type="presOf" srcId="{E3826A6E-1038-4ABB-82CD-F07E61F67138}" destId="{97D2957E-80B5-4DD9-8047-C59C88109007}" srcOrd="0" destOrd="0" presId="urn:microsoft.com/office/officeart/2005/8/layout/radial4"/>
    <dgm:cxn modelId="{7075D09B-B76F-4842-9AA8-8C70A458576F}" type="presOf" srcId="{0E7261CF-6001-4405-B729-5B05AD27A369}" destId="{F0CA7B1C-5DFB-4FBA-9D4A-B1482C6453A7}" srcOrd="0" destOrd="0" presId="urn:microsoft.com/office/officeart/2005/8/layout/radial4"/>
    <dgm:cxn modelId="{A1195210-1F59-48EC-B9EB-65C9C702A809}" type="presParOf" srcId="{53862614-5C1D-433D-9618-00639455A662}" destId="{94E37720-7D5B-48F3-AD7F-F15B7879979E}" srcOrd="0" destOrd="0" presId="urn:microsoft.com/office/officeart/2005/8/layout/radial4"/>
    <dgm:cxn modelId="{F73B4A60-DD38-401F-9113-BC0A3D0F302E}" type="presParOf" srcId="{53862614-5C1D-433D-9618-00639455A662}" destId="{44D00DA0-6570-49D1-83EF-499DE5D5CD85}" srcOrd="1" destOrd="0" presId="urn:microsoft.com/office/officeart/2005/8/layout/radial4"/>
    <dgm:cxn modelId="{E252CE22-F696-4F24-A4E9-5127C3B6CB19}" type="presParOf" srcId="{53862614-5C1D-433D-9618-00639455A662}" destId="{AFED02C5-8996-444E-8620-041434776CB7}" srcOrd="2" destOrd="0" presId="urn:microsoft.com/office/officeart/2005/8/layout/radial4"/>
    <dgm:cxn modelId="{A8EDCFD7-1F8B-4885-B846-F254FE727C86}" type="presParOf" srcId="{53862614-5C1D-433D-9618-00639455A662}" destId="{97D2957E-80B5-4DD9-8047-C59C88109007}" srcOrd="3" destOrd="0" presId="urn:microsoft.com/office/officeart/2005/8/layout/radial4"/>
    <dgm:cxn modelId="{FCD40AC7-FCBC-456D-8C82-56E871ADBC8D}" type="presParOf" srcId="{53862614-5C1D-433D-9618-00639455A662}" destId="{3927AE65-08F6-4DA9-98FE-276D9308EF9E}" srcOrd="4" destOrd="0" presId="urn:microsoft.com/office/officeart/2005/8/layout/radial4"/>
    <dgm:cxn modelId="{965627B9-D9A6-4708-B523-3E030B256BC2}" type="presParOf" srcId="{53862614-5C1D-433D-9618-00639455A662}" destId="{F0CA7B1C-5DFB-4FBA-9D4A-B1482C6453A7}" srcOrd="5" destOrd="0" presId="urn:microsoft.com/office/officeart/2005/8/layout/radial4"/>
    <dgm:cxn modelId="{1DBA41EC-0020-4ADD-86F8-3D5B5A73E632}" type="presParOf" srcId="{53862614-5C1D-433D-9618-00639455A662}" destId="{5399F3AA-2F90-4515-BC04-4420DF488179}" srcOrd="6" destOrd="0" presId="urn:microsoft.com/office/officeart/2005/8/layout/radial4"/>
    <dgm:cxn modelId="{2065BDD2-A106-434C-A845-66530FC9314F}" type="presParOf" srcId="{53862614-5C1D-433D-9618-00639455A662}" destId="{803599CD-030D-403E-B536-648037EA6FAE}" srcOrd="7" destOrd="0" presId="urn:microsoft.com/office/officeart/2005/8/layout/radial4"/>
    <dgm:cxn modelId="{27C131C6-A900-4849-90A8-0A34ADA2C229}" type="presParOf" srcId="{53862614-5C1D-433D-9618-00639455A662}" destId="{B3AC2D07-39AC-4AE4-8430-998C44555B94}" srcOrd="8" destOrd="0" presId="urn:microsoft.com/office/officeart/2005/8/layout/radial4"/>
    <dgm:cxn modelId="{E8714ACF-FC83-45D5-B094-AAD8C8B60403}" type="presParOf" srcId="{53862614-5C1D-433D-9618-00639455A662}" destId="{A4F06B22-E757-4CD9-B47C-5A488E6C3AE3}" srcOrd="9" destOrd="0" presId="urn:microsoft.com/office/officeart/2005/8/layout/radial4"/>
    <dgm:cxn modelId="{D194289A-5BD3-4136-9B9E-1B5E2A77CEF8}" type="presParOf" srcId="{53862614-5C1D-433D-9618-00639455A662}" destId="{2A6C8288-F737-462F-AA5C-03CB45A7CC07}" srcOrd="10" destOrd="0" presId="urn:microsoft.com/office/officeart/2005/8/layout/radial4"/>
    <dgm:cxn modelId="{D2F715CA-727E-46DE-84D1-E9256444EC62}" type="presParOf" srcId="{53862614-5C1D-433D-9618-00639455A662}" destId="{9DF29409-DCFB-45EA-B8B3-E199E31D13D3}" srcOrd="11" destOrd="0" presId="urn:microsoft.com/office/officeart/2005/8/layout/radial4"/>
    <dgm:cxn modelId="{A9724E40-B447-41CD-BD8C-388D9349EDE5}" type="presParOf" srcId="{53862614-5C1D-433D-9618-00639455A662}" destId="{73263275-47AC-4B4D-A552-2478DE405629}"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F01FB6-0591-4246-8395-B8EB6CEE8822}" type="doc">
      <dgm:prSet loTypeId="urn:microsoft.com/office/officeart/2005/8/layout/radial4" loCatId="relationship" qsTypeId="urn:microsoft.com/office/officeart/2005/8/quickstyle/simple3" qsCatId="simple" csTypeId="urn:microsoft.com/office/officeart/2005/8/colors/colorful5" csCatId="colorful" phldr="1"/>
      <dgm:spPr/>
      <dgm:t>
        <a:bodyPr/>
        <a:lstStyle/>
        <a:p>
          <a:endParaRPr lang="en-GB"/>
        </a:p>
      </dgm:t>
    </dgm:pt>
    <dgm:pt modelId="{472F16FE-CFC3-4A3A-BEB3-55EDB884E66E}">
      <dgm:prSet phldrT="[Tex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GB" sz="2800" b="1" dirty="0" smtClean="0"/>
            <a:t>ENHANCE</a:t>
          </a:r>
          <a:endParaRPr lang="en-GB" sz="2800" b="1" dirty="0"/>
        </a:p>
      </dgm:t>
    </dgm:pt>
    <dgm:pt modelId="{5EDA9BA9-888A-4494-AA4E-3BCD0847EF6E}" type="parTrans" cxnId="{DE9A40F0-ABE8-443E-B04D-91AE5DCFAA72}">
      <dgm:prSet/>
      <dgm:spPr/>
      <dgm:t>
        <a:bodyPr/>
        <a:lstStyle/>
        <a:p>
          <a:endParaRPr lang="en-GB"/>
        </a:p>
      </dgm:t>
    </dgm:pt>
    <dgm:pt modelId="{2DE56F90-550A-438F-8772-AAC6D9C6003C}" type="sibTrans" cxnId="{DE9A40F0-ABE8-443E-B04D-91AE5DCFAA72}">
      <dgm:prSet/>
      <dgm:spPr/>
      <dgm:t>
        <a:bodyPr/>
        <a:lstStyle/>
        <a:p>
          <a:endParaRPr lang="en-GB"/>
        </a:p>
      </dgm:t>
    </dgm:pt>
    <dgm:pt modelId="{AAD3893F-2D03-4E1B-981D-926D56F711A7}">
      <dgm:prSet>
        <dgm:style>
          <a:lnRef idx="2">
            <a:schemeClr val="accent4"/>
          </a:lnRef>
          <a:fillRef idx="1">
            <a:schemeClr val="lt1"/>
          </a:fillRef>
          <a:effectRef idx="0">
            <a:schemeClr val="accent4"/>
          </a:effectRef>
          <a:fontRef idx="minor">
            <a:schemeClr val="dk1"/>
          </a:fontRef>
        </dgm:style>
      </dgm:prSet>
      <dgm:spPr/>
      <dgm:t>
        <a:bodyPr/>
        <a:lstStyle/>
        <a:p>
          <a:pPr rtl="0"/>
          <a:r>
            <a:rPr lang="en-GB" b="0" dirty="0" smtClean="0">
              <a:solidFill>
                <a:schemeClr val="tx1"/>
              </a:solidFill>
              <a:effectLst/>
              <a:latin typeface="+mn-lt"/>
              <a:ea typeface="+mn-ea"/>
              <a:cs typeface="+mn-cs"/>
            </a:rPr>
            <a:t>General comments were made about the need for modern technology and online services to improve access and speed (6)</a:t>
          </a:r>
        </a:p>
      </dgm:t>
    </dgm:pt>
    <dgm:pt modelId="{06318486-DBBA-44DF-9CC2-306FC3B14E04}" type="parTrans" cxnId="{5DF72DF4-AEC6-444F-B8E4-BD2E1E7F0873}">
      <dgm:prSet>
        <dgm:style>
          <a:lnRef idx="2">
            <a:schemeClr val="accent4"/>
          </a:lnRef>
          <a:fillRef idx="1">
            <a:schemeClr val="lt1"/>
          </a:fillRef>
          <a:effectRef idx="0">
            <a:schemeClr val="accent4"/>
          </a:effectRef>
          <a:fontRef idx="minor">
            <a:schemeClr val="dk1"/>
          </a:fontRef>
        </dgm:style>
      </dgm:prSet>
      <dgm:spPr/>
      <dgm:t>
        <a:bodyPr/>
        <a:lstStyle/>
        <a:p>
          <a:endParaRPr lang="en-GB"/>
        </a:p>
      </dgm:t>
    </dgm:pt>
    <dgm:pt modelId="{46499D51-BB2A-451B-A3BC-E326A5A1887C}" type="sibTrans" cxnId="{5DF72DF4-AEC6-444F-B8E4-BD2E1E7F0873}">
      <dgm:prSet/>
      <dgm:spPr/>
      <dgm:t>
        <a:bodyPr/>
        <a:lstStyle/>
        <a:p>
          <a:endParaRPr lang="en-GB"/>
        </a:p>
      </dgm:t>
    </dgm:pt>
    <dgm:pt modelId="{AE153C95-91EF-4123-9474-DDB56627B203}">
      <dgm:prSet>
        <dgm:style>
          <a:lnRef idx="2">
            <a:schemeClr val="accent4"/>
          </a:lnRef>
          <a:fillRef idx="1">
            <a:schemeClr val="lt1"/>
          </a:fillRef>
          <a:effectRef idx="0">
            <a:schemeClr val="accent4"/>
          </a:effectRef>
          <a:fontRef idx="minor">
            <a:schemeClr val="dk1"/>
          </a:fontRef>
        </dgm:style>
      </dgm:prSet>
      <dgm:spPr/>
      <dgm:t>
        <a:bodyPr/>
        <a:lstStyle/>
        <a:p>
          <a:r>
            <a:rPr lang="en-GB" b="0" dirty="0" smtClean="0">
              <a:effectLst/>
              <a:latin typeface="+mn-lt"/>
              <a:ea typeface="+mn-ea"/>
              <a:cs typeface="+mn-cs"/>
            </a:rPr>
            <a:t>Multiagency working (24) </a:t>
          </a:r>
          <a:r>
            <a:rPr lang="en-GB" b="0" dirty="0" err="1" smtClean="0">
              <a:effectLst/>
              <a:latin typeface="+mn-lt"/>
              <a:ea typeface="+mn-ea"/>
              <a:cs typeface="+mn-cs"/>
            </a:rPr>
            <a:t>e.g</a:t>
          </a:r>
          <a:r>
            <a:rPr lang="en-GB" b="0" dirty="0" smtClean="0">
              <a:effectLst/>
              <a:latin typeface="+mn-lt"/>
              <a:ea typeface="+mn-ea"/>
              <a:cs typeface="+mn-cs"/>
            </a:rPr>
            <a:t> school nurses should show teachers screening issues</a:t>
          </a:r>
        </a:p>
      </dgm:t>
    </dgm:pt>
    <dgm:pt modelId="{33B1C70B-CA7D-4402-8773-F671F646456E}" type="parTrans" cxnId="{C1C5E71F-BBCF-4582-A724-29DE7FF01E46}">
      <dgm:prSet>
        <dgm:style>
          <a:lnRef idx="2">
            <a:schemeClr val="accent4"/>
          </a:lnRef>
          <a:fillRef idx="1">
            <a:schemeClr val="lt1"/>
          </a:fillRef>
          <a:effectRef idx="0">
            <a:schemeClr val="accent4"/>
          </a:effectRef>
          <a:fontRef idx="minor">
            <a:schemeClr val="dk1"/>
          </a:fontRef>
        </dgm:style>
      </dgm:prSet>
      <dgm:spPr/>
      <dgm:t>
        <a:bodyPr/>
        <a:lstStyle/>
        <a:p>
          <a:endParaRPr lang="en-GB"/>
        </a:p>
      </dgm:t>
    </dgm:pt>
    <dgm:pt modelId="{ADB44FE6-5CA6-4206-AF2F-DC245D1F57C8}" type="sibTrans" cxnId="{C1C5E71F-BBCF-4582-A724-29DE7FF01E46}">
      <dgm:prSet/>
      <dgm:spPr/>
      <dgm:t>
        <a:bodyPr/>
        <a:lstStyle/>
        <a:p>
          <a:endParaRPr lang="en-GB"/>
        </a:p>
      </dgm:t>
    </dgm:pt>
    <dgm:pt modelId="{55843C8D-447C-4927-AD7A-6E5991B33B3D}">
      <dgm:prSet>
        <dgm:style>
          <a:lnRef idx="2">
            <a:schemeClr val="accent4"/>
          </a:lnRef>
          <a:fillRef idx="1">
            <a:schemeClr val="lt1"/>
          </a:fillRef>
          <a:effectRef idx="0">
            <a:schemeClr val="accent4"/>
          </a:effectRef>
          <a:fontRef idx="minor">
            <a:schemeClr val="dk1"/>
          </a:fontRef>
        </dgm:style>
      </dgm:prSet>
      <dgm:spPr/>
      <dgm:t>
        <a:bodyPr/>
        <a:lstStyle/>
        <a:p>
          <a:r>
            <a:rPr lang="en-GB" dirty="0" smtClean="0"/>
            <a:t>The need for tailored services (10) e.g. utilising the skills of Nursery Nurses in offering baby massage to promote </a:t>
          </a:r>
          <a:endParaRPr lang="en-GB" dirty="0"/>
        </a:p>
      </dgm:t>
    </dgm:pt>
    <dgm:pt modelId="{814D516A-4DEB-4508-B6A5-1E0AAE6B50D9}" type="parTrans" cxnId="{F868B687-EA42-42A1-9920-55143C0EA19A}">
      <dgm:prSet>
        <dgm:style>
          <a:lnRef idx="2">
            <a:schemeClr val="accent4"/>
          </a:lnRef>
          <a:fillRef idx="1">
            <a:schemeClr val="lt1"/>
          </a:fillRef>
          <a:effectRef idx="0">
            <a:schemeClr val="accent4"/>
          </a:effectRef>
          <a:fontRef idx="minor">
            <a:schemeClr val="dk1"/>
          </a:fontRef>
        </dgm:style>
      </dgm:prSet>
      <dgm:spPr/>
      <dgm:t>
        <a:bodyPr/>
        <a:lstStyle/>
        <a:p>
          <a:endParaRPr lang="en-GB"/>
        </a:p>
      </dgm:t>
    </dgm:pt>
    <dgm:pt modelId="{20BA63C0-2AAA-45E2-95F8-DAB38AD03709}" type="sibTrans" cxnId="{F868B687-EA42-42A1-9920-55143C0EA19A}">
      <dgm:prSet/>
      <dgm:spPr/>
      <dgm:t>
        <a:bodyPr/>
        <a:lstStyle/>
        <a:p>
          <a:endParaRPr lang="en-GB"/>
        </a:p>
      </dgm:t>
    </dgm:pt>
    <dgm:pt modelId="{BD71226B-AC7E-43A7-8A08-2E3226CB7F22}">
      <dgm:prSet custRadScaleRad="100113" custRadScaleInc="-704">
        <dgm:style>
          <a:lnRef idx="2">
            <a:schemeClr val="accent4"/>
          </a:lnRef>
          <a:fillRef idx="1">
            <a:schemeClr val="lt1"/>
          </a:fillRef>
          <a:effectRef idx="0">
            <a:schemeClr val="accent4"/>
          </a:effectRef>
          <a:fontRef idx="minor">
            <a:schemeClr val="dk1"/>
          </a:fontRef>
        </dgm:style>
      </dgm:prSet>
      <dgm:spPr/>
      <dgm:t>
        <a:bodyPr/>
        <a:lstStyle/>
        <a:p>
          <a:endParaRPr lang="en-GB"/>
        </a:p>
      </dgm:t>
    </dgm:pt>
    <dgm:pt modelId="{A8D2CA8A-B13D-4E97-8316-D4F095209A69}" type="parTrans" cxnId="{74ACD254-066D-4F30-9949-9C531889CD67}">
      <dgm:prSet/>
      <dgm:spPr/>
      <dgm:t>
        <a:bodyPr/>
        <a:lstStyle/>
        <a:p>
          <a:endParaRPr lang="en-GB"/>
        </a:p>
      </dgm:t>
    </dgm:pt>
    <dgm:pt modelId="{0AFC23EF-7050-4474-849B-CB9E7541CD58}" type="sibTrans" cxnId="{74ACD254-066D-4F30-9949-9C531889CD67}">
      <dgm:prSet/>
      <dgm:spPr/>
      <dgm:t>
        <a:bodyPr/>
        <a:lstStyle/>
        <a:p>
          <a:endParaRPr lang="en-GB"/>
        </a:p>
      </dgm:t>
    </dgm:pt>
    <dgm:pt modelId="{9676F06C-189D-4D27-8B6E-C53A0C5748BA}">
      <dgm:prSet custRadScaleRad="100113" custRadScaleInc="-704">
        <dgm:style>
          <a:lnRef idx="2">
            <a:schemeClr val="accent4"/>
          </a:lnRef>
          <a:fillRef idx="1">
            <a:schemeClr val="lt1"/>
          </a:fillRef>
          <a:effectRef idx="0">
            <a:schemeClr val="accent4"/>
          </a:effectRef>
          <a:fontRef idx="minor">
            <a:schemeClr val="dk1"/>
          </a:fontRef>
        </dgm:style>
      </dgm:prSet>
      <dgm:spPr/>
      <dgm:t>
        <a:bodyPr/>
        <a:lstStyle/>
        <a:p>
          <a:endParaRPr lang="en-GB"/>
        </a:p>
      </dgm:t>
    </dgm:pt>
    <dgm:pt modelId="{9A17BCEC-1673-44D1-B718-85538A470A75}" type="parTrans" cxnId="{08667AED-39F9-4ED5-B427-CA0D91C54B68}">
      <dgm:prSet/>
      <dgm:spPr/>
      <dgm:t>
        <a:bodyPr/>
        <a:lstStyle/>
        <a:p>
          <a:endParaRPr lang="en-GB"/>
        </a:p>
      </dgm:t>
    </dgm:pt>
    <dgm:pt modelId="{C305DBDC-BF5A-4874-B2FB-6C22BCB60A84}" type="sibTrans" cxnId="{08667AED-39F9-4ED5-B427-CA0D91C54B68}">
      <dgm:prSet/>
      <dgm:spPr/>
      <dgm:t>
        <a:bodyPr/>
        <a:lstStyle/>
        <a:p>
          <a:endParaRPr lang="en-GB"/>
        </a:p>
      </dgm:t>
    </dgm:pt>
    <dgm:pt modelId="{A559D566-4920-479F-88FC-8C9E53AFA4FA}">
      <dgm:prSet custRadScaleRad="100113" custRadScaleInc="-704">
        <dgm:style>
          <a:lnRef idx="2">
            <a:schemeClr val="accent4"/>
          </a:lnRef>
          <a:fillRef idx="1">
            <a:schemeClr val="lt1"/>
          </a:fillRef>
          <a:effectRef idx="0">
            <a:schemeClr val="accent4"/>
          </a:effectRef>
          <a:fontRef idx="minor">
            <a:schemeClr val="dk1"/>
          </a:fontRef>
        </dgm:style>
      </dgm:prSet>
      <dgm:spPr/>
      <dgm:t>
        <a:bodyPr/>
        <a:lstStyle/>
        <a:p>
          <a:endParaRPr lang="en-GB"/>
        </a:p>
      </dgm:t>
    </dgm:pt>
    <dgm:pt modelId="{F16D7DCA-B1A0-441E-8763-CACC7F8F552E}" type="parTrans" cxnId="{C22B2DF8-43BA-4398-85AD-18930A6EB688}">
      <dgm:prSet/>
      <dgm:spPr/>
      <dgm:t>
        <a:bodyPr/>
        <a:lstStyle/>
        <a:p>
          <a:endParaRPr lang="en-GB"/>
        </a:p>
      </dgm:t>
    </dgm:pt>
    <dgm:pt modelId="{E36364EB-424E-442F-AAEC-DA07880837CB}" type="sibTrans" cxnId="{C22B2DF8-43BA-4398-85AD-18930A6EB688}">
      <dgm:prSet/>
      <dgm:spPr/>
      <dgm:t>
        <a:bodyPr/>
        <a:lstStyle/>
        <a:p>
          <a:endParaRPr lang="en-GB"/>
        </a:p>
      </dgm:t>
    </dgm:pt>
    <dgm:pt modelId="{9DE232B8-C0D5-43F0-97BE-4087C0934C58}">
      <dgm:prSet>
        <dgm:style>
          <a:lnRef idx="2">
            <a:schemeClr val="accent4"/>
          </a:lnRef>
          <a:fillRef idx="1">
            <a:schemeClr val="lt1"/>
          </a:fillRef>
          <a:effectRef idx="0">
            <a:schemeClr val="accent4"/>
          </a:effectRef>
          <a:fontRef idx="minor">
            <a:schemeClr val="dk1"/>
          </a:fontRef>
        </dgm:style>
      </dgm:prSet>
      <dgm:spPr/>
      <dgm:t>
        <a:bodyPr/>
        <a:lstStyle/>
        <a:p>
          <a:r>
            <a:rPr lang="en-GB" dirty="0" smtClean="0"/>
            <a:t>Family as partners  (12)</a:t>
          </a:r>
          <a:endParaRPr lang="en-GB" dirty="0"/>
        </a:p>
      </dgm:t>
    </dgm:pt>
    <dgm:pt modelId="{F152391F-3E88-47DF-9EE0-46749A6B7AC6}" type="parTrans" cxnId="{DAEFFE2C-D213-48EC-BAF6-9A0947B7E061}">
      <dgm:prSet>
        <dgm:style>
          <a:lnRef idx="2">
            <a:schemeClr val="accent4"/>
          </a:lnRef>
          <a:fillRef idx="1">
            <a:schemeClr val="lt1"/>
          </a:fillRef>
          <a:effectRef idx="0">
            <a:schemeClr val="accent4"/>
          </a:effectRef>
          <a:fontRef idx="minor">
            <a:schemeClr val="dk1"/>
          </a:fontRef>
        </dgm:style>
      </dgm:prSet>
      <dgm:spPr/>
      <dgm:t>
        <a:bodyPr/>
        <a:lstStyle/>
        <a:p>
          <a:endParaRPr lang="en-GB"/>
        </a:p>
      </dgm:t>
    </dgm:pt>
    <dgm:pt modelId="{103D46BD-32CA-4CB3-9614-DAB99B2B968F}" type="sibTrans" cxnId="{DAEFFE2C-D213-48EC-BAF6-9A0947B7E061}">
      <dgm:prSet/>
      <dgm:spPr/>
      <dgm:t>
        <a:bodyPr/>
        <a:lstStyle/>
        <a:p>
          <a:endParaRPr lang="en-GB"/>
        </a:p>
      </dgm:t>
    </dgm:pt>
    <dgm:pt modelId="{53862614-5C1D-433D-9618-00639455A662}" type="pres">
      <dgm:prSet presAssocID="{6DF01FB6-0591-4246-8395-B8EB6CEE8822}" presName="cycle" presStyleCnt="0">
        <dgm:presLayoutVars>
          <dgm:chMax val="1"/>
          <dgm:dir/>
          <dgm:animLvl val="ctr"/>
          <dgm:resizeHandles val="exact"/>
        </dgm:presLayoutVars>
      </dgm:prSet>
      <dgm:spPr/>
      <dgm:t>
        <a:bodyPr/>
        <a:lstStyle/>
        <a:p>
          <a:endParaRPr lang="en-GB"/>
        </a:p>
      </dgm:t>
    </dgm:pt>
    <dgm:pt modelId="{94E37720-7D5B-48F3-AD7F-F15B7879979E}" type="pres">
      <dgm:prSet presAssocID="{472F16FE-CFC3-4A3A-BEB3-55EDB884E66E}" presName="centerShape" presStyleLbl="node0" presStyleIdx="0" presStyleCnt="1" custLinFactNeighborX="-439" custLinFactNeighborY="-784"/>
      <dgm:spPr/>
      <dgm:t>
        <a:bodyPr/>
        <a:lstStyle/>
        <a:p>
          <a:endParaRPr lang="en-GB"/>
        </a:p>
      </dgm:t>
    </dgm:pt>
    <dgm:pt modelId="{91924F36-0C1C-48FB-9FD5-1CB76481A4C9}" type="pres">
      <dgm:prSet presAssocID="{F152391F-3E88-47DF-9EE0-46749A6B7AC6}" presName="parTrans" presStyleLbl="bgSibTrans2D1" presStyleIdx="0" presStyleCnt="4"/>
      <dgm:spPr/>
      <dgm:t>
        <a:bodyPr/>
        <a:lstStyle/>
        <a:p>
          <a:endParaRPr lang="en-GB"/>
        </a:p>
      </dgm:t>
    </dgm:pt>
    <dgm:pt modelId="{D050B685-9F78-425D-BC62-111D60DCC0A3}" type="pres">
      <dgm:prSet presAssocID="{9DE232B8-C0D5-43F0-97BE-4087C0934C58}" presName="node" presStyleLbl="node1" presStyleIdx="0" presStyleCnt="4">
        <dgm:presLayoutVars>
          <dgm:bulletEnabled val="1"/>
        </dgm:presLayoutVars>
      </dgm:prSet>
      <dgm:spPr/>
      <dgm:t>
        <a:bodyPr/>
        <a:lstStyle/>
        <a:p>
          <a:endParaRPr lang="en-GB"/>
        </a:p>
      </dgm:t>
    </dgm:pt>
    <dgm:pt modelId="{8CE08D4E-2CC6-48EA-B6D8-16AE0C1D72F5}" type="pres">
      <dgm:prSet presAssocID="{06318486-DBBA-44DF-9CC2-306FC3B14E04}" presName="parTrans" presStyleLbl="bgSibTrans2D1" presStyleIdx="1" presStyleCnt="4"/>
      <dgm:spPr/>
      <dgm:t>
        <a:bodyPr/>
        <a:lstStyle/>
        <a:p>
          <a:endParaRPr lang="en-GB"/>
        </a:p>
      </dgm:t>
    </dgm:pt>
    <dgm:pt modelId="{6BB1C46F-89BA-493D-9442-BE98444E6921}" type="pres">
      <dgm:prSet presAssocID="{AAD3893F-2D03-4E1B-981D-926D56F711A7}" presName="node" presStyleLbl="node1" presStyleIdx="1" presStyleCnt="4" custRadScaleRad="100526" custRadScaleInc="261">
        <dgm:presLayoutVars>
          <dgm:bulletEnabled val="1"/>
        </dgm:presLayoutVars>
      </dgm:prSet>
      <dgm:spPr/>
      <dgm:t>
        <a:bodyPr/>
        <a:lstStyle/>
        <a:p>
          <a:endParaRPr lang="en-GB"/>
        </a:p>
      </dgm:t>
    </dgm:pt>
    <dgm:pt modelId="{73279852-5F3E-47E4-9026-36753CC88DB7}" type="pres">
      <dgm:prSet presAssocID="{814D516A-4DEB-4508-B6A5-1E0AAE6B50D9}" presName="parTrans" presStyleLbl="bgSibTrans2D1" presStyleIdx="2" presStyleCnt="4"/>
      <dgm:spPr/>
      <dgm:t>
        <a:bodyPr/>
        <a:lstStyle/>
        <a:p>
          <a:endParaRPr lang="en-GB"/>
        </a:p>
      </dgm:t>
    </dgm:pt>
    <dgm:pt modelId="{4884E94D-6EFE-4A74-99B9-C5BF10B43FA5}" type="pres">
      <dgm:prSet presAssocID="{55843C8D-447C-4927-AD7A-6E5991B33B3D}" presName="node" presStyleLbl="node1" presStyleIdx="2" presStyleCnt="4" custRadScaleRad="100496" custRadScaleInc="-342">
        <dgm:presLayoutVars>
          <dgm:bulletEnabled val="1"/>
        </dgm:presLayoutVars>
      </dgm:prSet>
      <dgm:spPr/>
      <dgm:t>
        <a:bodyPr/>
        <a:lstStyle/>
        <a:p>
          <a:endParaRPr lang="en-GB"/>
        </a:p>
      </dgm:t>
    </dgm:pt>
    <dgm:pt modelId="{FEBD1C96-2963-449F-AB86-4E63F01CEEA6}" type="pres">
      <dgm:prSet presAssocID="{33B1C70B-CA7D-4402-8773-F671F646456E}" presName="parTrans" presStyleLbl="bgSibTrans2D1" presStyleIdx="3" presStyleCnt="4"/>
      <dgm:spPr/>
      <dgm:t>
        <a:bodyPr/>
        <a:lstStyle/>
        <a:p>
          <a:endParaRPr lang="en-GB"/>
        </a:p>
      </dgm:t>
    </dgm:pt>
    <dgm:pt modelId="{2510A2FF-569B-4EA1-BEB4-C6325CE28837}" type="pres">
      <dgm:prSet presAssocID="{AE153C95-91EF-4123-9474-DDB56627B203}" presName="node" presStyleLbl="node1" presStyleIdx="3" presStyleCnt="4" custRadScaleRad="100113" custRadScaleInc="-704">
        <dgm:presLayoutVars>
          <dgm:bulletEnabled val="1"/>
        </dgm:presLayoutVars>
      </dgm:prSet>
      <dgm:spPr/>
      <dgm:t>
        <a:bodyPr/>
        <a:lstStyle/>
        <a:p>
          <a:endParaRPr lang="en-GB"/>
        </a:p>
      </dgm:t>
    </dgm:pt>
  </dgm:ptLst>
  <dgm:cxnLst>
    <dgm:cxn modelId="{AAB66728-8186-4FA5-86A8-5CF14D130109}" type="presOf" srcId="{6DF01FB6-0591-4246-8395-B8EB6CEE8822}" destId="{53862614-5C1D-433D-9618-00639455A662}" srcOrd="0" destOrd="0" presId="urn:microsoft.com/office/officeart/2005/8/layout/radial4"/>
    <dgm:cxn modelId="{230CA081-6DE0-4F4F-98E4-82DD1FB4FB59}" type="presOf" srcId="{AAD3893F-2D03-4E1B-981D-926D56F711A7}" destId="{6BB1C46F-89BA-493D-9442-BE98444E6921}" srcOrd="0" destOrd="0" presId="urn:microsoft.com/office/officeart/2005/8/layout/radial4"/>
    <dgm:cxn modelId="{84703DA1-4AAE-4E94-9207-559D5779D6E9}" type="presOf" srcId="{06318486-DBBA-44DF-9CC2-306FC3B14E04}" destId="{8CE08D4E-2CC6-48EA-B6D8-16AE0C1D72F5}" srcOrd="0" destOrd="0" presId="urn:microsoft.com/office/officeart/2005/8/layout/radial4"/>
    <dgm:cxn modelId="{74ACD254-066D-4F30-9949-9C531889CD67}" srcId="{6DF01FB6-0591-4246-8395-B8EB6CEE8822}" destId="{BD71226B-AC7E-43A7-8A08-2E3226CB7F22}" srcOrd="1" destOrd="0" parTransId="{A8D2CA8A-B13D-4E97-8316-D4F095209A69}" sibTransId="{0AFC23EF-7050-4474-849B-CB9E7541CD58}"/>
    <dgm:cxn modelId="{5DF72DF4-AEC6-444F-B8E4-BD2E1E7F0873}" srcId="{472F16FE-CFC3-4A3A-BEB3-55EDB884E66E}" destId="{AAD3893F-2D03-4E1B-981D-926D56F711A7}" srcOrd="1" destOrd="0" parTransId="{06318486-DBBA-44DF-9CC2-306FC3B14E04}" sibTransId="{46499D51-BB2A-451B-A3BC-E326A5A1887C}"/>
    <dgm:cxn modelId="{C22B2DF8-43BA-4398-85AD-18930A6EB688}" srcId="{6DF01FB6-0591-4246-8395-B8EB6CEE8822}" destId="{A559D566-4920-479F-88FC-8C9E53AFA4FA}" srcOrd="3" destOrd="0" parTransId="{F16D7DCA-B1A0-441E-8763-CACC7F8F552E}" sibTransId="{E36364EB-424E-442F-AAEC-DA07880837CB}"/>
    <dgm:cxn modelId="{9C9B95B9-BF8C-4D5E-B8D6-FD2158B6B8D0}" type="presOf" srcId="{AE153C95-91EF-4123-9474-DDB56627B203}" destId="{2510A2FF-569B-4EA1-BEB4-C6325CE28837}" srcOrd="0" destOrd="0" presId="urn:microsoft.com/office/officeart/2005/8/layout/radial4"/>
    <dgm:cxn modelId="{F55C2C07-49DE-4EC8-ADF6-3E121C910BF2}" type="presOf" srcId="{814D516A-4DEB-4508-B6A5-1E0AAE6B50D9}" destId="{73279852-5F3E-47E4-9026-36753CC88DB7}" srcOrd="0" destOrd="0" presId="urn:microsoft.com/office/officeart/2005/8/layout/radial4"/>
    <dgm:cxn modelId="{AE3EE109-D219-4531-ACBC-C606334BCB6E}" type="presOf" srcId="{33B1C70B-CA7D-4402-8773-F671F646456E}" destId="{FEBD1C96-2963-449F-AB86-4E63F01CEEA6}" srcOrd="0" destOrd="0" presId="urn:microsoft.com/office/officeart/2005/8/layout/radial4"/>
    <dgm:cxn modelId="{F868B687-EA42-42A1-9920-55143C0EA19A}" srcId="{472F16FE-CFC3-4A3A-BEB3-55EDB884E66E}" destId="{55843C8D-447C-4927-AD7A-6E5991B33B3D}" srcOrd="2" destOrd="0" parTransId="{814D516A-4DEB-4508-B6A5-1E0AAE6B50D9}" sibTransId="{20BA63C0-2AAA-45E2-95F8-DAB38AD03709}"/>
    <dgm:cxn modelId="{DAEFFE2C-D213-48EC-BAF6-9A0947B7E061}" srcId="{472F16FE-CFC3-4A3A-BEB3-55EDB884E66E}" destId="{9DE232B8-C0D5-43F0-97BE-4087C0934C58}" srcOrd="0" destOrd="0" parTransId="{F152391F-3E88-47DF-9EE0-46749A6B7AC6}" sibTransId="{103D46BD-32CA-4CB3-9614-DAB99B2B968F}"/>
    <dgm:cxn modelId="{DE9A40F0-ABE8-443E-B04D-91AE5DCFAA72}" srcId="{6DF01FB6-0591-4246-8395-B8EB6CEE8822}" destId="{472F16FE-CFC3-4A3A-BEB3-55EDB884E66E}" srcOrd="0" destOrd="0" parTransId="{5EDA9BA9-888A-4494-AA4E-3BCD0847EF6E}" sibTransId="{2DE56F90-550A-438F-8772-AAC6D9C6003C}"/>
    <dgm:cxn modelId="{F387B792-D433-49C6-942B-1E4008CD784D}" type="presOf" srcId="{F152391F-3E88-47DF-9EE0-46749A6B7AC6}" destId="{91924F36-0C1C-48FB-9FD5-1CB76481A4C9}" srcOrd="0" destOrd="0" presId="urn:microsoft.com/office/officeart/2005/8/layout/radial4"/>
    <dgm:cxn modelId="{1C17C0A9-3419-4B09-85E7-B67688B532D0}" type="presOf" srcId="{55843C8D-447C-4927-AD7A-6E5991B33B3D}" destId="{4884E94D-6EFE-4A74-99B9-C5BF10B43FA5}" srcOrd="0" destOrd="0" presId="urn:microsoft.com/office/officeart/2005/8/layout/radial4"/>
    <dgm:cxn modelId="{08667AED-39F9-4ED5-B427-CA0D91C54B68}" srcId="{6DF01FB6-0591-4246-8395-B8EB6CEE8822}" destId="{9676F06C-189D-4D27-8B6E-C53A0C5748BA}" srcOrd="2" destOrd="0" parTransId="{9A17BCEC-1673-44D1-B718-85538A470A75}" sibTransId="{C305DBDC-BF5A-4874-B2FB-6C22BCB60A84}"/>
    <dgm:cxn modelId="{C1C5E71F-BBCF-4582-A724-29DE7FF01E46}" srcId="{472F16FE-CFC3-4A3A-BEB3-55EDB884E66E}" destId="{AE153C95-91EF-4123-9474-DDB56627B203}" srcOrd="3" destOrd="0" parTransId="{33B1C70B-CA7D-4402-8773-F671F646456E}" sibTransId="{ADB44FE6-5CA6-4206-AF2F-DC245D1F57C8}"/>
    <dgm:cxn modelId="{48E452BF-CBE7-44DD-A33F-7F9ACDBD3835}" type="presOf" srcId="{472F16FE-CFC3-4A3A-BEB3-55EDB884E66E}" destId="{94E37720-7D5B-48F3-AD7F-F15B7879979E}" srcOrd="0" destOrd="0" presId="urn:microsoft.com/office/officeart/2005/8/layout/radial4"/>
    <dgm:cxn modelId="{B75E93AD-5737-40D8-BE52-721F9C9BA04A}" type="presOf" srcId="{9DE232B8-C0D5-43F0-97BE-4087C0934C58}" destId="{D050B685-9F78-425D-BC62-111D60DCC0A3}" srcOrd="0" destOrd="0" presId="urn:microsoft.com/office/officeart/2005/8/layout/radial4"/>
    <dgm:cxn modelId="{D0E3ACC1-9BB6-4DCB-AA90-F31D014F8A35}" type="presParOf" srcId="{53862614-5C1D-433D-9618-00639455A662}" destId="{94E37720-7D5B-48F3-AD7F-F15B7879979E}" srcOrd="0" destOrd="0" presId="urn:microsoft.com/office/officeart/2005/8/layout/radial4"/>
    <dgm:cxn modelId="{ADF1F264-B8BD-44E6-A94E-9892067405CB}" type="presParOf" srcId="{53862614-5C1D-433D-9618-00639455A662}" destId="{91924F36-0C1C-48FB-9FD5-1CB76481A4C9}" srcOrd="1" destOrd="0" presId="urn:microsoft.com/office/officeart/2005/8/layout/radial4"/>
    <dgm:cxn modelId="{C5457C26-7921-48BC-91A5-829424E983CF}" type="presParOf" srcId="{53862614-5C1D-433D-9618-00639455A662}" destId="{D050B685-9F78-425D-BC62-111D60DCC0A3}" srcOrd="2" destOrd="0" presId="urn:microsoft.com/office/officeart/2005/8/layout/radial4"/>
    <dgm:cxn modelId="{0EA3956B-C364-4881-9421-067FA536D719}" type="presParOf" srcId="{53862614-5C1D-433D-9618-00639455A662}" destId="{8CE08D4E-2CC6-48EA-B6D8-16AE0C1D72F5}" srcOrd="3" destOrd="0" presId="urn:microsoft.com/office/officeart/2005/8/layout/radial4"/>
    <dgm:cxn modelId="{1088772E-6DF5-4BAF-97AE-D192F2D06132}" type="presParOf" srcId="{53862614-5C1D-433D-9618-00639455A662}" destId="{6BB1C46F-89BA-493D-9442-BE98444E6921}" srcOrd="4" destOrd="0" presId="urn:microsoft.com/office/officeart/2005/8/layout/radial4"/>
    <dgm:cxn modelId="{6DD706A2-404C-49A6-9F52-F6B02A3EC5C5}" type="presParOf" srcId="{53862614-5C1D-433D-9618-00639455A662}" destId="{73279852-5F3E-47E4-9026-36753CC88DB7}" srcOrd="5" destOrd="0" presId="urn:microsoft.com/office/officeart/2005/8/layout/radial4"/>
    <dgm:cxn modelId="{AC913994-2543-4FFA-8BF9-AFC92FA0F36A}" type="presParOf" srcId="{53862614-5C1D-433D-9618-00639455A662}" destId="{4884E94D-6EFE-4A74-99B9-C5BF10B43FA5}" srcOrd="6" destOrd="0" presId="urn:microsoft.com/office/officeart/2005/8/layout/radial4"/>
    <dgm:cxn modelId="{D522B6D2-7823-4E8A-A4A4-1B943268BEC5}" type="presParOf" srcId="{53862614-5C1D-433D-9618-00639455A662}" destId="{FEBD1C96-2963-449F-AB86-4E63F01CEEA6}" srcOrd="7" destOrd="0" presId="urn:microsoft.com/office/officeart/2005/8/layout/radial4"/>
    <dgm:cxn modelId="{8C20931C-03A0-4B6D-BD0F-B88B3718AB96}" type="presParOf" srcId="{53862614-5C1D-433D-9618-00639455A662}" destId="{2510A2FF-569B-4EA1-BEB4-C6325CE28837}"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F01FB6-0591-4246-8395-B8EB6CEE8822}" type="doc">
      <dgm:prSet loTypeId="urn:microsoft.com/office/officeart/2005/8/layout/radial4" loCatId="relationship" qsTypeId="urn:microsoft.com/office/officeart/2005/8/quickstyle/simple3" qsCatId="simple" csTypeId="urn:microsoft.com/office/officeart/2005/8/colors/colorful5" csCatId="colorful" phldr="1"/>
      <dgm:spPr/>
      <dgm:t>
        <a:bodyPr/>
        <a:lstStyle/>
        <a:p>
          <a:endParaRPr lang="en-GB"/>
        </a:p>
      </dgm:t>
    </dgm:pt>
    <dgm:pt modelId="{472F16FE-CFC3-4A3A-BEB3-55EDB884E66E}">
      <dgm:prSet phldrT="[Text]" custT="1">
        <dgm:style>
          <a:lnRef idx="1">
            <a:schemeClr val="accent2"/>
          </a:lnRef>
          <a:fillRef idx="3">
            <a:schemeClr val="accent2"/>
          </a:fillRef>
          <a:effectRef idx="2">
            <a:schemeClr val="accent2"/>
          </a:effectRef>
          <a:fontRef idx="minor">
            <a:schemeClr val="lt1"/>
          </a:fontRef>
        </dgm:style>
      </dgm:prSet>
      <dgm:spPr/>
      <dgm:t>
        <a:bodyPr/>
        <a:lstStyle/>
        <a:p>
          <a:r>
            <a:rPr lang="en-GB" sz="2800" b="1" dirty="0" smtClean="0">
              <a:solidFill>
                <a:schemeClr val="bg1"/>
              </a:solidFill>
            </a:rPr>
            <a:t>REPLACE</a:t>
          </a:r>
          <a:endParaRPr lang="en-GB" sz="2800" b="1" dirty="0">
            <a:solidFill>
              <a:schemeClr val="bg1"/>
            </a:solidFill>
          </a:endParaRPr>
        </a:p>
      </dgm:t>
    </dgm:pt>
    <dgm:pt modelId="{5EDA9BA9-888A-4494-AA4E-3BCD0847EF6E}" type="parTrans" cxnId="{DE9A40F0-ABE8-443E-B04D-91AE5DCFAA72}">
      <dgm:prSet/>
      <dgm:spPr/>
      <dgm:t>
        <a:bodyPr/>
        <a:lstStyle/>
        <a:p>
          <a:endParaRPr lang="en-GB"/>
        </a:p>
      </dgm:t>
    </dgm:pt>
    <dgm:pt modelId="{2DE56F90-550A-438F-8772-AAC6D9C6003C}" type="sibTrans" cxnId="{DE9A40F0-ABE8-443E-B04D-91AE5DCFAA72}">
      <dgm:prSet/>
      <dgm:spPr/>
      <dgm:t>
        <a:bodyPr/>
        <a:lstStyle/>
        <a:p>
          <a:endParaRPr lang="en-GB"/>
        </a:p>
      </dgm:t>
    </dgm:pt>
    <dgm:pt modelId="{C5A56160-16DC-4C0D-AF2F-25B77D6A12C4}">
      <dgm:prSet>
        <dgm:style>
          <a:lnRef idx="2">
            <a:schemeClr val="accent2"/>
          </a:lnRef>
          <a:fillRef idx="1">
            <a:schemeClr val="lt1"/>
          </a:fillRef>
          <a:effectRef idx="0">
            <a:schemeClr val="accent2"/>
          </a:effectRef>
          <a:fontRef idx="minor">
            <a:schemeClr val="dk1"/>
          </a:fontRef>
        </dgm:style>
      </dgm:prSet>
      <dgm:spPr/>
      <dgm:t>
        <a:bodyPr/>
        <a:lstStyle/>
        <a:p>
          <a:r>
            <a:rPr lang="en-GB" b="0" i="0" dirty="0" smtClean="0">
              <a:effectLst/>
              <a:latin typeface="+mn-lt"/>
              <a:ea typeface="+mn-ea"/>
              <a:cs typeface="+mn-cs"/>
            </a:rPr>
            <a:t>Replace duplication, some questioned the effectiveness of </a:t>
          </a:r>
          <a:r>
            <a:rPr lang="en-GB" b="0" i="0" smtClean="0">
              <a:effectLst/>
              <a:latin typeface="+mn-lt"/>
              <a:ea typeface="+mn-ea"/>
              <a:cs typeface="+mn-cs"/>
            </a:rPr>
            <a:t>the </a:t>
          </a:r>
          <a:r>
            <a:rPr lang="en-GB" b="0" i="0" smtClean="0">
              <a:effectLst/>
              <a:latin typeface="+mn-lt"/>
              <a:ea typeface="+mn-ea"/>
              <a:cs typeface="+mn-cs"/>
            </a:rPr>
            <a:t>school nursing parent </a:t>
          </a:r>
          <a:r>
            <a:rPr lang="en-GB" b="0" i="0" dirty="0" smtClean="0">
              <a:effectLst/>
              <a:latin typeface="+mn-lt"/>
              <a:ea typeface="+mn-ea"/>
              <a:cs typeface="+mn-cs"/>
            </a:rPr>
            <a:t>line suggesting that it was not being used to its full potential  (5)</a:t>
          </a:r>
        </a:p>
      </dgm:t>
    </dgm:pt>
    <dgm:pt modelId="{CDB968C5-BB37-4523-9F15-4090D2521C63}" type="parTrans" cxnId="{207EAC9F-02CF-43CD-BD52-5B9C06204776}">
      <dgm:prSet>
        <dgm:style>
          <a:lnRef idx="2">
            <a:schemeClr val="accent2"/>
          </a:lnRef>
          <a:fillRef idx="1">
            <a:schemeClr val="lt1"/>
          </a:fillRef>
          <a:effectRef idx="0">
            <a:schemeClr val="accent2"/>
          </a:effectRef>
          <a:fontRef idx="minor">
            <a:schemeClr val="dk1"/>
          </a:fontRef>
        </dgm:style>
      </dgm:prSet>
      <dgm:spPr/>
      <dgm:t>
        <a:bodyPr/>
        <a:lstStyle/>
        <a:p>
          <a:endParaRPr lang="en-GB"/>
        </a:p>
      </dgm:t>
    </dgm:pt>
    <dgm:pt modelId="{74EF4B07-B3C9-45CE-AF04-D7B00B9E9738}" type="sibTrans" cxnId="{207EAC9F-02CF-43CD-BD52-5B9C06204776}">
      <dgm:prSet/>
      <dgm:spPr/>
      <dgm:t>
        <a:bodyPr/>
        <a:lstStyle/>
        <a:p>
          <a:endParaRPr lang="en-GB"/>
        </a:p>
      </dgm:t>
    </dgm:pt>
    <dgm:pt modelId="{0A4EE0E9-A700-4096-899D-572B73F86A43}">
      <dgm:prSet>
        <dgm:style>
          <a:lnRef idx="2">
            <a:schemeClr val="accent2"/>
          </a:lnRef>
          <a:fillRef idx="1">
            <a:schemeClr val="lt1"/>
          </a:fillRef>
          <a:effectRef idx="0">
            <a:schemeClr val="accent2"/>
          </a:effectRef>
          <a:fontRef idx="minor">
            <a:schemeClr val="dk1"/>
          </a:fontRef>
        </dgm:style>
      </dgm:prSet>
      <dgm:spPr/>
      <dgm:t>
        <a:bodyPr/>
        <a:lstStyle/>
        <a:p>
          <a:pPr rtl="0"/>
          <a:r>
            <a:rPr lang="en-GB" b="0" dirty="0" smtClean="0">
              <a:solidFill>
                <a:schemeClr val="tx1"/>
              </a:solidFill>
              <a:effectLst/>
              <a:latin typeface="+mn-lt"/>
              <a:ea typeface="+mn-ea"/>
              <a:cs typeface="+mn-cs"/>
            </a:rPr>
            <a:t>Replace old technology for school l nursing (5) and parent line  for health visiting (5) </a:t>
          </a:r>
        </a:p>
      </dgm:t>
    </dgm:pt>
    <dgm:pt modelId="{212C2915-9ACE-40F2-AFD0-C244845C7C85}" type="parTrans" cxnId="{15AE1248-256D-41FE-AC34-9B85036C8C43}">
      <dgm:prSet>
        <dgm:style>
          <a:lnRef idx="2">
            <a:schemeClr val="accent2"/>
          </a:lnRef>
          <a:fillRef idx="1">
            <a:schemeClr val="lt1"/>
          </a:fillRef>
          <a:effectRef idx="0">
            <a:schemeClr val="accent2"/>
          </a:effectRef>
          <a:fontRef idx="minor">
            <a:schemeClr val="dk1"/>
          </a:fontRef>
        </dgm:style>
      </dgm:prSet>
      <dgm:spPr/>
      <dgm:t>
        <a:bodyPr/>
        <a:lstStyle/>
        <a:p>
          <a:endParaRPr lang="en-GB"/>
        </a:p>
      </dgm:t>
    </dgm:pt>
    <dgm:pt modelId="{02B12264-7446-438B-B717-988E3E0A7C0C}" type="sibTrans" cxnId="{15AE1248-256D-41FE-AC34-9B85036C8C43}">
      <dgm:prSet/>
      <dgm:spPr/>
      <dgm:t>
        <a:bodyPr/>
        <a:lstStyle/>
        <a:p>
          <a:endParaRPr lang="en-GB"/>
        </a:p>
      </dgm:t>
    </dgm:pt>
    <dgm:pt modelId="{FD4115C2-7D9F-4E75-96C2-EE2FC992E64A}">
      <dgm:prSet>
        <dgm:style>
          <a:lnRef idx="2">
            <a:schemeClr val="accent2"/>
          </a:lnRef>
          <a:fillRef idx="1">
            <a:schemeClr val="lt1"/>
          </a:fillRef>
          <a:effectRef idx="0">
            <a:schemeClr val="accent2"/>
          </a:effectRef>
          <a:fontRef idx="minor">
            <a:schemeClr val="dk1"/>
          </a:fontRef>
        </dgm:style>
      </dgm:prSet>
      <dgm:spPr/>
      <dgm:t>
        <a:bodyPr/>
        <a:lstStyle/>
        <a:p>
          <a:pPr rtl="0"/>
          <a:r>
            <a:rPr lang="en-GB" b="0" dirty="0" smtClean="0">
              <a:solidFill>
                <a:schemeClr val="tx1"/>
              </a:solidFill>
              <a:effectLst/>
              <a:latin typeface="+mn-lt"/>
              <a:ea typeface="+mn-ea"/>
              <a:cs typeface="+mn-cs"/>
            </a:rPr>
            <a:t>Focus on removing other responsibilities for Health visitors and School Nurses allowing them to focus on clinical issues(6). </a:t>
          </a:r>
          <a:endParaRPr lang="en-GB" b="0" u="sng" dirty="0" smtClean="0">
            <a:solidFill>
              <a:schemeClr val="tx1"/>
            </a:solidFill>
          </a:endParaRPr>
        </a:p>
      </dgm:t>
    </dgm:pt>
    <dgm:pt modelId="{D7A5EE7E-3A5E-4812-8625-927EA013EF5C}" type="parTrans" cxnId="{A829AE48-5C97-4F89-9387-2CA51C752937}">
      <dgm:prSet>
        <dgm:style>
          <a:lnRef idx="2">
            <a:schemeClr val="accent2"/>
          </a:lnRef>
          <a:fillRef idx="1">
            <a:schemeClr val="lt1"/>
          </a:fillRef>
          <a:effectRef idx="0">
            <a:schemeClr val="accent2"/>
          </a:effectRef>
          <a:fontRef idx="minor">
            <a:schemeClr val="dk1"/>
          </a:fontRef>
        </dgm:style>
      </dgm:prSet>
      <dgm:spPr/>
      <dgm:t>
        <a:bodyPr/>
        <a:lstStyle/>
        <a:p>
          <a:endParaRPr lang="en-GB"/>
        </a:p>
      </dgm:t>
    </dgm:pt>
    <dgm:pt modelId="{0F319FC7-DD75-412D-B4D9-4A0E8357FB1A}" type="sibTrans" cxnId="{A829AE48-5C97-4F89-9387-2CA51C752937}">
      <dgm:prSet/>
      <dgm:spPr/>
      <dgm:t>
        <a:bodyPr/>
        <a:lstStyle/>
        <a:p>
          <a:endParaRPr lang="en-GB"/>
        </a:p>
      </dgm:t>
    </dgm:pt>
    <dgm:pt modelId="{CD0B1730-CF84-40FC-BC41-42757C4CA7AC}">
      <dgm:prSet>
        <dgm:style>
          <a:lnRef idx="2">
            <a:schemeClr val="accent2"/>
          </a:lnRef>
          <a:fillRef idx="1">
            <a:schemeClr val="lt1"/>
          </a:fillRef>
          <a:effectRef idx="0">
            <a:schemeClr val="accent2"/>
          </a:effectRef>
          <a:fontRef idx="minor">
            <a:schemeClr val="dk1"/>
          </a:fontRef>
        </dgm:style>
      </dgm:prSet>
      <dgm:spPr/>
      <dgm:t>
        <a:bodyPr/>
        <a:lstStyle/>
        <a:p>
          <a:r>
            <a:rPr lang="en-GB" dirty="0" smtClean="0"/>
            <a:t>Replacing </a:t>
          </a:r>
          <a:r>
            <a:rPr lang="en-GB" dirty="0" smtClean="0"/>
            <a:t>family nurse partnerships </a:t>
          </a:r>
          <a:r>
            <a:rPr lang="en-GB" dirty="0" smtClean="0"/>
            <a:t>rigid criteria (1)</a:t>
          </a:r>
          <a:r>
            <a:rPr lang="en-GB" b="1" dirty="0" smtClean="0"/>
            <a:t> </a:t>
          </a:r>
          <a:endParaRPr lang="en-GB" dirty="0"/>
        </a:p>
      </dgm:t>
    </dgm:pt>
    <dgm:pt modelId="{7B1184B2-25D1-489B-B0F1-ABAB8AE975EB}" type="parTrans" cxnId="{6ABADE95-E51F-4798-AF4C-7721938667F0}">
      <dgm:prSet>
        <dgm:style>
          <a:lnRef idx="2">
            <a:schemeClr val="accent2"/>
          </a:lnRef>
          <a:fillRef idx="1">
            <a:schemeClr val="lt1"/>
          </a:fillRef>
          <a:effectRef idx="0">
            <a:schemeClr val="accent2"/>
          </a:effectRef>
          <a:fontRef idx="minor">
            <a:schemeClr val="dk1"/>
          </a:fontRef>
        </dgm:style>
      </dgm:prSet>
      <dgm:spPr/>
      <dgm:t>
        <a:bodyPr/>
        <a:lstStyle/>
        <a:p>
          <a:endParaRPr lang="en-GB"/>
        </a:p>
      </dgm:t>
    </dgm:pt>
    <dgm:pt modelId="{CAB6B9BD-814A-4642-8381-ABCBC4FBCAB0}" type="sibTrans" cxnId="{6ABADE95-E51F-4798-AF4C-7721938667F0}">
      <dgm:prSet/>
      <dgm:spPr/>
      <dgm:t>
        <a:bodyPr/>
        <a:lstStyle/>
        <a:p>
          <a:endParaRPr lang="en-GB"/>
        </a:p>
      </dgm:t>
    </dgm:pt>
    <dgm:pt modelId="{8B438A37-51C2-4DBF-93A0-FF51DBFB43E8}">
      <dgm:prSet>
        <dgm:style>
          <a:lnRef idx="2">
            <a:schemeClr val="accent2"/>
          </a:lnRef>
          <a:fillRef idx="1">
            <a:schemeClr val="lt1"/>
          </a:fillRef>
          <a:effectRef idx="0">
            <a:schemeClr val="accent2"/>
          </a:effectRef>
          <a:fontRef idx="minor">
            <a:schemeClr val="dk1"/>
          </a:fontRef>
        </dgm:style>
      </dgm:prSet>
      <dgm:spPr/>
      <dgm:t>
        <a:bodyPr/>
        <a:lstStyle/>
        <a:p>
          <a:r>
            <a:rPr lang="en-GB" b="0" dirty="0" smtClean="0">
              <a:effectLst/>
              <a:latin typeface="+mn-lt"/>
              <a:ea typeface="+mn-ea"/>
              <a:cs typeface="+mn-cs"/>
            </a:rPr>
            <a:t>Delivery of the health visiting service (3) e.g. continuity of care, resource allocation on deprivation in the city, changing the dna policies </a:t>
          </a:r>
          <a:r>
            <a:rPr lang="en-GB" b="0" smtClean="0">
              <a:effectLst/>
              <a:latin typeface="+mn-lt"/>
              <a:ea typeface="+mn-ea"/>
              <a:cs typeface="+mn-cs"/>
            </a:rPr>
            <a:t>of </a:t>
          </a:r>
          <a:r>
            <a:rPr lang="en-GB" b="0" smtClean="0">
              <a:effectLst/>
              <a:latin typeface="+mn-lt"/>
              <a:ea typeface="+mn-ea"/>
              <a:cs typeface="+mn-cs"/>
            </a:rPr>
            <a:t>health visiting</a:t>
          </a:r>
          <a:endParaRPr lang="en-GB" b="0" dirty="0" smtClean="0">
            <a:effectLst/>
            <a:latin typeface="+mn-lt"/>
            <a:ea typeface="+mn-ea"/>
            <a:cs typeface="+mn-cs"/>
          </a:endParaRPr>
        </a:p>
      </dgm:t>
    </dgm:pt>
    <dgm:pt modelId="{D5668C69-E0F1-47C5-8A57-A80F3C40F1AD}" type="parTrans" cxnId="{4082DB8C-9E95-4362-96E2-FB6576B86B84}">
      <dgm:prSet>
        <dgm:style>
          <a:lnRef idx="2">
            <a:schemeClr val="accent2"/>
          </a:lnRef>
          <a:fillRef idx="1">
            <a:schemeClr val="lt1"/>
          </a:fillRef>
          <a:effectRef idx="0">
            <a:schemeClr val="accent2"/>
          </a:effectRef>
          <a:fontRef idx="minor">
            <a:schemeClr val="dk1"/>
          </a:fontRef>
        </dgm:style>
      </dgm:prSet>
      <dgm:spPr/>
      <dgm:t>
        <a:bodyPr/>
        <a:lstStyle/>
        <a:p>
          <a:endParaRPr lang="en-GB"/>
        </a:p>
      </dgm:t>
    </dgm:pt>
    <dgm:pt modelId="{A7414A88-2BB8-4DC3-AD06-FA4F3E7124F3}" type="sibTrans" cxnId="{4082DB8C-9E95-4362-96E2-FB6576B86B84}">
      <dgm:prSet/>
      <dgm:spPr/>
      <dgm:t>
        <a:bodyPr/>
        <a:lstStyle/>
        <a:p>
          <a:endParaRPr lang="en-GB"/>
        </a:p>
      </dgm:t>
    </dgm:pt>
    <dgm:pt modelId="{53862614-5C1D-433D-9618-00639455A662}" type="pres">
      <dgm:prSet presAssocID="{6DF01FB6-0591-4246-8395-B8EB6CEE8822}" presName="cycle" presStyleCnt="0">
        <dgm:presLayoutVars>
          <dgm:chMax val="1"/>
          <dgm:dir/>
          <dgm:animLvl val="ctr"/>
          <dgm:resizeHandles val="exact"/>
        </dgm:presLayoutVars>
      </dgm:prSet>
      <dgm:spPr/>
      <dgm:t>
        <a:bodyPr/>
        <a:lstStyle/>
        <a:p>
          <a:endParaRPr lang="en-GB"/>
        </a:p>
      </dgm:t>
    </dgm:pt>
    <dgm:pt modelId="{94E37720-7D5B-48F3-AD7F-F15B7879979E}" type="pres">
      <dgm:prSet presAssocID="{472F16FE-CFC3-4A3A-BEB3-55EDB884E66E}" presName="centerShape" presStyleLbl="node0" presStyleIdx="0" presStyleCnt="1" custLinFactNeighborX="-421" custLinFactNeighborY="-502"/>
      <dgm:spPr/>
      <dgm:t>
        <a:bodyPr/>
        <a:lstStyle/>
        <a:p>
          <a:endParaRPr lang="en-GB"/>
        </a:p>
      </dgm:t>
    </dgm:pt>
    <dgm:pt modelId="{6D5C0539-DF06-4EA6-AA6D-8323FEC8E20C}" type="pres">
      <dgm:prSet presAssocID="{CDB968C5-BB37-4523-9F15-4090D2521C63}" presName="parTrans" presStyleLbl="bgSibTrans2D1" presStyleIdx="0" presStyleCnt="5"/>
      <dgm:spPr/>
      <dgm:t>
        <a:bodyPr/>
        <a:lstStyle/>
        <a:p>
          <a:endParaRPr lang="en-GB"/>
        </a:p>
      </dgm:t>
    </dgm:pt>
    <dgm:pt modelId="{F305559F-3BA4-4636-A079-DD16AA167D39}" type="pres">
      <dgm:prSet presAssocID="{C5A56160-16DC-4C0D-AF2F-25B77D6A12C4}" presName="node" presStyleLbl="node1" presStyleIdx="0" presStyleCnt="5">
        <dgm:presLayoutVars>
          <dgm:bulletEnabled val="1"/>
        </dgm:presLayoutVars>
      </dgm:prSet>
      <dgm:spPr/>
      <dgm:t>
        <a:bodyPr/>
        <a:lstStyle/>
        <a:p>
          <a:endParaRPr lang="en-GB"/>
        </a:p>
      </dgm:t>
    </dgm:pt>
    <dgm:pt modelId="{70A87B56-AC1C-4410-A68E-BA2F503D788D}" type="pres">
      <dgm:prSet presAssocID="{212C2915-9ACE-40F2-AFD0-C244845C7C85}" presName="parTrans" presStyleLbl="bgSibTrans2D1" presStyleIdx="1" presStyleCnt="5"/>
      <dgm:spPr/>
      <dgm:t>
        <a:bodyPr/>
        <a:lstStyle/>
        <a:p>
          <a:endParaRPr lang="en-GB"/>
        </a:p>
      </dgm:t>
    </dgm:pt>
    <dgm:pt modelId="{7BDAE57C-4C03-4289-9D7F-904E0EDA42A9}" type="pres">
      <dgm:prSet presAssocID="{0A4EE0E9-A700-4096-899D-572B73F86A43}" presName="node" presStyleLbl="node1" presStyleIdx="1" presStyleCnt="5">
        <dgm:presLayoutVars>
          <dgm:bulletEnabled val="1"/>
        </dgm:presLayoutVars>
      </dgm:prSet>
      <dgm:spPr/>
      <dgm:t>
        <a:bodyPr/>
        <a:lstStyle/>
        <a:p>
          <a:endParaRPr lang="en-GB"/>
        </a:p>
      </dgm:t>
    </dgm:pt>
    <dgm:pt modelId="{34D53AD1-B94B-43C1-9ADE-BFCD6018EE53}" type="pres">
      <dgm:prSet presAssocID="{D7A5EE7E-3A5E-4812-8625-927EA013EF5C}" presName="parTrans" presStyleLbl="bgSibTrans2D1" presStyleIdx="2" presStyleCnt="5"/>
      <dgm:spPr/>
      <dgm:t>
        <a:bodyPr/>
        <a:lstStyle/>
        <a:p>
          <a:endParaRPr lang="en-GB"/>
        </a:p>
      </dgm:t>
    </dgm:pt>
    <dgm:pt modelId="{ADAE5D6E-A206-4178-9C69-1EEA40A48C76}" type="pres">
      <dgm:prSet presAssocID="{FD4115C2-7D9F-4E75-96C2-EE2FC992E64A}" presName="node" presStyleLbl="node1" presStyleIdx="2" presStyleCnt="5">
        <dgm:presLayoutVars>
          <dgm:bulletEnabled val="1"/>
        </dgm:presLayoutVars>
      </dgm:prSet>
      <dgm:spPr/>
      <dgm:t>
        <a:bodyPr/>
        <a:lstStyle/>
        <a:p>
          <a:endParaRPr lang="en-GB"/>
        </a:p>
      </dgm:t>
    </dgm:pt>
    <dgm:pt modelId="{C7D88F40-6332-4D02-91A5-C990C02864DF}" type="pres">
      <dgm:prSet presAssocID="{D5668C69-E0F1-47C5-8A57-A80F3C40F1AD}" presName="parTrans" presStyleLbl="bgSibTrans2D1" presStyleIdx="3" presStyleCnt="5"/>
      <dgm:spPr/>
      <dgm:t>
        <a:bodyPr/>
        <a:lstStyle/>
        <a:p>
          <a:endParaRPr lang="en-GB"/>
        </a:p>
      </dgm:t>
    </dgm:pt>
    <dgm:pt modelId="{93669E47-C0E1-4BE1-9047-62CC6DC9206B}" type="pres">
      <dgm:prSet presAssocID="{8B438A37-51C2-4DBF-93A0-FF51DBFB43E8}" presName="node" presStyleLbl="node1" presStyleIdx="3" presStyleCnt="5">
        <dgm:presLayoutVars>
          <dgm:bulletEnabled val="1"/>
        </dgm:presLayoutVars>
      </dgm:prSet>
      <dgm:spPr/>
      <dgm:t>
        <a:bodyPr/>
        <a:lstStyle/>
        <a:p>
          <a:endParaRPr lang="en-GB"/>
        </a:p>
      </dgm:t>
    </dgm:pt>
    <dgm:pt modelId="{B984AF9C-E700-4B42-8B31-D63885BE473F}" type="pres">
      <dgm:prSet presAssocID="{7B1184B2-25D1-489B-B0F1-ABAB8AE975EB}" presName="parTrans" presStyleLbl="bgSibTrans2D1" presStyleIdx="4" presStyleCnt="5"/>
      <dgm:spPr/>
      <dgm:t>
        <a:bodyPr/>
        <a:lstStyle/>
        <a:p>
          <a:endParaRPr lang="en-GB"/>
        </a:p>
      </dgm:t>
    </dgm:pt>
    <dgm:pt modelId="{86407636-767A-4270-AD88-9EF55AD5732B}" type="pres">
      <dgm:prSet presAssocID="{CD0B1730-CF84-40FC-BC41-42757C4CA7AC}" presName="node" presStyleLbl="node1" presStyleIdx="4" presStyleCnt="5">
        <dgm:presLayoutVars>
          <dgm:bulletEnabled val="1"/>
        </dgm:presLayoutVars>
      </dgm:prSet>
      <dgm:spPr/>
      <dgm:t>
        <a:bodyPr/>
        <a:lstStyle/>
        <a:p>
          <a:endParaRPr lang="en-GB"/>
        </a:p>
      </dgm:t>
    </dgm:pt>
  </dgm:ptLst>
  <dgm:cxnLst>
    <dgm:cxn modelId="{F7B9F485-9439-4B8F-A3B1-90F3FEC090A9}" type="presOf" srcId="{212C2915-9ACE-40F2-AFD0-C244845C7C85}" destId="{70A87B56-AC1C-4410-A68E-BA2F503D788D}" srcOrd="0" destOrd="0" presId="urn:microsoft.com/office/officeart/2005/8/layout/radial4"/>
    <dgm:cxn modelId="{15AE1248-256D-41FE-AC34-9B85036C8C43}" srcId="{472F16FE-CFC3-4A3A-BEB3-55EDB884E66E}" destId="{0A4EE0E9-A700-4096-899D-572B73F86A43}" srcOrd="1" destOrd="0" parTransId="{212C2915-9ACE-40F2-AFD0-C244845C7C85}" sibTransId="{02B12264-7446-438B-B717-988E3E0A7C0C}"/>
    <dgm:cxn modelId="{E970F20E-A9A6-4FC4-8A4B-0858BC3A33C8}" type="presOf" srcId="{472F16FE-CFC3-4A3A-BEB3-55EDB884E66E}" destId="{94E37720-7D5B-48F3-AD7F-F15B7879979E}" srcOrd="0" destOrd="0" presId="urn:microsoft.com/office/officeart/2005/8/layout/radial4"/>
    <dgm:cxn modelId="{A829AE48-5C97-4F89-9387-2CA51C752937}" srcId="{472F16FE-CFC3-4A3A-BEB3-55EDB884E66E}" destId="{FD4115C2-7D9F-4E75-96C2-EE2FC992E64A}" srcOrd="2" destOrd="0" parTransId="{D7A5EE7E-3A5E-4812-8625-927EA013EF5C}" sibTransId="{0F319FC7-DD75-412D-B4D9-4A0E8357FB1A}"/>
    <dgm:cxn modelId="{DD1C159E-2CC3-4A2D-B2E1-59BDEA66FFE6}" type="presOf" srcId="{FD4115C2-7D9F-4E75-96C2-EE2FC992E64A}" destId="{ADAE5D6E-A206-4178-9C69-1EEA40A48C76}" srcOrd="0" destOrd="0" presId="urn:microsoft.com/office/officeart/2005/8/layout/radial4"/>
    <dgm:cxn modelId="{4082DB8C-9E95-4362-96E2-FB6576B86B84}" srcId="{472F16FE-CFC3-4A3A-BEB3-55EDB884E66E}" destId="{8B438A37-51C2-4DBF-93A0-FF51DBFB43E8}" srcOrd="3" destOrd="0" parTransId="{D5668C69-E0F1-47C5-8A57-A80F3C40F1AD}" sibTransId="{A7414A88-2BB8-4DC3-AD06-FA4F3E7124F3}"/>
    <dgm:cxn modelId="{A60F3CA0-5439-4A40-BCE4-90B3FE4C7006}" type="presOf" srcId="{C5A56160-16DC-4C0D-AF2F-25B77D6A12C4}" destId="{F305559F-3BA4-4636-A079-DD16AA167D39}" srcOrd="0" destOrd="0" presId="urn:microsoft.com/office/officeart/2005/8/layout/radial4"/>
    <dgm:cxn modelId="{207EAC9F-02CF-43CD-BD52-5B9C06204776}" srcId="{472F16FE-CFC3-4A3A-BEB3-55EDB884E66E}" destId="{C5A56160-16DC-4C0D-AF2F-25B77D6A12C4}" srcOrd="0" destOrd="0" parTransId="{CDB968C5-BB37-4523-9F15-4090D2521C63}" sibTransId="{74EF4B07-B3C9-45CE-AF04-D7B00B9E9738}"/>
    <dgm:cxn modelId="{0F6E5E94-1B55-4FB1-99EC-AF097547691F}" type="presOf" srcId="{D5668C69-E0F1-47C5-8A57-A80F3C40F1AD}" destId="{C7D88F40-6332-4D02-91A5-C990C02864DF}" srcOrd="0" destOrd="0" presId="urn:microsoft.com/office/officeart/2005/8/layout/radial4"/>
    <dgm:cxn modelId="{B092F52E-CC0B-4035-843E-BCC545388B13}" type="presOf" srcId="{CDB968C5-BB37-4523-9F15-4090D2521C63}" destId="{6D5C0539-DF06-4EA6-AA6D-8323FEC8E20C}" srcOrd="0" destOrd="0" presId="urn:microsoft.com/office/officeart/2005/8/layout/radial4"/>
    <dgm:cxn modelId="{C5FCE6C0-26A2-4F21-A08C-49D939000D3F}" type="presOf" srcId="{7B1184B2-25D1-489B-B0F1-ABAB8AE975EB}" destId="{B984AF9C-E700-4B42-8B31-D63885BE473F}" srcOrd="0" destOrd="0" presId="urn:microsoft.com/office/officeart/2005/8/layout/radial4"/>
    <dgm:cxn modelId="{A2698E18-60E8-4525-8A3A-487E283473EB}" type="presOf" srcId="{6DF01FB6-0591-4246-8395-B8EB6CEE8822}" destId="{53862614-5C1D-433D-9618-00639455A662}" srcOrd="0" destOrd="0" presId="urn:microsoft.com/office/officeart/2005/8/layout/radial4"/>
    <dgm:cxn modelId="{DE9A40F0-ABE8-443E-B04D-91AE5DCFAA72}" srcId="{6DF01FB6-0591-4246-8395-B8EB6CEE8822}" destId="{472F16FE-CFC3-4A3A-BEB3-55EDB884E66E}" srcOrd="0" destOrd="0" parTransId="{5EDA9BA9-888A-4494-AA4E-3BCD0847EF6E}" sibTransId="{2DE56F90-550A-438F-8772-AAC6D9C6003C}"/>
    <dgm:cxn modelId="{CF725413-A6D0-437A-8183-87B9831ADDC4}" type="presOf" srcId="{D7A5EE7E-3A5E-4812-8625-927EA013EF5C}" destId="{34D53AD1-B94B-43C1-9ADE-BFCD6018EE53}" srcOrd="0" destOrd="0" presId="urn:microsoft.com/office/officeart/2005/8/layout/radial4"/>
    <dgm:cxn modelId="{03552EC0-1BC5-4742-8362-BAAF955E8B32}" type="presOf" srcId="{0A4EE0E9-A700-4096-899D-572B73F86A43}" destId="{7BDAE57C-4C03-4289-9D7F-904E0EDA42A9}" srcOrd="0" destOrd="0" presId="urn:microsoft.com/office/officeart/2005/8/layout/radial4"/>
    <dgm:cxn modelId="{6ABADE95-E51F-4798-AF4C-7721938667F0}" srcId="{472F16FE-CFC3-4A3A-BEB3-55EDB884E66E}" destId="{CD0B1730-CF84-40FC-BC41-42757C4CA7AC}" srcOrd="4" destOrd="0" parTransId="{7B1184B2-25D1-489B-B0F1-ABAB8AE975EB}" sibTransId="{CAB6B9BD-814A-4642-8381-ABCBC4FBCAB0}"/>
    <dgm:cxn modelId="{3FB14562-4EF6-4E47-8870-48D18A283857}" type="presOf" srcId="{8B438A37-51C2-4DBF-93A0-FF51DBFB43E8}" destId="{93669E47-C0E1-4BE1-9047-62CC6DC9206B}" srcOrd="0" destOrd="0" presId="urn:microsoft.com/office/officeart/2005/8/layout/radial4"/>
    <dgm:cxn modelId="{FB2B97F0-A723-41F1-BE7F-74E2D92C348F}" type="presOf" srcId="{CD0B1730-CF84-40FC-BC41-42757C4CA7AC}" destId="{86407636-767A-4270-AD88-9EF55AD5732B}" srcOrd="0" destOrd="0" presId="urn:microsoft.com/office/officeart/2005/8/layout/radial4"/>
    <dgm:cxn modelId="{147C4FB8-0685-4857-A82A-CE289794C265}" type="presParOf" srcId="{53862614-5C1D-433D-9618-00639455A662}" destId="{94E37720-7D5B-48F3-AD7F-F15B7879979E}" srcOrd="0" destOrd="0" presId="urn:microsoft.com/office/officeart/2005/8/layout/radial4"/>
    <dgm:cxn modelId="{93765A31-BB2F-46C5-A8F5-BA99A2BCEFD5}" type="presParOf" srcId="{53862614-5C1D-433D-9618-00639455A662}" destId="{6D5C0539-DF06-4EA6-AA6D-8323FEC8E20C}" srcOrd="1" destOrd="0" presId="urn:microsoft.com/office/officeart/2005/8/layout/radial4"/>
    <dgm:cxn modelId="{21634FE1-D21F-4D39-A55F-8939617283AA}" type="presParOf" srcId="{53862614-5C1D-433D-9618-00639455A662}" destId="{F305559F-3BA4-4636-A079-DD16AA167D39}" srcOrd="2" destOrd="0" presId="urn:microsoft.com/office/officeart/2005/8/layout/radial4"/>
    <dgm:cxn modelId="{33D49155-91BF-43AE-B979-38FEC7253A14}" type="presParOf" srcId="{53862614-5C1D-433D-9618-00639455A662}" destId="{70A87B56-AC1C-4410-A68E-BA2F503D788D}" srcOrd="3" destOrd="0" presId="urn:microsoft.com/office/officeart/2005/8/layout/radial4"/>
    <dgm:cxn modelId="{FF635965-9389-4D80-B466-E15F75AF68FC}" type="presParOf" srcId="{53862614-5C1D-433D-9618-00639455A662}" destId="{7BDAE57C-4C03-4289-9D7F-904E0EDA42A9}" srcOrd="4" destOrd="0" presId="urn:microsoft.com/office/officeart/2005/8/layout/radial4"/>
    <dgm:cxn modelId="{2946A24A-E397-45A0-8355-9A7773F4DC8A}" type="presParOf" srcId="{53862614-5C1D-433D-9618-00639455A662}" destId="{34D53AD1-B94B-43C1-9ADE-BFCD6018EE53}" srcOrd="5" destOrd="0" presId="urn:microsoft.com/office/officeart/2005/8/layout/radial4"/>
    <dgm:cxn modelId="{BDBF55DE-D1D6-40B9-94DF-8855E4574E90}" type="presParOf" srcId="{53862614-5C1D-433D-9618-00639455A662}" destId="{ADAE5D6E-A206-4178-9C69-1EEA40A48C76}" srcOrd="6" destOrd="0" presId="urn:microsoft.com/office/officeart/2005/8/layout/radial4"/>
    <dgm:cxn modelId="{21139389-AE62-44F8-8A3A-192353ED1A41}" type="presParOf" srcId="{53862614-5C1D-433D-9618-00639455A662}" destId="{C7D88F40-6332-4D02-91A5-C990C02864DF}" srcOrd="7" destOrd="0" presId="urn:microsoft.com/office/officeart/2005/8/layout/radial4"/>
    <dgm:cxn modelId="{91643452-1B78-4725-8881-A46E88501225}" type="presParOf" srcId="{53862614-5C1D-433D-9618-00639455A662}" destId="{93669E47-C0E1-4BE1-9047-62CC6DC9206B}" srcOrd="8" destOrd="0" presId="urn:microsoft.com/office/officeart/2005/8/layout/radial4"/>
    <dgm:cxn modelId="{EB98B2C0-B8E2-4665-A947-EFC26C42A2BB}" type="presParOf" srcId="{53862614-5C1D-433D-9618-00639455A662}" destId="{B984AF9C-E700-4B42-8B31-D63885BE473F}" srcOrd="9" destOrd="0" presId="urn:microsoft.com/office/officeart/2005/8/layout/radial4"/>
    <dgm:cxn modelId="{D332EA14-D723-4BAE-A8B1-D97CB48027C7}" type="presParOf" srcId="{53862614-5C1D-433D-9618-00639455A662}" destId="{86407636-767A-4270-AD88-9EF55AD5732B}"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F01FB6-0591-4246-8395-B8EB6CEE8822}" type="doc">
      <dgm:prSet loTypeId="urn:microsoft.com/office/officeart/2005/8/layout/radial4" loCatId="relationship" qsTypeId="urn:microsoft.com/office/officeart/2005/8/quickstyle/simple3" qsCatId="simple" csTypeId="urn:microsoft.com/office/officeart/2005/8/colors/colorful5" csCatId="colorful" phldr="1"/>
      <dgm:spPr/>
      <dgm:t>
        <a:bodyPr/>
        <a:lstStyle/>
        <a:p>
          <a:endParaRPr lang="en-GB"/>
        </a:p>
      </dgm:t>
    </dgm:pt>
    <dgm:pt modelId="{472F16FE-CFC3-4A3A-BEB3-55EDB884E66E}">
      <dgm:prSet phldrT="[Text]" custT="1">
        <dgm:style>
          <a:lnRef idx="1">
            <a:schemeClr val="accent6"/>
          </a:lnRef>
          <a:fillRef idx="3">
            <a:schemeClr val="accent6"/>
          </a:fillRef>
          <a:effectRef idx="2">
            <a:schemeClr val="accent6"/>
          </a:effectRef>
          <a:fontRef idx="minor">
            <a:schemeClr val="lt1"/>
          </a:fontRef>
        </dgm:style>
      </dgm:prSet>
      <dgm:spPr/>
      <dgm:t>
        <a:bodyPr/>
        <a:lstStyle/>
        <a:p>
          <a:r>
            <a:rPr lang="en-GB" sz="2000" b="1" dirty="0" smtClean="0">
              <a:solidFill>
                <a:schemeClr val="bg1"/>
              </a:solidFill>
            </a:rPr>
            <a:t>INTRODUCE</a:t>
          </a:r>
          <a:endParaRPr lang="en-GB" sz="2000" b="1" dirty="0">
            <a:solidFill>
              <a:schemeClr val="bg1"/>
            </a:solidFill>
          </a:endParaRPr>
        </a:p>
      </dgm:t>
    </dgm:pt>
    <dgm:pt modelId="{5EDA9BA9-888A-4494-AA4E-3BCD0847EF6E}" type="parTrans" cxnId="{DE9A40F0-ABE8-443E-B04D-91AE5DCFAA72}">
      <dgm:prSet/>
      <dgm:spPr/>
      <dgm:t>
        <a:bodyPr/>
        <a:lstStyle/>
        <a:p>
          <a:endParaRPr lang="en-GB"/>
        </a:p>
      </dgm:t>
    </dgm:pt>
    <dgm:pt modelId="{2DE56F90-550A-438F-8772-AAC6D9C6003C}" type="sibTrans" cxnId="{DE9A40F0-ABE8-443E-B04D-91AE5DCFAA72}">
      <dgm:prSet/>
      <dgm:spPr/>
      <dgm:t>
        <a:bodyPr/>
        <a:lstStyle/>
        <a:p>
          <a:endParaRPr lang="en-GB"/>
        </a:p>
      </dgm:t>
    </dgm:pt>
    <dgm:pt modelId="{771957F5-B4B4-4449-BB2B-EB619160FF03}">
      <dgm:prSet>
        <dgm:style>
          <a:lnRef idx="2">
            <a:schemeClr val="accent6"/>
          </a:lnRef>
          <a:fillRef idx="1">
            <a:schemeClr val="lt1"/>
          </a:fillRef>
          <a:effectRef idx="0">
            <a:schemeClr val="accent6"/>
          </a:effectRef>
          <a:fontRef idx="minor">
            <a:schemeClr val="dk1"/>
          </a:fontRef>
        </dgm:style>
      </dgm:prSet>
      <dgm:spPr/>
      <dgm:t>
        <a:bodyPr/>
        <a:lstStyle/>
        <a:p>
          <a:pPr rtl="0"/>
          <a:r>
            <a:rPr lang="en-GB" b="0" dirty="0" smtClean="0">
              <a:solidFill>
                <a:schemeClr val="tx1"/>
              </a:solidFill>
              <a:effectLst/>
              <a:latin typeface="+mn-lt"/>
              <a:ea typeface="+mn-ea"/>
              <a:cs typeface="+mn-cs"/>
            </a:rPr>
            <a:t>Multiagency working (35) </a:t>
          </a:r>
        </a:p>
        <a:p>
          <a:pPr rtl="0"/>
          <a:r>
            <a:rPr lang="en-GB" b="0" dirty="0" smtClean="0">
              <a:solidFill>
                <a:schemeClr val="tx1"/>
              </a:solidFill>
              <a:effectLst/>
              <a:latin typeface="+mn-lt"/>
              <a:ea typeface="+mn-ea"/>
              <a:cs typeface="+mn-cs"/>
            </a:rPr>
            <a:t>Tailored services (22) e.g. having early intervention services</a:t>
          </a:r>
        </a:p>
        <a:p>
          <a:pPr rtl="0"/>
          <a:r>
            <a:rPr lang="en-GB" b="0" dirty="0" smtClean="0">
              <a:solidFill>
                <a:schemeClr val="tx1"/>
              </a:solidFill>
              <a:effectLst/>
              <a:latin typeface="+mn-lt"/>
              <a:ea typeface="+mn-ea"/>
              <a:cs typeface="+mn-cs"/>
            </a:rPr>
            <a:t>Working in and around school reach area and educate parents  (16)</a:t>
          </a:r>
        </a:p>
      </dgm:t>
    </dgm:pt>
    <dgm:pt modelId="{96113F63-DE31-4957-811B-46509C1CC6F7}" type="parTrans" cxnId="{C9996A67-7D6C-4C1F-A8C2-B6D8380AEB0E}">
      <dgm:prSet>
        <dgm:style>
          <a:lnRef idx="2">
            <a:schemeClr val="accent6"/>
          </a:lnRef>
          <a:fillRef idx="1">
            <a:schemeClr val="lt1"/>
          </a:fillRef>
          <a:effectRef idx="0">
            <a:schemeClr val="accent6"/>
          </a:effectRef>
          <a:fontRef idx="minor">
            <a:schemeClr val="dk1"/>
          </a:fontRef>
        </dgm:style>
      </dgm:prSet>
      <dgm:spPr/>
      <dgm:t>
        <a:bodyPr/>
        <a:lstStyle/>
        <a:p>
          <a:endParaRPr lang="en-GB"/>
        </a:p>
      </dgm:t>
    </dgm:pt>
    <dgm:pt modelId="{35FBA1B0-4005-4D8C-935D-B8A65E28FD8D}" type="sibTrans" cxnId="{C9996A67-7D6C-4C1F-A8C2-B6D8380AEB0E}">
      <dgm:prSet/>
      <dgm:spPr/>
      <dgm:t>
        <a:bodyPr/>
        <a:lstStyle/>
        <a:p>
          <a:endParaRPr lang="en-GB"/>
        </a:p>
      </dgm:t>
    </dgm:pt>
    <dgm:pt modelId="{88F19135-2DB5-4647-A08C-6F1DD8A81857}">
      <dgm:prSet>
        <dgm:style>
          <a:lnRef idx="2">
            <a:schemeClr val="accent6"/>
          </a:lnRef>
          <a:fillRef idx="1">
            <a:schemeClr val="lt1"/>
          </a:fillRef>
          <a:effectRef idx="0">
            <a:schemeClr val="accent6"/>
          </a:effectRef>
          <a:fontRef idx="minor">
            <a:schemeClr val="dk1"/>
          </a:fontRef>
        </dgm:style>
      </dgm:prSet>
      <dgm:spPr/>
      <dgm:t>
        <a:bodyPr/>
        <a:lstStyle/>
        <a:p>
          <a:r>
            <a:rPr lang="en-GB" b="0" dirty="0" smtClean="0">
              <a:solidFill>
                <a:schemeClr val="tx1"/>
              </a:solidFill>
              <a:effectLst/>
              <a:latin typeface="+mn-lt"/>
              <a:ea typeface="+mn-ea"/>
              <a:cs typeface="+mn-cs"/>
            </a:rPr>
            <a:t>Introduce family as partners (35) e.g. once children in reception class </a:t>
          </a:r>
          <a:r>
            <a:rPr lang="en-GB" b="0" dirty="0" smtClean="0">
              <a:solidFill>
                <a:schemeClr val="tx1"/>
              </a:solidFill>
              <a:effectLst/>
              <a:latin typeface="+mn-lt"/>
              <a:ea typeface="+mn-ea"/>
              <a:cs typeface="+mn-cs"/>
            </a:rPr>
            <a:t>- </a:t>
          </a:r>
          <a:r>
            <a:rPr lang="en-GB" b="0" dirty="0" smtClean="0">
              <a:solidFill>
                <a:schemeClr val="tx1"/>
              </a:solidFill>
              <a:effectLst/>
              <a:latin typeface="+mn-lt"/>
              <a:ea typeface="+mn-ea"/>
              <a:cs typeface="+mn-cs"/>
            </a:rPr>
            <a:t>offer parent support sessions in school </a:t>
          </a:r>
          <a:endParaRPr lang="en-GB" dirty="0"/>
        </a:p>
      </dgm:t>
    </dgm:pt>
    <dgm:pt modelId="{CEA3735B-DB38-406E-91FC-5E907C7C75E2}" type="parTrans" cxnId="{1D53364F-DB93-457D-9F24-F80734FB172B}">
      <dgm:prSet>
        <dgm:style>
          <a:lnRef idx="2">
            <a:schemeClr val="accent6"/>
          </a:lnRef>
          <a:fillRef idx="1">
            <a:schemeClr val="lt1"/>
          </a:fillRef>
          <a:effectRef idx="0">
            <a:schemeClr val="accent6"/>
          </a:effectRef>
          <a:fontRef idx="minor">
            <a:schemeClr val="dk1"/>
          </a:fontRef>
        </dgm:style>
      </dgm:prSet>
      <dgm:spPr/>
      <dgm:t>
        <a:bodyPr/>
        <a:lstStyle/>
        <a:p>
          <a:endParaRPr lang="en-GB"/>
        </a:p>
      </dgm:t>
    </dgm:pt>
    <dgm:pt modelId="{798E6687-BC29-416F-8AA5-94EE72A5C648}" type="sibTrans" cxnId="{1D53364F-DB93-457D-9F24-F80734FB172B}">
      <dgm:prSet/>
      <dgm:spPr/>
      <dgm:t>
        <a:bodyPr/>
        <a:lstStyle/>
        <a:p>
          <a:endParaRPr lang="en-GB"/>
        </a:p>
      </dgm:t>
    </dgm:pt>
    <dgm:pt modelId="{CA717E4A-A00C-41A8-9D3C-F6D76DA3EE76}">
      <dgm:prSet>
        <dgm:style>
          <a:lnRef idx="2">
            <a:schemeClr val="accent6"/>
          </a:lnRef>
          <a:fillRef idx="1">
            <a:schemeClr val="lt1"/>
          </a:fillRef>
          <a:effectRef idx="0">
            <a:schemeClr val="accent6"/>
          </a:effectRef>
          <a:fontRef idx="minor">
            <a:schemeClr val="dk1"/>
          </a:fontRef>
        </dgm:style>
      </dgm:prSet>
      <dgm:spPr/>
      <dgm:t>
        <a:bodyPr/>
        <a:lstStyle/>
        <a:p>
          <a:r>
            <a:rPr lang="en-GB" b="0" i="0" dirty="0" smtClean="0">
              <a:effectLst/>
              <a:latin typeface="+mn-lt"/>
              <a:ea typeface="+mn-ea"/>
              <a:cs typeface="+mn-cs"/>
            </a:rPr>
            <a:t>Introduce technology and more agile working (5)</a:t>
          </a:r>
        </a:p>
        <a:p>
          <a:endParaRPr lang="en-GB" b="0" i="0" dirty="0" smtClean="0">
            <a:effectLst/>
            <a:latin typeface="+mn-lt"/>
            <a:ea typeface="+mn-ea"/>
            <a:cs typeface="+mn-cs"/>
          </a:endParaRPr>
        </a:p>
        <a:p>
          <a:r>
            <a:rPr lang="en-GB" b="0" i="0" dirty="0" smtClean="0">
              <a:effectLst/>
              <a:latin typeface="+mn-lt"/>
              <a:ea typeface="+mn-ea"/>
              <a:cs typeface="+mn-cs"/>
            </a:rPr>
            <a:t>Peer to peer shadowing (3)</a:t>
          </a:r>
        </a:p>
        <a:p>
          <a:r>
            <a:rPr lang="en-GB" b="0" i="0" dirty="0" smtClean="0">
              <a:effectLst/>
              <a:latin typeface="+mn-lt"/>
              <a:ea typeface="+mn-ea"/>
              <a:cs typeface="+mn-cs"/>
            </a:rPr>
            <a:t>Combination of specialists  supporting from start to finish (12)</a:t>
          </a:r>
        </a:p>
      </dgm:t>
    </dgm:pt>
    <dgm:pt modelId="{2107DFC8-CA76-45BA-8F3A-39133C82CDF5}" type="parTrans" cxnId="{376CB63E-B2BA-4594-B87A-272B2534BE8E}">
      <dgm:prSet>
        <dgm:style>
          <a:lnRef idx="2">
            <a:schemeClr val="accent6"/>
          </a:lnRef>
          <a:fillRef idx="1">
            <a:schemeClr val="lt1"/>
          </a:fillRef>
          <a:effectRef idx="0">
            <a:schemeClr val="accent6"/>
          </a:effectRef>
          <a:fontRef idx="minor">
            <a:schemeClr val="dk1"/>
          </a:fontRef>
        </dgm:style>
      </dgm:prSet>
      <dgm:spPr/>
      <dgm:t>
        <a:bodyPr/>
        <a:lstStyle/>
        <a:p>
          <a:endParaRPr lang="en-GB"/>
        </a:p>
      </dgm:t>
    </dgm:pt>
    <dgm:pt modelId="{1C55D733-1C46-4662-A3BB-00B34AF41B11}" type="sibTrans" cxnId="{376CB63E-B2BA-4594-B87A-272B2534BE8E}">
      <dgm:prSet/>
      <dgm:spPr/>
      <dgm:t>
        <a:bodyPr/>
        <a:lstStyle/>
        <a:p>
          <a:endParaRPr lang="en-GB"/>
        </a:p>
      </dgm:t>
    </dgm:pt>
    <dgm:pt modelId="{B8196AD9-9E3C-443B-A012-D5512DA1AD89}">
      <dgm:prSet>
        <dgm:style>
          <a:lnRef idx="2">
            <a:schemeClr val="accent6"/>
          </a:lnRef>
          <a:fillRef idx="1">
            <a:schemeClr val="lt1"/>
          </a:fillRef>
          <a:effectRef idx="0">
            <a:schemeClr val="accent6"/>
          </a:effectRef>
          <a:fontRef idx="minor">
            <a:schemeClr val="dk1"/>
          </a:fontRef>
        </dgm:style>
      </dgm:prSet>
      <dgm:spPr/>
      <dgm:t>
        <a:bodyPr/>
        <a:lstStyle/>
        <a:p>
          <a:pPr rtl="0"/>
          <a:r>
            <a:rPr lang="en-GB" b="0" dirty="0" smtClean="0">
              <a:solidFill>
                <a:schemeClr val="tx1"/>
              </a:solidFill>
              <a:effectLst/>
              <a:latin typeface="+mn-lt"/>
              <a:ea typeface="+mn-ea"/>
              <a:cs typeface="+mn-cs"/>
            </a:rPr>
            <a:t>A combination of specialists identified as early as possible to </a:t>
          </a:r>
          <a:r>
            <a:rPr lang="en-GB" b="0" dirty="0" smtClean="0">
              <a:solidFill>
                <a:schemeClr val="tx1"/>
              </a:solidFill>
              <a:effectLst/>
              <a:latin typeface="+mn-lt"/>
              <a:ea typeface="+mn-ea"/>
              <a:cs typeface="+mn-cs"/>
            </a:rPr>
            <a:t>support families (12</a:t>
          </a:r>
          <a:r>
            <a:rPr lang="en-GB" b="0" dirty="0" smtClean="0">
              <a:solidFill>
                <a:schemeClr val="tx1"/>
              </a:solidFill>
              <a:effectLst/>
              <a:latin typeface="+mn-lt"/>
              <a:ea typeface="+mn-ea"/>
              <a:cs typeface="+mn-cs"/>
            </a:rPr>
            <a:t>)</a:t>
          </a:r>
          <a:endParaRPr kumimoji="0" lang="en-GB" b="0" i="0" u="none" strike="noStrike" cap="none" spc="0" normalizeH="0" baseline="0" noProof="0" dirty="0" smtClean="0">
            <a:ln>
              <a:noFill/>
            </a:ln>
            <a:solidFill>
              <a:schemeClr val="tx1"/>
            </a:solidFill>
            <a:effectLst/>
            <a:uLnTx/>
            <a:uFillTx/>
            <a:latin typeface="+mn-lt"/>
          </a:endParaRPr>
        </a:p>
      </dgm:t>
    </dgm:pt>
    <dgm:pt modelId="{D707AF46-5451-4A05-9742-225EE0C5B903}" type="parTrans" cxnId="{CAACDF8E-EF8C-4868-8AF2-861599EF2354}">
      <dgm:prSet>
        <dgm:style>
          <a:lnRef idx="2">
            <a:schemeClr val="accent6"/>
          </a:lnRef>
          <a:fillRef idx="1">
            <a:schemeClr val="lt1"/>
          </a:fillRef>
          <a:effectRef idx="0">
            <a:schemeClr val="accent6"/>
          </a:effectRef>
          <a:fontRef idx="minor">
            <a:schemeClr val="dk1"/>
          </a:fontRef>
        </dgm:style>
      </dgm:prSet>
      <dgm:spPr/>
      <dgm:t>
        <a:bodyPr/>
        <a:lstStyle/>
        <a:p>
          <a:endParaRPr lang="en-GB"/>
        </a:p>
      </dgm:t>
    </dgm:pt>
    <dgm:pt modelId="{3D0DD889-FCFE-4A37-9490-538CFA2FF658}" type="sibTrans" cxnId="{CAACDF8E-EF8C-4868-8AF2-861599EF2354}">
      <dgm:prSet/>
      <dgm:spPr/>
      <dgm:t>
        <a:bodyPr/>
        <a:lstStyle/>
        <a:p>
          <a:endParaRPr lang="en-GB"/>
        </a:p>
      </dgm:t>
    </dgm:pt>
    <dgm:pt modelId="{4D3C9DB7-0B0D-436B-9DCE-B226A7F31927}">
      <dgm:prSet>
        <dgm:style>
          <a:lnRef idx="2">
            <a:schemeClr val="accent6"/>
          </a:lnRef>
          <a:fillRef idx="1">
            <a:schemeClr val="lt1"/>
          </a:fillRef>
          <a:effectRef idx="0">
            <a:schemeClr val="accent6"/>
          </a:effectRef>
          <a:fontRef idx="minor">
            <a:schemeClr val="dk1"/>
          </a:fontRef>
        </dgm:style>
      </dgm:prSet>
      <dgm:spPr/>
      <dgm:t>
        <a:bodyPr/>
        <a:lstStyle/>
        <a:p>
          <a:r>
            <a:rPr lang="en-GB" dirty="0" smtClean="0"/>
            <a:t>Health </a:t>
          </a:r>
          <a:r>
            <a:rPr lang="en-GB" dirty="0" smtClean="0"/>
            <a:t>visitors to look to meet the whole family and to assess the family’s needs, general comments were made about modern technology (17) e.g. having a central data hub across the  system</a:t>
          </a:r>
          <a:endParaRPr lang="en-GB" dirty="0"/>
        </a:p>
      </dgm:t>
    </dgm:pt>
    <dgm:pt modelId="{BCD38A82-0458-4F31-B085-2AA502B3CAC1}" type="parTrans" cxnId="{4BF52771-0379-4C12-B016-D55F28F2F104}">
      <dgm:prSet>
        <dgm:style>
          <a:lnRef idx="2">
            <a:schemeClr val="accent6"/>
          </a:lnRef>
          <a:fillRef idx="1">
            <a:schemeClr val="lt1"/>
          </a:fillRef>
          <a:effectRef idx="0">
            <a:schemeClr val="accent6"/>
          </a:effectRef>
          <a:fontRef idx="minor">
            <a:schemeClr val="dk1"/>
          </a:fontRef>
        </dgm:style>
      </dgm:prSet>
      <dgm:spPr/>
      <dgm:t>
        <a:bodyPr/>
        <a:lstStyle/>
        <a:p>
          <a:endParaRPr lang="en-GB"/>
        </a:p>
      </dgm:t>
    </dgm:pt>
    <dgm:pt modelId="{C8A7CBD8-5A87-431B-917A-C2888DF5736D}" type="sibTrans" cxnId="{4BF52771-0379-4C12-B016-D55F28F2F104}">
      <dgm:prSet/>
      <dgm:spPr/>
      <dgm:t>
        <a:bodyPr/>
        <a:lstStyle/>
        <a:p>
          <a:endParaRPr lang="en-GB"/>
        </a:p>
      </dgm:t>
    </dgm:pt>
    <dgm:pt modelId="{53862614-5C1D-433D-9618-00639455A662}" type="pres">
      <dgm:prSet presAssocID="{6DF01FB6-0591-4246-8395-B8EB6CEE8822}" presName="cycle" presStyleCnt="0">
        <dgm:presLayoutVars>
          <dgm:chMax val="1"/>
          <dgm:dir/>
          <dgm:animLvl val="ctr"/>
          <dgm:resizeHandles val="exact"/>
        </dgm:presLayoutVars>
      </dgm:prSet>
      <dgm:spPr/>
      <dgm:t>
        <a:bodyPr/>
        <a:lstStyle/>
        <a:p>
          <a:endParaRPr lang="en-GB"/>
        </a:p>
      </dgm:t>
    </dgm:pt>
    <dgm:pt modelId="{94E37720-7D5B-48F3-AD7F-F15B7879979E}" type="pres">
      <dgm:prSet presAssocID="{472F16FE-CFC3-4A3A-BEB3-55EDB884E66E}" presName="centerShape" presStyleLbl="node0" presStyleIdx="0" presStyleCnt="1" custLinFactNeighborX="-421" custLinFactNeighborY="-502"/>
      <dgm:spPr/>
      <dgm:t>
        <a:bodyPr/>
        <a:lstStyle/>
        <a:p>
          <a:endParaRPr lang="en-GB"/>
        </a:p>
      </dgm:t>
    </dgm:pt>
    <dgm:pt modelId="{0E8631F2-5101-4652-9F67-9C0BAA31169F}" type="pres">
      <dgm:prSet presAssocID="{2107DFC8-CA76-45BA-8F3A-39133C82CDF5}" presName="parTrans" presStyleLbl="bgSibTrans2D1" presStyleIdx="0" presStyleCnt="5"/>
      <dgm:spPr/>
      <dgm:t>
        <a:bodyPr/>
        <a:lstStyle/>
        <a:p>
          <a:endParaRPr lang="en-GB"/>
        </a:p>
      </dgm:t>
    </dgm:pt>
    <dgm:pt modelId="{AA0BD9C0-BCDA-401D-8620-E56CC812FFC1}" type="pres">
      <dgm:prSet presAssocID="{CA717E4A-A00C-41A8-9D3C-F6D76DA3EE76}" presName="node" presStyleLbl="node1" presStyleIdx="0" presStyleCnt="5">
        <dgm:presLayoutVars>
          <dgm:bulletEnabled val="1"/>
        </dgm:presLayoutVars>
      </dgm:prSet>
      <dgm:spPr/>
      <dgm:t>
        <a:bodyPr/>
        <a:lstStyle/>
        <a:p>
          <a:endParaRPr lang="en-GB"/>
        </a:p>
      </dgm:t>
    </dgm:pt>
    <dgm:pt modelId="{53E130C0-F6D8-4921-AEE9-AC99C4808F00}" type="pres">
      <dgm:prSet presAssocID="{96113F63-DE31-4957-811B-46509C1CC6F7}" presName="parTrans" presStyleLbl="bgSibTrans2D1" presStyleIdx="1" presStyleCnt="5"/>
      <dgm:spPr/>
      <dgm:t>
        <a:bodyPr/>
        <a:lstStyle/>
        <a:p>
          <a:endParaRPr lang="en-GB"/>
        </a:p>
      </dgm:t>
    </dgm:pt>
    <dgm:pt modelId="{64C2B2AA-F909-4CF2-BDE7-632CE7390E55}" type="pres">
      <dgm:prSet presAssocID="{771957F5-B4B4-4449-BB2B-EB619160FF03}" presName="node" presStyleLbl="node1" presStyleIdx="1" presStyleCnt="5">
        <dgm:presLayoutVars>
          <dgm:bulletEnabled val="1"/>
        </dgm:presLayoutVars>
      </dgm:prSet>
      <dgm:spPr/>
      <dgm:t>
        <a:bodyPr/>
        <a:lstStyle/>
        <a:p>
          <a:endParaRPr lang="en-GB"/>
        </a:p>
      </dgm:t>
    </dgm:pt>
    <dgm:pt modelId="{05726253-3902-4C21-8F0E-7DA03AC83B5C}" type="pres">
      <dgm:prSet presAssocID="{D707AF46-5451-4A05-9742-225EE0C5B903}" presName="parTrans" presStyleLbl="bgSibTrans2D1" presStyleIdx="2" presStyleCnt="5"/>
      <dgm:spPr/>
      <dgm:t>
        <a:bodyPr/>
        <a:lstStyle/>
        <a:p>
          <a:endParaRPr lang="en-GB"/>
        </a:p>
      </dgm:t>
    </dgm:pt>
    <dgm:pt modelId="{65D9A63B-143A-49A6-8200-9E3EEFA90CD8}" type="pres">
      <dgm:prSet presAssocID="{B8196AD9-9E3C-443B-A012-D5512DA1AD89}" presName="node" presStyleLbl="node1" presStyleIdx="2" presStyleCnt="5">
        <dgm:presLayoutVars>
          <dgm:bulletEnabled val="1"/>
        </dgm:presLayoutVars>
      </dgm:prSet>
      <dgm:spPr/>
      <dgm:t>
        <a:bodyPr/>
        <a:lstStyle/>
        <a:p>
          <a:endParaRPr lang="en-GB"/>
        </a:p>
      </dgm:t>
    </dgm:pt>
    <dgm:pt modelId="{AC7F3302-4457-4A14-BADE-3D45814077FA}" type="pres">
      <dgm:prSet presAssocID="{CEA3735B-DB38-406E-91FC-5E907C7C75E2}" presName="parTrans" presStyleLbl="bgSibTrans2D1" presStyleIdx="3" presStyleCnt="5"/>
      <dgm:spPr/>
      <dgm:t>
        <a:bodyPr/>
        <a:lstStyle/>
        <a:p>
          <a:endParaRPr lang="en-GB"/>
        </a:p>
      </dgm:t>
    </dgm:pt>
    <dgm:pt modelId="{AAF77315-2CE4-46C3-863C-B8B9BCDD927F}" type="pres">
      <dgm:prSet presAssocID="{88F19135-2DB5-4647-A08C-6F1DD8A81857}" presName="node" presStyleLbl="node1" presStyleIdx="3" presStyleCnt="5">
        <dgm:presLayoutVars>
          <dgm:bulletEnabled val="1"/>
        </dgm:presLayoutVars>
      </dgm:prSet>
      <dgm:spPr/>
      <dgm:t>
        <a:bodyPr/>
        <a:lstStyle/>
        <a:p>
          <a:endParaRPr lang="en-GB"/>
        </a:p>
      </dgm:t>
    </dgm:pt>
    <dgm:pt modelId="{C5299E5F-A9D1-4EEE-A916-EF7C2E48DB95}" type="pres">
      <dgm:prSet presAssocID="{BCD38A82-0458-4F31-B085-2AA502B3CAC1}" presName="parTrans" presStyleLbl="bgSibTrans2D1" presStyleIdx="4" presStyleCnt="5"/>
      <dgm:spPr/>
      <dgm:t>
        <a:bodyPr/>
        <a:lstStyle/>
        <a:p>
          <a:endParaRPr lang="en-GB"/>
        </a:p>
      </dgm:t>
    </dgm:pt>
    <dgm:pt modelId="{FA940999-2509-4562-9C8E-516CB2269D91}" type="pres">
      <dgm:prSet presAssocID="{4D3C9DB7-0B0D-436B-9DCE-B226A7F31927}" presName="node" presStyleLbl="node1" presStyleIdx="4" presStyleCnt="5">
        <dgm:presLayoutVars>
          <dgm:bulletEnabled val="1"/>
        </dgm:presLayoutVars>
      </dgm:prSet>
      <dgm:spPr/>
      <dgm:t>
        <a:bodyPr/>
        <a:lstStyle/>
        <a:p>
          <a:endParaRPr lang="en-GB"/>
        </a:p>
      </dgm:t>
    </dgm:pt>
  </dgm:ptLst>
  <dgm:cxnLst>
    <dgm:cxn modelId="{4528B7F6-0916-4432-A22C-C3D6E4B5AF6B}" type="presOf" srcId="{4D3C9DB7-0B0D-436B-9DCE-B226A7F31927}" destId="{FA940999-2509-4562-9C8E-516CB2269D91}" srcOrd="0" destOrd="0" presId="urn:microsoft.com/office/officeart/2005/8/layout/radial4"/>
    <dgm:cxn modelId="{A59AB2A1-4973-4BFC-8D19-D82E4A23C4E6}" type="presOf" srcId="{2107DFC8-CA76-45BA-8F3A-39133C82CDF5}" destId="{0E8631F2-5101-4652-9F67-9C0BAA31169F}" srcOrd="0" destOrd="0" presId="urn:microsoft.com/office/officeart/2005/8/layout/radial4"/>
    <dgm:cxn modelId="{C9996A67-7D6C-4C1F-A8C2-B6D8380AEB0E}" srcId="{472F16FE-CFC3-4A3A-BEB3-55EDB884E66E}" destId="{771957F5-B4B4-4449-BB2B-EB619160FF03}" srcOrd="1" destOrd="0" parTransId="{96113F63-DE31-4957-811B-46509C1CC6F7}" sibTransId="{35FBA1B0-4005-4D8C-935D-B8A65E28FD8D}"/>
    <dgm:cxn modelId="{54AB073B-C857-4A64-972F-0E2A0CB1BF92}" type="presOf" srcId="{D707AF46-5451-4A05-9742-225EE0C5B903}" destId="{05726253-3902-4C21-8F0E-7DA03AC83B5C}" srcOrd="0" destOrd="0" presId="urn:microsoft.com/office/officeart/2005/8/layout/radial4"/>
    <dgm:cxn modelId="{CAACDF8E-EF8C-4868-8AF2-861599EF2354}" srcId="{472F16FE-CFC3-4A3A-BEB3-55EDB884E66E}" destId="{B8196AD9-9E3C-443B-A012-D5512DA1AD89}" srcOrd="2" destOrd="0" parTransId="{D707AF46-5451-4A05-9742-225EE0C5B903}" sibTransId="{3D0DD889-FCFE-4A37-9490-538CFA2FF658}"/>
    <dgm:cxn modelId="{03475DC7-534E-439B-8516-0D810CADEE58}" type="presOf" srcId="{96113F63-DE31-4957-811B-46509C1CC6F7}" destId="{53E130C0-F6D8-4921-AEE9-AC99C4808F00}" srcOrd="0" destOrd="0" presId="urn:microsoft.com/office/officeart/2005/8/layout/radial4"/>
    <dgm:cxn modelId="{6777C44C-684C-4B29-95D2-15B41C508C44}" type="presOf" srcId="{472F16FE-CFC3-4A3A-BEB3-55EDB884E66E}" destId="{94E37720-7D5B-48F3-AD7F-F15B7879979E}" srcOrd="0" destOrd="0" presId="urn:microsoft.com/office/officeart/2005/8/layout/radial4"/>
    <dgm:cxn modelId="{62DCFC02-DA2E-466A-AE16-3FF6876B74D6}" type="presOf" srcId="{CA717E4A-A00C-41A8-9D3C-F6D76DA3EE76}" destId="{AA0BD9C0-BCDA-401D-8620-E56CC812FFC1}" srcOrd="0" destOrd="0" presId="urn:microsoft.com/office/officeart/2005/8/layout/radial4"/>
    <dgm:cxn modelId="{DE9A40F0-ABE8-443E-B04D-91AE5DCFAA72}" srcId="{6DF01FB6-0591-4246-8395-B8EB6CEE8822}" destId="{472F16FE-CFC3-4A3A-BEB3-55EDB884E66E}" srcOrd="0" destOrd="0" parTransId="{5EDA9BA9-888A-4494-AA4E-3BCD0847EF6E}" sibTransId="{2DE56F90-550A-438F-8772-AAC6D9C6003C}"/>
    <dgm:cxn modelId="{801A48BC-8CAF-4106-BDE2-278A921D01EE}" type="presOf" srcId="{B8196AD9-9E3C-443B-A012-D5512DA1AD89}" destId="{65D9A63B-143A-49A6-8200-9E3EEFA90CD8}" srcOrd="0" destOrd="0" presId="urn:microsoft.com/office/officeart/2005/8/layout/radial4"/>
    <dgm:cxn modelId="{4BF52771-0379-4C12-B016-D55F28F2F104}" srcId="{472F16FE-CFC3-4A3A-BEB3-55EDB884E66E}" destId="{4D3C9DB7-0B0D-436B-9DCE-B226A7F31927}" srcOrd="4" destOrd="0" parTransId="{BCD38A82-0458-4F31-B085-2AA502B3CAC1}" sibTransId="{C8A7CBD8-5A87-431B-917A-C2888DF5736D}"/>
    <dgm:cxn modelId="{1D53364F-DB93-457D-9F24-F80734FB172B}" srcId="{472F16FE-CFC3-4A3A-BEB3-55EDB884E66E}" destId="{88F19135-2DB5-4647-A08C-6F1DD8A81857}" srcOrd="3" destOrd="0" parTransId="{CEA3735B-DB38-406E-91FC-5E907C7C75E2}" sibTransId="{798E6687-BC29-416F-8AA5-94EE72A5C648}"/>
    <dgm:cxn modelId="{00AF2F72-214F-416B-A710-72EC8BC250B7}" type="presOf" srcId="{771957F5-B4B4-4449-BB2B-EB619160FF03}" destId="{64C2B2AA-F909-4CF2-BDE7-632CE7390E55}" srcOrd="0" destOrd="0" presId="urn:microsoft.com/office/officeart/2005/8/layout/radial4"/>
    <dgm:cxn modelId="{376CB63E-B2BA-4594-B87A-272B2534BE8E}" srcId="{472F16FE-CFC3-4A3A-BEB3-55EDB884E66E}" destId="{CA717E4A-A00C-41A8-9D3C-F6D76DA3EE76}" srcOrd="0" destOrd="0" parTransId="{2107DFC8-CA76-45BA-8F3A-39133C82CDF5}" sibTransId="{1C55D733-1C46-4662-A3BB-00B34AF41B11}"/>
    <dgm:cxn modelId="{ED46F276-739B-4186-AEDC-D890B45E60E9}" type="presOf" srcId="{BCD38A82-0458-4F31-B085-2AA502B3CAC1}" destId="{C5299E5F-A9D1-4EEE-A916-EF7C2E48DB95}" srcOrd="0" destOrd="0" presId="urn:microsoft.com/office/officeart/2005/8/layout/radial4"/>
    <dgm:cxn modelId="{F2C5A5B8-3983-4599-879E-01C388C6046F}" type="presOf" srcId="{88F19135-2DB5-4647-A08C-6F1DD8A81857}" destId="{AAF77315-2CE4-46C3-863C-B8B9BCDD927F}" srcOrd="0" destOrd="0" presId="urn:microsoft.com/office/officeart/2005/8/layout/radial4"/>
    <dgm:cxn modelId="{15CCB104-EAAA-4797-BE30-1A84C2FB6CFF}" type="presOf" srcId="{6DF01FB6-0591-4246-8395-B8EB6CEE8822}" destId="{53862614-5C1D-433D-9618-00639455A662}" srcOrd="0" destOrd="0" presId="urn:microsoft.com/office/officeart/2005/8/layout/radial4"/>
    <dgm:cxn modelId="{3AA7EA85-E34D-4170-929D-2045A28D3CD5}" type="presOf" srcId="{CEA3735B-DB38-406E-91FC-5E907C7C75E2}" destId="{AC7F3302-4457-4A14-BADE-3D45814077FA}" srcOrd="0" destOrd="0" presId="urn:microsoft.com/office/officeart/2005/8/layout/radial4"/>
    <dgm:cxn modelId="{05526F62-A835-4A44-8BB2-74DDAD80774B}" type="presParOf" srcId="{53862614-5C1D-433D-9618-00639455A662}" destId="{94E37720-7D5B-48F3-AD7F-F15B7879979E}" srcOrd="0" destOrd="0" presId="urn:microsoft.com/office/officeart/2005/8/layout/radial4"/>
    <dgm:cxn modelId="{19901F99-7600-456C-8D10-C9F24957BF28}" type="presParOf" srcId="{53862614-5C1D-433D-9618-00639455A662}" destId="{0E8631F2-5101-4652-9F67-9C0BAA31169F}" srcOrd="1" destOrd="0" presId="urn:microsoft.com/office/officeart/2005/8/layout/radial4"/>
    <dgm:cxn modelId="{F806BDDB-2ED3-4381-85A0-4AD334242D20}" type="presParOf" srcId="{53862614-5C1D-433D-9618-00639455A662}" destId="{AA0BD9C0-BCDA-401D-8620-E56CC812FFC1}" srcOrd="2" destOrd="0" presId="urn:microsoft.com/office/officeart/2005/8/layout/radial4"/>
    <dgm:cxn modelId="{4D6C0C6F-4BEB-4EDF-A7E4-2B23A294AE67}" type="presParOf" srcId="{53862614-5C1D-433D-9618-00639455A662}" destId="{53E130C0-F6D8-4921-AEE9-AC99C4808F00}" srcOrd="3" destOrd="0" presId="urn:microsoft.com/office/officeart/2005/8/layout/radial4"/>
    <dgm:cxn modelId="{1A37D1FD-E763-4A63-9D7E-97AEC406038C}" type="presParOf" srcId="{53862614-5C1D-433D-9618-00639455A662}" destId="{64C2B2AA-F909-4CF2-BDE7-632CE7390E55}" srcOrd="4" destOrd="0" presId="urn:microsoft.com/office/officeart/2005/8/layout/radial4"/>
    <dgm:cxn modelId="{B8C222C8-AD83-4083-B3D0-95CAA93C0832}" type="presParOf" srcId="{53862614-5C1D-433D-9618-00639455A662}" destId="{05726253-3902-4C21-8F0E-7DA03AC83B5C}" srcOrd="5" destOrd="0" presId="urn:microsoft.com/office/officeart/2005/8/layout/radial4"/>
    <dgm:cxn modelId="{9F7A59C8-A7E9-4E92-9455-41464FBA4D49}" type="presParOf" srcId="{53862614-5C1D-433D-9618-00639455A662}" destId="{65D9A63B-143A-49A6-8200-9E3EEFA90CD8}" srcOrd="6" destOrd="0" presId="urn:microsoft.com/office/officeart/2005/8/layout/radial4"/>
    <dgm:cxn modelId="{328C49B5-73A2-41A6-B315-D4CA79886725}" type="presParOf" srcId="{53862614-5C1D-433D-9618-00639455A662}" destId="{AC7F3302-4457-4A14-BADE-3D45814077FA}" srcOrd="7" destOrd="0" presId="urn:microsoft.com/office/officeart/2005/8/layout/radial4"/>
    <dgm:cxn modelId="{C1FD9651-BF02-4104-8649-8143165D00CA}" type="presParOf" srcId="{53862614-5C1D-433D-9618-00639455A662}" destId="{AAF77315-2CE4-46C3-863C-B8B9BCDD927F}" srcOrd="8" destOrd="0" presId="urn:microsoft.com/office/officeart/2005/8/layout/radial4"/>
    <dgm:cxn modelId="{27C68E8F-E24E-441E-A07F-039D5031D179}" type="presParOf" srcId="{53862614-5C1D-433D-9618-00639455A662}" destId="{C5299E5F-A9D1-4EEE-A916-EF7C2E48DB95}" srcOrd="9" destOrd="0" presId="urn:microsoft.com/office/officeart/2005/8/layout/radial4"/>
    <dgm:cxn modelId="{E1C75C85-D0E9-481A-8FC2-15A82493CAC6}" type="presParOf" srcId="{53862614-5C1D-433D-9618-00639455A662}" destId="{FA940999-2509-4562-9C8E-516CB2269D91}"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37720-7D5B-48F3-AD7F-F15B7879979E}">
      <dsp:nvSpPr>
        <dsp:cNvPr id="0" name=""/>
        <dsp:cNvSpPr/>
      </dsp:nvSpPr>
      <dsp:spPr>
        <a:xfrm>
          <a:off x="3055176" y="2808293"/>
          <a:ext cx="2256961" cy="2256961"/>
        </a:xfrm>
        <a:prstGeom prst="ellipse">
          <a:avLst/>
        </a:prstGeom>
        <a:solidFill>
          <a:schemeClr val="accent3"/>
        </a:solidFill>
        <a:ln w="25400" cap="flat" cmpd="sng" algn="ctr">
          <a:solidFill>
            <a:schemeClr val="accent3">
              <a:shade val="50000"/>
            </a:schemeClr>
          </a:solidFill>
          <a:prstDash val="solid"/>
        </a:ln>
        <a:effectLst/>
        <a:scene3d>
          <a:camera prst="orthographicFront"/>
          <a:lightRig rig="flat" dir="t"/>
        </a:scene3d>
        <a:sp3d/>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b="1" kern="1200" dirty="0" smtClean="0"/>
            <a:t>REUSE</a:t>
          </a:r>
          <a:endParaRPr lang="en-GB" sz="2800" b="1" kern="1200" dirty="0"/>
        </a:p>
      </dsp:txBody>
      <dsp:txXfrm>
        <a:off x="3385700" y="3138817"/>
        <a:ext cx="1595913" cy="1595913"/>
      </dsp:txXfrm>
    </dsp:sp>
    <dsp:sp modelId="{44D00DA0-6570-49D1-83EF-499DE5D5CD85}">
      <dsp:nvSpPr>
        <dsp:cNvPr id="0" name=""/>
        <dsp:cNvSpPr/>
      </dsp:nvSpPr>
      <dsp:spPr>
        <a:xfrm rot="10762175">
          <a:off x="947115" y="4091850"/>
          <a:ext cx="2170778" cy="643233"/>
        </a:xfrm>
        <a:prstGeom prst="leftArrow">
          <a:avLst>
            <a:gd name="adj1" fmla="val 60000"/>
            <a:gd name="adj2" fmla="val 5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AFED02C5-8996-444E-8620-041434776CB7}">
      <dsp:nvSpPr>
        <dsp:cNvPr id="0" name=""/>
        <dsp:cNvSpPr/>
      </dsp:nvSpPr>
      <dsp:spPr>
        <a:xfrm>
          <a:off x="0" y="3771086"/>
          <a:ext cx="1579872" cy="1263898"/>
        </a:xfrm>
        <a:prstGeom prst="roundRect">
          <a:avLst>
            <a:gd name="adj" fmla="val 10000"/>
          </a:avLst>
        </a:prstGeom>
        <a:solidFill>
          <a:schemeClr val="lt1"/>
        </a:solidFill>
        <a:ln w="25400" cap="flat" cmpd="sng" algn="ctr">
          <a:solidFill>
            <a:schemeClr val="accent3"/>
          </a:solid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24765" tIns="24765" rIns="24765" bIns="24765" numCol="1" spcCol="1270" anchor="ctr" anchorCtr="0">
          <a:noAutofit/>
        </a:bodyPr>
        <a:lstStyle/>
        <a:p>
          <a:pPr lvl="0" algn="ctr" defTabSz="577850" rtl="0">
            <a:lnSpc>
              <a:spcPct val="90000"/>
            </a:lnSpc>
            <a:spcBef>
              <a:spcPct val="0"/>
            </a:spcBef>
            <a:spcAft>
              <a:spcPct val="35000"/>
            </a:spcAft>
          </a:pPr>
          <a:r>
            <a:rPr lang="en-GB" sz="1300" b="0" kern="1200" dirty="0" smtClean="0">
              <a:effectLst/>
              <a:latin typeface="+mn-lt"/>
              <a:ea typeface="+mn-ea"/>
              <a:cs typeface="+mn-cs"/>
            </a:rPr>
            <a:t>Health visitors to keep</a:t>
          </a:r>
          <a:r>
            <a:rPr lang="en-GB" sz="1300" b="0" kern="1200" baseline="0" dirty="0" smtClean="0">
              <a:effectLst/>
              <a:latin typeface="+mn-lt"/>
              <a:ea typeface="+mn-ea"/>
              <a:cs typeface="+mn-cs"/>
            </a:rPr>
            <a:t> the </a:t>
          </a:r>
          <a:r>
            <a:rPr lang="en-GB" sz="1300" b="0" kern="1200" dirty="0" smtClean="0">
              <a:effectLst/>
              <a:latin typeface="+mn-lt"/>
              <a:ea typeface="+mn-ea"/>
              <a:cs typeface="+mn-cs"/>
            </a:rPr>
            <a:t>ante-natal service and contact to discuss mental health (6)</a:t>
          </a:r>
          <a:r>
            <a:rPr lang="en-GB" sz="1300" b="0" i="1" kern="1200" dirty="0" smtClean="0">
              <a:effectLst/>
              <a:latin typeface="+mn-lt"/>
              <a:ea typeface="+mn-ea"/>
              <a:cs typeface="+mn-cs"/>
            </a:rPr>
            <a:t> </a:t>
          </a:r>
          <a:endParaRPr lang="en-GB" sz="1300" b="0" u="sng" kern="1200" dirty="0" smtClean="0"/>
        </a:p>
      </dsp:txBody>
      <dsp:txXfrm>
        <a:off x="37018" y="3808104"/>
        <a:ext cx="1505836" cy="1189862"/>
      </dsp:txXfrm>
    </dsp:sp>
    <dsp:sp modelId="{97D2957E-80B5-4DD9-8047-C59C88109007}">
      <dsp:nvSpPr>
        <dsp:cNvPr id="0" name=""/>
        <dsp:cNvSpPr/>
      </dsp:nvSpPr>
      <dsp:spPr>
        <a:xfrm rot="12127099">
          <a:off x="1056619" y="2688683"/>
          <a:ext cx="2167723" cy="643233"/>
        </a:xfrm>
        <a:prstGeom prst="leftArrow">
          <a:avLst>
            <a:gd name="adj1" fmla="val 60000"/>
            <a:gd name="adj2" fmla="val 5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3927AE65-08F6-4DA9-98FE-276D9308EF9E}">
      <dsp:nvSpPr>
        <dsp:cNvPr id="0" name=""/>
        <dsp:cNvSpPr/>
      </dsp:nvSpPr>
      <dsp:spPr>
        <a:xfrm>
          <a:off x="223211" y="2016233"/>
          <a:ext cx="1579872" cy="1263898"/>
        </a:xfrm>
        <a:prstGeom prst="roundRect">
          <a:avLst>
            <a:gd name="adj" fmla="val 10000"/>
          </a:avLst>
        </a:prstGeom>
        <a:solidFill>
          <a:schemeClr val="lt1"/>
        </a:solidFill>
        <a:ln w="25400" cap="flat" cmpd="sng" algn="ctr">
          <a:solidFill>
            <a:schemeClr val="accent3"/>
          </a:solid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24765" tIns="24765" rIns="24765" bIns="24765" numCol="1" spcCol="1270" anchor="ctr" anchorCtr="0">
          <a:noAutofit/>
        </a:bodyPr>
        <a:lstStyle/>
        <a:p>
          <a:pPr lvl="0" algn="ctr" defTabSz="577850" rtl="0">
            <a:lnSpc>
              <a:spcPct val="90000"/>
            </a:lnSpc>
            <a:spcBef>
              <a:spcPct val="0"/>
            </a:spcBef>
            <a:spcAft>
              <a:spcPct val="35000"/>
            </a:spcAft>
          </a:pPr>
          <a:r>
            <a:rPr lang="en-GB" sz="1300" b="0" kern="1200" smtClean="0">
              <a:effectLst/>
              <a:latin typeface="+mn-lt"/>
              <a:ea typeface="+mn-ea"/>
              <a:cs typeface="+mn-cs"/>
            </a:rPr>
            <a:t>Keep the</a:t>
          </a:r>
          <a:r>
            <a:rPr lang="en-GB" sz="1300" b="0" kern="1200" baseline="0" smtClean="0">
              <a:effectLst/>
              <a:latin typeface="+mn-lt"/>
              <a:ea typeface="+mn-ea"/>
              <a:cs typeface="+mn-cs"/>
            </a:rPr>
            <a:t> u</a:t>
          </a:r>
          <a:r>
            <a:rPr lang="en-GB" sz="1300" b="0" kern="1200" smtClean="0">
              <a:effectLst/>
              <a:latin typeface="+mn-lt"/>
              <a:ea typeface="+mn-ea"/>
              <a:cs typeface="+mn-cs"/>
            </a:rPr>
            <a:t>se of apps such as best beginnings for</a:t>
          </a:r>
          <a:r>
            <a:rPr lang="en-GB" sz="1300" b="0" kern="1200" baseline="0" smtClean="0">
              <a:effectLst/>
              <a:latin typeface="+mn-lt"/>
              <a:ea typeface="+mn-ea"/>
              <a:cs typeface="+mn-cs"/>
            </a:rPr>
            <a:t> health visiting</a:t>
          </a:r>
          <a:r>
            <a:rPr lang="en-GB" sz="1300" b="0" kern="1200" smtClean="0">
              <a:effectLst/>
              <a:latin typeface="+mn-lt"/>
              <a:ea typeface="+mn-ea"/>
              <a:cs typeface="+mn-cs"/>
            </a:rPr>
            <a:t> (5) </a:t>
          </a:r>
          <a:endParaRPr lang="en-GB" sz="1300" b="0" kern="1200" dirty="0" smtClean="0">
            <a:effectLst/>
            <a:latin typeface="+mn-lt"/>
            <a:ea typeface="+mn-ea"/>
            <a:cs typeface="+mn-cs"/>
          </a:endParaRPr>
        </a:p>
      </dsp:txBody>
      <dsp:txXfrm>
        <a:off x="260229" y="2053251"/>
        <a:ext cx="1505836" cy="1189862"/>
      </dsp:txXfrm>
    </dsp:sp>
    <dsp:sp modelId="{F0CA7B1C-5DFB-4FBA-9D4A-B1482C6453A7}">
      <dsp:nvSpPr>
        <dsp:cNvPr id="0" name=""/>
        <dsp:cNvSpPr/>
      </dsp:nvSpPr>
      <dsp:spPr>
        <a:xfrm rot="14177493">
          <a:off x="1729259" y="1482849"/>
          <a:ext cx="2524226" cy="643233"/>
        </a:xfrm>
        <a:prstGeom prst="leftArrow">
          <a:avLst>
            <a:gd name="adj1" fmla="val 60000"/>
            <a:gd name="adj2" fmla="val 5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5399F3AA-2F90-4515-BC04-4420DF488179}">
      <dsp:nvSpPr>
        <dsp:cNvPr id="0" name=""/>
        <dsp:cNvSpPr/>
      </dsp:nvSpPr>
      <dsp:spPr>
        <a:xfrm>
          <a:off x="1015286" y="144026"/>
          <a:ext cx="2119415" cy="1263898"/>
        </a:xfrm>
        <a:prstGeom prst="roundRect">
          <a:avLst>
            <a:gd name="adj" fmla="val 10000"/>
          </a:avLst>
        </a:prstGeom>
        <a:solidFill>
          <a:schemeClr val="lt1"/>
        </a:solidFill>
        <a:ln w="25400" cap="flat" cmpd="sng" algn="ctr">
          <a:solidFill>
            <a:schemeClr val="accent3"/>
          </a:solid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GB" sz="1300" b="0" kern="1200" dirty="0" smtClean="0">
              <a:effectLst/>
              <a:latin typeface="+mn-lt"/>
              <a:ea typeface="+mn-ea"/>
              <a:cs typeface="+mn-cs"/>
            </a:rPr>
            <a:t> Measurement of height and weight and the advice given about obesity, </a:t>
          </a:r>
          <a:r>
            <a:rPr lang="en-GB" sz="1300" b="0" strike="sngStrike" kern="1200" baseline="0" dirty="0" smtClean="0">
              <a:effectLst/>
              <a:latin typeface="+mn-lt"/>
              <a:ea typeface="+mn-ea"/>
              <a:cs typeface="+mn-cs"/>
            </a:rPr>
            <a:t> </a:t>
          </a:r>
          <a:r>
            <a:rPr lang="en-GB" sz="1300" b="0" kern="1200" dirty="0" smtClean="0">
              <a:effectLst/>
              <a:latin typeface="+mn-lt"/>
              <a:ea typeface="+mn-ea"/>
              <a:cs typeface="+mn-cs"/>
            </a:rPr>
            <a:t>visibility of  School nurses(5) </a:t>
          </a:r>
          <a:endParaRPr lang="en-GB" sz="1300" b="0" u="sng" kern="1200" dirty="0" smtClean="0">
            <a:effectLst/>
            <a:latin typeface="+mn-lt"/>
            <a:ea typeface="+mn-ea"/>
            <a:cs typeface="+mn-cs"/>
          </a:endParaRPr>
        </a:p>
      </dsp:txBody>
      <dsp:txXfrm>
        <a:off x="1052304" y="181044"/>
        <a:ext cx="2045379" cy="1189862"/>
      </dsp:txXfrm>
    </dsp:sp>
    <dsp:sp modelId="{803599CD-030D-403E-B536-648037EA6FAE}">
      <dsp:nvSpPr>
        <dsp:cNvPr id="0" name=""/>
        <dsp:cNvSpPr/>
      </dsp:nvSpPr>
      <dsp:spPr>
        <a:xfrm rot="17068566">
          <a:off x="3685378" y="1452106"/>
          <a:ext cx="2159047" cy="643233"/>
        </a:xfrm>
        <a:prstGeom prst="leftArrow">
          <a:avLst>
            <a:gd name="adj1" fmla="val 60000"/>
            <a:gd name="adj2" fmla="val 5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B3AC2D07-39AC-4AE4-8430-998C44555B94}">
      <dsp:nvSpPr>
        <dsp:cNvPr id="0" name=""/>
        <dsp:cNvSpPr/>
      </dsp:nvSpPr>
      <dsp:spPr>
        <a:xfrm>
          <a:off x="3679572" y="0"/>
          <a:ext cx="2714600" cy="1263898"/>
        </a:xfrm>
        <a:prstGeom prst="roundRect">
          <a:avLst>
            <a:gd name="adj" fmla="val 10000"/>
          </a:avLst>
        </a:prstGeom>
        <a:solidFill>
          <a:schemeClr val="lt1"/>
        </a:solidFill>
        <a:ln w="25400" cap="flat" cmpd="sng" algn="ctr">
          <a:solidFill>
            <a:schemeClr val="accent3"/>
          </a:solid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24765" tIns="24765" rIns="24765" bIns="24765" numCol="1" spcCol="1270" anchor="ctr" anchorCtr="0">
          <a:noAutofit/>
        </a:bodyPr>
        <a:lstStyle/>
        <a:p>
          <a:pPr lvl="0" algn="ctr" defTabSz="577850" rtl="0">
            <a:lnSpc>
              <a:spcPct val="90000"/>
            </a:lnSpc>
            <a:spcBef>
              <a:spcPct val="0"/>
            </a:spcBef>
            <a:spcAft>
              <a:spcPct val="35000"/>
            </a:spcAft>
          </a:pPr>
          <a:r>
            <a:rPr lang="en-GB" sz="1300" b="0" kern="1200" dirty="0" smtClean="0">
              <a:effectLst/>
              <a:latin typeface="+mn-lt"/>
              <a:ea typeface="+mn-ea"/>
              <a:cs typeface="+mn-cs"/>
            </a:rPr>
            <a:t>Build social connections as a way to facilitate self help and gaining local intelligence (15) </a:t>
          </a:r>
        </a:p>
      </dsp:txBody>
      <dsp:txXfrm>
        <a:off x="3716590" y="37018"/>
        <a:ext cx="2640564" cy="1189862"/>
      </dsp:txXfrm>
    </dsp:sp>
    <dsp:sp modelId="{A4F06B22-E757-4CD9-B47C-5A488E6C3AE3}">
      <dsp:nvSpPr>
        <dsp:cNvPr id="0" name=""/>
        <dsp:cNvSpPr/>
      </dsp:nvSpPr>
      <dsp:spPr>
        <a:xfrm rot="19590417">
          <a:off x="4956158" y="2283699"/>
          <a:ext cx="2373408" cy="643233"/>
        </a:xfrm>
        <a:prstGeom prst="leftArrow">
          <a:avLst>
            <a:gd name="adj1" fmla="val 60000"/>
            <a:gd name="adj2" fmla="val 5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2A6C8288-F737-462F-AA5C-03CB45A7CC07}">
      <dsp:nvSpPr>
        <dsp:cNvPr id="0" name=""/>
        <dsp:cNvSpPr/>
      </dsp:nvSpPr>
      <dsp:spPr>
        <a:xfrm>
          <a:off x="6199867" y="1296129"/>
          <a:ext cx="2038794" cy="1263898"/>
        </a:xfrm>
        <a:prstGeom prst="roundRect">
          <a:avLst>
            <a:gd name="adj" fmla="val 10000"/>
          </a:avLst>
        </a:prstGeom>
        <a:solidFill>
          <a:schemeClr val="lt1"/>
        </a:solidFill>
        <a:ln w="25400" cap="flat" cmpd="sng" algn="ctr">
          <a:solidFill>
            <a:schemeClr val="accent3"/>
          </a:solid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24765" tIns="24765" rIns="24765" bIns="24765" numCol="1" spcCol="1270" anchor="ctr" anchorCtr="0">
          <a:noAutofit/>
        </a:bodyPr>
        <a:lstStyle/>
        <a:p>
          <a:pPr lvl="0" algn="ctr" defTabSz="577850" rtl="0">
            <a:lnSpc>
              <a:spcPct val="90000"/>
            </a:lnSpc>
            <a:spcBef>
              <a:spcPct val="0"/>
            </a:spcBef>
            <a:spcAft>
              <a:spcPct val="35000"/>
            </a:spcAft>
          </a:pPr>
          <a:r>
            <a:rPr lang="en-GB" sz="1300" b="0" kern="1200" dirty="0" smtClean="0">
              <a:effectLst/>
              <a:latin typeface="+mn-lt"/>
              <a:ea typeface="+mn-ea"/>
              <a:cs typeface="+mn-cs"/>
            </a:rPr>
            <a:t>Keep</a:t>
          </a:r>
          <a:r>
            <a:rPr lang="en-GB" sz="1300" b="0" kern="1200" baseline="0" dirty="0" smtClean="0">
              <a:effectLst/>
              <a:latin typeface="+mn-lt"/>
              <a:ea typeface="+mn-ea"/>
              <a:cs typeface="+mn-cs"/>
            </a:rPr>
            <a:t> </a:t>
          </a:r>
          <a:r>
            <a:rPr lang="en-GB" sz="1300" b="0" kern="1200" dirty="0" smtClean="0">
              <a:effectLst/>
              <a:latin typeface="+mn-lt"/>
              <a:ea typeface="+mn-ea"/>
              <a:cs typeface="+mn-cs"/>
            </a:rPr>
            <a:t>the current mandated development checks  for health visiting (7) </a:t>
          </a:r>
        </a:p>
      </dsp:txBody>
      <dsp:txXfrm>
        <a:off x="6236885" y="1333147"/>
        <a:ext cx="1964758" cy="1189862"/>
      </dsp:txXfrm>
    </dsp:sp>
    <dsp:sp modelId="{9DF29409-DCFB-45EA-B8B3-E199E31D13D3}">
      <dsp:nvSpPr>
        <dsp:cNvPr id="0" name=""/>
        <dsp:cNvSpPr/>
      </dsp:nvSpPr>
      <dsp:spPr>
        <a:xfrm rot="299281">
          <a:off x="5287664" y="3980510"/>
          <a:ext cx="2146015" cy="643233"/>
        </a:xfrm>
        <a:prstGeom prst="leftArrow">
          <a:avLst>
            <a:gd name="adj1" fmla="val 60000"/>
            <a:gd name="adj2" fmla="val 5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73263275-47AC-4B4D-A552-2478DE405629}">
      <dsp:nvSpPr>
        <dsp:cNvPr id="0" name=""/>
        <dsp:cNvSpPr/>
      </dsp:nvSpPr>
      <dsp:spPr>
        <a:xfrm>
          <a:off x="6780243" y="3600394"/>
          <a:ext cx="1579872" cy="1263898"/>
        </a:xfrm>
        <a:prstGeom prst="roundRect">
          <a:avLst>
            <a:gd name="adj" fmla="val 10000"/>
          </a:avLst>
        </a:prstGeom>
        <a:solidFill>
          <a:schemeClr val="lt1"/>
        </a:solidFill>
        <a:ln w="25400" cap="flat" cmpd="sng" algn="ctr">
          <a:solidFill>
            <a:schemeClr val="accent3"/>
          </a:solid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24765" tIns="24765" rIns="24765" bIns="24765" numCol="1" spcCol="1270" anchor="ctr" anchorCtr="0">
          <a:noAutofit/>
        </a:bodyPr>
        <a:lstStyle/>
        <a:p>
          <a:pPr lvl="0" algn="ctr" defTabSz="577850" rtl="0">
            <a:lnSpc>
              <a:spcPct val="90000"/>
            </a:lnSpc>
            <a:spcBef>
              <a:spcPct val="0"/>
            </a:spcBef>
            <a:spcAft>
              <a:spcPct val="35000"/>
            </a:spcAft>
          </a:pPr>
          <a:r>
            <a:rPr lang="en-GB" sz="1300" b="0" kern="1200" smtClean="0">
              <a:effectLst/>
              <a:latin typeface="+mn-lt"/>
              <a:ea typeface="+mn-ea"/>
              <a:cs typeface="+mn-cs"/>
            </a:rPr>
            <a:t>Keep</a:t>
          </a:r>
          <a:r>
            <a:rPr lang="en-GB" sz="1300" b="0" kern="1200" baseline="0" smtClean="0">
              <a:effectLst/>
              <a:latin typeface="+mn-lt"/>
              <a:ea typeface="+mn-ea"/>
              <a:cs typeface="+mn-cs"/>
            </a:rPr>
            <a:t> chat health  school nursing texting service (3)</a:t>
          </a:r>
          <a:endParaRPr lang="en-GB" sz="1300" b="0" kern="1200" dirty="0" smtClean="0">
            <a:effectLst/>
            <a:latin typeface="+mn-lt"/>
            <a:ea typeface="+mn-ea"/>
            <a:cs typeface="+mn-cs"/>
          </a:endParaRPr>
        </a:p>
      </dsp:txBody>
      <dsp:txXfrm>
        <a:off x="6817261" y="3637412"/>
        <a:ext cx="1505836" cy="1189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37720-7D5B-48F3-AD7F-F15B7879979E}">
      <dsp:nvSpPr>
        <dsp:cNvPr id="0" name=""/>
        <dsp:cNvSpPr/>
      </dsp:nvSpPr>
      <dsp:spPr>
        <a:xfrm>
          <a:off x="3046645" y="2736285"/>
          <a:ext cx="2274732" cy="2274732"/>
        </a:xfrm>
        <a:prstGeom prst="ellipse">
          <a:avLst/>
        </a:prstGeom>
        <a:solidFill>
          <a:schemeClr val="accent4"/>
        </a:solidFill>
        <a:ln w="25400" cap="flat" cmpd="sng" algn="ctr">
          <a:solidFill>
            <a:schemeClr val="accent4">
              <a:shade val="50000"/>
            </a:schemeClr>
          </a:solidFill>
          <a:prstDash val="solid"/>
        </a:ln>
        <a:effectLst/>
        <a:scene3d>
          <a:camera prst="orthographicFront"/>
          <a:lightRig rig="flat" dir="t"/>
        </a:scene3d>
        <a:sp3d/>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b="1" kern="1200" dirty="0" smtClean="0"/>
            <a:t>ENHANCE</a:t>
          </a:r>
          <a:endParaRPr lang="en-GB" sz="2800" b="1" kern="1200" dirty="0"/>
        </a:p>
      </dsp:txBody>
      <dsp:txXfrm>
        <a:off x="3379772" y="3069412"/>
        <a:ext cx="1608478" cy="1608478"/>
      </dsp:txXfrm>
    </dsp:sp>
    <dsp:sp modelId="{91924F36-0C1C-48FB-9FD5-1CB76481A4C9}">
      <dsp:nvSpPr>
        <dsp:cNvPr id="0" name=""/>
        <dsp:cNvSpPr/>
      </dsp:nvSpPr>
      <dsp:spPr>
        <a:xfrm rot="11655185">
          <a:off x="1051903" y="3001514"/>
          <a:ext cx="1949776" cy="648298"/>
        </a:xfrm>
        <a:prstGeom prst="leftArrow">
          <a:avLst>
            <a:gd name="adj1" fmla="val 60000"/>
            <a:gd name="adj2" fmla="val 5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D050B685-9F78-425D-BC62-111D60DCC0A3}">
      <dsp:nvSpPr>
        <dsp:cNvPr id="0" name=""/>
        <dsp:cNvSpPr/>
      </dsp:nvSpPr>
      <dsp:spPr>
        <a:xfrm>
          <a:off x="1415" y="2221242"/>
          <a:ext cx="2160996" cy="1728796"/>
        </a:xfrm>
        <a:prstGeom prst="roundRect">
          <a:avLst>
            <a:gd name="adj" fmla="val 10000"/>
          </a:avLst>
        </a:prstGeom>
        <a:solidFill>
          <a:schemeClr val="lt1"/>
        </a:solidFill>
        <a:ln w="25400" cap="flat" cmpd="sng" algn="ctr">
          <a:solidFill>
            <a:schemeClr val="accent4"/>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kern="1200" dirty="0" smtClean="0"/>
            <a:t>Family as partners  (12)</a:t>
          </a:r>
          <a:endParaRPr lang="en-GB" sz="1700" kern="1200" dirty="0"/>
        </a:p>
      </dsp:txBody>
      <dsp:txXfrm>
        <a:off x="52050" y="2271877"/>
        <a:ext cx="2059726" cy="1627526"/>
      </dsp:txXfrm>
    </dsp:sp>
    <dsp:sp modelId="{8CE08D4E-2CC6-48EA-B6D8-16AE0C1D72F5}">
      <dsp:nvSpPr>
        <dsp:cNvPr id="0" name=""/>
        <dsp:cNvSpPr/>
      </dsp:nvSpPr>
      <dsp:spPr>
        <a:xfrm rot="14711808">
          <a:off x="2275878" y="1529398"/>
          <a:ext cx="1949155" cy="648298"/>
        </a:xfrm>
        <a:prstGeom prst="leftArrow">
          <a:avLst>
            <a:gd name="adj1" fmla="val 60000"/>
            <a:gd name="adj2" fmla="val 5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6BB1C46F-89BA-493D-9442-BE98444E6921}">
      <dsp:nvSpPr>
        <dsp:cNvPr id="0" name=""/>
        <dsp:cNvSpPr/>
      </dsp:nvSpPr>
      <dsp:spPr>
        <a:xfrm>
          <a:off x="1761120" y="104472"/>
          <a:ext cx="2160996" cy="1728796"/>
        </a:xfrm>
        <a:prstGeom prst="roundRect">
          <a:avLst>
            <a:gd name="adj" fmla="val 10000"/>
          </a:avLst>
        </a:prstGeom>
        <a:solidFill>
          <a:schemeClr val="lt1"/>
        </a:solidFill>
        <a:ln w="25400" cap="flat" cmpd="sng" algn="ctr">
          <a:solidFill>
            <a:schemeClr val="accent4"/>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32385" tIns="32385" rIns="32385" bIns="32385" numCol="1" spcCol="1270" anchor="ctr" anchorCtr="0">
          <a:noAutofit/>
        </a:bodyPr>
        <a:lstStyle/>
        <a:p>
          <a:pPr lvl="0" algn="ctr" defTabSz="755650" rtl="0">
            <a:lnSpc>
              <a:spcPct val="90000"/>
            </a:lnSpc>
            <a:spcBef>
              <a:spcPct val="0"/>
            </a:spcBef>
            <a:spcAft>
              <a:spcPct val="35000"/>
            </a:spcAft>
          </a:pPr>
          <a:r>
            <a:rPr lang="en-GB" sz="1700" b="0" kern="1200" dirty="0" smtClean="0">
              <a:solidFill>
                <a:schemeClr val="tx1"/>
              </a:solidFill>
              <a:effectLst/>
              <a:latin typeface="+mn-lt"/>
              <a:ea typeface="+mn-ea"/>
              <a:cs typeface="+mn-cs"/>
            </a:rPr>
            <a:t>General comments were made about the need for modern technology and online services to improve access and speed (6)</a:t>
          </a:r>
        </a:p>
      </dsp:txBody>
      <dsp:txXfrm>
        <a:off x="1811755" y="155107"/>
        <a:ext cx="2059726" cy="1627526"/>
      </dsp:txXfrm>
    </dsp:sp>
    <dsp:sp modelId="{73279852-5F3E-47E4-9026-36753CC88DB7}">
      <dsp:nvSpPr>
        <dsp:cNvPr id="0" name=""/>
        <dsp:cNvSpPr/>
      </dsp:nvSpPr>
      <dsp:spPr>
        <a:xfrm rot="17741082">
          <a:off x="4168279" y="1532930"/>
          <a:ext cx="1971161" cy="648298"/>
        </a:xfrm>
        <a:prstGeom prst="leftArrow">
          <a:avLst>
            <a:gd name="adj1" fmla="val 60000"/>
            <a:gd name="adj2" fmla="val 5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4884E94D-6EFE-4A74-99B9-C5BF10B43FA5}">
      <dsp:nvSpPr>
        <dsp:cNvPr id="0" name=""/>
        <dsp:cNvSpPr/>
      </dsp:nvSpPr>
      <dsp:spPr>
        <a:xfrm>
          <a:off x="4500530" y="104483"/>
          <a:ext cx="2160996" cy="1728796"/>
        </a:xfrm>
        <a:prstGeom prst="roundRect">
          <a:avLst>
            <a:gd name="adj" fmla="val 10000"/>
          </a:avLst>
        </a:prstGeom>
        <a:solidFill>
          <a:schemeClr val="lt1"/>
        </a:solidFill>
        <a:ln w="25400" cap="flat" cmpd="sng" algn="ctr">
          <a:solidFill>
            <a:schemeClr val="accent4"/>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kern="1200" dirty="0" smtClean="0"/>
            <a:t>The need for tailored services (10) e.g. utilising the skills of Nursery Nurses in offering baby massage to promote </a:t>
          </a:r>
          <a:endParaRPr lang="en-GB" sz="1700" kern="1200" dirty="0"/>
        </a:p>
      </dsp:txBody>
      <dsp:txXfrm>
        <a:off x="4551165" y="155118"/>
        <a:ext cx="2059726" cy="1627526"/>
      </dsp:txXfrm>
    </dsp:sp>
    <dsp:sp modelId="{FEBD1C96-2963-449F-AB86-4E63F01CEEA6}">
      <dsp:nvSpPr>
        <dsp:cNvPr id="0" name=""/>
        <dsp:cNvSpPr/>
      </dsp:nvSpPr>
      <dsp:spPr>
        <a:xfrm rot="20740623">
          <a:off x="5367934" y="2991245"/>
          <a:ext cx="2005097" cy="648298"/>
        </a:xfrm>
        <a:prstGeom prst="leftArrow">
          <a:avLst>
            <a:gd name="adj1" fmla="val 60000"/>
            <a:gd name="adj2" fmla="val 5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2510A2FF-569B-4EA1-BEB4-C6325CE28837}">
      <dsp:nvSpPr>
        <dsp:cNvPr id="0" name=""/>
        <dsp:cNvSpPr/>
      </dsp:nvSpPr>
      <dsp:spPr>
        <a:xfrm>
          <a:off x="6261371" y="2202978"/>
          <a:ext cx="2160996" cy="1728796"/>
        </a:xfrm>
        <a:prstGeom prst="roundRect">
          <a:avLst>
            <a:gd name="adj" fmla="val 10000"/>
          </a:avLst>
        </a:prstGeom>
        <a:solidFill>
          <a:schemeClr val="lt1"/>
        </a:solidFill>
        <a:ln w="25400" cap="flat" cmpd="sng" algn="ctr">
          <a:solidFill>
            <a:schemeClr val="accent4"/>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b="0" kern="1200" dirty="0" smtClean="0">
              <a:effectLst/>
              <a:latin typeface="+mn-lt"/>
              <a:ea typeface="+mn-ea"/>
              <a:cs typeface="+mn-cs"/>
            </a:rPr>
            <a:t>Multiagency working (24) </a:t>
          </a:r>
          <a:r>
            <a:rPr lang="en-GB" sz="1700" b="0" kern="1200" dirty="0" err="1" smtClean="0">
              <a:effectLst/>
              <a:latin typeface="+mn-lt"/>
              <a:ea typeface="+mn-ea"/>
              <a:cs typeface="+mn-cs"/>
            </a:rPr>
            <a:t>e.g</a:t>
          </a:r>
          <a:r>
            <a:rPr lang="en-GB" sz="1700" b="0" kern="1200" dirty="0" smtClean="0">
              <a:effectLst/>
              <a:latin typeface="+mn-lt"/>
              <a:ea typeface="+mn-ea"/>
              <a:cs typeface="+mn-cs"/>
            </a:rPr>
            <a:t> school nurses should show teachers screening issues</a:t>
          </a:r>
        </a:p>
      </dsp:txBody>
      <dsp:txXfrm>
        <a:off x="6312006" y="2253613"/>
        <a:ext cx="2059726" cy="16275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37720-7D5B-48F3-AD7F-F15B7879979E}">
      <dsp:nvSpPr>
        <dsp:cNvPr id="0" name=""/>
        <dsp:cNvSpPr/>
      </dsp:nvSpPr>
      <dsp:spPr>
        <a:xfrm>
          <a:off x="3101623" y="2937189"/>
          <a:ext cx="2168104" cy="2168104"/>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2"/>
        </a:lnRef>
        <a:fillRef idx="3">
          <a:schemeClr val="accent2"/>
        </a:fillRef>
        <a:effectRef idx="2">
          <a:schemeClr val="accent2"/>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b="1" kern="1200" dirty="0" smtClean="0">
              <a:solidFill>
                <a:schemeClr val="bg1"/>
              </a:solidFill>
            </a:rPr>
            <a:t>REPLACE</a:t>
          </a:r>
          <a:endParaRPr lang="en-GB" sz="2800" b="1" kern="1200" dirty="0">
            <a:solidFill>
              <a:schemeClr val="bg1"/>
            </a:solidFill>
          </a:endParaRPr>
        </a:p>
      </dsp:txBody>
      <dsp:txXfrm>
        <a:off x="3419134" y="3254700"/>
        <a:ext cx="1533082" cy="1533082"/>
      </dsp:txXfrm>
    </dsp:sp>
    <dsp:sp modelId="{6D5C0539-DF06-4EA6-AA6D-8323FEC8E20C}">
      <dsp:nvSpPr>
        <dsp:cNvPr id="0" name=""/>
        <dsp:cNvSpPr/>
      </dsp:nvSpPr>
      <dsp:spPr>
        <a:xfrm rot="10765193">
          <a:off x="1030444" y="3734324"/>
          <a:ext cx="1957369" cy="617909"/>
        </a:xfrm>
        <a:prstGeom prst="leftArrow">
          <a:avLst>
            <a:gd name="adj1" fmla="val 60000"/>
            <a:gd name="adj2" fmla="val 5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F305559F-3BA4-4636-A079-DD16AA167D39}">
      <dsp:nvSpPr>
        <dsp:cNvPr id="0" name=""/>
        <dsp:cNvSpPr/>
      </dsp:nvSpPr>
      <dsp:spPr>
        <a:xfrm>
          <a:off x="644" y="3229308"/>
          <a:ext cx="2059699" cy="164775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GB" sz="1400" b="0" i="0" kern="1200" dirty="0" smtClean="0">
              <a:effectLst/>
              <a:latin typeface="+mn-lt"/>
              <a:ea typeface="+mn-ea"/>
              <a:cs typeface="+mn-cs"/>
            </a:rPr>
            <a:t>Replace duplication, some questioned the effectiveness of </a:t>
          </a:r>
          <a:r>
            <a:rPr lang="en-GB" sz="1400" b="0" i="0" kern="1200" smtClean="0">
              <a:effectLst/>
              <a:latin typeface="+mn-lt"/>
              <a:ea typeface="+mn-ea"/>
              <a:cs typeface="+mn-cs"/>
            </a:rPr>
            <a:t>the </a:t>
          </a:r>
          <a:r>
            <a:rPr lang="en-GB" sz="1400" b="0" i="0" kern="1200" smtClean="0">
              <a:effectLst/>
              <a:latin typeface="+mn-lt"/>
              <a:ea typeface="+mn-ea"/>
              <a:cs typeface="+mn-cs"/>
            </a:rPr>
            <a:t>school nursing parent </a:t>
          </a:r>
          <a:r>
            <a:rPr lang="en-GB" sz="1400" b="0" i="0" kern="1200" dirty="0" smtClean="0">
              <a:effectLst/>
              <a:latin typeface="+mn-lt"/>
              <a:ea typeface="+mn-ea"/>
              <a:cs typeface="+mn-cs"/>
            </a:rPr>
            <a:t>line suggesting that it was not being used to its full potential  (5)</a:t>
          </a:r>
        </a:p>
      </dsp:txBody>
      <dsp:txXfrm>
        <a:off x="48905" y="3277569"/>
        <a:ext cx="1963177" cy="1551237"/>
      </dsp:txXfrm>
    </dsp:sp>
    <dsp:sp modelId="{70A87B56-AC1C-4410-A68E-BA2F503D788D}">
      <dsp:nvSpPr>
        <dsp:cNvPr id="0" name=""/>
        <dsp:cNvSpPr/>
      </dsp:nvSpPr>
      <dsp:spPr>
        <a:xfrm rot="13496010">
          <a:off x="1678682" y="2180496"/>
          <a:ext cx="1943286" cy="617909"/>
        </a:xfrm>
        <a:prstGeom prst="leftArrow">
          <a:avLst>
            <a:gd name="adj1" fmla="val 60000"/>
            <a:gd name="adj2" fmla="val 5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7BDAE57C-4C03-4289-9D7F-904E0EDA42A9}">
      <dsp:nvSpPr>
        <dsp:cNvPr id="0" name=""/>
        <dsp:cNvSpPr/>
      </dsp:nvSpPr>
      <dsp:spPr>
        <a:xfrm>
          <a:off x="932623" y="979313"/>
          <a:ext cx="2059699" cy="164775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26670" tIns="26670" rIns="26670" bIns="26670" numCol="1" spcCol="1270" anchor="ctr" anchorCtr="0">
          <a:noAutofit/>
        </a:bodyPr>
        <a:lstStyle/>
        <a:p>
          <a:pPr lvl="0" algn="ctr" defTabSz="622300" rtl="0">
            <a:lnSpc>
              <a:spcPct val="90000"/>
            </a:lnSpc>
            <a:spcBef>
              <a:spcPct val="0"/>
            </a:spcBef>
            <a:spcAft>
              <a:spcPct val="35000"/>
            </a:spcAft>
          </a:pPr>
          <a:r>
            <a:rPr lang="en-GB" sz="1400" b="0" kern="1200" dirty="0" smtClean="0">
              <a:solidFill>
                <a:schemeClr val="tx1"/>
              </a:solidFill>
              <a:effectLst/>
              <a:latin typeface="+mn-lt"/>
              <a:ea typeface="+mn-ea"/>
              <a:cs typeface="+mn-cs"/>
            </a:rPr>
            <a:t>Replace old technology for school l nursing (5) and parent line  for health visiting (5) </a:t>
          </a:r>
        </a:p>
      </dsp:txBody>
      <dsp:txXfrm>
        <a:off x="980884" y="1027574"/>
        <a:ext cx="1963177" cy="1551237"/>
      </dsp:txXfrm>
    </dsp:sp>
    <dsp:sp modelId="{34D53AD1-B94B-43C1-9ADE-BFCD6018EE53}">
      <dsp:nvSpPr>
        <dsp:cNvPr id="0" name=""/>
        <dsp:cNvSpPr/>
      </dsp:nvSpPr>
      <dsp:spPr>
        <a:xfrm rot="16229239">
          <a:off x="3227938" y="1538451"/>
          <a:ext cx="1952453" cy="617909"/>
        </a:xfrm>
        <a:prstGeom prst="leftArrow">
          <a:avLst>
            <a:gd name="adj1" fmla="val 60000"/>
            <a:gd name="adj2" fmla="val 5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ADAE5D6E-A206-4178-9C69-1EEA40A48C76}">
      <dsp:nvSpPr>
        <dsp:cNvPr id="0" name=""/>
        <dsp:cNvSpPr/>
      </dsp:nvSpPr>
      <dsp:spPr>
        <a:xfrm>
          <a:off x="3182618" y="47335"/>
          <a:ext cx="2059699" cy="164775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26670" tIns="26670" rIns="26670" bIns="26670" numCol="1" spcCol="1270" anchor="ctr" anchorCtr="0">
          <a:noAutofit/>
        </a:bodyPr>
        <a:lstStyle/>
        <a:p>
          <a:pPr lvl="0" algn="ctr" defTabSz="622300" rtl="0">
            <a:lnSpc>
              <a:spcPct val="90000"/>
            </a:lnSpc>
            <a:spcBef>
              <a:spcPct val="0"/>
            </a:spcBef>
            <a:spcAft>
              <a:spcPct val="35000"/>
            </a:spcAft>
          </a:pPr>
          <a:r>
            <a:rPr lang="en-GB" sz="1400" b="0" kern="1200" dirty="0" smtClean="0">
              <a:solidFill>
                <a:schemeClr val="tx1"/>
              </a:solidFill>
              <a:effectLst/>
              <a:latin typeface="+mn-lt"/>
              <a:ea typeface="+mn-ea"/>
              <a:cs typeface="+mn-cs"/>
            </a:rPr>
            <a:t>Focus on removing other responsibilities for Health visitors and School Nurses allowing them to focus on clinical issues(6). </a:t>
          </a:r>
          <a:endParaRPr lang="en-GB" sz="1400" b="0" u="sng" kern="1200" dirty="0" smtClean="0">
            <a:solidFill>
              <a:schemeClr val="tx1"/>
            </a:solidFill>
          </a:endParaRPr>
        </a:p>
      </dsp:txBody>
      <dsp:txXfrm>
        <a:off x="3230879" y="95596"/>
        <a:ext cx="1963177" cy="1551237"/>
      </dsp:txXfrm>
    </dsp:sp>
    <dsp:sp modelId="{C7D88F40-6332-4D02-91A5-C990C02864DF}">
      <dsp:nvSpPr>
        <dsp:cNvPr id="0" name=""/>
        <dsp:cNvSpPr/>
      </dsp:nvSpPr>
      <dsp:spPr>
        <a:xfrm rot="18944922">
          <a:off x="4763899" y="2184839"/>
          <a:ext cx="1979347" cy="617909"/>
        </a:xfrm>
        <a:prstGeom prst="leftArrow">
          <a:avLst>
            <a:gd name="adj1" fmla="val 60000"/>
            <a:gd name="adj2" fmla="val 5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93669E47-C0E1-4BE1-9047-62CC6DC9206B}">
      <dsp:nvSpPr>
        <dsp:cNvPr id="0" name=""/>
        <dsp:cNvSpPr/>
      </dsp:nvSpPr>
      <dsp:spPr>
        <a:xfrm>
          <a:off x="5432613" y="979313"/>
          <a:ext cx="2059699" cy="164775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GB" sz="1400" b="0" kern="1200" dirty="0" smtClean="0">
              <a:effectLst/>
              <a:latin typeface="+mn-lt"/>
              <a:ea typeface="+mn-ea"/>
              <a:cs typeface="+mn-cs"/>
            </a:rPr>
            <a:t>Delivery of the health visiting service (3) e.g. continuity of care, resource allocation on deprivation in the city, changing the dna policies </a:t>
          </a:r>
          <a:r>
            <a:rPr lang="en-GB" sz="1400" b="0" kern="1200" smtClean="0">
              <a:effectLst/>
              <a:latin typeface="+mn-lt"/>
              <a:ea typeface="+mn-ea"/>
              <a:cs typeface="+mn-cs"/>
            </a:rPr>
            <a:t>of </a:t>
          </a:r>
          <a:r>
            <a:rPr lang="en-GB" sz="1400" b="0" kern="1200" smtClean="0">
              <a:effectLst/>
              <a:latin typeface="+mn-lt"/>
              <a:ea typeface="+mn-ea"/>
              <a:cs typeface="+mn-cs"/>
            </a:rPr>
            <a:t>health visiting</a:t>
          </a:r>
          <a:endParaRPr lang="en-GB" sz="1400" b="0" kern="1200" dirty="0" smtClean="0">
            <a:effectLst/>
            <a:latin typeface="+mn-lt"/>
            <a:ea typeface="+mn-ea"/>
            <a:cs typeface="+mn-cs"/>
          </a:endParaRPr>
        </a:p>
      </dsp:txBody>
      <dsp:txXfrm>
        <a:off x="5480874" y="1027574"/>
        <a:ext cx="1963177" cy="1551237"/>
      </dsp:txXfrm>
    </dsp:sp>
    <dsp:sp modelId="{B984AF9C-E700-4B42-8B31-D63885BE473F}">
      <dsp:nvSpPr>
        <dsp:cNvPr id="0" name=""/>
        <dsp:cNvSpPr/>
      </dsp:nvSpPr>
      <dsp:spPr>
        <a:xfrm rot="34226">
          <a:off x="5386486" y="3734237"/>
          <a:ext cx="2008004" cy="617909"/>
        </a:xfrm>
        <a:prstGeom prst="leftArrow">
          <a:avLst>
            <a:gd name="adj1" fmla="val 60000"/>
            <a:gd name="adj2" fmla="val 5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86407636-767A-4270-AD88-9EF55AD5732B}">
      <dsp:nvSpPr>
        <dsp:cNvPr id="0" name=""/>
        <dsp:cNvSpPr/>
      </dsp:nvSpPr>
      <dsp:spPr>
        <a:xfrm>
          <a:off x="6364591" y="3229308"/>
          <a:ext cx="2059699" cy="1647759"/>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GB" sz="1400" kern="1200" dirty="0" smtClean="0"/>
            <a:t>Replacing </a:t>
          </a:r>
          <a:r>
            <a:rPr lang="en-GB" sz="1400" kern="1200" dirty="0" smtClean="0"/>
            <a:t>family nurse partnerships </a:t>
          </a:r>
          <a:r>
            <a:rPr lang="en-GB" sz="1400" kern="1200" dirty="0" smtClean="0"/>
            <a:t>rigid criteria (1)</a:t>
          </a:r>
          <a:r>
            <a:rPr lang="en-GB" sz="1400" b="1" kern="1200" dirty="0" smtClean="0"/>
            <a:t> </a:t>
          </a:r>
          <a:endParaRPr lang="en-GB" sz="1400" kern="1200" dirty="0"/>
        </a:p>
      </dsp:txBody>
      <dsp:txXfrm>
        <a:off x="6412852" y="3277569"/>
        <a:ext cx="1963177" cy="15512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37720-7D5B-48F3-AD7F-F15B7879979E}">
      <dsp:nvSpPr>
        <dsp:cNvPr id="0" name=""/>
        <dsp:cNvSpPr/>
      </dsp:nvSpPr>
      <dsp:spPr>
        <a:xfrm>
          <a:off x="3101623" y="2937189"/>
          <a:ext cx="2168104" cy="2168104"/>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6"/>
        </a:lnRef>
        <a:fillRef idx="3">
          <a:schemeClr val="accent6"/>
        </a:fillRef>
        <a:effectRef idx="2">
          <a:schemeClr val="accent6"/>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bg1"/>
              </a:solidFill>
            </a:rPr>
            <a:t>INTRODUCE</a:t>
          </a:r>
          <a:endParaRPr lang="en-GB" sz="2000" b="1" kern="1200" dirty="0">
            <a:solidFill>
              <a:schemeClr val="bg1"/>
            </a:solidFill>
          </a:endParaRPr>
        </a:p>
      </dsp:txBody>
      <dsp:txXfrm>
        <a:off x="3419134" y="3254700"/>
        <a:ext cx="1533082" cy="1533082"/>
      </dsp:txXfrm>
    </dsp:sp>
    <dsp:sp modelId="{0E8631F2-5101-4652-9F67-9C0BAA31169F}">
      <dsp:nvSpPr>
        <dsp:cNvPr id="0" name=""/>
        <dsp:cNvSpPr/>
      </dsp:nvSpPr>
      <dsp:spPr>
        <a:xfrm rot="10765193">
          <a:off x="1030444" y="3734324"/>
          <a:ext cx="1957369" cy="617909"/>
        </a:xfrm>
        <a:prstGeom prst="leftArrow">
          <a:avLst>
            <a:gd name="adj1" fmla="val 60000"/>
            <a:gd name="adj2" fmla="val 5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AA0BD9C0-BCDA-401D-8620-E56CC812FFC1}">
      <dsp:nvSpPr>
        <dsp:cNvPr id="0" name=""/>
        <dsp:cNvSpPr/>
      </dsp:nvSpPr>
      <dsp:spPr>
        <a:xfrm>
          <a:off x="644" y="3229308"/>
          <a:ext cx="2059699" cy="1647759"/>
        </a:xfrm>
        <a:prstGeom prst="roundRect">
          <a:avLst>
            <a:gd name="adj" fmla="val 10000"/>
          </a:avLst>
        </a:prstGeom>
        <a:solidFill>
          <a:schemeClr val="lt1"/>
        </a:solidFill>
        <a:ln w="25400" cap="flat" cmpd="sng" algn="ctr">
          <a:solidFill>
            <a:schemeClr val="accent6"/>
          </a:solidFill>
          <a:prstDash val="solid"/>
        </a:ln>
        <a:effectLst/>
        <a:scene3d>
          <a:camera prst="orthographicFront"/>
          <a:lightRig rig="flat" dir="t"/>
        </a:scene3d>
        <a:sp3d/>
      </dsp:spPr>
      <dsp:style>
        <a:lnRef idx="2">
          <a:schemeClr val="accent6"/>
        </a:lnRef>
        <a:fillRef idx="1">
          <a:schemeClr val="lt1"/>
        </a:fillRef>
        <a:effectRef idx="0">
          <a:schemeClr val="accent6"/>
        </a:effectRef>
        <a:fontRef idx="minor">
          <a:schemeClr val="dk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GB" sz="1300" b="0" i="0" kern="1200" dirty="0" smtClean="0">
              <a:effectLst/>
              <a:latin typeface="+mn-lt"/>
              <a:ea typeface="+mn-ea"/>
              <a:cs typeface="+mn-cs"/>
            </a:rPr>
            <a:t>Introduce technology and more agile working (5)</a:t>
          </a:r>
        </a:p>
        <a:p>
          <a:pPr lvl="0" algn="ctr" defTabSz="577850">
            <a:lnSpc>
              <a:spcPct val="90000"/>
            </a:lnSpc>
            <a:spcBef>
              <a:spcPct val="0"/>
            </a:spcBef>
            <a:spcAft>
              <a:spcPct val="35000"/>
            </a:spcAft>
          </a:pPr>
          <a:endParaRPr lang="en-GB" sz="1300" b="0" i="0" kern="1200" dirty="0" smtClean="0">
            <a:effectLst/>
            <a:latin typeface="+mn-lt"/>
            <a:ea typeface="+mn-ea"/>
            <a:cs typeface="+mn-cs"/>
          </a:endParaRPr>
        </a:p>
        <a:p>
          <a:pPr lvl="0" algn="ctr" defTabSz="577850">
            <a:lnSpc>
              <a:spcPct val="90000"/>
            </a:lnSpc>
            <a:spcBef>
              <a:spcPct val="0"/>
            </a:spcBef>
            <a:spcAft>
              <a:spcPct val="35000"/>
            </a:spcAft>
          </a:pPr>
          <a:r>
            <a:rPr lang="en-GB" sz="1300" b="0" i="0" kern="1200" dirty="0" smtClean="0">
              <a:effectLst/>
              <a:latin typeface="+mn-lt"/>
              <a:ea typeface="+mn-ea"/>
              <a:cs typeface="+mn-cs"/>
            </a:rPr>
            <a:t>Peer to peer shadowing (3)</a:t>
          </a:r>
        </a:p>
        <a:p>
          <a:pPr lvl="0" algn="ctr" defTabSz="577850">
            <a:lnSpc>
              <a:spcPct val="90000"/>
            </a:lnSpc>
            <a:spcBef>
              <a:spcPct val="0"/>
            </a:spcBef>
            <a:spcAft>
              <a:spcPct val="35000"/>
            </a:spcAft>
          </a:pPr>
          <a:r>
            <a:rPr lang="en-GB" sz="1300" b="0" i="0" kern="1200" dirty="0" smtClean="0">
              <a:effectLst/>
              <a:latin typeface="+mn-lt"/>
              <a:ea typeface="+mn-ea"/>
              <a:cs typeface="+mn-cs"/>
            </a:rPr>
            <a:t>Combination of specialists  supporting from start to finish (12)</a:t>
          </a:r>
        </a:p>
      </dsp:txBody>
      <dsp:txXfrm>
        <a:off x="48905" y="3277569"/>
        <a:ext cx="1963177" cy="1551237"/>
      </dsp:txXfrm>
    </dsp:sp>
    <dsp:sp modelId="{53E130C0-F6D8-4921-AEE9-AC99C4808F00}">
      <dsp:nvSpPr>
        <dsp:cNvPr id="0" name=""/>
        <dsp:cNvSpPr/>
      </dsp:nvSpPr>
      <dsp:spPr>
        <a:xfrm rot="13496010">
          <a:off x="1678682" y="2180496"/>
          <a:ext cx="1943286" cy="617909"/>
        </a:xfrm>
        <a:prstGeom prst="leftArrow">
          <a:avLst>
            <a:gd name="adj1" fmla="val 60000"/>
            <a:gd name="adj2" fmla="val 5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64C2B2AA-F909-4CF2-BDE7-632CE7390E55}">
      <dsp:nvSpPr>
        <dsp:cNvPr id="0" name=""/>
        <dsp:cNvSpPr/>
      </dsp:nvSpPr>
      <dsp:spPr>
        <a:xfrm>
          <a:off x="932623" y="979313"/>
          <a:ext cx="2059699" cy="1647759"/>
        </a:xfrm>
        <a:prstGeom prst="roundRect">
          <a:avLst>
            <a:gd name="adj" fmla="val 10000"/>
          </a:avLst>
        </a:prstGeom>
        <a:solidFill>
          <a:schemeClr val="lt1"/>
        </a:solidFill>
        <a:ln w="25400" cap="flat" cmpd="sng" algn="ctr">
          <a:solidFill>
            <a:schemeClr val="accent6"/>
          </a:solidFill>
          <a:prstDash val="solid"/>
        </a:ln>
        <a:effectLst/>
        <a:scene3d>
          <a:camera prst="orthographicFront"/>
          <a:lightRig rig="flat" dir="t"/>
        </a:scene3d>
        <a:sp3d/>
      </dsp:spPr>
      <dsp:style>
        <a:lnRef idx="2">
          <a:schemeClr val="accent6"/>
        </a:lnRef>
        <a:fillRef idx="1">
          <a:schemeClr val="lt1"/>
        </a:fillRef>
        <a:effectRef idx="0">
          <a:schemeClr val="accent6"/>
        </a:effectRef>
        <a:fontRef idx="minor">
          <a:schemeClr val="dk1"/>
        </a:fontRef>
      </dsp:style>
      <dsp:txBody>
        <a:bodyPr spcFirstLastPara="0" vert="horz" wrap="square" lIns="24765" tIns="24765" rIns="24765" bIns="24765" numCol="1" spcCol="1270" anchor="ctr" anchorCtr="0">
          <a:noAutofit/>
        </a:bodyPr>
        <a:lstStyle/>
        <a:p>
          <a:pPr lvl="0" algn="ctr" defTabSz="577850" rtl="0">
            <a:lnSpc>
              <a:spcPct val="90000"/>
            </a:lnSpc>
            <a:spcBef>
              <a:spcPct val="0"/>
            </a:spcBef>
            <a:spcAft>
              <a:spcPct val="35000"/>
            </a:spcAft>
          </a:pPr>
          <a:r>
            <a:rPr lang="en-GB" sz="1300" b="0" kern="1200" dirty="0" smtClean="0">
              <a:solidFill>
                <a:schemeClr val="tx1"/>
              </a:solidFill>
              <a:effectLst/>
              <a:latin typeface="+mn-lt"/>
              <a:ea typeface="+mn-ea"/>
              <a:cs typeface="+mn-cs"/>
            </a:rPr>
            <a:t>Multiagency working (35) </a:t>
          </a:r>
        </a:p>
        <a:p>
          <a:pPr lvl="0" algn="ctr" defTabSz="577850" rtl="0">
            <a:lnSpc>
              <a:spcPct val="90000"/>
            </a:lnSpc>
            <a:spcBef>
              <a:spcPct val="0"/>
            </a:spcBef>
            <a:spcAft>
              <a:spcPct val="35000"/>
            </a:spcAft>
          </a:pPr>
          <a:r>
            <a:rPr lang="en-GB" sz="1300" b="0" kern="1200" dirty="0" smtClean="0">
              <a:solidFill>
                <a:schemeClr val="tx1"/>
              </a:solidFill>
              <a:effectLst/>
              <a:latin typeface="+mn-lt"/>
              <a:ea typeface="+mn-ea"/>
              <a:cs typeface="+mn-cs"/>
            </a:rPr>
            <a:t>Tailored services (22) e.g. having early intervention services</a:t>
          </a:r>
        </a:p>
        <a:p>
          <a:pPr lvl="0" algn="ctr" defTabSz="577850" rtl="0">
            <a:lnSpc>
              <a:spcPct val="90000"/>
            </a:lnSpc>
            <a:spcBef>
              <a:spcPct val="0"/>
            </a:spcBef>
            <a:spcAft>
              <a:spcPct val="35000"/>
            </a:spcAft>
          </a:pPr>
          <a:r>
            <a:rPr lang="en-GB" sz="1300" b="0" kern="1200" dirty="0" smtClean="0">
              <a:solidFill>
                <a:schemeClr val="tx1"/>
              </a:solidFill>
              <a:effectLst/>
              <a:latin typeface="+mn-lt"/>
              <a:ea typeface="+mn-ea"/>
              <a:cs typeface="+mn-cs"/>
            </a:rPr>
            <a:t>Working in and around school reach area and educate parents  (16)</a:t>
          </a:r>
        </a:p>
      </dsp:txBody>
      <dsp:txXfrm>
        <a:off x="980884" y="1027574"/>
        <a:ext cx="1963177" cy="1551237"/>
      </dsp:txXfrm>
    </dsp:sp>
    <dsp:sp modelId="{05726253-3902-4C21-8F0E-7DA03AC83B5C}">
      <dsp:nvSpPr>
        <dsp:cNvPr id="0" name=""/>
        <dsp:cNvSpPr/>
      </dsp:nvSpPr>
      <dsp:spPr>
        <a:xfrm rot="16229239">
          <a:off x="3227938" y="1538451"/>
          <a:ext cx="1952453" cy="617909"/>
        </a:xfrm>
        <a:prstGeom prst="leftArrow">
          <a:avLst>
            <a:gd name="adj1" fmla="val 60000"/>
            <a:gd name="adj2" fmla="val 5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65D9A63B-143A-49A6-8200-9E3EEFA90CD8}">
      <dsp:nvSpPr>
        <dsp:cNvPr id="0" name=""/>
        <dsp:cNvSpPr/>
      </dsp:nvSpPr>
      <dsp:spPr>
        <a:xfrm>
          <a:off x="3182618" y="47335"/>
          <a:ext cx="2059699" cy="1647759"/>
        </a:xfrm>
        <a:prstGeom prst="roundRect">
          <a:avLst>
            <a:gd name="adj" fmla="val 10000"/>
          </a:avLst>
        </a:prstGeom>
        <a:solidFill>
          <a:schemeClr val="lt1"/>
        </a:solidFill>
        <a:ln w="25400" cap="flat" cmpd="sng" algn="ctr">
          <a:solidFill>
            <a:schemeClr val="accent6"/>
          </a:solidFill>
          <a:prstDash val="solid"/>
        </a:ln>
        <a:effectLst/>
        <a:scene3d>
          <a:camera prst="orthographicFront"/>
          <a:lightRig rig="flat" dir="t"/>
        </a:scene3d>
        <a:sp3d/>
      </dsp:spPr>
      <dsp:style>
        <a:lnRef idx="2">
          <a:schemeClr val="accent6"/>
        </a:lnRef>
        <a:fillRef idx="1">
          <a:schemeClr val="lt1"/>
        </a:fillRef>
        <a:effectRef idx="0">
          <a:schemeClr val="accent6"/>
        </a:effectRef>
        <a:fontRef idx="minor">
          <a:schemeClr val="dk1"/>
        </a:fontRef>
      </dsp:style>
      <dsp:txBody>
        <a:bodyPr spcFirstLastPara="0" vert="horz" wrap="square" lIns="24765" tIns="24765" rIns="24765" bIns="24765" numCol="1" spcCol="1270" anchor="ctr" anchorCtr="0">
          <a:noAutofit/>
        </a:bodyPr>
        <a:lstStyle/>
        <a:p>
          <a:pPr lvl="0" algn="ctr" defTabSz="577850" rtl="0">
            <a:lnSpc>
              <a:spcPct val="90000"/>
            </a:lnSpc>
            <a:spcBef>
              <a:spcPct val="0"/>
            </a:spcBef>
            <a:spcAft>
              <a:spcPct val="35000"/>
            </a:spcAft>
          </a:pPr>
          <a:r>
            <a:rPr lang="en-GB" sz="1300" b="0" kern="1200" dirty="0" smtClean="0">
              <a:solidFill>
                <a:schemeClr val="tx1"/>
              </a:solidFill>
              <a:effectLst/>
              <a:latin typeface="+mn-lt"/>
              <a:ea typeface="+mn-ea"/>
              <a:cs typeface="+mn-cs"/>
            </a:rPr>
            <a:t>A combination of specialists identified as early as possible to </a:t>
          </a:r>
          <a:r>
            <a:rPr lang="en-GB" sz="1300" b="0" kern="1200" dirty="0" smtClean="0">
              <a:solidFill>
                <a:schemeClr val="tx1"/>
              </a:solidFill>
              <a:effectLst/>
              <a:latin typeface="+mn-lt"/>
              <a:ea typeface="+mn-ea"/>
              <a:cs typeface="+mn-cs"/>
            </a:rPr>
            <a:t>support families (12</a:t>
          </a:r>
          <a:r>
            <a:rPr lang="en-GB" sz="1300" b="0" kern="1200" dirty="0" smtClean="0">
              <a:solidFill>
                <a:schemeClr val="tx1"/>
              </a:solidFill>
              <a:effectLst/>
              <a:latin typeface="+mn-lt"/>
              <a:ea typeface="+mn-ea"/>
              <a:cs typeface="+mn-cs"/>
            </a:rPr>
            <a:t>)</a:t>
          </a:r>
          <a:endParaRPr kumimoji="0" lang="en-GB" sz="1300" b="0" i="0" u="none" strike="noStrike" kern="1200" cap="none" spc="0" normalizeH="0" baseline="0" noProof="0" dirty="0" smtClean="0">
            <a:ln>
              <a:noFill/>
            </a:ln>
            <a:solidFill>
              <a:schemeClr val="tx1"/>
            </a:solidFill>
            <a:effectLst/>
            <a:uLnTx/>
            <a:uFillTx/>
            <a:latin typeface="+mn-lt"/>
          </a:endParaRPr>
        </a:p>
      </dsp:txBody>
      <dsp:txXfrm>
        <a:off x="3230879" y="95596"/>
        <a:ext cx="1963177" cy="1551237"/>
      </dsp:txXfrm>
    </dsp:sp>
    <dsp:sp modelId="{AC7F3302-4457-4A14-BADE-3D45814077FA}">
      <dsp:nvSpPr>
        <dsp:cNvPr id="0" name=""/>
        <dsp:cNvSpPr/>
      </dsp:nvSpPr>
      <dsp:spPr>
        <a:xfrm rot="18944922">
          <a:off x="4763899" y="2184839"/>
          <a:ext cx="1979347" cy="617909"/>
        </a:xfrm>
        <a:prstGeom prst="leftArrow">
          <a:avLst>
            <a:gd name="adj1" fmla="val 60000"/>
            <a:gd name="adj2" fmla="val 5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AAF77315-2CE4-46C3-863C-B8B9BCDD927F}">
      <dsp:nvSpPr>
        <dsp:cNvPr id="0" name=""/>
        <dsp:cNvSpPr/>
      </dsp:nvSpPr>
      <dsp:spPr>
        <a:xfrm>
          <a:off x="5432613" y="979313"/>
          <a:ext cx="2059699" cy="1647759"/>
        </a:xfrm>
        <a:prstGeom prst="roundRect">
          <a:avLst>
            <a:gd name="adj" fmla="val 10000"/>
          </a:avLst>
        </a:prstGeom>
        <a:solidFill>
          <a:schemeClr val="lt1"/>
        </a:solidFill>
        <a:ln w="25400" cap="flat" cmpd="sng" algn="ctr">
          <a:solidFill>
            <a:schemeClr val="accent6"/>
          </a:solidFill>
          <a:prstDash val="solid"/>
        </a:ln>
        <a:effectLst/>
        <a:scene3d>
          <a:camera prst="orthographicFront"/>
          <a:lightRig rig="flat" dir="t"/>
        </a:scene3d>
        <a:sp3d/>
      </dsp:spPr>
      <dsp:style>
        <a:lnRef idx="2">
          <a:schemeClr val="accent6"/>
        </a:lnRef>
        <a:fillRef idx="1">
          <a:schemeClr val="lt1"/>
        </a:fillRef>
        <a:effectRef idx="0">
          <a:schemeClr val="accent6"/>
        </a:effectRef>
        <a:fontRef idx="minor">
          <a:schemeClr val="dk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GB" sz="1300" b="0" kern="1200" dirty="0" smtClean="0">
              <a:solidFill>
                <a:schemeClr val="tx1"/>
              </a:solidFill>
              <a:effectLst/>
              <a:latin typeface="+mn-lt"/>
              <a:ea typeface="+mn-ea"/>
              <a:cs typeface="+mn-cs"/>
            </a:rPr>
            <a:t>Introduce family as partners (35) e.g. once children in reception class </a:t>
          </a:r>
          <a:r>
            <a:rPr lang="en-GB" sz="1300" b="0" kern="1200" dirty="0" smtClean="0">
              <a:solidFill>
                <a:schemeClr val="tx1"/>
              </a:solidFill>
              <a:effectLst/>
              <a:latin typeface="+mn-lt"/>
              <a:ea typeface="+mn-ea"/>
              <a:cs typeface="+mn-cs"/>
            </a:rPr>
            <a:t>- </a:t>
          </a:r>
          <a:r>
            <a:rPr lang="en-GB" sz="1300" b="0" kern="1200" dirty="0" smtClean="0">
              <a:solidFill>
                <a:schemeClr val="tx1"/>
              </a:solidFill>
              <a:effectLst/>
              <a:latin typeface="+mn-lt"/>
              <a:ea typeface="+mn-ea"/>
              <a:cs typeface="+mn-cs"/>
            </a:rPr>
            <a:t>offer parent support sessions in school </a:t>
          </a:r>
          <a:endParaRPr lang="en-GB" sz="1300" kern="1200" dirty="0"/>
        </a:p>
      </dsp:txBody>
      <dsp:txXfrm>
        <a:off x="5480874" y="1027574"/>
        <a:ext cx="1963177" cy="1551237"/>
      </dsp:txXfrm>
    </dsp:sp>
    <dsp:sp modelId="{C5299E5F-A9D1-4EEE-A916-EF7C2E48DB95}">
      <dsp:nvSpPr>
        <dsp:cNvPr id="0" name=""/>
        <dsp:cNvSpPr/>
      </dsp:nvSpPr>
      <dsp:spPr>
        <a:xfrm rot="34226">
          <a:off x="5386486" y="3734237"/>
          <a:ext cx="2008004" cy="617909"/>
        </a:xfrm>
        <a:prstGeom prst="leftArrow">
          <a:avLst>
            <a:gd name="adj1" fmla="val 60000"/>
            <a:gd name="adj2" fmla="val 5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FA940999-2509-4562-9C8E-516CB2269D91}">
      <dsp:nvSpPr>
        <dsp:cNvPr id="0" name=""/>
        <dsp:cNvSpPr/>
      </dsp:nvSpPr>
      <dsp:spPr>
        <a:xfrm>
          <a:off x="6364591" y="3229308"/>
          <a:ext cx="2059699" cy="1647759"/>
        </a:xfrm>
        <a:prstGeom prst="roundRect">
          <a:avLst>
            <a:gd name="adj" fmla="val 10000"/>
          </a:avLst>
        </a:prstGeom>
        <a:solidFill>
          <a:schemeClr val="lt1"/>
        </a:solidFill>
        <a:ln w="25400" cap="flat" cmpd="sng" algn="ctr">
          <a:solidFill>
            <a:schemeClr val="accent6"/>
          </a:solidFill>
          <a:prstDash val="solid"/>
        </a:ln>
        <a:effectLst/>
        <a:scene3d>
          <a:camera prst="orthographicFront"/>
          <a:lightRig rig="flat" dir="t"/>
        </a:scene3d>
        <a:sp3d/>
      </dsp:spPr>
      <dsp:style>
        <a:lnRef idx="2">
          <a:schemeClr val="accent6"/>
        </a:lnRef>
        <a:fillRef idx="1">
          <a:schemeClr val="lt1"/>
        </a:fillRef>
        <a:effectRef idx="0">
          <a:schemeClr val="accent6"/>
        </a:effectRef>
        <a:fontRef idx="minor">
          <a:schemeClr val="dk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GB" sz="1300" kern="1200" dirty="0" smtClean="0"/>
            <a:t>Health </a:t>
          </a:r>
          <a:r>
            <a:rPr lang="en-GB" sz="1300" kern="1200" dirty="0" smtClean="0"/>
            <a:t>visitors to look to meet the whole family and to assess the family’s needs, general comments were made about modern technology (17) e.g. having a central data hub across the  system</a:t>
          </a:r>
          <a:endParaRPr lang="en-GB" sz="1300" kern="1200" dirty="0"/>
        </a:p>
      </dsp:txBody>
      <dsp:txXfrm>
        <a:off x="6412852" y="3277569"/>
        <a:ext cx="1963177" cy="155123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7380FC-3C64-4B9E-8E0B-400C34E5FF53}" type="datetimeFigureOut">
              <a:rPr lang="en-GB" smtClean="0"/>
              <a:t>27/03/2017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BB3D63-FE81-416E-BF18-13821D4F85F8}" type="slidenum">
              <a:rPr lang="en-GB" smtClean="0"/>
              <a:t>‹#›</a:t>
            </a:fld>
            <a:endParaRPr lang="en-GB"/>
          </a:p>
        </p:txBody>
      </p:sp>
    </p:spTree>
    <p:extLst>
      <p:ext uri="{BB962C8B-B14F-4D97-AF65-F5344CB8AC3E}">
        <p14:creationId xmlns:p14="http://schemas.microsoft.com/office/powerpoint/2010/main" val="3631695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95AB59-083A-4CC8-8007-C1BC5360F33F}"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FA50FD-836B-4C0F-96FA-50C6FBC0A115}" type="slidenum">
              <a:rPr lang="en-GB" smtClean="0"/>
              <a:t>‹#›</a:t>
            </a:fld>
            <a:endParaRPr lang="en-GB"/>
          </a:p>
        </p:txBody>
      </p:sp>
    </p:spTree>
    <p:extLst>
      <p:ext uri="{BB962C8B-B14F-4D97-AF65-F5344CB8AC3E}">
        <p14:creationId xmlns:p14="http://schemas.microsoft.com/office/powerpoint/2010/main" val="522253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95AB59-083A-4CC8-8007-C1BC5360F33F}"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FA50FD-836B-4C0F-96FA-50C6FBC0A115}" type="slidenum">
              <a:rPr lang="en-GB" smtClean="0"/>
              <a:t>‹#›</a:t>
            </a:fld>
            <a:endParaRPr lang="en-GB"/>
          </a:p>
        </p:txBody>
      </p:sp>
    </p:spTree>
    <p:extLst>
      <p:ext uri="{BB962C8B-B14F-4D97-AF65-F5344CB8AC3E}">
        <p14:creationId xmlns:p14="http://schemas.microsoft.com/office/powerpoint/2010/main" val="1844760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95AB59-083A-4CC8-8007-C1BC5360F33F}"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FA50FD-836B-4C0F-96FA-50C6FBC0A115}" type="slidenum">
              <a:rPr lang="en-GB" smtClean="0"/>
              <a:t>‹#›</a:t>
            </a:fld>
            <a:endParaRPr lang="en-GB"/>
          </a:p>
        </p:txBody>
      </p:sp>
    </p:spTree>
    <p:extLst>
      <p:ext uri="{BB962C8B-B14F-4D97-AF65-F5344CB8AC3E}">
        <p14:creationId xmlns:p14="http://schemas.microsoft.com/office/powerpoint/2010/main" val="3860925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95AB59-083A-4CC8-8007-C1BC5360F33F}"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FA50FD-836B-4C0F-96FA-50C6FBC0A115}" type="slidenum">
              <a:rPr lang="en-GB" smtClean="0"/>
              <a:t>‹#›</a:t>
            </a:fld>
            <a:endParaRPr lang="en-GB"/>
          </a:p>
        </p:txBody>
      </p:sp>
    </p:spTree>
    <p:extLst>
      <p:ext uri="{BB962C8B-B14F-4D97-AF65-F5344CB8AC3E}">
        <p14:creationId xmlns:p14="http://schemas.microsoft.com/office/powerpoint/2010/main" val="317937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95AB59-083A-4CC8-8007-C1BC5360F33F}"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FA50FD-836B-4C0F-96FA-50C6FBC0A115}" type="slidenum">
              <a:rPr lang="en-GB" smtClean="0"/>
              <a:t>‹#›</a:t>
            </a:fld>
            <a:endParaRPr lang="en-GB"/>
          </a:p>
        </p:txBody>
      </p:sp>
    </p:spTree>
    <p:extLst>
      <p:ext uri="{BB962C8B-B14F-4D97-AF65-F5344CB8AC3E}">
        <p14:creationId xmlns:p14="http://schemas.microsoft.com/office/powerpoint/2010/main" val="270895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95AB59-083A-4CC8-8007-C1BC5360F33F}"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FA50FD-836B-4C0F-96FA-50C6FBC0A115}" type="slidenum">
              <a:rPr lang="en-GB" smtClean="0"/>
              <a:t>‹#›</a:t>
            </a:fld>
            <a:endParaRPr lang="en-GB"/>
          </a:p>
        </p:txBody>
      </p:sp>
    </p:spTree>
    <p:extLst>
      <p:ext uri="{BB962C8B-B14F-4D97-AF65-F5344CB8AC3E}">
        <p14:creationId xmlns:p14="http://schemas.microsoft.com/office/powerpoint/2010/main" val="292343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95AB59-083A-4CC8-8007-C1BC5360F33F}" type="datetimeFigureOut">
              <a:rPr lang="en-GB" smtClean="0"/>
              <a:t>27/03/2017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FA50FD-836B-4C0F-96FA-50C6FBC0A115}" type="slidenum">
              <a:rPr lang="en-GB" smtClean="0"/>
              <a:t>‹#›</a:t>
            </a:fld>
            <a:endParaRPr lang="en-GB"/>
          </a:p>
        </p:txBody>
      </p:sp>
    </p:spTree>
    <p:extLst>
      <p:ext uri="{BB962C8B-B14F-4D97-AF65-F5344CB8AC3E}">
        <p14:creationId xmlns:p14="http://schemas.microsoft.com/office/powerpoint/2010/main" val="2132164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95AB59-083A-4CC8-8007-C1BC5360F33F}" type="datetimeFigureOut">
              <a:rPr lang="en-GB" smtClean="0"/>
              <a:t>27/03/2017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FA50FD-836B-4C0F-96FA-50C6FBC0A115}" type="slidenum">
              <a:rPr lang="en-GB" smtClean="0"/>
              <a:t>‹#›</a:t>
            </a:fld>
            <a:endParaRPr lang="en-GB"/>
          </a:p>
        </p:txBody>
      </p:sp>
    </p:spTree>
    <p:extLst>
      <p:ext uri="{BB962C8B-B14F-4D97-AF65-F5344CB8AC3E}">
        <p14:creationId xmlns:p14="http://schemas.microsoft.com/office/powerpoint/2010/main" val="3244112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5AB59-083A-4CC8-8007-C1BC5360F33F}" type="datetimeFigureOut">
              <a:rPr lang="en-GB" smtClean="0"/>
              <a:t>27/03/2017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FA50FD-836B-4C0F-96FA-50C6FBC0A115}" type="slidenum">
              <a:rPr lang="en-GB" smtClean="0"/>
              <a:t>‹#›</a:t>
            </a:fld>
            <a:endParaRPr lang="en-GB"/>
          </a:p>
        </p:txBody>
      </p:sp>
    </p:spTree>
    <p:extLst>
      <p:ext uri="{BB962C8B-B14F-4D97-AF65-F5344CB8AC3E}">
        <p14:creationId xmlns:p14="http://schemas.microsoft.com/office/powerpoint/2010/main" val="34014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95AB59-083A-4CC8-8007-C1BC5360F33F}"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FA50FD-836B-4C0F-96FA-50C6FBC0A115}" type="slidenum">
              <a:rPr lang="en-GB" smtClean="0"/>
              <a:t>‹#›</a:t>
            </a:fld>
            <a:endParaRPr lang="en-GB"/>
          </a:p>
        </p:txBody>
      </p:sp>
    </p:spTree>
    <p:extLst>
      <p:ext uri="{BB962C8B-B14F-4D97-AF65-F5344CB8AC3E}">
        <p14:creationId xmlns:p14="http://schemas.microsoft.com/office/powerpoint/2010/main" val="377058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95AB59-083A-4CC8-8007-C1BC5360F33F}"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FA50FD-836B-4C0F-96FA-50C6FBC0A115}" type="slidenum">
              <a:rPr lang="en-GB" smtClean="0"/>
              <a:t>‹#›</a:t>
            </a:fld>
            <a:endParaRPr lang="en-GB"/>
          </a:p>
        </p:txBody>
      </p:sp>
    </p:spTree>
    <p:extLst>
      <p:ext uri="{BB962C8B-B14F-4D97-AF65-F5344CB8AC3E}">
        <p14:creationId xmlns:p14="http://schemas.microsoft.com/office/powerpoint/2010/main" val="366412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5AB59-083A-4CC8-8007-C1BC5360F33F}" type="datetimeFigureOut">
              <a:rPr lang="en-GB" smtClean="0"/>
              <a:t>27/03/2017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A50FD-836B-4C0F-96FA-50C6FBC0A115}" type="slidenum">
              <a:rPr lang="en-GB" smtClean="0"/>
              <a:t>‹#›</a:t>
            </a:fld>
            <a:endParaRPr lang="en-GB"/>
          </a:p>
        </p:txBody>
      </p:sp>
    </p:spTree>
    <p:extLst>
      <p:ext uri="{BB962C8B-B14F-4D97-AF65-F5344CB8AC3E}">
        <p14:creationId xmlns:p14="http://schemas.microsoft.com/office/powerpoint/2010/main" val="3318831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smtClean="0">
                <a:solidFill>
                  <a:schemeClr val="tx2"/>
                </a:solidFill>
              </a:rPr>
              <a:t>Consultation workshop findings</a:t>
            </a:r>
          </a:p>
          <a:p>
            <a:r>
              <a:rPr lang="en-GB" b="1" dirty="0" smtClean="0">
                <a:solidFill>
                  <a:schemeClr val="tx2"/>
                </a:solidFill>
              </a:rPr>
              <a:t>March 2017</a:t>
            </a:r>
            <a:endParaRPr lang="en-GB" b="1" dirty="0">
              <a:solidFill>
                <a:schemeClr val="tx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306013" cy="3140968"/>
          </a:xfrm>
          <a:prstGeom prst="rect">
            <a:avLst/>
          </a:prstGeom>
        </p:spPr>
      </p:pic>
    </p:spTree>
    <p:extLst>
      <p:ext uri="{BB962C8B-B14F-4D97-AF65-F5344CB8AC3E}">
        <p14:creationId xmlns:p14="http://schemas.microsoft.com/office/powerpoint/2010/main" val="1796894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67132741"/>
              </p:ext>
            </p:extLst>
          </p:nvPr>
        </p:nvGraphicFramePr>
        <p:xfrm>
          <a:off x="611560" y="1196752"/>
          <a:ext cx="8157591" cy="3799481"/>
        </p:xfrm>
        <a:graphic>
          <a:graphicData uri="http://schemas.openxmlformats.org/drawingml/2006/table">
            <a:tbl>
              <a:tblPr firstRow="1" firstCol="1" bandRow="1">
                <a:tableStyleId>{BDBED569-4797-4DF1-A0F4-6AAB3CD982D8}</a:tableStyleId>
              </a:tblPr>
              <a:tblGrid>
                <a:gridCol w="2304256"/>
                <a:gridCol w="4735763"/>
                <a:gridCol w="1117572"/>
              </a:tblGrid>
              <a:tr h="584535">
                <a:tc>
                  <a:txBody>
                    <a:bodyPr/>
                    <a:lstStyle/>
                    <a:p>
                      <a:pPr>
                        <a:lnSpc>
                          <a:spcPct val="115000"/>
                        </a:lnSpc>
                        <a:spcAft>
                          <a:spcPts val="0"/>
                        </a:spcAft>
                      </a:pPr>
                      <a:endParaRPr lang="en-GB" sz="1400" dirty="0" smtClean="0">
                        <a:effectLst/>
                      </a:endParaRPr>
                    </a:p>
                    <a:p>
                      <a:pPr>
                        <a:lnSpc>
                          <a:spcPct val="115000"/>
                        </a:lnSpc>
                        <a:spcAft>
                          <a:spcPts val="0"/>
                        </a:spcAft>
                      </a:pPr>
                      <a:r>
                        <a:rPr lang="en-GB" sz="1400" dirty="0" smtClean="0">
                          <a:effectLst/>
                        </a:rPr>
                        <a:t>Service </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smtClean="0">
                          <a:effectLst/>
                        </a:rPr>
                        <a:t>What key aspects are important for you when accessing these services</a:t>
                      </a:r>
                      <a:endParaRPr lang="en-GB" sz="1400" dirty="0">
                        <a:effectLst/>
                        <a:latin typeface="+mn-lt"/>
                        <a:ea typeface="Calibri"/>
                        <a:cs typeface="Times New Roman"/>
                      </a:endParaRPr>
                    </a:p>
                  </a:txBody>
                  <a:tcPr marL="46001" marR="46001" marT="0" marB="0"/>
                </a:tc>
                <a:tc>
                  <a:txBody>
                    <a:bodyPr/>
                    <a:lstStyle/>
                    <a:p>
                      <a:pPr>
                        <a:lnSpc>
                          <a:spcPct val="115000"/>
                        </a:lnSpc>
                        <a:spcAft>
                          <a:spcPts val="0"/>
                        </a:spcAft>
                      </a:pPr>
                      <a:r>
                        <a:rPr lang="en-GB" sz="1400" dirty="0">
                          <a:effectLst/>
                        </a:rPr>
                        <a:t>Count </a:t>
                      </a:r>
                      <a:endParaRPr lang="en-GB" sz="1400" dirty="0">
                        <a:effectLst/>
                        <a:latin typeface="Calibri"/>
                        <a:ea typeface="Calibri"/>
                        <a:cs typeface="Times New Roman"/>
                      </a:endParaRPr>
                    </a:p>
                  </a:txBody>
                  <a:tcPr marL="46001" marR="46001" marT="0" marB="0"/>
                </a:tc>
              </a:tr>
              <a:tr h="584535">
                <a:tc rowSpan="5">
                  <a:txBody>
                    <a:bodyPr/>
                    <a:lstStyle/>
                    <a:p>
                      <a:pPr>
                        <a:lnSpc>
                          <a:spcPct val="115000"/>
                        </a:lnSpc>
                        <a:spcAft>
                          <a:spcPts val="0"/>
                        </a:spcAft>
                      </a:pPr>
                      <a:r>
                        <a:rPr lang="en-GB" sz="1400" dirty="0">
                          <a:effectLst/>
                        </a:rPr>
                        <a:t>Infant feeding team </a:t>
                      </a:r>
                    </a:p>
                    <a:p>
                      <a:pPr>
                        <a:lnSpc>
                          <a:spcPct val="115000"/>
                        </a:lnSpc>
                        <a:spcAft>
                          <a:spcPts val="0"/>
                        </a:spcAft>
                      </a:pPr>
                      <a:r>
                        <a:rPr lang="en-GB" sz="1400" dirty="0">
                          <a:effectLst/>
                        </a:rPr>
                        <a:t> </a:t>
                      </a:r>
                    </a:p>
                    <a:p>
                      <a:pPr>
                        <a:lnSpc>
                          <a:spcPct val="115000"/>
                        </a:lnSpc>
                        <a:spcAft>
                          <a:spcPts val="0"/>
                        </a:spcAft>
                      </a:pPr>
                      <a:r>
                        <a:rPr lang="en-GB" sz="1400" dirty="0">
                          <a:effectLst/>
                        </a:rPr>
                        <a:t> </a:t>
                      </a:r>
                    </a:p>
                    <a:p>
                      <a:pPr>
                        <a:lnSpc>
                          <a:spcPct val="115000"/>
                        </a:lnSpc>
                        <a:spcAft>
                          <a:spcPts val="0"/>
                        </a:spcAft>
                      </a:pPr>
                      <a:r>
                        <a:rPr lang="en-GB" sz="1400" dirty="0">
                          <a:effectLst/>
                        </a:rPr>
                        <a:t> </a:t>
                      </a:r>
                    </a:p>
                    <a:p>
                      <a:pPr>
                        <a:lnSpc>
                          <a:spcPct val="115000"/>
                        </a:lnSpc>
                        <a:spcAft>
                          <a:spcPts val="0"/>
                        </a:spcAft>
                      </a:pPr>
                      <a:r>
                        <a:rPr lang="en-GB" sz="1400" dirty="0">
                          <a:effectLst/>
                        </a:rPr>
                        <a:t> </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smtClean="0">
                          <a:effectLst/>
                        </a:rPr>
                        <a:t>More </a:t>
                      </a:r>
                      <a:r>
                        <a:rPr lang="en-GB" sz="1400" dirty="0">
                          <a:effectLst/>
                        </a:rPr>
                        <a:t>awareness of the service</a:t>
                      </a:r>
                    </a:p>
                    <a:p>
                      <a:pPr>
                        <a:lnSpc>
                          <a:spcPct val="115000"/>
                        </a:lnSpc>
                        <a:spcAft>
                          <a:spcPts val="0"/>
                        </a:spcAft>
                      </a:pPr>
                      <a:r>
                        <a:rPr lang="en-GB" sz="1400" dirty="0">
                          <a:effectLst/>
                        </a:rPr>
                        <a:t> </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2</a:t>
                      </a:r>
                      <a:endParaRPr lang="en-GB" sz="1400" dirty="0">
                        <a:effectLst/>
                        <a:latin typeface="Calibri"/>
                        <a:ea typeface="Calibri"/>
                        <a:cs typeface="Times New Roman"/>
                      </a:endParaRPr>
                    </a:p>
                  </a:txBody>
                  <a:tcPr marL="46001" marR="46001" marT="0" marB="0"/>
                </a:tc>
              </a:tr>
              <a:tr h="584535">
                <a:tc vMerge="1">
                  <a:txBody>
                    <a:bodyPr/>
                    <a:lstStyle/>
                    <a:p>
                      <a:pPr>
                        <a:lnSpc>
                          <a:spcPct val="115000"/>
                        </a:lnSpc>
                        <a:spcAft>
                          <a:spcPts val="0"/>
                        </a:spcAft>
                      </a:pPr>
                      <a:endParaRPr lang="en-GB" sz="140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dirty="0" smtClean="0">
                          <a:effectLst/>
                        </a:rPr>
                        <a:t>Supporting </a:t>
                      </a:r>
                      <a:r>
                        <a:rPr lang="en-GB" sz="1400" dirty="0">
                          <a:effectLst/>
                        </a:rPr>
                        <a:t>post </a:t>
                      </a:r>
                      <a:r>
                        <a:rPr lang="en-GB" sz="1400" dirty="0" smtClean="0">
                          <a:effectLst/>
                        </a:rPr>
                        <a:t>discharge through home visits after birth</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3</a:t>
                      </a:r>
                      <a:endParaRPr lang="en-GB" sz="1400" dirty="0">
                        <a:effectLst/>
                        <a:latin typeface="Calibri"/>
                        <a:ea typeface="Calibri"/>
                        <a:cs typeface="Times New Roman"/>
                      </a:endParaRPr>
                    </a:p>
                  </a:txBody>
                  <a:tcPr marL="46001" marR="46001" marT="0" marB="0"/>
                </a:tc>
              </a:tr>
              <a:tr h="876804">
                <a:tc vMerge="1">
                  <a:txBody>
                    <a:bodyPr/>
                    <a:lstStyle/>
                    <a:p>
                      <a:pPr>
                        <a:lnSpc>
                          <a:spcPct val="115000"/>
                        </a:lnSpc>
                        <a:spcAft>
                          <a:spcPts val="0"/>
                        </a:spcAft>
                      </a:pP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Partnership working  - </a:t>
                      </a:r>
                      <a:r>
                        <a:rPr lang="en-GB" sz="1400" dirty="0" smtClean="0">
                          <a:effectLst/>
                        </a:rPr>
                        <a:t> between </a:t>
                      </a:r>
                      <a:r>
                        <a:rPr lang="en-GB" sz="1400" dirty="0" err="1" smtClean="0">
                          <a:effectLst/>
                        </a:rPr>
                        <a:t>mamta</a:t>
                      </a:r>
                      <a:r>
                        <a:rPr lang="en-GB" sz="1400" dirty="0" smtClean="0">
                          <a:effectLst/>
                        </a:rPr>
                        <a:t>, the infant feeding team, midwifery and health visiting</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3</a:t>
                      </a:r>
                      <a:endParaRPr lang="en-GB" sz="1400" dirty="0">
                        <a:effectLst/>
                        <a:latin typeface="Calibri"/>
                        <a:ea typeface="Calibri"/>
                        <a:cs typeface="Times New Roman"/>
                      </a:endParaRPr>
                    </a:p>
                  </a:txBody>
                  <a:tcPr marL="46001" marR="46001" marT="0" marB="0"/>
                </a:tc>
              </a:tr>
              <a:tr h="876804">
                <a:tc vMerge="1">
                  <a:txBody>
                    <a:bodyPr/>
                    <a:lstStyle/>
                    <a:p>
                      <a:pPr>
                        <a:lnSpc>
                          <a:spcPct val="115000"/>
                        </a:lnSpc>
                        <a:spcAft>
                          <a:spcPts val="0"/>
                        </a:spcAft>
                      </a:pPr>
                      <a:endParaRPr lang="en-GB" sz="1400" dirty="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dirty="0">
                          <a:effectLst/>
                        </a:rPr>
                        <a:t>Women only </a:t>
                      </a:r>
                      <a:r>
                        <a:rPr lang="en-GB" sz="1400" dirty="0" smtClean="0">
                          <a:effectLst/>
                        </a:rPr>
                        <a:t>sessions </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3</a:t>
                      </a:r>
                    </a:p>
                    <a:p>
                      <a:pPr>
                        <a:lnSpc>
                          <a:spcPct val="115000"/>
                        </a:lnSpc>
                        <a:spcAft>
                          <a:spcPts val="0"/>
                        </a:spcAft>
                      </a:pPr>
                      <a:r>
                        <a:rPr lang="en-GB" sz="1400" dirty="0">
                          <a:effectLst/>
                        </a:rPr>
                        <a:t> </a:t>
                      </a:r>
                      <a:endParaRPr lang="en-GB" sz="1400" dirty="0">
                        <a:effectLst/>
                        <a:latin typeface="Calibri"/>
                        <a:ea typeface="Calibri"/>
                        <a:cs typeface="Times New Roman"/>
                      </a:endParaRPr>
                    </a:p>
                  </a:txBody>
                  <a:tcPr marL="46001" marR="46001" marT="0" marB="0"/>
                </a:tc>
              </a:tr>
              <a:tr h="292268">
                <a:tc vMerge="1">
                  <a:txBody>
                    <a:bodyPr/>
                    <a:lstStyle/>
                    <a:p>
                      <a:pPr>
                        <a:lnSpc>
                          <a:spcPct val="115000"/>
                        </a:lnSpc>
                        <a:spcAft>
                          <a:spcPts val="0"/>
                        </a:spcAft>
                      </a:pP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smtClean="0">
                          <a:effectLst/>
                        </a:rPr>
                        <a:t>Having </a:t>
                      </a:r>
                      <a:r>
                        <a:rPr lang="en-GB" sz="1400" dirty="0" err="1" smtClean="0">
                          <a:effectLst/>
                        </a:rPr>
                        <a:t>mamta</a:t>
                      </a:r>
                      <a:r>
                        <a:rPr lang="en-GB" sz="1400" baseline="0" dirty="0" smtClean="0">
                          <a:effectLst/>
                        </a:rPr>
                        <a:t> peer workers supporting </a:t>
                      </a:r>
                      <a:r>
                        <a:rPr lang="en-GB" sz="1400" dirty="0" smtClean="0">
                          <a:effectLst/>
                        </a:rPr>
                        <a:t>infant feeding </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2</a:t>
                      </a:r>
                      <a:endParaRPr lang="en-GB" sz="1400" dirty="0">
                        <a:effectLst/>
                        <a:latin typeface="Calibri"/>
                        <a:ea typeface="Calibri"/>
                        <a:cs typeface="Times New Roman"/>
                      </a:endParaRPr>
                    </a:p>
                  </a:txBody>
                  <a:tcPr marL="46001" marR="46001" marT="0" marB="0"/>
                </a:tc>
              </a:tr>
            </a:tbl>
          </a:graphicData>
        </a:graphic>
      </p:graphicFrame>
      <p:sp>
        <p:nvSpPr>
          <p:cNvPr id="5" name="Title 1"/>
          <p:cNvSpPr>
            <a:spLocks noGrp="1"/>
          </p:cNvSpPr>
          <p:nvPr>
            <p:ph type="title"/>
          </p:nvPr>
        </p:nvSpPr>
        <p:spPr>
          <a:xfrm>
            <a:off x="539552" y="32048"/>
            <a:ext cx="8229600" cy="1143000"/>
          </a:xfrm>
        </p:spPr>
        <p:txBody>
          <a:bodyPr>
            <a:normAutofit/>
          </a:bodyPr>
          <a:lstStyle/>
          <a:p>
            <a:r>
              <a:rPr lang="en-GB" sz="2400" dirty="0" smtClean="0"/>
              <a:t>Service user focus groups </a:t>
            </a:r>
            <a:r>
              <a:rPr lang="en-GB" sz="2400" dirty="0" err="1" smtClean="0"/>
              <a:t>BME</a:t>
            </a:r>
            <a:r>
              <a:rPr lang="en-GB" sz="2400" dirty="0" smtClean="0"/>
              <a:t> backgrounds:</a:t>
            </a:r>
            <a:endParaRPr lang="en-GB" sz="2400" dirty="0"/>
          </a:p>
        </p:txBody>
      </p:sp>
    </p:spTree>
    <p:extLst>
      <p:ext uri="{BB962C8B-B14F-4D97-AF65-F5344CB8AC3E}">
        <p14:creationId xmlns:p14="http://schemas.microsoft.com/office/powerpoint/2010/main" val="3882463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95068567"/>
              </p:ext>
            </p:extLst>
          </p:nvPr>
        </p:nvGraphicFramePr>
        <p:xfrm>
          <a:off x="539552" y="1628800"/>
          <a:ext cx="8064895" cy="4248472"/>
        </p:xfrm>
        <a:graphic>
          <a:graphicData uri="http://schemas.openxmlformats.org/drawingml/2006/table">
            <a:tbl>
              <a:tblPr firstRow="1" firstCol="1" bandRow="1">
                <a:tableStyleId>{BDBED569-4797-4DF1-A0F4-6AAB3CD982D8}</a:tableStyleId>
              </a:tblPr>
              <a:tblGrid>
                <a:gridCol w="2016224"/>
                <a:gridCol w="4943798"/>
                <a:gridCol w="1104873"/>
              </a:tblGrid>
              <a:tr h="552028">
                <a:tc>
                  <a:txBody>
                    <a:bodyPr/>
                    <a:lstStyle/>
                    <a:p>
                      <a:pPr>
                        <a:lnSpc>
                          <a:spcPct val="115000"/>
                        </a:lnSpc>
                        <a:spcAft>
                          <a:spcPts val="0"/>
                        </a:spcAft>
                      </a:pPr>
                      <a:r>
                        <a:rPr lang="en-GB" sz="1400" dirty="0">
                          <a:effectLst/>
                        </a:rPr>
                        <a:t>Service </a:t>
                      </a:r>
                      <a:endParaRPr lang="en-GB" sz="1400" dirty="0">
                        <a:effectLst/>
                        <a:latin typeface="Calibri"/>
                        <a:ea typeface="Calibri"/>
                        <a:cs typeface="Times New Roman"/>
                      </a:endParaRPr>
                    </a:p>
                  </a:txBody>
                  <a:tcPr marL="46001" marR="46001" marT="0" marB="0">
                    <a:solidFill>
                      <a:schemeClr val="accent5">
                        <a:lumMod val="40000"/>
                        <a:lumOff val="60000"/>
                      </a:schemeClr>
                    </a:solidFill>
                  </a:tcPr>
                </a:tc>
                <a:tc>
                  <a:txBody>
                    <a:bodyPr/>
                    <a:lstStyle/>
                    <a:p>
                      <a:pPr>
                        <a:lnSpc>
                          <a:spcPct val="115000"/>
                        </a:lnSpc>
                        <a:spcAft>
                          <a:spcPts val="0"/>
                        </a:spcAft>
                      </a:pPr>
                      <a:r>
                        <a:rPr lang="en-GB" sz="1400" dirty="0">
                          <a:effectLst/>
                        </a:rPr>
                        <a:t>Introducing </a:t>
                      </a:r>
                      <a:r>
                        <a:rPr lang="en-GB" sz="1400" u="sng" dirty="0">
                          <a:effectLst/>
                        </a:rPr>
                        <a:t>new aspects </a:t>
                      </a:r>
                      <a:r>
                        <a:rPr lang="en-GB" sz="1400" dirty="0">
                          <a:effectLst/>
                        </a:rPr>
                        <a:t>to the service</a:t>
                      </a:r>
                      <a:endParaRPr lang="en-GB" sz="1400" dirty="0">
                        <a:effectLst/>
                        <a:latin typeface="Calibri"/>
                        <a:ea typeface="Calibri"/>
                        <a:cs typeface="Times New Roman"/>
                      </a:endParaRPr>
                    </a:p>
                  </a:txBody>
                  <a:tcPr marL="46001" marR="46001" marT="0" marB="0">
                    <a:solidFill>
                      <a:schemeClr val="accent5">
                        <a:lumMod val="40000"/>
                        <a:lumOff val="60000"/>
                      </a:schemeClr>
                    </a:solidFill>
                  </a:tcPr>
                </a:tc>
                <a:tc>
                  <a:txBody>
                    <a:bodyPr/>
                    <a:lstStyle/>
                    <a:p>
                      <a:pPr>
                        <a:lnSpc>
                          <a:spcPct val="115000"/>
                        </a:lnSpc>
                        <a:spcAft>
                          <a:spcPts val="0"/>
                        </a:spcAft>
                      </a:pPr>
                      <a:r>
                        <a:rPr lang="en-GB" sz="1400" dirty="0">
                          <a:effectLst/>
                        </a:rPr>
                        <a:t>Count </a:t>
                      </a:r>
                      <a:endParaRPr lang="en-GB" sz="1400" dirty="0">
                        <a:effectLst/>
                        <a:latin typeface="Calibri"/>
                        <a:ea typeface="Calibri"/>
                        <a:cs typeface="Times New Roman"/>
                      </a:endParaRPr>
                    </a:p>
                  </a:txBody>
                  <a:tcPr marL="46001" marR="46001" marT="0" marB="0">
                    <a:solidFill>
                      <a:schemeClr val="accent5">
                        <a:lumMod val="40000"/>
                        <a:lumOff val="60000"/>
                      </a:schemeClr>
                    </a:solidFill>
                  </a:tcPr>
                </a:tc>
              </a:tr>
              <a:tr h="1421709">
                <a:tc rowSpan="3">
                  <a:txBody>
                    <a:bodyPr/>
                    <a:lstStyle/>
                    <a:p>
                      <a:pPr>
                        <a:lnSpc>
                          <a:spcPct val="115000"/>
                        </a:lnSpc>
                        <a:spcAft>
                          <a:spcPts val="0"/>
                        </a:spcAft>
                      </a:pPr>
                      <a:r>
                        <a:rPr lang="en-GB" sz="1400" dirty="0">
                          <a:effectLst/>
                        </a:rPr>
                        <a:t>Stop smoking in pregnancy service</a:t>
                      </a:r>
                      <a:endParaRPr lang="en-GB" sz="1400" dirty="0">
                        <a:effectLst/>
                        <a:latin typeface="Calibri"/>
                        <a:ea typeface="Calibri"/>
                        <a:cs typeface="Times New Roman"/>
                      </a:endParaRPr>
                    </a:p>
                    <a:p>
                      <a:pPr>
                        <a:lnSpc>
                          <a:spcPct val="115000"/>
                        </a:lnSpc>
                        <a:spcAft>
                          <a:spcPts val="0"/>
                        </a:spcAft>
                      </a:pPr>
                      <a:r>
                        <a:rPr lang="en-GB" sz="1400" dirty="0">
                          <a:effectLst/>
                        </a:rPr>
                        <a:t> </a:t>
                      </a:r>
                      <a:endParaRPr lang="en-GB" sz="1400" dirty="0">
                        <a:effectLst/>
                        <a:latin typeface="Calibri"/>
                        <a:ea typeface="Calibri"/>
                        <a:cs typeface="Times New Roman"/>
                      </a:endParaRPr>
                    </a:p>
                    <a:p>
                      <a:pPr>
                        <a:lnSpc>
                          <a:spcPct val="115000"/>
                        </a:lnSpc>
                        <a:spcAft>
                          <a:spcPts val="0"/>
                        </a:spcAft>
                      </a:pPr>
                      <a:r>
                        <a:rPr lang="en-GB" sz="1400" dirty="0">
                          <a:effectLst/>
                        </a:rPr>
                        <a:t> </a:t>
                      </a:r>
                      <a:endParaRPr lang="en-GB" sz="1400" dirty="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dirty="0">
                          <a:effectLst/>
                        </a:rPr>
                        <a:t>Drop in session in the community such as at </a:t>
                      </a:r>
                      <a:r>
                        <a:rPr lang="en-GB" sz="1400" dirty="0" err="1" smtClean="0">
                          <a:effectLst/>
                        </a:rPr>
                        <a:t>Foleshill</a:t>
                      </a:r>
                      <a:r>
                        <a:rPr lang="en-GB" sz="1400" baseline="0" dirty="0" smtClean="0">
                          <a:effectLst/>
                        </a:rPr>
                        <a:t> </a:t>
                      </a:r>
                      <a:r>
                        <a:rPr lang="en-GB" sz="1400" baseline="0" dirty="0" err="1" smtClean="0">
                          <a:effectLst/>
                        </a:rPr>
                        <a:t>Womens</a:t>
                      </a:r>
                      <a:r>
                        <a:rPr lang="en-GB" sz="1400" baseline="0" dirty="0" smtClean="0">
                          <a:effectLst/>
                        </a:rPr>
                        <a:t> Training Centre</a:t>
                      </a:r>
                      <a:endParaRPr lang="en-GB" sz="1400" dirty="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a:effectLst/>
                        </a:rPr>
                        <a:t>2</a:t>
                      </a:r>
                      <a:endParaRPr lang="en-GB" sz="1400">
                        <a:effectLst/>
                        <a:latin typeface="Calibri"/>
                        <a:ea typeface="Calibri"/>
                        <a:cs typeface="Times New Roman"/>
                      </a:endParaRPr>
                    </a:p>
                  </a:txBody>
                  <a:tcPr marL="46001" marR="46001" marT="0" marB="0">
                    <a:noFill/>
                  </a:tcPr>
                </a:tc>
              </a:tr>
              <a:tr h="1137367">
                <a:tc vMerge="1">
                  <a:txBody>
                    <a:bodyPr/>
                    <a:lstStyle/>
                    <a:p>
                      <a:pPr>
                        <a:lnSpc>
                          <a:spcPct val="115000"/>
                        </a:lnSpc>
                        <a:spcAft>
                          <a:spcPts val="0"/>
                        </a:spcAft>
                      </a:pP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Raising awareness about the harmful effects of secondary smoking and smoking</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2</a:t>
                      </a:r>
                      <a:endParaRPr lang="en-GB" sz="1400" dirty="0">
                        <a:effectLst/>
                        <a:latin typeface="Calibri"/>
                        <a:ea typeface="Calibri"/>
                        <a:cs typeface="Times New Roman"/>
                      </a:endParaRPr>
                    </a:p>
                  </a:txBody>
                  <a:tcPr marL="46001" marR="46001" marT="0" marB="0"/>
                </a:tc>
              </a:tr>
              <a:tr h="568684">
                <a:tc vMerge="1">
                  <a:txBody>
                    <a:bodyPr/>
                    <a:lstStyle/>
                    <a:p>
                      <a:pPr>
                        <a:lnSpc>
                          <a:spcPct val="115000"/>
                        </a:lnSpc>
                        <a:spcAft>
                          <a:spcPts val="0"/>
                        </a:spcAft>
                      </a:pPr>
                      <a:endParaRPr lang="en-GB" sz="1400" dirty="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dirty="0">
                          <a:effectLst/>
                        </a:rPr>
                        <a:t>Include links to parents</a:t>
                      </a:r>
                      <a:endParaRPr lang="en-GB" sz="1400" dirty="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dirty="0">
                          <a:effectLst/>
                        </a:rPr>
                        <a:t>2</a:t>
                      </a:r>
                      <a:endParaRPr lang="en-GB" sz="1400" dirty="0">
                        <a:effectLst/>
                        <a:latin typeface="Calibri"/>
                        <a:ea typeface="Calibri"/>
                        <a:cs typeface="Times New Roman"/>
                      </a:endParaRPr>
                    </a:p>
                  </a:txBody>
                  <a:tcPr marL="46001" marR="46001" marT="0" marB="0">
                    <a:noFill/>
                  </a:tcPr>
                </a:tc>
              </a:tr>
              <a:tr h="568684">
                <a:tc>
                  <a:txBody>
                    <a:bodyPr/>
                    <a:lstStyle/>
                    <a:p>
                      <a:pPr>
                        <a:lnSpc>
                          <a:spcPct val="115000"/>
                        </a:lnSpc>
                        <a:spcAft>
                          <a:spcPts val="0"/>
                        </a:spcAft>
                      </a:pPr>
                      <a:r>
                        <a:rPr lang="en-GB" sz="1400">
                          <a:effectLst/>
                        </a:rPr>
                        <a:t>School nursing </a:t>
                      </a:r>
                      <a:endParaRPr lang="en-GB" sz="140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smtClean="0">
                          <a:effectLst/>
                        </a:rPr>
                        <a:t>Introduce a new health </a:t>
                      </a:r>
                      <a:r>
                        <a:rPr lang="en-GB" sz="1400" dirty="0">
                          <a:effectLst/>
                        </a:rPr>
                        <a:t>check between </a:t>
                      </a:r>
                      <a:r>
                        <a:rPr lang="en-GB" sz="1400" dirty="0" smtClean="0">
                          <a:effectLst/>
                        </a:rPr>
                        <a:t>the 2.5 </a:t>
                      </a:r>
                      <a:r>
                        <a:rPr lang="en-GB" sz="1400" dirty="0">
                          <a:effectLst/>
                        </a:rPr>
                        <a:t>year </a:t>
                      </a:r>
                      <a:r>
                        <a:rPr lang="en-GB" sz="1400" dirty="0" smtClean="0">
                          <a:effectLst/>
                        </a:rPr>
                        <a:t>check and before starting school</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2</a:t>
                      </a:r>
                      <a:endParaRPr lang="en-GB" sz="1400" dirty="0">
                        <a:effectLst/>
                        <a:latin typeface="Calibri"/>
                        <a:ea typeface="Calibri"/>
                        <a:cs typeface="Times New Roman"/>
                      </a:endParaRPr>
                    </a:p>
                  </a:txBody>
                  <a:tcPr marL="46001" marR="46001" marT="0" marB="0"/>
                </a:tc>
              </a:tr>
            </a:tbl>
          </a:graphicData>
        </a:graphic>
      </p:graphicFrame>
      <p:sp>
        <p:nvSpPr>
          <p:cNvPr id="5" name="Title 1"/>
          <p:cNvSpPr>
            <a:spLocks noGrp="1"/>
          </p:cNvSpPr>
          <p:nvPr>
            <p:ph type="title"/>
          </p:nvPr>
        </p:nvSpPr>
        <p:spPr/>
        <p:txBody>
          <a:bodyPr>
            <a:normAutofit/>
          </a:bodyPr>
          <a:lstStyle/>
          <a:p>
            <a:r>
              <a:rPr lang="en-GB" sz="2800" dirty="0" smtClean="0"/>
              <a:t>Service user focus groups </a:t>
            </a:r>
            <a:r>
              <a:rPr lang="en-GB" sz="2800" dirty="0" err="1" smtClean="0"/>
              <a:t>BME</a:t>
            </a:r>
            <a:r>
              <a:rPr lang="en-GB" sz="2800" dirty="0" smtClean="0"/>
              <a:t> backgrounds:</a:t>
            </a:r>
            <a:endParaRPr lang="en-GB" sz="2800" dirty="0"/>
          </a:p>
        </p:txBody>
      </p:sp>
    </p:spTree>
    <p:extLst>
      <p:ext uri="{BB962C8B-B14F-4D97-AF65-F5344CB8AC3E}">
        <p14:creationId xmlns:p14="http://schemas.microsoft.com/office/powerpoint/2010/main" val="3502257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00993598"/>
              </p:ext>
            </p:extLst>
          </p:nvPr>
        </p:nvGraphicFramePr>
        <p:xfrm>
          <a:off x="611560" y="1196752"/>
          <a:ext cx="8157591" cy="4968552"/>
        </p:xfrm>
        <a:graphic>
          <a:graphicData uri="http://schemas.openxmlformats.org/drawingml/2006/table">
            <a:tbl>
              <a:tblPr firstRow="1" firstCol="1" bandRow="1">
                <a:tableStyleId>{BDBED569-4797-4DF1-A0F4-6AAB3CD982D8}</a:tableStyleId>
              </a:tblPr>
              <a:tblGrid>
                <a:gridCol w="2304256"/>
                <a:gridCol w="4735763"/>
                <a:gridCol w="1117572"/>
              </a:tblGrid>
              <a:tr h="584535">
                <a:tc>
                  <a:txBody>
                    <a:bodyPr/>
                    <a:lstStyle/>
                    <a:p>
                      <a:pPr>
                        <a:lnSpc>
                          <a:spcPct val="115000"/>
                        </a:lnSpc>
                        <a:spcAft>
                          <a:spcPts val="0"/>
                        </a:spcAft>
                      </a:pPr>
                      <a:endParaRPr lang="en-GB" sz="1400" dirty="0" smtClean="0">
                        <a:effectLst/>
                      </a:endParaRPr>
                    </a:p>
                    <a:p>
                      <a:pPr>
                        <a:lnSpc>
                          <a:spcPct val="115000"/>
                        </a:lnSpc>
                        <a:spcAft>
                          <a:spcPts val="0"/>
                        </a:spcAft>
                      </a:pPr>
                      <a:r>
                        <a:rPr lang="en-GB" sz="1400" dirty="0" smtClean="0">
                          <a:effectLst/>
                        </a:rPr>
                        <a:t>Service </a:t>
                      </a:r>
                      <a:endParaRPr lang="en-GB" sz="1400" dirty="0">
                        <a:effectLst/>
                        <a:latin typeface="Calibri"/>
                        <a:ea typeface="Calibri"/>
                        <a:cs typeface="Times New Roman"/>
                      </a:endParaRPr>
                    </a:p>
                  </a:txBody>
                  <a:tcPr marL="46001" marR="46001" marT="0" marB="0">
                    <a:solidFill>
                      <a:schemeClr val="accent5">
                        <a:lumMod val="40000"/>
                        <a:lumOff val="60000"/>
                      </a:schemeClr>
                    </a:solidFill>
                  </a:tcPr>
                </a:tc>
                <a:tc>
                  <a:txBody>
                    <a:bodyPr/>
                    <a:lstStyle/>
                    <a:p>
                      <a:pPr>
                        <a:lnSpc>
                          <a:spcPct val="115000"/>
                        </a:lnSpc>
                        <a:spcAft>
                          <a:spcPts val="0"/>
                        </a:spcAft>
                      </a:pPr>
                      <a:r>
                        <a:rPr lang="en-GB" sz="1400" dirty="0">
                          <a:effectLst/>
                        </a:rPr>
                        <a:t>Introducing </a:t>
                      </a:r>
                      <a:r>
                        <a:rPr lang="en-GB" sz="1400" u="sng" dirty="0">
                          <a:effectLst/>
                        </a:rPr>
                        <a:t>new aspects </a:t>
                      </a:r>
                      <a:r>
                        <a:rPr lang="en-GB" sz="1400" dirty="0">
                          <a:effectLst/>
                        </a:rPr>
                        <a:t>to the service</a:t>
                      </a:r>
                      <a:endParaRPr lang="en-GB" sz="1400" dirty="0">
                        <a:effectLst/>
                        <a:latin typeface="Calibri"/>
                        <a:ea typeface="Calibri"/>
                        <a:cs typeface="Times New Roman"/>
                      </a:endParaRPr>
                    </a:p>
                  </a:txBody>
                  <a:tcPr marL="46001" marR="46001" marT="0" marB="0">
                    <a:solidFill>
                      <a:schemeClr val="accent5">
                        <a:lumMod val="40000"/>
                        <a:lumOff val="60000"/>
                      </a:schemeClr>
                    </a:solidFill>
                  </a:tcPr>
                </a:tc>
                <a:tc>
                  <a:txBody>
                    <a:bodyPr/>
                    <a:lstStyle/>
                    <a:p>
                      <a:pPr>
                        <a:lnSpc>
                          <a:spcPct val="115000"/>
                        </a:lnSpc>
                        <a:spcAft>
                          <a:spcPts val="0"/>
                        </a:spcAft>
                      </a:pPr>
                      <a:r>
                        <a:rPr lang="en-GB" sz="1400" dirty="0">
                          <a:effectLst/>
                        </a:rPr>
                        <a:t>Count </a:t>
                      </a:r>
                      <a:endParaRPr lang="en-GB" sz="1400" dirty="0">
                        <a:effectLst/>
                        <a:latin typeface="Calibri"/>
                        <a:ea typeface="Calibri"/>
                        <a:cs typeface="Times New Roman"/>
                      </a:endParaRPr>
                    </a:p>
                  </a:txBody>
                  <a:tcPr marL="46001" marR="46001" marT="0" marB="0">
                    <a:solidFill>
                      <a:schemeClr val="accent5">
                        <a:lumMod val="40000"/>
                        <a:lumOff val="60000"/>
                      </a:schemeClr>
                    </a:solidFill>
                  </a:tcPr>
                </a:tc>
              </a:tr>
              <a:tr h="1169071">
                <a:tc>
                  <a:txBody>
                    <a:bodyPr/>
                    <a:lstStyle/>
                    <a:p>
                      <a:pPr>
                        <a:lnSpc>
                          <a:spcPct val="115000"/>
                        </a:lnSpc>
                        <a:spcAft>
                          <a:spcPts val="0"/>
                        </a:spcAft>
                      </a:pPr>
                      <a:r>
                        <a:rPr lang="en-GB" sz="1400" dirty="0">
                          <a:effectLst/>
                        </a:rPr>
                        <a:t>One body one life </a:t>
                      </a:r>
                      <a:endParaRPr lang="en-GB" sz="1400" dirty="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dirty="0">
                          <a:effectLst/>
                        </a:rPr>
                        <a:t>Consider those from other cultures </a:t>
                      </a:r>
                      <a:r>
                        <a:rPr lang="en-GB" sz="1400" dirty="0" smtClean="0">
                          <a:effectLst/>
                        </a:rPr>
                        <a:t>with women only sessions</a:t>
                      </a:r>
                      <a:r>
                        <a:rPr lang="en-GB" sz="1400" baseline="0" dirty="0" smtClean="0">
                          <a:effectLst/>
                        </a:rPr>
                        <a:t> and information available in different languages</a:t>
                      </a:r>
                      <a:endParaRPr lang="en-GB" sz="1400" dirty="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dirty="0">
                          <a:effectLst/>
                        </a:rPr>
                        <a:t>3</a:t>
                      </a:r>
                      <a:endParaRPr lang="en-GB" sz="1400" dirty="0">
                        <a:effectLst/>
                        <a:latin typeface="Calibri"/>
                        <a:ea typeface="Calibri"/>
                        <a:cs typeface="Times New Roman"/>
                      </a:endParaRPr>
                    </a:p>
                  </a:txBody>
                  <a:tcPr marL="46001" marR="46001" marT="0" marB="0">
                    <a:noFill/>
                  </a:tcPr>
                </a:tc>
              </a:tr>
              <a:tr h="584535">
                <a:tc rowSpan="5">
                  <a:txBody>
                    <a:bodyPr/>
                    <a:lstStyle/>
                    <a:p>
                      <a:pPr>
                        <a:lnSpc>
                          <a:spcPct val="115000"/>
                        </a:lnSpc>
                        <a:spcAft>
                          <a:spcPts val="0"/>
                        </a:spcAft>
                      </a:pPr>
                      <a:r>
                        <a:rPr lang="en-GB" sz="1400" dirty="0">
                          <a:effectLst/>
                        </a:rPr>
                        <a:t>Infant feeding team </a:t>
                      </a:r>
                      <a:endParaRPr lang="en-GB" sz="1400" dirty="0">
                        <a:effectLst/>
                        <a:latin typeface="Calibri"/>
                        <a:ea typeface="Calibri"/>
                        <a:cs typeface="Times New Roman"/>
                      </a:endParaRPr>
                    </a:p>
                    <a:p>
                      <a:pPr>
                        <a:lnSpc>
                          <a:spcPct val="115000"/>
                        </a:lnSpc>
                        <a:spcAft>
                          <a:spcPts val="0"/>
                        </a:spcAft>
                      </a:pPr>
                      <a:r>
                        <a:rPr lang="en-GB" sz="1400" dirty="0">
                          <a:effectLst/>
                        </a:rPr>
                        <a:t> </a:t>
                      </a:r>
                      <a:endParaRPr lang="en-GB" sz="1400" dirty="0">
                        <a:effectLst/>
                        <a:latin typeface="Calibri"/>
                        <a:ea typeface="Calibri"/>
                        <a:cs typeface="Times New Roman"/>
                      </a:endParaRPr>
                    </a:p>
                    <a:p>
                      <a:pPr>
                        <a:lnSpc>
                          <a:spcPct val="115000"/>
                        </a:lnSpc>
                        <a:spcAft>
                          <a:spcPts val="0"/>
                        </a:spcAft>
                      </a:pPr>
                      <a:r>
                        <a:rPr lang="en-GB" sz="1400" dirty="0">
                          <a:effectLst/>
                        </a:rPr>
                        <a:t> </a:t>
                      </a:r>
                      <a:endParaRPr lang="en-GB" sz="1400" dirty="0">
                        <a:effectLst/>
                        <a:latin typeface="Calibri"/>
                        <a:ea typeface="Calibri"/>
                        <a:cs typeface="Times New Roman"/>
                      </a:endParaRPr>
                    </a:p>
                    <a:p>
                      <a:pPr>
                        <a:lnSpc>
                          <a:spcPct val="115000"/>
                        </a:lnSpc>
                        <a:spcAft>
                          <a:spcPts val="0"/>
                        </a:spcAft>
                      </a:pPr>
                      <a:r>
                        <a:rPr lang="en-GB" sz="1400" dirty="0">
                          <a:effectLst/>
                        </a:rPr>
                        <a:t> </a:t>
                      </a:r>
                      <a:endParaRPr lang="en-GB" sz="1400" dirty="0">
                        <a:effectLst/>
                        <a:latin typeface="Calibri"/>
                        <a:ea typeface="Calibri"/>
                        <a:cs typeface="Times New Roman"/>
                      </a:endParaRPr>
                    </a:p>
                    <a:p>
                      <a:pPr>
                        <a:lnSpc>
                          <a:spcPct val="115000"/>
                        </a:lnSpc>
                        <a:spcAft>
                          <a:spcPts val="0"/>
                        </a:spcAft>
                      </a:pPr>
                      <a:r>
                        <a:rPr lang="en-GB" sz="1400" dirty="0">
                          <a:effectLst/>
                        </a:rPr>
                        <a:t> </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smtClean="0">
                          <a:effectLst/>
                        </a:rPr>
                        <a:t>More </a:t>
                      </a:r>
                      <a:r>
                        <a:rPr lang="en-GB" sz="1400" dirty="0">
                          <a:effectLst/>
                        </a:rPr>
                        <a:t>awareness of the service</a:t>
                      </a:r>
                    </a:p>
                    <a:p>
                      <a:pPr>
                        <a:lnSpc>
                          <a:spcPct val="115000"/>
                        </a:lnSpc>
                        <a:spcAft>
                          <a:spcPts val="0"/>
                        </a:spcAft>
                      </a:pPr>
                      <a:r>
                        <a:rPr lang="en-GB" sz="1400" dirty="0">
                          <a:effectLst/>
                        </a:rPr>
                        <a:t> </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2</a:t>
                      </a:r>
                      <a:endParaRPr lang="en-GB" sz="1400" dirty="0">
                        <a:effectLst/>
                        <a:latin typeface="Calibri"/>
                        <a:ea typeface="Calibri"/>
                        <a:cs typeface="Times New Roman"/>
                      </a:endParaRPr>
                    </a:p>
                  </a:txBody>
                  <a:tcPr marL="46001" marR="46001" marT="0" marB="0"/>
                </a:tc>
              </a:tr>
              <a:tr h="584535">
                <a:tc vMerge="1">
                  <a:txBody>
                    <a:bodyPr/>
                    <a:lstStyle/>
                    <a:p>
                      <a:pPr>
                        <a:lnSpc>
                          <a:spcPct val="115000"/>
                        </a:lnSpc>
                        <a:spcAft>
                          <a:spcPts val="0"/>
                        </a:spcAft>
                      </a:pPr>
                      <a:endParaRPr lang="en-GB" sz="140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dirty="0" smtClean="0">
                          <a:effectLst/>
                        </a:rPr>
                        <a:t>Supporting </a:t>
                      </a:r>
                      <a:r>
                        <a:rPr lang="en-GB" sz="1400" dirty="0">
                          <a:effectLst/>
                        </a:rPr>
                        <a:t>post </a:t>
                      </a:r>
                      <a:r>
                        <a:rPr lang="en-GB" sz="1400" dirty="0" smtClean="0">
                          <a:effectLst/>
                        </a:rPr>
                        <a:t>discharge through home visits after birth</a:t>
                      </a:r>
                      <a:endParaRPr lang="en-GB" sz="1400" dirty="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dirty="0">
                          <a:effectLst/>
                        </a:rPr>
                        <a:t>3</a:t>
                      </a:r>
                      <a:endParaRPr lang="en-GB" sz="1400" dirty="0">
                        <a:effectLst/>
                        <a:latin typeface="Calibri"/>
                        <a:ea typeface="Calibri"/>
                        <a:cs typeface="Times New Roman"/>
                      </a:endParaRPr>
                    </a:p>
                  </a:txBody>
                  <a:tcPr marL="46001" marR="46001" marT="0" marB="0">
                    <a:noFill/>
                  </a:tcPr>
                </a:tc>
              </a:tr>
              <a:tr h="876804">
                <a:tc vMerge="1">
                  <a:txBody>
                    <a:bodyPr/>
                    <a:lstStyle/>
                    <a:p>
                      <a:pPr>
                        <a:lnSpc>
                          <a:spcPct val="115000"/>
                        </a:lnSpc>
                        <a:spcAft>
                          <a:spcPts val="0"/>
                        </a:spcAft>
                      </a:pP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Partnership working  - </a:t>
                      </a:r>
                      <a:r>
                        <a:rPr lang="en-GB" sz="1400" dirty="0" smtClean="0">
                          <a:effectLst/>
                        </a:rPr>
                        <a:t> between </a:t>
                      </a:r>
                      <a:r>
                        <a:rPr lang="en-GB" sz="1400" dirty="0" err="1" smtClean="0">
                          <a:effectLst/>
                        </a:rPr>
                        <a:t>mamta</a:t>
                      </a:r>
                      <a:r>
                        <a:rPr lang="en-GB" sz="1400" dirty="0" smtClean="0">
                          <a:effectLst/>
                        </a:rPr>
                        <a:t>, the infant feeding team, midwifery and health visiting</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3</a:t>
                      </a:r>
                      <a:endParaRPr lang="en-GB" sz="1400" dirty="0">
                        <a:effectLst/>
                        <a:latin typeface="Calibri"/>
                        <a:ea typeface="Calibri"/>
                        <a:cs typeface="Times New Roman"/>
                      </a:endParaRPr>
                    </a:p>
                  </a:txBody>
                  <a:tcPr marL="46001" marR="46001" marT="0" marB="0"/>
                </a:tc>
              </a:tr>
              <a:tr h="876804">
                <a:tc vMerge="1">
                  <a:txBody>
                    <a:bodyPr/>
                    <a:lstStyle/>
                    <a:p>
                      <a:pPr>
                        <a:lnSpc>
                          <a:spcPct val="115000"/>
                        </a:lnSpc>
                        <a:spcAft>
                          <a:spcPts val="0"/>
                        </a:spcAft>
                      </a:pPr>
                      <a:endParaRPr lang="en-GB" sz="1400" dirty="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dirty="0">
                          <a:effectLst/>
                        </a:rPr>
                        <a:t>Women only </a:t>
                      </a:r>
                      <a:r>
                        <a:rPr lang="en-GB" sz="1400" dirty="0" smtClean="0">
                          <a:effectLst/>
                        </a:rPr>
                        <a:t>sessions </a:t>
                      </a:r>
                      <a:endParaRPr lang="en-GB" sz="1400" dirty="0">
                        <a:effectLst/>
                        <a:latin typeface="Calibri"/>
                        <a:ea typeface="Calibri"/>
                        <a:cs typeface="Times New Roman"/>
                      </a:endParaRPr>
                    </a:p>
                  </a:txBody>
                  <a:tcPr marL="46001" marR="46001" marT="0" marB="0">
                    <a:noFill/>
                  </a:tcPr>
                </a:tc>
                <a:tc>
                  <a:txBody>
                    <a:bodyPr/>
                    <a:lstStyle/>
                    <a:p>
                      <a:pPr>
                        <a:lnSpc>
                          <a:spcPct val="115000"/>
                        </a:lnSpc>
                        <a:spcAft>
                          <a:spcPts val="0"/>
                        </a:spcAft>
                      </a:pPr>
                      <a:r>
                        <a:rPr lang="en-GB" sz="1400" dirty="0">
                          <a:effectLst/>
                        </a:rPr>
                        <a:t>3</a:t>
                      </a:r>
                    </a:p>
                    <a:p>
                      <a:pPr>
                        <a:lnSpc>
                          <a:spcPct val="115000"/>
                        </a:lnSpc>
                        <a:spcAft>
                          <a:spcPts val="0"/>
                        </a:spcAft>
                      </a:pPr>
                      <a:r>
                        <a:rPr lang="en-GB" sz="1400" dirty="0">
                          <a:effectLst/>
                        </a:rPr>
                        <a:t> </a:t>
                      </a:r>
                      <a:endParaRPr lang="en-GB" sz="1400" dirty="0">
                        <a:effectLst/>
                        <a:latin typeface="Calibri"/>
                        <a:ea typeface="Calibri"/>
                        <a:cs typeface="Times New Roman"/>
                      </a:endParaRPr>
                    </a:p>
                  </a:txBody>
                  <a:tcPr marL="46001" marR="46001" marT="0" marB="0">
                    <a:noFill/>
                  </a:tcPr>
                </a:tc>
              </a:tr>
              <a:tr h="292268">
                <a:tc vMerge="1">
                  <a:txBody>
                    <a:bodyPr/>
                    <a:lstStyle/>
                    <a:p>
                      <a:pPr>
                        <a:lnSpc>
                          <a:spcPct val="115000"/>
                        </a:lnSpc>
                        <a:spcAft>
                          <a:spcPts val="0"/>
                        </a:spcAft>
                      </a:pP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smtClean="0">
                          <a:effectLst/>
                        </a:rPr>
                        <a:t>Having </a:t>
                      </a:r>
                      <a:r>
                        <a:rPr lang="en-GB" sz="1400" dirty="0" err="1" smtClean="0">
                          <a:effectLst/>
                        </a:rPr>
                        <a:t>mamta</a:t>
                      </a:r>
                      <a:r>
                        <a:rPr lang="en-GB" sz="1400" baseline="0" dirty="0" smtClean="0">
                          <a:effectLst/>
                        </a:rPr>
                        <a:t> peer workers supporting </a:t>
                      </a:r>
                      <a:r>
                        <a:rPr lang="en-GB" sz="1400" dirty="0" smtClean="0">
                          <a:effectLst/>
                        </a:rPr>
                        <a:t>infant feeding </a:t>
                      </a:r>
                      <a:endParaRPr lang="en-GB" sz="1400" dirty="0">
                        <a:effectLst/>
                        <a:latin typeface="Calibri"/>
                        <a:ea typeface="Calibri"/>
                        <a:cs typeface="Times New Roman"/>
                      </a:endParaRPr>
                    </a:p>
                  </a:txBody>
                  <a:tcPr marL="46001" marR="46001" marT="0" marB="0"/>
                </a:tc>
                <a:tc>
                  <a:txBody>
                    <a:bodyPr/>
                    <a:lstStyle/>
                    <a:p>
                      <a:pPr>
                        <a:lnSpc>
                          <a:spcPct val="115000"/>
                        </a:lnSpc>
                        <a:spcAft>
                          <a:spcPts val="0"/>
                        </a:spcAft>
                      </a:pPr>
                      <a:r>
                        <a:rPr lang="en-GB" sz="1400" dirty="0">
                          <a:effectLst/>
                        </a:rPr>
                        <a:t>2</a:t>
                      </a:r>
                      <a:endParaRPr lang="en-GB" sz="1400" dirty="0">
                        <a:effectLst/>
                        <a:latin typeface="Calibri"/>
                        <a:ea typeface="Calibri"/>
                        <a:cs typeface="Times New Roman"/>
                      </a:endParaRPr>
                    </a:p>
                  </a:txBody>
                  <a:tcPr marL="46001" marR="46001" marT="0" marB="0"/>
                </a:tc>
              </a:tr>
            </a:tbl>
          </a:graphicData>
        </a:graphic>
      </p:graphicFrame>
      <p:sp>
        <p:nvSpPr>
          <p:cNvPr id="5" name="Title 1"/>
          <p:cNvSpPr>
            <a:spLocks noGrp="1"/>
          </p:cNvSpPr>
          <p:nvPr>
            <p:ph type="title"/>
          </p:nvPr>
        </p:nvSpPr>
        <p:spPr>
          <a:xfrm>
            <a:off x="539552" y="32048"/>
            <a:ext cx="8229600" cy="1143000"/>
          </a:xfrm>
        </p:spPr>
        <p:txBody>
          <a:bodyPr>
            <a:normAutofit/>
          </a:bodyPr>
          <a:lstStyle/>
          <a:p>
            <a:r>
              <a:rPr lang="en-GB" sz="2400" dirty="0" smtClean="0"/>
              <a:t>Service user focus groups </a:t>
            </a:r>
            <a:r>
              <a:rPr lang="en-GB" sz="2400" dirty="0" err="1" smtClean="0"/>
              <a:t>BME</a:t>
            </a:r>
            <a:r>
              <a:rPr lang="en-GB" sz="2400" dirty="0" smtClean="0"/>
              <a:t> backgrounds:</a:t>
            </a:r>
            <a:endParaRPr lang="en-GB" sz="2400" dirty="0"/>
          </a:p>
        </p:txBody>
      </p:sp>
    </p:spTree>
    <p:extLst>
      <p:ext uri="{BB962C8B-B14F-4D97-AF65-F5344CB8AC3E}">
        <p14:creationId xmlns:p14="http://schemas.microsoft.com/office/powerpoint/2010/main" val="24406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257700" y="1258893"/>
            <a:ext cx="3562200" cy="1008405"/>
          </a:xfrm>
          <a:prstGeom prst="wedgeRectCallou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ular Callout 5"/>
          <p:cNvSpPr/>
          <p:nvPr/>
        </p:nvSpPr>
        <p:spPr>
          <a:xfrm>
            <a:off x="352208" y="2569894"/>
            <a:ext cx="3919616" cy="1584176"/>
          </a:xfrm>
          <a:prstGeom prst="wedgeRectCallou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i="1" dirty="0">
              <a:solidFill>
                <a:schemeClr val="tx1"/>
              </a:solidFill>
            </a:endParaRPr>
          </a:p>
        </p:txBody>
      </p:sp>
      <p:sp>
        <p:nvSpPr>
          <p:cNvPr id="7" name="Rectangular Callout 6"/>
          <p:cNvSpPr/>
          <p:nvPr/>
        </p:nvSpPr>
        <p:spPr>
          <a:xfrm>
            <a:off x="4944656" y="4344886"/>
            <a:ext cx="3908176" cy="1928120"/>
          </a:xfrm>
          <a:prstGeom prst="wedgeRectCallou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i="1" dirty="0">
              <a:solidFill>
                <a:schemeClr val="tx1"/>
              </a:solidFill>
            </a:endParaRPr>
          </a:p>
        </p:txBody>
      </p:sp>
      <p:sp>
        <p:nvSpPr>
          <p:cNvPr id="8" name="Rectangular Callout 7"/>
          <p:cNvSpPr/>
          <p:nvPr/>
        </p:nvSpPr>
        <p:spPr>
          <a:xfrm>
            <a:off x="5221424" y="2969966"/>
            <a:ext cx="3354640" cy="784031"/>
          </a:xfrm>
          <a:prstGeom prst="wedgeRectCallout">
            <a:avLst>
              <a:gd name="adj1" fmla="val -20833"/>
              <a:gd name="adj2" fmla="val 81938"/>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i="1" dirty="0">
              <a:solidFill>
                <a:schemeClr val="tx1"/>
              </a:solidFill>
            </a:endParaRPr>
          </a:p>
        </p:txBody>
      </p:sp>
      <p:sp>
        <p:nvSpPr>
          <p:cNvPr id="9" name="Rectangular Callout 8"/>
          <p:cNvSpPr/>
          <p:nvPr/>
        </p:nvSpPr>
        <p:spPr>
          <a:xfrm>
            <a:off x="257700" y="4685814"/>
            <a:ext cx="3188096" cy="1584176"/>
          </a:xfrm>
          <a:prstGeom prst="wedgeRectCallout">
            <a:avLst>
              <a:gd name="adj1" fmla="val 26970"/>
              <a:gd name="adj2" fmla="val 63462"/>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i="1" dirty="0">
              <a:solidFill>
                <a:schemeClr val="tx1"/>
              </a:solidFill>
            </a:endParaRPr>
          </a:p>
        </p:txBody>
      </p:sp>
      <p:sp>
        <p:nvSpPr>
          <p:cNvPr id="10" name="Rectangle 9"/>
          <p:cNvSpPr/>
          <p:nvPr/>
        </p:nvSpPr>
        <p:spPr>
          <a:xfrm>
            <a:off x="352208" y="1299868"/>
            <a:ext cx="3777440" cy="646331"/>
          </a:xfrm>
          <a:prstGeom prst="rect">
            <a:avLst/>
          </a:prstGeom>
        </p:spPr>
        <p:txBody>
          <a:bodyPr wrap="square">
            <a:spAutoFit/>
          </a:bodyPr>
          <a:lstStyle/>
          <a:p>
            <a:r>
              <a:rPr lang="en-GB" dirty="0"/>
              <a:t> Users emphasised their positive Health visiting experiences(8</a:t>
            </a:r>
            <a:r>
              <a:rPr lang="en-GB" dirty="0" smtClean="0"/>
              <a:t>)</a:t>
            </a:r>
            <a:endParaRPr lang="en-GB" dirty="0"/>
          </a:p>
        </p:txBody>
      </p:sp>
      <p:sp>
        <p:nvSpPr>
          <p:cNvPr id="12" name="Rectangle 11"/>
          <p:cNvSpPr/>
          <p:nvPr/>
        </p:nvSpPr>
        <p:spPr>
          <a:xfrm>
            <a:off x="5385320" y="2973630"/>
            <a:ext cx="3026848" cy="646331"/>
          </a:xfrm>
          <a:prstGeom prst="rect">
            <a:avLst/>
          </a:prstGeom>
        </p:spPr>
        <p:txBody>
          <a:bodyPr wrap="square">
            <a:spAutoFit/>
          </a:bodyPr>
          <a:lstStyle/>
          <a:p>
            <a:r>
              <a:rPr lang="en-GB" dirty="0" smtClean="0"/>
              <a:t>Importance of language support (3)</a:t>
            </a:r>
            <a:endParaRPr lang="en-GB" dirty="0"/>
          </a:p>
        </p:txBody>
      </p:sp>
      <p:sp>
        <p:nvSpPr>
          <p:cNvPr id="15" name="Title 1"/>
          <p:cNvSpPr>
            <a:spLocks noGrp="1"/>
          </p:cNvSpPr>
          <p:nvPr>
            <p:ph type="title"/>
          </p:nvPr>
        </p:nvSpPr>
        <p:spPr>
          <a:xfrm>
            <a:off x="502532" y="0"/>
            <a:ext cx="8229600" cy="1143000"/>
          </a:xfrm>
        </p:spPr>
        <p:txBody>
          <a:bodyPr>
            <a:normAutofit fontScale="90000"/>
          </a:bodyPr>
          <a:lstStyle/>
          <a:p>
            <a:r>
              <a:rPr lang="en-GB" dirty="0" smtClean="0"/>
              <a:t>Parents from newly arrived communities</a:t>
            </a:r>
            <a:endParaRPr lang="en-GB" dirty="0"/>
          </a:p>
        </p:txBody>
      </p:sp>
      <p:sp>
        <p:nvSpPr>
          <p:cNvPr id="2" name="Rectangle 1"/>
          <p:cNvSpPr/>
          <p:nvPr/>
        </p:nvSpPr>
        <p:spPr>
          <a:xfrm>
            <a:off x="626210" y="2835130"/>
            <a:ext cx="3371612" cy="923330"/>
          </a:xfrm>
          <a:prstGeom prst="rect">
            <a:avLst/>
          </a:prstGeom>
        </p:spPr>
        <p:txBody>
          <a:bodyPr wrap="square">
            <a:spAutoFit/>
          </a:bodyPr>
          <a:lstStyle/>
          <a:p>
            <a:r>
              <a:rPr lang="en-GB" dirty="0"/>
              <a:t>P</a:t>
            </a:r>
            <a:r>
              <a:rPr lang="en-GB" dirty="0" smtClean="0"/>
              <a:t>arents </a:t>
            </a:r>
            <a:r>
              <a:rPr lang="en-GB" dirty="0"/>
              <a:t>could support </a:t>
            </a:r>
            <a:r>
              <a:rPr lang="en-GB" dirty="0" smtClean="0"/>
              <a:t>themselves by using  </a:t>
            </a:r>
            <a:r>
              <a:rPr lang="en-GB" dirty="0"/>
              <a:t>111 </a:t>
            </a:r>
            <a:r>
              <a:rPr lang="en-GB" dirty="0" smtClean="0"/>
              <a:t>helpline and </a:t>
            </a:r>
            <a:r>
              <a:rPr lang="en-GB" dirty="0"/>
              <a:t>other health contact details </a:t>
            </a:r>
            <a:r>
              <a:rPr lang="en-GB" dirty="0" smtClean="0"/>
              <a:t> (4)</a:t>
            </a:r>
            <a:endParaRPr lang="en-GB" dirty="0"/>
          </a:p>
        </p:txBody>
      </p:sp>
      <p:sp>
        <p:nvSpPr>
          <p:cNvPr id="3" name="Rectangle 2"/>
          <p:cNvSpPr/>
          <p:nvPr/>
        </p:nvSpPr>
        <p:spPr>
          <a:xfrm>
            <a:off x="467544" y="4909356"/>
            <a:ext cx="2768408" cy="1200329"/>
          </a:xfrm>
          <a:prstGeom prst="rect">
            <a:avLst/>
          </a:prstGeom>
        </p:spPr>
        <p:txBody>
          <a:bodyPr wrap="square">
            <a:spAutoFit/>
          </a:bodyPr>
          <a:lstStyle/>
          <a:p>
            <a:r>
              <a:rPr lang="en-GB" dirty="0"/>
              <a:t>E</a:t>
            </a:r>
            <a:r>
              <a:rPr lang="en-GB" dirty="0" smtClean="0"/>
              <a:t>ffective </a:t>
            </a:r>
            <a:r>
              <a:rPr lang="en-GB" dirty="0"/>
              <a:t>signposting and </a:t>
            </a:r>
            <a:r>
              <a:rPr lang="en-GB" dirty="0" smtClean="0"/>
              <a:t>support. Professionals </a:t>
            </a:r>
            <a:r>
              <a:rPr lang="en-GB" dirty="0"/>
              <a:t>giving advice with any problems the user has (6</a:t>
            </a:r>
            <a:r>
              <a:rPr lang="en-GB" dirty="0" smtClean="0"/>
              <a:t>)</a:t>
            </a:r>
            <a:endParaRPr lang="en-GB" dirty="0"/>
          </a:p>
        </p:txBody>
      </p:sp>
      <p:sp>
        <p:nvSpPr>
          <p:cNvPr id="4" name="Rectangle 3"/>
          <p:cNvSpPr/>
          <p:nvPr/>
        </p:nvSpPr>
        <p:spPr>
          <a:xfrm>
            <a:off x="5144420" y="4570282"/>
            <a:ext cx="3508648" cy="1200329"/>
          </a:xfrm>
          <a:prstGeom prst="rect">
            <a:avLst/>
          </a:prstGeom>
        </p:spPr>
        <p:txBody>
          <a:bodyPr wrap="square">
            <a:spAutoFit/>
          </a:bodyPr>
          <a:lstStyle/>
          <a:p>
            <a:r>
              <a:rPr lang="en-GB" dirty="0"/>
              <a:t>R</a:t>
            </a:r>
            <a:r>
              <a:rPr lang="en-GB" dirty="0" smtClean="0"/>
              <a:t>eminders </a:t>
            </a:r>
            <a:r>
              <a:rPr lang="en-GB" dirty="0"/>
              <a:t>to register children to primary schools were needed (3) </a:t>
            </a:r>
          </a:p>
          <a:p>
            <a:r>
              <a:rPr lang="en-GB" dirty="0"/>
              <a:t> “</a:t>
            </a:r>
            <a:r>
              <a:rPr lang="en-GB" i="1" dirty="0"/>
              <a:t>Help in applying my son at school because I can’t speak English” </a:t>
            </a:r>
            <a:endParaRPr lang="en-GB" dirty="0"/>
          </a:p>
        </p:txBody>
      </p:sp>
      <p:sp>
        <p:nvSpPr>
          <p:cNvPr id="13" name="Rectangle 12"/>
          <p:cNvSpPr/>
          <p:nvPr/>
        </p:nvSpPr>
        <p:spPr>
          <a:xfrm>
            <a:off x="5420344" y="1316938"/>
            <a:ext cx="3026848" cy="1477328"/>
          </a:xfrm>
          <a:prstGeom prst="rect">
            <a:avLst/>
          </a:prstGeom>
        </p:spPr>
        <p:txBody>
          <a:bodyPr wrap="square">
            <a:spAutoFit/>
          </a:bodyPr>
          <a:lstStyle/>
          <a:p>
            <a:r>
              <a:rPr lang="en-GB" dirty="0" smtClean="0"/>
              <a:t>Respondents were asked how services could support the whole family , promote self help and support children and families at transition points </a:t>
            </a:r>
            <a:endParaRPr lang="en-GB" dirty="0"/>
          </a:p>
        </p:txBody>
      </p:sp>
    </p:spTree>
    <p:extLst>
      <p:ext uri="{BB962C8B-B14F-4D97-AF65-F5344CB8AC3E}">
        <p14:creationId xmlns:p14="http://schemas.microsoft.com/office/powerpoint/2010/main" val="927551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217712" y="1083799"/>
            <a:ext cx="4054112" cy="1319668"/>
          </a:xfrm>
          <a:prstGeom prst="wedgeRectCallou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ular Callout 5"/>
          <p:cNvSpPr/>
          <p:nvPr/>
        </p:nvSpPr>
        <p:spPr>
          <a:xfrm>
            <a:off x="352208" y="2789312"/>
            <a:ext cx="3919616" cy="1584176"/>
          </a:xfrm>
          <a:prstGeom prst="wedgeRectCallou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i="1" dirty="0">
              <a:solidFill>
                <a:schemeClr val="tx1"/>
              </a:solidFill>
            </a:endParaRPr>
          </a:p>
        </p:txBody>
      </p:sp>
      <p:sp>
        <p:nvSpPr>
          <p:cNvPr id="7" name="Rectangular Callout 6"/>
          <p:cNvSpPr/>
          <p:nvPr/>
        </p:nvSpPr>
        <p:spPr>
          <a:xfrm>
            <a:off x="5868144" y="3581400"/>
            <a:ext cx="3188096" cy="1584176"/>
          </a:xfrm>
          <a:prstGeom prst="wedgeRectCallou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i="1" dirty="0">
              <a:solidFill>
                <a:schemeClr val="tx1"/>
              </a:solidFill>
            </a:endParaRPr>
          </a:p>
        </p:txBody>
      </p:sp>
      <p:sp>
        <p:nvSpPr>
          <p:cNvPr id="8" name="Rectangular Callout 7"/>
          <p:cNvSpPr/>
          <p:nvPr/>
        </p:nvSpPr>
        <p:spPr>
          <a:xfrm>
            <a:off x="4687572" y="1329734"/>
            <a:ext cx="3354640" cy="1224136"/>
          </a:xfrm>
          <a:prstGeom prst="wedgeRectCallou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i="1" dirty="0">
              <a:solidFill>
                <a:schemeClr val="tx1"/>
              </a:solidFill>
            </a:endParaRPr>
          </a:p>
        </p:txBody>
      </p:sp>
      <p:sp>
        <p:nvSpPr>
          <p:cNvPr id="9" name="Rectangular Callout 8"/>
          <p:cNvSpPr/>
          <p:nvPr/>
        </p:nvSpPr>
        <p:spPr>
          <a:xfrm>
            <a:off x="2089268" y="4780681"/>
            <a:ext cx="3188096" cy="1584176"/>
          </a:xfrm>
          <a:prstGeom prst="wedgeRectCallou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i="1" dirty="0">
              <a:solidFill>
                <a:schemeClr val="tx1"/>
              </a:solidFill>
            </a:endParaRPr>
          </a:p>
        </p:txBody>
      </p:sp>
      <p:sp>
        <p:nvSpPr>
          <p:cNvPr id="10" name="Rectangle 9"/>
          <p:cNvSpPr/>
          <p:nvPr/>
        </p:nvSpPr>
        <p:spPr>
          <a:xfrm>
            <a:off x="218496" y="1126966"/>
            <a:ext cx="3777440" cy="923330"/>
          </a:xfrm>
          <a:prstGeom prst="rect">
            <a:avLst/>
          </a:prstGeom>
        </p:spPr>
        <p:txBody>
          <a:bodyPr wrap="square">
            <a:spAutoFit/>
          </a:bodyPr>
          <a:lstStyle/>
          <a:p>
            <a:r>
              <a:rPr lang="en-GB" dirty="0" smtClean="0"/>
              <a:t>Positive experiences </a:t>
            </a:r>
            <a:r>
              <a:rPr lang="en-GB" dirty="0"/>
              <a:t>of using the health visiting service </a:t>
            </a:r>
            <a:r>
              <a:rPr lang="en-GB" dirty="0" smtClean="0"/>
              <a:t> (11) and importance of infant feeding </a:t>
            </a:r>
            <a:endParaRPr lang="en-GB" dirty="0"/>
          </a:p>
        </p:txBody>
      </p:sp>
      <p:sp>
        <p:nvSpPr>
          <p:cNvPr id="11" name="Rectangle 10"/>
          <p:cNvSpPr/>
          <p:nvPr/>
        </p:nvSpPr>
        <p:spPr>
          <a:xfrm>
            <a:off x="502532" y="3119735"/>
            <a:ext cx="3484472" cy="923330"/>
          </a:xfrm>
          <a:prstGeom prst="rect">
            <a:avLst/>
          </a:prstGeom>
        </p:spPr>
        <p:txBody>
          <a:bodyPr wrap="square">
            <a:spAutoFit/>
          </a:bodyPr>
          <a:lstStyle/>
          <a:p>
            <a:r>
              <a:rPr lang="en-GB" dirty="0" smtClean="0"/>
              <a:t>Suggestions of </a:t>
            </a:r>
            <a:r>
              <a:rPr lang="en-GB" dirty="0"/>
              <a:t>using a people </a:t>
            </a:r>
            <a:r>
              <a:rPr lang="en-GB" dirty="0" smtClean="0"/>
              <a:t>map </a:t>
            </a:r>
            <a:r>
              <a:rPr lang="en-GB" dirty="0"/>
              <a:t>- </a:t>
            </a:r>
            <a:r>
              <a:rPr lang="en-GB" i="1" dirty="0"/>
              <a:t>to show where the gaps might be in families lives. </a:t>
            </a:r>
            <a:r>
              <a:rPr lang="en-GB" dirty="0" smtClean="0"/>
              <a:t>(</a:t>
            </a:r>
            <a:r>
              <a:rPr lang="en-GB" dirty="0"/>
              <a:t>4</a:t>
            </a:r>
            <a:r>
              <a:rPr lang="en-GB" dirty="0" smtClean="0"/>
              <a:t>)</a:t>
            </a:r>
            <a:endParaRPr lang="en-GB" dirty="0"/>
          </a:p>
        </p:txBody>
      </p:sp>
      <p:sp>
        <p:nvSpPr>
          <p:cNvPr id="12" name="Rectangle 11"/>
          <p:cNvSpPr/>
          <p:nvPr/>
        </p:nvSpPr>
        <p:spPr>
          <a:xfrm>
            <a:off x="4773584" y="1480137"/>
            <a:ext cx="3026848" cy="923330"/>
          </a:xfrm>
          <a:prstGeom prst="rect">
            <a:avLst/>
          </a:prstGeom>
        </p:spPr>
        <p:txBody>
          <a:bodyPr wrap="square">
            <a:spAutoFit/>
          </a:bodyPr>
          <a:lstStyle/>
          <a:p>
            <a:r>
              <a:rPr lang="en-GB" dirty="0"/>
              <a:t>V</a:t>
            </a:r>
            <a:r>
              <a:rPr lang="en-GB" dirty="0" smtClean="0"/>
              <a:t>ital </a:t>
            </a:r>
            <a:r>
              <a:rPr lang="en-GB" dirty="0"/>
              <a:t>role of social connection and families when considering self help (9)</a:t>
            </a:r>
          </a:p>
        </p:txBody>
      </p:sp>
      <p:sp>
        <p:nvSpPr>
          <p:cNvPr id="13" name="Rectangle 12"/>
          <p:cNvSpPr/>
          <p:nvPr/>
        </p:nvSpPr>
        <p:spPr>
          <a:xfrm>
            <a:off x="2100668" y="4776529"/>
            <a:ext cx="3211156" cy="1200329"/>
          </a:xfrm>
          <a:prstGeom prst="rect">
            <a:avLst/>
          </a:prstGeom>
          <a:ln>
            <a:noFill/>
          </a:ln>
        </p:spPr>
        <p:txBody>
          <a:bodyPr wrap="square">
            <a:spAutoFit/>
          </a:bodyPr>
          <a:lstStyle/>
          <a:p>
            <a:r>
              <a:rPr lang="en-GB" dirty="0"/>
              <a:t>P</a:t>
            </a:r>
            <a:r>
              <a:rPr lang="en-GB" dirty="0" smtClean="0"/>
              <a:t>artnership </a:t>
            </a:r>
            <a:r>
              <a:rPr lang="en-GB" dirty="0"/>
              <a:t>working with parents particularly at transition points including involving parents in the nursery </a:t>
            </a:r>
            <a:r>
              <a:rPr lang="en-GB" dirty="0" smtClean="0"/>
              <a:t>(2)</a:t>
            </a:r>
            <a:endParaRPr lang="en-GB" dirty="0"/>
          </a:p>
        </p:txBody>
      </p:sp>
      <p:sp>
        <p:nvSpPr>
          <p:cNvPr id="14" name="Rectangle 13"/>
          <p:cNvSpPr/>
          <p:nvPr/>
        </p:nvSpPr>
        <p:spPr>
          <a:xfrm>
            <a:off x="5868144" y="3729806"/>
            <a:ext cx="3275856" cy="1200329"/>
          </a:xfrm>
          <a:prstGeom prst="rect">
            <a:avLst/>
          </a:prstGeom>
        </p:spPr>
        <p:txBody>
          <a:bodyPr wrap="square">
            <a:spAutoFit/>
          </a:bodyPr>
          <a:lstStyle/>
          <a:p>
            <a:r>
              <a:rPr lang="en-GB" dirty="0"/>
              <a:t>S</a:t>
            </a:r>
            <a:r>
              <a:rPr lang="en-GB" dirty="0" smtClean="0"/>
              <a:t>ignificance </a:t>
            </a:r>
            <a:r>
              <a:rPr lang="en-GB" dirty="0"/>
              <a:t>of support in the antenatal period and educating parents particularly about breastfeeding (5)</a:t>
            </a:r>
          </a:p>
        </p:txBody>
      </p:sp>
      <p:sp>
        <p:nvSpPr>
          <p:cNvPr id="15" name="Title 1"/>
          <p:cNvSpPr>
            <a:spLocks noGrp="1"/>
          </p:cNvSpPr>
          <p:nvPr>
            <p:ph type="title"/>
          </p:nvPr>
        </p:nvSpPr>
        <p:spPr>
          <a:xfrm>
            <a:off x="502532" y="0"/>
            <a:ext cx="8229600" cy="1143000"/>
          </a:xfrm>
        </p:spPr>
        <p:txBody>
          <a:bodyPr>
            <a:normAutofit/>
          </a:bodyPr>
          <a:lstStyle/>
          <a:p>
            <a:r>
              <a:rPr lang="en-GB" dirty="0" smtClean="0"/>
              <a:t>Parental focus groups responses</a:t>
            </a:r>
            <a:endParaRPr lang="en-GB" dirty="0"/>
          </a:p>
        </p:txBody>
      </p:sp>
    </p:spTree>
    <p:extLst>
      <p:ext uri="{BB962C8B-B14F-4D97-AF65-F5344CB8AC3E}">
        <p14:creationId xmlns:p14="http://schemas.microsoft.com/office/powerpoint/2010/main" val="358132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Professional workshop analysis</a:t>
            </a:r>
            <a:endParaRPr lang="en-GB" dirty="0"/>
          </a:p>
        </p:txBody>
      </p:sp>
      <p:sp>
        <p:nvSpPr>
          <p:cNvPr id="3" name="Content Placeholder 2"/>
          <p:cNvSpPr>
            <a:spLocks noGrp="1"/>
          </p:cNvSpPr>
          <p:nvPr>
            <p:ph idx="1"/>
          </p:nvPr>
        </p:nvSpPr>
        <p:spPr/>
        <p:txBody>
          <a:bodyPr>
            <a:normAutofit/>
          </a:bodyPr>
          <a:lstStyle/>
          <a:p>
            <a:pPr marL="0" indent="0">
              <a:buNone/>
            </a:pPr>
            <a:r>
              <a:rPr lang="en-GB" dirty="0"/>
              <a:t>8</a:t>
            </a:r>
            <a:r>
              <a:rPr lang="en-GB" dirty="0" smtClean="0"/>
              <a:t> </a:t>
            </a:r>
            <a:r>
              <a:rPr lang="en-GB" dirty="0"/>
              <a:t>p</a:t>
            </a:r>
            <a:r>
              <a:rPr lang="en-GB" dirty="0" smtClean="0"/>
              <a:t>rofessional </a:t>
            </a:r>
            <a:r>
              <a:rPr lang="en-GB" dirty="0"/>
              <a:t>workshops were held with staff involved in the current services.  Professionals were asked to focus and </a:t>
            </a:r>
            <a:r>
              <a:rPr lang="en-GB" dirty="0" smtClean="0"/>
              <a:t>explore on </a:t>
            </a:r>
            <a:r>
              <a:rPr lang="en-GB" dirty="0"/>
              <a:t>what they would reuse, enhance, replace and introduce for their services.</a:t>
            </a:r>
          </a:p>
        </p:txBody>
      </p:sp>
    </p:spTree>
    <p:extLst>
      <p:ext uri="{BB962C8B-B14F-4D97-AF65-F5344CB8AC3E}">
        <p14:creationId xmlns:p14="http://schemas.microsoft.com/office/powerpoint/2010/main" val="3040171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814942761"/>
              </p:ext>
            </p:extLst>
          </p:nvPr>
        </p:nvGraphicFramePr>
        <p:xfrm>
          <a:off x="467544" y="836712"/>
          <a:ext cx="842493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9029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669947474"/>
              </p:ext>
            </p:extLst>
          </p:nvPr>
        </p:nvGraphicFramePr>
        <p:xfrm>
          <a:off x="467544" y="836712"/>
          <a:ext cx="842493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879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197749772"/>
              </p:ext>
            </p:extLst>
          </p:nvPr>
        </p:nvGraphicFramePr>
        <p:xfrm>
          <a:off x="467544" y="692696"/>
          <a:ext cx="842493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9766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719115434"/>
              </p:ext>
            </p:extLst>
          </p:nvPr>
        </p:nvGraphicFramePr>
        <p:xfrm>
          <a:off x="467544" y="836712"/>
          <a:ext cx="842493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45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approach </a:t>
            </a:r>
            <a:endParaRPr lang="en-GB" dirty="0"/>
          </a:p>
        </p:txBody>
      </p:sp>
      <p:sp>
        <p:nvSpPr>
          <p:cNvPr id="3" name="Content Placeholder 2"/>
          <p:cNvSpPr>
            <a:spLocks noGrp="1"/>
          </p:cNvSpPr>
          <p:nvPr>
            <p:ph idx="1"/>
          </p:nvPr>
        </p:nvSpPr>
        <p:spPr/>
        <p:txBody>
          <a:bodyPr>
            <a:normAutofit/>
          </a:bodyPr>
          <a:lstStyle/>
          <a:p>
            <a:pPr marL="0" indent="0">
              <a:buNone/>
            </a:pPr>
            <a:r>
              <a:rPr lang="en-GB" sz="1600" dirty="0" smtClean="0"/>
              <a:t>Below is a summary of the methodology used to complete the consultation: </a:t>
            </a:r>
          </a:p>
        </p:txBody>
      </p:sp>
      <p:graphicFrame>
        <p:nvGraphicFramePr>
          <p:cNvPr id="4" name="Table 3"/>
          <p:cNvGraphicFramePr>
            <a:graphicFrameLocks noGrp="1"/>
          </p:cNvGraphicFramePr>
          <p:nvPr>
            <p:extLst>
              <p:ext uri="{D42A27DB-BD31-4B8C-83A1-F6EECF244321}">
                <p14:modId xmlns:p14="http://schemas.microsoft.com/office/powerpoint/2010/main" val="2242900027"/>
              </p:ext>
            </p:extLst>
          </p:nvPr>
        </p:nvGraphicFramePr>
        <p:xfrm>
          <a:off x="971600" y="2060848"/>
          <a:ext cx="7056784" cy="4206240"/>
        </p:xfrm>
        <a:graphic>
          <a:graphicData uri="http://schemas.openxmlformats.org/drawingml/2006/table">
            <a:tbl>
              <a:tblPr firstRow="1" bandRow="1">
                <a:tableStyleId>{8799B23B-EC83-4686-B30A-512413B5E67A}</a:tableStyleId>
              </a:tblPr>
              <a:tblGrid>
                <a:gridCol w="3816424"/>
                <a:gridCol w="3240360"/>
              </a:tblGrid>
              <a:tr h="322272">
                <a:tc>
                  <a:txBody>
                    <a:bodyPr/>
                    <a:lstStyle/>
                    <a:p>
                      <a:r>
                        <a:rPr lang="en-GB" dirty="0" smtClean="0"/>
                        <a:t>Method</a:t>
                      </a:r>
                      <a:endParaRPr lang="en-GB" dirty="0"/>
                    </a:p>
                  </a:txBody>
                  <a:tcPr>
                    <a:solidFill>
                      <a:schemeClr val="accent3">
                        <a:lumMod val="20000"/>
                        <a:lumOff val="80000"/>
                      </a:schemeClr>
                    </a:solidFill>
                  </a:tcPr>
                </a:tc>
                <a:tc>
                  <a:txBody>
                    <a:bodyPr/>
                    <a:lstStyle/>
                    <a:p>
                      <a:r>
                        <a:rPr lang="en-GB" dirty="0" smtClean="0"/>
                        <a:t>Responses</a:t>
                      </a:r>
                      <a:endParaRPr lang="en-GB" dirty="0"/>
                    </a:p>
                  </a:txBody>
                  <a:tcPr>
                    <a:solidFill>
                      <a:schemeClr val="accent3">
                        <a:lumMod val="20000"/>
                        <a:lumOff val="80000"/>
                      </a:schemeClr>
                    </a:solidFill>
                  </a:tcPr>
                </a:tc>
              </a:tr>
              <a:tr h="623371">
                <a:tc>
                  <a:txBody>
                    <a:bodyPr/>
                    <a:lstStyle/>
                    <a:p>
                      <a:r>
                        <a:rPr lang="en-GB" dirty="0" smtClean="0"/>
                        <a:t>Online survey</a:t>
                      </a:r>
                      <a:r>
                        <a:rPr lang="en-GB" baseline="0" dirty="0" smtClean="0"/>
                        <a:t> for members of the public  and paper based survey </a:t>
                      </a:r>
                      <a:endParaRPr lang="en-GB" dirty="0"/>
                    </a:p>
                  </a:txBody>
                  <a:tcPr>
                    <a:noFill/>
                  </a:tcPr>
                </a:tc>
                <a:tc>
                  <a:txBody>
                    <a:bodyPr/>
                    <a:lstStyle/>
                    <a:p>
                      <a:r>
                        <a:rPr lang="en-GB" dirty="0" smtClean="0"/>
                        <a:t>230 respondents </a:t>
                      </a:r>
                      <a:endParaRPr lang="en-GB" dirty="0"/>
                    </a:p>
                  </a:txBody>
                  <a:tcPr>
                    <a:noFill/>
                  </a:tcPr>
                </a:tc>
              </a:tr>
              <a:tr h="623371">
                <a:tc>
                  <a:txBody>
                    <a:bodyPr/>
                    <a:lstStyle/>
                    <a:p>
                      <a:r>
                        <a:rPr lang="en-GB" dirty="0" smtClean="0"/>
                        <a:t>Two professional workshops Jan/Feb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12 small</a:t>
                      </a:r>
                      <a:r>
                        <a:rPr lang="en-GB" baseline="0" dirty="0" smtClean="0"/>
                        <a:t> </a:t>
                      </a:r>
                      <a:r>
                        <a:rPr lang="en-GB" dirty="0" smtClean="0"/>
                        <a:t>groups.  At each event participants were divided into smaller, facilitated, groups of between 5-6. </a:t>
                      </a:r>
                    </a:p>
                  </a:txBody>
                  <a:tcPr/>
                </a:tc>
              </a:tr>
              <a:tr h="361159">
                <a:tc>
                  <a:txBody>
                    <a:bodyPr/>
                    <a:lstStyle/>
                    <a:p>
                      <a:r>
                        <a:rPr lang="en-GB" dirty="0" err="1" smtClean="0"/>
                        <a:t>Mamta</a:t>
                      </a:r>
                      <a:r>
                        <a:rPr lang="en-GB" baseline="0" dirty="0" smtClean="0"/>
                        <a:t> – parents of </a:t>
                      </a:r>
                      <a:r>
                        <a:rPr lang="en-GB" baseline="0" dirty="0" err="1" smtClean="0"/>
                        <a:t>BME</a:t>
                      </a:r>
                      <a:r>
                        <a:rPr lang="en-GB" baseline="0" dirty="0" smtClean="0"/>
                        <a:t> backgrounds</a:t>
                      </a:r>
                      <a:endParaRPr lang="en-GB" dirty="0"/>
                    </a:p>
                  </a:txBody>
                  <a:tcPr>
                    <a:noFill/>
                  </a:tcPr>
                </a:tc>
                <a:tc>
                  <a:txBody>
                    <a:bodyPr/>
                    <a:lstStyle/>
                    <a:p>
                      <a:r>
                        <a:rPr lang="en-GB" dirty="0" smtClean="0"/>
                        <a:t>16</a:t>
                      </a:r>
                      <a:r>
                        <a:rPr lang="en-GB" baseline="0" dirty="0" smtClean="0"/>
                        <a:t> respondents</a:t>
                      </a:r>
                      <a:endParaRPr lang="en-GB" dirty="0"/>
                    </a:p>
                  </a:txBody>
                  <a:tcPr>
                    <a:noFill/>
                  </a:tcPr>
                </a:tc>
              </a:tr>
              <a:tr h="361159">
                <a:tc>
                  <a:txBody>
                    <a:bodyPr/>
                    <a:lstStyle/>
                    <a:p>
                      <a:r>
                        <a:rPr lang="en-GB" dirty="0" smtClean="0"/>
                        <a:t>Parents</a:t>
                      </a:r>
                      <a:r>
                        <a:rPr lang="en-GB" baseline="0" dirty="0" smtClean="0"/>
                        <a:t> focus group</a:t>
                      </a:r>
                      <a:endParaRPr lang="en-GB" dirty="0"/>
                    </a:p>
                  </a:txBody>
                  <a:tcPr/>
                </a:tc>
                <a:tc>
                  <a:txBody>
                    <a:bodyPr/>
                    <a:lstStyle/>
                    <a:p>
                      <a:r>
                        <a:rPr lang="en-GB" dirty="0" smtClean="0"/>
                        <a:t>19 respondents</a:t>
                      </a:r>
                      <a:r>
                        <a:rPr lang="en-GB" baseline="0" dirty="0" smtClean="0"/>
                        <a:t> </a:t>
                      </a:r>
                      <a:endParaRPr lang="en-GB" dirty="0"/>
                    </a:p>
                  </a:txBody>
                  <a:tcPr/>
                </a:tc>
              </a:tr>
              <a:tr h="361159">
                <a:tc>
                  <a:txBody>
                    <a:bodyPr/>
                    <a:lstStyle/>
                    <a:p>
                      <a:r>
                        <a:rPr lang="en-GB" dirty="0" smtClean="0"/>
                        <a:t>6</a:t>
                      </a:r>
                      <a:r>
                        <a:rPr lang="en-GB" baseline="0" dirty="0" smtClean="0"/>
                        <a:t> p</a:t>
                      </a:r>
                      <a:r>
                        <a:rPr lang="en-GB" dirty="0" smtClean="0"/>
                        <a:t>rofessional workshops with</a:t>
                      </a:r>
                      <a:r>
                        <a:rPr lang="en-GB" baseline="0" dirty="0" smtClean="0"/>
                        <a:t> frontline staff</a:t>
                      </a:r>
                      <a:r>
                        <a:rPr lang="en-GB" dirty="0" smtClean="0"/>
                        <a:t> </a:t>
                      </a:r>
                      <a:endParaRPr lang="en-GB" dirty="0"/>
                    </a:p>
                  </a:txBody>
                  <a:tcPr>
                    <a:noFill/>
                  </a:tcPr>
                </a:tc>
                <a:tc>
                  <a:txBody>
                    <a:bodyPr/>
                    <a:lstStyle/>
                    <a:p>
                      <a:r>
                        <a:rPr lang="en-GB" dirty="0" smtClean="0"/>
                        <a:t>75 respondents  </a:t>
                      </a:r>
                      <a:endParaRPr lang="en-GB" dirty="0">
                        <a:solidFill>
                          <a:schemeClr val="tx1"/>
                        </a:solidFill>
                      </a:endParaRPr>
                    </a:p>
                  </a:txBody>
                  <a:tcPr>
                    <a:noFill/>
                  </a:tcPr>
                </a:tc>
              </a:tr>
              <a:tr h="596592">
                <a:tc>
                  <a:txBody>
                    <a:bodyPr/>
                    <a:lstStyle/>
                    <a:p>
                      <a:r>
                        <a:rPr lang="en-GB" dirty="0" smtClean="0"/>
                        <a:t>Focus group with parents from newly arrived communities</a:t>
                      </a:r>
                      <a:endParaRPr lang="en-GB" dirty="0"/>
                    </a:p>
                  </a:txBody>
                  <a:tcPr/>
                </a:tc>
                <a:tc>
                  <a:txBody>
                    <a:bodyPr/>
                    <a:lstStyle/>
                    <a:p>
                      <a:r>
                        <a:rPr lang="en-GB" baseline="0" dirty="0" smtClean="0"/>
                        <a:t>20 attendees</a:t>
                      </a:r>
                      <a:endParaRPr lang="en-GB" dirty="0">
                        <a:solidFill>
                          <a:srgbClr val="FF0000"/>
                        </a:solidFill>
                      </a:endParaRPr>
                    </a:p>
                  </a:txBody>
                  <a:tcPr/>
                </a:tc>
              </a:tr>
            </a:tbl>
          </a:graphicData>
        </a:graphic>
      </p:graphicFrame>
    </p:spTree>
    <p:extLst>
      <p:ext uri="{BB962C8B-B14F-4D97-AF65-F5344CB8AC3E}">
        <p14:creationId xmlns:p14="http://schemas.microsoft.com/office/powerpoint/2010/main" val="1743604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fontScale="90000"/>
          </a:bodyPr>
          <a:lstStyle/>
          <a:p>
            <a:r>
              <a:rPr lang="en-GB" dirty="0" smtClean="0"/>
              <a:t>Online survey: Principles/ways of working</a:t>
            </a:r>
            <a:endParaRPr lang="en-GB" dirty="0"/>
          </a:p>
        </p:txBody>
      </p:sp>
      <p:sp>
        <p:nvSpPr>
          <p:cNvPr id="3" name="Content Placeholder 2"/>
          <p:cNvSpPr>
            <a:spLocks noGrp="1"/>
          </p:cNvSpPr>
          <p:nvPr>
            <p:ph idx="1"/>
          </p:nvPr>
        </p:nvSpPr>
        <p:spPr>
          <a:xfrm>
            <a:off x="179512" y="1484203"/>
            <a:ext cx="8784976" cy="5040560"/>
          </a:xfrm>
        </p:spPr>
        <p:txBody>
          <a:bodyPr>
            <a:normAutofit/>
          </a:bodyPr>
          <a:lstStyle/>
          <a:p>
            <a:pPr marL="0" indent="0">
              <a:buNone/>
            </a:pPr>
            <a:r>
              <a:rPr lang="en-GB" sz="1800" dirty="0" smtClean="0"/>
              <a:t>Respondents </a:t>
            </a:r>
            <a:r>
              <a:rPr lang="en-GB" sz="1800" dirty="0"/>
              <a:t>were presented with a number of principles/ ways of working and asked to prioritise them in order of importance.  </a:t>
            </a:r>
            <a:r>
              <a:rPr lang="en-GB" sz="1800" dirty="0" smtClean="0"/>
              <a:t>All respondents felt that the following principles/ways of working were very important or important: </a:t>
            </a:r>
            <a:endParaRPr lang="en-GB" sz="1800" dirty="0"/>
          </a:p>
          <a:p>
            <a:pPr marL="0" indent="0">
              <a:buNone/>
            </a:pPr>
            <a:endParaRPr lang="en-GB" sz="2400" dirty="0" smtClean="0"/>
          </a:p>
          <a:p>
            <a:endParaRPr lang="en-GB" sz="2400" dirty="0" smtClean="0"/>
          </a:p>
          <a:p>
            <a:pPr marL="0" indent="0">
              <a:buNone/>
            </a:pPr>
            <a:r>
              <a:rPr lang="en-GB" sz="2400" dirty="0" smtClean="0"/>
              <a:t> </a:t>
            </a:r>
          </a:p>
          <a:p>
            <a:endParaRPr lang="en-GB" sz="2400" dirty="0" smtClean="0"/>
          </a:p>
          <a:p>
            <a:endParaRPr lang="en-GB" sz="2400" dirty="0"/>
          </a:p>
        </p:txBody>
      </p:sp>
      <p:sp>
        <p:nvSpPr>
          <p:cNvPr id="5" name="TextBox 4"/>
          <p:cNvSpPr txBox="1"/>
          <p:nvPr/>
        </p:nvSpPr>
        <p:spPr>
          <a:xfrm>
            <a:off x="7740352" y="6309320"/>
            <a:ext cx="1342329" cy="430887"/>
          </a:xfrm>
          <a:prstGeom prst="rect">
            <a:avLst/>
          </a:prstGeom>
          <a:noFill/>
        </p:spPr>
        <p:txBody>
          <a:bodyPr wrap="square" rtlCol="0">
            <a:spAutoFit/>
          </a:bodyPr>
          <a:lstStyle/>
          <a:p>
            <a:r>
              <a:rPr lang="en-GB" sz="1100" i="1" dirty="0" smtClean="0"/>
              <a:t>83% 145 out of 174 </a:t>
            </a:r>
          </a:p>
          <a:p>
            <a:r>
              <a:rPr lang="en-GB" sz="1100" i="1" dirty="0" smtClean="0"/>
              <a:t>80% 139 out of 173</a:t>
            </a:r>
            <a:endParaRPr lang="en-GB" sz="1100" i="1"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315" y="2504062"/>
            <a:ext cx="7077075" cy="404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7731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0"/>
            <a:ext cx="8229600" cy="1143000"/>
          </a:xfrm>
        </p:spPr>
        <p:txBody>
          <a:bodyPr/>
          <a:lstStyle/>
          <a:p>
            <a:r>
              <a:rPr lang="en-GB" dirty="0" smtClean="0"/>
              <a:t>Online survey: Key areas of focus</a:t>
            </a:r>
            <a:endParaRPr lang="en-GB" dirty="0"/>
          </a:p>
        </p:txBody>
      </p:sp>
      <p:sp>
        <p:nvSpPr>
          <p:cNvPr id="3" name="Content Placeholder 2"/>
          <p:cNvSpPr>
            <a:spLocks noGrp="1"/>
          </p:cNvSpPr>
          <p:nvPr>
            <p:ph idx="1"/>
          </p:nvPr>
        </p:nvSpPr>
        <p:spPr>
          <a:xfrm>
            <a:off x="457201" y="1124744"/>
            <a:ext cx="8229600" cy="4525963"/>
          </a:xfrm>
        </p:spPr>
        <p:txBody>
          <a:bodyPr>
            <a:noAutofit/>
          </a:bodyPr>
          <a:lstStyle/>
          <a:p>
            <a:pPr marL="0" indent="0">
              <a:buNone/>
            </a:pPr>
            <a:r>
              <a:rPr lang="en-GB" sz="1400" dirty="0"/>
              <a:t>Respondents </a:t>
            </a:r>
            <a:r>
              <a:rPr lang="en-GB" sz="1400" dirty="0" smtClean="0"/>
              <a:t>were given a list of key areas we want the service to focus on and asked to prioritise them in order of importance . The </a:t>
            </a:r>
            <a:r>
              <a:rPr lang="en-GB" sz="1400" dirty="0"/>
              <a:t>areas of focus that received the most positive responses were: </a:t>
            </a:r>
            <a:endParaRPr lang="en-GB" sz="1400" dirty="0" smtClean="0"/>
          </a:p>
          <a:p>
            <a:pPr marL="0" indent="0">
              <a:buNone/>
            </a:pPr>
            <a:endParaRPr lang="en-GB" sz="2000" dirty="0" smtClean="0"/>
          </a:p>
          <a:p>
            <a:pPr marL="0" indent="0">
              <a:buNone/>
            </a:pPr>
            <a:r>
              <a:rPr lang="en-GB" sz="2000" dirty="0"/>
              <a:t> </a:t>
            </a:r>
          </a:p>
        </p:txBody>
      </p:sp>
      <p:graphicFrame>
        <p:nvGraphicFramePr>
          <p:cNvPr id="4" name="Table 3"/>
          <p:cNvGraphicFramePr>
            <a:graphicFrameLocks noGrp="1"/>
          </p:cNvGraphicFramePr>
          <p:nvPr>
            <p:extLst>
              <p:ext uri="{D42A27DB-BD31-4B8C-83A1-F6EECF244321}">
                <p14:modId xmlns:p14="http://schemas.microsoft.com/office/powerpoint/2010/main" val="3881516047"/>
              </p:ext>
            </p:extLst>
          </p:nvPr>
        </p:nvGraphicFramePr>
        <p:xfrm>
          <a:off x="755576" y="1988840"/>
          <a:ext cx="7272808" cy="3752437"/>
        </p:xfrm>
        <a:graphic>
          <a:graphicData uri="http://schemas.openxmlformats.org/drawingml/2006/table">
            <a:tbl>
              <a:tblPr firstRow="1" bandRow="1">
                <a:tableStyleId>{8799B23B-EC83-4686-B30A-512413B5E67A}</a:tableStyleId>
              </a:tblPr>
              <a:tblGrid>
                <a:gridCol w="3978737"/>
                <a:gridCol w="3294071"/>
              </a:tblGrid>
              <a:tr h="537158">
                <a:tc>
                  <a:txBody>
                    <a:bodyPr/>
                    <a:lstStyle/>
                    <a:p>
                      <a:r>
                        <a:rPr lang="en-GB" dirty="0" smtClean="0"/>
                        <a:t>Key areas</a:t>
                      </a:r>
                      <a:r>
                        <a:rPr lang="en-GB" baseline="0" dirty="0" smtClean="0"/>
                        <a:t> of focus</a:t>
                      </a:r>
                      <a:endParaRPr lang="en-GB" dirty="0"/>
                    </a:p>
                  </a:txBody>
                  <a:tcPr>
                    <a:solidFill>
                      <a:schemeClr val="accent3">
                        <a:lumMod val="20000"/>
                        <a:lumOff val="80000"/>
                      </a:schemeClr>
                    </a:solidFill>
                  </a:tcPr>
                </a:tc>
                <a:tc>
                  <a:txBody>
                    <a:bodyPr/>
                    <a:lstStyle/>
                    <a:p>
                      <a:r>
                        <a:rPr lang="en-GB" dirty="0" smtClean="0"/>
                        <a:t>Very important %</a:t>
                      </a:r>
                      <a:endParaRPr lang="en-GB" dirty="0"/>
                    </a:p>
                  </a:txBody>
                  <a:tcPr>
                    <a:solidFill>
                      <a:schemeClr val="accent3">
                        <a:lumMod val="20000"/>
                        <a:lumOff val="80000"/>
                      </a:schemeClr>
                    </a:solidFill>
                  </a:tcPr>
                </a:tc>
              </a:tr>
              <a:tr h="16950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To ensure all staff were able to spot the signs of children who were at risk of being abused or neglected </a:t>
                      </a:r>
                      <a:endParaRPr lang="en-GB" dirty="0"/>
                    </a:p>
                  </a:txBody>
                  <a:tcP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t>88%</a:t>
                      </a:r>
                      <a:r>
                        <a:rPr lang="en-GB" sz="1800" dirty="0" smtClean="0"/>
                        <a:t> 147</a:t>
                      </a:r>
                      <a:r>
                        <a:rPr lang="en-GB" sz="1800" baseline="0" dirty="0" smtClean="0"/>
                        <a:t> out of </a:t>
                      </a:r>
                      <a:r>
                        <a:rPr lang="en-GB" sz="1800" dirty="0" smtClean="0"/>
                        <a:t>168</a:t>
                      </a:r>
                    </a:p>
                    <a:p>
                      <a:endParaRPr lang="en-GB" dirty="0" smtClean="0"/>
                    </a:p>
                    <a:p>
                      <a:endParaRPr lang="en-GB" dirty="0" smtClean="0"/>
                    </a:p>
                    <a:p>
                      <a:endParaRPr lang="en-GB" dirty="0" smtClean="0"/>
                    </a:p>
                    <a:p>
                      <a:endParaRPr lang="en-GB" dirty="0" smtClean="0"/>
                    </a:p>
                    <a:p>
                      <a:endParaRPr lang="en-GB" dirty="0" smtClean="0"/>
                    </a:p>
                  </a:txBody>
                  <a:tcPr>
                    <a:solidFill>
                      <a:schemeClr val="accent3">
                        <a:lumMod val="20000"/>
                        <a:lumOff val="80000"/>
                      </a:schemeClr>
                    </a:solidFill>
                  </a:tcPr>
                </a:tc>
              </a:tr>
              <a:tr h="14779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Making sure that where possible families are supported by a small number of professionals that they can get to know well and who can support them through important transitions</a:t>
                      </a:r>
                      <a:endParaRPr lang="en-GB" dirty="0"/>
                    </a:p>
                  </a:txBody>
                  <a:tcP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t>85% </a:t>
                      </a:r>
                      <a:r>
                        <a:rPr lang="en-GB" sz="1800" dirty="0" smtClean="0"/>
                        <a:t>142 out</a:t>
                      </a:r>
                      <a:r>
                        <a:rPr lang="en-GB" sz="1800" baseline="0" dirty="0" smtClean="0"/>
                        <a:t> of </a:t>
                      </a:r>
                      <a:r>
                        <a:rPr lang="en-GB" sz="1800" dirty="0" smtClean="0"/>
                        <a:t>168</a:t>
                      </a:r>
                    </a:p>
                    <a:p>
                      <a:endParaRPr lang="en-GB" dirty="0"/>
                    </a:p>
                  </a:txBody>
                  <a:tcPr>
                    <a:solidFill>
                      <a:schemeClr val="accent3">
                        <a:lumMod val="20000"/>
                        <a:lumOff val="80000"/>
                      </a:schemeClr>
                    </a:solidFill>
                  </a:tcPr>
                </a:tc>
              </a:tr>
            </a:tbl>
          </a:graphicData>
        </a:graphic>
      </p:graphicFrame>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7" y="4584536"/>
            <a:ext cx="1524725" cy="999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9" y="2979048"/>
            <a:ext cx="1368152" cy="1185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7254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0"/>
            <a:ext cx="8229600" cy="1143000"/>
          </a:xfrm>
        </p:spPr>
        <p:txBody>
          <a:bodyPr/>
          <a:lstStyle/>
          <a:p>
            <a:r>
              <a:rPr lang="en-GB" dirty="0" smtClean="0"/>
              <a:t>Online survey: Key areas of focus</a:t>
            </a:r>
            <a:endParaRPr lang="en-GB" dirty="0"/>
          </a:p>
        </p:txBody>
      </p:sp>
      <p:sp>
        <p:nvSpPr>
          <p:cNvPr id="3" name="Content Placeholder 2"/>
          <p:cNvSpPr>
            <a:spLocks noGrp="1"/>
          </p:cNvSpPr>
          <p:nvPr>
            <p:ph idx="1"/>
          </p:nvPr>
        </p:nvSpPr>
        <p:spPr>
          <a:xfrm>
            <a:off x="457201" y="1124744"/>
            <a:ext cx="8229600" cy="4525963"/>
          </a:xfrm>
        </p:spPr>
        <p:txBody>
          <a:bodyPr>
            <a:noAutofit/>
          </a:bodyPr>
          <a:lstStyle/>
          <a:p>
            <a:pPr marL="0" indent="0">
              <a:buNone/>
            </a:pPr>
            <a:r>
              <a:rPr lang="en-GB" sz="1400" dirty="0"/>
              <a:t>Respondents </a:t>
            </a:r>
            <a:r>
              <a:rPr lang="en-GB" sz="1400" dirty="0" smtClean="0"/>
              <a:t>were given a list of key areas we want the service to focus on and asked to prioritise them in order of importance . The </a:t>
            </a:r>
            <a:r>
              <a:rPr lang="en-GB" sz="1400" dirty="0"/>
              <a:t>areas of focus that received the most positive responses were: </a:t>
            </a:r>
            <a:endParaRPr lang="en-GB" sz="1400" dirty="0" smtClean="0"/>
          </a:p>
          <a:p>
            <a:pPr marL="0" indent="0">
              <a:buNone/>
            </a:pPr>
            <a:endParaRPr lang="en-GB" sz="2000" dirty="0" smtClean="0"/>
          </a:p>
          <a:p>
            <a:pPr marL="0" indent="0">
              <a:buNone/>
            </a:pPr>
            <a:r>
              <a:rPr lang="en-GB" sz="2000" dirty="0"/>
              <a:t> </a:t>
            </a:r>
          </a:p>
        </p:txBody>
      </p:sp>
      <p:graphicFrame>
        <p:nvGraphicFramePr>
          <p:cNvPr id="4" name="Table 3"/>
          <p:cNvGraphicFramePr>
            <a:graphicFrameLocks noGrp="1"/>
          </p:cNvGraphicFramePr>
          <p:nvPr>
            <p:extLst>
              <p:ext uri="{D42A27DB-BD31-4B8C-83A1-F6EECF244321}">
                <p14:modId xmlns:p14="http://schemas.microsoft.com/office/powerpoint/2010/main" val="4095306358"/>
              </p:ext>
            </p:extLst>
          </p:nvPr>
        </p:nvGraphicFramePr>
        <p:xfrm>
          <a:off x="281729" y="1772816"/>
          <a:ext cx="8241583" cy="4256299"/>
        </p:xfrm>
        <a:graphic>
          <a:graphicData uri="http://schemas.openxmlformats.org/drawingml/2006/table">
            <a:tbl>
              <a:tblPr firstRow="1" bandRow="1">
                <a:tableStyleId>{8799B23B-EC83-4686-B30A-512413B5E67A}</a:tableStyleId>
              </a:tblPr>
              <a:tblGrid>
                <a:gridCol w="4506295"/>
                <a:gridCol w="3735288"/>
              </a:tblGrid>
              <a:tr h="442741">
                <a:tc>
                  <a:txBody>
                    <a:bodyPr/>
                    <a:lstStyle/>
                    <a:p>
                      <a:r>
                        <a:rPr lang="en-GB" dirty="0" smtClean="0"/>
                        <a:t>Key areas</a:t>
                      </a:r>
                      <a:r>
                        <a:rPr lang="en-GB" baseline="0" dirty="0" smtClean="0"/>
                        <a:t> of focus</a:t>
                      </a:r>
                      <a:endParaRPr lang="en-GB" dirty="0"/>
                    </a:p>
                  </a:txBody>
                  <a:tcPr>
                    <a:solidFill>
                      <a:schemeClr val="accent3">
                        <a:lumMod val="20000"/>
                        <a:lumOff val="80000"/>
                      </a:schemeClr>
                    </a:solidFill>
                  </a:tcPr>
                </a:tc>
                <a:tc>
                  <a:txBody>
                    <a:bodyPr/>
                    <a:lstStyle/>
                    <a:p>
                      <a:r>
                        <a:rPr lang="en-GB" dirty="0" smtClean="0"/>
                        <a:t>Very important %</a:t>
                      </a:r>
                      <a:endParaRPr lang="en-GB" dirty="0"/>
                    </a:p>
                  </a:txBody>
                  <a:tcPr>
                    <a:solidFill>
                      <a:schemeClr val="accent3">
                        <a:lumMod val="20000"/>
                        <a:lumOff val="80000"/>
                      </a:schemeClr>
                    </a:solidFill>
                  </a:tcPr>
                </a:tc>
              </a:tr>
              <a:tr h="23253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To ensure all staff are able to spot the early warning signs of children who need or would benefit from support with their health and wellbeing </a:t>
                      </a:r>
                      <a:endParaRPr lang="en-GB" dirty="0"/>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effectLst/>
                        </a:rPr>
                        <a:t>84% </a:t>
                      </a:r>
                      <a:r>
                        <a:rPr lang="en-GB" sz="1800" kern="1200" dirty="0" smtClean="0">
                          <a:effectLst/>
                        </a:rPr>
                        <a:t>141 out of168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solidFill>
                          <a:schemeClr val="tx1"/>
                        </a:solidFill>
                        <a:effectLst/>
                        <a:latin typeface="+mn-lt"/>
                        <a:ea typeface="+mn-ea"/>
                        <a:cs typeface="+mn-cs"/>
                      </a:endParaRPr>
                    </a:p>
                  </a:txBody>
                  <a:tcPr>
                    <a:solidFill>
                      <a:schemeClr val="accent3">
                        <a:lumMod val="20000"/>
                        <a:lumOff val="80000"/>
                      </a:schemeClr>
                    </a:solidFill>
                  </a:tcPr>
                </a:tc>
              </a:tr>
              <a:tr h="14882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effectLst/>
                        </a:rPr>
                        <a:t>Multi-skilled staff that can support on a variety of issues including lifestyles</a:t>
                      </a:r>
                      <a:endParaRPr lang="en-GB" dirty="0"/>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effectLst/>
                        </a:rPr>
                        <a:t>83%</a:t>
                      </a:r>
                      <a:r>
                        <a:rPr lang="en-GB" sz="1800" kern="1200" baseline="0" dirty="0" smtClean="0">
                          <a:effectLst/>
                        </a:rPr>
                        <a:t> </a:t>
                      </a:r>
                      <a:r>
                        <a:rPr lang="en-GB" sz="1800" kern="1200" dirty="0" smtClean="0">
                          <a:effectLst/>
                        </a:rPr>
                        <a:t>138 out of 167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solidFill>
                      <a:schemeClr val="accent3">
                        <a:lumMod val="20000"/>
                        <a:lumOff val="80000"/>
                      </a:schemeClr>
                    </a:solidFill>
                  </a:tcPr>
                </a:tc>
              </a:tr>
            </a:tbl>
          </a:graphicData>
        </a:graphic>
      </p:graphicFrame>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2845519"/>
            <a:ext cx="1143000" cy="12896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60248" y="4941168"/>
            <a:ext cx="1062648" cy="1110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8955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Impact on children and families in </a:t>
            </a:r>
            <a:r>
              <a:rPr lang="en-GB" dirty="0"/>
              <a:t>C</a:t>
            </a:r>
            <a:r>
              <a:rPr lang="en-GB" dirty="0" smtClean="0"/>
              <a:t>oventry</a:t>
            </a:r>
            <a:endParaRPr lang="en-GB" dirty="0"/>
          </a:p>
        </p:txBody>
      </p:sp>
      <p:sp>
        <p:nvSpPr>
          <p:cNvPr id="3" name="Content Placeholder 2"/>
          <p:cNvSpPr>
            <a:spLocks noGrp="1"/>
          </p:cNvSpPr>
          <p:nvPr>
            <p:ph idx="1"/>
          </p:nvPr>
        </p:nvSpPr>
        <p:spPr>
          <a:xfrm>
            <a:off x="4932040" y="1660768"/>
            <a:ext cx="3898776" cy="4525963"/>
          </a:xfrm>
        </p:spPr>
        <p:txBody>
          <a:bodyPr>
            <a:normAutofit fontScale="85000" lnSpcReduction="20000"/>
          </a:bodyPr>
          <a:lstStyle/>
          <a:p>
            <a:r>
              <a:rPr lang="en-GB" sz="2800" dirty="0"/>
              <a:t>Overall, respondents </a:t>
            </a:r>
            <a:r>
              <a:rPr lang="en-GB" sz="2800" dirty="0" smtClean="0"/>
              <a:t>felt the changes would have </a:t>
            </a:r>
            <a:r>
              <a:rPr lang="en-GB" sz="2800" dirty="0"/>
              <a:t>a </a:t>
            </a:r>
            <a:r>
              <a:rPr lang="en-GB" sz="2800" b="1" dirty="0"/>
              <a:t>positive impact </a:t>
            </a:r>
            <a:r>
              <a:rPr lang="en-GB" sz="2800" dirty="0"/>
              <a:t>on children and families in Coventry (76% 127/167</a:t>
            </a:r>
            <a:r>
              <a:rPr lang="en-GB" sz="2800" dirty="0" smtClean="0"/>
              <a:t>)</a:t>
            </a:r>
          </a:p>
          <a:p>
            <a:r>
              <a:rPr lang="en-GB" sz="2800" dirty="0" smtClean="0"/>
              <a:t> A </a:t>
            </a:r>
            <a:r>
              <a:rPr lang="en-GB" sz="2800" dirty="0"/>
              <a:t>small proportion </a:t>
            </a:r>
            <a:r>
              <a:rPr lang="en-GB" sz="2800" dirty="0" smtClean="0"/>
              <a:t>stated it </a:t>
            </a:r>
            <a:r>
              <a:rPr lang="en-GB" sz="2800" dirty="0"/>
              <a:t>would </a:t>
            </a:r>
            <a:r>
              <a:rPr lang="en-GB" sz="2800" b="1" dirty="0"/>
              <a:t>have no or negative impact </a:t>
            </a:r>
            <a:r>
              <a:rPr lang="en-GB" sz="2800" dirty="0"/>
              <a:t>(2.4 % 4/167</a:t>
            </a:r>
            <a:r>
              <a:rPr lang="en-GB" sz="2800" dirty="0" smtClean="0"/>
              <a:t>)</a:t>
            </a:r>
          </a:p>
          <a:p>
            <a:r>
              <a:rPr lang="en-GB" sz="2800" dirty="0" smtClean="0"/>
              <a:t>The </a:t>
            </a:r>
            <a:r>
              <a:rPr lang="en-GB" sz="2800" dirty="0"/>
              <a:t>remaining participants stated they </a:t>
            </a:r>
            <a:r>
              <a:rPr lang="en-GB" sz="2800" b="1" dirty="0"/>
              <a:t>didn’t know or selected other</a:t>
            </a:r>
            <a:r>
              <a:rPr lang="en-GB" sz="2800" dirty="0"/>
              <a:t> (22% 36/167</a:t>
            </a:r>
            <a:r>
              <a:rPr lang="en-GB" sz="2800" dirty="0" smtClean="0"/>
              <a:t>)</a:t>
            </a:r>
            <a:endParaRPr lang="en-GB" sz="2800" dirty="0"/>
          </a:p>
          <a:p>
            <a:pPr marL="0" indent="0">
              <a:buNone/>
            </a:pPr>
            <a:r>
              <a:rPr lang="en-GB" dirty="0"/>
              <a:t> </a:t>
            </a:r>
          </a:p>
          <a:p>
            <a:endParaRPr lang="en-GB"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08" y="1628800"/>
            <a:ext cx="4638831"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9494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the changes would affect a number of different groups</a:t>
            </a:r>
            <a:endParaRPr lang="en-GB" dirty="0"/>
          </a:p>
        </p:txBody>
      </p:sp>
      <p:sp>
        <p:nvSpPr>
          <p:cNvPr id="3" name="Content Placeholder 2"/>
          <p:cNvSpPr>
            <a:spLocks noGrp="1"/>
          </p:cNvSpPr>
          <p:nvPr>
            <p:ph idx="1"/>
          </p:nvPr>
        </p:nvSpPr>
        <p:spPr>
          <a:xfrm>
            <a:off x="457200" y="1600200"/>
            <a:ext cx="5967576" cy="4525963"/>
          </a:xfrm>
        </p:spPr>
        <p:txBody>
          <a:bodyPr>
            <a:normAutofit lnSpcReduction="10000"/>
          </a:bodyPr>
          <a:lstStyle/>
          <a:p>
            <a:pPr marL="0" indent="0">
              <a:buNone/>
            </a:pPr>
            <a:r>
              <a:rPr lang="en-GB" dirty="0" smtClean="0"/>
              <a:t>80</a:t>
            </a:r>
            <a:r>
              <a:rPr lang="en-GB" dirty="0"/>
              <a:t>% of (129 out of 162) respondents felt that the changes would have a positive impact on young people.  </a:t>
            </a:r>
            <a:endParaRPr lang="en-GB" dirty="0" smtClean="0"/>
          </a:p>
          <a:p>
            <a:pPr marL="0" indent="0">
              <a:buNone/>
            </a:pPr>
            <a:endParaRPr lang="en-GB" dirty="0"/>
          </a:p>
          <a:p>
            <a:pPr marL="0" indent="0">
              <a:buNone/>
            </a:pPr>
            <a:r>
              <a:rPr lang="en-GB" dirty="0" smtClean="0"/>
              <a:t>80</a:t>
            </a:r>
            <a:r>
              <a:rPr lang="en-GB" dirty="0"/>
              <a:t>% (132 out of 165) also felt the changes would have a positive impact on pregnant or breastfeeding mothers. </a:t>
            </a: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294" y="4077072"/>
            <a:ext cx="20574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4775" y="1667302"/>
            <a:ext cx="200977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6581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Service user focus groups </a:t>
            </a:r>
            <a:endParaRPr lang="en-GB" dirty="0"/>
          </a:p>
        </p:txBody>
      </p:sp>
      <p:sp>
        <p:nvSpPr>
          <p:cNvPr id="3" name="Content Placeholder 2"/>
          <p:cNvSpPr>
            <a:spLocks noGrp="1"/>
          </p:cNvSpPr>
          <p:nvPr>
            <p:ph idx="1"/>
          </p:nvPr>
        </p:nvSpPr>
        <p:spPr/>
        <p:txBody>
          <a:bodyPr/>
          <a:lstStyle/>
          <a:p>
            <a:r>
              <a:rPr lang="en-GB" dirty="0" smtClean="0"/>
              <a:t>Focus groups were held with the following: </a:t>
            </a:r>
          </a:p>
          <a:p>
            <a:r>
              <a:rPr lang="en-GB" dirty="0" smtClean="0"/>
              <a:t>Parents from </a:t>
            </a:r>
            <a:r>
              <a:rPr lang="en-GB" dirty="0" err="1" smtClean="0"/>
              <a:t>BME</a:t>
            </a:r>
            <a:r>
              <a:rPr lang="en-GB" dirty="0" smtClean="0"/>
              <a:t> backgrounds </a:t>
            </a:r>
          </a:p>
          <a:p>
            <a:r>
              <a:rPr lang="en-GB" dirty="0" smtClean="0"/>
              <a:t>Parents from newly arrived communities via a health visiting clinic </a:t>
            </a:r>
          </a:p>
          <a:p>
            <a:r>
              <a:rPr lang="en-GB" dirty="0" smtClean="0"/>
              <a:t>Parents across the city via parent leaders</a:t>
            </a:r>
            <a:endParaRPr lang="en-GB" dirty="0"/>
          </a:p>
        </p:txBody>
      </p:sp>
      <p:pic>
        <p:nvPicPr>
          <p:cNvPr id="5122" name="Picture 2" descr="C:\Users\cvhna230\Desktop\shutterstock_331379405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5094312"/>
            <a:ext cx="1763688" cy="176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901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720" y="332656"/>
            <a:ext cx="8435280" cy="1143000"/>
          </a:xfrm>
        </p:spPr>
        <p:txBody>
          <a:bodyPr>
            <a:normAutofit fontScale="90000"/>
          </a:bodyPr>
          <a:lstStyle/>
          <a:p>
            <a:pPr algn="l"/>
            <a:r>
              <a:rPr lang="en-GB" sz="3100" dirty="0" smtClean="0"/>
              <a:t>Service user focus groups </a:t>
            </a:r>
            <a:r>
              <a:rPr lang="en-GB" sz="3100" dirty="0" err="1" smtClean="0"/>
              <a:t>BME</a:t>
            </a:r>
            <a:r>
              <a:rPr lang="en-GB" sz="3100" dirty="0" smtClean="0"/>
              <a:t> backgrounds</a:t>
            </a:r>
            <a:r>
              <a:rPr lang="en-GB" sz="2400" dirty="0"/>
              <a:t/>
            </a:r>
            <a:br>
              <a:rPr lang="en-GB" sz="2400" dirty="0"/>
            </a:br>
            <a:r>
              <a:rPr lang="en-GB" sz="1800" dirty="0" smtClean="0"/>
              <a:t>Respondents </a:t>
            </a:r>
            <a:r>
              <a:rPr lang="en-GB" sz="1800" dirty="0"/>
              <a:t>were </a:t>
            </a:r>
            <a:r>
              <a:rPr lang="en-GB" sz="1800" dirty="0" smtClean="0"/>
              <a:t>asked</a:t>
            </a:r>
            <a:r>
              <a:rPr lang="en-GB" sz="1800" dirty="0"/>
              <a:t> w</a:t>
            </a:r>
            <a:r>
              <a:rPr lang="en-GB" sz="1800" dirty="0" smtClean="0"/>
              <a:t>hat </a:t>
            </a:r>
            <a:r>
              <a:rPr lang="en-GB" sz="1800" dirty="0"/>
              <a:t>key things are important for you when accessing the different services being redesigned?  They were also asked what could be included that’s new? What could be replaced? </a:t>
            </a:r>
            <a:br>
              <a:rPr lang="en-GB" sz="1800" dirty="0"/>
            </a:br>
            <a:endParaRPr lang="en-GB"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8701172"/>
              </p:ext>
            </p:extLst>
          </p:nvPr>
        </p:nvGraphicFramePr>
        <p:xfrm>
          <a:off x="611560" y="1556792"/>
          <a:ext cx="8064896" cy="4728954"/>
        </p:xfrm>
        <a:graphic>
          <a:graphicData uri="http://schemas.openxmlformats.org/drawingml/2006/table">
            <a:tbl>
              <a:tblPr firstRow="1" firstCol="1" bandRow="1">
                <a:tableStyleId>{BDBED569-4797-4DF1-A0F4-6AAB3CD982D8}</a:tableStyleId>
              </a:tblPr>
              <a:tblGrid>
                <a:gridCol w="1656184"/>
                <a:gridCol w="5331095"/>
                <a:gridCol w="1077617"/>
              </a:tblGrid>
              <a:tr h="846568">
                <a:tc>
                  <a:txBody>
                    <a:bodyPr/>
                    <a:lstStyle/>
                    <a:p>
                      <a:pPr>
                        <a:lnSpc>
                          <a:spcPct val="115000"/>
                        </a:lnSpc>
                        <a:spcAft>
                          <a:spcPts val="0"/>
                        </a:spcAft>
                      </a:pPr>
                      <a:r>
                        <a:rPr lang="en-GB" sz="1400" dirty="0">
                          <a:effectLst/>
                        </a:rPr>
                        <a:t>Service </a:t>
                      </a:r>
                      <a:endParaRPr lang="en-GB" sz="1400" dirty="0">
                        <a:effectLst/>
                        <a:latin typeface="Calibri"/>
                        <a:ea typeface="Calibri"/>
                        <a:cs typeface="Times New Roman"/>
                      </a:endParaRPr>
                    </a:p>
                  </a:txBody>
                  <a:tcPr marL="68580" marR="68580" marT="0" marB="0">
                    <a:solidFill>
                      <a:schemeClr val="accent5">
                        <a:lumMod val="40000"/>
                        <a:lumOff val="60000"/>
                      </a:schemeClr>
                    </a:solidFill>
                  </a:tcPr>
                </a:tc>
                <a:tc>
                  <a:txBody>
                    <a:bodyPr/>
                    <a:lstStyle/>
                    <a:p>
                      <a:pPr>
                        <a:lnSpc>
                          <a:spcPct val="115000"/>
                        </a:lnSpc>
                        <a:spcAft>
                          <a:spcPts val="0"/>
                        </a:spcAft>
                      </a:pPr>
                      <a:r>
                        <a:rPr lang="en-GB" sz="1400" dirty="0">
                          <a:effectLst/>
                        </a:rPr>
                        <a:t>What key aspects are important for you when accessing these services</a:t>
                      </a:r>
                      <a:endParaRPr lang="en-GB" sz="1400" dirty="0">
                        <a:effectLst/>
                        <a:latin typeface="Calibri"/>
                        <a:ea typeface="Calibri"/>
                        <a:cs typeface="Times New Roman"/>
                      </a:endParaRPr>
                    </a:p>
                  </a:txBody>
                  <a:tcPr marL="68580" marR="68580" marT="0" marB="0">
                    <a:solidFill>
                      <a:schemeClr val="accent5">
                        <a:lumMod val="40000"/>
                        <a:lumOff val="60000"/>
                      </a:schemeClr>
                    </a:solidFill>
                  </a:tcPr>
                </a:tc>
                <a:tc>
                  <a:txBody>
                    <a:bodyPr/>
                    <a:lstStyle/>
                    <a:p>
                      <a:pPr>
                        <a:lnSpc>
                          <a:spcPct val="115000"/>
                        </a:lnSpc>
                        <a:spcAft>
                          <a:spcPts val="0"/>
                        </a:spcAft>
                      </a:pPr>
                      <a:r>
                        <a:rPr lang="en-GB" sz="1400" dirty="0">
                          <a:effectLst/>
                        </a:rPr>
                        <a:t>Count </a:t>
                      </a:r>
                      <a:endParaRPr lang="en-GB" sz="1400" dirty="0">
                        <a:effectLst/>
                        <a:latin typeface="Calibri"/>
                        <a:ea typeface="Calibri"/>
                        <a:cs typeface="Times New Roman"/>
                      </a:endParaRPr>
                    </a:p>
                  </a:txBody>
                  <a:tcPr marL="68580" marR="68580" marT="0" marB="0">
                    <a:solidFill>
                      <a:schemeClr val="accent5">
                        <a:lumMod val="40000"/>
                        <a:lumOff val="60000"/>
                      </a:schemeClr>
                    </a:solidFill>
                  </a:tcPr>
                </a:tc>
              </a:tr>
              <a:tr h="416987">
                <a:tc>
                  <a:txBody>
                    <a:bodyPr/>
                    <a:lstStyle/>
                    <a:p>
                      <a:pPr>
                        <a:lnSpc>
                          <a:spcPct val="115000"/>
                        </a:lnSpc>
                        <a:spcAft>
                          <a:spcPts val="0"/>
                        </a:spcAft>
                      </a:pPr>
                      <a:r>
                        <a:rPr lang="en-GB" sz="1400" dirty="0">
                          <a:effectLst/>
                        </a:rPr>
                        <a:t>Health visiting </a:t>
                      </a:r>
                      <a:endParaRPr lang="en-GB" sz="1400" dirty="0">
                        <a:effectLst/>
                        <a:latin typeface="Calibri"/>
                        <a:ea typeface="Calibri"/>
                        <a:cs typeface="Times New Roman"/>
                      </a:endParaRPr>
                    </a:p>
                  </a:txBody>
                  <a:tcPr marL="68580" marR="68580" marT="0" marB="0">
                    <a:noFill/>
                  </a:tcPr>
                </a:tc>
                <a:tc>
                  <a:txBody>
                    <a:bodyPr/>
                    <a:lstStyle/>
                    <a:p>
                      <a:pPr>
                        <a:lnSpc>
                          <a:spcPct val="115000"/>
                        </a:lnSpc>
                        <a:spcAft>
                          <a:spcPts val="0"/>
                        </a:spcAft>
                      </a:pPr>
                      <a:r>
                        <a:rPr lang="en-GB" sz="1400" dirty="0">
                          <a:effectLst/>
                        </a:rPr>
                        <a:t>Having up to date information </a:t>
                      </a:r>
                      <a:endParaRPr lang="en-GB" sz="1400" dirty="0">
                        <a:effectLst/>
                        <a:latin typeface="Calibri"/>
                        <a:ea typeface="Calibri"/>
                        <a:cs typeface="Times New Roman"/>
                      </a:endParaRPr>
                    </a:p>
                  </a:txBody>
                  <a:tcPr marL="68580" marR="68580" marT="0" marB="0">
                    <a:noFill/>
                  </a:tcPr>
                </a:tc>
                <a:tc>
                  <a:txBody>
                    <a:bodyPr/>
                    <a:lstStyle/>
                    <a:p>
                      <a:pPr>
                        <a:lnSpc>
                          <a:spcPct val="115000"/>
                        </a:lnSpc>
                        <a:spcAft>
                          <a:spcPts val="0"/>
                        </a:spcAft>
                      </a:pPr>
                      <a:r>
                        <a:rPr lang="en-GB" sz="1400" dirty="0">
                          <a:effectLst/>
                        </a:rPr>
                        <a:t>4</a:t>
                      </a:r>
                      <a:endParaRPr lang="en-GB" sz="1400" dirty="0">
                        <a:effectLst/>
                        <a:latin typeface="Calibri"/>
                        <a:ea typeface="Calibri"/>
                        <a:cs typeface="Times New Roman"/>
                      </a:endParaRPr>
                    </a:p>
                  </a:txBody>
                  <a:tcPr marL="68580" marR="68580" marT="0" marB="0">
                    <a:noFill/>
                  </a:tcPr>
                </a:tc>
              </a:tr>
              <a:tr h="631778">
                <a:tc rowSpan="4">
                  <a:txBody>
                    <a:bodyPr/>
                    <a:lstStyle/>
                    <a:p>
                      <a:pPr>
                        <a:lnSpc>
                          <a:spcPct val="115000"/>
                        </a:lnSpc>
                        <a:spcAft>
                          <a:spcPts val="0"/>
                        </a:spcAft>
                      </a:pPr>
                      <a:r>
                        <a:rPr lang="en-GB" sz="1400" dirty="0" err="1">
                          <a:effectLst/>
                        </a:rPr>
                        <a:t>Mamta</a:t>
                      </a:r>
                      <a:endParaRPr lang="en-GB" sz="1400" dirty="0">
                        <a:effectLst/>
                        <a:latin typeface="Calibri"/>
                        <a:ea typeface="Calibri"/>
                        <a:cs typeface="Times New Roman"/>
                      </a:endParaRPr>
                    </a:p>
                    <a:p>
                      <a:pPr>
                        <a:lnSpc>
                          <a:spcPct val="115000"/>
                        </a:lnSpc>
                        <a:spcAft>
                          <a:spcPts val="0"/>
                        </a:spcAft>
                      </a:pPr>
                      <a:r>
                        <a:rPr lang="en-GB" sz="1400" dirty="0">
                          <a:effectLst/>
                        </a:rPr>
                        <a:t> </a:t>
                      </a:r>
                      <a:endParaRPr lang="en-GB" sz="1400" dirty="0">
                        <a:effectLst/>
                        <a:latin typeface="Calibri"/>
                        <a:ea typeface="Calibri"/>
                        <a:cs typeface="Times New Roman"/>
                      </a:endParaRPr>
                    </a:p>
                    <a:p>
                      <a:pPr>
                        <a:lnSpc>
                          <a:spcPct val="115000"/>
                        </a:lnSpc>
                        <a:spcAft>
                          <a:spcPts val="0"/>
                        </a:spcAft>
                      </a:pPr>
                      <a:r>
                        <a:rPr lang="en-GB" sz="1400" dirty="0">
                          <a:effectLst/>
                        </a:rPr>
                        <a:t> </a:t>
                      </a:r>
                      <a:endParaRPr lang="en-GB" sz="1400" dirty="0">
                        <a:effectLst/>
                        <a:latin typeface="Calibri"/>
                        <a:ea typeface="Calibri"/>
                        <a:cs typeface="Times New Roman"/>
                      </a:endParaRPr>
                    </a:p>
                    <a:p>
                      <a:pPr>
                        <a:lnSpc>
                          <a:spcPct val="115000"/>
                        </a:lnSpc>
                        <a:spcAft>
                          <a:spcPts val="0"/>
                        </a:spcAft>
                      </a:pPr>
                      <a:r>
                        <a:rPr lang="en-GB" sz="1400" dirty="0">
                          <a:effectLst/>
                        </a:rPr>
                        <a:t> </a:t>
                      </a:r>
                      <a:endParaRPr lang="en-GB"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dirty="0">
                          <a:effectLst/>
                        </a:rPr>
                        <a:t>Support antenatal/ postnatal </a:t>
                      </a:r>
                      <a:endParaRPr lang="en-GB"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dirty="0">
                          <a:effectLst/>
                        </a:rPr>
                        <a:t>3</a:t>
                      </a:r>
                      <a:endParaRPr lang="en-GB" sz="1400" dirty="0">
                        <a:effectLst/>
                        <a:latin typeface="Calibri"/>
                        <a:ea typeface="Calibri"/>
                        <a:cs typeface="Times New Roman"/>
                      </a:endParaRPr>
                    </a:p>
                  </a:txBody>
                  <a:tcPr marL="68580" marR="68580" marT="0" marB="0"/>
                </a:tc>
              </a:tr>
              <a:tr h="416987">
                <a:tc vMerge="1">
                  <a:txBody>
                    <a:bodyPr/>
                    <a:lstStyle/>
                    <a:p>
                      <a:pPr>
                        <a:lnSpc>
                          <a:spcPct val="115000"/>
                        </a:lnSpc>
                        <a:spcAft>
                          <a:spcPts val="0"/>
                        </a:spcAft>
                      </a:pPr>
                      <a:endParaRPr lang="en-GB" sz="1400" dirty="0">
                        <a:effectLst/>
                        <a:latin typeface="Calibri"/>
                        <a:ea typeface="Calibri"/>
                        <a:cs typeface="Times New Roman"/>
                      </a:endParaRPr>
                    </a:p>
                  </a:txBody>
                  <a:tcPr marL="68580" marR="68580" marT="0" marB="0">
                    <a:noFill/>
                  </a:tcPr>
                </a:tc>
                <a:tc>
                  <a:txBody>
                    <a:bodyPr/>
                    <a:lstStyle/>
                    <a:p>
                      <a:pPr>
                        <a:lnSpc>
                          <a:spcPct val="115000"/>
                        </a:lnSpc>
                        <a:spcAft>
                          <a:spcPts val="0"/>
                        </a:spcAft>
                      </a:pPr>
                      <a:r>
                        <a:rPr lang="en-GB" sz="1400" dirty="0">
                          <a:effectLst/>
                        </a:rPr>
                        <a:t>Having available interpreters </a:t>
                      </a:r>
                      <a:endParaRPr lang="en-GB" sz="1400" dirty="0">
                        <a:effectLst/>
                        <a:latin typeface="Calibri"/>
                        <a:ea typeface="Calibri"/>
                        <a:cs typeface="Times New Roman"/>
                      </a:endParaRPr>
                    </a:p>
                  </a:txBody>
                  <a:tcPr marL="68580" marR="68580" marT="0" marB="0">
                    <a:noFill/>
                  </a:tcPr>
                </a:tc>
                <a:tc>
                  <a:txBody>
                    <a:bodyPr/>
                    <a:lstStyle/>
                    <a:p>
                      <a:pPr>
                        <a:lnSpc>
                          <a:spcPct val="115000"/>
                        </a:lnSpc>
                        <a:spcAft>
                          <a:spcPts val="0"/>
                        </a:spcAft>
                      </a:pPr>
                      <a:r>
                        <a:rPr lang="en-GB" sz="1400" dirty="0">
                          <a:effectLst/>
                        </a:rPr>
                        <a:t>2</a:t>
                      </a:r>
                      <a:endParaRPr lang="en-GB" sz="1400" dirty="0">
                        <a:effectLst/>
                        <a:latin typeface="Calibri"/>
                        <a:ea typeface="Calibri"/>
                        <a:cs typeface="Times New Roman"/>
                      </a:endParaRPr>
                    </a:p>
                  </a:txBody>
                  <a:tcPr marL="68580" marR="68580" marT="0" marB="0">
                    <a:noFill/>
                  </a:tcPr>
                </a:tc>
              </a:tr>
              <a:tr h="846568">
                <a:tc vMerge="1">
                  <a:txBody>
                    <a:bodyPr/>
                    <a:lstStyle/>
                    <a:p>
                      <a:pPr>
                        <a:lnSpc>
                          <a:spcPct val="115000"/>
                        </a:lnSpc>
                        <a:spcAft>
                          <a:spcPts val="0"/>
                        </a:spcAft>
                      </a:pPr>
                      <a:endParaRPr lang="en-GB" sz="1400">
                        <a:effectLst/>
                        <a:latin typeface="Calibri"/>
                        <a:ea typeface="Calibri"/>
                        <a:cs typeface="Times New Roman"/>
                      </a:endParaRPr>
                    </a:p>
                  </a:txBody>
                  <a:tcPr marL="68580" marR="68580" marT="0" marB="0"/>
                </a:tc>
                <a:tc>
                  <a:txBody>
                    <a:bodyPr/>
                    <a:lstStyle/>
                    <a:p>
                      <a:pPr>
                        <a:lnSpc>
                          <a:spcPct val="115000"/>
                        </a:lnSpc>
                        <a:spcAft>
                          <a:spcPts val="0"/>
                        </a:spcAft>
                      </a:pPr>
                      <a:r>
                        <a:rPr lang="en-GB" sz="1400" dirty="0">
                          <a:effectLst/>
                        </a:rPr>
                        <a:t>Having </a:t>
                      </a:r>
                      <a:r>
                        <a:rPr lang="en-GB" sz="1400" dirty="0" smtClean="0">
                          <a:effectLst/>
                        </a:rPr>
                        <a:t>accessibility to services </a:t>
                      </a:r>
                      <a:r>
                        <a:rPr lang="en-GB" sz="1400" dirty="0">
                          <a:effectLst/>
                        </a:rPr>
                        <a:t>via </a:t>
                      </a:r>
                      <a:r>
                        <a:rPr lang="en-GB" sz="1400" dirty="0" smtClean="0">
                          <a:effectLst/>
                        </a:rPr>
                        <a:t>phone and out of hours</a:t>
                      </a:r>
                      <a:endParaRPr lang="en-GB"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dirty="0">
                          <a:effectLst/>
                        </a:rPr>
                        <a:t>2</a:t>
                      </a:r>
                      <a:endParaRPr lang="en-GB" sz="1400" dirty="0">
                        <a:effectLst/>
                        <a:latin typeface="Calibri"/>
                        <a:ea typeface="Calibri"/>
                        <a:cs typeface="Times New Roman"/>
                      </a:endParaRPr>
                    </a:p>
                  </a:txBody>
                  <a:tcPr marL="68580" marR="68580" marT="0" marB="0"/>
                </a:tc>
              </a:tr>
              <a:tr h="631778">
                <a:tc vMerge="1">
                  <a:txBody>
                    <a:bodyPr/>
                    <a:lstStyle/>
                    <a:p>
                      <a:pPr>
                        <a:lnSpc>
                          <a:spcPct val="115000"/>
                        </a:lnSpc>
                        <a:spcAft>
                          <a:spcPts val="0"/>
                        </a:spcAft>
                      </a:pPr>
                      <a:endParaRPr lang="en-GB" sz="1400" dirty="0">
                        <a:effectLst/>
                        <a:latin typeface="Calibri"/>
                        <a:ea typeface="Calibri"/>
                        <a:cs typeface="Times New Roman"/>
                      </a:endParaRPr>
                    </a:p>
                  </a:txBody>
                  <a:tcPr marL="68580" marR="68580" marT="0" marB="0">
                    <a:noFill/>
                  </a:tcPr>
                </a:tc>
                <a:tc>
                  <a:txBody>
                    <a:bodyPr/>
                    <a:lstStyle/>
                    <a:p>
                      <a:pPr>
                        <a:lnSpc>
                          <a:spcPct val="115000"/>
                        </a:lnSpc>
                        <a:spcAft>
                          <a:spcPts val="0"/>
                        </a:spcAft>
                      </a:pPr>
                      <a:r>
                        <a:rPr lang="en-GB" sz="1400" dirty="0">
                          <a:effectLst/>
                        </a:rPr>
                        <a:t>Accessible in the </a:t>
                      </a:r>
                      <a:r>
                        <a:rPr lang="en-GB" sz="1400" dirty="0" smtClean="0">
                          <a:effectLst/>
                        </a:rPr>
                        <a:t>community</a:t>
                      </a:r>
                      <a:r>
                        <a:rPr lang="en-GB" sz="1400" baseline="0" dirty="0" smtClean="0">
                          <a:effectLst/>
                        </a:rPr>
                        <a:t> with health visitors working alongside </a:t>
                      </a:r>
                      <a:r>
                        <a:rPr lang="en-GB" sz="1400" baseline="0" dirty="0" err="1" smtClean="0">
                          <a:effectLst/>
                        </a:rPr>
                        <a:t>Mamta</a:t>
                      </a:r>
                      <a:r>
                        <a:rPr lang="en-GB" sz="1400" baseline="0" dirty="0" smtClean="0">
                          <a:effectLst/>
                        </a:rPr>
                        <a:t> to engage with community groups </a:t>
                      </a:r>
                      <a:endParaRPr lang="en-GB" sz="1400" dirty="0">
                        <a:effectLst/>
                      </a:endParaRPr>
                    </a:p>
                    <a:p>
                      <a:pPr>
                        <a:lnSpc>
                          <a:spcPct val="115000"/>
                        </a:lnSpc>
                        <a:spcAft>
                          <a:spcPts val="0"/>
                        </a:spcAft>
                      </a:pPr>
                      <a:r>
                        <a:rPr lang="en-GB" sz="1400" dirty="0">
                          <a:effectLst/>
                        </a:rPr>
                        <a:t> </a:t>
                      </a:r>
                      <a:endParaRPr lang="en-GB" sz="1400" dirty="0">
                        <a:effectLst/>
                        <a:latin typeface="Calibri"/>
                        <a:ea typeface="Calibri"/>
                        <a:cs typeface="Times New Roman"/>
                      </a:endParaRPr>
                    </a:p>
                  </a:txBody>
                  <a:tcPr marL="68580" marR="68580" marT="0" marB="0">
                    <a:noFill/>
                  </a:tcPr>
                </a:tc>
                <a:tc>
                  <a:txBody>
                    <a:bodyPr/>
                    <a:lstStyle/>
                    <a:p>
                      <a:pPr>
                        <a:lnSpc>
                          <a:spcPct val="115000"/>
                        </a:lnSpc>
                        <a:spcAft>
                          <a:spcPts val="0"/>
                        </a:spcAft>
                      </a:pPr>
                      <a:r>
                        <a:rPr lang="en-GB" sz="1400" dirty="0">
                          <a:effectLst/>
                        </a:rPr>
                        <a:t>2</a:t>
                      </a:r>
                      <a:endParaRPr lang="en-GB" sz="1400" dirty="0">
                        <a:effectLst/>
                        <a:latin typeface="Calibri"/>
                        <a:ea typeface="Calibri"/>
                        <a:cs typeface="Times New Roman"/>
                      </a:endParaRPr>
                    </a:p>
                  </a:txBody>
                  <a:tcPr marL="68580" marR="68580" marT="0" marB="0">
                    <a:noFill/>
                  </a:tcPr>
                </a:tc>
              </a:tr>
              <a:tr h="416987">
                <a:tc rowSpan="2">
                  <a:txBody>
                    <a:bodyPr/>
                    <a:lstStyle/>
                    <a:p>
                      <a:pPr>
                        <a:lnSpc>
                          <a:spcPct val="115000"/>
                        </a:lnSpc>
                        <a:spcAft>
                          <a:spcPts val="0"/>
                        </a:spcAft>
                      </a:pPr>
                      <a:r>
                        <a:rPr lang="en-GB" sz="1400" dirty="0">
                          <a:effectLst/>
                        </a:rPr>
                        <a:t>School nursing</a:t>
                      </a:r>
                      <a:endParaRPr lang="en-GB" sz="1400" dirty="0">
                        <a:effectLst/>
                        <a:latin typeface="Calibri"/>
                        <a:ea typeface="Calibri"/>
                        <a:cs typeface="Times New Roman"/>
                      </a:endParaRPr>
                    </a:p>
                    <a:p>
                      <a:pPr>
                        <a:lnSpc>
                          <a:spcPct val="115000"/>
                        </a:lnSpc>
                        <a:spcAft>
                          <a:spcPts val="0"/>
                        </a:spcAft>
                      </a:pPr>
                      <a:r>
                        <a:rPr lang="en-GB" sz="1400" dirty="0">
                          <a:effectLst/>
                        </a:rPr>
                        <a:t> </a:t>
                      </a:r>
                      <a:endParaRPr lang="en-GB" sz="14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400">
                          <a:effectLst/>
                        </a:rPr>
                        <a:t>Importance of having accessible services</a:t>
                      </a:r>
                      <a:endParaRPr lang="en-GB" sz="1400">
                        <a:effectLst/>
                        <a:latin typeface="Calibri"/>
                        <a:ea typeface="Calibri"/>
                        <a:cs typeface="Times New Roman"/>
                      </a:endParaRPr>
                    </a:p>
                  </a:txBody>
                  <a:tcPr marL="68580" marR="68580" marT="0" marB="0"/>
                </a:tc>
                <a:tc>
                  <a:txBody>
                    <a:bodyPr/>
                    <a:lstStyle/>
                    <a:p>
                      <a:pPr>
                        <a:lnSpc>
                          <a:spcPct val="115000"/>
                        </a:lnSpc>
                        <a:spcAft>
                          <a:spcPts val="0"/>
                        </a:spcAft>
                      </a:pPr>
                      <a:r>
                        <a:rPr lang="en-GB" sz="1400">
                          <a:effectLst/>
                        </a:rPr>
                        <a:t>2</a:t>
                      </a:r>
                      <a:endParaRPr lang="en-GB" sz="1400">
                        <a:effectLst/>
                        <a:latin typeface="Calibri"/>
                        <a:ea typeface="Calibri"/>
                        <a:cs typeface="Times New Roman"/>
                      </a:endParaRPr>
                    </a:p>
                  </a:txBody>
                  <a:tcPr marL="68580" marR="68580" marT="0" marB="0"/>
                </a:tc>
              </a:tr>
              <a:tr h="416987">
                <a:tc vMerge="1">
                  <a:txBody>
                    <a:bodyPr/>
                    <a:lstStyle/>
                    <a:p>
                      <a:pPr>
                        <a:lnSpc>
                          <a:spcPct val="115000"/>
                        </a:lnSpc>
                        <a:spcAft>
                          <a:spcPts val="0"/>
                        </a:spcAft>
                      </a:pPr>
                      <a:endParaRPr lang="en-GB" sz="1400" dirty="0">
                        <a:effectLst/>
                        <a:latin typeface="Calibri"/>
                        <a:ea typeface="Calibri"/>
                        <a:cs typeface="Times New Roman"/>
                      </a:endParaRPr>
                    </a:p>
                  </a:txBody>
                  <a:tcPr marL="68580" marR="68580" marT="0" marB="0">
                    <a:noFill/>
                  </a:tcPr>
                </a:tc>
                <a:tc>
                  <a:txBody>
                    <a:bodyPr/>
                    <a:lstStyle/>
                    <a:p>
                      <a:pPr>
                        <a:lnSpc>
                          <a:spcPct val="115000"/>
                        </a:lnSpc>
                        <a:spcAft>
                          <a:spcPts val="0"/>
                        </a:spcAft>
                      </a:pPr>
                      <a:r>
                        <a:rPr lang="en-GB" sz="1400" dirty="0">
                          <a:effectLst/>
                        </a:rPr>
                        <a:t>Visibility of service /contact details </a:t>
                      </a:r>
                      <a:endParaRPr lang="en-GB" sz="1400" dirty="0">
                        <a:effectLst/>
                        <a:latin typeface="Calibri"/>
                        <a:ea typeface="Calibri"/>
                        <a:cs typeface="Times New Roman"/>
                      </a:endParaRPr>
                    </a:p>
                  </a:txBody>
                  <a:tcPr marL="68580" marR="68580" marT="0" marB="0">
                    <a:noFill/>
                  </a:tcPr>
                </a:tc>
                <a:tc>
                  <a:txBody>
                    <a:bodyPr/>
                    <a:lstStyle/>
                    <a:p>
                      <a:pPr>
                        <a:lnSpc>
                          <a:spcPct val="115000"/>
                        </a:lnSpc>
                        <a:spcAft>
                          <a:spcPts val="0"/>
                        </a:spcAft>
                      </a:pPr>
                      <a:r>
                        <a:rPr lang="en-GB" sz="1400" dirty="0">
                          <a:effectLst/>
                        </a:rPr>
                        <a:t>2</a:t>
                      </a:r>
                      <a:endParaRPr lang="en-GB" sz="1400" dirty="0">
                        <a:effectLst/>
                        <a:latin typeface="Calibri"/>
                        <a:ea typeface="Calibri"/>
                        <a:cs typeface="Times New Roman"/>
                      </a:endParaRPr>
                    </a:p>
                  </a:txBody>
                  <a:tcPr marL="68580" marR="68580" marT="0" marB="0">
                    <a:noFill/>
                  </a:tcPr>
                </a:tc>
              </a:tr>
            </a:tbl>
          </a:graphicData>
        </a:graphic>
      </p:graphicFrame>
    </p:spTree>
    <p:extLst>
      <p:ext uri="{BB962C8B-B14F-4D97-AF65-F5344CB8AC3E}">
        <p14:creationId xmlns:p14="http://schemas.microsoft.com/office/powerpoint/2010/main" val="3438471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TotalTime>
  <Words>1397</Words>
  <Application>Microsoft Office PowerPoint</Application>
  <PresentationFormat>On-screen Show (4:3)</PresentationFormat>
  <Paragraphs>203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PowerPoint Presentation</vt:lpstr>
      <vt:lpstr>Overview of approach </vt:lpstr>
      <vt:lpstr>Online survey: Principles/ways of working</vt:lpstr>
      <vt:lpstr>Online survey: Key areas of focus</vt:lpstr>
      <vt:lpstr>Online survey: Key areas of focus</vt:lpstr>
      <vt:lpstr>Impact on children and families in Coventry</vt:lpstr>
      <vt:lpstr>How the changes would affect a number of different groups</vt:lpstr>
      <vt:lpstr>Service user focus groups </vt:lpstr>
      <vt:lpstr>Service user focus groups BME backgrounds Respondents were asked what key things are important for you when accessing the different services being redesigned?  They were also asked what could be included that’s new? What could be replaced?  </vt:lpstr>
      <vt:lpstr>Service user focus groups BME backgrounds:</vt:lpstr>
      <vt:lpstr>Service user focus groups BME backgrounds:</vt:lpstr>
      <vt:lpstr>Service user focus groups BME backgrounds:</vt:lpstr>
      <vt:lpstr>Parents from newly arrived communities</vt:lpstr>
      <vt:lpstr>Parental focus groups responses</vt:lpstr>
      <vt:lpstr>Professional workshop analysis</vt:lpstr>
      <vt:lpstr>PowerPoint Presentation</vt:lpstr>
      <vt:lpstr>PowerPoint Presentation</vt:lpstr>
      <vt:lpstr>PowerPoint Presentation</vt:lpstr>
      <vt:lpstr>PowerPoint Presentation</vt:lpstr>
    </vt:vector>
  </TitlesOfParts>
  <Company>Coventry City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Authorised User</dc:creator>
  <cp:lastModifiedBy>Walding, Christina</cp:lastModifiedBy>
  <cp:revision>102</cp:revision>
  <dcterms:created xsi:type="dcterms:W3CDTF">2017-02-13T12:15:28Z</dcterms:created>
  <dcterms:modified xsi:type="dcterms:W3CDTF">2017-03-27T09:33:20Z</dcterms:modified>
</cp:coreProperties>
</file>