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9" r:id="rId6"/>
    <p:sldMasterId id="2147483678" r:id="rId7"/>
    <p:sldMasterId id="2147483687" r:id="rId8"/>
    <p:sldMasterId id="2147483696" r:id="rId9"/>
    <p:sldMasterId id="2147483705" r:id="rId10"/>
  </p:sldMasterIdLst>
  <p:notesMasterIdLst>
    <p:notesMasterId r:id="rId23"/>
  </p:notesMasterIdLst>
  <p:sldIdLst>
    <p:sldId id="266" r:id="rId11"/>
    <p:sldId id="267" r:id="rId12"/>
    <p:sldId id="259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68796" autoAdjust="0"/>
  </p:normalViewPr>
  <p:slideViewPr>
    <p:cSldViewPr>
      <p:cViewPr varScale="1">
        <p:scale>
          <a:sx n="75" d="100"/>
          <a:sy n="75" d="100"/>
        </p:scale>
        <p:origin x="100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F3F9-DB5E-4CF1-9C82-5701A3D7FECF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F7D3-384D-4733-A2D5-9F7B57F1AB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F7D3-384D-4733-A2D5-9F7B57F1AB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8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8E6947-DD06-46B4-A89E-00B3B0E741B6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8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base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£80 million 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of funding awarded in 2017 to a consortium of 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Coventry City Council, Coventry and Warwickshire Local Enterprise Partnership, and WMG 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to establish a new national facility for battery manufacturing development.</a:t>
            </a:r>
          </a:p>
          <a:p>
            <a:pPr marL="285750" indent="-285750" fontAlgn="base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Funding was through a competition led by the Advanced Propulsion Centre and supported by Innovate UK as part of the 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Government Faraday Challenge – a £246 million commitment on battery development 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</a:rPr>
              <a:t>for the automotive electrification market opportunity.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F7D3-384D-4733-A2D5-9F7B57F1AB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6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dirty="0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50A03A9-B40E-4B21-93F1-F38868F26F06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9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dirty="0" smtClean="0"/>
          </a:p>
          <a:p>
            <a:pPr>
              <a:lnSpc>
                <a:spcPct val="90000"/>
              </a:lnSpc>
            </a:pPr>
            <a:endParaRPr lang="en-GB" altLang="en-US" dirty="0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A37E70-3F72-408E-A530-181BB10B253F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0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9A35BA-F25A-415A-ADBF-8554785F7460}" type="slidenum">
              <a:rPr lang="en-GB" altLang="en-US" sz="1200" smtClean="0">
                <a:solidFill>
                  <a:srgbClr val="000000"/>
                </a:solidFill>
              </a:rPr>
              <a:pPr/>
              <a:t>7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762DFB-1418-4BE7-9CDC-041FA0D62BF0}" type="slidenum">
              <a:rPr lang="en-GB" altLang="en-US" sz="1200" smtClean="0">
                <a:solidFill>
                  <a:srgbClr val="000000"/>
                </a:solidFill>
              </a:rPr>
              <a:pPr/>
              <a:t>8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9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0F4963-1B3B-4308-A900-0CFAF3E0B830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3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0F4963-1B3B-4308-A900-0CFAF3E0B830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8E6947-DD06-46B4-A89E-00B3B0E741B6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51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6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0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82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6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7A2B-2796-47CE-A1A5-65294473FB6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34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014E-76A4-4E0E-B9B7-1B92BC53B7D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9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B895-FF4D-4764-9A02-D7F3B4DF52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1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BE7B-E9EE-49AD-A23A-B6E80A836D3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19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D39B-CA08-493E-A669-0EBFD0F7E1D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98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13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3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41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7A2B-2796-47CE-A1A5-65294473FB6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014E-76A4-4E0E-B9B7-1B92BC53B7D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7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B895-FF4D-4764-9A02-D7F3B4DF52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64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BE7B-E9EE-49AD-A23A-B6E80A836D3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88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D39B-CA08-493E-A669-0EBFD0F7E1D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63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03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53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680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7A2B-2796-47CE-A1A5-65294473FB6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36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014E-76A4-4E0E-B9B7-1B92BC53B7D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20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B895-FF4D-4764-9A02-D7F3B4DF52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92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BE7B-E9EE-49AD-A23A-B6E80A836D3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85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D39B-CA08-493E-A669-0EBFD0F7E1D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7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35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9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7A2B-2796-47CE-A1A5-65294473FB6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38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014E-76A4-4E0E-B9B7-1B92BC53B7D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0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B895-FF4D-4764-9A02-D7F3B4DF52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43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BE7B-E9EE-49AD-A23A-B6E80A836D3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26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D39B-CA08-493E-A669-0EBFD0F7E1D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0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31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71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31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0CFE-E1AA-4850-AA46-129EABA2478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60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09F6-656F-47F2-A616-F144C398445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24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9C5B-B31D-4FA7-8CA0-A2D79970403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30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3B76-86CC-4805-82A4-602E509E4FB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0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812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B972-16DD-411B-BE48-38D06217EC7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36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32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59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0CFE-E1AA-4850-AA46-129EABA2478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66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09F6-656F-47F2-A616-F144C398445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05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9C5B-B31D-4FA7-8CA0-A2D79970403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09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3B76-86CC-4805-82A4-602E509E4FB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061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June 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B972-16DD-411B-BE48-38D06217EC7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04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rgbClr val="5FBB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3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2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2" descr="C:\Users\cvcbo200\AppData\Local\Microsoft\Windows\Temporary Internet Files\Content.IE5\H9LP3N4A\Corporate_Powerpoint_with_white_background[1]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8" y="5799066"/>
            <a:ext cx="9144000" cy="108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8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3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8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C006-B341-484D-A754-C49A3CD42C83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7074-84C9-4E96-8678-56197E645F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1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lueSwoosh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June 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F831-5C39-43F1-B04F-31DA9498BBCC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1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lueSwoosh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June 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F831-5C39-43F1-B04F-31DA9498BBCC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4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lueSwoosh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June 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F831-5C39-43F1-B04F-31DA9498BBCC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lueSwoosh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June 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F831-5C39-43F1-B04F-31DA9498BBCC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0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lueSwoosh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June 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1EBA7-CE1A-4475-BF1B-3696ABF11BD9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lueSwoosh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June 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1EBA7-CE1A-4475-BF1B-3696ABF11BD9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328" y="2276872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/>
          </a:p>
          <a:p>
            <a:endParaRPr lang="en-GB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345328" y="1529159"/>
            <a:ext cx="81871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buClr>
                <a:srgbClr val="FF0000"/>
              </a:buClr>
            </a:pPr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</a:rPr>
              <a:t>Delivering a more sustainable city</a:t>
            </a:r>
          </a:p>
          <a:p>
            <a:pPr algn="ctr" fontAlgn="base">
              <a:buClr>
                <a:srgbClr val="FF0000"/>
              </a:buClr>
            </a:pPr>
            <a:endParaRPr lang="en-GB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>
              <a:buClr>
                <a:srgbClr val="FF0000"/>
              </a:buClr>
            </a:pPr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Councillor O’Boyle, Cabinet Member for Jobs and Regeneration </a:t>
            </a:r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>
              <a:buClr>
                <a:srgbClr val="FF0000"/>
              </a:buClr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84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6"/>
          <p:cNvSpPr>
            <a:spLocks noGrp="1"/>
          </p:cNvSpPr>
          <p:nvPr>
            <p:ph type="title"/>
          </p:nvPr>
        </p:nvSpPr>
        <p:spPr>
          <a:xfrm>
            <a:off x="1262063" y="198438"/>
            <a:ext cx="7772400" cy="1143000"/>
          </a:xfrm>
        </p:spPr>
        <p:txBody>
          <a:bodyPr/>
          <a:lstStyle/>
          <a:p>
            <a:pPr algn="r"/>
            <a:r>
              <a:rPr lang="en-GB" altLang="en-US" sz="2800" b="1" dirty="0" smtClean="0">
                <a:solidFill>
                  <a:srgbClr val="17375E"/>
                </a:solidFill>
              </a:rPr>
              <a:t>Driverless cars </a:t>
            </a:r>
          </a:p>
        </p:txBody>
      </p:sp>
      <p:pic>
        <p:nvPicPr>
          <p:cNvPr id="2050" name="Picture 2" descr="Image result for autonomous vehicles in coven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31308"/>
            <a:ext cx="4105027" cy="23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tonomous vehicles in coven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15542"/>
            <a:ext cx="4136181" cy="23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utonomous vehicles in covent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24510"/>
            <a:ext cx="3030046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utonomous vehicles in covent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01" y="3717032"/>
            <a:ext cx="341961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6"/>
          <p:cNvSpPr>
            <a:spLocks noGrp="1"/>
          </p:cNvSpPr>
          <p:nvPr>
            <p:ph type="title"/>
          </p:nvPr>
        </p:nvSpPr>
        <p:spPr>
          <a:xfrm>
            <a:off x="1262063" y="198438"/>
            <a:ext cx="7772400" cy="1143000"/>
          </a:xfrm>
        </p:spPr>
        <p:txBody>
          <a:bodyPr/>
          <a:lstStyle/>
          <a:p>
            <a:pPr algn="r"/>
            <a:r>
              <a:rPr lang="en-GB" altLang="en-US" sz="2800" b="1" dirty="0" smtClean="0">
                <a:solidFill>
                  <a:srgbClr val="17375E"/>
                </a:solidFill>
              </a:rPr>
              <a:t>Very Light Rail</a:t>
            </a:r>
          </a:p>
        </p:txBody>
      </p:sp>
      <p:pic>
        <p:nvPicPr>
          <p:cNvPr id="4813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557338"/>
            <a:ext cx="7429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https://i2-prod.coventrytelegraph.net/incoming/article13684618.ece/ALTERNATES/s615b/TDI-Stops-with-Exteri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7941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6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772400" cy="1143000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rgbClr val="17375E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2277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328" y="2276872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/>
          </a:p>
          <a:p>
            <a:endParaRPr lang="en-GB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345328" y="1529159"/>
            <a:ext cx="8187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Partnership between Coventry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City Council, Coventry and Warwickshire Local Enterprise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Partnership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WMG</a:t>
            </a:r>
          </a:p>
          <a:p>
            <a:pPr fontAlgn="base">
              <a:buClr>
                <a:srgbClr val="FF0000"/>
              </a:buClr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base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£80m awarded through the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Faraday Challenge – a £246 million commitment on battery development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for the automotive electrification market opportunity.</a:t>
            </a:r>
          </a:p>
          <a:p>
            <a:pPr fontAlgn="base"/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7920880" cy="6718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UK Battery Industrialisation Centre (UKBIC)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874" y="4206815"/>
            <a:ext cx="33432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82694"/>
            <a:ext cx="7172325" cy="4791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7200800" cy="67180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What </a:t>
            </a:r>
            <a:r>
              <a:rPr lang="en-GB" sz="3200" b="1" dirty="0" smtClean="0">
                <a:solidFill>
                  <a:srgbClr val="17375E"/>
                </a:solidFill>
              </a:rPr>
              <a:t>does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this mean for 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Coventry?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83641"/>
              </p:ext>
            </p:extLst>
          </p:nvPr>
        </p:nvGraphicFramePr>
        <p:xfrm>
          <a:off x="1893466" y="2060848"/>
          <a:ext cx="5472608" cy="354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xmlns="" val="3805078532"/>
                    </a:ext>
                  </a:extLst>
                </a:gridCol>
              </a:tblGrid>
              <a:tr h="3035145">
                <a:tc>
                  <a:txBody>
                    <a:bodyPr/>
                    <a:lstStyle/>
                    <a:p>
                      <a:pPr marL="457200" lvl="1" indent="0" algn="l" defTabSz="914400" rtl="0" eaLnBrk="1" latinLnBrk="0" hangingPunct="1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GB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</a:p>
                    <a:p>
                      <a:pPr marL="457200" lvl="1" indent="0" algn="l" defTabSz="914400" rtl="0" eaLnBrk="1" latinLnBrk="0" hangingPunct="1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GB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endParaRPr lang="en-GB" sz="16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c.150</a:t>
                      </a:r>
                      <a:r>
                        <a:rPr lang="en-GB" sz="20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new jobs plus</a:t>
                      </a:r>
                      <a:r>
                        <a:rPr lang="en-GB" sz="2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more throughout the supply chain</a:t>
                      </a:r>
                      <a:endParaRPr lang="en-GB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GB" sz="20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18,000m</a:t>
                      </a:r>
                      <a:r>
                        <a:rPr lang="en-GB" sz="2000" b="1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GB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Industry focussed </a:t>
                      </a:r>
                      <a:r>
                        <a:rPr lang="en-GB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 supports OEMs</a:t>
                      </a:r>
                      <a:r>
                        <a:rPr lang="en-GB" sz="2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 suppliers</a:t>
                      </a:r>
                      <a:endParaRPr lang="en-GB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GB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Creates</a:t>
                      </a:r>
                      <a:r>
                        <a:rPr lang="en-GB" sz="2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scope for further investment.</a:t>
                      </a:r>
                      <a:endParaRPr lang="en-GB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 algn="ctr" defTabSz="914400" rtl="0" eaLnBrk="1" latinLnBrk="0" hangingPunct="1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n-GB" sz="16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57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2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8820"/>
            <a:ext cx="8046245" cy="361830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00800" cy="671804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Artist’s Impression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12776"/>
            <a:ext cx="6269037" cy="4586287"/>
          </a:xfrm>
        </p:spPr>
        <p:txBody>
          <a:bodyPr lIns="91429" tIns="45715" rIns="91429" bIns="45715"/>
          <a:lstStyle/>
          <a:p>
            <a:pPr>
              <a:lnSpc>
                <a:spcPct val="90000"/>
              </a:lnSpc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</a:pPr>
            <a:endParaRPr lang="en-GB" alt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UK’s first smokeless zone (1948)</a:t>
            </a:r>
          </a:p>
          <a:p>
            <a:pPr>
              <a:lnSpc>
                <a:spcPct val="90000"/>
              </a:lnSpc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First pedestrianised shopping centre (1948)</a:t>
            </a:r>
          </a:p>
          <a:p>
            <a:pPr>
              <a:lnSpc>
                <a:spcPct val="90000"/>
              </a:lnSpc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First UK Ring Road (1973) – benefits for congestion and air quality </a:t>
            </a:r>
          </a:p>
          <a:p>
            <a:pPr>
              <a:lnSpc>
                <a:spcPct val="90000"/>
              </a:lnSpc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First climate change degree offered</a:t>
            </a:r>
          </a:p>
          <a:p>
            <a:pPr>
              <a:lnSpc>
                <a:spcPct val="90000"/>
              </a:lnSpc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rgbClr val="17375E"/>
                </a:solidFill>
                <a:latin typeface="Calibri" panose="020F0502020204030204" pitchFamily="34" charset="0"/>
              </a:rPr>
              <a:t>Coventry was one of the first cities to produce a climate change strategy</a:t>
            </a:r>
          </a:p>
          <a:p>
            <a:pPr>
              <a:lnSpc>
                <a:spcPct val="90000"/>
              </a:lnSpc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One of first cities to recover power and heat from waste</a:t>
            </a:r>
          </a:p>
          <a:p>
            <a:pPr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First city to use electric vehicles in 1995 </a:t>
            </a:r>
          </a:p>
          <a:p>
            <a:pPr marL="0" indent="0">
              <a:lnSpc>
                <a:spcPct val="90000"/>
              </a:lnSpc>
              <a:buClr>
                <a:srgbClr val="5FBB46"/>
              </a:buClr>
              <a:buNone/>
            </a:pPr>
            <a:endParaRPr lang="en-GB" altLang="en-US" sz="2000" b="1" dirty="0" smtClean="0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611188" y="404813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GB" sz="2800" b="1" kern="0" dirty="0" smtClean="0">
                <a:solidFill>
                  <a:srgbClr val="17375E"/>
                </a:solidFill>
              </a:rPr>
              <a:t>Coventry’s Firsts</a:t>
            </a:r>
            <a:endParaRPr lang="en-GB" sz="2800" b="1" kern="0" dirty="0">
              <a:solidFill>
                <a:srgbClr val="17375E"/>
              </a:solidFill>
            </a:endParaRPr>
          </a:p>
        </p:txBody>
      </p:sp>
      <p:pic>
        <p:nvPicPr>
          <p:cNvPr id="33796" name="Picture 4" descr="Image result for coventry smokeless z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4511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Image result for coventry ring r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8775"/>
            <a:ext cx="18891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Upper-Precinct-1955-postc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4660900"/>
            <a:ext cx="229711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2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 bwMode="auto">
          <a:xfrm>
            <a:off x="611188" y="296863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GB" sz="2800" b="1" kern="0" dirty="0" smtClean="0">
                <a:solidFill>
                  <a:srgbClr val="17375E"/>
                </a:solidFill>
              </a:rPr>
              <a:t>Coventry is committed to tackling climate change</a:t>
            </a:r>
            <a:endParaRPr lang="en-GB" sz="2800" b="1" kern="0" dirty="0">
              <a:solidFill>
                <a:srgbClr val="17375E"/>
              </a:solidFill>
            </a:endParaRPr>
          </a:p>
        </p:txBody>
      </p:sp>
      <p:pic>
        <p:nvPicPr>
          <p:cNvPr id="31747" name="Picture 3" descr="Aerial View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733550"/>
            <a:ext cx="66960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5575" y="1719263"/>
            <a:ext cx="3192463" cy="1277937"/>
          </a:xfrm>
          <a:prstGeom prst="wedgeRectCallout">
            <a:avLst>
              <a:gd name="adj1" fmla="val 36301"/>
              <a:gd name="adj2" fmla="val 78273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5306" tIns="32653" rIns="65306" bIns="32653"/>
          <a:lstStyle>
            <a:lvl1pPr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Coventry’s Carbon </a:t>
            </a:r>
            <a:r>
              <a:rPr lang="en-GB" altLang="en-US" sz="2000" dirty="0" smtClean="0">
                <a:solidFill>
                  <a:srgbClr val="000000"/>
                </a:solidFill>
              </a:rPr>
              <a:t>Footprint in 2016</a:t>
            </a:r>
            <a:endParaRPr lang="en-GB" altLang="en-US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1,335 tonnes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35.45% reduction (2016)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375275" y="1598613"/>
            <a:ext cx="3621088" cy="1295400"/>
          </a:xfrm>
          <a:prstGeom prst="wedgeRectCallout">
            <a:avLst>
              <a:gd name="adj1" fmla="val -65250"/>
              <a:gd name="adj2" fmla="val 94398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5306" tIns="32653" rIns="65306" bIns="32653"/>
          <a:lstStyle>
            <a:lvl1pPr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0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Hit our target in 2014, six years early!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022475" y="5521325"/>
            <a:ext cx="4076700" cy="1003300"/>
          </a:xfrm>
          <a:prstGeom prst="wedgeRectCallout">
            <a:avLst>
              <a:gd name="adj1" fmla="val 10866"/>
              <a:gd name="adj2" fmla="val -10475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5306" tIns="32653" rIns="65306" bIns="32653"/>
          <a:lstStyle>
            <a:lvl1pPr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Pct val="80000"/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In 2019 we are starting work on a new Climate Change Strategy for Coventry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US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US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100" b="1" dirty="0">
              <a:solidFill>
                <a:srgbClr val="000000"/>
              </a:solidFill>
            </a:endParaRPr>
          </a:p>
        </p:txBody>
      </p:sp>
      <p:pic>
        <p:nvPicPr>
          <p:cNvPr id="31751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562350"/>
            <a:ext cx="1916113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5998" y="807567"/>
            <a:ext cx="76374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7375E"/>
                </a:solidFill>
              </a:rPr>
              <a:t>The Climate Change strategy published in 2012 set a target to reduce carbon dioxide emissions by 27.5% by the year 2020</a:t>
            </a:r>
          </a:p>
        </p:txBody>
      </p:sp>
    </p:spTree>
    <p:extLst>
      <p:ext uri="{BB962C8B-B14F-4D97-AF65-F5344CB8AC3E}">
        <p14:creationId xmlns:p14="http://schemas.microsoft.com/office/powerpoint/2010/main" val="26737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1228725"/>
            <a:ext cx="469106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2000" kern="0" dirty="0" smtClean="0">
                <a:solidFill>
                  <a:srgbClr val="17375E"/>
                </a:solidFill>
              </a:rPr>
              <a:t>Coventry is the UK's first city with centrally controlled dimming street lighting.</a:t>
            </a:r>
          </a:p>
          <a:p>
            <a:pPr marL="342900" indent="-342900" algn="l"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2000" kern="0" dirty="0" smtClean="0">
                <a:solidFill>
                  <a:srgbClr val="17375E"/>
                </a:solidFill>
              </a:rPr>
              <a:t>28,700 new lighting columns installed between 2010 and 2015.</a:t>
            </a:r>
          </a:p>
          <a:p>
            <a:pPr marL="342900" indent="-342900" algn="l"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2000" kern="0" dirty="0" smtClean="0">
                <a:solidFill>
                  <a:srgbClr val="17375E"/>
                </a:solidFill>
              </a:rPr>
              <a:t>Light targeted downwards to reduce light pollution.</a:t>
            </a:r>
          </a:p>
          <a:p>
            <a:pPr marL="342900" indent="-342900" algn="l"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2000" kern="0" dirty="0" smtClean="0">
                <a:solidFill>
                  <a:srgbClr val="17375E"/>
                </a:solidFill>
              </a:rPr>
              <a:t>38% energy reduction across the city</a:t>
            </a:r>
          </a:p>
          <a:p>
            <a:pPr marL="342900" indent="-342900" algn="l">
              <a:buClr>
                <a:srgbClr val="0099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2000" kern="0" dirty="0" smtClean="0">
                <a:solidFill>
                  <a:srgbClr val="17375E"/>
                </a:solidFill>
              </a:rPr>
              <a:t>Saving 4,000 tonnes of carbon.</a:t>
            </a:r>
          </a:p>
          <a:p>
            <a:pPr>
              <a:defRPr/>
            </a:pP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39939" name="Picture 4" descr="Image result for street lighting coven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28725"/>
            <a:ext cx="39227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New Lighti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76775"/>
            <a:ext cx="24590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32588" y="333375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17375E"/>
                </a:solidFill>
              </a:rPr>
              <a:t>Street Lighting</a:t>
            </a:r>
          </a:p>
        </p:txBody>
      </p:sp>
    </p:spTree>
    <p:extLst>
      <p:ext uri="{BB962C8B-B14F-4D97-AF65-F5344CB8AC3E}">
        <p14:creationId xmlns:p14="http://schemas.microsoft.com/office/powerpoint/2010/main" val="2394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305669"/>
            <a:ext cx="66595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b="1" dirty="0" err="1">
                <a:solidFill>
                  <a:srgbClr val="17375E"/>
                </a:solidFill>
              </a:rPr>
              <a:t>Heatline</a:t>
            </a:r>
            <a:r>
              <a:rPr lang="en-GB" altLang="en-US" sz="2400" b="1" dirty="0">
                <a:solidFill>
                  <a:srgbClr val="17375E"/>
                </a:solidFill>
              </a:rPr>
              <a:t> – </a:t>
            </a:r>
            <a:r>
              <a:rPr lang="en-GB" sz="2400" b="1" dirty="0">
                <a:solidFill>
                  <a:srgbClr val="17375E"/>
                </a:solidFill>
              </a:rPr>
              <a:t>Coventry District Heating Scheme</a:t>
            </a:r>
          </a:p>
        </p:txBody>
      </p:sp>
      <p:pic>
        <p:nvPicPr>
          <p:cNvPr id="378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22338"/>
            <a:ext cx="23764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97200"/>
            <a:ext cx="237648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40263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946150"/>
            <a:ext cx="20510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914400"/>
            <a:ext cx="192881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5" descr="Image result for coventry cathedr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276475"/>
            <a:ext cx="19256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7" descr="Image result for herbert art gallery covent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789363"/>
            <a:ext cx="198278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1" descr="Image result for water park the wave] coventr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5249863"/>
            <a:ext cx="243046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6"/>
          <p:cNvSpPr>
            <a:spLocks noGrp="1"/>
          </p:cNvSpPr>
          <p:nvPr>
            <p:ph type="title"/>
          </p:nvPr>
        </p:nvSpPr>
        <p:spPr>
          <a:xfrm>
            <a:off x="1262063" y="198438"/>
            <a:ext cx="7772400" cy="1143000"/>
          </a:xfrm>
        </p:spPr>
        <p:txBody>
          <a:bodyPr/>
          <a:lstStyle/>
          <a:p>
            <a:r>
              <a:rPr lang="en-GB" altLang="en-US" sz="2800" b="1" dirty="0" smtClean="0">
                <a:solidFill>
                  <a:srgbClr val="17375E"/>
                </a:solidFill>
              </a:rPr>
              <a:t>Electric vehicles and charging infrastructure</a:t>
            </a:r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257300"/>
            <a:ext cx="3705225" cy="2027238"/>
          </a:xfrm>
        </p:spPr>
      </p:pic>
      <p:pic>
        <p:nvPicPr>
          <p:cNvPr id="4608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221163"/>
            <a:ext cx="22066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https://static1.squarespace.com/static/5318a7c0e4b03ba2018b69f4/t/53b29375e4b032076ca6ec08/1404212091148/?format=1000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417988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 descr="Image result for electric taxi covent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289050"/>
            <a:ext cx="364172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G Presentation" id="{8E505F90-BB4C-43F7-B5B0-03A7FBCF287D}" vid="{53EE4C42-385B-47D7-ACCC-9AD381852B10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Notes0 xmlns="7e3e8a4e-0a49-4291-9c7d-097dd458753c" xsi:nil="true"/>
    <a9gw xmlns="7e3e8a4e-0a49-4291-9c7d-097dd458753c">
      <UserInfo>
        <DisplayName/>
        <AccountId xsi:nil="true"/>
        <AccountType/>
      </UserInfo>
    </a9gw>
    <mccb140dbed244199e56aceeba5736a4 xmlns="7e3e8a4e-0a49-4291-9c7d-097dd45875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3bfc825f-3047-456d-922c-9340b900aa3a</TermId>
        </TermInfo>
      </Terms>
    </mccb140dbed244199e56aceeba5736a4>
    <TaxCatchAll xmlns="f030db69-1d5c-4c1f-887a-00e75fed0d5c">
      <Value>9</Value>
    </TaxCatchAll>
    <j08f xmlns="7e3e8a4e-0a49-4291-9c7d-097dd45875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96D5910DE6E4CA6FEA41B590B5372" ma:contentTypeVersion="13" ma:contentTypeDescription="Create a new document." ma:contentTypeScope="" ma:versionID="6a40f26465ba55db1479f02f790759d3">
  <xsd:schema xmlns:xsd="http://www.w3.org/2001/XMLSchema" xmlns:xs="http://www.w3.org/2001/XMLSchema" xmlns:p="http://schemas.microsoft.com/office/2006/metadata/properties" xmlns:ns1="http://schemas.microsoft.com/sharepoint/v3" xmlns:ns2="5f8ed62b-d2dd-4a95-aafb-49876bf9e55f" xmlns:ns3="7e3e8a4e-0a49-4291-9c7d-097dd458753c" xmlns:ns4="f030db69-1d5c-4c1f-887a-00e75fed0d5c" targetNamespace="http://schemas.microsoft.com/office/2006/metadata/properties" ma:root="true" ma:fieldsID="877cae820634afaa30954d0cf99e34a2" ns1:_="" ns2:_="" ns3:_="" ns4:_="">
    <xsd:import namespace="http://schemas.microsoft.com/sharepoint/v3"/>
    <xsd:import namespace="5f8ed62b-d2dd-4a95-aafb-49876bf9e55f"/>
    <xsd:import namespace="7e3e8a4e-0a49-4291-9c7d-097dd458753c"/>
    <xsd:import namespace="f030db69-1d5c-4c1f-887a-00e75fed0d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PublishingStartDate" minOccurs="0"/>
                <xsd:element ref="ns1:PublishingExpirationDate" minOccurs="0"/>
                <xsd:element ref="ns3:a9gw" minOccurs="0"/>
                <xsd:element ref="ns3:Notes0" minOccurs="0"/>
                <xsd:element ref="ns3:mccb140dbed244199e56aceeba5736a4" minOccurs="0"/>
                <xsd:element ref="ns4:TaxCatchAll" minOccurs="0"/>
                <xsd:element ref="ns3:j08f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ed62b-d2dd-4a95-aafb-49876bf9e5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e8a4e-0a49-4291-9c7d-097dd458753c" elementFormDefault="qualified">
    <xsd:import namespace="http://schemas.microsoft.com/office/2006/documentManagement/types"/>
    <xsd:import namespace="http://schemas.microsoft.com/office/infopath/2007/PartnerControls"/>
    <xsd:element name="a9gw" ma:index="12" nillable="true" ma:displayName="Received from" ma:list="UserInfo" ma:internalName="a9gw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otes0" ma:index="13" nillable="true" ma:displayName="Notes" ma:internalName="Notes0">
      <xsd:simpleType>
        <xsd:restriction base="dms:Note">
          <xsd:maxLength value="255"/>
        </xsd:restriction>
      </xsd:simpleType>
    </xsd:element>
    <xsd:element name="mccb140dbed244199e56aceeba5736a4" ma:index="15" nillable="true" ma:taxonomy="true" ma:internalName="mccb140dbed244199e56aceeba5736a4" ma:taxonomyFieldName="Page_x0020_category" ma:displayName="Page category" ma:default="" ma:fieldId="{6ccb140d-bed2-4419-9e56-aceeba5736a4}" ma:sspId="6ed0261d-8e1d-4a30-b593-96d7f0c84e13" ma:termSetId="e3f56d71-be72-49c6-871a-1d0adc6e703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08f" ma:index="17" nillable="true" ma:displayName="Text" ma:internalName="j08f">
      <xsd:simpleType>
        <xsd:restriction base="dms:Text"/>
      </xsd:simpleType>
    </xsd:element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0db69-1d5c-4c1f-887a-00e75fed0d5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description="" ma:hidden="true" ma:list="{82eb27b9-836c-4d92-8076-20917adaa5cd}" ma:internalName="TaxCatchAll" ma:showField="CatchAllData" ma:web="5f8ed62b-d2dd-4a95-aafb-49876bf9e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C43497-EF52-4065-9981-ADAFE6F749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7D6167-3F54-4B83-83D1-08C4B0343BFB}">
  <ds:schemaRefs>
    <ds:schemaRef ds:uri="http://schemas.microsoft.com/sharepoint/v3"/>
    <ds:schemaRef ds:uri="http://purl.org/dc/terms/"/>
    <ds:schemaRef ds:uri="7e3e8a4e-0a49-4291-9c7d-097dd458753c"/>
    <ds:schemaRef ds:uri="http://purl.org/dc/dcmitype/"/>
    <ds:schemaRef ds:uri="f030db69-1d5c-4c1f-887a-00e75fed0d5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f8ed62b-d2dd-4a95-aafb-49876bf9e5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7082C6-3DCF-4A91-B98A-1F125158D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f8ed62b-d2dd-4a95-aafb-49876bf9e55f"/>
    <ds:schemaRef ds:uri="7e3e8a4e-0a49-4291-9c7d-097dd458753c"/>
    <ds:schemaRef ds:uri="f030db69-1d5c-4c1f-887a-00e75fed0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WMG Presentation</Template>
  <TotalTime>257</TotalTime>
  <Words>343</Words>
  <Application>Microsoft Office PowerPoint</Application>
  <PresentationFormat>On-screen Show (4:3)</PresentationFormat>
  <Paragraphs>59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What does this mean for Coventry?</vt:lpstr>
      <vt:lpstr>Artist’s Impression</vt:lpstr>
      <vt:lpstr>PowerPoint Presentation</vt:lpstr>
      <vt:lpstr>PowerPoint Presentation</vt:lpstr>
      <vt:lpstr>PowerPoint Presentation</vt:lpstr>
      <vt:lpstr>PowerPoint Presentation</vt:lpstr>
      <vt:lpstr>Electric vehicles and charging infrastructure</vt:lpstr>
      <vt:lpstr>Driverless cars </vt:lpstr>
      <vt:lpstr>Very Light Rail</vt:lpstr>
      <vt:lpstr>Any Questions?</vt:lpstr>
    </vt:vector>
  </TitlesOfParts>
  <Company>Coventry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Kilgallon, Judi</dc:creator>
  <cp:lastModifiedBy>Osborne, Denise</cp:lastModifiedBy>
  <cp:revision>36</cp:revision>
  <dcterms:created xsi:type="dcterms:W3CDTF">2018-11-07T11:51:19Z</dcterms:created>
  <dcterms:modified xsi:type="dcterms:W3CDTF">2018-11-19T09:15:05Z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0x01010048196D5910DE6E4CA6FEA41B590B5372</vt:lpwstr>
  </property>
  <property fmtid="{D5CDD505-2E9C-101B-9397-08002B2CF9AE}" pid="3" name="Page category">
    <vt:lpwstr>9;#Communications|3bfc825f-3047-456d-922c-9340b900aa3a</vt:lpwstr>
  </property>
</Properties>
</file>