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C306F-BF84-9E07-4CE6-F0A3BA9F47F3}" v="94" dt="2020-06-01T09:15:18.604"/>
    <p1510:client id="{7D263C73-6CCF-1D9F-0D19-EBECAF8D41BD}" v="5" dt="2020-06-02T11:55:04.8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5829801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381000" y="685800"/>
            <a:ext cx="6096000" cy="3429000"/>
          </a:xfrm>
          <a:prstGeom prst="rect">
            <a:avLst/>
          </a:prstGeom>
        </p:spPr>
        <p:txBody>
          <a:bodyPr/>
          <a:lstStyle/>
          <a:p>
            <a:endParaRPr/>
          </a:p>
        </p:txBody>
      </p:sp>
      <p:sp>
        <p:nvSpPr>
          <p:cNvPr id="99" name="Shape 99"/>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br/>
            <a:endParaRPr/>
          </a:p>
        </p:txBody>
      </p:sp>
    </p:spTree>
    <p:extLst>
      <p:ext uri="{BB962C8B-B14F-4D97-AF65-F5344CB8AC3E}">
        <p14:creationId xmlns:p14="http://schemas.microsoft.com/office/powerpoint/2010/main" val="411412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br/>
            <a:endParaRPr/>
          </a:p>
        </p:txBody>
      </p:sp>
    </p:spTree>
    <p:extLst>
      <p:ext uri="{BB962C8B-B14F-4D97-AF65-F5344CB8AC3E}">
        <p14:creationId xmlns:p14="http://schemas.microsoft.com/office/powerpoint/2010/main" val="76469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3"/>
          <a:stretch>
            <a:fillRect/>
          </a:stretch>
        </p:blipFill>
        <p:spPr>
          <a:xfrm>
            <a:off x="101600" y="5080000"/>
            <a:ext cx="12164291" cy="1875558"/>
          </a:xfrm>
          <a:prstGeom prst="rect">
            <a:avLst/>
          </a:prstGeom>
          <a:ln w="12700">
            <a:miter lim="400000"/>
          </a:ln>
        </p:spPr>
      </p:pic>
      <p:sp>
        <p:nvSpPr>
          <p:cNvPr id="96" name="Title 5"/>
          <p:cNvSpPr txBox="1">
            <a:spLocks noGrp="1"/>
          </p:cNvSpPr>
          <p:nvPr>
            <p:ph type="title"/>
          </p:nvPr>
        </p:nvSpPr>
        <p:spPr>
          <a:xfrm>
            <a:off x="237839" y="68407"/>
            <a:ext cx="11704778" cy="1325563"/>
          </a:xfrm>
          <a:prstGeom prst="rect">
            <a:avLst/>
          </a:prstGeom>
        </p:spPr>
        <p:txBody>
          <a:bodyPr/>
          <a:lstStyle>
            <a:lvl1pPr algn="ctr" defTabSz="841247">
              <a:defRPr sz="8096">
                <a:solidFill>
                  <a:srgbClr val="002060"/>
                </a:solidFill>
              </a:defRPr>
            </a:lvl1pPr>
          </a:lstStyle>
          <a:p>
            <a:r>
              <a:t>WELCOME</a:t>
            </a:r>
          </a:p>
        </p:txBody>
      </p:sp>
      <p:sp>
        <p:nvSpPr>
          <p:cNvPr id="97" name="Content Placeholder 2"/>
          <p:cNvSpPr txBox="1"/>
          <p:nvPr/>
        </p:nvSpPr>
        <p:spPr>
          <a:xfrm>
            <a:off x="665725" y="1973170"/>
            <a:ext cx="10849006" cy="36845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t">
            <a:normAutofit/>
          </a:bodyPr>
          <a:lstStyle/>
          <a:p>
            <a:pPr algn="ctr">
              <a:lnSpc>
                <a:spcPct val="90000"/>
              </a:lnSpc>
              <a:spcBef>
                <a:spcPts val="1000"/>
              </a:spcBef>
              <a:defRPr sz="2800"/>
            </a:pPr>
            <a:r>
              <a:t>   </a:t>
            </a:r>
            <a:r>
              <a:rPr sz="3200"/>
              <a:t>Tackling violence and keeping young people safe in our City</a:t>
            </a:r>
          </a:p>
          <a:p>
            <a:pPr algn="ctr">
              <a:lnSpc>
                <a:spcPct val="90000"/>
              </a:lnSpc>
              <a:spcBef>
                <a:spcPts val="1000"/>
              </a:spcBef>
              <a:defRPr sz="3600"/>
            </a:pPr>
            <a:endParaRPr sz="3200"/>
          </a:p>
          <a:p>
            <a:pPr algn="ctr">
              <a:lnSpc>
                <a:spcPct val="90000"/>
              </a:lnSpc>
              <a:spcBef>
                <a:spcPts val="1000"/>
              </a:spcBef>
              <a:defRPr sz="3600"/>
            </a:pPr>
            <a:r>
              <a:rPr lang="en-US" sz="3200"/>
              <a:t>Presentation</a:t>
            </a:r>
            <a:r>
              <a:rPr sz="3200"/>
              <a:t> from Caroline Ryder - </a:t>
            </a:r>
            <a:r>
              <a:rPr sz="3200" err="1"/>
              <a:t>Programme</a:t>
            </a:r>
            <a:r>
              <a:rPr sz="3200"/>
              <a:t> Manager Youth Violence Prevention WM Police</a:t>
            </a:r>
            <a:r>
              <a:rPr lang="en-US" sz="3200"/>
              <a:t> &amp;</a:t>
            </a:r>
            <a:endParaRPr sz="3200"/>
          </a:p>
          <a:p>
            <a:pPr algn="ctr">
              <a:lnSpc>
                <a:spcPct val="90000"/>
              </a:lnSpc>
              <a:spcBef>
                <a:spcPts val="1000"/>
              </a:spcBef>
              <a:defRPr sz="3600"/>
            </a:pPr>
            <a:r>
              <a:rPr sz="3200"/>
              <a:t>Sgt Nathan Witts - Youth Violence Reduction Team WM Police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3" descr="Picture 3"/>
          <p:cNvPicPr>
            <a:picLocks noChangeAspect="1"/>
          </p:cNvPicPr>
          <p:nvPr/>
        </p:nvPicPr>
        <p:blipFill>
          <a:blip r:embed="rId2"/>
          <a:stretch>
            <a:fillRect/>
          </a:stretch>
        </p:blipFill>
        <p:spPr>
          <a:xfrm>
            <a:off x="19" y="9"/>
            <a:ext cx="12191981" cy="685799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2" descr="Picture 2"/>
          <p:cNvPicPr>
            <a:picLocks noChangeAspect="1"/>
          </p:cNvPicPr>
          <p:nvPr/>
        </p:nvPicPr>
        <p:blipFill>
          <a:blip r:embed="rId3"/>
          <a:stretch>
            <a:fillRect/>
          </a:stretch>
        </p:blipFill>
        <p:spPr>
          <a:xfrm>
            <a:off x="27709" y="5069489"/>
            <a:ext cx="12164291" cy="1875559"/>
          </a:xfrm>
          <a:prstGeom prst="rect">
            <a:avLst/>
          </a:prstGeom>
          <a:ln w="12700">
            <a:miter lim="400000"/>
          </a:ln>
        </p:spPr>
      </p:pic>
      <p:sp>
        <p:nvSpPr>
          <p:cNvPr id="104" name="Title 5"/>
          <p:cNvSpPr txBox="1">
            <a:spLocks noGrp="1"/>
          </p:cNvSpPr>
          <p:nvPr>
            <p:ph type="title"/>
          </p:nvPr>
        </p:nvSpPr>
        <p:spPr>
          <a:xfrm>
            <a:off x="243611" y="2600704"/>
            <a:ext cx="11704778" cy="1325564"/>
          </a:xfrm>
          <a:prstGeom prst="rect">
            <a:avLst/>
          </a:prstGeom>
        </p:spPr>
        <p:txBody>
          <a:bodyPr>
            <a:normAutofit fontScale="90000"/>
          </a:bodyPr>
          <a:lstStyle/>
          <a:p>
            <a:pPr algn="ctr">
              <a:defRPr sz="2700" b="1">
                <a:latin typeface="Arial"/>
                <a:ea typeface="Arial"/>
                <a:cs typeface="Arial"/>
                <a:sym typeface="Arial"/>
              </a:defRPr>
            </a:pPr>
            <a:r>
              <a:t>Coventry Youth Violence </a:t>
            </a:r>
            <a:br/>
            <a:r>
              <a:t>Prevention Partnership Board</a:t>
            </a:r>
            <a:br/>
            <a:r>
              <a:rPr sz="1800"/>
              <a:t>Supported by Programme</a:t>
            </a:r>
            <a:br>
              <a:rPr sz="1800"/>
            </a:br>
            <a:r>
              <a:rPr sz="1800"/>
              <a:t> Management staff (1.1 FTE)</a:t>
            </a:r>
          </a:p>
        </p:txBody>
      </p:sp>
      <p:grpSp>
        <p:nvGrpSpPr>
          <p:cNvPr id="141" name="Diagram 3"/>
          <p:cNvGrpSpPr/>
          <p:nvPr/>
        </p:nvGrpSpPr>
        <p:grpSpPr>
          <a:xfrm>
            <a:off x="1649249" y="179941"/>
            <a:ext cx="8885453" cy="6730722"/>
            <a:chOff x="0" y="0"/>
            <a:chExt cx="8885452" cy="6730721"/>
          </a:xfrm>
        </p:grpSpPr>
        <p:grpSp>
          <p:nvGrpSpPr>
            <p:cNvPr id="107" name="Group"/>
            <p:cNvGrpSpPr/>
            <p:nvPr/>
          </p:nvGrpSpPr>
          <p:grpSpPr>
            <a:xfrm>
              <a:off x="2789400" y="0"/>
              <a:ext cx="2400829" cy="2032426"/>
              <a:chOff x="0" y="0"/>
              <a:chExt cx="2400827" cy="2032425"/>
            </a:xfrm>
          </p:grpSpPr>
          <p:sp>
            <p:nvSpPr>
              <p:cNvPr id="105" name="Oval"/>
              <p:cNvSpPr/>
              <p:nvPr/>
            </p:nvSpPr>
            <p:spPr>
              <a:xfrm>
                <a:off x="0" y="0"/>
                <a:ext cx="2400828" cy="2032426"/>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06" name="West Midlands Police"/>
              <p:cNvSpPr txBox="1"/>
              <p:nvPr/>
            </p:nvSpPr>
            <p:spPr>
              <a:xfrm>
                <a:off x="351593" y="726653"/>
                <a:ext cx="1697642" cy="57912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West Midlands Police</a:t>
                </a:r>
              </a:p>
            </p:txBody>
          </p:sp>
        </p:grpSp>
        <p:sp>
          <p:nvSpPr>
            <p:cNvPr id="108" name="Shape"/>
            <p:cNvSpPr/>
            <p:nvPr/>
          </p:nvSpPr>
          <p:spPr>
            <a:xfrm rot="94442">
              <a:off x="5183520" y="842054"/>
              <a:ext cx="12701" cy="41427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17" y="4320"/>
                  </a:lnTo>
                  <a:lnTo>
                    <a:pt x="10817" y="0"/>
                  </a:lnTo>
                  <a:lnTo>
                    <a:pt x="21600" y="10800"/>
                  </a:lnTo>
                  <a:lnTo>
                    <a:pt x="10817" y="21600"/>
                  </a:lnTo>
                  <a:lnTo>
                    <a:pt x="10817" y="17280"/>
                  </a:lnTo>
                  <a:lnTo>
                    <a:pt x="0" y="17280"/>
                  </a:lnTo>
                  <a:close/>
                </a:path>
              </a:pathLst>
            </a:cu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11" name="Group"/>
            <p:cNvGrpSpPr/>
            <p:nvPr/>
          </p:nvGrpSpPr>
          <p:grpSpPr>
            <a:xfrm>
              <a:off x="5189556" y="128231"/>
              <a:ext cx="2267095" cy="1904195"/>
              <a:chOff x="0" y="0"/>
              <a:chExt cx="2267093" cy="1904194"/>
            </a:xfrm>
          </p:grpSpPr>
          <p:sp>
            <p:nvSpPr>
              <p:cNvPr id="109" name="Oval"/>
              <p:cNvSpPr/>
              <p:nvPr/>
            </p:nvSpPr>
            <p:spPr>
              <a:xfrm>
                <a:off x="0" y="-1"/>
                <a:ext cx="2267094" cy="1904196"/>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10" name="Coventry City Council"/>
              <p:cNvSpPr txBox="1"/>
              <p:nvPr/>
            </p:nvSpPr>
            <p:spPr>
              <a:xfrm>
                <a:off x="332007" y="662537"/>
                <a:ext cx="1603079" cy="57912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Coventry City Council</a:t>
                </a:r>
              </a:p>
            </p:txBody>
          </p:sp>
        </p:grpSp>
        <p:sp>
          <p:nvSpPr>
            <p:cNvPr id="112" name="Arrow"/>
            <p:cNvSpPr/>
            <p:nvPr/>
          </p:nvSpPr>
          <p:spPr>
            <a:xfrm rot="2489458">
              <a:off x="7106363" y="1572323"/>
              <a:ext cx="14423" cy="414271"/>
            </a:xfrm>
            <a:prstGeom prst="rightArrow">
              <a:avLst>
                <a:gd name="adj1" fmla="val 60000"/>
                <a:gd name="adj2" fmla="val 50000"/>
              </a:avLst>
            </a:pr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15" name="Group"/>
            <p:cNvGrpSpPr/>
            <p:nvPr/>
          </p:nvGrpSpPr>
          <p:grpSpPr>
            <a:xfrm>
              <a:off x="6878556" y="1436198"/>
              <a:ext cx="2006897" cy="2045784"/>
              <a:chOff x="0" y="0"/>
              <a:chExt cx="2006896" cy="2045782"/>
            </a:xfrm>
          </p:grpSpPr>
          <p:sp>
            <p:nvSpPr>
              <p:cNvPr id="113" name="Oval"/>
              <p:cNvSpPr/>
              <p:nvPr/>
            </p:nvSpPr>
            <p:spPr>
              <a:xfrm>
                <a:off x="-1" y="-1"/>
                <a:ext cx="2006898" cy="2045784"/>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14" name="The Bishop of Coventry’s Office"/>
              <p:cNvSpPr txBox="1"/>
              <p:nvPr/>
            </p:nvSpPr>
            <p:spPr>
              <a:xfrm>
                <a:off x="293902" y="481871"/>
                <a:ext cx="1419092" cy="108204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The Bishop of Coventry’s Office</a:t>
                </a:r>
              </a:p>
            </p:txBody>
          </p:sp>
        </p:grpSp>
        <p:sp>
          <p:nvSpPr>
            <p:cNvPr id="116" name="Shape"/>
            <p:cNvSpPr/>
            <p:nvPr/>
          </p:nvSpPr>
          <p:spPr>
            <a:xfrm rot="16337745">
              <a:off x="7834915" y="3268131"/>
              <a:ext cx="12701" cy="41427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0" y="4320"/>
                  </a:lnTo>
                  <a:lnTo>
                    <a:pt x="10800" y="0"/>
                  </a:lnTo>
                  <a:lnTo>
                    <a:pt x="21600" y="10800"/>
                  </a:lnTo>
                  <a:lnTo>
                    <a:pt x="10800" y="21600"/>
                  </a:lnTo>
                  <a:lnTo>
                    <a:pt x="10800" y="17280"/>
                  </a:lnTo>
                  <a:lnTo>
                    <a:pt x="0" y="17280"/>
                  </a:lnTo>
                  <a:close/>
                </a:path>
              </a:pathLst>
            </a:cu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19" name="Group"/>
            <p:cNvGrpSpPr/>
            <p:nvPr/>
          </p:nvGrpSpPr>
          <p:grpSpPr>
            <a:xfrm>
              <a:off x="6820093" y="3468134"/>
              <a:ext cx="1960535" cy="2054951"/>
              <a:chOff x="0" y="0"/>
              <a:chExt cx="1960534" cy="2054949"/>
            </a:xfrm>
          </p:grpSpPr>
          <p:sp>
            <p:nvSpPr>
              <p:cNvPr id="117" name="Oval"/>
              <p:cNvSpPr/>
              <p:nvPr/>
            </p:nvSpPr>
            <p:spPr>
              <a:xfrm>
                <a:off x="-1" y="0"/>
                <a:ext cx="1960536" cy="2054950"/>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18" name="City of Culture Trust"/>
              <p:cNvSpPr txBox="1"/>
              <p:nvPr/>
            </p:nvSpPr>
            <p:spPr>
              <a:xfrm>
                <a:off x="287113" y="612185"/>
                <a:ext cx="1386307" cy="8305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City of Culture Trust</a:t>
                </a:r>
              </a:p>
            </p:txBody>
          </p:sp>
        </p:grpSp>
        <p:sp>
          <p:nvSpPr>
            <p:cNvPr id="120" name="Shape"/>
            <p:cNvSpPr/>
            <p:nvPr/>
          </p:nvSpPr>
          <p:spPr>
            <a:xfrm rot="19751032">
              <a:off x="6944568" y="4795167"/>
              <a:ext cx="12701" cy="41427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3" y="4320"/>
                  </a:lnTo>
                  <a:lnTo>
                    <a:pt x="10803" y="0"/>
                  </a:lnTo>
                  <a:lnTo>
                    <a:pt x="21600" y="10800"/>
                  </a:lnTo>
                  <a:lnTo>
                    <a:pt x="10803" y="21600"/>
                  </a:lnTo>
                  <a:lnTo>
                    <a:pt x="10803" y="17280"/>
                  </a:lnTo>
                  <a:lnTo>
                    <a:pt x="0" y="17280"/>
                  </a:lnTo>
                  <a:close/>
                </a:path>
              </a:pathLst>
            </a:cu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23" name="Group"/>
            <p:cNvGrpSpPr/>
            <p:nvPr/>
          </p:nvGrpSpPr>
          <p:grpSpPr>
            <a:xfrm>
              <a:off x="5037051" y="4482579"/>
              <a:ext cx="2057641" cy="2095311"/>
              <a:chOff x="0" y="0"/>
              <a:chExt cx="2057640" cy="2095310"/>
            </a:xfrm>
          </p:grpSpPr>
          <p:sp>
            <p:nvSpPr>
              <p:cNvPr id="121" name="Oval"/>
              <p:cNvSpPr/>
              <p:nvPr/>
            </p:nvSpPr>
            <p:spPr>
              <a:xfrm>
                <a:off x="-1" y="-1"/>
                <a:ext cx="2057642" cy="2095312"/>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22" name="West Midlands Fire Service"/>
              <p:cNvSpPr txBox="1"/>
              <p:nvPr/>
            </p:nvSpPr>
            <p:spPr>
              <a:xfrm>
                <a:off x="301334" y="632365"/>
                <a:ext cx="1454972" cy="8305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West Midlands Fire Service</a:t>
                </a:r>
              </a:p>
            </p:txBody>
          </p:sp>
        </p:grpSp>
        <p:sp>
          <p:nvSpPr>
            <p:cNvPr id="124" name="Arrow"/>
            <p:cNvSpPr/>
            <p:nvPr/>
          </p:nvSpPr>
          <p:spPr>
            <a:xfrm rot="21310342">
              <a:off x="5050006" y="5407930"/>
              <a:ext cx="22906" cy="414271"/>
            </a:xfrm>
            <a:prstGeom prst="rightArrow">
              <a:avLst>
                <a:gd name="adj1" fmla="val 60000"/>
                <a:gd name="adj2" fmla="val 50000"/>
              </a:avLst>
            </a:pr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27" name="Group"/>
            <p:cNvGrpSpPr/>
            <p:nvPr/>
          </p:nvGrpSpPr>
          <p:grpSpPr>
            <a:xfrm>
              <a:off x="2922754" y="4677807"/>
              <a:ext cx="2165154" cy="2052915"/>
              <a:chOff x="0" y="0"/>
              <a:chExt cx="2165153" cy="2052914"/>
            </a:xfrm>
          </p:grpSpPr>
          <p:sp>
            <p:nvSpPr>
              <p:cNvPr id="125" name="Oval"/>
              <p:cNvSpPr/>
              <p:nvPr/>
            </p:nvSpPr>
            <p:spPr>
              <a:xfrm>
                <a:off x="0" y="-1"/>
                <a:ext cx="2165154" cy="2052916"/>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sz="1900">
                    <a:solidFill>
                      <a:srgbClr val="FFFFFF"/>
                    </a:solidFill>
                  </a:defRPr>
                </a:pPr>
                <a:endParaRPr/>
              </a:p>
            </p:txBody>
          </p:sp>
          <p:sp>
            <p:nvSpPr>
              <p:cNvPr id="126" name="Schools,  Secondary and Primary Rep"/>
              <p:cNvSpPr txBox="1"/>
              <p:nvPr/>
            </p:nvSpPr>
            <p:spPr>
              <a:xfrm>
                <a:off x="317079" y="309034"/>
                <a:ext cx="1530996" cy="143484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Schools,  Secondary and Primary Rep </a:t>
                </a:r>
              </a:p>
            </p:txBody>
          </p:sp>
        </p:grpSp>
        <p:sp>
          <p:nvSpPr>
            <p:cNvPr id="128" name="Shape"/>
            <p:cNvSpPr/>
            <p:nvPr/>
          </p:nvSpPr>
          <p:spPr>
            <a:xfrm rot="966539">
              <a:off x="2971408" y="5200362"/>
              <a:ext cx="12701" cy="41427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1" y="4320"/>
                  </a:lnTo>
                  <a:lnTo>
                    <a:pt x="10801" y="0"/>
                  </a:lnTo>
                  <a:lnTo>
                    <a:pt x="21600" y="10800"/>
                  </a:lnTo>
                  <a:lnTo>
                    <a:pt x="10801" y="21600"/>
                  </a:lnTo>
                  <a:lnTo>
                    <a:pt x="10801" y="17280"/>
                  </a:lnTo>
                  <a:lnTo>
                    <a:pt x="0" y="17280"/>
                  </a:lnTo>
                  <a:close/>
                </a:path>
              </a:pathLst>
            </a:cu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31" name="Group"/>
            <p:cNvGrpSpPr/>
            <p:nvPr/>
          </p:nvGrpSpPr>
          <p:grpSpPr>
            <a:xfrm>
              <a:off x="1078968" y="4167789"/>
              <a:ext cx="1945550" cy="1944542"/>
              <a:chOff x="0" y="0"/>
              <a:chExt cx="1945548" cy="1944541"/>
            </a:xfrm>
          </p:grpSpPr>
          <p:sp>
            <p:nvSpPr>
              <p:cNvPr id="129" name="Circle"/>
              <p:cNvSpPr/>
              <p:nvPr/>
            </p:nvSpPr>
            <p:spPr>
              <a:xfrm>
                <a:off x="-1" y="0"/>
                <a:ext cx="1945550" cy="1944542"/>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a:solidFill>
                      <a:srgbClr val="FFFFFF"/>
                    </a:solidFill>
                  </a:defRPr>
                </a:pPr>
                <a:endParaRPr/>
              </a:p>
            </p:txBody>
          </p:sp>
          <p:sp>
            <p:nvSpPr>
              <p:cNvPr id="130" name="The Probation Services"/>
              <p:cNvSpPr txBox="1"/>
              <p:nvPr/>
            </p:nvSpPr>
            <p:spPr>
              <a:xfrm>
                <a:off x="284918" y="556980"/>
                <a:ext cx="1375710" cy="83058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The Probation Services</a:t>
                </a:r>
              </a:p>
            </p:txBody>
          </p:sp>
        </p:grpSp>
        <p:sp>
          <p:nvSpPr>
            <p:cNvPr id="132" name="Shape"/>
            <p:cNvSpPr/>
            <p:nvPr/>
          </p:nvSpPr>
          <p:spPr>
            <a:xfrm rot="3437501">
              <a:off x="1524179" y="4121310"/>
              <a:ext cx="12701" cy="414271"/>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10801" y="4320"/>
                  </a:lnTo>
                  <a:lnTo>
                    <a:pt x="10801" y="0"/>
                  </a:lnTo>
                  <a:lnTo>
                    <a:pt x="21600" y="10800"/>
                  </a:lnTo>
                  <a:lnTo>
                    <a:pt x="10801" y="21600"/>
                  </a:lnTo>
                  <a:lnTo>
                    <a:pt x="10801" y="17280"/>
                  </a:lnTo>
                  <a:lnTo>
                    <a:pt x="0" y="17280"/>
                  </a:lnTo>
                  <a:close/>
                </a:path>
              </a:pathLst>
            </a:cu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35" name="Group"/>
            <p:cNvGrpSpPr/>
            <p:nvPr/>
          </p:nvGrpSpPr>
          <p:grpSpPr>
            <a:xfrm>
              <a:off x="0" y="2465444"/>
              <a:ext cx="1978014" cy="2039523"/>
              <a:chOff x="0" y="0"/>
              <a:chExt cx="1978013" cy="2039522"/>
            </a:xfrm>
          </p:grpSpPr>
          <p:sp>
            <p:nvSpPr>
              <p:cNvPr id="133" name="Oval"/>
              <p:cNvSpPr/>
              <p:nvPr/>
            </p:nvSpPr>
            <p:spPr>
              <a:xfrm>
                <a:off x="0" y="-1"/>
                <a:ext cx="1978014" cy="2039524"/>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sz="1900">
                    <a:solidFill>
                      <a:srgbClr val="FFFFFF"/>
                    </a:solidFill>
                  </a:defRPr>
                </a:pPr>
                <a:endParaRPr/>
              </a:p>
            </p:txBody>
          </p:sp>
          <p:sp>
            <p:nvSpPr>
              <p:cNvPr id="134" name="Coventry University"/>
              <p:cNvSpPr txBox="1"/>
              <p:nvPr/>
            </p:nvSpPr>
            <p:spPr>
              <a:xfrm>
                <a:off x="289673" y="553798"/>
                <a:ext cx="1398669" cy="931927"/>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Coventry University</a:t>
                </a:r>
              </a:p>
            </p:txBody>
          </p:sp>
        </p:grpSp>
        <p:sp>
          <p:nvSpPr>
            <p:cNvPr id="136" name="Arrow"/>
            <p:cNvSpPr/>
            <p:nvPr/>
          </p:nvSpPr>
          <p:spPr>
            <a:xfrm rot="17229086">
              <a:off x="1283790" y="2286868"/>
              <a:ext cx="22252" cy="414271"/>
            </a:xfrm>
            <a:prstGeom prst="rightArrow">
              <a:avLst>
                <a:gd name="adj1" fmla="val 60000"/>
                <a:gd name="adj2" fmla="val 50000"/>
              </a:avLst>
            </a:pr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nvGrpSpPr>
            <p:cNvPr id="139" name="Group"/>
            <p:cNvGrpSpPr/>
            <p:nvPr/>
          </p:nvGrpSpPr>
          <p:grpSpPr>
            <a:xfrm>
              <a:off x="401463" y="472600"/>
              <a:ext cx="2406977" cy="2033642"/>
              <a:chOff x="0" y="0"/>
              <a:chExt cx="2406975" cy="2033641"/>
            </a:xfrm>
          </p:grpSpPr>
          <p:sp>
            <p:nvSpPr>
              <p:cNvPr id="137" name="Oval"/>
              <p:cNvSpPr/>
              <p:nvPr/>
            </p:nvSpPr>
            <p:spPr>
              <a:xfrm>
                <a:off x="0" y="0"/>
                <a:ext cx="2406976" cy="2033642"/>
              </a:xfrm>
              <a:prstGeom prst="ellipse">
                <a:avLst/>
              </a:prstGeom>
              <a:solidFill>
                <a:schemeClr val="accent5"/>
              </a:solidFill>
              <a:ln w="12700" cap="flat">
                <a:solidFill>
                  <a:srgbClr val="FFFFFF"/>
                </a:solidFill>
                <a:prstDash val="solid"/>
                <a:miter lim="800000"/>
              </a:ln>
              <a:effectLst/>
            </p:spPr>
            <p:txBody>
              <a:bodyPr wrap="square" lIns="45719" tIns="45719" rIns="45719" bIns="45719" numCol="1" anchor="ctr">
                <a:noAutofit/>
              </a:bodyPr>
              <a:lstStyle/>
              <a:p>
                <a:pPr algn="ctr" defTabSz="844550">
                  <a:lnSpc>
                    <a:spcPct val="90000"/>
                  </a:lnSpc>
                  <a:spcBef>
                    <a:spcPts val="700"/>
                  </a:spcBef>
                  <a:defRPr sz="1900">
                    <a:solidFill>
                      <a:srgbClr val="FFFFFF"/>
                    </a:solidFill>
                  </a:defRPr>
                </a:pPr>
                <a:endParaRPr/>
              </a:p>
            </p:txBody>
          </p:sp>
          <p:sp>
            <p:nvSpPr>
              <p:cNvPr id="138" name="Coventry &amp; Rugby Clinical Commissioning Group"/>
              <p:cNvSpPr txBox="1"/>
              <p:nvPr/>
            </p:nvSpPr>
            <p:spPr>
              <a:xfrm>
                <a:off x="352493" y="475800"/>
                <a:ext cx="1701990" cy="108204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4129" tIns="24129" rIns="24129" bIns="24129" numCol="1" anchor="ctr">
                <a:spAutoFit/>
              </a:bodyPr>
              <a:lstStyle>
                <a:lvl1pPr algn="ctr" defTabSz="844550">
                  <a:lnSpc>
                    <a:spcPct val="90000"/>
                  </a:lnSpc>
                  <a:spcBef>
                    <a:spcPts val="700"/>
                  </a:spcBef>
                  <a:defRPr sz="1900">
                    <a:solidFill>
                      <a:srgbClr val="FFFFFF"/>
                    </a:solidFill>
                  </a:defRPr>
                </a:lvl1pPr>
              </a:lstStyle>
              <a:p>
                <a:r>
                  <a:t>Coventry &amp; Rugby Clinical Commissioning Group</a:t>
                </a:r>
              </a:p>
            </p:txBody>
          </p:sp>
        </p:grpSp>
        <p:sp>
          <p:nvSpPr>
            <p:cNvPr id="140" name="Arrow"/>
            <p:cNvSpPr/>
            <p:nvPr/>
          </p:nvSpPr>
          <p:spPr>
            <a:xfrm rot="20926622">
              <a:off x="4019883" y="4844524"/>
              <a:ext cx="24051" cy="414271"/>
            </a:xfrm>
            <a:prstGeom prst="rightArrow">
              <a:avLst>
                <a:gd name="adj1" fmla="val 60000"/>
                <a:gd name="adj2" fmla="val 50000"/>
              </a:avLst>
            </a:prstGeom>
            <a:solidFill>
              <a:srgbClr val="B4CAE7"/>
            </a:solidFill>
            <a:ln w="12700" cap="flat">
              <a:noFill/>
              <a:miter lim="400000"/>
            </a:ln>
            <a:effectLst/>
          </p:spPr>
          <p:txBody>
            <a:bodyPr wrap="square" lIns="45719" tIns="45719" rIns="45719" bIns="45719" numCol="1" anchor="ctr">
              <a:noAutofit/>
            </a:bodyPr>
            <a:lstStyle/>
            <a:p>
              <a:pPr algn="ctr" defTabSz="666750">
                <a:lnSpc>
                  <a:spcPct val="90000"/>
                </a:lnSpc>
                <a:spcBef>
                  <a:spcPts val="700"/>
                </a:spcBef>
                <a:defRPr sz="1500">
                  <a:solidFill>
                    <a:srgbClr val="FFFFFF"/>
                  </a:solidFill>
                </a:defRPr>
              </a:pPr>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6"/>
          <p:cNvSpPr/>
          <p:nvPr/>
        </p:nvSpPr>
        <p:spPr>
          <a:xfrm>
            <a:off x="0" y="0"/>
            <a:ext cx="12192000" cy="6858000"/>
          </a:xfrm>
          <a:prstGeom prst="rect">
            <a:avLst/>
          </a:prstGeom>
          <a:solidFill>
            <a:srgbClr val="48965E"/>
          </a:solidFill>
          <a:ln w="12700">
            <a:miter lim="400000"/>
          </a:ln>
        </p:spPr>
        <p:txBody>
          <a:bodyPr lIns="45719" rIns="45719" anchor="ctr"/>
          <a:lstStyle/>
          <a:p>
            <a:pPr algn="ctr">
              <a:defRPr>
                <a:solidFill>
                  <a:srgbClr val="FFFFFF"/>
                </a:solidFill>
              </a:defRPr>
            </a:pPr>
            <a:endParaRPr/>
          </a:p>
        </p:txBody>
      </p:sp>
      <p:sp>
        <p:nvSpPr>
          <p:cNvPr id="146" name="Rectangle 8"/>
          <p:cNvSpPr/>
          <p:nvPr/>
        </p:nvSpPr>
        <p:spPr>
          <a:xfrm>
            <a:off x="477011" y="480060"/>
            <a:ext cx="11237978" cy="589788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47" name="Picture 2" descr="Picture 2"/>
          <p:cNvPicPr>
            <a:picLocks noChangeAspect="1"/>
          </p:cNvPicPr>
          <p:nvPr/>
        </p:nvPicPr>
        <p:blipFill>
          <a:blip r:embed="rId2"/>
          <a:stretch>
            <a:fillRect/>
          </a:stretch>
        </p:blipFill>
        <p:spPr>
          <a:xfrm>
            <a:off x="643467" y="1288881"/>
            <a:ext cx="10905067" cy="428023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lvl1pPr defTabSz="868680">
              <a:defRPr sz="4180"/>
            </a:lvl1pPr>
          </a:lstStyle>
          <a:p>
            <a:r>
              <a:rPr sz="4150"/>
              <a:t>Current picture around young people and violence in Coventry</a:t>
            </a:r>
          </a:p>
        </p:txBody>
      </p:sp>
      <p:sp>
        <p:nvSpPr>
          <p:cNvPr id="150" name="Content Placeholder 2"/>
          <p:cNvSpPr txBox="1">
            <a:spLocks noGrp="1"/>
          </p:cNvSpPr>
          <p:nvPr>
            <p:ph type="body" idx="1"/>
          </p:nvPr>
        </p:nvSpPr>
        <p:spPr>
          <a:xfrm>
            <a:off x="838200" y="1825625"/>
            <a:ext cx="10515600" cy="4351338"/>
          </a:xfrm>
          <a:prstGeom prst="rect">
            <a:avLst/>
          </a:prstGeom>
        </p:spPr>
        <p:txBody>
          <a:bodyPr lIns="45719" rIns="45719" anchor="t">
            <a:normAutofit/>
          </a:bodyPr>
          <a:lstStyle/>
          <a:p>
            <a:pPr marL="0" indent="0">
              <a:buNone/>
            </a:pPr>
            <a:endParaRPr lang="en-GB" sz="3200"/>
          </a:p>
          <a:p>
            <a:r>
              <a:rPr lang="en-GB" sz="3200"/>
              <a:t>VWI numbers (U 25)</a:t>
            </a:r>
          </a:p>
          <a:p>
            <a:r>
              <a:rPr lang="en-GB" sz="3200"/>
              <a:t>Knife crime figures</a:t>
            </a:r>
          </a:p>
          <a:p>
            <a:r>
              <a:rPr lang="en-GB" sz="3200"/>
              <a:t>Robbery</a:t>
            </a:r>
          </a:p>
          <a:p>
            <a:r>
              <a:rPr lang="en-GB" sz="3200"/>
              <a:t>Programmes of work</a:t>
            </a:r>
          </a:p>
          <a:p>
            <a:r>
              <a:rPr lang="en-GB" sz="3200"/>
              <a:t>Funding opportunities </a:t>
            </a:r>
          </a:p>
          <a:p>
            <a:r>
              <a:rPr lang="en-GB" sz="3200"/>
              <a:t>Family Hub staffing</a:t>
            </a:r>
          </a:p>
          <a:p>
            <a:pPr marL="0" indent="0">
              <a:buNone/>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xfrm>
            <a:off x="838200" y="365125"/>
            <a:ext cx="10515600" cy="1325563"/>
          </a:xfrm>
          <a:prstGeom prst="rect">
            <a:avLst/>
          </a:prstGeom>
        </p:spPr>
        <p:txBody>
          <a:bodyPr/>
          <a:lstStyle>
            <a:lvl1pPr defTabSz="868680">
              <a:defRPr sz="4180"/>
            </a:lvl1pPr>
          </a:lstStyle>
          <a:p>
            <a:r>
              <a:rPr sz="4150"/>
              <a:t>Police approaches to managing young people in gangs</a:t>
            </a:r>
          </a:p>
        </p:txBody>
      </p:sp>
      <p:sp>
        <p:nvSpPr>
          <p:cNvPr id="153" name="Content Placeholder 2"/>
          <p:cNvSpPr txBox="1">
            <a:spLocks noGrp="1"/>
          </p:cNvSpPr>
          <p:nvPr>
            <p:ph type="body" idx="1"/>
          </p:nvPr>
        </p:nvSpPr>
        <p:spPr>
          <a:xfrm>
            <a:off x="838200" y="1825625"/>
            <a:ext cx="10515600" cy="4351338"/>
          </a:xfrm>
          <a:prstGeom prst="rect">
            <a:avLst/>
          </a:prstGeom>
        </p:spPr>
        <p:txBody>
          <a:bodyPr/>
          <a:lstStyle/>
          <a:p>
            <a:r>
              <a:rPr lang="en-GB"/>
              <a:t>Coventry have a specialist Gangs Team who work closely with a wide range of partner agencies focussing on established gangs and members as well as focussing on an intervention and prevention approach.</a:t>
            </a:r>
          </a:p>
          <a:p>
            <a:r>
              <a:rPr lang="en-GB"/>
              <a:t>The team work with third sector providers to explore alternative options </a:t>
            </a:r>
          </a:p>
          <a:p>
            <a:r>
              <a:rPr lang="en-GB"/>
              <a:t>There is an inevitable enforcement element to the work</a:t>
            </a:r>
          </a:p>
          <a:p>
            <a:r>
              <a:rPr lang="en-GB"/>
              <a:t>The work cross sections other departments and teams within Coventry</a:t>
            </a: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838200" y="365125"/>
            <a:ext cx="10515600" cy="1325563"/>
          </a:xfrm>
          <a:prstGeom prst="rect">
            <a:avLst/>
          </a:prstGeom>
        </p:spPr>
        <p:txBody>
          <a:bodyPr/>
          <a:lstStyle>
            <a:lvl1pPr defTabSz="850391">
              <a:defRPr sz="4092"/>
            </a:lvl1pPr>
          </a:lstStyle>
          <a:p>
            <a:r>
              <a:rPr sz="4050"/>
              <a:t>Police approach to managing young people at risk through schools panels</a:t>
            </a:r>
            <a:endParaRPr/>
          </a:p>
        </p:txBody>
      </p:sp>
      <p:sp>
        <p:nvSpPr>
          <p:cNvPr id="156" name="Content Placeholder 2"/>
          <p:cNvSpPr txBox="1">
            <a:spLocks noGrp="1"/>
          </p:cNvSpPr>
          <p:nvPr>
            <p:ph type="body" idx="1"/>
          </p:nvPr>
        </p:nvSpPr>
        <p:spPr>
          <a:xfrm>
            <a:off x="838200" y="1825625"/>
            <a:ext cx="10515600" cy="4351338"/>
          </a:xfrm>
          <a:prstGeom prst="rect">
            <a:avLst/>
          </a:prstGeom>
        </p:spPr>
        <p:txBody>
          <a:bodyPr lIns="45719" rIns="45719" anchor="t">
            <a:normAutofit fontScale="55000" lnSpcReduction="20000"/>
          </a:bodyPr>
          <a:lstStyle/>
          <a:p>
            <a:r>
              <a:rPr lang="en-US"/>
              <a:t>The Police and school panels are an information and intelligence sharing process for both Secondary schools, Primary schools and colleges. </a:t>
            </a:r>
          </a:p>
          <a:p>
            <a:r>
              <a:rPr lang="en-US"/>
              <a:t>Panels give school senior leadership the opportunity to raise concerns and issues that affect their school, their students and the local school community. </a:t>
            </a:r>
          </a:p>
          <a:p>
            <a:r>
              <a:rPr lang="en-US"/>
              <a:t>Police data is shared includes arrests, ASB incidents, stop and searches, caution, YOS information, missing and DV incidents.  The information is shared with the school that the particular child or young person attends. </a:t>
            </a:r>
          </a:p>
          <a:p>
            <a:r>
              <a:rPr lang="en-US"/>
              <a:t>Each school in Coventry has an allocated school link officer which is either a PC or PCSO.  They work directly with schools and their pupils to offer support and advice. </a:t>
            </a:r>
          </a:p>
          <a:p>
            <a:r>
              <a:rPr lang="en-US"/>
              <a:t>The SLO’s focus on intervention and prevention for those individual students who have been raised through the school panel data.  They alter their approach according to the need of that YP, the incident and the other factors that are known by school. </a:t>
            </a:r>
          </a:p>
          <a:p>
            <a:r>
              <a:rPr lang="en-US"/>
              <a:t>Information sharing is a key part of the panel process and we actively encourage schools to share intelligence and concerns at every opportunity.  </a:t>
            </a:r>
          </a:p>
          <a:p>
            <a:r>
              <a:rPr lang="en-US"/>
              <a:t>The school panels are used as a forum to discuss external funded provisions and new ways of working</a:t>
            </a:r>
          </a:p>
          <a:p>
            <a:pPr marL="0" indent="0">
              <a:buNone/>
            </a:pPr>
            <a:r>
              <a:rPr lang="en-US" sz="3200"/>
              <a:t>The main ethos of the panel process in Coventry is to enable effective joint working between police and key partners to allow for consistent engagement that is proportionate to the needs of schools, young people and the police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xfrm>
            <a:off x="838200" y="365125"/>
            <a:ext cx="10515600" cy="1325563"/>
          </a:xfrm>
          <a:prstGeom prst="rect">
            <a:avLst/>
          </a:prstGeom>
        </p:spPr>
        <p:txBody>
          <a:bodyPr/>
          <a:lstStyle>
            <a:lvl1pPr>
              <a:defRPr sz="3900"/>
            </a:lvl1pPr>
          </a:lstStyle>
          <a:p>
            <a:r>
              <a:t>Prevention V's Intervention - services currently on offer in the City</a:t>
            </a:r>
          </a:p>
        </p:txBody>
      </p:sp>
      <p:sp>
        <p:nvSpPr>
          <p:cNvPr id="159" name="Content Placeholder 2"/>
          <p:cNvSpPr txBox="1">
            <a:spLocks noGrp="1"/>
          </p:cNvSpPr>
          <p:nvPr>
            <p:ph type="body" idx="1"/>
          </p:nvPr>
        </p:nvSpPr>
        <p:spPr>
          <a:xfrm>
            <a:off x="838200" y="1825625"/>
            <a:ext cx="10515600" cy="4351338"/>
          </a:xfrm>
          <a:prstGeom prst="rect">
            <a:avLst/>
          </a:prstGeom>
        </p:spPr>
        <p:txBody>
          <a:bodyPr lIns="45719" rIns="45719" anchor="t">
            <a:normAutofit/>
          </a:bodyPr>
          <a:lstStyle/>
          <a:p>
            <a:pPr marL="212090" indent="-212090" defTabSz="850391">
              <a:spcBef>
                <a:spcPts val="900"/>
              </a:spcBef>
              <a:defRPr sz="2604"/>
            </a:pPr>
            <a:r>
              <a:rPr sz="2600"/>
              <a:t>Prevention: Family Hubs, Parenting </a:t>
            </a:r>
            <a:r>
              <a:rPr sz="2600" err="1"/>
              <a:t>Programmes</a:t>
            </a:r>
            <a:r>
              <a:rPr sz="2600"/>
              <a:t>, </a:t>
            </a:r>
            <a:r>
              <a:rPr sz="2600" err="1"/>
              <a:t>Programmes</a:t>
            </a:r>
            <a:r>
              <a:rPr sz="2600"/>
              <a:t> in schools including Mentors in Violence Prevention, Places of Peace, Healthy lifestyles </a:t>
            </a:r>
            <a:r>
              <a:rPr sz="2600" err="1"/>
              <a:t>programme</a:t>
            </a:r>
            <a:r>
              <a:rPr sz="2600"/>
              <a:t> and many more</a:t>
            </a:r>
            <a:endParaRPr lang="en-US" sz="2600"/>
          </a:p>
          <a:p>
            <a:pPr marL="212090" indent="-212090" defTabSz="850391">
              <a:spcBef>
                <a:spcPts val="900"/>
              </a:spcBef>
              <a:defRPr sz="2604"/>
            </a:pPr>
            <a:r>
              <a:rPr sz="2600"/>
              <a:t>Intervention: </a:t>
            </a:r>
            <a:r>
              <a:rPr sz="2600" err="1"/>
              <a:t>St.Giles</a:t>
            </a:r>
            <a:r>
              <a:rPr sz="2600"/>
              <a:t> provide a number of services across the City (Teachable moments in UCHW, Gangs Resettlement). Guiding Young Minds provide a violence </a:t>
            </a:r>
            <a:r>
              <a:rPr lang="en-US" sz="2600"/>
              <a:t>interrupter</a:t>
            </a:r>
            <a:r>
              <a:rPr sz="2600"/>
              <a:t> scheme.</a:t>
            </a:r>
            <a:r>
              <a:rPr lang="en-US" sz="2600"/>
              <a:t> </a:t>
            </a:r>
            <a:r>
              <a:rPr sz="2600"/>
              <a:t>We have our own Horizon Team. We have the MASH. Children’s Social Care.</a:t>
            </a:r>
          </a:p>
          <a:p>
            <a:pPr marL="212090" indent="-212090" defTabSz="850391">
              <a:spcBef>
                <a:spcPts val="900"/>
              </a:spcBef>
              <a:defRPr sz="2604"/>
            </a:pPr>
            <a:r>
              <a:rPr sz="2600"/>
              <a:t>Whilst it’s important to have intervention we need to try and focus on prevention because this will make the biggest difference in the City over the longer term.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 descr="Image"/>
          <p:cNvPicPr>
            <a:picLocks noChangeAspect="1"/>
          </p:cNvPicPr>
          <p:nvPr/>
        </p:nvPicPr>
        <p:blipFill>
          <a:blip r:embed="rId2"/>
          <a:stretch>
            <a:fillRect/>
          </a:stretch>
        </p:blipFill>
        <p:spPr>
          <a:xfrm>
            <a:off x="628649" y="520700"/>
            <a:ext cx="8788004" cy="5880945"/>
          </a:xfrm>
          <a:prstGeom prst="rect">
            <a:avLst/>
          </a:prstGeom>
          <a:ln w="25400">
            <a:solidFill>
              <a:srgbClr val="DDDDDD"/>
            </a:solidFill>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f030db69-1d5c-4c1f-887a-00e75fed0d5c">
      <Terms xmlns="http://schemas.microsoft.com/office/infopath/2007/PartnerControls"/>
    </TaxKeywordTaxHTField>
    <e57398683bf347c4b52c2d09df65a3f7 xmlns="6DE1C02D-07D4-419D-9D4F-CF3168B3B031">
      <Terms xmlns="http://schemas.microsoft.com/office/infopath/2007/PartnerControls"/>
    </e57398683bf347c4b52c2d09df65a3f7>
    <TaxCatchAll xmlns="f030db69-1d5c-4c1f-887a-00e75fed0d5c"/>
    <SharedWithUsers xmlns="6a450456-32e7-4803-8a72-663c77b3cefc">
      <UserInfo>
        <DisplayName>Smith, Joanne</DisplayName>
        <AccountId>889</AccountId>
        <AccountType/>
      </UserInfo>
      <UserInfo>
        <DisplayName>Hargrave, Paul</DisplayName>
        <AccountId>393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E47BED38B714088E5B92D2E7EBE6D" ma:contentTypeVersion="9" ma:contentTypeDescription="Create a new document." ma:contentTypeScope="" ma:versionID="10963761391fcbed5a1abf51ba3ac6a0">
  <xsd:schema xmlns:xsd="http://www.w3.org/2001/XMLSchema" xmlns:xs="http://www.w3.org/2001/XMLSchema" xmlns:p="http://schemas.microsoft.com/office/2006/metadata/properties" xmlns:ns2="f030db69-1d5c-4c1f-887a-00e75fed0d5c" xmlns:ns3="6DE1C02D-07D4-419D-9D4F-CF3168B3B031" xmlns:ns4="6a450456-32e7-4803-8a72-663c77b3cefc" xmlns:ns5="6de1c02d-07d4-419d-9d4f-cf3168b3b031" targetNamespace="http://schemas.microsoft.com/office/2006/metadata/properties" ma:root="true" ma:fieldsID="c8098567d862184769a315d038d87e46" ns2:_="" ns3:_="" ns4:_="" ns5:_="">
    <xsd:import namespace="f030db69-1d5c-4c1f-887a-00e75fed0d5c"/>
    <xsd:import namespace="6DE1C02D-07D4-419D-9D4F-CF3168B3B031"/>
    <xsd:import namespace="6a450456-32e7-4803-8a72-663c77b3cefc"/>
    <xsd:import namespace="6de1c02d-07d4-419d-9d4f-cf3168b3b031"/>
    <xsd:element name="properties">
      <xsd:complexType>
        <xsd:sequence>
          <xsd:element name="documentManagement">
            <xsd:complexType>
              <xsd:all>
                <xsd:element ref="ns2:TaxCatchAll" minOccurs="0"/>
                <xsd:element ref="ns2:TaxCatchAllLabel" minOccurs="0"/>
                <xsd:element ref="ns3:e57398683bf347c4b52c2d09df65a3f7" minOccurs="0"/>
                <xsd:element ref="ns2:TaxKeywordTaxHTField" minOccurs="0"/>
                <xsd:element ref="ns4:SharedWithUsers" minOccurs="0"/>
                <xsd:element ref="ns4:SharedWithDetails"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AutoKeyPoints" minOccurs="0"/>
                <xsd:element ref="ns5:MediaServiceKeyPoints"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0db69-1d5c-4c1f-887a-00e75fed0d5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04866d9-16cf-4ec7-ba65-01a052170975}" ma:internalName="TaxCatchAll" ma:showField="CatchAllData" ma:web="6a450456-32e7-4803-8a72-663c77b3cefc">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04866d9-16cf-4ec7-ba65-01a052170975}" ma:internalName="TaxCatchAllLabel" ma:readOnly="true" ma:showField="CatchAllDataLabel" ma:web="6a450456-32e7-4803-8a72-663c77b3cefc">
      <xsd:complexType>
        <xsd:complexContent>
          <xsd:extension base="dms:MultiChoiceLookup">
            <xsd:sequence>
              <xsd:element name="Value" type="dms:Lookup" maxOccurs="unbounded" minOccurs="0" nillable="true"/>
            </xsd:sequence>
          </xsd:extension>
        </xsd:complexContent>
      </xsd:complexType>
    </xsd:element>
    <xsd:element name="TaxKeywordTaxHTField" ma:index="13" nillable="true" ma:taxonomy="true" ma:internalName="TaxKeywordTaxHTField" ma:taxonomyFieldName="TaxKeyword" ma:displayName="Enterprise Keywords" ma:fieldId="{23f27201-bee3-471e-b2e7-b64fd8b7ca38}" ma:taxonomyMulti="true" ma:sspId="6ed0261d-8e1d-4a30-b593-96d7f0c84e1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E1C02D-07D4-419D-9D4F-CF3168B3B031" elementFormDefault="qualified">
    <xsd:import namespace="http://schemas.microsoft.com/office/2006/documentManagement/types"/>
    <xsd:import namespace="http://schemas.microsoft.com/office/infopath/2007/PartnerControls"/>
    <xsd:element name="e57398683bf347c4b52c2d09df65a3f7" ma:index="11" nillable="true" ma:taxonomy="true" ma:internalName="e57398683bf347c4b52c2d09df65a3f7" ma:taxonomyFieldName="Document_x0020_Group" ma:displayName="Document Group" ma:default="" ma:fieldId="{e5739868-3bf3-47c4-b52c-2d09df65a3f7}" ma:sspId="6ed0261d-8e1d-4a30-b593-96d7f0c84e13" ma:termSetId="5849778a-a74a-4781-b959-cf4756370a27"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450456-32e7-4803-8a72-663c77b3ce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e1c02d-07d4-419d-9d4f-cf3168b3b031"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D1AE3B-DD27-4D52-8F3D-9BEDDC115209}">
  <ds:schemaRefs>
    <ds:schemaRef ds:uri="f030db69-1d5c-4c1f-887a-00e75fed0d5c"/>
    <ds:schemaRef ds:uri="http://purl.org/dc/terms/"/>
    <ds:schemaRef ds:uri="http://purl.org/dc/dcmitype/"/>
    <ds:schemaRef ds:uri="http://schemas.microsoft.com/office/infopath/2007/PartnerControls"/>
    <ds:schemaRef ds:uri="6DE1C02D-07D4-419D-9D4F-CF3168B3B031"/>
    <ds:schemaRef ds:uri="http://schemas.openxmlformats.org/package/2006/metadata/core-properties"/>
    <ds:schemaRef ds:uri="http://schemas.microsoft.com/office/2006/documentManagement/types"/>
    <ds:schemaRef ds:uri="http://schemas.microsoft.com/office/2006/metadata/properties"/>
    <ds:schemaRef ds:uri="6de1c02d-07d4-419d-9d4f-cf3168b3b031"/>
    <ds:schemaRef ds:uri="6a450456-32e7-4803-8a72-663c77b3cefc"/>
    <ds:schemaRef ds:uri="http://www.w3.org/XML/1998/namespace"/>
    <ds:schemaRef ds:uri="http://purl.org/dc/elements/1.1/"/>
  </ds:schemaRefs>
</ds:datastoreItem>
</file>

<file path=customXml/itemProps2.xml><?xml version="1.0" encoding="utf-8"?>
<ds:datastoreItem xmlns:ds="http://schemas.openxmlformats.org/officeDocument/2006/customXml" ds:itemID="{500B3FBB-E440-45DF-8FC4-0A559BB60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0db69-1d5c-4c1f-887a-00e75fed0d5c"/>
    <ds:schemaRef ds:uri="6DE1C02D-07D4-419D-9D4F-CF3168B3B031"/>
    <ds:schemaRef ds:uri="6a450456-32e7-4803-8a72-663c77b3cefc"/>
    <ds:schemaRef ds:uri="6de1c02d-07d4-419d-9d4f-cf3168b3b0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29C819-CE50-4B19-9724-A5A9EDA747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Widescreen</PresentationFormat>
  <Paragraphs>43</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WELCOME</vt:lpstr>
      <vt:lpstr>PowerPoint Presentation</vt:lpstr>
      <vt:lpstr>Coventry Youth Violence  Prevention Partnership Board Supported by Programme  Management staff (1.1 FTE)</vt:lpstr>
      <vt:lpstr>PowerPoint Presentation</vt:lpstr>
      <vt:lpstr>Current picture around young people and violence in Coventry</vt:lpstr>
      <vt:lpstr>Police approaches to managing young people in gangs</vt:lpstr>
      <vt:lpstr>Police approach to managing young people at risk through schools panels</vt:lpstr>
      <vt:lpstr>Prevention V's Intervention - services currently on offer in the City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Nathan Witts</dc:creator>
  <cp:lastModifiedBy>Hargrave, Paul</cp:lastModifiedBy>
  <cp:revision>2</cp:revision>
  <dcterms:modified xsi:type="dcterms:W3CDTF">2020-06-02T13:21:29Z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0x010100592E47BED38B714088E5B92D2E7EBE6D</vt:lpwstr>
  </property>
  <property fmtid="{D5CDD505-2E9C-101B-9397-08002B2CF9AE}" pid="3" name="TaxKeyword">
    <vt:lpwstr/>
  </property>
  <property fmtid="{D5CDD505-2E9C-101B-9397-08002B2CF9AE}" pid="4" name="Document Group">
    <vt:lpwstr/>
  </property>
</Properties>
</file>