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</p:sldIdLst>
  <p:sldSz cx="9144000" cy="6858000" type="screen4x3"/>
  <p:notesSz cx="6808788" cy="9940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FFFFFF"/>
    <a:srgbClr val="385D8A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713" autoAdjust="0"/>
  </p:normalViewPr>
  <p:slideViewPr>
    <p:cSldViewPr>
      <p:cViewPr>
        <p:scale>
          <a:sx n="75" d="100"/>
          <a:sy n="75" d="100"/>
        </p:scale>
        <p:origin x="-612" y="-312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notesViewPr>
    <p:cSldViewPr>
      <p:cViewPr>
        <p:scale>
          <a:sx n="300" d="100"/>
          <a:sy n="300" d="100"/>
        </p:scale>
        <p:origin x="-72" y="13872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1"/>
          <p:cNvSpPr>
            <a:spLocks noGrp="1"/>
          </p:cNvSpPr>
          <p:nvPr>
            <p:ph type="hdr" sz="quarter"/>
          </p:nvPr>
        </p:nvSpPr>
        <p:spPr>
          <a:xfrm>
            <a:off x="3833095" y="2071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Resource title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4185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000" dirty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© </a:t>
            </a:r>
            <a:r>
              <a:rPr lang="en-GB" smtClean="0"/>
              <a:t>www.teachitgeographyco.uk 2018</a:t>
            </a:r>
            <a:endParaRPr lang="en-GB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04185"/>
            <a:ext cx="2950475" cy="49877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001492A5-C01A-4599-809E-F20AF9FB119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2952051" y="9423168"/>
            <a:ext cx="906262" cy="498773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sz="1000" dirty="0" smtClean="0">
                <a:latin typeface="Arial" panose="020B0604020202020204" pitchFamily="34" charset="0"/>
              </a:rPr>
              <a:t>32108</a:t>
            </a:r>
          </a:p>
        </p:txBody>
      </p:sp>
    </p:spTree>
    <p:extLst>
      <p:ext uri="{BB962C8B-B14F-4D97-AF65-F5344CB8AC3E}">
        <p14:creationId xmlns:p14="http://schemas.microsoft.com/office/powerpoint/2010/main" val="975442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31CB8C6-CC95-4DCE-A9FD-DC63CBBD7348}" type="datetimeFigureOut">
              <a:rPr lang="en-GB"/>
              <a:pPr>
                <a:defRPr/>
              </a:pPr>
              <a:t>14/05/2018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C8A5ACE-8D65-4754-B6FB-18F42EA7A6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998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A5ACE-8D65-4754-B6FB-18F42EA7A688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377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/>
              <a:t>Acknowledgement: Data from the UK National River Flow Archive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0DC141EE-D803-4C6C-9EC0-37513AE42D5E}" type="slidenum">
              <a:rPr lang="en-GB" altLang="en-US"/>
              <a:pPr/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A5ACE-8D65-4754-B6FB-18F42EA7A688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109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A5ACE-8D65-4754-B6FB-18F42EA7A688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109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568952" cy="1470025"/>
          </a:xfrm>
        </p:spPr>
        <p:txBody>
          <a:bodyPr>
            <a:noAutofit/>
          </a:bodyPr>
          <a:lstStyle>
            <a:lvl1pPr>
              <a:defRPr sz="4800" b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42175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subtitle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28" name="TextBox 7"/>
          <p:cNvSpPr txBox="1">
            <a:spLocks noChangeArrowheads="1"/>
          </p:cNvSpPr>
          <p:nvPr userDrawn="1"/>
        </p:nvSpPr>
        <p:spPr bwMode="auto">
          <a:xfrm>
            <a:off x="0" y="6597650"/>
            <a:ext cx="3492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00" dirty="0" smtClean="0">
                <a:latin typeface="Arial" pitchFamily="34" charset="0"/>
              </a:rPr>
              <a:t>© www.teachitgeography.co.uk 2018</a:t>
            </a:r>
          </a:p>
        </p:txBody>
      </p:sp>
      <p:sp>
        <p:nvSpPr>
          <p:cNvPr id="1029" name="TextBox 8"/>
          <p:cNvSpPr txBox="1">
            <a:spLocks noChangeArrowheads="1"/>
          </p:cNvSpPr>
          <p:nvPr userDrawn="1"/>
        </p:nvSpPr>
        <p:spPr bwMode="auto">
          <a:xfrm>
            <a:off x="2916238" y="6619875"/>
            <a:ext cx="34909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+mj-lt"/>
              <a:buNone/>
              <a:defRPr/>
            </a:pPr>
            <a:r>
              <a:rPr lang="en-GB" altLang="en-US" sz="1000" dirty="0" smtClean="0">
                <a:latin typeface="Arial" pitchFamily="34" charset="0"/>
              </a:rPr>
              <a:t>32108</a:t>
            </a:r>
          </a:p>
        </p:txBody>
      </p:sp>
      <p:sp>
        <p:nvSpPr>
          <p:cNvPr id="1030" name="TextBox 9"/>
          <p:cNvSpPr txBox="1">
            <a:spLocks noChangeArrowheads="1"/>
          </p:cNvSpPr>
          <p:nvPr userDrawn="1"/>
        </p:nvSpPr>
        <p:spPr bwMode="auto">
          <a:xfrm>
            <a:off x="5651500" y="6597650"/>
            <a:ext cx="3492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buFont typeface="+mj-lt"/>
              <a:buNone/>
              <a:defRPr/>
            </a:pPr>
            <a:fld id="{9339BD74-26B6-4FC9-8A83-165CD636BF06}" type="slidenum">
              <a:rPr lang="en-GB" altLang="en-US" sz="1000" smtClean="0">
                <a:latin typeface="Arial" pitchFamily="34" charset="0"/>
              </a:rPr>
              <a:pPr algn="r" eaLnBrk="1" hangingPunct="1">
                <a:buFont typeface="+mj-lt"/>
                <a:buNone/>
                <a:defRPr/>
              </a:pPr>
              <a:t>‹#›</a:t>
            </a:fld>
            <a:endParaRPr lang="en-GB" altLang="en-US" sz="1000" smtClean="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1313" y="404813"/>
            <a:ext cx="8461375" cy="72072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000" dirty="0">
                <a:latin typeface="Trebuchet MS" panose="020B0603020202020204" pitchFamily="34" charset="0"/>
              </a:rPr>
              <a:t>How does a river system operate?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41313" y="4473575"/>
            <a:ext cx="8461375" cy="5397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</a:rPr>
              <a:t>Learning objectives: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41313" y="5084763"/>
            <a:ext cx="8461375" cy="1439862"/>
          </a:xfrm>
          <a:prstGeom prst="roundRect">
            <a:avLst>
              <a:gd name="adj" fmla="val 680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tx1"/>
                </a:solidFill>
                <a:latin typeface="Trebuchet MS" panose="020B0603020202020204" pitchFamily="34" charset="0"/>
              </a:rPr>
              <a:t>Knowledge of how the water cycle relates to drainage basins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GB" sz="9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tx1"/>
                </a:solidFill>
                <a:latin typeface="Trebuchet MS" panose="020B0603020202020204" pitchFamily="34" charset="0"/>
              </a:rPr>
              <a:t>Understand that a drainage basin operates as an open system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GB" sz="9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tx1"/>
                </a:solidFill>
                <a:latin typeface="Trebuchet MS" panose="020B0603020202020204" pitchFamily="34" charset="0"/>
              </a:rPr>
              <a:t>Identify how rivers respond to changing precipitation </a:t>
            </a:r>
          </a:p>
        </p:txBody>
      </p:sp>
      <p:pic>
        <p:nvPicPr>
          <p:cNvPr id="205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2" b="32039"/>
          <a:stretch>
            <a:fillRect/>
          </a:stretch>
        </p:blipFill>
        <p:spPr bwMode="auto">
          <a:xfrm>
            <a:off x="341313" y="1214438"/>
            <a:ext cx="8461375" cy="31686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1313" y="404813"/>
            <a:ext cx="8461375" cy="72072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600" dirty="0">
                <a:latin typeface="Trebuchet MS" panose="020B0603020202020204" pitchFamily="34" charset="0"/>
              </a:rPr>
              <a:t>What is a system?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8775" y="1196975"/>
            <a:ext cx="8461375" cy="2376488"/>
          </a:xfrm>
          <a:prstGeom prst="roundRect">
            <a:avLst>
              <a:gd name="adj" fmla="val 680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</a:rPr>
              <a:t>Systems are bounded and have inputs, stores, transfers and outputs.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</a:rPr>
              <a:t>Systems have sub-systems, e.g. a sub-system of the water cycle is the drainage basin.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</a:rPr>
              <a:t>Inputs and outputs are measured for the sub-system, e.g. the water balance for a drainage basin describes the flow of water in and out of a system.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</a:rPr>
              <a:t>The subsystems within a system need to be studied so that it is known what their function is and how they work. 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278063" y="3635375"/>
            <a:ext cx="4587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GB" altLang="en-US" dirty="0">
                <a:latin typeface="Trebuchet MS" pitchFamily="34" charset="0"/>
              </a:rPr>
              <a:t>The sub-systems of a system</a:t>
            </a:r>
            <a:endParaRPr lang="en-US" altLang="en-US" dirty="0">
              <a:latin typeface="Trebuchet MS" pitchFamily="34" charset="0"/>
            </a:endParaRPr>
          </a:p>
        </p:txBody>
      </p:sp>
      <p:grpSp>
        <p:nvGrpSpPr>
          <p:cNvPr id="3077" name="Group 35"/>
          <p:cNvGrpSpPr>
            <a:grpSpLocks/>
          </p:cNvGrpSpPr>
          <p:nvPr/>
        </p:nvGrpSpPr>
        <p:grpSpPr bwMode="auto">
          <a:xfrm>
            <a:off x="1181100" y="4076700"/>
            <a:ext cx="6577013" cy="1368425"/>
            <a:chOff x="1181700" y="4653136"/>
            <a:chExt cx="6577024" cy="1368152"/>
          </a:xfrm>
        </p:grpSpPr>
        <p:grpSp>
          <p:nvGrpSpPr>
            <p:cNvPr id="3080" name="Group 27"/>
            <p:cNvGrpSpPr>
              <a:grpSpLocks/>
            </p:cNvGrpSpPr>
            <p:nvPr/>
          </p:nvGrpSpPr>
          <p:grpSpPr bwMode="auto">
            <a:xfrm>
              <a:off x="3535250" y="4653136"/>
              <a:ext cx="1869925" cy="1368152"/>
              <a:chOff x="3673042" y="4653136"/>
              <a:chExt cx="1869925" cy="1368152"/>
            </a:xfrm>
          </p:grpSpPr>
          <p:sp>
            <p:nvSpPr>
              <p:cNvPr id="26" name="Arc 25"/>
              <p:cNvSpPr/>
              <p:nvPr/>
            </p:nvSpPr>
            <p:spPr>
              <a:xfrm>
                <a:off x="3673759" y="4653136"/>
                <a:ext cx="1868490" cy="1080872"/>
              </a:xfrm>
              <a:prstGeom prst="arc">
                <a:avLst>
                  <a:gd name="adj1" fmla="val 11615991"/>
                  <a:gd name="adj2" fmla="val 20753752"/>
                </a:avLst>
              </a:prstGeom>
              <a:ln w="38100">
                <a:solidFill>
                  <a:schemeClr val="accent6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7" name="Arc 26"/>
              <p:cNvSpPr/>
              <p:nvPr/>
            </p:nvSpPr>
            <p:spPr>
              <a:xfrm rot="10800000">
                <a:off x="3673759" y="4940417"/>
                <a:ext cx="1868490" cy="1080871"/>
              </a:xfrm>
              <a:prstGeom prst="arc">
                <a:avLst>
                  <a:gd name="adj1" fmla="val 11615991"/>
                  <a:gd name="adj2" fmla="val 20753752"/>
                </a:avLst>
              </a:prstGeom>
              <a:ln w="38100">
                <a:solidFill>
                  <a:schemeClr val="accent6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3081" name="Group 34"/>
            <p:cNvGrpSpPr>
              <a:grpSpLocks/>
            </p:cNvGrpSpPr>
            <p:nvPr/>
          </p:nvGrpSpPr>
          <p:grpSpPr bwMode="auto">
            <a:xfrm>
              <a:off x="1181700" y="4981378"/>
              <a:ext cx="6577024" cy="657999"/>
              <a:chOff x="1181700" y="4876632"/>
              <a:chExt cx="6577024" cy="657999"/>
            </a:xfrm>
          </p:grpSpPr>
          <p:sp>
            <p:nvSpPr>
              <p:cNvPr id="6" name="Right Arrow 5"/>
              <p:cNvSpPr/>
              <p:nvPr/>
            </p:nvSpPr>
            <p:spPr>
              <a:xfrm>
                <a:off x="1330925" y="5281669"/>
                <a:ext cx="762001" cy="228554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latin typeface="Trebuchet MS" panose="020B0603020202020204" pitchFamily="34" charset="0"/>
                </a:endParaRPr>
              </a:p>
            </p:txBody>
          </p:sp>
          <p:sp>
            <p:nvSpPr>
              <p:cNvPr id="8" name="Right Arrow 7"/>
              <p:cNvSpPr/>
              <p:nvPr/>
            </p:nvSpPr>
            <p:spPr>
              <a:xfrm>
                <a:off x="6906235" y="5281669"/>
                <a:ext cx="762001" cy="228554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latin typeface="Trebuchet MS" panose="020B0603020202020204" pitchFamily="34" charset="0"/>
                </a:endParaRPr>
              </a:p>
            </p:txBody>
          </p:sp>
          <p:sp>
            <p:nvSpPr>
              <p:cNvPr id="13" name="Right Arrow 12"/>
              <p:cNvSpPr/>
              <p:nvPr/>
            </p:nvSpPr>
            <p:spPr>
              <a:xfrm>
                <a:off x="2461227" y="5303890"/>
                <a:ext cx="304801" cy="184113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latin typeface="Trebuchet MS" panose="020B0603020202020204" pitchFamily="34" charset="0"/>
                </a:endParaRPr>
              </a:p>
            </p:txBody>
          </p:sp>
          <p:sp>
            <p:nvSpPr>
              <p:cNvPr id="3085" name="TextBox 19"/>
              <p:cNvSpPr txBox="1">
                <a:spLocks noChangeArrowheads="1"/>
              </p:cNvSpPr>
              <p:nvPr/>
            </p:nvSpPr>
            <p:spPr bwMode="auto">
              <a:xfrm>
                <a:off x="3038041" y="5257632"/>
                <a:ext cx="100800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/>
                <a:r>
                  <a:rPr lang="en-GB" altLang="en-US" sz="1200">
                    <a:latin typeface="Trebuchet MS" pitchFamily="34" charset="0"/>
                  </a:rPr>
                  <a:t>Subsystem</a:t>
                </a:r>
                <a:endParaRPr lang="en-US" altLang="en-US" sz="1200">
                  <a:latin typeface="Trebuchet MS" pitchFamily="34" charset="0"/>
                </a:endParaRPr>
              </a:p>
            </p:txBody>
          </p:sp>
          <p:sp>
            <p:nvSpPr>
              <p:cNvPr id="3086" name="TextBox 20"/>
              <p:cNvSpPr txBox="1">
                <a:spLocks noChangeArrowheads="1"/>
              </p:cNvSpPr>
              <p:nvPr/>
            </p:nvSpPr>
            <p:spPr bwMode="auto">
              <a:xfrm>
                <a:off x="4894382" y="5257632"/>
                <a:ext cx="100800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/>
                <a:r>
                  <a:rPr lang="en-GB" altLang="en-US" sz="1200">
                    <a:latin typeface="Trebuchet MS" pitchFamily="34" charset="0"/>
                  </a:rPr>
                  <a:t>Subsystem</a:t>
                </a:r>
                <a:endParaRPr lang="en-US" altLang="en-US" sz="1200">
                  <a:latin typeface="Trebuchet MS" pitchFamily="34" charset="0"/>
                </a:endParaRPr>
              </a:p>
            </p:txBody>
          </p:sp>
          <p:sp>
            <p:nvSpPr>
              <p:cNvPr id="3087" name="TextBox 6"/>
              <p:cNvSpPr txBox="1">
                <a:spLocks noChangeArrowheads="1"/>
              </p:cNvSpPr>
              <p:nvPr/>
            </p:nvSpPr>
            <p:spPr bwMode="auto">
              <a:xfrm>
                <a:off x="1181700" y="4876632"/>
                <a:ext cx="100800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/>
                <a:r>
                  <a:rPr lang="en-GB" altLang="en-US" sz="1200">
                    <a:latin typeface="Trebuchet MS" pitchFamily="34" charset="0"/>
                  </a:rPr>
                  <a:t>Inputs</a:t>
                </a:r>
                <a:endParaRPr lang="en-US" altLang="en-US" sz="1200">
                  <a:latin typeface="Trebuchet MS" pitchFamily="34" charset="0"/>
                </a:endParaRPr>
              </a:p>
            </p:txBody>
          </p:sp>
          <p:sp>
            <p:nvSpPr>
              <p:cNvPr id="3088" name="TextBox 8"/>
              <p:cNvSpPr txBox="1">
                <a:spLocks noChangeArrowheads="1"/>
              </p:cNvSpPr>
              <p:nvPr/>
            </p:nvSpPr>
            <p:spPr bwMode="auto">
              <a:xfrm>
                <a:off x="6750724" y="4876632"/>
                <a:ext cx="100800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/>
                <a:r>
                  <a:rPr lang="en-GB" altLang="en-US" sz="1200">
                    <a:latin typeface="Trebuchet MS" pitchFamily="34" charset="0"/>
                  </a:rPr>
                  <a:t>Outputs</a:t>
                </a:r>
                <a:endParaRPr lang="en-US" altLang="en-US" sz="1200">
                  <a:latin typeface="Trebuchet MS" pitchFamily="34" charset="0"/>
                </a:endParaRPr>
              </a:p>
            </p:txBody>
          </p:sp>
          <p:sp>
            <p:nvSpPr>
              <p:cNvPr id="10" name="Right Arrow 9"/>
              <p:cNvSpPr/>
              <p:nvPr/>
            </p:nvSpPr>
            <p:spPr>
              <a:xfrm>
                <a:off x="2461227" y="4919791"/>
                <a:ext cx="304801" cy="184113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latin typeface="Trebuchet MS" panose="020B0603020202020204" pitchFamily="34" charset="0"/>
                </a:endParaRPr>
              </a:p>
            </p:txBody>
          </p:sp>
          <p:grpSp>
            <p:nvGrpSpPr>
              <p:cNvPr id="3090" name="Group 28"/>
              <p:cNvGrpSpPr>
                <a:grpSpLocks/>
              </p:cNvGrpSpPr>
              <p:nvPr/>
            </p:nvGrpSpPr>
            <p:grpSpPr bwMode="auto">
              <a:xfrm>
                <a:off x="4048892" y="4919086"/>
                <a:ext cx="842639" cy="184666"/>
                <a:chOff x="4231685" y="4919086"/>
                <a:chExt cx="842639" cy="184666"/>
              </a:xfrm>
            </p:grpSpPr>
            <p:sp>
              <p:nvSpPr>
                <p:cNvPr id="11" name="Right Arrow 10"/>
                <p:cNvSpPr/>
                <p:nvPr/>
              </p:nvSpPr>
              <p:spPr>
                <a:xfrm>
                  <a:off x="4231523" y="4919792"/>
                  <a:ext cx="304800" cy="184113"/>
                </a:xfrm>
                <a:prstGeom prst="rightArrow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200"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12" name="Right Arrow 11"/>
                <p:cNvSpPr/>
                <p:nvPr/>
              </p:nvSpPr>
              <p:spPr>
                <a:xfrm>
                  <a:off x="4769687" y="4919792"/>
                  <a:ext cx="304800" cy="184113"/>
                </a:xfrm>
                <a:prstGeom prst="rightArrow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200">
                    <a:latin typeface="Trebuchet MS" panose="020B0603020202020204" pitchFamily="34" charset="0"/>
                  </a:endParaRPr>
                </a:p>
              </p:txBody>
            </p:sp>
          </p:grpSp>
          <p:sp>
            <p:nvSpPr>
              <p:cNvPr id="15" name="Right Arrow 14"/>
              <p:cNvSpPr/>
              <p:nvPr/>
            </p:nvSpPr>
            <p:spPr>
              <a:xfrm>
                <a:off x="6174396" y="4919791"/>
                <a:ext cx="304801" cy="184113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latin typeface="Trebuchet MS" panose="020B0603020202020204" pitchFamily="34" charset="0"/>
                </a:endParaRPr>
              </a:p>
            </p:txBody>
          </p:sp>
          <p:sp>
            <p:nvSpPr>
              <p:cNvPr id="3092" name="TextBox 18"/>
              <p:cNvSpPr txBox="1">
                <a:spLocks noChangeArrowheads="1"/>
              </p:cNvSpPr>
              <p:nvPr/>
            </p:nvSpPr>
            <p:spPr bwMode="auto">
              <a:xfrm>
                <a:off x="3038041" y="4876632"/>
                <a:ext cx="100800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/>
                <a:r>
                  <a:rPr lang="en-GB" altLang="en-US" sz="1200">
                    <a:latin typeface="Trebuchet MS" pitchFamily="34" charset="0"/>
                  </a:rPr>
                  <a:t>Subsystem</a:t>
                </a:r>
                <a:endParaRPr lang="en-US" altLang="en-US" sz="1200">
                  <a:latin typeface="Trebuchet MS" pitchFamily="34" charset="0"/>
                </a:endParaRPr>
              </a:p>
            </p:txBody>
          </p:sp>
          <p:sp>
            <p:nvSpPr>
              <p:cNvPr id="3093" name="TextBox 21"/>
              <p:cNvSpPr txBox="1">
                <a:spLocks noChangeArrowheads="1"/>
              </p:cNvSpPr>
              <p:nvPr/>
            </p:nvSpPr>
            <p:spPr bwMode="auto">
              <a:xfrm>
                <a:off x="4894382" y="4876632"/>
                <a:ext cx="100800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/>
                <a:r>
                  <a:rPr lang="en-GB" altLang="en-US" sz="1200">
                    <a:latin typeface="Trebuchet MS" pitchFamily="34" charset="0"/>
                  </a:rPr>
                  <a:t>Subsystem</a:t>
                </a:r>
                <a:endParaRPr lang="en-US" altLang="en-US" sz="1200">
                  <a:latin typeface="Trebuchet MS" pitchFamily="34" charset="0"/>
                </a:endParaRPr>
              </a:p>
            </p:txBody>
          </p:sp>
          <p:grpSp>
            <p:nvGrpSpPr>
              <p:cNvPr id="3094" name="Group 30"/>
              <p:cNvGrpSpPr>
                <a:grpSpLocks/>
              </p:cNvGrpSpPr>
              <p:nvPr/>
            </p:nvGrpSpPr>
            <p:grpSpPr bwMode="auto">
              <a:xfrm>
                <a:off x="4048892" y="5301208"/>
                <a:ext cx="842639" cy="184666"/>
                <a:chOff x="4231685" y="4919086"/>
                <a:chExt cx="842639" cy="184666"/>
              </a:xfrm>
            </p:grpSpPr>
            <p:sp>
              <p:nvSpPr>
                <p:cNvPr id="32" name="Right Arrow 31"/>
                <p:cNvSpPr/>
                <p:nvPr/>
              </p:nvSpPr>
              <p:spPr>
                <a:xfrm>
                  <a:off x="4231523" y="4918593"/>
                  <a:ext cx="304800" cy="184113"/>
                </a:xfrm>
                <a:prstGeom prst="rightArrow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200"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33" name="Right Arrow 32"/>
                <p:cNvSpPr/>
                <p:nvPr/>
              </p:nvSpPr>
              <p:spPr>
                <a:xfrm>
                  <a:off x="4769687" y="4918593"/>
                  <a:ext cx="304800" cy="184113"/>
                </a:xfrm>
                <a:prstGeom prst="rightArrow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200">
                    <a:latin typeface="Trebuchet MS" panose="020B0603020202020204" pitchFamily="34" charset="0"/>
                  </a:endParaRPr>
                </a:p>
              </p:txBody>
            </p:sp>
          </p:grpSp>
          <p:sp>
            <p:nvSpPr>
              <p:cNvPr id="34" name="Right Arrow 33"/>
              <p:cNvSpPr/>
              <p:nvPr/>
            </p:nvSpPr>
            <p:spPr>
              <a:xfrm>
                <a:off x="6174396" y="5303890"/>
                <a:ext cx="304801" cy="184113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latin typeface="Trebuchet MS" panose="020B0603020202020204" pitchFamily="34" charset="0"/>
                </a:endParaRPr>
              </a:p>
            </p:txBody>
          </p:sp>
        </p:grpSp>
      </p:grpSp>
      <p:sp>
        <p:nvSpPr>
          <p:cNvPr id="38" name="Content Placeholder 3"/>
          <p:cNvSpPr txBox="1">
            <a:spLocks/>
          </p:cNvSpPr>
          <p:nvPr/>
        </p:nvSpPr>
        <p:spPr>
          <a:xfrm>
            <a:off x="358775" y="5661025"/>
            <a:ext cx="4211638" cy="8286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1500" dirty="0" smtClean="0">
                <a:latin typeface="Trebuchet MS" panose="020B0603020202020204" pitchFamily="34" charset="0"/>
              </a:rPr>
              <a:t>What are the inputs to the water cycle?</a:t>
            </a:r>
          </a:p>
          <a:p>
            <a:pPr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1500" dirty="0" smtClean="0">
                <a:latin typeface="Trebuchet MS" panose="020B0603020202020204" pitchFamily="34" charset="0"/>
              </a:rPr>
              <a:t>What are the outputs of the water cycle?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06925" y="5635625"/>
            <a:ext cx="4213225" cy="8683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15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Precipitation.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15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Evaporation, transpiration, river runoff.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1313" y="404813"/>
            <a:ext cx="8461375" cy="72072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600" dirty="0">
                <a:latin typeface="Trebuchet MS" panose="020B0603020202020204" pitchFamily="34" charset="0"/>
              </a:rPr>
              <a:t>Drainage basin as an open system</a:t>
            </a:r>
          </a:p>
        </p:txBody>
      </p:sp>
      <p:sp>
        <p:nvSpPr>
          <p:cNvPr id="38" name="Content Placeholder 3"/>
          <p:cNvSpPr txBox="1">
            <a:spLocks/>
          </p:cNvSpPr>
          <p:nvPr/>
        </p:nvSpPr>
        <p:spPr>
          <a:xfrm>
            <a:off x="358775" y="1268413"/>
            <a:ext cx="2917825" cy="4248150"/>
          </a:xfrm>
          <a:prstGeom prst="roundRect">
            <a:avLst>
              <a:gd name="adj" fmla="val 5422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2000" dirty="0" smtClean="0">
                <a:latin typeface="Trebuchet MS" panose="020B0603020202020204" pitchFamily="34" charset="0"/>
              </a:rPr>
              <a:t>Discuss: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2000" dirty="0" smtClean="0"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2000" dirty="0" smtClean="0">
                <a:latin typeface="Trebuchet MS" panose="020B0603020202020204" pitchFamily="34" charset="0"/>
              </a:rPr>
              <a:t>What human activities can reduce river runoff in a drainage basin?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2000" dirty="0" smtClean="0"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2000" dirty="0">
                <a:latin typeface="Trebuchet MS" panose="020B0603020202020204" pitchFamily="34" charset="0"/>
              </a:rPr>
              <a:t>e.g. Runoff in the catchment area is reduced by public water supply abstraction</a:t>
            </a:r>
            <a:r>
              <a:rPr lang="en-GB" sz="2000" dirty="0" smtClean="0">
                <a:latin typeface="Trebuchet MS" panose="020B0603020202020204" pitchFamily="34" charset="0"/>
              </a:rPr>
              <a:t>.</a:t>
            </a:r>
            <a:endParaRPr lang="en-GB" sz="2000" dirty="0">
              <a:latin typeface="Trebuchet MS" panose="020B0603020202020204" pitchFamily="34" charset="0"/>
            </a:endParaRPr>
          </a:p>
        </p:txBody>
      </p:sp>
      <p:pic>
        <p:nvPicPr>
          <p:cNvPr id="4100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4" t="41449" r="20319" b="18758"/>
          <a:stretch>
            <a:fillRect/>
          </a:stretch>
        </p:blipFill>
        <p:spPr bwMode="auto">
          <a:xfrm>
            <a:off x="3419475" y="1238250"/>
            <a:ext cx="5329238" cy="427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7" name="Flowchart: Process 36"/>
          <p:cNvSpPr/>
          <p:nvPr/>
        </p:nvSpPr>
        <p:spPr>
          <a:xfrm>
            <a:off x="4211638" y="1268413"/>
            <a:ext cx="4176712" cy="4318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Precipitation (rain </a:t>
            </a:r>
            <a:r>
              <a:rPr lang="en-GB" dirty="0" smtClean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snow)</a:t>
            </a:r>
            <a:endParaRPr lang="en-US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Down Arrow 41"/>
          <p:cNvSpPr/>
          <p:nvPr/>
        </p:nvSpPr>
        <p:spPr>
          <a:xfrm>
            <a:off x="4716463" y="1628775"/>
            <a:ext cx="287337" cy="325438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45" name="Flowchart: Process 44"/>
          <p:cNvSpPr/>
          <p:nvPr/>
        </p:nvSpPr>
        <p:spPr>
          <a:xfrm>
            <a:off x="4211638" y="1989138"/>
            <a:ext cx="4176712" cy="776287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Interception storage, surface water, soil water, channel storage</a:t>
            </a:r>
            <a:endParaRPr lang="en-US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Down Arrow 45"/>
          <p:cNvSpPr/>
          <p:nvPr/>
        </p:nvSpPr>
        <p:spPr>
          <a:xfrm>
            <a:off x="5083175" y="2636838"/>
            <a:ext cx="306388" cy="319087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49" name="Flowchart: Process 48"/>
          <p:cNvSpPr/>
          <p:nvPr/>
        </p:nvSpPr>
        <p:spPr>
          <a:xfrm>
            <a:off x="4211638" y="2997200"/>
            <a:ext cx="4176712" cy="1033463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Stem flow, overland flow, infiltration, percolation,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throughflow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groundwater flow, channel flow </a:t>
            </a:r>
            <a:endParaRPr lang="en-US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0" name="Down Arrow 49"/>
          <p:cNvSpPr/>
          <p:nvPr/>
        </p:nvSpPr>
        <p:spPr>
          <a:xfrm>
            <a:off x="6602413" y="3933825"/>
            <a:ext cx="417512" cy="404813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51" name="Flowchart: Process 50"/>
          <p:cNvSpPr/>
          <p:nvPr/>
        </p:nvSpPr>
        <p:spPr>
          <a:xfrm>
            <a:off x="4211638" y="4797425"/>
            <a:ext cx="3636962" cy="647700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River runoff, transpiration, evaporation</a:t>
            </a:r>
            <a:endParaRPr lang="en-US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108" name="Group 16"/>
          <p:cNvGrpSpPr>
            <a:grpSpLocks/>
          </p:cNvGrpSpPr>
          <p:nvPr/>
        </p:nvGrpSpPr>
        <p:grpSpPr bwMode="auto">
          <a:xfrm>
            <a:off x="395288" y="5838825"/>
            <a:ext cx="2052637" cy="830263"/>
            <a:chOff x="376808" y="5733256"/>
            <a:chExt cx="947621" cy="830997"/>
          </a:xfrm>
        </p:grpSpPr>
        <p:sp>
          <p:nvSpPr>
            <p:cNvPr id="40" name="Flowchart: Process 39"/>
            <p:cNvSpPr/>
            <p:nvPr/>
          </p:nvSpPr>
          <p:spPr>
            <a:xfrm>
              <a:off x="376808" y="5736434"/>
              <a:ext cx="359847" cy="360682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120" name="TextBox 40"/>
            <p:cNvSpPr txBox="1">
              <a:spLocks noChangeArrowheads="1"/>
            </p:cNvSpPr>
            <p:nvPr/>
          </p:nvSpPr>
          <p:spPr bwMode="auto">
            <a:xfrm>
              <a:off x="736848" y="5733256"/>
              <a:ext cx="5875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r>
                <a:rPr lang="en-GB" altLang="en-US" sz="2400">
                  <a:latin typeface="Trebuchet MS" pitchFamily="34" charset="0"/>
                </a:rPr>
                <a:t>Inputs</a:t>
              </a:r>
              <a:endParaRPr lang="en-US" altLang="en-US" sz="2400">
                <a:latin typeface="Trebuchet MS" pitchFamily="34" charset="0"/>
              </a:endParaRPr>
            </a:p>
          </p:txBody>
        </p:sp>
      </p:grpSp>
      <p:grpSp>
        <p:nvGrpSpPr>
          <p:cNvPr id="4109" name="Group 15"/>
          <p:cNvGrpSpPr>
            <a:grpSpLocks/>
          </p:cNvGrpSpPr>
          <p:nvPr/>
        </p:nvGrpSpPr>
        <p:grpSpPr bwMode="auto">
          <a:xfrm>
            <a:off x="2339975" y="5838825"/>
            <a:ext cx="2051050" cy="830263"/>
            <a:chOff x="376808" y="6273316"/>
            <a:chExt cx="1024115" cy="830997"/>
          </a:xfrm>
        </p:grpSpPr>
        <p:sp>
          <p:nvSpPr>
            <p:cNvPr id="43" name="Flowchart: Process 42"/>
            <p:cNvSpPr/>
            <p:nvPr/>
          </p:nvSpPr>
          <p:spPr>
            <a:xfrm>
              <a:off x="376808" y="6276494"/>
              <a:ext cx="359867" cy="359092"/>
            </a:xfrm>
            <a:prstGeom prst="flowChartProcess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latin typeface="Trebuchet MS" panose="020B0603020202020204" pitchFamily="34" charset="0"/>
              </a:endParaRPr>
            </a:p>
          </p:txBody>
        </p:sp>
        <p:sp>
          <p:nvSpPr>
            <p:cNvPr id="4118" name="TextBox 43"/>
            <p:cNvSpPr txBox="1">
              <a:spLocks noChangeArrowheads="1"/>
            </p:cNvSpPr>
            <p:nvPr/>
          </p:nvSpPr>
          <p:spPr bwMode="auto">
            <a:xfrm>
              <a:off x="736849" y="6273316"/>
              <a:ext cx="66407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r>
                <a:rPr lang="en-GB" altLang="en-US" sz="2400">
                  <a:latin typeface="Trebuchet MS" pitchFamily="34" charset="0"/>
                </a:rPr>
                <a:t>Stores</a:t>
              </a:r>
              <a:endParaRPr lang="en-US" altLang="en-US" sz="2400">
                <a:latin typeface="Trebuchet MS" pitchFamily="34" charset="0"/>
              </a:endParaRPr>
            </a:p>
          </p:txBody>
        </p:sp>
      </p:grpSp>
      <p:grpSp>
        <p:nvGrpSpPr>
          <p:cNvPr id="4110" name="Group 13"/>
          <p:cNvGrpSpPr>
            <a:grpSpLocks/>
          </p:cNvGrpSpPr>
          <p:nvPr/>
        </p:nvGrpSpPr>
        <p:grpSpPr bwMode="auto">
          <a:xfrm>
            <a:off x="4500563" y="5838825"/>
            <a:ext cx="2051050" cy="830263"/>
            <a:chOff x="376808" y="6813376"/>
            <a:chExt cx="1208135" cy="830997"/>
          </a:xfrm>
        </p:grpSpPr>
        <p:sp>
          <p:nvSpPr>
            <p:cNvPr id="47" name="Flowchart: Process 46"/>
            <p:cNvSpPr/>
            <p:nvPr/>
          </p:nvSpPr>
          <p:spPr>
            <a:xfrm>
              <a:off x="376808" y="6814965"/>
              <a:ext cx="360009" cy="359092"/>
            </a:xfrm>
            <a:prstGeom prst="flowChart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latin typeface="Trebuchet MS" panose="020B0603020202020204" pitchFamily="34" charset="0"/>
              </a:endParaRPr>
            </a:p>
          </p:txBody>
        </p:sp>
        <p:sp>
          <p:nvSpPr>
            <p:cNvPr id="4116" name="TextBox 47"/>
            <p:cNvSpPr txBox="1">
              <a:spLocks noChangeArrowheads="1"/>
            </p:cNvSpPr>
            <p:nvPr/>
          </p:nvSpPr>
          <p:spPr bwMode="auto">
            <a:xfrm>
              <a:off x="736849" y="6813376"/>
              <a:ext cx="84809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r>
                <a:rPr lang="en-GB" altLang="en-US" sz="2400">
                  <a:latin typeface="Trebuchet MS" pitchFamily="34" charset="0"/>
                </a:rPr>
                <a:t>Transfers</a:t>
              </a:r>
              <a:endParaRPr lang="en-US" altLang="en-US" sz="2400">
                <a:latin typeface="Trebuchet MS" pitchFamily="34" charset="0"/>
              </a:endParaRPr>
            </a:p>
          </p:txBody>
        </p:sp>
      </p:grpSp>
      <p:grpSp>
        <p:nvGrpSpPr>
          <p:cNvPr id="4111" name="Group 4"/>
          <p:cNvGrpSpPr>
            <a:grpSpLocks/>
          </p:cNvGrpSpPr>
          <p:nvPr/>
        </p:nvGrpSpPr>
        <p:grpSpPr bwMode="auto">
          <a:xfrm>
            <a:off x="6948488" y="5838825"/>
            <a:ext cx="2051050" cy="830263"/>
            <a:chOff x="376808" y="7353436"/>
            <a:chExt cx="1128125" cy="830997"/>
          </a:xfrm>
        </p:grpSpPr>
        <p:sp>
          <p:nvSpPr>
            <p:cNvPr id="52" name="Flowchart: Process 51"/>
            <p:cNvSpPr/>
            <p:nvPr/>
          </p:nvSpPr>
          <p:spPr>
            <a:xfrm>
              <a:off x="376808" y="7353436"/>
              <a:ext cx="359743" cy="360682"/>
            </a:xfrm>
            <a:prstGeom prst="flowChart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latin typeface="Trebuchet MS" panose="020B0603020202020204" pitchFamily="34" charset="0"/>
              </a:endParaRPr>
            </a:p>
          </p:txBody>
        </p:sp>
        <p:sp>
          <p:nvSpPr>
            <p:cNvPr id="4114" name="TextBox 52"/>
            <p:cNvSpPr txBox="1">
              <a:spLocks noChangeArrowheads="1"/>
            </p:cNvSpPr>
            <p:nvPr/>
          </p:nvSpPr>
          <p:spPr bwMode="auto">
            <a:xfrm>
              <a:off x="736848" y="7353436"/>
              <a:ext cx="76808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r>
                <a:rPr lang="en-GB" altLang="en-US" sz="2400" dirty="0">
                  <a:latin typeface="Trebuchet MS" pitchFamily="34" charset="0"/>
                </a:rPr>
                <a:t>Outputs</a:t>
              </a:r>
              <a:endParaRPr lang="en-US" altLang="en-US" sz="2400" dirty="0">
                <a:latin typeface="Trebuchet MS" pitchFamily="34" charset="0"/>
              </a:endParaRPr>
            </a:p>
          </p:txBody>
        </p:sp>
      </p:grpSp>
      <p:sp>
        <p:nvSpPr>
          <p:cNvPr id="54" name="Down Arrow 53"/>
          <p:cNvSpPr/>
          <p:nvPr/>
        </p:nvSpPr>
        <p:spPr>
          <a:xfrm rot="16200000">
            <a:off x="7740650" y="4941888"/>
            <a:ext cx="431800" cy="431800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 animBg="1"/>
      <p:bldP spid="45" grpId="0" animBg="1"/>
      <p:bldP spid="46" grpId="0" animBg="1"/>
      <p:bldP spid="49" grpId="0" animBg="1"/>
      <p:bldP spid="50" grpId="0" animBg="1"/>
      <p:bldP spid="51" grpId="0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lowchart: Process 30"/>
          <p:cNvSpPr/>
          <p:nvPr/>
        </p:nvSpPr>
        <p:spPr>
          <a:xfrm>
            <a:off x="341313" y="2204872"/>
            <a:ext cx="2160000" cy="5760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River runoff</a:t>
            </a:r>
            <a:endParaRPr lang="en-GB" sz="1600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Flowchart: Process 36"/>
          <p:cNvSpPr/>
          <p:nvPr/>
        </p:nvSpPr>
        <p:spPr>
          <a:xfrm>
            <a:off x="341313" y="4035946"/>
            <a:ext cx="2160000" cy="5760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Surface water</a:t>
            </a:r>
          </a:p>
        </p:txBody>
      </p:sp>
      <p:sp>
        <p:nvSpPr>
          <p:cNvPr id="43" name="Flowchart: Process 42"/>
          <p:cNvSpPr/>
          <p:nvPr/>
        </p:nvSpPr>
        <p:spPr>
          <a:xfrm>
            <a:off x="341313" y="3449588"/>
            <a:ext cx="2160000" cy="5040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Stem flow</a:t>
            </a:r>
          </a:p>
        </p:txBody>
      </p:sp>
      <p:sp>
        <p:nvSpPr>
          <p:cNvPr id="44" name="Flowchart: Process 43"/>
          <p:cNvSpPr/>
          <p:nvPr/>
        </p:nvSpPr>
        <p:spPr>
          <a:xfrm>
            <a:off x="341313" y="5280672"/>
            <a:ext cx="2160000" cy="5040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Throughflow</a:t>
            </a:r>
            <a:endParaRPr lang="en-GB" sz="1600" dirty="0" smtClean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Flowchart: Process 45"/>
          <p:cNvSpPr/>
          <p:nvPr/>
        </p:nvSpPr>
        <p:spPr>
          <a:xfrm>
            <a:off x="341313" y="2863230"/>
            <a:ext cx="2160000" cy="5040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Soil water </a:t>
            </a:r>
          </a:p>
        </p:txBody>
      </p:sp>
      <p:sp>
        <p:nvSpPr>
          <p:cNvPr id="49" name="Flowchart: Process 48"/>
          <p:cNvSpPr/>
          <p:nvPr/>
        </p:nvSpPr>
        <p:spPr>
          <a:xfrm>
            <a:off x="341313" y="4694312"/>
            <a:ext cx="2160000" cy="5040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Transpiration</a:t>
            </a:r>
          </a:p>
        </p:txBody>
      </p:sp>
      <p:sp>
        <p:nvSpPr>
          <p:cNvPr id="55" name="Flowchart: Process 54"/>
          <p:cNvSpPr/>
          <p:nvPr/>
        </p:nvSpPr>
        <p:spPr>
          <a:xfrm>
            <a:off x="2623964" y="3449588"/>
            <a:ext cx="6120000" cy="50400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is when water flows down vegetation, e.g. a tree trunk.</a:t>
            </a:r>
          </a:p>
        </p:txBody>
      </p:sp>
      <p:sp>
        <p:nvSpPr>
          <p:cNvPr id="58" name="Flowchart: Process 57"/>
          <p:cNvSpPr/>
          <p:nvPr/>
        </p:nvSpPr>
        <p:spPr>
          <a:xfrm>
            <a:off x="2623964" y="4694312"/>
            <a:ext cx="6120000" cy="50400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process where  water is lost from a plant through the stomata in its leaves into the atmosphere.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341313" y="404812"/>
            <a:ext cx="8461375" cy="6479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latin typeface="Trebuchet MS" panose="020B0603020202020204" pitchFamily="34" charset="0"/>
              </a:rPr>
              <a:t>Drainage </a:t>
            </a:r>
            <a:r>
              <a:rPr lang="en-GB" sz="2800" dirty="0" smtClean="0">
                <a:latin typeface="Trebuchet MS" panose="020B0603020202020204" pitchFamily="34" charset="0"/>
              </a:rPr>
              <a:t>basin </a:t>
            </a:r>
            <a:r>
              <a:rPr lang="en-GB" sz="2800" dirty="0">
                <a:latin typeface="Trebuchet MS" panose="020B0603020202020204" pitchFamily="34" charset="0"/>
              </a:rPr>
              <a:t>g</a:t>
            </a:r>
            <a:r>
              <a:rPr lang="en-GB" sz="2800" dirty="0" smtClean="0">
                <a:latin typeface="Trebuchet MS" panose="020B0603020202020204" pitchFamily="34" charset="0"/>
              </a:rPr>
              <a:t>lossary</a:t>
            </a:r>
            <a:endParaRPr lang="en-GB" sz="2800" dirty="0">
              <a:latin typeface="Trebuchet MS" panose="020B0603020202020204" pitchFamily="34" charset="0"/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341313" y="5877336"/>
            <a:ext cx="2160000" cy="5760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Channel storage</a:t>
            </a:r>
            <a:endParaRPr lang="en-US" sz="1600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23528" y="1268760"/>
            <a:ext cx="8461375" cy="576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2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Cut out the cards from your sheet and then match up the key word cards to their correct definition.</a:t>
            </a:r>
            <a:endParaRPr lang="en-GB" sz="20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2627784" y="2204872"/>
            <a:ext cx="6120000" cy="57600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the water flows into the sea.</a:t>
            </a:r>
            <a:endParaRPr lang="en-US" sz="1600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2628464" y="2863230"/>
            <a:ext cx="6120000" cy="50400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occurs when the water infiltrates downwards into the soil.  </a:t>
            </a:r>
            <a:endParaRPr lang="en-US" sz="1600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2623964" y="4035946"/>
            <a:ext cx="6120000" cy="57600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the ground is hard then the rain lies on the surface in puddles until it soaks into the ground.</a:t>
            </a:r>
            <a:endParaRPr lang="en-US" sz="1600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Flowchart: Process 40"/>
          <p:cNvSpPr/>
          <p:nvPr/>
        </p:nvSpPr>
        <p:spPr>
          <a:xfrm>
            <a:off x="2623964" y="5280672"/>
            <a:ext cx="6120000" cy="50400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occurs where water flows sideways through the soil.</a:t>
            </a:r>
            <a:endParaRPr lang="en-US" sz="1600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Flowchart: Process 44"/>
          <p:cNvSpPr/>
          <p:nvPr/>
        </p:nvSpPr>
        <p:spPr>
          <a:xfrm>
            <a:off x="2623468" y="5877336"/>
            <a:ext cx="6120000" cy="57600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occurs when the water enters the river and stays there until it reaches the sea.</a:t>
            </a:r>
            <a:endParaRPr lang="en-US" sz="1600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0476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7" grpId="0" animBg="1"/>
      <p:bldP spid="43" grpId="0" animBg="1"/>
      <p:bldP spid="44" grpId="0" animBg="1"/>
      <p:bldP spid="46" grpId="0" animBg="1"/>
      <p:bldP spid="49" grpId="0" animBg="1"/>
      <p:bldP spid="55" grpId="0" animBg="1"/>
      <p:bldP spid="58" grpId="0" animBg="1"/>
      <p:bldP spid="20" grpId="0" animBg="1"/>
      <p:bldP spid="38" grpId="0" animBg="1"/>
      <p:bldP spid="39" grpId="0" animBg="1"/>
      <p:bldP spid="40" grpId="0" animBg="1"/>
      <p:bldP spid="41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lowchart: Process 30"/>
          <p:cNvSpPr/>
          <p:nvPr/>
        </p:nvSpPr>
        <p:spPr>
          <a:xfrm>
            <a:off x="341313" y="1097747"/>
            <a:ext cx="2160000" cy="5760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GB" sz="1600" dirty="0" smtClean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vaporation</a:t>
            </a:r>
            <a:endParaRPr lang="en-US" sz="1600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Flowchart: Process 36"/>
          <p:cNvSpPr/>
          <p:nvPr/>
        </p:nvSpPr>
        <p:spPr>
          <a:xfrm>
            <a:off x="341313" y="3176936"/>
            <a:ext cx="2160000" cy="5760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Interception storage </a:t>
            </a:r>
            <a:endParaRPr lang="en-US" sz="1600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Flowchart: Process 42"/>
          <p:cNvSpPr/>
          <p:nvPr/>
        </p:nvSpPr>
        <p:spPr>
          <a:xfrm>
            <a:off x="341313" y="2483873"/>
            <a:ext cx="2160000" cy="5760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Infiltration</a:t>
            </a:r>
            <a:endParaRPr lang="en-US" sz="1600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Flowchart: Process 43"/>
          <p:cNvSpPr/>
          <p:nvPr/>
        </p:nvSpPr>
        <p:spPr>
          <a:xfrm>
            <a:off x="341313" y="4563062"/>
            <a:ext cx="2160000" cy="5760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Percolation</a:t>
            </a:r>
            <a:endParaRPr lang="en-US" sz="1600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Flowchart: Process 45"/>
          <p:cNvSpPr/>
          <p:nvPr/>
        </p:nvSpPr>
        <p:spPr>
          <a:xfrm>
            <a:off x="341313" y="1790810"/>
            <a:ext cx="2160000" cy="5760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Groundwater flow</a:t>
            </a:r>
            <a:endParaRPr lang="en-US" sz="1600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Flowchart: Process 46"/>
          <p:cNvSpPr/>
          <p:nvPr/>
        </p:nvSpPr>
        <p:spPr>
          <a:xfrm>
            <a:off x="341313" y="404684"/>
            <a:ext cx="2160000" cy="5760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Channel flow </a:t>
            </a:r>
            <a:endParaRPr lang="en-US" sz="1600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Flowchart: Process 48"/>
          <p:cNvSpPr/>
          <p:nvPr/>
        </p:nvSpPr>
        <p:spPr>
          <a:xfrm>
            <a:off x="341313" y="3869999"/>
            <a:ext cx="2160000" cy="5760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Overland flow</a:t>
            </a:r>
            <a:endParaRPr lang="en-US" sz="1600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" name="Flowchart: Process 58"/>
          <p:cNvSpPr/>
          <p:nvPr/>
        </p:nvSpPr>
        <p:spPr>
          <a:xfrm>
            <a:off x="2628464" y="4563066"/>
            <a:ext cx="6120000" cy="57600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constant movement down through the soil and rock.</a:t>
            </a:r>
            <a:endParaRPr lang="en-US" sz="1600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5" name="Flowchart: Process 64"/>
          <p:cNvSpPr/>
          <p:nvPr/>
        </p:nvSpPr>
        <p:spPr>
          <a:xfrm>
            <a:off x="341313" y="5256129"/>
            <a:ext cx="2160000" cy="5760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Precipitation </a:t>
            </a:r>
            <a:endParaRPr lang="en-US" sz="1600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23528" y="5877336"/>
            <a:ext cx="8461375" cy="576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700" dirty="0">
                <a:solidFill>
                  <a:schemeClr val="tx1"/>
                </a:solidFill>
                <a:latin typeface="Trebuchet MS" panose="020B0603020202020204" pitchFamily="34" charset="0"/>
              </a:rPr>
              <a:t>Colour the inputs blue, the stores green, the transfers yellow, and the outputs pink.</a:t>
            </a:r>
          </a:p>
        </p:txBody>
      </p:sp>
      <p:sp>
        <p:nvSpPr>
          <p:cNvPr id="21" name="Flowchart: Process 20"/>
          <p:cNvSpPr/>
          <p:nvPr/>
        </p:nvSpPr>
        <p:spPr>
          <a:xfrm>
            <a:off x="2624708" y="1097747"/>
            <a:ext cx="6120000" cy="57600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process where water is lost from the land and river into the atmosphere.</a:t>
            </a:r>
          </a:p>
        </p:txBody>
      </p:sp>
      <p:sp>
        <p:nvSpPr>
          <p:cNvPr id="52" name="Flowchart: Process 51"/>
          <p:cNvSpPr/>
          <p:nvPr/>
        </p:nvSpPr>
        <p:spPr>
          <a:xfrm>
            <a:off x="2628464" y="3176936"/>
            <a:ext cx="6120000" cy="57600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occurs when the rain falls on the trees or grass and is stored until it evaporates or flows downwards.</a:t>
            </a:r>
            <a:r>
              <a:rPr lang="en-GB" sz="1600" dirty="0" smtClean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600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2624708" y="1785782"/>
            <a:ext cx="6120000" cy="581028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occurs in the zone of saturated rock and is a lateral movement. </a:t>
            </a:r>
          </a:p>
        </p:txBody>
      </p:sp>
      <p:sp>
        <p:nvSpPr>
          <p:cNvPr id="23" name="Flowchart: Process 22"/>
          <p:cNvSpPr/>
          <p:nvPr/>
        </p:nvSpPr>
        <p:spPr>
          <a:xfrm>
            <a:off x="2627784" y="404684"/>
            <a:ext cx="6120000" cy="57600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occurs when water from the adjacent land flows into a river. </a:t>
            </a:r>
          </a:p>
        </p:txBody>
      </p:sp>
      <p:sp>
        <p:nvSpPr>
          <p:cNvPr id="24" name="Flowchart: Process 23"/>
          <p:cNvSpPr/>
          <p:nvPr/>
        </p:nvSpPr>
        <p:spPr>
          <a:xfrm>
            <a:off x="2624708" y="5256129"/>
            <a:ext cx="6120000" cy="57600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main input and it varies over time and space.</a:t>
            </a:r>
            <a:endParaRPr lang="en-US" sz="1600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2628464" y="3869999"/>
            <a:ext cx="6120000" cy="57600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 water flows on the ground into the river. </a:t>
            </a:r>
          </a:p>
        </p:txBody>
      </p:sp>
      <p:sp>
        <p:nvSpPr>
          <p:cNvPr id="58" name="Flowchart: Process 57"/>
          <p:cNvSpPr/>
          <p:nvPr/>
        </p:nvSpPr>
        <p:spPr>
          <a:xfrm>
            <a:off x="2628464" y="2483873"/>
            <a:ext cx="6120000" cy="57600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is where water passes into the soil.</a:t>
            </a:r>
            <a:endParaRPr lang="en-US" sz="1600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6241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7" grpId="0" animBg="1"/>
      <p:bldP spid="43" grpId="0" animBg="1"/>
      <p:bldP spid="44" grpId="0" animBg="1"/>
      <p:bldP spid="46" grpId="0" animBg="1"/>
      <p:bldP spid="47" grpId="0" animBg="1"/>
      <p:bldP spid="49" grpId="0" animBg="1"/>
      <p:bldP spid="59" grpId="0" animBg="1"/>
      <p:bldP spid="65" grpId="0" animBg="1"/>
      <p:bldP spid="20" grpId="0" animBg="1"/>
      <p:bldP spid="21" grpId="0" animBg="1"/>
      <p:bldP spid="52" grpId="0" animBg="1"/>
      <p:bldP spid="22" grpId="0" animBg="1"/>
      <p:bldP spid="23" grpId="0" animBg="1"/>
      <p:bldP spid="24" grpId="0" animBg="1"/>
      <p:bldP spid="25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>
          <a:xfrm>
            <a:off x="341313" y="404813"/>
            <a:ext cx="8461375" cy="72072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600" dirty="0" smtClean="0">
                <a:latin typeface="Trebuchet MS" panose="020B0603020202020204" pitchFamily="34" charset="0"/>
              </a:rPr>
              <a:t>Answers</a:t>
            </a:r>
            <a:endParaRPr lang="en-GB" sz="3600" dirty="0">
              <a:latin typeface="Trebuchet MS" panose="020B0603020202020204" pitchFamily="34" charset="0"/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341313" y="2215045"/>
            <a:ext cx="2016000" cy="4320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Precipitation </a:t>
            </a:r>
            <a:endParaRPr lang="en-US" sz="1600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4638229" y="4967687"/>
            <a:ext cx="2016000" cy="432000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Stem flow</a:t>
            </a:r>
            <a:endParaRPr lang="en-US" sz="1600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6786688" y="2766974"/>
            <a:ext cx="2016000" cy="432000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GB" sz="1600" dirty="0" smtClean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vaporation</a:t>
            </a:r>
            <a:endParaRPr lang="en-US" sz="1600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2489771" y="3999922"/>
            <a:ext cx="2016000" cy="432000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Channel storage</a:t>
            </a:r>
            <a:endParaRPr lang="en-US" sz="1600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2489771" y="3476157"/>
            <a:ext cx="2016000" cy="432000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Soil water </a:t>
            </a:r>
            <a:endParaRPr lang="en-US" sz="1600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2489771" y="2769307"/>
            <a:ext cx="2016000" cy="612000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Interception storage </a:t>
            </a:r>
            <a:endParaRPr lang="en-US" sz="1600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4638229" y="5517280"/>
            <a:ext cx="2016000" cy="432000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Overland flow</a:t>
            </a:r>
            <a:endParaRPr lang="en-US" sz="1600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4638229" y="2215045"/>
            <a:ext cx="2016000" cy="432000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Infiltration</a:t>
            </a:r>
            <a:endParaRPr lang="en-US" sz="1600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4638229" y="2769307"/>
            <a:ext cx="2016000" cy="432000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Percolation</a:t>
            </a:r>
            <a:endParaRPr lang="en-US" sz="1600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4638229" y="3318902"/>
            <a:ext cx="2016000" cy="432000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Throughflow</a:t>
            </a:r>
            <a:endParaRPr lang="en-US" sz="1600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4638229" y="3868497"/>
            <a:ext cx="2016000" cy="432000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Groundwater flow</a:t>
            </a:r>
            <a:endParaRPr lang="en-US" sz="1600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4638229" y="4418092"/>
            <a:ext cx="2016000" cy="432000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Channel flow </a:t>
            </a:r>
            <a:endParaRPr lang="en-US" sz="1600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6786688" y="3318902"/>
            <a:ext cx="2016000" cy="432000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Transpiration</a:t>
            </a:r>
            <a:endParaRPr lang="en-US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6786688" y="2215045"/>
            <a:ext cx="2016000" cy="432000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River runoff</a:t>
            </a:r>
            <a:endParaRPr lang="en-US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6" name="Flowchart: Process 35"/>
          <p:cNvSpPr/>
          <p:nvPr/>
        </p:nvSpPr>
        <p:spPr>
          <a:xfrm>
            <a:off x="2489771" y="2215045"/>
            <a:ext cx="2016000" cy="432000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Surface water</a:t>
            </a:r>
            <a:endParaRPr lang="en-US" sz="1600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61" name="Group 16"/>
          <p:cNvGrpSpPr>
            <a:grpSpLocks/>
          </p:cNvGrpSpPr>
          <p:nvPr/>
        </p:nvGrpSpPr>
        <p:grpSpPr bwMode="auto">
          <a:xfrm>
            <a:off x="431131" y="1446605"/>
            <a:ext cx="2052637" cy="400110"/>
            <a:chOff x="376808" y="5733256"/>
            <a:chExt cx="947621" cy="400464"/>
          </a:xfrm>
        </p:grpSpPr>
        <p:sp>
          <p:nvSpPr>
            <p:cNvPr id="62" name="Flowchart: Process 61"/>
            <p:cNvSpPr/>
            <p:nvPr/>
          </p:nvSpPr>
          <p:spPr>
            <a:xfrm>
              <a:off x="376808" y="5736434"/>
              <a:ext cx="359847" cy="360682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3" name="TextBox 40"/>
            <p:cNvSpPr txBox="1">
              <a:spLocks noChangeArrowheads="1"/>
            </p:cNvSpPr>
            <p:nvPr/>
          </p:nvSpPr>
          <p:spPr bwMode="auto">
            <a:xfrm>
              <a:off x="736848" y="5733256"/>
              <a:ext cx="587581" cy="400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r>
                <a:rPr lang="en-GB" altLang="en-US" sz="2000">
                  <a:latin typeface="Trebuchet MS" pitchFamily="34" charset="0"/>
                </a:rPr>
                <a:t>Inputs</a:t>
              </a:r>
              <a:endParaRPr lang="en-US" altLang="en-US" sz="2000">
                <a:latin typeface="Trebuchet MS" pitchFamily="34" charset="0"/>
              </a:endParaRPr>
            </a:p>
          </p:txBody>
        </p:sp>
      </p:grpSp>
      <p:grpSp>
        <p:nvGrpSpPr>
          <p:cNvPr id="64" name="Group 15"/>
          <p:cNvGrpSpPr>
            <a:grpSpLocks/>
          </p:cNvGrpSpPr>
          <p:nvPr/>
        </p:nvGrpSpPr>
        <p:grpSpPr bwMode="auto">
          <a:xfrm>
            <a:off x="2483768" y="1446605"/>
            <a:ext cx="2051050" cy="400110"/>
            <a:chOff x="376808" y="6273316"/>
            <a:chExt cx="1024115" cy="400464"/>
          </a:xfrm>
        </p:grpSpPr>
        <p:sp>
          <p:nvSpPr>
            <p:cNvPr id="66" name="Flowchart: Process 65"/>
            <p:cNvSpPr/>
            <p:nvPr/>
          </p:nvSpPr>
          <p:spPr>
            <a:xfrm>
              <a:off x="376808" y="6276494"/>
              <a:ext cx="359867" cy="359092"/>
            </a:xfrm>
            <a:prstGeom prst="flowChartProcess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rebuchet MS" panose="020B0603020202020204" pitchFamily="34" charset="0"/>
              </a:endParaRPr>
            </a:p>
          </p:txBody>
        </p:sp>
        <p:sp>
          <p:nvSpPr>
            <p:cNvPr id="67" name="TextBox 43"/>
            <p:cNvSpPr txBox="1">
              <a:spLocks noChangeArrowheads="1"/>
            </p:cNvSpPr>
            <p:nvPr/>
          </p:nvSpPr>
          <p:spPr bwMode="auto">
            <a:xfrm>
              <a:off x="736849" y="6273316"/>
              <a:ext cx="664074" cy="400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r>
                <a:rPr lang="en-GB" altLang="en-US" sz="2000">
                  <a:latin typeface="Trebuchet MS" pitchFamily="34" charset="0"/>
                </a:rPr>
                <a:t>Stores</a:t>
              </a:r>
              <a:endParaRPr lang="en-US" altLang="en-US" sz="2000">
                <a:latin typeface="Trebuchet MS" pitchFamily="34" charset="0"/>
              </a:endParaRPr>
            </a:p>
          </p:txBody>
        </p:sp>
      </p:grpSp>
      <p:grpSp>
        <p:nvGrpSpPr>
          <p:cNvPr id="68" name="Group 13"/>
          <p:cNvGrpSpPr>
            <a:grpSpLocks/>
          </p:cNvGrpSpPr>
          <p:nvPr/>
        </p:nvGrpSpPr>
        <p:grpSpPr bwMode="auto">
          <a:xfrm>
            <a:off x="4644008" y="1446604"/>
            <a:ext cx="2051050" cy="400110"/>
            <a:chOff x="376808" y="6813376"/>
            <a:chExt cx="1208135" cy="400464"/>
          </a:xfrm>
        </p:grpSpPr>
        <p:sp>
          <p:nvSpPr>
            <p:cNvPr id="69" name="Flowchart: Process 68"/>
            <p:cNvSpPr/>
            <p:nvPr/>
          </p:nvSpPr>
          <p:spPr>
            <a:xfrm>
              <a:off x="376808" y="6814965"/>
              <a:ext cx="360009" cy="359092"/>
            </a:xfrm>
            <a:prstGeom prst="flowChart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rebuchet MS" panose="020B0603020202020204" pitchFamily="34" charset="0"/>
              </a:endParaRPr>
            </a:p>
          </p:txBody>
        </p:sp>
        <p:sp>
          <p:nvSpPr>
            <p:cNvPr id="70" name="TextBox 47"/>
            <p:cNvSpPr txBox="1">
              <a:spLocks noChangeArrowheads="1"/>
            </p:cNvSpPr>
            <p:nvPr/>
          </p:nvSpPr>
          <p:spPr bwMode="auto">
            <a:xfrm>
              <a:off x="736849" y="6813376"/>
              <a:ext cx="848094" cy="400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r>
                <a:rPr lang="en-GB" altLang="en-US" sz="2000" dirty="0">
                  <a:latin typeface="Trebuchet MS" pitchFamily="34" charset="0"/>
                </a:rPr>
                <a:t>Transfers</a:t>
              </a:r>
              <a:endParaRPr lang="en-US" altLang="en-US" sz="2000" dirty="0">
                <a:latin typeface="Trebuchet MS" pitchFamily="34" charset="0"/>
              </a:endParaRPr>
            </a:p>
          </p:txBody>
        </p:sp>
      </p:grpSp>
      <p:grpSp>
        <p:nvGrpSpPr>
          <p:cNvPr id="71" name="Group 4"/>
          <p:cNvGrpSpPr>
            <a:grpSpLocks/>
          </p:cNvGrpSpPr>
          <p:nvPr/>
        </p:nvGrpSpPr>
        <p:grpSpPr bwMode="auto">
          <a:xfrm>
            <a:off x="6925097" y="1446604"/>
            <a:ext cx="1751361" cy="400110"/>
            <a:chOff x="376808" y="7353436"/>
            <a:chExt cx="963289" cy="400464"/>
          </a:xfrm>
        </p:grpSpPr>
        <p:sp>
          <p:nvSpPr>
            <p:cNvPr id="72" name="Flowchart: Process 71"/>
            <p:cNvSpPr/>
            <p:nvPr/>
          </p:nvSpPr>
          <p:spPr>
            <a:xfrm>
              <a:off x="376808" y="7353436"/>
              <a:ext cx="359743" cy="360682"/>
            </a:xfrm>
            <a:prstGeom prst="flowChart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rebuchet MS" panose="020B0603020202020204" pitchFamily="34" charset="0"/>
              </a:endParaRPr>
            </a:p>
          </p:txBody>
        </p:sp>
        <p:sp>
          <p:nvSpPr>
            <p:cNvPr id="73" name="TextBox 52"/>
            <p:cNvSpPr txBox="1">
              <a:spLocks noChangeArrowheads="1"/>
            </p:cNvSpPr>
            <p:nvPr/>
          </p:nvSpPr>
          <p:spPr bwMode="auto">
            <a:xfrm>
              <a:off x="736849" y="7353436"/>
              <a:ext cx="603248" cy="400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r>
                <a:rPr lang="en-GB" altLang="en-US" sz="2000" dirty="0">
                  <a:latin typeface="Trebuchet MS" pitchFamily="34" charset="0"/>
                </a:rPr>
                <a:t>Outputs</a:t>
              </a:r>
              <a:endParaRPr lang="en-US" altLang="en-US" sz="2000" dirty="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73060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42000" y="4413051"/>
            <a:ext cx="1133656" cy="118139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Rainfall reaches river quickly</a:t>
            </a:r>
            <a:endParaRPr lang="en-US" sz="1600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5736" y="1412776"/>
            <a:ext cx="1440000" cy="9194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dirty="0" smtClean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Rainfall reaches river slowly</a:t>
            </a:r>
            <a:endParaRPr lang="en-US" sz="1600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79342" y="5806350"/>
            <a:ext cx="1440000" cy="64698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dirty="0" smtClean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Higher risk of flooding</a:t>
            </a:r>
            <a:endParaRPr lang="en-US" sz="1600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86623" y="1681288"/>
            <a:ext cx="1215377" cy="9194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dirty="0" smtClean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 risk of flooding</a:t>
            </a:r>
            <a:endParaRPr lang="en-US" sz="1600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86623" y="5261520"/>
            <a:ext cx="1215377" cy="11918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dirty="0" smtClean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Higher risk of flash flooding</a:t>
            </a:r>
            <a:endParaRPr lang="en-US" sz="1600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08517" y="5806350"/>
            <a:ext cx="1440000" cy="64698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dirty="0" smtClean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 risk of flooding</a:t>
            </a:r>
            <a:endParaRPr lang="en-US" sz="1600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42000" y="285160"/>
            <a:ext cx="8460000" cy="9360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Analyse the factors which influence river runoff in a catchment area. </a:t>
            </a:r>
            <a:endParaRPr lang="en-US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13" name="Straight Arrow Connector 112"/>
          <p:cNvCxnSpPr/>
          <p:nvPr/>
        </p:nvCxnSpPr>
        <p:spPr>
          <a:xfrm flipH="1">
            <a:off x="539552" y="3715946"/>
            <a:ext cx="184638" cy="793174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V="1">
            <a:off x="1618856" y="1681288"/>
            <a:ext cx="742267" cy="307552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H="1">
            <a:off x="2843808" y="5157192"/>
            <a:ext cx="301522" cy="770835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H="1">
            <a:off x="6360864" y="5212815"/>
            <a:ext cx="301522" cy="715212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8345072" y="4799586"/>
            <a:ext cx="115360" cy="57363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7236296" y="1872476"/>
            <a:ext cx="594160" cy="268512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7704" y="2924944"/>
            <a:ext cx="1584016" cy="11918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dirty="0" smtClean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Small or circular or steep sided basin</a:t>
            </a:r>
            <a:endParaRPr lang="en-US" sz="1600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1556792"/>
            <a:ext cx="1584016" cy="11918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dirty="0" smtClean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Large, elongated or gentle sided basin</a:t>
            </a:r>
            <a:endParaRPr lang="en-US" sz="1600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52533" y="4077072"/>
            <a:ext cx="1723723" cy="14642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dirty="0" smtClean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Rapid infiltration on sandy soils due to large pore spaces</a:t>
            </a:r>
            <a:endParaRPr lang="en-US" sz="1600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83768" y="4125390"/>
            <a:ext cx="1548000" cy="14514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dirty="0" smtClean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Slow infiltration on clay soils due to small pore spaces</a:t>
            </a:r>
            <a:endParaRPr lang="en-US" sz="1600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08296" y="1448944"/>
            <a:ext cx="1908000" cy="1476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dirty="0" smtClean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Few surface streams and low drainage density  on permeable rocks</a:t>
            </a:r>
            <a:endParaRPr lang="en-US" sz="1600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84456" y="3068960"/>
            <a:ext cx="1692000" cy="19739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dirty="0" smtClean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Many surface streams and higher drainage density on impermeable  rocks</a:t>
            </a:r>
            <a:endParaRPr lang="en-US" sz="1600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4788024" y="4810592"/>
            <a:ext cx="504056" cy="276001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>
            <a:off x="3815756" y="4864844"/>
            <a:ext cx="540220" cy="396676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6448517" y="2748608"/>
            <a:ext cx="427739" cy="643845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6600917" y="3544854"/>
            <a:ext cx="635379" cy="316194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 flipV="1">
            <a:off x="1835696" y="2359819"/>
            <a:ext cx="525427" cy="565125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>
            <a:off x="1835696" y="3392453"/>
            <a:ext cx="648072" cy="468595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80112" y="3068960"/>
            <a:ext cx="1152000" cy="6469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dirty="0" smtClean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Drainage density</a:t>
            </a:r>
            <a:endParaRPr lang="en-US" sz="1600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4276373"/>
            <a:ext cx="756000" cy="6469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dirty="0" smtClean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Soil type</a:t>
            </a:r>
            <a:endParaRPr lang="en-US" sz="1600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864" y="2708920"/>
            <a:ext cx="1368024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dirty="0" smtClean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Basin size, shape and relief</a:t>
            </a:r>
            <a:endParaRPr lang="en-US" sz="1600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 flipH="1">
            <a:off x="3299342" y="3240085"/>
            <a:ext cx="516414" cy="152368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4578141" y="3840758"/>
            <a:ext cx="0" cy="552003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5292080" y="3520852"/>
            <a:ext cx="436437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08096" y="2359819"/>
            <a:ext cx="1728000" cy="1634490"/>
          </a:xfrm>
          <a:prstGeom prst="roundRect">
            <a:avLst>
              <a:gd name="adj" fmla="val 1107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Factors’ affecting the way a river responds to precipitation</a:t>
            </a:r>
            <a:endParaRPr lang="en-US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4816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34" grpId="0" animBg="1"/>
      <p:bldP spid="35" grpId="0" animBg="1"/>
      <p:bldP spid="38" grpId="0" animBg="1"/>
      <p:bldP spid="39" grpId="0" animBg="1"/>
      <p:bldP spid="12" grpId="0" animBg="1"/>
      <p:bldP spid="13" grpId="0" animBg="1"/>
      <p:bldP spid="32" grpId="0" animBg="1"/>
      <p:bldP spid="33" grpId="0" animBg="1"/>
      <p:bldP spid="36" grpId="0" animBg="1"/>
      <p:bldP spid="37" grpId="0" animBg="1"/>
      <p:bldP spid="10" grpId="0" animBg="1"/>
      <p:bldP spid="9" grpId="0" animBg="1"/>
      <p:bldP spid="4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52364" y="404664"/>
            <a:ext cx="2160000" cy="1692000"/>
          </a:xfrm>
          <a:prstGeom prst="roundRect">
            <a:avLst>
              <a:gd name="adj" fmla="val 6534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Heavy rain falling on hard ground leading to increased runoff and flash floods</a:t>
            </a:r>
            <a:endParaRPr lang="en-US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38844" y="476776"/>
            <a:ext cx="2124000" cy="936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 infiltration if ground frozen or baked hard</a:t>
            </a:r>
            <a:endParaRPr lang="en-US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0152" y="440832"/>
            <a:ext cx="2411872" cy="1476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Lower river levels if high rates of evapotranspiration due to high  temperatures</a:t>
            </a:r>
            <a:endParaRPr lang="en-US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520" y="4761344"/>
            <a:ext cx="1188000" cy="1764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Lower levels of flooding in forested area</a:t>
            </a:r>
            <a:endParaRPr lang="en-US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12016" y="5409344"/>
            <a:ext cx="3204000" cy="1116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Higher risk of flooding in deforested areas or in areas of moorland or grassland or urbanised areas </a:t>
            </a:r>
            <a:endParaRPr lang="en-US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58844" y="1451240"/>
            <a:ext cx="2304000" cy="71508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surface </a:t>
            </a:r>
            <a:r>
              <a:rPr lang="en-GB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GB" dirty="0" smtClean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unoff and more streams</a:t>
            </a:r>
            <a:endParaRPr lang="en-US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92280" y="5445224"/>
            <a:ext cx="1655952" cy="10215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Little surface </a:t>
            </a:r>
            <a:r>
              <a:rPr lang="en-GB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GB" dirty="0" smtClean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unoff and few streams</a:t>
            </a:r>
            <a:endParaRPr lang="en-US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7648" y="3559572"/>
            <a:ext cx="1116000" cy="10215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Higher risk of flooding</a:t>
            </a:r>
            <a:endParaRPr lang="en-US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27920" y="393169"/>
            <a:ext cx="1224000" cy="16911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dirty="0" smtClean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Ground becomes saturated increasing risk of flooding</a:t>
            </a:r>
            <a:endParaRPr lang="en-US" sz="1600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055106" y="1916832"/>
            <a:ext cx="0" cy="528153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3743908" y="1808784"/>
            <a:ext cx="108012" cy="636201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1187624" y="3897208"/>
            <a:ext cx="1005318" cy="4756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1293584" y="4869160"/>
            <a:ext cx="540000" cy="72008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4536137" y="5661168"/>
            <a:ext cx="558007" cy="576144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756400" y="5118100"/>
            <a:ext cx="452898" cy="543068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8646175" y="1846884"/>
            <a:ext cx="0" cy="685331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5643350" y="1238722"/>
            <a:ext cx="1161042" cy="894062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4248152" y="1628801"/>
            <a:ext cx="382467" cy="684071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40542" y="2204864"/>
            <a:ext cx="2088000" cy="4086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Prolonged rainfall</a:t>
            </a:r>
            <a:endParaRPr lang="en-US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3584" y="2259636"/>
            <a:ext cx="1080000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Intense storms</a:t>
            </a:r>
            <a:endParaRPr lang="en-US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47664" y="4250318"/>
            <a:ext cx="2844000" cy="10215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interception if high levels of plant cover/ trees in full leaf</a:t>
            </a:r>
            <a:endParaRPr lang="en-US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8024" y="4869160"/>
            <a:ext cx="1656184" cy="16344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 interception if low density of plant cover</a:t>
            </a:r>
            <a:endParaRPr lang="en-US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44208" y="3789040"/>
            <a:ext cx="2318636" cy="16344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Porous rocks, e.g. chalk and pervious rocks, e.g. carboniferous limestone</a:t>
            </a:r>
            <a:endParaRPr lang="en-US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53974" y="2204864"/>
            <a:ext cx="2508870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Impermeable rocks, e.g.  granite </a:t>
            </a:r>
            <a:endParaRPr lang="en-US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4139952" y="4653136"/>
            <a:ext cx="490667" cy="288032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643350" y="4617781"/>
            <a:ext cx="369042" cy="502757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660339" y="3429000"/>
            <a:ext cx="584069" cy="502757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6638844" y="2716168"/>
            <a:ext cx="0" cy="557103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3743908" y="2492896"/>
            <a:ext cx="0" cy="48183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 flipV="1">
            <a:off x="1624024" y="2830403"/>
            <a:ext cx="1183656" cy="144322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91680" y="3740457"/>
            <a:ext cx="2232000" cy="4086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Meltwater in spring </a:t>
            </a:r>
            <a:endParaRPr lang="en-US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040542" y="3273271"/>
            <a:ext cx="369042" cy="502757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45648" y="3068960"/>
            <a:ext cx="1421968" cy="4086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Snowfall</a:t>
            </a:r>
            <a:endParaRPr lang="en-US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H="1">
            <a:off x="2131928" y="3226403"/>
            <a:ext cx="675752" cy="70302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19560" y="2830403"/>
            <a:ext cx="1620392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Types of precipitation</a:t>
            </a:r>
            <a:endParaRPr lang="en-US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20144" y="1988840"/>
            <a:ext cx="1548000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Temperature</a:t>
            </a:r>
            <a:endParaRPr lang="en-US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6136" y="4335914"/>
            <a:ext cx="1260000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Land use</a:t>
            </a:r>
            <a:endParaRPr lang="en-US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408" y="2996952"/>
            <a:ext cx="1584000" cy="7150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Rock type (geology) </a:t>
            </a:r>
            <a:endParaRPr lang="en-US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flipH="1">
            <a:off x="3989336" y="2996872"/>
            <a:ext cx="479234" cy="25611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436096" y="4005064"/>
            <a:ext cx="0" cy="43200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5796136" y="3418483"/>
            <a:ext cx="504128" cy="381252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 flipV="1">
            <a:off x="5580024" y="2276872"/>
            <a:ext cx="63326" cy="457579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48152" y="2709080"/>
            <a:ext cx="1692000" cy="1404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Factors’ affecting the way a river responds to precipitation</a:t>
            </a:r>
            <a:endParaRPr lang="en-US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2847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9" grpId="0" animBg="1"/>
      <p:bldP spid="10" grpId="0" animBg="1"/>
      <p:bldP spid="17" grpId="0" animBg="1"/>
      <p:bldP spid="18" grpId="0" animBg="1"/>
      <p:bldP spid="21" grpId="0" animBg="1"/>
      <p:bldP spid="22" grpId="0" animBg="1"/>
      <p:bldP spid="14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814</Words>
  <Application>Microsoft Office PowerPoint</Application>
  <PresentationFormat>On-screen Show (4:3)</PresentationFormat>
  <Paragraphs>134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Teachit, part of the AQA family</dc:creator>
  <cp:lastModifiedBy>Lucy Haslam</cp:lastModifiedBy>
  <cp:revision>48</cp:revision>
  <cp:lastPrinted>2018-05-08T09:03:23Z</cp:lastPrinted>
  <dcterms:created xsi:type="dcterms:W3CDTF">2014-02-05T15:39:41Z</dcterms:created>
  <dcterms:modified xsi:type="dcterms:W3CDTF">2018-05-14T09:37:38Z</dcterms:modified>
</cp:coreProperties>
</file>