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5" r:id="rId7"/>
    <p:sldId id="266" r:id="rId8"/>
    <p:sldId id="267" r:id="rId9"/>
    <p:sldId id="268" r:id="rId10"/>
    <p:sldId id="269" r:id="rId11"/>
    <p:sldId id="290" r:id="rId12"/>
    <p:sldId id="260" r:id="rId13"/>
    <p:sldId id="261" r:id="rId14"/>
    <p:sldId id="263" r:id="rId15"/>
    <p:sldId id="262" r:id="rId16"/>
    <p:sldId id="270" r:id="rId17"/>
    <p:sldId id="273"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C8E348-02B4-46EB-9D7F-95294D189342}"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401329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C8E348-02B4-46EB-9D7F-95294D189342}"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334730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C8E348-02B4-46EB-9D7F-95294D189342}"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1744314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144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3720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900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135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574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8270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2216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113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C8E348-02B4-46EB-9D7F-95294D189342}"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163909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8742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8524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180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C8E348-02B4-46EB-9D7F-95294D189342}"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196749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C8E348-02B4-46EB-9D7F-95294D189342}"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138525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C8E348-02B4-46EB-9D7F-95294D189342}" type="datetimeFigureOut">
              <a:rPr lang="en-GB" smtClean="0"/>
              <a:t>07/09/2020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197908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C8E348-02B4-46EB-9D7F-95294D189342}" type="datetimeFigureOut">
              <a:rPr lang="en-GB" smtClean="0"/>
              <a:t>07/09/2020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233204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8E348-02B4-46EB-9D7F-95294D189342}" type="datetimeFigureOut">
              <a:rPr lang="en-GB" smtClean="0"/>
              <a:t>07/09/2020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255996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8E348-02B4-46EB-9D7F-95294D189342}"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185062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8E348-02B4-46EB-9D7F-95294D189342}"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B44BD0-6D35-4FF3-B06E-E934F6DD772E}" type="slidenum">
              <a:rPr lang="en-GB" smtClean="0"/>
              <a:t>‹#›</a:t>
            </a:fld>
            <a:endParaRPr lang="en-GB"/>
          </a:p>
        </p:txBody>
      </p:sp>
    </p:spTree>
    <p:extLst>
      <p:ext uri="{BB962C8B-B14F-4D97-AF65-F5344CB8AC3E}">
        <p14:creationId xmlns:p14="http://schemas.microsoft.com/office/powerpoint/2010/main" val="277928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8E348-02B4-46EB-9D7F-95294D189342}" type="datetimeFigureOut">
              <a:rPr lang="en-GB" smtClean="0"/>
              <a:t>07/09/2020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44BD0-6D35-4FF3-B06E-E934F6DD772E}" type="slidenum">
              <a:rPr lang="en-GB" smtClean="0"/>
              <a:t>‹#›</a:t>
            </a:fld>
            <a:endParaRPr lang="en-GB"/>
          </a:p>
        </p:txBody>
      </p:sp>
    </p:spTree>
    <p:extLst>
      <p:ext uri="{BB962C8B-B14F-4D97-AF65-F5344CB8AC3E}">
        <p14:creationId xmlns:p14="http://schemas.microsoft.com/office/powerpoint/2010/main" val="339021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EAE69-45BD-4B49-BDF3-7C4D2EAD369F}" type="datetimeFigureOut">
              <a:rPr lang="en-GB" smtClean="0">
                <a:solidFill>
                  <a:prstClr val="black">
                    <a:tint val="75000"/>
                  </a:prstClr>
                </a:solidFill>
              </a:rPr>
              <a:pPr/>
              <a:t>07/09/2020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4944A-DAE1-4137-A450-FFDDBD4272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7416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55000" b="-5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132858"/>
            <a:ext cx="6336703" cy="1470025"/>
          </a:xfrm>
        </p:spPr>
        <p:txBody>
          <a:bodyPr>
            <a:noAutofit/>
          </a:bodyPr>
          <a:lstStyle/>
          <a:p>
            <a:r>
              <a:rPr lang="en-GB" sz="4800" b="1" dirty="0" smtClean="0"/>
              <a:t>STOP SMOKING IN PREGNANCY </a:t>
            </a:r>
            <a:endParaRPr lang="en-GB" sz="4800" b="1" dirty="0"/>
          </a:p>
        </p:txBody>
      </p:sp>
      <p:sp>
        <p:nvSpPr>
          <p:cNvPr id="3" name="Subtitle 2"/>
          <p:cNvSpPr>
            <a:spLocks noGrp="1"/>
          </p:cNvSpPr>
          <p:nvPr>
            <p:ph type="subTitle" idx="1"/>
          </p:nvPr>
        </p:nvSpPr>
        <p:spPr>
          <a:xfrm>
            <a:off x="1371600" y="3886200"/>
            <a:ext cx="6368752" cy="1752600"/>
          </a:xfrm>
        </p:spPr>
        <p:txBody>
          <a:bodyPr>
            <a:normAutofit/>
          </a:bodyPr>
          <a:lstStyle/>
          <a:p>
            <a:r>
              <a:rPr lang="en-GB" sz="3600" b="1" dirty="0" smtClean="0"/>
              <a:t>VERY BRIEF ADVICE </a:t>
            </a:r>
            <a:endParaRPr lang="en-GB" sz="3600" b="1" dirty="0"/>
          </a:p>
        </p:txBody>
      </p:sp>
    </p:spTree>
    <p:extLst>
      <p:ext uri="{BB962C8B-B14F-4D97-AF65-F5344CB8AC3E}">
        <p14:creationId xmlns:p14="http://schemas.microsoft.com/office/powerpoint/2010/main" val="382450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395536" y="260648"/>
            <a:ext cx="6462464" cy="5262979"/>
          </a:xfrm>
          <a:prstGeom prst="rect">
            <a:avLst/>
          </a:prstGeom>
        </p:spPr>
        <p:txBody>
          <a:bodyPr wrap="square">
            <a:spAutoFit/>
          </a:bodyPr>
          <a:lstStyle/>
          <a:p>
            <a:endParaRPr lang="en-GB" sz="2400" dirty="0" smtClean="0">
              <a:solidFill>
                <a:srgbClr val="FFFF00"/>
              </a:solidFill>
            </a:endParaRPr>
          </a:p>
          <a:p>
            <a:r>
              <a:rPr lang="en-GB" sz="2400" dirty="0" smtClean="0"/>
              <a:t> </a:t>
            </a:r>
            <a:r>
              <a:rPr lang="en-GB" sz="2400" b="1" dirty="0" smtClean="0"/>
              <a:t>Data </a:t>
            </a:r>
            <a:r>
              <a:rPr lang="en-GB" sz="2400" b="1" dirty="0"/>
              <a:t>for England for 2019-20 showed that 10.4% of mothers were recorded as smokers at time of delivery. This was the same as in 2018-19 but there has been a steady decline in the percentage of women reported as smoking at the time of delivery since 2006-7 (16%). </a:t>
            </a:r>
            <a:endParaRPr lang="en-GB" sz="2400" b="1" dirty="0" smtClean="0"/>
          </a:p>
          <a:p>
            <a:endParaRPr lang="en-GB" sz="2400" b="1" dirty="0"/>
          </a:p>
          <a:p>
            <a:r>
              <a:rPr lang="en-GB" sz="2400" b="1" dirty="0" smtClean="0"/>
              <a:t>Coventry</a:t>
            </a:r>
            <a:r>
              <a:rPr lang="en-GB" sz="2400" b="1" dirty="0"/>
              <a:t/>
            </a:r>
            <a:br>
              <a:rPr lang="en-GB" sz="2400" b="1" dirty="0"/>
            </a:br>
            <a:r>
              <a:rPr lang="en-GB" sz="2400" b="1" i="1" dirty="0" smtClean="0"/>
              <a:t>The</a:t>
            </a:r>
            <a:r>
              <a:rPr lang="en-GB" sz="2400" b="1" dirty="0" smtClean="0"/>
              <a:t> data for Coventry is comparable to the national average with a Quit rate of 45-52%. The Smoking at time of delivery rate is 10% therefore we are developing a robust plan to meet the new 6% target!</a:t>
            </a:r>
            <a:endParaRPr lang="en-GB" sz="2400" b="1" dirty="0"/>
          </a:p>
        </p:txBody>
      </p:sp>
    </p:spTree>
    <p:extLst>
      <p:ext uri="{BB962C8B-B14F-4D97-AF65-F5344CB8AC3E}">
        <p14:creationId xmlns:p14="http://schemas.microsoft.com/office/powerpoint/2010/main" val="415178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7" y="1997839"/>
            <a:ext cx="6552728" cy="3416320"/>
          </a:xfrm>
          <a:prstGeom prst="rect">
            <a:avLst/>
          </a:prstGeom>
        </p:spPr>
        <p:txBody>
          <a:bodyPr wrap="square">
            <a:spAutoFit/>
          </a:bodyPr>
          <a:lstStyle/>
          <a:p>
            <a:r>
              <a:rPr lang="en-GB" sz="2400" b="1" u="none" strike="noStrike" dirty="0" smtClean="0">
                <a:solidFill>
                  <a:srgbClr val="414141"/>
                </a:solidFill>
                <a:effectLst/>
              </a:rPr>
              <a:t>About 1 in 5 women smoke at some stage in pregnancy, and there are many identified opportunities for smoking to be addressed with these women.</a:t>
            </a:r>
            <a:br>
              <a:rPr lang="en-GB" sz="2400" b="1" u="none" strike="noStrike" dirty="0" smtClean="0">
                <a:solidFill>
                  <a:srgbClr val="414141"/>
                </a:solidFill>
                <a:effectLst/>
              </a:rPr>
            </a:br>
            <a:endParaRPr lang="en-GB" sz="2400" b="1" u="none" strike="noStrike" dirty="0" smtClean="0">
              <a:solidFill>
                <a:srgbClr val="414141"/>
              </a:solidFill>
              <a:effectLst/>
            </a:endParaRPr>
          </a:p>
          <a:p>
            <a:r>
              <a:rPr lang="en-GB" sz="2400" b="1" u="sng" strike="noStrike" dirty="0" smtClean="0">
                <a:solidFill>
                  <a:srgbClr val="414141"/>
                </a:solidFill>
                <a:effectLst/>
              </a:rPr>
              <a:t>For this to happen every health care professional and carer has to play their part, and a coordinated approach is needed with strong leadership, clear protocols, policies, and care pathways.</a:t>
            </a:r>
            <a:endParaRPr lang="en-GB" sz="2400" b="1" u="sn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16661"/>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49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7" y="2413339"/>
            <a:ext cx="6984776" cy="4031873"/>
          </a:xfrm>
          <a:prstGeom prst="rect">
            <a:avLst/>
          </a:prstGeom>
        </p:spPr>
        <p:txBody>
          <a:bodyPr wrap="square">
            <a:spAutoFit/>
          </a:bodyPr>
          <a:lstStyle/>
          <a:p>
            <a:r>
              <a:rPr lang="en-GB" sz="3200" dirty="0" smtClean="0"/>
              <a:t>Promoting wellbeing, ensuring that advice is evidence-based and working in partnership with patients to help them access relevant health care is all part of the Nursing &amp; Midwifery Council - - Professional standards of practice and behaviour for nurses, midwives and nursing associates (2018).</a:t>
            </a:r>
            <a:endParaRPr lang="en-GB"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417" y="33265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78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420890"/>
            <a:ext cx="8229600" cy="3705275"/>
          </a:xfrm>
        </p:spPr>
        <p:txBody>
          <a:bodyPr/>
          <a:lstStyle/>
          <a:p>
            <a:r>
              <a:rPr lang="en-GB" dirty="0" smtClean="0"/>
              <a:t>All staff coming into contact with pregnant women have a role to play, mainly through triggering quit attempts by delivering very brief advice on smoking. </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6064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73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96752"/>
            <a:ext cx="583264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376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4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latin typeface="Bahnschrift Condensed" panose="020B0502040204020203" pitchFamily="34" charset="0"/>
              </a:rPr>
              <a:t>Very Brief Advice , what is it?</a:t>
            </a:r>
            <a:endParaRPr lang="en-GB" b="1" dirty="0">
              <a:solidFill>
                <a:schemeClr val="accent1">
                  <a:lumMod val="75000"/>
                </a:schemeClr>
              </a:solidFill>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GB" sz="3200" b="1" dirty="0" smtClean="0">
                <a:solidFill>
                  <a:srgbClr val="00B0F0"/>
                </a:solidFill>
              </a:rPr>
              <a:t>Designed to be a simple piece of advice that can be used in almost any consultation with a smoker</a:t>
            </a:r>
            <a:endParaRPr lang="en-GB" b="1" dirty="0">
              <a:solidFill>
                <a:srgbClr val="00B0F0"/>
              </a:solidFill>
            </a:endParaRPr>
          </a:p>
        </p:txBody>
      </p:sp>
    </p:spTree>
    <p:extLst>
      <p:ext uri="{BB962C8B-B14F-4D97-AF65-F5344CB8AC3E}">
        <p14:creationId xmlns:p14="http://schemas.microsoft.com/office/powerpoint/2010/main" val="1678618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NICE Guidelines</a:t>
            </a:r>
          </a:p>
        </p:txBody>
      </p:sp>
      <p:sp>
        <p:nvSpPr>
          <p:cNvPr id="3" name="Content Placeholder 2"/>
          <p:cNvSpPr>
            <a:spLocks noGrp="1"/>
          </p:cNvSpPr>
          <p:nvPr>
            <p:ph idx="1"/>
          </p:nvPr>
        </p:nvSpPr>
        <p:spPr/>
        <p:txBody>
          <a:bodyPr>
            <a:normAutofit fontScale="92500"/>
          </a:bodyPr>
          <a:lstStyle/>
          <a:p>
            <a:r>
              <a:rPr lang="en-GB" dirty="0"/>
              <a:t>Understand the impact that smoking and second hand smoke can have on a woman and her unborn child</a:t>
            </a:r>
          </a:p>
          <a:p>
            <a:r>
              <a:rPr lang="en-GB" dirty="0"/>
              <a:t>Know how to ask questions in such a way that encourages them to be open about their smoking</a:t>
            </a:r>
          </a:p>
          <a:p>
            <a:r>
              <a:rPr lang="en-GB" dirty="0"/>
              <a:t>Always recommend quitting rather than cutting down</a:t>
            </a:r>
          </a:p>
          <a:p>
            <a:r>
              <a:rPr lang="en-GB" dirty="0"/>
              <a:t>Know what local evidence based stop smoking support is available and how to refer a woman</a:t>
            </a:r>
          </a:p>
          <a:p>
            <a:r>
              <a:rPr lang="en-GB" dirty="0"/>
              <a:t>Refer all women who smoke, or have stopped smoking within the last 2 weeks, to stop smoking support.</a:t>
            </a:r>
          </a:p>
          <a:p>
            <a:endParaRPr lang="en-GB" dirty="0"/>
          </a:p>
        </p:txBody>
      </p:sp>
    </p:spTree>
    <p:extLst>
      <p:ext uri="{BB962C8B-B14F-4D97-AF65-F5344CB8AC3E}">
        <p14:creationId xmlns:p14="http://schemas.microsoft.com/office/powerpoint/2010/main" val="1209181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28650" y="836712"/>
            <a:ext cx="7886700" cy="5340251"/>
          </a:xfrm>
        </p:spPr>
        <p:txBody>
          <a:bodyPr/>
          <a:lstStyle/>
          <a:p>
            <a:endParaRPr lang="en-GB" b="1" dirty="0" smtClean="0"/>
          </a:p>
          <a:p>
            <a:endParaRPr lang="en-GB" b="1" dirty="0"/>
          </a:p>
          <a:p>
            <a:endParaRPr lang="en-GB" b="1" dirty="0" smtClean="0"/>
          </a:p>
          <a:p>
            <a:r>
              <a:rPr lang="en-GB" b="1" dirty="0" smtClean="0">
                <a:solidFill>
                  <a:schemeClr val="accent5">
                    <a:lumMod val="75000"/>
                  </a:schemeClr>
                </a:solidFill>
              </a:rPr>
              <a:t>68</a:t>
            </a:r>
            <a:r>
              <a:rPr lang="en-GB" b="1" dirty="0">
                <a:solidFill>
                  <a:schemeClr val="accent5">
                    <a:lumMod val="75000"/>
                  </a:schemeClr>
                </a:solidFill>
              </a:rPr>
              <a:t>% higher success rate if NRT is offered</a:t>
            </a:r>
          </a:p>
          <a:p>
            <a:r>
              <a:rPr lang="en-GB" b="1" dirty="0">
                <a:solidFill>
                  <a:schemeClr val="accent5">
                    <a:lumMod val="75000"/>
                  </a:schemeClr>
                </a:solidFill>
              </a:rPr>
              <a:t>217% higher with the offer of support and NRT</a:t>
            </a:r>
          </a:p>
          <a:p>
            <a:r>
              <a:rPr lang="en-GB" b="1" dirty="0">
                <a:solidFill>
                  <a:schemeClr val="accent5">
                    <a:lumMod val="75000"/>
                  </a:schemeClr>
                </a:solidFill>
              </a:rPr>
              <a:t>Just mentioning stopping smoking does not increase quit </a:t>
            </a:r>
            <a:r>
              <a:rPr lang="en-GB" b="1" dirty="0" smtClean="0">
                <a:solidFill>
                  <a:schemeClr val="accent5">
                    <a:lumMod val="75000"/>
                  </a:schemeClr>
                </a:solidFill>
              </a:rPr>
              <a:t>attempts</a:t>
            </a:r>
            <a:endParaRPr lang="en-GB" b="1" dirty="0">
              <a:solidFill>
                <a:schemeClr val="accent5">
                  <a:lumMod val="75000"/>
                </a:schemeClr>
              </a:solidFill>
            </a:endParaRPr>
          </a:p>
        </p:txBody>
      </p:sp>
    </p:spTree>
    <p:extLst>
      <p:ext uri="{BB962C8B-B14F-4D97-AF65-F5344CB8AC3E}">
        <p14:creationId xmlns:p14="http://schemas.microsoft.com/office/powerpoint/2010/main" val="827983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All pregnant women deserve high quality evidence based behavioural support, Nicotine Replacement (NRT)as required and this is what the Stop Smoking in Pregnancy Team (SSIP) is offering to all pregnant women in Coventry</a:t>
            </a:r>
          </a:p>
        </p:txBody>
      </p:sp>
    </p:spTree>
    <p:extLst>
      <p:ext uri="{BB962C8B-B14F-4D97-AF65-F5344CB8AC3E}">
        <p14:creationId xmlns:p14="http://schemas.microsoft.com/office/powerpoint/2010/main" val="1006675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Psychology Behind the Approach</a:t>
            </a:r>
          </a:p>
        </p:txBody>
      </p:sp>
      <p:sp>
        <p:nvSpPr>
          <p:cNvPr id="3" name="Content Placeholder 2"/>
          <p:cNvSpPr>
            <a:spLocks noGrp="1"/>
          </p:cNvSpPr>
          <p:nvPr>
            <p:ph idx="1"/>
          </p:nvPr>
        </p:nvSpPr>
        <p:spPr/>
        <p:txBody>
          <a:bodyPr>
            <a:normAutofit/>
          </a:bodyPr>
          <a:lstStyle/>
          <a:p>
            <a:endParaRPr lang="en-GB" dirty="0" smtClean="0"/>
          </a:p>
          <a:p>
            <a:endParaRPr lang="en-GB" dirty="0"/>
          </a:p>
          <a:p>
            <a:r>
              <a:rPr lang="en-GB" dirty="0" smtClean="0"/>
              <a:t>The </a:t>
            </a:r>
            <a:r>
              <a:rPr lang="en-GB" dirty="0"/>
              <a:t>recommendation is that the smoker is not advised to stop or asked if they want to stop smoking, by asking someone if they want to stop smoking they will automatically start generating reasons why they should not or can’t stop </a:t>
            </a:r>
            <a:r>
              <a:rPr lang="en-GB" dirty="0" smtClean="0"/>
              <a:t>.</a:t>
            </a:r>
            <a:endParaRPr lang="en-GB" dirty="0"/>
          </a:p>
        </p:txBody>
      </p:sp>
    </p:spTree>
    <p:extLst>
      <p:ext uri="{BB962C8B-B14F-4D97-AF65-F5344CB8AC3E}">
        <p14:creationId xmlns:p14="http://schemas.microsoft.com/office/powerpoint/2010/main" val="1599427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r>
              <a:rPr lang="en-GB" dirty="0" smtClean="0"/>
              <a:t>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7" y="260648"/>
            <a:ext cx="377375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2348880"/>
            <a:ext cx="8352929" cy="4247317"/>
          </a:xfrm>
          <a:prstGeom prst="rect">
            <a:avLst/>
          </a:prstGeom>
        </p:spPr>
        <p:txBody>
          <a:bodyPr wrap="square">
            <a:spAutoFit/>
          </a:bodyPr>
          <a:lstStyle/>
          <a:p>
            <a:r>
              <a:rPr lang="en-GB" b="1" dirty="0" smtClean="0"/>
              <a:t>BACKGROUND </a:t>
            </a:r>
          </a:p>
          <a:p>
            <a:endParaRPr lang="en-GB" dirty="0" smtClean="0"/>
          </a:p>
          <a:p>
            <a:r>
              <a:rPr lang="en-GB" dirty="0" smtClean="0"/>
              <a:t>Smoking </a:t>
            </a:r>
            <a:r>
              <a:rPr lang="en-GB" dirty="0"/>
              <a:t>is the single largest modifiable risk factor for adverse outcomes in </a:t>
            </a:r>
            <a:r>
              <a:rPr lang="en-GB" dirty="0" smtClean="0"/>
              <a:t>pregnancy and </a:t>
            </a:r>
            <a:r>
              <a:rPr lang="en-GB" dirty="0"/>
              <a:t>is therefore the most important behaviour change to tackle. </a:t>
            </a:r>
            <a:br>
              <a:rPr lang="en-GB" dirty="0"/>
            </a:br>
            <a:r>
              <a:rPr lang="en-GB" dirty="0"/>
              <a:t/>
            </a:r>
            <a:br>
              <a:rPr lang="en-GB" dirty="0"/>
            </a:br>
            <a:r>
              <a:rPr lang="en-GB" dirty="0"/>
              <a:t>Given the magnitude of the risk, it is important to deliver Very Brief Advice (VBA) on smoking to pregnant women as a standard of care. </a:t>
            </a:r>
            <a:br>
              <a:rPr lang="en-GB" dirty="0"/>
            </a:br>
            <a:r>
              <a:rPr lang="en-GB" dirty="0"/>
              <a:t/>
            </a:r>
            <a:br>
              <a:rPr lang="en-GB" dirty="0"/>
            </a:br>
            <a:r>
              <a:rPr lang="en-GB" dirty="0"/>
              <a:t>Smoking is the leading preventable cause of:</a:t>
            </a:r>
            <a:br>
              <a:rPr lang="en-GB" dirty="0"/>
            </a:br>
            <a:r>
              <a:rPr lang="en-GB" dirty="0"/>
              <a:t/>
            </a:r>
            <a:br>
              <a:rPr lang="en-GB" dirty="0"/>
            </a:br>
            <a:r>
              <a:rPr lang="en-GB" dirty="0"/>
              <a:t>Miscarriage</a:t>
            </a:r>
            <a:br>
              <a:rPr lang="en-GB" dirty="0"/>
            </a:br>
            <a:r>
              <a:rPr lang="en-GB" dirty="0"/>
              <a:t/>
            </a:r>
            <a:br>
              <a:rPr lang="en-GB" dirty="0"/>
            </a:br>
            <a:r>
              <a:rPr lang="en-GB" dirty="0"/>
              <a:t>Stillbirths, and</a:t>
            </a:r>
            <a:br>
              <a:rPr lang="en-GB" dirty="0"/>
            </a:br>
            <a:endParaRPr lang="en-GB" dirty="0"/>
          </a:p>
          <a:p>
            <a:r>
              <a:rPr lang="en-GB" dirty="0" smtClean="0"/>
              <a:t>Neonatal </a:t>
            </a:r>
            <a:r>
              <a:rPr lang="en-GB" dirty="0"/>
              <a:t>deaths</a:t>
            </a:r>
          </a:p>
        </p:txBody>
      </p:sp>
    </p:spTree>
    <p:extLst>
      <p:ext uri="{BB962C8B-B14F-4D97-AF65-F5344CB8AC3E}">
        <p14:creationId xmlns:p14="http://schemas.microsoft.com/office/powerpoint/2010/main" val="3528004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All smokers know that it is bad for their health and will want to quit.</a:t>
            </a:r>
          </a:p>
          <a:p>
            <a:r>
              <a:rPr lang="en-GB" dirty="0"/>
              <a:t>Do ask ,Do you smoke at all?</a:t>
            </a:r>
          </a:p>
          <a:p>
            <a:r>
              <a:rPr lang="en-GB" dirty="0"/>
              <a:t>Has your smoking changed since you discovered that you are pregnant?</a:t>
            </a:r>
          </a:p>
          <a:p>
            <a:r>
              <a:rPr lang="en-GB" dirty="0"/>
              <a:t>Do you still smoke?</a:t>
            </a:r>
          </a:p>
          <a:p>
            <a:r>
              <a:rPr lang="en-GB" dirty="0"/>
              <a:t>Questions will obviously vary depending on your relationship with the pregnant mother.</a:t>
            </a:r>
          </a:p>
          <a:p>
            <a:endParaRPr lang="en-GB" dirty="0"/>
          </a:p>
        </p:txBody>
      </p:sp>
    </p:spTree>
    <p:extLst>
      <p:ext uri="{BB962C8B-B14F-4D97-AF65-F5344CB8AC3E}">
        <p14:creationId xmlns:p14="http://schemas.microsoft.com/office/powerpoint/2010/main" val="1457201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Rectangle 1"/>
          <p:cNvSpPr/>
          <p:nvPr/>
        </p:nvSpPr>
        <p:spPr>
          <a:xfrm>
            <a:off x="1835696" y="1716775"/>
            <a:ext cx="5022304" cy="3539430"/>
          </a:xfrm>
          <a:prstGeom prst="rect">
            <a:avLst/>
          </a:prstGeom>
        </p:spPr>
        <p:txBody>
          <a:bodyPr wrap="square">
            <a:spAutoFit/>
          </a:bodyPr>
          <a:lstStyle/>
          <a:p>
            <a:r>
              <a:rPr lang="en-GB" sz="2800" dirty="0" smtClean="0">
                <a:solidFill>
                  <a:srgbClr val="FFFF00"/>
                </a:solidFill>
              </a:rPr>
              <a:t>In-depth questions e.g. how many they smoke, what they smoke, how long they have smoked for, if they have tried to stop before can be saved until they receive the specialist stop smoking service that all pregnant women ideally need to stop.</a:t>
            </a:r>
            <a:endParaRPr lang="en-GB" sz="2800" dirty="0">
              <a:solidFill>
                <a:srgbClr val="FFFF00"/>
              </a:solidFill>
            </a:endParaRPr>
          </a:p>
        </p:txBody>
      </p:sp>
    </p:spTree>
    <p:extLst>
      <p:ext uri="{BB962C8B-B14F-4D97-AF65-F5344CB8AC3E}">
        <p14:creationId xmlns:p14="http://schemas.microsoft.com/office/powerpoint/2010/main" val="345832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20000" r="-20000"/>
          </a:stretch>
        </a:blipFill>
        <a:effectLst/>
      </p:bgPr>
    </p:bg>
    <p:spTree>
      <p:nvGrpSpPr>
        <p:cNvPr id="1" name=""/>
        <p:cNvGrpSpPr/>
        <p:nvPr/>
      </p:nvGrpSpPr>
      <p:grpSpPr>
        <a:xfrm>
          <a:off x="0" y="0"/>
          <a:ext cx="0" cy="0"/>
          <a:chOff x="0" y="0"/>
          <a:chExt cx="0" cy="0"/>
        </a:xfrm>
      </p:grpSpPr>
      <p:sp>
        <p:nvSpPr>
          <p:cNvPr id="2" name="Rectangle 1"/>
          <p:cNvSpPr/>
          <p:nvPr/>
        </p:nvSpPr>
        <p:spPr>
          <a:xfrm>
            <a:off x="1619672" y="1700808"/>
            <a:ext cx="5238328" cy="2246769"/>
          </a:xfrm>
          <a:prstGeom prst="rect">
            <a:avLst/>
          </a:prstGeom>
        </p:spPr>
        <p:txBody>
          <a:bodyPr wrap="square">
            <a:spAutoFit/>
          </a:bodyPr>
          <a:lstStyle/>
          <a:p>
            <a:r>
              <a:rPr lang="en-GB" sz="2800" dirty="0" smtClean="0">
                <a:solidFill>
                  <a:srgbClr val="FFFF00"/>
                </a:solidFill>
              </a:rPr>
              <a:t>It is best practice to always ask about smoking status, both current and past use (up to 70% of ex-smokers return to smoking in the couple of years post stopping.</a:t>
            </a:r>
            <a:endParaRPr lang="en-GB" sz="2800" dirty="0">
              <a:solidFill>
                <a:srgbClr val="FFFF00"/>
              </a:solidFill>
            </a:endParaRPr>
          </a:p>
        </p:txBody>
      </p:sp>
    </p:spTree>
    <p:extLst>
      <p:ext uri="{BB962C8B-B14F-4D97-AF65-F5344CB8AC3E}">
        <p14:creationId xmlns:p14="http://schemas.microsoft.com/office/powerpoint/2010/main" val="1254319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Carbon Monoxide Testing (CO )</a:t>
            </a:r>
          </a:p>
        </p:txBody>
      </p:sp>
      <p:sp>
        <p:nvSpPr>
          <p:cNvPr id="4" name="Content Placeholder 3"/>
          <p:cNvSpPr>
            <a:spLocks noGrp="1"/>
          </p:cNvSpPr>
          <p:nvPr>
            <p:ph idx="1"/>
          </p:nvPr>
        </p:nvSpPr>
        <p:spPr>
          <a:xfrm>
            <a:off x="628650" y="1825625"/>
            <a:ext cx="7886700" cy="2971527"/>
          </a:xfrm>
        </p:spPr>
        <p:txBody>
          <a:bodyPr>
            <a:normAutofit fontScale="92500" lnSpcReduction="20000"/>
          </a:bodyPr>
          <a:lstStyle/>
          <a:p>
            <a:r>
              <a:rPr lang="en-GB" dirty="0"/>
              <a:t>Part of routine ante-natal checks , every contact with the stop smoking service, every pregnant woman is CO tested (not happening presently due to COVID 19 restrictions) it is a very useful way of raising the subject of smoking.</a:t>
            </a:r>
          </a:p>
          <a:p>
            <a:r>
              <a:rPr lang="en-GB" dirty="0"/>
              <a:t>CO is a poisonous gas contained in cigarette smoke, it affects the body’s ability to transport oxygen around the body, CO crosses the placenta and enters the baby’s blood stream.</a:t>
            </a:r>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365" y="4286250"/>
            <a:ext cx="25717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531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42000"/>
                    </a14:imgEffect>
                  </a14:imgLayer>
                </a14:imgProps>
              </a:ext>
              <a:ext uri="{28A0092B-C50C-407E-A947-70E740481C1C}">
                <a14:useLocalDpi xmlns:a14="http://schemas.microsoft.com/office/drawing/2010/main" val="0"/>
              </a:ext>
            </a:extLst>
          </a:blip>
          <a:srcRect/>
          <a:stretch>
            <a:fillRect/>
          </a:stretch>
        </p:blipFill>
        <p:spPr bwMode="auto">
          <a:xfrm>
            <a:off x="0" y="332656"/>
            <a:ext cx="9143999"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947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560" y="0"/>
            <a:ext cx="1065718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101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28650" y="1412776"/>
            <a:ext cx="7886700" cy="4764187"/>
          </a:xfrm>
        </p:spPr>
        <p:txBody>
          <a:bodyPr>
            <a:normAutofit/>
          </a:bodyPr>
          <a:lstStyle/>
          <a:p>
            <a:r>
              <a:rPr lang="en-GB" dirty="0">
                <a:solidFill>
                  <a:srgbClr val="00B0F0"/>
                </a:solidFill>
              </a:rPr>
              <a:t>Important to assess the woman’s motivation to stop smoking </a:t>
            </a:r>
          </a:p>
          <a:p>
            <a:r>
              <a:rPr lang="en-GB" dirty="0">
                <a:solidFill>
                  <a:srgbClr val="00B0F0"/>
                </a:solidFill>
              </a:rPr>
              <a:t>Pregnant women need to reassured that they are not being judged but that you are keen to ensure the best outcome for the pregnancy.</a:t>
            </a:r>
          </a:p>
          <a:p>
            <a:r>
              <a:rPr lang="en-GB" dirty="0">
                <a:solidFill>
                  <a:srgbClr val="00B0F0"/>
                </a:solidFill>
              </a:rPr>
              <a:t>Smokers frequently deny or minimise the health risks of smoking to them and their baby.</a:t>
            </a:r>
          </a:p>
          <a:p>
            <a:r>
              <a:rPr lang="en-GB" dirty="0">
                <a:solidFill>
                  <a:srgbClr val="00B0F0"/>
                </a:solidFill>
              </a:rPr>
              <a:t>Professional needs to communicate their understanding that quitting is not easy, provide encouragement and communicate the support that will be provided</a:t>
            </a:r>
          </a:p>
          <a:p>
            <a:endParaRPr lang="en-GB" dirty="0">
              <a:solidFill>
                <a:srgbClr val="00B0F0"/>
              </a:solidFill>
            </a:endParaRPr>
          </a:p>
        </p:txBody>
      </p:sp>
    </p:spTree>
    <p:extLst>
      <p:ext uri="{BB962C8B-B14F-4D97-AF65-F5344CB8AC3E}">
        <p14:creationId xmlns:p14="http://schemas.microsoft.com/office/powerpoint/2010/main" val="3239995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rPr>
              <a:t>Women who Express little or No Interest in Stopping Smoking</a:t>
            </a:r>
          </a:p>
        </p:txBody>
      </p:sp>
      <p:sp>
        <p:nvSpPr>
          <p:cNvPr id="3" name="Content Placeholder 2"/>
          <p:cNvSpPr>
            <a:spLocks noGrp="1"/>
          </p:cNvSpPr>
          <p:nvPr>
            <p:ph idx="1"/>
          </p:nvPr>
        </p:nvSpPr>
        <p:spPr/>
        <p:txBody>
          <a:bodyPr>
            <a:normAutofit/>
          </a:bodyPr>
          <a:lstStyle/>
          <a:p>
            <a:r>
              <a:rPr lang="en-GB" dirty="0" smtClean="0">
                <a:solidFill>
                  <a:srgbClr val="00B0F0"/>
                </a:solidFill>
              </a:rPr>
              <a:t>Example </a:t>
            </a:r>
            <a:r>
              <a:rPr lang="en-GB" dirty="0">
                <a:solidFill>
                  <a:srgbClr val="00B0F0"/>
                </a:solidFill>
              </a:rPr>
              <a:t>of how to explore a woman’s lack of interest in quitting , need to communicate an understanding that is not easy.</a:t>
            </a:r>
          </a:p>
          <a:p>
            <a:r>
              <a:rPr lang="en-GB" dirty="0">
                <a:solidFill>
                  <a:srgbClr val="00B0F0"/>
                </a:solidFill>
              </a:rPr>
              <a:t>‘I can understand why you feel it might be difficult right now’</a:t>
            </a:r>
          </a:p>
          <a:p>
            <a:r>
              <a:rPr lang="en-GB" dirty="0">
                <a:solidFill>
                  <a:srgbClr val="00B0F0"/>
                </a:solidFill>
              </a:rPr>
              <a:t>‘What worries you about giving up smoking?’</a:t>
            </a:r>
          </a:p>
          <a:p>
            <a:r>
              <a:rPr lang="en-GB" dirty="0">
                <a:solidFill>
                  <a:srgbClr val="00B0F0"/>
                </a:solidFill>
              </a:rPr>
              <a:t>Always try to use open questions. </a:t>
            </a:r>
          </a:p>
          <a:p>
            <a:r>
              <a:rPr lang="en-GB" dirty="0">
                <a:solidFill>
                  <a:srgbClr val="00B0F0"/>
                </a:solidFill>
              </a:rPr>
              <a:t>Ensure a motivational message is given </a:t>
            </a:r>
          </a:p>
          <a:p>
            <a:endParaRPr lang="en-GB" dirty="0"/>
          </a:p>
        </p:txBody>
      </p:sp>
    </p:spTree>
    <p:extLst>
      <p:ext uri="{BB962C8B-B14F-4D97-AF65-F5344CB8AC3E}">
        <p14:creationId xmlns:p14="http://schemas.microsoft.com/office/powerpoint/2010/main" val="166030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28650" y="908720"/>
            <a:ext cx="7886700" cy="5268243"/>
          </a:xfrm>
        </p:spPr>
        <p:txBody>
          <a:bodyPr/>
          <a:lstStyle/>
          <a:p>
            <a:r>
              <a:rPr lang="en-GB" dirty="0"/>
              <a:t>‘</a:t>
            </a:r>
            <a:r>
              <a:rPr lang="en-GB" dirty="0">
                <a:solidFill>
                  <a:srgbClr val="00B0F0"/>
                </a:solidFill>
              </a:rPr>
              <a:t>With support and NRT you are much more likely to be successful, you’ve got nothing to lose it’s so important to stop smoking whilst you are pregnant</a:t>
            </a:r>
          </a:p>
          <a:p>
            <a:r>
              <a:rPr lang="en-GB" dirty="0">
                <a:solidFill>
                  <a:srgbClr val="00B0F0"/>
                </a:solidFill>
              </a:rPr>
              <a:t>Pregnant women have a right to decide to not stop smoking and therefore discussing smoking with those who say they do not want to stop needs to be done in a sensitive manner</a:t>
            </a:r>
          </a:p>
          <a:p>
            <a:r>
              <a:rPr lang="en-GB" dirty="0">
                <a:solidFill>
                  <a:srgbClr val="00B0F0"/>
                </a:solidFill>
              </a:rPr>
              <a:t>Always respect a woman’s decision but be clear on the advice you are giving, re-iterate that the service is still on offer to her throughout her pregnancy.</a:t>
            </a:r>
          </a:p>
          <a:p>
            <a:endParaRPr lang="en-GB" dirty="0"/>
          </a:p>
        </p:txBody>
      </p:sp>
    </p:spTree>
    <p:extLst>
      <p:ext uri="{BB962C8B-B14F-4D97-AF65-F5344CB8AC3E}">
        <p14:creationId xmlns:p14="http://schemas.microsoft.com/office/powerpoint/2010/main" val="2417951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187624" y="692696"/>
            <a:ext cx="4605512" cy="584775"/>
          </a:xfrm>
          <a:prstGeom prst="rect">
            <a:avLst/>
          </a:prstGeom>
        </p:spPr>
        <p:txBody>
          <a:bodyPr wrap="square">
            <a:spAutoFit/>
          </a:bodyPr>
          <a:lstStyle/>
          <a:p>
            <a:r>
              <a:rPr lang="en-GB" sz="3200" b="1" dirty="0" smtClean="0">
                <a:solidFill>
                  <a:srgbClr val="00B0F0"/>
                </a:solidFill>
              </a:rPr>
              <a:t>Quitting v Cutting Down</a:t>
            </a:r>
            <a:endParaRPr lang="en-GB" sz="3200" b="1" dirty="0">
              <a:solidFill>
                <a:srgbClr val="00B0F0"/>
              </a:solidFill>
            </a:endParaRPr>
          </a:p>
        </p:txBody>
      </p:sp>
      <p:sp>
        <p:nvSpPr>
          <p:cNvPr id="3" name="Rectangle 2"/>
          <p:cNvSpPr/>
          <p:nvPr/>
        </p:nvSpPr>
        <p:spPr>
          <a:xfrm>
            <a:off x="1691680" y="1772817"/>
            <a:ext cx="5166320" cy="3170099"/>
          </a:xfrm>
          <a:prstGeom prst="rect">
            <a:avLst/>
          </a:prstGeom>
        </p:spPr>
        <p:txBody>
          <a:bodyPr wrap="square">
            <a:spAutoFit/>
          </a:bodyPr>
          <a:lstStyle/>
          <a:p>
            <a:r>
              <a:rPr lang="en-GB" sz="2000" b="1" dirty="0" smtClean="0">
                <a:solidFill>
                  <a:srgbClr val="FFFF00"/>
                </a:solidFill>
              </a:rPr>
              <a:t>A reduced number of cigarettes does not equate to significantly reducing health risks and stopping smoking completely is the only way of ensuring that the unborn baby is not at risk from smoking.</a:t>
            </a:r>
          </a:p>
          <a:p>
            <a:r>
              <a:rPr lang="en-GB" sz="2000" b="1" dirty="0" smtClean="0">
                <a:solidFill>
                  <a:srgbClr val="FFFF00"/>
                </a:solidFill>
              </a:rPr>
              <a:t>Research indicates that between 75-95% of quitters who have a single cigarette resume regular smoking .</a:t>
            </a:r>
          </a:p>
          <a:p>
            <a:r>
              <a:rPr lang="en-GB" sz="2000" b="1" dirty="0" smtClean="0">
                <a:solidFill>
                  <a:srgbClr val="FFFF00"/>
                </a:solidFill>
              </a:rPr>
              <a:t>Explaining the concept of compensatory smoking</a:t>
            </a:r>
            <a:endParaRPr lang="en-GB" sz="2000" b="1" dirty="0">
              <a:solidFill>
                <a:srgbClr val="FFFF00"/>
              </a:solidFill>
            </a:endParaRPr>
          </a:p>
        </p:txBody>
      </p:sp>
    </p:spTree>
    <p:extLst>
      <p:ext uri="{BB962C8B-B14F-4D97-AF65-F5344CB8AC3E}">
        <p14:creationId xmlns:p14="http://schemas.microsoft.com/office/powerpoint/2010/main" val="3818179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3" y="404664"/>
            <a:ext cx="369126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504" y="0"/>
            <a:ext cx="8928992" cy="7663636"/>
          </a:xfrm>
          <a:prstGeom prst="rect">
            <a:avLst/>
          </a:prstGeom>
        </p:spPr>
        <p:txBody>
          <a:bodyPr wrap="square">
            <a:spAutoFit/>
          </a:bodyPr>
          <a:lstStyle/>
          <a:p>
            <a:r>
              <a:rPr lang="en-GB" sz="2400" dirty="0"/>
              <a:t>Smoking is clearly linked to an </a:t>
            </a:r>
            <a:r>
              <a:rPr lang="en-GB" sz="2400" dirty="0" smtClean="0"/>
              <a:t>increased </a:t>
            </a:r>
            <a:r>
              <a:rPr lang="en-GB" sz="2400" dirty="0"/>
              <a:t>risk of the following avoidable conditions:</a:t>
            </a:r>
            <a:br>
              <a:rPr lang="en-GB" sz="2400" dirty="0"/>
            </a:br>
            <a:r>
              <a:rPr lang="en-GB" sz="2400" dirty="0"/>
              <a:t/>
            </a:r>
            <a:br>
              <a:rPr lang="en-GB" sz="2400" dirty="0"/>
            </a:br>
            <a:r>
              <a:rPr lang="en-GB" sz="2400" dirty="0"/>
              <a:t>Intrauterine growth restriction (IUGR)</a:t>
            </a:r>
            <a:br>
              <a:rPr lang="en-GB" sz="2400" dirty="0"/>
            </a:br>
            <a:r>
              <a:rPr lang="en-GB" sz="2400" dirty="0"/>
              <a:t/>
            </a:r>
            <a:br>
              <a:rPr lang="en-GB" sz="2400" dirty="0"/>
            </a:br>
            <a:r>
              <a:rPr lang="en-GB" sz="2400" dirty="0"/>
              <a:t>Premature </a:t>
            </a:r>
            <a:r>
              <a:rPr lang="en-GB" sz="2400" dirty="0" smtClean="0"/>
              <a:t>birth</a:t>
            </a:r>
            <a:endParaRPr lang="en-GB" sz="2400" dirty="0"/>
          </a:p>
          <a:p>
            <a:endParaRPr lang="en-GB" sz="2400" dirty="0"/>
          </a:p>
          <a:p>
            <a:r>
              <a:rPr lang="en-GB" sz="2400" dirty="0" smtClean="0"/>
              <a:t>Low </a:t>
            </a:r>
            <a:r>
              <a:rPr lang="en-GB" sz="2400" dirty="0"/>
              <a:t>birth </a:t>
            </a:r>
            <a:r>
              <a:rPr lang="en-GB" sz="2400" dirty="0" smtClean="0"/>
              <a:t>weight</a:t>
            </a:r>
          </a:p>
          <a:p>
            <a:r>
              <a:rPr lang="en-GB" dirty="0" smtClean="0"/>
              <a:t>The </a:t>
            </a:r>
            <a:r>
              <a:rPr lang="en-GB" dirty="0"/>
              <a:t>total annual cost to the NHS of smoking during pregnancy approximately £64 million, for treating the resulting problems for mothers and could be as high as £23.5 million for treating babies up to one year of age mainly attributable to the care of low birth weight / preterm babies .(2019)</a:t>
            </a:r>
          </a:p>
          <a:p>
            <a:r>
              <a:rPr lang="en-GB" dirty="0"/>
              <a:t> </a:t>
            </a:r>
          </a:p>
          <a:p>
            <a:r>
              <a:rPr lang="en-GB" dirty="0"/>
              <a:t>It is estimated that spending between £13.60 and £37.00 per pregnant smoker would yield positive cost savings for the NHS.</a:t>
            </a:r>
          </a:p>
          <a:p>
            <a:r>
              <a:rPr lang="en-GB" dirty="0"/>
              <a:t> </a:t>
            </a:r>
          </a:p>
          <a:p>
            <a:r>
              <a:rPr lang="en-GB" dirty="0"/>
              <a:t>Estimated that the increased cost to the NHS of smoking during pregnancy is £1500 per smoker.</a:t>
            </a:r>
          </a:p>
          <a:p>
            <a:r>
              <a:rPr lang="en-GB" dirty="0"/>
              <a:t> </a:t>
            </a:r>
          </a:p>
          <a:p>
            <a:r>
              <a:rPr lang="en-GB" dirty="0"/>
              <a:t>Stop smoking interventions reduced the risk admission to Neo-Natal Intensive Care Unit immediately after birth by 22%</a:t>
            </a:r>
          </a:p>
          <a:p>
            <a:r>
              <a:rPr lang="en-GB" dirty="0"/>
              <a:t> </a:t>
            </a:r>
          </a:p>
          <a:p>
            <a:endParaRPr lang="en-GB" sz="2400" dirty="0" smtClean="0"/>
          </a:p>
          <a:p>
            <a:endParaRPr lang="en-GB" sz="2400" dirty="0"/>
          </a:p>
        </p:txBody>
      </p:sp>
    </p:spTree>
    <p:extLst>
      <p:ext uri="{BB962C8B-B14F-4D97-AF65-F5344CB8AC3E}">
        <p14:creationId xmlns:p14="http://schemas.microsoft.com/office/powerpoint/2010/main" val="4217819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28650" y="1340768"/>
            <a:ext cx="5671542" cy="4836194"/>
          </a:xfrm>
        </p:spPr>
        <p:txBody>
          <a:bodyPr>
            <a:normAutofit fontScale="92500" lnSpcReduction="20000"/>
          </a:bodyPr>
          <a:lstStyle/>
          <a:p>
            <a:r>
              <a:rPr lang="en-GB" dirty="0"/>
              <a:t>‘Your brain and body are used to regular doses of nicotine. When you cut down the number of cigarettes that you smoke your brain and body </a:t>
            </a:r>
            <a:r>
              <a:rPr lang="en-GB" dirty="0" smtClean="0"/>
              <a:t>still 'demand’ </a:t>
            </a:r>
            <a:r>
              <a:rPr lang="en-GB" dirty="0"/>
              <a:t>those regular doses’ so what happens without you realising it, is that you will get similar doses of nicotine from fewer cigarettes by smoking those cigarettes more efficiently (taking more puffs, inhaling deeper and longer, smoking more of the cigarette. Similar doses of nicotine equals similar doses of tar and CO which means little or no benefit from cutting down on your smoking’</a:t>
            </a:r>
          </a:p>
          <a:p>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60648"/>
            <a:ext cx="25717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29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B0F0"/>
                </a:solidFill>
              </a:rPr>
              <a:t>Summary of Action to be taken to Support </a:t>
            </a:r>
            <a:r>
              <a:rPr lang="en-GB" b="1" dirty="0" smtClean="0">
                <a:solidFill>
                  <a:srgbClr val="00B0F0"/>
                </a:solidFill>
              </a:rPr>
              <a:t>pregnant </a:t>
            </a:r>
            <a:r>
              <a:rPr lang="en-GB" b="1" dirty="0">
                <a:solidFill>
                  <a:srgbClr val="00B0F0"/>
                </a:solidFill>
              </a:rPr>
              <a:t>Women</a:t>
            </a:r>
          </a:p>
        </p:txBody>
      </p:sp>
      <p:sp>
        <p:nvSpPr>
          <p:cNvPr id="3" name="Content Placeholder 2"/>
          <p:cNvSpPr>
            <a:spLocks noGrp="1"/>
          </p:cNvSpPr>
          <p:nvPr>
            <p:ph idx="1"/>
          </p:nvPr>
        </p:nvSpPr>
        <p:spPr/>
        <p:txBody>
          <a:bodyPr>
            <a:normAutofit fontScale="92500" lnSpcReduction="10000"/>
          </a:bodyPr>
          <a:lstStyle/>
          <a:p>
            <a:r>
              <a:rPr lang="en-GB" b="1" dirty="0">
                <a:solidFill>
                  <a:srgbClr val="00B0F0"/>
                </a:solidFill>
              </a:rPr>
              <a:t>To provide information to women on the effects of smoking </a:t>
            </a:r>
            <a:r>
              <a:rPr lang="en-GB" b="1" dirty="0" smtClean="0">
                <a:solidFill>
                  <a:srgbClr val="00B0F0"/>
                </a:solidFill>
              </a:rPr>
              <a:t>on </a:t>
            </a:r>
            <a:r>
              <a:rPr lang="en-GB" b="1" dirty="0">
                <a:solidFill>
                  <a:srgbClr val="00B0F0"/>
                </a:solidFill>
              </a:rPr>
              <a:t>pregnancy outcomes and to re-inforce the importance of quitting smoking in early pregnancy</a:t>
            </a:r>
          </a:p>
          <a:p>
            <a:r>
              <a:rPr lang="en-GB" b="1" dirty="0">
                <a:solidFill>
                  <a:srgbClr val="00B0F0"/>
                </a:solidFill>
              </a:rPr>
              <a:t>To use CO monitoring to assess tobacco use and to provide feedback</a:t>
            </a:r>
          </a:p>
          <a:p>
            <a:r>
              <a:rPr lang="en-GB" b="1" dirty="0">
                <a:solidFill>
                  <a:srgbClr val="00B0F0"/>
                </a:solidFill>
              </a:rPr>
              <a:t>Offer local support</a:t>
            </a:r>
          </a:p>
          <a:p>
            <a:r>
              <a:rPr lang="en-GB" b="1" dirty="0">
                <a:solidFill>
                  <a:srgbClr val="00B0F0"/>
                </a:solidFill>
              </a:rPr>
              <a:t>Complete a referral to the SSIP Team</a:t>
            </a:r>
          </a:p>
          <a:p>
            <a:r>
              <a:rPr lang="en-GB" b="1" dirty="0">
                <a:solidFill>
                  <a:srgbClr val="00B0F0"/>
                </a:solidFill>
              </a:rPr>
              <a:t>Re-inforce the importance of quitting completely versus cutting down.</a:t>
            </a:r>
          </a:p>
          <a:p>
            <a:r>
              <a:rPr lang="en-GB" b="1" dirty="0">
                <a:solidFill>
                  <a:srgbClr val="00B0F0"/>
                </a:solidFill>
              </a:rPr>
              <a:t>Discuss and support women to plan to remain </a:t>
            </a:r>
            <a:r>
              <a:rPr lang="en-GB" b="1" dirty="0" smtClean="0">
                <a:solidFill>
                  <a:srgbClr val="00B0F0"/>
                </a:solidFill>
              </a:rPr>
              <a:t>smoke free </a:t>
            </a:r>
            <a:r>
              <a:rPr lang="en-GB" b="1" dirty="0">
                <a:solidFill>
                  <a:srgbClr val="00B0F0"/>
                </a:solidFill>
              </a:rPr>
              <a:t>post delivery</a:t>
            </a:r>
          </a:p>
          <a:p>
            <a:endParaRPr lang="en-GB" dirty="0">
              <a:solidFill>
                <a:srgbClr val="00B0F0"/>
              </a:solidFill>
            </a:endParaRPr>
          </a:p>
        </p:txBody>
      </p:sp>
    </p:spTree>
    <p:extLst>
      <p:ext uri="{BB962C8B-B14F-4D97-AF65-F5344CB8AC3E}">
        <p14:creationId xmlns:p14="http://schemas.microsoft.com/office/powerpoint/2010/main" val="3533991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a:t>
            </a:r>
          </a:p>
        </p:txBody>
      </p:sp>
      <p:sp>
        <p:nvSpPr>
          <p:cNvPr id="3" name="Content Placeholder 2"/>
          <p:cNvSpPr>
            <a:spLocks noGrp="1"/>
          </p:cNvSpPr>
          <p:nvPr>
            <p:ph idx="1"/>
          </p:nvPr>
        </p:nvSpPr>
        <p:spPr/>
        <p:txBody>
          <a:bodyPr>
            <a:normAutofit fontScale="92500" lnSpcReduction="20000"/>
          </a:bodyPr>
          <a:lstStyle/>
          <a:p>
            <a:pPr lvl="0"/>
            <a:r>
              <a:rPr lang="en-GB" dirty="0"/>
              <a:t>A.N. referred to </a:t>
            </a:r>
            <a:r>
              <a:rPr lang="en-GB" dirty="0" smtClean="0"/>
              <a:t>SSIP</a:t>
            </a:r>
            <a:endParaRPr lang="en-GB" dirty="0"/>
          </a:p>
          <a:p>
            <a:pPr lvl="0"/>
            <a:r>
              <a:rPr lang="en-GB" dirty="0"/>
              <a:t>Contact made home visit carried out</a:t>
            </a:r>
          </a:p>
          <a:p>
            <a:pPr lvl="0"/>
            <a:r>
              <a:rPr lang="en-GB" dirty="0"/>
              <a:t>A.N had a toddler</a:t>
            </a:r>
          </a:p>
          <a:p>
            <a:pPr lvl="0"/>
            <a:r>
              <a:rPr lang="en-GB" dirty="0"/>
              <a:t>Next visit carried out in new accommodation – no facilities</a:t>
            </a:r>
          </a:p>
          <a:p>
            <a:pPr lvl="0"/>
            <a:r>
              <a:rPr lang="en-GB" dirty="0"/>
              <a:t>A.N. feeling very isolated</a:t>
            </a:r>
          </a:p>
          <a:p>
            <a:pPr lvl="0"/>
            <a:r>
              <a:rPr lang="en-GB" dirty="0"/>
              <a:t>Collaborative working</a:t>
            </a:r>
          </a:p>
          <a:p>
            <a:pPr lvl="0"/>
            <a:r>
              <a:rPr lang="en-GB" dirty="0"/>
              <a:t>Good engagement throughout, quit.</a:t>
            </a:r>
          </a:p>
          <a:p>
            <a:pPr lvl="0"/>
            <a:r>
              <a:rPr lang="en-GB" dirty="0"/>
              <a:t>Completed service successfully</a:t>
            </a:r>
          </a:p>
          <a:p>
            <a:pPr lvl="0"/>
            <a:r>
              <a:rPr lang="en-GB" dirty="0"/>
              <a:t>Six month serious case review</a:t>
            </a:r>
          </a:p>
          <a:p>
            <a:pPr lvl="0"/>
            <a:r>
              <a:rPr lang="en-GB" dirty="0"/>
              <a:t>Paperwork up to date and complete.</a:t>
            </a:r>
          </a:p>
          <a:p>
            <a:endParaRPr lang="en-GB" dirty="0"/>
          </a:p>
        </p:txBody>
      </p:sp>
    </p:spTree>
    <p:extLst>
      <p:ext uri="{BB962C8B-B14F-4D97-AF65-F5344CB8AC3E}">
        <p14:creationId xmlns:p14="http://schemas.microsoft.com/office/powerpoint/2010/main" val="1908009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712879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175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17513"/>
            <a:ext cx="8064895" cy="60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21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5652121" cy="4893647"/>
          </a:xfrm>
          <a:prstGeom prst="rect">
            <a:avLst/>
          </a:prstGeom>
        </p:spPr>
        <p:txBody>
          <a:bodyPr wrap="square">
            <a:spAutoFit/>
          </a:bodyPr>
          <a:lstStyle/>
          <a:p>
            <a:endParaRPr lang="en-GB" sz="2400" b="1" u="none" strike="noStrike" dirty="0" smtClean="0">
              <a:solidFill>
                <a:srgbClr val="414141"/>
              </a:solidFill>
              <a:effectLst/>
            </a:endParaRPr>
          </a:p>
          <a:p>
            <a:endParaRPr lang="en-GB" sz="2400" b="1" dirty="0">
              <a:solidFill>
                <a:srgbClr val="414141"/>
              </a:solidFill>
            </a:endParaRPr>
          </a:p>
          <a:p>
            <a:r>
              <a:rPr lang="en-GB" sz="2400" b="1" u="none" strike="noStrike" dirty="0" smtClean="0">
                <a:solidFill>
                  <a:srgbClr val="414141"/>
                </a:solidFill>
                <a:effectLst/>
              </a:rPr>
              <a:t>Babies </a:t>
            </a:r>
            <a:r>
              <a:rPr lang="en-GB" sz="2400" b="1" u="none" strike="noStrike" dirty="0" smtClean="0">
                <a:solidFill>
                  <a:srgbClr val="414141"/>
                </a:solidFill>
                <a:effectLst/>
              </a:rPr>
              <a:t>born to smokers have a much higher incidence of:</a:t>
            </a:r>
            <a:br>
              <a:rPr lang="en-GB" sz="2400" b="1" u="none" strike="noStrike" dirty="0" smtClean="0">
                <a:solidFill>
                  <a:srgbClr val="414141"/>
                </a:solidFill>
                <a:effectLst/>
              </a:rPr>
            </a:br>
            <a:r>
              <a:rPr lang="en-GB" sz="2400" b="0" u="none" strike="noStrike" dirty="0" smtClean="0">
                <a:solidFill>
                  <a:srgbClr val="414141"/>
                </a:solidFill>
                <a:effectLst/>
              </a:rPr>
              <a:t/>
            </a:r>
            <a:br>
              <a:rPr lang="en-GB" sz="2400" b="0" u="none" strike="noStrike" dirty="0" smtClean="0">
                <a:solidFill>
                  <a:srgbClr val="414141"/>
                </a:solidFill>
                <a:effectLst/>
              </a:rPr>
            </a:br>
            <a:r>
              <a:rPr lang="en-GB" sz="2400" b="0" u="none" strike="noStrike" dirty="0" smtClean="0">
                <a:solidFill>
                  <a:srgbClr val="414141"/>
                </a:solidFill>
                <a:effectLst/>
              </a:rPr>
              <a:t>Perinatal and neonatal morbidity and mortality</a:t>
            </a:r>
            <a:br>
              <a:rPr lang="en-GB" sz="2400" b="0" u="none" strike="noStrike" dirty="0" smtClean="0">
                <a:solidFill>
                  <a:srgbClr val="414141"/>
                </a:solidFill>
                <a:effectLst/>
              </a:rPr>
            </a:br>
            <a:r>
              <a:rPr lang="en-GB" sz="2400" b="0" u="none" strike="noStrike" dirty="0" smtClean="0">
                <a:solidFill>
                  <a:srgbClr val="414141"/>
                </a:solidFill>
                <a:effectLst/>
              </a:rPr>
              <a:t/>
            </a:r>
            <a:br>
              <a:rPr lang="en-GB" sz="2400" b="0" u="none" strike="noStrike" dirty="0" smtClean="0">
                <a:solidFill>
                  <a:srgbClr val="414141"/>
                </a:solidFill>
                <a:effectLst/>
              </a:rPr>
            </a:br>
            <a:r>
              <a:rPr lang="en-GB" sz="2400" b="0" u="none" strike="noStrike" dirty="0" smtClean="0">
                <a:solidFill>
                  <a:srgbClr val="414141"/>
                </a:solidFill>
                <a:effectLst/>
              </a:rPr>
              <a:t>Sudden Infant Death Syndrome (SIDS, cot death)</a:t>
            </a:r>
            <a:br>
              <a:rPr lang="en-GB" sz="2400" b="0" u="none" strike="noStrike" dirty="0" smtClean="0">
                <a:solidFill>
                  <a:srgbClr val="414141"/>
                </a:solidFill>
                <a:effectLst/>
              </a:rPr>
            </a:br>
            <a:r>
              <a:rPr lang="en-GB" sz="2400" b="0" u="none" strike="noStrike" dirty="0" smtClean="0">
                <a:solidFill>
                  <a:srgbClr val="414141"/>
                </a:solidFill>
                <a:effectLst/>
              </a:rPr>
              <a:t/>
            </a:r>
            <a:br>
              <a:rPr lang="en-GB" sz="2400" b="0" u="none" strike="noStrike" dirty="0" smtClean="0">
                <a:solidFill>
                  <a:srgbClr val="414141"/>
                </a:solidFill>
                <a:effectLst/>
              </a:rPr>
            </a:br>
            <a:r>
              <a:rPr lang="en-GB" sz="2400" b="0" u="none" strike="noStrike" dirty="0" smtClean="0">
                <a:solidFill>
                  <a:srgbClr val="414141"/>
                </a:solidFill>
                <a:effectLst/>
              </a:rPr>
              <a:t>Respiratory illnesses including asthma</a:t>
            </a:r>
            <a:br>
              <a:rPr lang="en-GB" sz="2400" b="0" u="none" strike="noStrike" dirty="0" smtClean="0">
                <a:solidFill>
                  <a:srgbClr val="414141"/>
                </a:solidFill>
                <a:effectLst/>
              </a:rPr>
            </a:br>
            <a:r>
              <a:rPr lang="en-GB" sz="2400" b="0" u="none" strike="noStrike" dirty="0" smtClean="0">
                <a:solidFill>
                  <a:srgbClr val="414141"/>
                </a:solidFill>
                <a:effectLst/>
              </a:rPr>
              <a:t>Behavioural problems</a:t>
            </a:r>
            <a:endParaRPr lang="en-GB" sz="2400" b="0" u="none" strike="noStrike" dirty="0">
              <a:solidFill>
                <a:srgbClr val="414141"/>
              </a:solidFill>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404664"/>
            <a:ext cx="284797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60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5000" r="-25000"/>
          </a:stretch>
        </a:blipFill>
        <a:effectLst/>
      </p:bgPr>
    </p:bg>
    <p:spTree>
      <p:nvGrpSpPr>
        <p:cNvPr id="1" name=""/>
        <p:cNvGrpSpPr/>
        <p:nvPr/>
      </p:nvGrpSpPr>
      <p:grpSpPr>
        <a:xfrm>
          <a:off x="0" y="0"/>
          <a:ext cx="0" cy="0"/>
          <a:chOff x="0" y="0"/>
          <a:chExt cx="0" cy="0"/>
        </a:xfrm>
      </p:grpSpPr>
      <p:sp>
        <p:nvSpPr>
          <p:cNvPr id="2" name="Rectangle 1"/>
          <p:cNvSpPr/>
          <p:nvPr/>
        </p:nvSpPr>
        <p:spPr>
          <a:xfrm>
            <a:off x="1115616" y="764704"/>
            <a:ext cx="5742384" cy="4893647"/>
          </a:xfrm>
          <a:prstGeom prst="rect">
            <a:avLst/>
          </a:prstGeom>
        </p:spPr>
        <p:txBody>
          <a:bodyPr wrap="square">
            <a:spAutoFit/>
          </a:bodyPr>
          <a:lstStyle/>
          <a:p>
            <a:r>
              <a:rPr lang="en-GB" sz="2400" b="1" dirty="0" smtClean="0"/>
              <a:t>Inequalities in smoking prevalence</a:t>
            </a:r>
          </a:p>
          <a:p>
            <a:r>
              <a:rPr lang="en-GB" sz="2400" b="1" dirty="0" smtClean="0"/>
              <a:t>In the UK, rates of smoking in pregnancy differ across groups.</a:t>
            </a:r>
          </a:p>
          <a:p>
            <a:endParaRPr lang="en-GB" sz="2400" b="1" dirty="0" smtClean="0"/>
          </a:p>
          <a:p>
            <a:r>
              <a:rPr lang="en-GB" sz="2400" b="1" dirty="0" smtClean="0"/>
              <a:t> Mothers aged 20 or under are six times more likely than those aged 35 and over to have smoked throughout pregnancy (35% and 6% respectively).</a:t>
            </a:r>
          </a:p>
          <a:p>
            <a:endParaRPr lang="en-GB" sz="2400" b="1" dirty="0" smtClean="0"/>
          </a:p>
          <a:p>
            <a:r>
              <a:rPr lang="en-GB" sz="2400" b="1" dirty="0" smtClean="0"/>
              <a:t>Pregnant women are also more likely to smoke if they are less educated, live in rented accommodation and are single or have a partner that smokes.</a:t>
            </a:r>
            <a:endParaRPr lang="en-GB" sz="2400" b="1" dirty="0"/>
          </a:p>
        </p:txBody>
      </p:sp>
    </p:spTree>
    <p:extLst>
      <p:ext uri="{BB962C8B-B14F-4D97-AF65-F5344CB8AC3E}">
        <p14:creationId xmlns:p14="http://schemas.microsoft.com/office/powerpoint/2010/main" val="3849996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27584" y="908720"/>
            <a:ext cx="6030416" cy="2554545"/>
          </a:xfrm>
          <a:prstGeom prst="rect">
            <a:avLst/>
          </a:prstGeom>
        </p:spPr>
        <p:txBody>
          <a:bodyPr wrap="square">
            <a:spAutoFit/>
          </a:bodyPr>
          <a:lstStyle/>
          <a:p>
            <a:r>
              <a:rPr lang="en-GB" sz="2000" b="1" dirty="0" smtClean="0"/>
              <a:t>Women who have mental health or substance misuse problems are also more likely to smoke during pregnancy (with a prevalence of 43% in this group of women) and are less likely to quit. </a:t>
            </a:r>
          </a:p>
          <a:p>
            <a:r>
              <a:rPr lang="en-GB" sz="2000" b="1" dirty="0" smtClean="0"/>
              <a:t>They are also likely to be more tobacco dependant, thus decreasing their chances of quitting successfully and increasing their risks of a poor outcome in pregnancy.</a:t>
            </a:r>
            <a:endParaRPr lang="en-GB" sz="2000" b="1" dirty="0"/>
          </a:p>
        </p:txBody>
      </p:sp>
    </p:spTree>
    <p:extLst>
      <p:ext uri="{BB962C8B-B14F-4D97-AF65-F5344CB8AC3E}">
        <p14:creationId xmlns:p14="http://schemas.microsoft.com/office/powerpoint/2010/main" val="3275327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2286000" y="2690337"/>
            <a:ext cx="4572000" cy="2677656"/>
          </a:xfrm>
          <a:prstGeom prst="rect">
            <a:avLst/>
          </a:prstGeom>
        </p:spPr>
        <p:txBody>
          <a:bodyPr>
            <a:spAutoFit/>
          </a:bodyPr>
          <a:lstStyle/>
          <a:p>
            <a:r>
              <a:rPr lang="en-GB" sz="2400" b="1" dirty="0" smtClean="0"/>
              <a:t>Research has shown that women who stop smoking before 15 weeks of pregnancy cut their risk of spontaneous premature birth and having a low birth weight babies to the same as a non-smoker.</a:t>
            </a:r>
            <a:endParaRPr lang="en-GB" sz="2400" b="1" dirty="0"/>
          </a:p>
        </p:txBody>
      </p:sp>
    </p:spTree>
    <p:extLst>
      <p:ext uri="{BB962C8B-B14F-4D97-AF65-F5344CB8AC3E}">
        <p14:creationId xmlns:p14="http://schemas.microsoft.com/office/powerpoint/2010/main" val="1801162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2514601"/>
            <a:ext cx="9067800" cy="4524315"/>
          </a:xfrm>
          <a:prstGeom prst="rect">
            <a:avLst/>
          </a:prstGeom>
        </p:spPr>
        <p:txBody>
          <a:bodyPr wrap="square">
            <a:spAutoFit/>
          </a:bodyPr>
          <a:lstStyle/>
          <a:p>
            <a:r>
              <a:rPr lang="en-GB" b="1" dirty="0"/>
              <a:t>Key </a:t>
            </a:r>
            <a:r>
              <a:rPr lang="en-GB" b="1" dirty="0" smtClean="0"/>
              <a:t>Facts:</a:t>
            </a:r>
          </a:p>
          <a:p>
            <a:endParaRPr lang="en-GB" dirty="0"/>
          </a:p>
          <a:p>
            <a:r>
              <a:rPr lang="en-GB" b="1" dirty="0" smtClean="0"/>
              <a:t>10.6 % of </a:t>
            </a:r>
            <a:r>
              <a:rPr lang="en-GB" b="1" dirty="0"/>
              <a:t>mothers were recorded as smokers at the time of </a:t>
            </a:r>
            <a:r>
              <a:rPr lang="en-GB" b="1" dirty="0" smtClean="0"/>
              <a:t>delivery- </a:t>
            </a:r>
            <a:r>
              <a:rPr lang="en-GB" b="1" dirty="0"/>
              <a:t>E</a:t>
            </a:r>
            <a:r>
              <a:rPr lang="en-GB" b="1" dirty="0" smtClean="0"/>
              <a:t>ngland </a:t>
            </a:r>
          </a:p>
          <a:p>
            <a:endParaRPr lang="en-GB" b="1" dirty="0"/>
          </a:p>
          <a:p>
            <a:r>
              <a:rPr lang="en-GB" b="1" dirty="0" smtClean="0"/>
              <a:t>This has reduced from 11.4% in 2014/15 </a:t>
            </a:r>
          </a:p>
          <a:p>
            <a:endParaRPr lang="en-GB" b="1" dirty="0"/>
          </a:p>
          <a:p>
            <a:r>
              <a:rPr lang="en-GB" b="1" dirty="0" smtClean="0"/>
              <a:t>This </a:t>
            </a:r>
            <a:r>
              <a:rPr lang="en-GB" b="1" dirty="0"/>
              <a:t>continues the steady year-on-year decline in the percentage of women smoking at the time of delivery from </a:t>
            </a:r>
            <a:r>
              <a:rPr lang="en-GB" b="1" dirty="0" smtClean="0"/>
              <a:t>15.1% in </a:t>
            </a:r>
            <a:r>
              <a:rPr lang="en-GB" b="1" dirty="0"/>
              <a:t>2006/07. </a:t>
            </a:r>
          </a:p>
          <a:p>
            <a:endParaRPr lang="en-GB" b="1" dirty="0" smtClean="0"/>
          </a:p>
          <a:p>
            <a:r>
              <a:rPr lang="en-GB" b="1" dirty="0" smtClean="0"/>
              <a:t>This </a:t>
            </a:r>
            <a:r>
              <a:rPr lang="en-GB" b="1" dirty="0"/>
              <a:t>is the first time national annual figures have been below the </a:t>
            </a:r>
            <a:r>
              <a:rPr lang="en-GB" b="1" dirty="0" smtClean="0"/>
              <a:t>11%  target</a:t>
            </a:r>
            <a:r>
              <a:rPr lang="en-GB" b="1" dirty="0"/>
              <a:t>. </a:t>
            </a:r>
          </a:p>
          <a:p>
            <a:endParaRPr lang="en-GB" b="1" dirty="0"/>
          </a:p>
          <a:p>
            <a:r>
              <a:rPr lang="en-GB" b="1" dirty="0" smtClean="0"/>
              <a:t>However</a:t>
            </a:r>
            <a:r>
              <a:rPr lang="en-GB" b="1" dirty="0"/>
              <a:t>, there are some geographical differences amongst all NHS England </a:t>
            </a:r>
            <a:r>
              <a:rPr lang="en-GB" b="1" dirty="0" smtClean="0"/>
              <a:t>Regions, </a:t>
            </a:r>
            <a:r>
              <a:rPr lang="en-GB" b="1" dirty="0"/>
              <a:t>smoking prevalence at delivery varied from 16.0 </a:t>
            </a:r>
            <a:r>
              <a:rPr lang="en-GB" b="1" dirty="0" smtClean="0"/>
              <a:t>% in </a:t>
            </a:r>
            <a:r>
              <a:rPr lang="en-GB" b="1" dirty="0"/>
              <a:t>Cumbria and North East to 4.9 </a:t>
            </a:r>
            <a:r>
              <a:rPr lang="en-GB" b="1" dirty="0" smtClean="0"/>
              <a:t>% </a:t>
            </a:r>
            <a:r>
              <a:rPr lang="en-GB" b="1" dirty="0"/>
              <a:t>in London. </a:t>
            </a:r>
            <a:endParaRPr lang="en-GB" b="1" dirty="0" smtClean="0"/>
          </a:p>
          <a:p>
            <a:endParaRPr lang="en-GB" b="1" dirty="0"/>
          </a:p>
          <a:p>
            <a:pPr algn="ctr"/>
            <a:r>
              <a:rPr lang="en-GB" sz="3600" b="1" dirty="0" smtClean="0"/>
              <a:t>New Target 6% by 2022</a:t>
            </a:r>
            <a:endParaRPr lang="en-GB" sz="3600" b="1" dirty="0"/>
          </a:p>
        </p:txBody>
      </p:sp>
      <p:sp>
        <p:nvSpPr>
          <p:cNvPr id="3" name="Rectangle 2"/>
          <p:cNvSpPr/>
          <p:nvPr/>
        </p:nvSpPr>
        <p:spPr>
          <a:xfrm>
            <a:off x="2099481" y="1295402"/>
            <a:ext cx="4800600" cy="649409"/>
          </a:xfrm>
          <a:prstGeom prst="rect">
            <a:avLst/>
          </a:prstGeom>
        </p:spPr>
        <p:txBody>
          <a:bodyPr wrap="square">
            <a:spAutoFit/>
          </a:bodyPr>
          <a:lstStyle/>
          <a:p>
            <a:pPr algn="ctr"/>
            <a:endParaRPr lang="en-GB" dirty="0"/>
          </a:p>
          <a:p>
            <a:pPr algn="ctr"/>
            <a:r>
              <a:rPr lang="en-GB" sz="1820" b="1" dirty="0" smtClean="0"/>
              <a:t>Women’s </a:t>
            </a:r>
            <a:r>
              <a:rPr lang="en-GB" sz="1820" b="1" dirty="0"/>
              <a:t>Smoking Status at Time of Delivery: </a:t>
            </a:r>
            <a:endParaRPr lang="en-GB" sz="1820" b="1"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3481"/>
            <a:ext cx="4724400" cy="143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211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2286000" y="1988841"/>
            <a:ext cx="5454352" cy="3970318"/>
          </a:xfrm>
          <a:prstGeom prst="rect">
            <a:avLst/>
          </a:prstGeom>
        </p:spPr>
        <p:txBody>
          <a:bodyPr wrap="square">
            <a:spAutoFit/>
          </a:bodyPr>
          <a:lstStyle/>
          <a:p>
            <a:r>
              <a:rPr lang="en-GB" sz="2800" b="1" u="none" strike="noStrike" dirty="0" smtClean="0">
                <a:solidFill>
                  <a:srgbClr val="414141"/>
                </a:solidFill>
                <a:effectLst/>
              </a:rPr>
              <a:t>The NHS's ambition is to have six per cent of women or fewer smoking during pregnancy. At present only 33 out of 195 local NHS trusts have met this target. Several initiatives have been launched by the NHS to help achieve this target.</a:t>
            </a:r>
            <a:br>
              <a:rPr lang="en-GB" sz="2800" b="1" u="none" strike="noStrike" dirty="0" smtClean="0">
                <a:solidFill>
                  <a:srgbClr val="414141"/>
                </a:solidFill>
                <a:effectLst/>
              </a:rPr>
            </a:br>
            <a:endParaRPr lang="en-GB" sz="2800" b="1" dirty="0"/>
          </a:p>
        </p:txBody>
      </p:sp>
    </p:spTree>
    <p:extLst>
      <p:ext uri="{BB962C8B-B14F-4D97-AF65-F5344CB8AC3E}">
        <p14:creationId xmlns:p14="http://schemas.microsoft.com/office/powerpoint/2010/main" val="1993512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1511</Words>
  <Application>Microsoft Office PowerPoint</Application>
  <PresentationFormat>On-screen Show (4:3)</PresentationFormat>
  <Paragraphs>119</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STOP SMOKING IN PREGNANCY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Very Brief Advice , what is it?</vt:lpstr>
      <vt:lpstr>NICE Guidelines</vt:lpstr>
      <vt:lpstr>PowerPoint Presentation</vt:lpstr>
      <vt:lpstr>PowerPoint Presentation</vt:lpstr>
      <vt:lpstr>Basic Psychology Behind the Approach</vt:lpstr>
      <vt:lpstr>PowerPoint Presentation</vt:lpstr>
      <vt:lpstr>PowerPoint Presentation</vt:lpstr>
      <vt:lpstr>PowerPoint Presentation</vt:lpstr>
      <vt:lpstr>Carbon Monoxide Testing (CO )</vt:lpstr>
      <vt:lpstr>PowerPoint Presentation</vt:lpstr>
      <vt:lpstr>PowerPoint Presentation</vt:lpstr>
      <vt:lpstr>PowerPoint Presentation</vt:lpstr>
      <vt:lpstr>Women who Express little or No Interest in Stopping Smoking</vt:lpstr>
      <vt:lpstr>PowerPoint Presentation</vt:lpstr>
      <vt:lpstr>PowerPoint Presentation</vt:lpstr>
      <vt:lpstr>PowerPoint Presentation</vt:lpstr>
      <vt:lpstr>Summary of Action to be taken to Support pregnant Women</vt:lpstr>
      <vt:lpstr>Case study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SMOKING IN PREGNANCY</dc:title>
  <dc:creator>swbaskc12</dc:creator>
  <cp:lastModifiedBy>swbaskc12</cp:lastModifiedBy>
  <cp:revision>24</cp:revision>
  <dcterms:created xsi:type="dcterms:W3CDTF">2020-09-06T16:49:52Z</dcterms:created>
  <dcterms:modified xsi:type="dcterms:W3CDTF">2020-09-08T08:35:26Z</dcterms:modified>
</cp:coreProperties>
</file>