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68" r:id="rId3"/>
    <p:sldId id="257" r:id="rId4"/>
    <p:sldId id="258" r:id="rId5"/>
    <p:sldId id="259" r:id="rId6"/>
    <p:sldId id="261" r:id="rId7"/>
    <p:sldId id="266" r:id="rId8"/>
    <p:sldId id="263" r:id="rId9"/>
    <p:sldId id="262" r:id="rId10"/>
    <p:sldId id="264" r:id="rId11"/>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A62B2838-D7F4-4309-9C22-FA6A47F67F23}" type="datetimeFigureOut">
              <a:rPr lang="en-GB" smtClean="0"/>
              <a:t>17/06/2016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C1497542-72B5-4289-9F1E-76D414A7B6BD}" type="slidenum">
              <a:rPr lang="en-GB" smtClean="0"/>
              <a:t>‹#›</a:t>
            </a:fld>
            <a:endParaRPr lang="en-GB"/>
          </a:p>
        </p:txBody>
      </p:sp>
    </p:spTree>
    <p:extLst>
      <p:ext uri="{BB962C8B-B14F-4D97-AF65-F5344CB8AC3E}">
        <p14:creationId xmlns:p14="http://schemas.microsoft.com/office/powerpoint/2010/main" val="1413644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497542-72B5-4289-9F1E-76D414A7B6BD}" type="slidenum">
              <a:rPr lang="en-GB" smtClean="0"/>
              <a:t>1</a:t>
            </a:fld>
            <a:endParaRPr lang="en-GB"/>
          </a:p>
        </p:txBody>
      </p:sp>
    </p:spTree>
    <p:extLst>
      <p:ext uri="{BB962C8B-B14F-4D97-AF65-F5344CB8AC3E}">
        <p14:creationId xmlns:p14="http://schemas.microsoft.com/office/powerpoint/2010/main" val="1996626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497542-72B5-4289-9F1E-76D414A7B6BD}" type="slidenum">
              <a:rPr lang="en-GB" smtClean="0"/>
              <a:t>10</a:t>
            </a:fld>
            <a:endParaRPr lang="en-GB"/>
          </a:p>
        </p:txBody>
      </p:sp>
    </p:spTree>
    <p:extLst>
      <p:ext uri="{BB962C8B-B14F-4D97-AF65-F5344CB8AC3E}">
        <p14:creationId xmlns:p14="http://schemas.microsoft.com/office/powerpoint/2010/main" val="1746093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a:t>
            </a:r>
            <a:r>
              <a:rPr lang="en-GB" baseline="0" dirty="0" smtClean="0"/>
              <a:t> in three of all people trafficked are children</a:t>
            </a:r>
          </a:p>
        </p:txBody>
      </p:sp>
      <p:sp>
        <p:nvSpPr>
          <p:cNvPr id="4" name="Slide Number Placeholder 3"/>
          <p:cNvSpPr>
            <a:spLocks noGrp="1"/>
          </p:cNvSpPr>
          <p:nvPr>
            <p:ph type="sldNum" sz="quarter" idx="10"/>
          </p:nvPr>
        </p:nvSpPr>
        <p:spPr/>
        <p:txBody>
          <a:bodyPr/>
          <a:lstStyle/>
          <a:p>
            <a:fld id="{C1497542-72B5-4289-9F1E-76D414A7B6BD}" type="slidenum">
              <a:rPr lang="en-GB" smtClean="0"/>
              <a:t>2</a:t>
            </a:fld>
            <a:endParaRPr lang="en-GB"/>
          </a:p>
        </p:txBody>
      </p:sp>
    </p:spTree>
    <p:extLst>
      <p:ext uri="{BB962C8B-B14F-4D97-AF65-F5344CB8AC3E}">
        <p14:creationId xmlns:p14="http://schemas.microsoft.com/office/powerpoint/2010/main" val="89097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13,000 is a more accurate figure with 1:3 being children.</a:t>
            </a:r>
          </a:p>
          <a:p>
            <a:r>
              <a:rPr lang="en-GB" dirty="0" smtClean="0"/>
              <a:t>Under</a:t>
            </a:r>
            <a:r>
              <a:rPr lang="en-GB" baseline="0" dirty="0" smtClean="0"/>
              <a:t> identification </a:t>
            </a:r>
          </a:p>
          <a:p>
            <a:r>
              <a:rPr lang="en-GB" baseline="0" dirty="0" smtClean="0"/>
              <a:t>Not knowing about the NRM, duty to report – under MSA 2015 </a:t>
            </a:r>
          </a:p>
          <a:p>
            <a:endParaRPr lang="en-GB" dirty="0"/>
          </a:p>
        </p:txBody>
      </p:sp>
      <p:sp>
        <p:nvSpPr>
          <p:cNvPr id="4" name="Slide Number Placeholder 3"/>
          <p:cNvSpPr>
            <a:spLocks noGrp="1"/>
          </p:cNvSpPr>
          <p:nvPr>
            <p:ph type="sldNum" sz="quarter" idx="10"/>
          </p:nvPr>
        </p:nvSpPr>
        <p:spPr/>
        <p:txBody>
          <a:bodyPr/>
          <a:lstStyle/>
          <a:p>
            <a:fld id="{C1497542-72B5-4289-9F1E-76D414A7B6BD}" type="slidenum">
              <a:rPr lang="en-GB" smtClean="0"/>
              <a:t>3</a:t>
            </a:fld>
            <a:endParaRPr lang="en-GB"/>
          </a:p>
        </p:txBody>
      </p:sp>
    </p:spTree>
    <p:extLst>
      <p:ext uri="{BB962C8B-B14F-4D97-AF65-F5344CB8AC3E}">
        <p14:creationId xmlns:p14="http://schemas.microsoft.com/office/powerpoint/2010/main" val="127205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Criminalisation</a:t>
            </a:r>
            <a:r>
              <a:rPr lang="en-GB" baseline="0" dirty="0" smtClean="0"/>
              <a:t> – statutory defence </a:t>
            </a:r>
            <a:endParaRPr lang="en-GB" dirty="0"/>
          </a:p>
        </p:txBody>
      </p:sp>
      <p:sp>
        <p:nvSpPr>
          <p:cNvPr id="4" name="Slide Number Placeholder 3"/>
          <p:cNvSpPr>
            <a:spLocks noGrp="1"/>
          </p:cNvSpPr>
          <p:nvPr>
            <p:ph type="sldNum" sz="quarter" idx="10"/>
          </p:nvPr>
        </p:nvSpPr>
        <p:spPr/>
        <p:txBody>
          <a:bodyPr/>
          <a:lstStyle/>
          <a:p>
            <a:fld id="{C1497542-72B5-4289-9F1E-76D414A7B6BD}" type="slidenum">
              <a:rPr lang="en-GB" smtClean="0"/>
              <a:t>4</a:t>
            </a:fld>
            <a:endParaRPr lang="en-GB"/>
          </a:p>
        </p:txBody>
      </p:sp>
    </p:spTree>
    <p:extLst>
      <p:ext uri="{BB962C8B-B14F-4D97-AF65-F5344CB8AC3E}">
        <p14:creationId xmlns:p14="http://schemas.microsoft.com/office/powerpoint/2010/main" val="2994020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497542-72B5-4289-9F1E-76D414A7B6BD}" type="slidenum">
              <a:rPr lang="en-GB" smtClean="0"/>
              <a:t>5</a:t>
            </a:fld>
            <a:endParaRPr lang="en-GB"/>
          </a:p>
        </p:txBody>
      </p:sp>
    </p:spTree>
    <p:extLst>
      <p:ext uri="{BB962C8B-B14F-4D97-AF65-F5344CB8AC3E}">
        <p14:creationId xmlns:p14="http://schemas.microsoft.com/office/powerpoint/2010/main" val="250708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Cultural</a:t>
            </a:r>
            <a:r>
              <a:rPr lang="en-GB" baseline="0" dirty="0" smtClean="0"/>
              <a:t> shock and its impact will be exacerbated through systems and processes children have to go through. They are further exacerbated by provisions that are not equal and do not take diversity issues into account. This can lead to mental health issues, impacts on education, socialisation, self esteem and sense of self. It ensures elongated recovery periods and paralyses young people from being able to move forward with their lives. </a:t>
            </a:r>
          </a:p>
          <a:p>
            <a:endParaRPr lang="en-GB" dirty="0"/>
          </a:p>
        </p:txBody>
      </p:sp>
      <p:sp>
        <p:nvSpPr>
          <p:cNvPr id="4" name="Slide Number Placeholder 3"/>
          <p:cNvSpPr>
            <a:spLocks noGrp="1"/>
          </p:cNvSpPr>
          <p:nvPr>
            <p:ph type="sldNum" sz="quarter" idx="10"/>
          </p:nvPr>
        </p:nvSpPr>
        <p:spPr/>
        <p:txBody>
          <a:bodyPr/>
          <a:lstStyle/>
          <a:p>
            <a:fld id="{C1497542-72B5-4289-9F1E-76D414A7B6BD}" type="slidenum">
              <a:rPr lang="en-GB" smtClean="0"/>
              <a:t>6</a:t>
            </a:fld>
            <a:endParaRPr lang="en-GB"/>
          </a:p>
        </p:txBody>
      </p:sp>
    </p:spTree>
    <p:extLst>
      <p:ext uri="{BB962C8B-B14F-4D97-AF65-F5344CB8AC3E}">
        <p14:creationId xmlns:p14="http://schemas.microsoft.com/office/powerpoint/2010/main" val="49261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Emotional</a:t>
            </a:r>
            <a:r>
              <a:rPr lang="en-GB" baseline="0" dirty="0" smtClean="0"/>
              <a:t> health and well-being </a:t>
            </a:r>
          </a:p>
          <a:p>
            <a:r>
              <a:rPr lang="en-GB" baseline="0" dirty="0" smtClean="0"/>
              <a:t>Sense of belonging – identity – questioning who they are and what is important? </a:t>
            </a:r>
          </a:p>
        </p:txBody>
      </p:sp>
      <p:sp>
        <p:nvSpPr>
          <p:cNvPr id="4" name="Slide Number Placeholder 3"/>
          <p:cNvSpPr>
            <a:spLocks noGrp="1"/>
          </p:cNvSpPr>
          <p:nvPr>
            <p:ph type="sldNum" sz="quarter" idx="10"/>
          </p:nvPr>
        </p:nvSpPr>
        <p:spPr/>
        <p:txBody>
          <a:bodyPr/>
          <a:lstStyle/>
          <a:p>
            <a:fld id="{C1497542-72B5-4289-9F1E-76D414A7B6BD}" type="slidenum">
              <a:rPr lang="en-GB" smtClean="0"/>
              <a:t>7</a:t>
            </a:fld>
            <a:endParaRPr lang="en-GB"/>
          </a:p>
        </p:txBody>
      </p:sp>
    </p:spTree>
    <p:extLst>
      <p:ext uri="{BB962C8B-B14F-4D97-AF65-F5344CB8AC3E}">
        <p14:creationId xmlns:p14="http://schemas.microsoft.com/office/powerpoint/2010/main" val="1686770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497542-72B5-4289-9F1E-76D414A7B6BD}" type="slidenum">
              <a:rPr lang="en-GB" smtClean="0"/>
              <a:t>8</a:t>
            </a:fld>
            <a:endParaRPr lang="en-GB"/>
          </a:p>
        </p:txBody>
      </p:sp>
    </p:spTree>
    <p:extLst>
      <p:ext uri="{BB962C8B-B14F-4D97-AF65-F5344CB8AC3E}">
        <p14:creationId xmlns:p14="http://schemas.microsoft.com/office/powerpoint/2010/main" val="386799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Equality and Human Rights Commission 2015</a:t>
            </a:r>
            <a:r>
              <a:rPr lang="en-GB" baseline="0" dirty="0" smtClean="0"/>
              <a:t> – recommendations to improve implementation of the UNCRC – all of the above impact on children who have been trafficked. </a:t>
            </a:r>
            <a:endParaRPr lang="en-GB" dirty="0"/>
          </a:p>
        </p:txBody>
      </p:sp>
      <p:sp>
        <p:nvSpPr>
          <p:cNvPr id="4" name="Slide Number Placeholder 3"/>
          <p:cNvSpPr>
            <a:spLocks noGrp="1"/>
          </p:cNvSpPr>
          <p:nvPr>
            <p:ph type="sldNum" sz="quarter" idx="10"/>
          </p:nvPr>
        </p:nvSpPr>
        <p:spPr/>
        <p:txBody>
          <a:bodyPr/>
          <a:lstStyle/>
          <a:p>
            <a:fld id="{C1497542-72B5-4289-9F1E-76D414A7B6BD}" type="slidenum">
              <a:rPr lang="en-GB" smtClean="0"/>
              <a:t>9</a:t>
            </a:fld>
            <a:endParaRPr lang="en-GB"/>
          </a:p>
        </p:txBody>
      </p:sp>
    </p:spTree>
    <p:extLst>
      <p:ext uri="{BB962C8B-B14F-4D97-AF65-F5344CB8AC3E}">
        <p14:creationId xmlns:p14="http://schemas.microsoft.com/office/powerpoint/2010/main" val="928901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761DDD9-4D19-440F-B3DD-8923D10273CD}" type="datetimeFigureOut">
              <a:rPr lang="en-GB" smtClean="0"/>
              <a:t>17/06/2016</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969B25D-5CED-41BB-8D7B-3837E94B74C9}"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1DDD9-4D19-440F-B3DD-8923D10273CD}" type="datetimeFigureOut">
              <a:rPr lang="en-GB" smtClean="0"/>
              <a:t>17/06/2016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1DDD9-4D19-440F-B3DD-8923D10273CD}" type="datetimeFigureOut">
              <a:rPr lang="en-GB" smtClean="0"/>
              <a:t>17/06/2016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61DDD9-4D19-440F-B3DD-8923D10273CD}" type="datetimeFigureOut">
              <a:rPr lang="en-GB" smtClean="0"/>
              <a:t>17/06/2016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1DDD9-4D19-440F-B3DD-8923D10273CD}" type="datetimeFigureOut">
              <a:rPr lang="en-GB" smtClean="0"/>
              <a:t>17/06/2016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61DDD9-4D19-440F-B3DD-8923D10273CD}" type="datetimeFigureOut">
              <a:rPr lang="en-GB" smtClean="0"/>
              <a:t>17/06/2016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61DDD9-4D19-440F-B3DD-8923D10273CD}" type="datetimeFigureOut">
              <a:rPr lang="en-GB" smtClean="0"/>
              <a:t>17/06/2016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69B25D-5CED-41BB-8D7B-3837E94B74C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1DDD9-4D19-440F-B3DD-8923D10273CD}" type="datetimeFigureOut">
              <a:rPr lang="en-GB" smtClean="0"/>
              <a:t>17/06/2016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69B25D-5CED-41BB-8D7B-3837E94B74C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1DDD9-4D19-440F-B3DD-8923D10273CD}" type="datetimeFigureOut">
              <a:rPr lang="en-GB" smtClean="0"/>
              <a:t>17/06/2016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69B25D-5CED-41BB-8D7B-3837E94B74C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61DDD9-4D19-440F-B3DD-8923D10273CD}" type="datetimeFigureOut">
              <a:rPr lang="en-GB" smtClean="0"/>
              <a:t>17/06/2016</a:t>
            </a:fld>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1DDD9-4D19-440F-B3DD-8923D10273CD}" type="datetimeFigureOut">
              <a:rPr lang="en-GB" smtClean="0"/>
              <a:t>17/06/2016</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761DDD9-4D19-440F-B3DD-8923D10273CD}" type="datetimeFigureOut">
              <a:rPr lang="en-GB" smtClean="0"/>
              <a:t>17/06/2016</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969B25D-5CED-41BB-8D7B-3837E94B74C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Child Trafficking </a:t>
            </a:r>
            <a:endParaRPr lang="en-GB" b="1" dirty="0"/>
          </a:p>
        </p:txBody>
      </p:sp>
      <p:sp>
        <p:nvSpPr>
          <p:cNvPr id="3" name="Subtitle 2"/>
          <p:cNvSpPr>
            <a:spLocks noGrp="1"/>
          </p:cNvSpPr>
          <p:nvPr>
            <p:ph type="subTitle" idx="1"/>
          </p:nvPr>
        </p:nvSpPr>
        <p:spPr>
          <a:xfrm>
            <a:off x="683568" y="3212976"/>
            <a:ext cx="7088832" cy="1800200"/>
          </a:xfrm>
        </p:spPr>
        <p:txBody>
          <a:bodyPr>
            <a:normAutofit/>
          </a:bodyPr>
          <a:lstStyle/>
          <a:p>
            <a:r>
              <a:rPr lang="en-GB" sz="2800" b="1" dirty="0" smtClean="0"/>
              <a:t> </a:t>
            </a:r>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4725144"/>
            <a:ext cx="2292350" cy="1079500"/>
          </a:xfrm>
          <a:prstGeom prst="rect">
            <a:avLst/>
          </a:prstGeom>
          <a:noFill/>
          <a:ln>
            <a:noFill/>
          </a:ln>
        </p:spPr>
      </p:pic>
    </p:spTree>
    <p:extLst>
      <p:ext uri="{BB962C8B-B14F-4D97-AF65-F5344CB8AC3E}">
        <p14:creationId xmlns:p14="http://schemas.microsoft.com/office/powerpoint/2010/main" val="968168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024744" cy="576064"/>
          </a:xfrm>
        </p:spPr>
        <p:txBody>
          <a:bodyPr>
            <a:normAutofit fontScale="90000"/>
          </a:bodyPr>
          <a:lstStyle/>
          <a:p>
            <a:r>
              <a:rPr lang="en-GB" dirty="0" smtClean="0"/>
              <a:t>What young people say……</a:t>
            </a:r>
            <a:endParaRPr lang="en-GB" dirty="0"/>
          </a:p>
        </p:txBody>
      </p:sp>
      <p:sp>
        <p:nvSpPr>
          <p:cNvPr id="3" name="Content Placeholder 2"/>
          <p:cNvSpPr>
            <a:spLocks noGrp="1"/>
          </p:cNvSpPr>
          <p:nvPr>
            <p:ph idx="1"/>
          </p:nvPr>
        </p:nvSpPr>
        <p:spPr>
          <a:xfrm>
            <a:off x="1043492" y="1772816"/>
            <a:ext cx="6777317" cy="4608512"/>
          </a:xfrm>
        </p:spPr>
        <p:txBody>
          <a:bodyPr>
            <a:normAutofit/>
          </a:bodyPr>
          <a:lstStyle/>
          <a:p>
            <a:pPr marL="68580" indent="0">
              <a:buNone/>
            </a:pPr>
            <a:r>
              <a:rPr lang="en-GB" dirty="0"/>
              <a:t>“They remembered Chinese New Year and gave a gift voucher;  it’s nice to get a gift from somebody who cares” </a:t>
            </a:r>
            <a:endParaRPr lang="en-GB" dirty="0" smtClean="0"/>
          </a:p>
          <a:p>
            <a:endParaRPr lang="en-GB" dirty="0"/>
          </a:p>
          <a:p>
            <a:pPr marL="0" indent="0">
              <a:spcBef>
                <a:spcPts val="0"/>
              </a:spcBef>
              <a:buClrTx/>
              <a:buSzTx/>
              <a:buNone/>
              <a:defRPr/>
            </a:pPr>
            <a:r>
              <a:rPr lang="en-GB" dirty="0"/>
              <a:t>“I trust him because he helps me make the best choices and he is really nice</a:t>
            </a:r>
            <a:r>
              <a:rPr lang="en-GB" dirty="0" smtClean="0"/>
              <a:t>”</a:t>
            </a:r>
          </a:p>
          <a:p>
            <a:pPr marL="0" indent="0">
              <a:spcBef>
                <a:spcPts val="0"/>
              </a:spcBef>
              <a:buClrTx/>
              <a:buSzTx/>
              <a:buNone/>
              <a:defRPr/>
            </a:pPr>
            <a:endParaRPr lang="en-GB" dirty="0"/>
          </a:p>
          <a:p>
            <a:pPr marL="0" indent="0">
              <a:spcBef>
                <a:spcPts val="0"/>
              </a:spcBef>
              <a:buClrTx/>
              <a:buSzTx/>
              <a:buNone/>
              <a:defRPr/>
            </a:pPr>
            <a:r>
              <a:rPr lang="en-GB" dirty="0"/>
              <a:t>“She made me feel safe; having someone who I could trust to ask questions and check things out with when I wasn’t </a:t>
            </a:r>
            <a:r>
              <a:rPr lang="en-GB" dirty="0" smtClean="0"/>
              <a:t>sure, </a:t>
            </a:r>
            <a:r>
              <a:rPr lang="en-GB" dirty="0"/>
              <a:t>reassured me”</a:t>
            </a:r>
          </a:p>
          <a:p>
            <a:pPr marL="0" indent="0">
              <a:spcBef>
                <a:spcPts val="0"/>
              </a:spcBef>
              <a:buClrTx/>
              <a:buSzTx/>
              <a:buNone/>
              <a:defRPr/>
            </a:pPr>
            <a:endParaRPr lang="en-GB" dirty="0"/>
          </a:p>
          <a:p>
            <a:endParaRPr lang="en-US" dirty="0"/>
          </a:p>
          <a:p>
            <a:endParaRPr lang="en-GB" dirty="0"/>
          </a:p>
        </p:txBody>
      </p:sp>
    </p:spTree>
    <p:extLst>
      <p:ext uri="{BB962C8B-B14F-4D97-AF65-F5344CB8AC3E}">
        <p14:creationId xmlns:p14="http://schemas.microsoft.com/office/powerpoint/2010/main" val="4017503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80728"/>
            <a:ext cx="7024744" cy="673144"/>
          </a:xfrm>
        </p:spPr>
        <p:txBody>
          <a:bodyPr>
            <a:normAutofit fontScale="90000"/>
          </a:bodyPr>
          <a:lstStyle/>
          <a:p>
            <a:r>
              <a:rPr lang="en-GB" dirty="0" smtClean="0"/>
              <a:t>National Picture </a:t>
            </a:r>
            <a:endParaRPr lang="en-GB" dirty="0"/>
          </a:p>
        </p:txBody>
      </p:sp>
      <p:sp>
        <p:nvSpPr>
          <p:cNvPr id="3" name="Content Placeholder 2"/>
          <p:cNvSpPr>
            <a:spLocks noGrp="1"/>
          </p:cNvSpPr>
          <p:nvPr>
            <p:ph idx="1"/>
          </p:nvPr>
        </p:nvSpPr>
        <p:spPr>
          <a:xfrm>
            <a:off x="1043492" y="1916832"/>
            <a:ext cx="6777317" cy="4320480"/>
          </a:xfrm>
        </p:spPr>
        <p:txBody>
          <a:bodyPr>
            <a:normAutofit fontScale="92500" lnSpcReduction="10000"/>
          </a:bodyPr>
          <a:lstStyle/>
          <a:p>
            <a:r>
              <a:rPr lang="en-GB" dirty="0" smtClean="0"/>
              <a:t>Majority are non-EU nationals </a:t>
            </a:r>
          </a:p>
          <a:p>
            <a:pPr marL="68580" indent="0">
              <a:buNone/>
            </a:pPr>
            <a:endParaRPr lang="en-GB" dirty="0" smtClean="0"/>
          </a:p>
          <a:p>
            <a:r>
              <a:rPr lang="en-GB" dirty="0" smtClean="0"/>
              <a:t>Mostly Vietnamese and Albanian </a:t>
            </a:r>
          </a:p>
          <a:p>
            <a:pPr marL="68580" indent="0">
              <a:buNone/>
            </a:pPr>
            <a:endParaRPr lang="en-GB" dirty="0" smtClean="0"/>
          </a:p>
          <a:p>
            <a:r>
              <a:rPr lang="en-GB" dirty="0" smtClean="0"/>
              <a:t>Some UK citizen children</a:t>
            </a:r>
          </a:p>
          <a:p>
            <a:pPr marL="68580" indent="0">
              <a:buNone/>
            </a:pPr>
            <a:endParaRPr lang="en-GB" dirty="0" smtClean="0"/>
          </a:p>
          <a:p>
            <a:r>
              <a:rPr lang="en-GB" dirty="0" smtClean="0"/>
              <a:t>Sexual exploitation – most prevalent</a:t>
            </a:r>
          </a:p>
          <a:p>
            <a:pPr marL="68580" indent="0">
              <a:buNone/>
            </a:pPr>
            <a:endParaRPr lang="en-GB" dirty="0" smtClean="0"/>
          </a:p>
          <a:p>
            <a:r>
              <a:rPr lang="en-GB" dirty="0" smtClean="0"/>
              <a:t>Multiple exploitation – significant </a:t>
            </a:r>
          </a:p>
          <a:p>
            <a:pPr marL="68580" indent="0">
              <a:buNone/>
            </a:pPr>
            <a:endParaRPr lang="en-GB" dirty="0" smtClean="0"/>
          </a:p>
          <a:p>
            <a:r>
              <a:rPr lang="en-GB" dirty="0" smtClean="0"/>
              <a:t>Majority aged 13-16 years </a:t>
            </a:r>
          </a:p>
          <a:p>
            <a:pPr marL="68580" indent="0">
              <a:buNone/>
            </a:pPr>
            <a:endParaRPr lang="en-GB" dirty="0" smtClean="0"/>
          </a:p>
          <a:p>
            <a:endParaRPr lang="en-GB" dirty="0"/>
          </a:p>
        </p:txBody>
      </p:sp>
    </p:spTree>
    <p:extLst>
      <p:ext uri="{BB962C8B-B14F-4D97-AF65-F5344CB8AC3E}">
        <p14:creationId xmlns:p14="http://schemas.microsoft.com/office/powerpoint/2010/main" val="395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Discovery and identification</a:t>
            </a:r>
            <a:endParaRPr lang="en-GB" dirty="0"/>
          </a:p>
        </p:txBody>
      </p:sp>
      <p:sp>
        <p:nvSpPr>
          <p:cNvPr id="3" name="Content Placeholder 2"/>
          <p:cNvSpPr>
            <a:spLocks noGrp="1"/>
          </p:cNvSpPr>
          <p:nvPr>
            <p:ph idx="1"/>
          </p:nvPr>
        </p:nvSpPr>
        <p:spPr>
          <a:xfrm>
            <a:off x="1043492" y="2996952"/>
            <a:ext cx="6777317" cy="2835677"/>
          </a:xfrm>
        </p:spPr>
        <p:txBody>
          <a:bodyPr/>
          <a:lstStyle/>
          <a:p>
            <a:r>
              <a:rPr lang="en-GB" dirty="0" smtClean="0"/>
              <a:t>Awareness and understanding</a:t>
            </a:r>
          </a:p>
          <a:p>
            <a:pPr marL="68580" indent="0">
              <a:buNone/>
            </a:pPr>
            <a:endParaRPr lang="en-GB" dirty="0" smtClean="0"/>
          </a:p>
          <a:p>
            <a:pPr marL="68580" indent="0">
              <a:buNone/>
            </a:pPr>
            <a:endParaRPr lang="en-GB" dirty="0" smtClean="0"/>
          </a:p>
          <a:p>
            <a:r>
              <a:rPr lang="en-GB" dirty="0" smtClean="0"/>
              <a:t>NRM</a:t>
            </a:r>
          </a:p>
          <a:p>
            <a:endParaRPr lang="en-GB" dirty="0"/>
          </a:p>
          <a:p>
            <a:pPr marL="68580" indent="0">
              <a:buNone/>
            </a:pPr>
            <a:endParaRPr lang="en-GB" dirty="0" smtClean="0"/>
          </a:p>
          <a:p>
            <a:pPr marL="68580" indent="0">
              <a:buNone/>
            </a:pPr>
            <a:endParaRPr lang="en-GB" dirty="0"/>
          </a:p>
        </p:txBody>
      </p:sp>
    </p:spTree>
    <p:extLst>
      <p:ext uri="{BB962C8B-B14F-4D97-AF65-F5344CB8AC3E}">
        <p14:creationId xmlns:p14="http://schemas.microsoft.com/office/powerpoint/2010/main" val="378314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61176"/>
          </a:xfrm>
        </p:spPr>
        <p:txBody>
          <a:bodyPr/>
          <a:lstStyle/>
          <a:p>
            <a:r>
              <a:rPr lang="en-GB" dirty="0" smtClean="0"/>
              <a:t>Protection </a:t>
            </a:r>
            <a:endParaRPr lang="en-GB" dirty="0"/>
          </a:p>
        </p:txBody>
      </p:sp>
      <p:sp>
        <p:nvSpPr>
          <p:cNvPr id="3" name="Content Placeholder 2"/>
          <p:cNvSpPr>
            <a:spLocks noGrp="1"/>
          </p:cNvSpPr>
          <p:nvPr>
            <p:ph idx="1"/>
          </p:nvPr>
        </p:nvSpPr>
        <p:spPr>
          <a:xfrm>
            <a:off x="1043492" y="2204864"/>
            <a:ext cx="6777317" cy="4032448"/>
          </a:xfrm>
        </p:spPr>
        <p:txBody>
          <a:bodyPr>
            <a:normAutofit/>
          </a:bodyPr>
          <a:lstStyle/>
          <a:p>
            <a:r>
              <a:rPr lang="en-GB" dirty="0" smtClean="0"/>
              <a:t>The Children Acts 1989 and 2004 </a:t>
            </a:r>
          </a:p>
          <a:p>
            <a:pPr marL="68580" indent="0">
              <a:buNone/>
            </a:pPr>
            <a:endParaRPr lang="en-GB" dirty="0" smtClean="0"/>
          </a:p>
          <a:p>
            <a:r>
              <a:rPr lang="en-GB" dirty="0" smtClean="0"/>
              <a:t>The Modern Slavery Act 2015 </a:t>
            </a:r>
          </a:p>
          <a:p>
            <a:endParaRPr lang="en-GB" dirty="0"/>
          </a:p>
          <a:p>
            <a:r>
              <a:rPr lang="en-GB" dirty="0"/>
              <a:t>European legislation </a:t>
            </a:r>
          </a:p>
          <a:p>
            <a:pPr marL="68580" indent="0">
              <a:buNone/>
            </a:pPr>
            <a:endParaRPr lang="en-GB" dirty="0" smtClean="0"/>
          </a:p>
          <a:p>
            <a:r>
              <a:rPr lang="en-GB" dirty="0" err="1" smtClean="0"/>
              <a:t>DfE</a:t>
            </a:r>
            <a:r>
              <a:rPr lang="en-GB" dirty="0" smtClean="0"/>
              <a:t> Guidance </a:t>
            </a:r>
          </a:p>
          <a:p>
            <a:endParaRPr lang="en-GB" dirty="0"/>
          </a:p>
          <a:p>
            <a:r>
              <a:rPr lang="en-GB" dirty="0" smtClean="0"/>
              <a:t>UN Convention on the Rights of the Child </a:t>
            </a:r>
          </a:p>
          <a:p>
            <a:pPr marL="68580" indent="0">
              <a:buNone/>
            </a:pPr>
            <a:endParaRPr lang="en-GB" dirty="0" smtClean="0"/>
          </a:p>
        </p:txBody>
      </p:sp>
    </p:spTree>
    <p:extLst>
      <p:ext uri="{BB962C8B-B14F-4D97-AF65-F5344CB8AC3E}">
        <p14:creationId xmlns:p14="http://schemas.microsoft.com/office/powerpoint/2010/main" val="1888405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fontScale="90000"/>
          </a:bodyPr>
          <a:lstStyle/>
          <a:p>
            <a:r>
              <a:rPr lang="en-GB" dirty="0" smtClean="0"/>
              <a:t>Resources</a:t>
            </a:r>
            <a:endParaRPr lang="en-GB" dirty="0"/>
          </a:p>
        </p:txBody>
      </p:sp>
      <p:sp>
        <p:nvSpPr>
          <p:cNvPr id="3" name="Content Placeholder 2"/>
          <p:cNvSpPr>
            <a:spLocks noGrp="1"/>
          </p:cNvSpPr>
          <p:nvPr>
            <p:ph idx="1"/>
          </p:nvPr>
        </p:nvSpPr>
        <p:spPr>
          <a:xfrm>
            <a:off x="1043492" y="1988840"/>
            <a:ext cx="6777317" cy="4392488"/>
          </a:xfrm>
        </p:spPr>
        <p:txBody>
          <a:bodyPr>
            <a:normAutofit fontScale="92500" lnSpcReduction="20000"/>
          </a:bodyPr>
          <a:lstStyle/>
          <a:p>
            <a:r>
              <a:rPr lang="en-GB" dirty="0" smtClean="0"/>
              <a:t>Safe Accommodation </a:t>
            </a:r>
          </a:p>
          <a:p>
            <a:endParaRPr lang="en-GB" dirty="0"/>
          </a:p>
          <a:p>
            <a:r>
              <a:rPr lang="en-GB" dirty="0" smtClean="0"/>
              <a:t>Specialist Workers </a:t>
            </a:r>
          </a:p>
          <a:p>
            <a:endParaRPr lang="en-GB" dirty="0"/>
          </a:p>
          <a:p>
            <a:r>
              <a:rPr lang="en-GB" dirty="0" smtClean="0"/>
              <a:t>Education </a:t>
            </a:r>
          </a:p>
          <a:p>
            <a:pPr marL="68580" indent="0">
              <a:buNone/>
            </a:pPr>
            <a:endParaRPr lang="en-GB" dirty="0"/>
          </a:p>
          <a:p>
            <a:r>
              <a:rPr lang="en-GB" dirty="0" smtClean="0"/>
              <a:t>Opportunities </a:t>
            </a:r>
          </a:p>
          <a:p>
            <a:endParaRPr lang="en-GB" dirty="0"/>
          </a:p>
          <a:p>
            <a:r>
              <a:rPr lang="en-GB" dirty="0" smtClean="0"/>
              <a:t>Emotional health and well-being</a:t>
            </a:r>
          </a:p>
          <a:p>
            <a:endParaRPr lang="en-GB" dirty="0"/>
          </a:p>
          <a:p>
            <a:r>
              <a:rPr lang="en-GB" dirty="0" smtClean="0"/>
              <a:t>Transitions</a:t>
            </a:r>
          </a:p>
          <a:p>
            <a:pPr marL="68580" indent="0">
              <a:buNone/>
            </a:pPr>
            <a:r>
              <a:rPr lang="en-GB" dirty="0" smtClean="0"/>
              <a:t> </a:t>
            </a:r>
          </a:p>
          <a:p>
            <a:pPr marL="68580" indent="0">
              <a:buNone/>
            </a:pPr>
            <a:endParaRPr lang="en-GB" dirty="0"/>
          </a:p>
        </p:txBody>
      </p:sp>
    </p:spTree>
    <p:extLst>
      <p:ext uri="{BB962C8B-B14F-4D97-AF65-F5344CB8AC3E}">
        <p14:creationId xmlns:p14="http://schemas.microsoft.com/office/powerpoint/2010/main" val="2392321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08720"/>
            <a:ext cx="8532440" cy="5328568"/>
          </a:xfrm>
        </p:spPr>
        <p:txBody>
          <a:bodyPr/>
          <a:lstStyle/>
          <a:p>
            <a:pPr marL="68580" indent="0">
              <a:buNone/>
            </a:pPr>
            <a:r>
              <a:rPr lang="en-GB" dirty="0" smtClean="0"/>
              <a:t>            Culture shock curve </a:t>
            </a:r>
            <a:endParaRPr lang="en-GB" dirty="0"/>
          </a:p>
        </p:txBody>
      </p:sp>
      <p:pic>
        <p:nvPicPr>
          <p:cNvPr id="1026" name="Picture 2" descr="C:\Users\hannah.stott\AppData\Local\Microsoft\Windows\Temporary Internet Files\Content.IE5\FIV42G46\Transiti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32" y="1556792"/>
            <a:ext cx="7953424"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6085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a:bodyPr>
          <a:lstStyle/>
          <a:p>
            <a:r>
              <a:rPr lang="en-GB" dirty="0" smtClean="0"/>
              <a:t>Impact on childhood </a:t>
            </a:r>
            <a:endParaRPr lang="en-GB" dirty="0"/>
          </a:p>
        </p:txBody>
      </p:sp>
      <p:sp>
        <p:nvSpPr>
          <p:cNvPr id="3" name="Content Placeholder 2"/>
          <p:cNvSpPr>
            <a:spLocks noGrp="1"/>
          </p:cNvSpPr>
          <p:nvPr>
            <p:ph idx="1"/>
          </p:nvPr>
        </p:nvSpPr>
        <p:spPr>
          <a:xfrm>
            <a:off x="1043492" y="2060848"/>
            <a:ext cx="6777317" cy="4248472"/>
          </a:xfrm>
        </p:spPr>
        <p:txBody>
          <a:bodyPr>
            <a:normAutofit fontScale="92500" lnSpcReduction="20000"/>
          </a:bodyPr>
          <a:lstStyle/>
          <a:p>
            <a:pPr>
              <a:buFont typeface="Courier New" panose="02070309020205020404" pitchFamily="49" charset="0"/>
              <a:buChar char="o"/>
              <a:defRPr/>
            </a:pPr>
            <a:r>
              <a:rPr lang="en-GB" dirty="0"/>
              <a:t>Forced to grow up too quickly – miss parts of childhood</a:t>
            </a:r>
          </a:p>
          <a:p>
            <a:pPr marL="0" indent="0">
              <a:buFont typeface="Wingdings 3" pitchFamily="18" charset="2"/>
              <a:buNone/>
              <a:defRPr/>
            </a:pPr>
            <a:r>
              <a:rPr lang="en-GB" dirty="0"/>
              <a:t> </a:t>
            </a:r>
          </a:p>
          <a:p>
            <a:pPr>
              <a:buFont typeface="Courier New" panose="02070309020205020404" pitchFamily="49" charset="0"/>
              <a:buChar char="o"/>
              <a:defRPr/>
            </a:pPr>
            <a:r>
              <a:rPr lang="en-GB" dirty="0"/>
              <a:t>Educational needs </a:t>
            </a:r>
          </a:p>
          <a:p>
            <a:pPr marL="0" indent="0">
              <a:buFont typeface="Wingdings 3" pitchFamily="18" charset="2"/>
              <a:buNone/>
              <a:defRPr/>
            </a:pPr>
            <a:endParaRPr lang="en-GB" dirty="0"/>
          </a:p>
          <a:p>
            <a:pPr>
              <a:buFont typeface="Courier New" panose="02070309020205020404" pitchFamily="49" charset="0"/>
              <a:buChar char="o"/>
              <a:defRPr/>
            </a:pPr>
            <a:r>
              <a:rPr lang="en-GB" dirty="0"/>
              <a:t>Family placement – how to fit in/safeguarding implications?</a:t>
            </a:r>
          </a:p>
          <a:p>
            <a:pPr marL="0" indent="0">
              <a:buFont typeface="Wingdings 3" pitchFamily="18" charset="2"/>
              <a:buNone/>
              <a:defRPr/>
            </a:pPr>
            <a:endParaRPr lang="en-GB" dirty="0"/>
          </a:p>
          <a:p>
            <a:pPr>
              <a:buFont typeface="Courier New" panose="02070309020205020404" pitchFamily="49" charset="0"/>
              <a:buChar char="o"/>
              <a:defRPr/>
            </a:pPr>
            <a:r>
              <a:rPr lang="en-GB" dirty="0"/>
              <a:t>Forced to become part of complex adult systems</a:t>
            </a:r>
          </a:p>
          <a:p>
            <a:pPr marL="0" indent="0">
              <a:buFont typeface="Wingdings 3" pitchFamily="18" charset="2"/>
              <a:buNone/>
              <a:defRPr/>
            </a:pPr>
            <a:endParaRPr lang="en-GB" dirty="0"/>
          </a:p>
          <a:p>
            <a:pPr>
              <a:buFont typeface="Courier New" panose="02070309020205020404" pitchFamily="49" charset="0"/>
              <a:buChar char="o"/>
              <a:defRPr/>
            </a:pPr>
            <a:r>
              <a:rPr lang="en-GB" dirty="0"/>
              <a:t>Impact on ability to see a future and hold hope</a:t>
            </a:r>
          </a:p>
          <a:p>
            <a:endParaRPr lang="en-GB" dirty="0"/>
          </a:p>
        </p:txBody>
      </p:sp>
    </p:spTree>
    <p:extLst>
      <p:ext uri="{BB962C8B-B14F-4D97-AF65-F5344CB8AC3E}">
        <p14:creationId xmlns:p14="http://schemas.microsoft.com/office/powerpoint/2010/main" val="1031914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745152"/>
          </a:xfrm>
        </p:spPr>
        <p:txBody>
          <a:bodyPr>
            <a:normAutofit/>
          </a:bodyPr>
          <a:lstStyle/>
          <a:p>
            <a:r>
              <a:rPr lang="en-GB" sz="2400" dirty="0" smtClean="0"/>
              <a:t>The response – Protecting and Preventing </a:t>
            </a:r>
            <a:endParaRPr lang="en-GB" sz="2400" dirty="0"/>
          </a:p>
        </p:txBody>
      </p:sp>
      <p:sp>
        <p:nvSpPr>
          <p:cNvPr id="3" name="Content Placeholder 2"/>
          <p:cNvSpPr>
            <a:spLocks noGrp="1"/>
          </p:cNvSpPr>
          <p:nvPr>
            <p:ph idx="1"/>
          </p:nvPr>
        </p:nvSpPr>
        <p:spPr>
          <a:xfrm>
            <a:off x="1043492" y="1700808"/>
            <a:ext cx="6777317" cy="4680520"/>
          </a:xfrm>
        </p:spPr>
        <p:txBody>
          <a:bodyPr>
            <a:normAutofit fontScale="85000" lnSpcReduction="10000"/>
          </a:bodyPr>
          <a:lstStyle/>
          <a:p>
            <a:r>
              <a:rPr lang="en-GB" altLang="en-US" dirty="0"/>
              <a:t>Trust </a:t>
            </a:r>
            <a:endParaRPr lang="en-GB" altLang="en-US" dirty="0" smtClean="0"/>
          </a:p>
          <a:p>
            <a:r>
              <a:rPr lang="en-GB" altLang="en-US" dirty="0" smtClean="0"/>
              <a:t>Curiosity </a:t>
            </a:r>
          </a:p>
          <a:p>
            <a:r>
              <a:rPr lang="en-GB" altLang="en-US" dirty="0" smtClean="0"/>
              <a:t>Robust and clear plan </a:t>
            </a:r>
          </a:p>
          <a:p>
            <a:r>
              <a:rPr lang="en-GB" altLang="en-US" dirty="0" smtClean="0"/>
              <a:t>On-going assessment </a:t>
            </a:r>
          </a:p>
          <a:p>
            <a:r>
              <a:rPr lang="en-GB" altLang="en-US" dirty="0" smtClean="0"/>
              <a:t>Step up and down</a:t>
            </a:r>
          </a:p>
          <a:p>
            <a:r>
              <a:rPr lang="en-GB" altLang="en-US" dirty="0" smtClean="0"/>
              <a:t>Skilled and trained foster carers/residential staff </a:t>
            </a:r>
          </a:p>
          <a:p>
            <a:r>
              <a:rPr lang="en-GB" altLang="en-US" dirty="0" smtClean="0"/>
              <a:t>Fast response to missing episodes from all professionals </a:t>
            </a:r>
          </a:p>
          <a:p>
            <a:r>
              <a:rPr lang="en-GB" altLang="en-US" dirty="0" smtClean="0"/>
              <a:t>Strategy discussion on identification and after episodes of missing </a:t>
            </a:r>
          </a:p>
          <a:p>
            <a:r>
              <a:rPr lang="en-GB" altLang="en-US" dirty="0" smtClean="0"/>
              <a:t>Time </a:t>
            </a:r>
          </a:p>
          <a:p>
            <a:r>
              <a:rPr lang="en-GB" altLang="en-US" dirty="0" smtClean="0"/>
              <a:t>Being heard  </a:t>
            </a:r>
          </a:p>
          <a:p>
            <a:r>
              <a:rPr lang="en-GB" altLang="en-US" dirty="0" smtClean="0"/>
              <a:t>Empathy </a:t>
            </a:r>
          </a:p>
          <a:p>
            <a:r>
              <a:rPr lang="en-GB" altLang="en-US" dirty="0" smtClean="0"/>
              <a:t>Fill the gaps </a:t>
            </a:r>
          </a:p>
          <a:p>
            <a:endParaRPr lang="en-GB" dirty="0"/>
          </a:p>
        </p:txBody>
      </p:sp>
    </p:spTree>
    <p:extLst>
      <p:ext uri="{BB962C8B-B14F-4D97-AF65-F5344CB8AC3E}">
        <p14:creationId xmlns:p14="http://schemas.microsoft.com/office/powerpoint/2010/main" val="2751918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7024744" cy="1080120"/>
          </a:xfrm>
        </p:spPr>
        <p:txBody>
          <a:bodyPr>
            <a:normAutofit/>
          </a:bodyPr>
          <a:lstStyle/>
          <a:p>
            <a:r>
              <a:rPr lang="en-GB" sz="2800" dirty="0" smtClean="0"/>
              <a:t>UN Convention on the Rights of the Child</a:t>
            </a:r>
            <a:endParaRPr lang="en-GB" sz="2800" dirty="0"/>
          </a:p>
        </p:txBody>
      </p:sp>
      <p:sp>
        <p:nvSpPr>
          <p:cNvPr id="3" name="Content Placeholder 2"/>
          <p:cNvSpPr>
            <a:spLocks noGrp="1"/>
          </p:cNvSpPr>
          <p:nvPr>
            <p:ph idx="1"/>
          </p:nvPr>
        </p:nvSpPr>
        <p:spPr>
          <a:xfrm>
            <a:off x="1043492" y="2132856"/>
            <a:ext cx="6777317" cy="4176464"/>
          </a:xfrm>
        </p:spPr>
        <p:txBody>
          <a:bodyPr>
            <a:normAutofit lnSpcReduction="10000"/>
          </a:bodyPr>
          <a:lstStyle/>
          <a:p>
            <a:pPr marL="68580" indent="0">
              <a:buNone/>
            </a:pPr>
            <a:r>
              <a:rPr lang="en-GB" dirty="0" smtClean="0"/>
              <a:t>Article 19 – violence against children </a:t>
            </a:r>
          </a:p>
          <a:p>
            <a:pPr marL="68580" indent="0">
              <a:buNone/>
            </a:pPr>
            <a:endParaRPr lang="en-GB" dirty="0" smtClean="0"/>
          </a:p>
          <a:p>
            <a:pPr marL="68580" indent="0">
              <a:buNone/>
            </a:pPr>
            <a:r>
              <a:rPr lang="en-GB" dirty="0" smtClean="0"/>
              <a:t>Articles 23, 24 and 25 – access to mental health services </a:t>
            </a:r>
          </a:p>
          <a:p>
            <a:pPr marL="68580" indent="0">
              <a:buNone/>
            </a:pPr>
            <a:endParaRPr lang="en-GB" dirty="0" smtClean="0"/>
          </a:p>
          <a:p>
            <a:pPr marL="68580" indent="0">
              <a:buNone/>
            </a:pPr>
            <a:r>
              <a:rPr lang="en-GB" dirty="0" smtClean="0"/>
              <a:t>Article 28 – right to education on basis of equality of opportunity </a:t>
            </a:r>
          </a:p>
          <a:p>
            <a:pPr marL="68580" indent="0">
              <a:buNone/>
            </a:pPr>
            <a:endParaRPr lang="en-GB" dirty="0"/>
          </a:p>
          <a:p>
            <a:pPr marL="68580" indent="0">
              <a:buNone/>
            </a:pPr>
            <a:r>
              <a:rPr lang="en-GB" dirty="0" smtClean="0"/>
              <a:t>Call for independent guardians to ensure the best interests of the child at all times</a:t>
            </a:r>
          </a:p>
        </p:txBody>
      </p:sp>
    </p:spTree>
    <p:extLst>
      <p:ext uri="{BB962C8B-B14F-4D97-AF65-F5344CB8AC3E}">
        <p14:creationId xmlns:p14="http://schemas.microsoft.com/office/powerpoint/2010/main" val="18941902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197</TotalTime>
  <Words>470</Words>
  <Application>Microsoft Office PowerPoint</Application>
  <PresentationFormat>On-screen Show (4:3)</PresentationFormat>
  <Paragraphs>101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Child Trafficking </vt:lpstr>
      <vt:lpstr>National Picture </vt:lpstr>
      <vt:lpstr>Discovery and identification</vt:lpstr>
      <vt:lpstr>Protection </vt:lpstr>
      <vt:lpstr>Resources</vt:lpstr>
      <vt:lpstr>PowerPoint Presentation</vt:lpstr>
      <vt:lpstr>Impact on childhood </vt:lpstr>
      <vt:lpstr>The response – Protecting and Preventing </vt:lpstr>
      <vt:lpstr>UN Convention on the Rights of the Child</vt:lpstr>
      <vt:lpstr>What young people say……</vt:lpstr>
    </vt:vector>
  </TitlesOfParts>
  <Company>Barnardos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Trafficking</dc:title>
  <dc:creator>Hannah Stott</dc:creator>
  <cp:lastModifiedBy>Authorised User</cp:lastModifiedBy>
  <cp:revision>14</cp:revision>
  <cp:lastPrinted>2016-02-05T13:16:41Z</cp:lastPrinted>
  <dcterms:created xsi:type="dcterms:W3CDTF">2016-01-22T15:07:22Z</dcterms:created>
  <dcterms:modified xsi:type="dcterms:W3CDTF">2016-06-17T09:25:15Z</dcterms:modified>
</cp:coreProperties>
</file>