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67" r:id="rId5"/>
    <p:sldId id="268" r:id="rId6"/>
    <p:sldId id="283" r:id="rId7"/>
    <p:sldId id="275" r:id="rId8"/>
    <p:sldId id="285" r:id="rId9"/>
    <p:sldId id="284" r:id="rId10"/>
    <p:sldId id="287" r:id="rId11"/>
    <p:sldId id="288" r:id="rId12"/>
    <p:sldId id="289" r:id="rId13"/>
    <p:sldId id="290" r:id="rId14"/>
    <p:sldId id="282" r:id="rId15"/>
    <p:sldId id="291" r:id="rId16"/>
    <p:sldId id="265" r:id="rId17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736" y="-10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B6A2D3-F974-4A08-A2AE-590CA916C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7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E92C65-9545-48A0-9F73-FA744963A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0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8643BC-FC31-4757-8AC3-5A89916F21F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1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305CD4-D66A-47F4-A331-3F78BF578F1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92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7505F6-4F08-4256-BBB3-D5B199068122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898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69D810-334B-4A70-B3C7-B9E525F5B162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213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22117F-6C67-4766-8DED-771C15C00A94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363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DEE0FB-117F-499F-8553-DE3C55452175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791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5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8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73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6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96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8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foo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104900" y="5545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9A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5124" name="Picture 7" descr="ppt footer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3"/>
            <a:ext cx="9144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new dots-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8861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196975" y="1828800"/>
            <a:ext cx="68738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chemeClr val="bg1"/>
                </a:solidFill>
                <a:latin typeface="Arial Bold" pitchFamily="1" charset="0"/>
              </a:rPr>
              <a:t>Child Sexual Exploitation </a:t>
            </a:r>
          </a:p>
          <a:p>
            <a:pPr algn="ctr"/>
            <a:r>
              <a:rPr lang="en-US" altLang="en-US" sz="3200" dirty="0" smtClean="0">
                <a:solidFill>
                  <a:schemeClr val="bg1"/>
                </a:solidFill>
                <a:latin typeface="Arial Bold" pitchFamily="1" charset="0"/>
              </a:rPr>
              <a:t>a new </a:t>
            </a:r>
            <a:r>
              <a:rPr lang="en-US" altLang="en-US" sz="3200" dirty="0">
                <a:solidFill>
                  <a:schemeClr val="bg1"/>
                </a:solidFill>
                <a:latin typeface="Arial Bold" pitchFamily="1" charset="0"/>
              </a:rPr>
              <a:t>p</a:t>
            </a:r>
            <a:r>
              <a:rPr lang="en-US" altLang="en-US" sz="3200" dirty="0" smtClean="0">
                <a:solidFill>
                  <a:schemeClr val="bg1"/>
                </a:solidFill>
                <a:latin typeface="Arial Bold" pitchFamily="1" charset="0"/>
              </a:rPr>
              <a:t>olice </a:t>
            </a:r>
            <a:r>
              <a:rPr lang="en-US" altLang="en-US" sz="3200" dirty="0">
                <a:solidFill>
                  <a:schemeClr val="bg1"/>
                </a:solidFill>
                <a:latin typeface="Arial Bold" pitchFamily="1" charset="0"/>
              </a:rPr>
              <a:t>a</a:t>
            </a:r>
            <a:r>
              <a:rPr lang="en-US" altLang="en-US" sz="3200" dirty="0" smtClean="0">
                <a:solidFill>
                  <a:schemeClr val="bg1"/>
                </a:solidFill>
                <a:latin typeface="Arial Bold" pitchFamily="1" charset="0"/>
              </a:rPr>
              <a:t>pproach</a:t>
            </a:r>
            <a:endParaRPr lang="en-US" altLang="en-US" sz="3200" dirty="0">
              <a:solidFill>
                <a:schemeClr val="bg1"/>
              </a:solidFill>
              <a:latin typeface="Arial Bold" pitchFamily="1" charset="0"/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  <a:latin typeface="Arial Bold" pitchFamily="1" charset="0"/>
            </a:endParaRPr>
          </a:p>
          <a:p>
            <a:pPr algn="ctr"/>
            <a:r>
              <a:rPr lang="en-US" altLang="en-US" sz="3200" dirty="0">
                <a:solidFill>
                  <a:schemeClr val="bg1"/>
                </a:solidFill>
                <a:latin typeface="Arial Bold" pitchFamily="1" charset="0"/>
              </a:rPr>
              <a:t>DCI Ian </a:t>
            </a:r>
            <a:r>
              <a:rPr lang="en-US" altLang="en-US" sz="3200" dirty="0" smtClean="0">
                <a:solidFill>
                  <a:schemeClr val="bg1"/>
                </a:solidFill>
                <a:latin typeface="Arial Bold" pitchFamily="1" charset="0"/>
              </a:rPr>
              <a:t>Green</a:t>
            </a:r>
            <a:endParaRPr lang="en-US" altLang="en-US" sz="3200" dirty="0">
              <a:solidFill>
                <a:schemeClr val="bg1"/>
              </a:solidFill>
              <a:latin typeface="Arial Bold" pitchFamily="1" charset="0"/>
            </a:endParaRPr>
          </a:p>
          <a:p>
            <a:pPr algn="ctr"/>
            <a:endParaRPr lang="en-US" altLang="en-US" sz="3200" dirty="0">
              <a:solidFill>
                <a:schemeClr val="bg1"/>
              </a:solidFill>
              <a:latin typeface="Arial Bold" pitchFamily="1" charset="0"/>
            </a:endParaRPr>
          </a:p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June 2016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67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The new process only commenced in January 2016 and is already seeing significant benefits around the early identification of risk factors – these aren’t all CSE and in fact a large number relate to other exploitation such as gangs and drugs etc.</a:t>
            </a:r>
          </a:p>
          <a:p>
            <a:r>
              <a:rPr lang="en-GB" altLang="en-US" sz="2800" dirty="0" smtClean="0"/>
              <a:t>Further scrutiny and governance is now also being placed around CSE investigations and offenders via two piloted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20675" y="1196975"/>
            <a:ext cx="4187825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u="sng" smtClean="0"/>
              <a:t>Strategic Oversight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15913" y="1808163"/>
            <a:ext cx="4038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Strategic Management Group (SMG) process over complex abuse cases.</a:t>
            </a:r>
          </a:p>
          <a:p>
            <a:r>
              <a:rPr lang="en-GB" altLang="en-US" dirty="0" smtClean="0"/>
              <a:t>Allows for senior governance and resourcing / decision making.</a:t>
            </a:r>
          </a:p>
        </p:txBody>
      </p:sp>
      <p:pic>
        <p:nvPicPr>
          <p:cNvPr id="21508" name="Content Placeholder 3686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24743"/>
            <a:ext cx="4635500" cy="5976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-2772816" y="105273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u="sng" dirty="0" smtClean="0"/>
              <a:t>Offenders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1484784"/>
            <a:ext cx="5040560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 smtClean="0"/>
              <a:t>New regional risk assessment is being piloted within CV and SH. (Pilot for the region)</a:t>
            </a:r>
          </a:p>
          <a:p>
            <a:r>
              <a:rPr lang="en-GB" altLang="en-US" sz="2400" dirty="0" smtClean="0"/>
              <a:t>Will see levels of risk for each offender mapped to allowed a tiered intervention plan to be put in place via the perpetrator forum.</a:t>
            </a:r>
          </a:p>
          <a:p>
            <a:r>
              <a:rPr lang="en-GB" altLang="en-US" sz="2400" dirty="0" smtClean="0"/>
              <a:t>Will allow clear tasking and intervention plans both criminal and civil to be explored.</a:t>
            </a:r>
          </a:p>
          <a:p>
            <a:r>
              <a:rPr lang="en-GB" altLang="en-US" sz="2400" dirty="0" smtClean="0"/>
              <a:t>Ensure a vital link back into the partners and intelligence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55690"/>
            <a:ext cx="3754791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539750" y="1125538"/>
            <a:ext cx="7570788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u="sng" smtClean="0"/>
              <a:t>Current Position and Issues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Over 200 victims and rising……</a:t>
            </a:r>
          </a:p>
          <a:p>
            <a:r>
              <a:rPr lang="en-GB" altLang="en-US" dirty="0" smtClean="0"/>
              <a:t>Intensive work and support needed to victims</a:t>
            </a:r>
          </a:p>
          <a:p>
            <a:r>
              <a:rPr lang="en-GB" altLang="en-US" dirty="0" smtClean="0"/>
              <a:t>Still gaps in our understanding of the picture of CSE</a:t>
            </a:r>
          </a:p>
          <a:p>
            <a:r>
              <a:rPr lang="en-GB" altLang="en-US" dirty="0" smtClean="0"/>
              <a:t>Potential mapping of around 50 - 70 suspects.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Complexity of the victims.</a:t>
            </a:r>
          </a:p>
          <a:p>
            <a:r>
              <a:rPr lang="en-GB" altLang="en-US" dirty="0" smtClean="0"/>
              <a:t>Smarter early help and intervention required. (CAN work)</a:t>
            </a:r>
          </a:p>
          <a:p>
            <a:r>
              <a:rPr lang="en-GB" altLang="en-US" dirty="0" smtClean="0"/>
              <a:t>Rising 18’s (Regional)</a:t>
            </a:r>
          </a:p>
          <a:p>
            <a:r>
              <a:rPr lang="en-GB" altLang="en-US" dirty="0" smtClean="0"/>
              <a:t>New Risk level required for no risk (Regional)</a:t>
            </a:r>
          </a:p>
          <a:p>
            <a:r>
              <a:rPr lang="en-GB" altLang="en-US" dirty="0" smtClean="0"/>
              <a:t>New processes are still bedding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10287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u="sng" smtClean="0"/>
              <a:t>Good News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732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Really strong position regionally</a:t>
            </a:r>
          </a:p>
          <a:p>
            <a:r>
              <a:rPr lang="en-GB" altLang="en-US" sz="2800" dirty="0" smtClean="0"/>
              <a:t>Strong partnerships</a:t>
            </a:r>
          </a:p>
          <a:p>
            <a:r>
              <a:rPr lang="en-GB" altLang="en-US" sz="2800" dirty="0" smtClean="0"/>
              <a:t>Utilising all civil tools and legislation available – PSPO x 1, Sexual Harm Prevention Orders and Sexual Risk Orders x 3, multiple CAWN etc.</a:t>
            </a:r>
          </a:p>
          <a:p>
            <a:r>
              <a:rPr lang="en-GB" altLang="en-US" sz="2800" dirty="0" smtClean="0"/>
              <a:t>Utilising criminal tools around human trafficking and CSE legislation.</a:t>
            </a:r>
          </a:p>
          <a:p>
            <a:r>
              <a:rPr lang="en-GB" altLang="en-US" sz="2800" dirty="0" smtClean="0"/>
              <a:t>Nine current CSE operations in progress</a:t>
            </a:r>
          </a:p>
          <a:p>
            <a:r>
              <a:rPr lang="en-GB" altLang="en-US" sz="2800" dirty="0" smtClean="0"/>
              <a:t>Future discussions around co-location.</a:t>
            </a:r>
          </a:p>
          <a:p>
            <a:r>
              <a:rPr lang="en-GB" altLang="en-US" sz="2800" dirty="0" smtClean="0"/>
              <a:t>Early identification through partners and MASH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-164432" y="606823"/>
            <a:ext cx="4038600" cy="2735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en-GB" altLang="en-US" sz="3600" dirty="0" smtClean="0"/>
          </a:p>
          <a:p>
            <a:pPr marL="0" indent="0" algn="ctr">
              <a:buFontTx/>
              <a:buNone/>
            </a:pPr>
            <a:r>
              <a:rPr lang="en-GB" altLang="en-US" sz="3600" dirty="0" smtClean="0"/>
              <a:t>Thank you</a:t>
            </a:r>
          </a:p>
          <a:p>
            <a:pPr marL="0" indent="0" algn="ctr">
              <a:buFontTx/>
              <a:buNone/>
            </a:pPr>
            <a:r>
              <a:rPr lang="en-GB" altLang="en-US" sz="3600" dirty="0" smtClean="0"/>
              <a:t>Questions?</a:t>
            </a:r>
          </a:p>
        </p:txBody>
      </p:sp>
      <p:pic>
        <p:nvPicPr>
          <p:cNvPr id="25603" name="Picture 2" descr="C:\Users\BACON_7604\AppData\Local\Microsoft\Windows\Temporary Internet Files\Content.Outlook\3A1996UW\53524 508x359_Layout 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40322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29432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94806"/>
            <a:ext cx="1789113" cy="178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104900" y="5545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43013"/>
            <a:ext cx="3960812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4040188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mtClean="0"/>
              <a:t>CSE and Missing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23850" y="1700213"/>
            <a:ext cx="4319588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This has been written to show the current overview within Coventry in relation to missing / absent and the approach to CSE.</a:t>
            </a:r>
          </a:p>
          <a:p>
            <a:r>
              <a:rPr lang="en-GB" altLang="en-US" dirty="0" smtClean="0"/>
              <a:t>The PowerPoint does not contain specific cases nor does it detail tactical processes as it is designed to give an overview around processes and governance.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8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2400" b="1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4313"/>
            <a:ext cx="7477125" cy="529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1" smtClean="0"/>
              <a:t>Background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CSE came to the forefront from the beginning of 2015 to this region, on the back of high profile cases and SCR’s in other parts of the country.</a:t>
            </a:r>
          </a:p>
          <a:p>
            <a:r>
              <a:rPr lang="en-GB" altLang="en-US" sz="2800" dirty="0" smtClean="0"/>
              <a:t>The chief executives of the seven local authorities and other partners had agreed to work towards a regional approach and the regional framework was devised.</a:t>
            </a:r>
          </a:p>
          <a:p>
            <a:r>
              <a:rPr lang="en-GB" altLang="en-US" sz="2800" dirty="0" smtClean="0"/>
              <a:t>Prior to this it was difficult to explain or understand the risk to an area such as Coventry, due to the lack of screening and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2296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2015 (April) onwards</a:t>
            </a:r>
          </a:p>
          <a:p>
            <a:r>
              <a:rPr lang="en-GB" altLang="en-US" sz="2800" dirty="0" smtClean="0"/>
              <a:t>CSE and missing cases linked to CSE were being discovered and between 70 – 90 had been risk assessed. </a:t>
            </a:r>
          </a:p>
          <a:p>
            <a:r>
              <a:rPr lang="en-GB" altLang="en-US" sz="2800" dirty="0" smtClean="0"/>
              <a:t>Cases were dealt with in an ad hoc way as the partners tried to understand the regional processes and the overall risk within the city.</a:t>
            </a:r>
          </a:p>
          <a:p>
            <a:r>
              <a:rPr lang="en-GB" altLang="en-US" sz="2800" dirty="0" smtClean="0"/>
              <a:t>CMOG was running but was saturated with cases and functioning in a similar ad hoc way.</a:t>
            </a:r>
          </a:p>
          <a:p>
            <a:r>
              <a:rPr lang="en-GB" altLang="en-US" sz="2800" dirty="0" smtClean="0"/>
              <a:t>Missing and absent was often overlooked due to workloads and lack of governance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124744"/>
            <a:ext cx="82296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The process required stripping back and a refocus.</a:t>
            </a:r>
          </a:p>
          <a:p>
            <a:r>
              <a:rPr lang="en-GB" altLang="en-US" sz="2800" dirty="0" smtClean="0"/>
              <a:t>LSCB group was reinvigorated and a new proposal was put forward to manage the increasing work and ensure a joined up plan.</a:t>
            </a:r>
          </a:p>
          <a:p>
            <a:r>
              <a:rPr lang="en-GB" altLang="en-US" sz="2800" dirty="0" smtClean="0"/>
              <a:t>Initially clarity was sought around the current governance areas across victims, locations and offenders.</a:t>
            </a:r>
          </a:p>
          <a:p>
            <a:r>
              <a:rPr lang="en-GB" altLang="en-US" sz="2800" dirty="0" smtClean="0"/>
              <a:t>Police Pursue team was implemented (May 2015)</a:t>
            </a:r>
          </a:p>
          <a:p>
            <a:r>
              <a:rPr lang="en-GB" altLang="en-US" sz="2800" dirty="0" smtClean="0"/>
              <a:t>Multi Agency Horizon team implemented (Sept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4103688" cy="578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1268413"/>
            <a:ext cx="4884737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93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/>
              <a:t>This refocus allowed us to start to understand the risk picture in more detail and provided clear governance around each area of business.</a:t>
            </a:r>
          </a:p>
          <a:p>
            <a:r>
              <a:rPr lang="en-GB" altLang="en-US" sz="2800" dirty="0" smtClean="0"/>
              <a:t>However we continued to see issues being missed at earlier opportunities around absent and missing children who were showing risk indicators around CSE…..</a:t>
            </a:r>
          </a:p>
          <a:p>
            <a:r>
              <a:rPr lang="en-GB" altLang="en-US" sz="2800" dirty="0" smtClean="0"/>
              <a:t>A new process was suggested to address the gaps.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656</Words>
  <Application>Microsoft Office PowerPoint</Application>
  <PresentationFormat>On-screen Show (4:3)</PresentationFormat>
  <Paragraphs>63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PowerPoint Presentation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Oversight</vt:lpstr>
      <vt:lpstr>Offenders</vt:lpstr>
      <vt:lpstr>Current Position and Issues</vt:lpstr>
      <vt:lpstr>Good News</vt:lpstr>
      <vt:lpstr>PowerPoint Presentation</vt:lpstr>
    </vt:vector>
  </TitlesOfParts>
  <Company>West Midlands police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Midlands police</dc:creator>
  <cp:lastModifiedBy>Authorised User</cp:lastModifiedBy>
  <cp:revision>63</cp:revision>
  <cp:lastPrinted>2015-11-25T17:14:39Z</cp:lastPrinted>
  <dcterms:created xsi:type="dcterms:W3CDTF">2014-01-03T10:48:46Z</dcterms:created>
  <dcterms:modified xsi:type="dcterms:W3CDTF">2016-06-21T07:42:19Z</dcterms:modified>
</cp:coreProperties>
</file>