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343" autoAdjust="0"/>
  </p:normalViewPr>
  <p:slideViewPr>
    <p:cSldViewPr>
      <p:cViewPr varScale="1">
        <p:scale>
          <a:sx n="70" d="100"/>
          <a:sy n="70" d="100"/>
        </p:scale>
        <p:origin x="118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3D2CB-AEA5-4AC2-A8F3-2FEC15C72734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7203F-B576-4238-9116-E7E6A90C8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92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C7203F-B576-4238-9116-E7E6A90C8B2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44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38F2CA-95AD-4A4A-BBB0-E06B8B49B609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AD929B-C107-4402-9B22-FA278CC9CA5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92763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Sexual Harm Prevention Orders and Sexual Risk Orders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221088"/>
            <a:ext cx="6400800" cy="622920"/>
          </a:xfrm>
        </p:spPr>
        <p:txBody>
          <a:bodyPr/>
          <a:lstStyle/>
          <a:p>
            <a:r>
              <a:rPr lang="en-GB" dirty="0" smtClean="0"/>
              <a:t>A Presentation from DI Cox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152127" cy="136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5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Prohibit an offender from doing anything described in the order. Be creative whilst remaining proportionate.</a:t>
            </a:r>
          </a:p>
          <a:p>
            <a:r>
              <a:rPr lang="en-GB" dirty="0"/>
              <a:t>Either order can specify different prohibitions for different periods of time.</a:t>
            </a:r>
          </a:p>
          <a:p>
            <a:r>
              <a:rPr lang="en-GB" dirty="0"/>
              <a:t>Prohibition on Foreign Travel must not be for a period of more than 5 years. </a:t>
            </a:r>
          </a:p>
          <a:p>
            <a:r>
              <a:rPr lang="en-GB" dirty="0"/>
              <a:t>SRO minimum duration is two years and there is no maximum duration. It is 5 years for SHPO.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Prohibitions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01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Breach </a:t>
            </a:r>
            <a:r>
              <a:rPr lang="en-GB" dirty="0"/>
              <a:t>of a full order (or interim order) without reasonable excuse is a criminal offence. Up to 5 </a:t>
            </a:r>
            <a:r>
              <a:rPr lang="en-GB" dirty="0" smtClean="0"/>
              <a:t>yrs. </a:t>
            </a:r>
            <a:r>
              <a:rPr lang="en-GB" dirty="0"/>
              <a:t>imprisonment on indictment</a:t>
            </a:r>
            <a:r>
              <a:rPr lang="en-GB" dirty="0" smtClean="0"/>
              <a:t>.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/>
              <a:t>An SRO breach makes the individual subject to full notification requirements.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Breaches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612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Introductions, including role and experience</a:t>
            </a:r>
          </a:p>
          <a:p>
            <a:r>
              <a:rPr lang="en-GB" dirty="0"/>
              <a:t>Current circumstances of an offender</a:t>
            </a:r>
          </a:p>
          <a:p>
            <a:r>
              <a:rPr lang="en-GB" dirty="0"/>
              <a:t>Date, nature and circumstances of the previous conviction or convictions and any pattern which emerges.</a:t>
            </a:r>
          </a:p>
          <a:p>
            <a:r>
              <a:rPr lang="en-GB" dirty="0"/>
              <a:t>Nature and pattern of the behaviour giving rise to concern, including predatory behaviour which may indicate a likelihood of re-offending.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Guidance to application for SHPO/SRO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66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Extent of compliance or otherwise, with previous sentences, court orders or supervision arrangements.</a:t>
            </a:r>
          </a:p>
          <a:p>
            <a:r>
              <a:rPr lang="en-GB" dirty="0"/>
              <a:t>Cooperation or otherwise with therapeutic help and its outcome. </a:t>
            </a:r>
          </a:p>
          <a:p>
            <a:r>
              <a:rPr lang="en-GB" dirty="0"/>
              <a:t>Risk that a sexual offence will be committed.</a:t>
            </a:r>
          </a:p>
          <a:p>
            <a:r>
              <a:rPr lang="en-GB" dirty="0"/>
              <a:t>Potential harm resulting from such an offence.</a:t>
            </a:r>
          </a:p>
          <a:p>
            <a:r>
              <a:rPr lang="en-GB" dirty="0"/>
              <a:t>Prohibitions sought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Guidance Continued…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96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SHPO </a:t>
            </a:r>
            <a:r>
              <a:rPr lang="en-GB" dirty="0"/>
              <a:t>- Available on conviction for a Schedule 3 or 5 offence.</a:t>
            </a:r>
          </a:p>
          <a:p>
            <a:r>
              <a:rPr lang="en-GB" dirty="0"/>
              <a:t>SHPO - Defendant becomes subject to full notification requirements.</a:t>
            </a:r>
          </a:p>
          <a:p>
            <a:r>
              <a:rPr lang="en-GB" dirty="0"/>
              <a:t>SHPO - Minimum duration for a full order is five years and no maximum duration.</a:t>
            </a:r>
          </a:p>
          <a:p>
            <a:r>
              <a:rPr lang="en-GB" dirty="0"/>
              <a:t>SHPO – No discharge before 5 years without consent of the Applicant.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Review…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06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SRO - Need for Defendant to have a “qualifying conviction” for a standalone application. </a:t>
            </a:r>
          </a:p>
          <a:p>
            <a:r>
              <a:rPr lang="en-GB" dirty="0"/>
              <a:t>SRO - No discharge before 2 years without consent of the Applicant.</a:t>
            </a:r>
          </a:p>
          <a:p>
            <a:r>
              <a:rPr lang="en-GB" dirty="0"/>
              <a:t>SHPO / SRO - Lower age limited is 10 but where defendant is under 18, an application for an order should be only be considered in exceptional circumstances.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6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SHPO </a:t>
            </a:r>
            <a:r>
              <a:rPr lang="en-GB" dirty="0"/>
              <a:t>/ SRO - Breaches are dealt with by dealt with by CPS.</a:t>
            </a:r>
          </a:p>
          <a:p>
            <a:r>
              <a:rPr lang="en-GB" dirty="0"/>
              <a:t>SHPO / SRO - Criminal Standard of Proof remains in addition to hearsay evidence and rules of civil evidence.</a:t>
            </a:r>
          </a:p>
          <a:p>
            <a:r>
              <a:rPr lang="en-GB" dirty="0"/>
              <a:t>SHPO / SRO – Prohibition can vary in length.</a:t>
            </a:r>
          </a:p>
          <a:p>
            <a:r>
              <a:rPr lang="en-GB" dirty="0"/>
              <a:t>SHPO / SRO - No time limit to issue proceedings but generally, sooner the better.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425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77436"/>
            <a:ext cx="7772400" cy="1829761"/>
          </a:xfrm>
        </p:spPr>
        <p:txBody>
          <a:bodyPr/>
          <a:lstStyle/>
          <a:p>
            <a:pPr algn="ctr"/>
            <a:r>
              <a:rPr lang="en-GB" dirty="0" smtClean="0"/>
              <a:t>Questions?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62" y="116632"/>
            <a:ext cx="1395752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0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Sexual Harm Prevention Orders – SHPO – were introduced to replace Sexual Offences Prevention Orders – SOPO. </a:t>
            </a:r>
          </a:p>
          <a:p>
            <a:endParaRPr lang="en-GB" dirty="0"/>
          </a:p>
          <a:p>
            <a:r>
              <a:rPr lang="en-GB" dirty="0" smtClean="0"/>
              <a:t>Sexual Risk Orders – SRO -  these replaced the previous Risk of Serious Harm Orders – ROSHO.  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March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05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SHPO </a:t>
            </a:r>
            <a:r>
              <a:rPr lang="en-GB" dirty="0"/>
              <a:t>made on conviction by CPS or standalone application by WMP Legal Services in same way as SOPO</a:t>
            </a:r>
            <a:r>
              <a:rPr lang="en-GB" dirty="0" smtClean="0"/>
              <a:t>.</a:t>
            </a:r>
          </a:p>
          <a:p>
            <a:pPr marL="109728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SRO made upon a standalone application by WMP Legal Services.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obtain a SHPO or SRO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81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5112568"/>
          </a:xfrm>
        </p:spPr>
        <p:txBody>
          <a:bodyPr>
            <a:normAutofit fontScale="92500"/>
          </a:bodyPr>
          <a:lstStyle/>
          <a:p>
            <a:endParaRPr lang="en-GB" dirty="0" smtClean="0"/>
          </a:p>
          <a:p>
            <a:pPr marL="109728" indent="0" algn="ctr">
              <a:buNone/>
            </a:pPr>
            <a:r>
              <a:rPr lang="en-GB" dirty="0" smtClean="0"/>
              <a:t>Scenario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A </a:t>
            </a:r>
            <a:r>
              <a:rPr lang="en-GB" dirty="0"/>
              <a:t>male (28 </a:t>
            </a:r>
            <a:r>
              <a:rPr lang="en-GB" dirty="0" smtClean="0"/>
              <a:t>yrs.) </a:t>
            </a:r>
            <a:r>
              <a:rPr lang="en-GB" dirty="0"/>
              <a:t>follows women around the City of Birmingham, makes inappropriate remarks concerning their appearance, fights Police, shows a concerning attraction toward children and masturbates openly in the communal areas within his hostel.</a:t>
            </a:r>
          </a:p>
          <a:p>
            <a:pPr marL="109728" indent="0">
              <a:buNone/>
            </a:pPr>
            <a:endParaRPr lang="en-GB" u="sng" dirty="0" smtClean="0"/>
          </a:p>
          <a:p>
            <a:pPr marL="109728" indent="0">
              <a:buNone/>
            </a:pPr>
            <a:r>
              <a:rPr lang="en-GB" u="sng" dirty="0" smtClean="0"/>
              <a:t>He </a:t>
            </a:r>
            <a:r>
              <a:rPr lang="en-GB" u="sng" dirty="0"/>
              <a:t>has a conviction (Police warning </a:t>
            </a:r>
            <a:r>
              <a:rPr lang="en-GB" u="sng"/>
              <a:t>from </a:t>
            </a:r>
            <a:r>
              <a:rPr lang="en-GB" u="sng" smtClean="0"/>
              <a:t>14 </a:t>
            </a:r>
            <a:r>
              <a:rPr lang="en-GB" u="sng" dirty="0"/>
              <a:t>years ago for engaging in a sexual act with a child)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40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SHPO qualifying behaviour is wider than SOPO….</a:t>
            </a:r>
          </a:p>
          <a:p>
            <a:r>
              <a:rPr lang="en-GB" dirty="0"/>
              <a:t>Sexual Harm - </a:t>
            </a:r>
            <a:r>
              <a:rPr lang="en-GB" b="1" dirty="0"/>
              <a:t>not</a:t>
            </a:r>
            <a:r>
              <a:rPr lang="en-GB" dirty="0"/>
              <a:t> - serious sexual harm under the SOPO test. This distinction is important as a court could previously find that certain sexualised behaviour did not constitute serious sexual harm. </a:t>
            </a:r>
          </a:p>
          <a:p>
            <a:r>
              <a:rPr lang="en-GB" dirty="0"/>
              <a:t>Definition of Sexual Harm is not specified in the 2003 Act but is fact sensitive and </a:t>
            </a:r>
            <a:r>
              <a:rPr lang="en-GB" u="sng" dirty="0"/>
              <a:t>arguably flexible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SHPO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5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Sexual </a:t>
            </a:r>
            <a:r>
              <a:rPr lang="en-GB" dirty="0"/>
              <a:t>Harm should be defined in relation to</a:t>
            </a:r>
          </a:p>
          <a:p>
            <a:r>
              <a:rPr lang="en-GB" dirty="0"/>
              <a:t>(1) Likelihood of the offender committing a sexual offence, </a:t>
            </a:r>
          </a:p>
          <a:p>
            <a:r>
              <a:rPr lang="en-GB" dirty="0"/>
              <a:t>(2) Imminence of that offending </a:t>
            </a:r>
          </a:p>
          <a:p>
            <a:r>
              <a:rPr lang="en-GB" dirty="0"/>
              <a:t>(3) Potential harm which may result from it.</a:t>
            </a:r>
          </a:p>
          <a:p>
            <a:r>
              <a:rPr lang="en-GB" dirty="0"/>
              <a:t>However you do require a Schedule 3 and / or 5 conviction for an SHPO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SHPO Continued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09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/>
          <a:lstStyle/>
          <a:p>
            <a:endParaRPr lang="en-GB" dirty="0" smtClean="0"/>
          </a:p>
          <a:p>
            <a:pPr marL="109728" indent="0" algn="ctr">
              <a:buNone/>
            </a:pPr>
            <a:r>
              <a:rPr lang="en-GB" dirty="0" smtClean="0"/>
              <a:t>Scenario…</a:t>
            </a:r>
          </a:p>
          <a:p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WMP </a:t>
            </a:r>
            <a:r>
              <a:rPr lang="en-GB" dirty="0"/>
              <a:t>officers attend a hotel room at 03:00 </a:t>
            </a:r>
            <a:r>
              <a:rPr lang="en-GB" dirty="0" smtClean="0"/>
              <a:t>hours </a:t>
            </a:r>
            <a:r>
              <a:rPr lang="en-GB" dirty="0"/>
              <a:t>and locate a 28 </a:t>
            </a:r>
            <a:r>
              <a:rPr lang="en-GB" dirty="0" smtClean="0"/>
              <a:t>yr. </a:t>
            </a:r>
            <a:r>
              <a:rPr lang="en-GB" dirty="0"/>
              <a:t>old male in a room with a 14 </a:t>
            </a:r>
            <a:r>
              <a:rPr lang="en-GB" dirty="0" smtClean="0"/>
              <a:t>yr. </a:t>
            </a:r>
            <a:r>
              <a:rPr lang="en-GB" dirty="0"/>
              <a:t>old female. They are not related, they are fully clothed and there is some alcohol present.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7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/>
              <a:t>SRO requires only a single qualifying act and </a:t>
            </a:r>
            <a:r>
              <a:rPr lang="en-GB" u="sng" dirty="0"/>
              <a:t>does not require a qualifying conviction</a:t>
            </a:r>
            <a:r>
              <a:rPr lang="en-GB" dirty="0"/>
              <a:t>. It may also be imposed whilst a defendant is on bail, i.e. an interim order.</a:t>
            </a:r>
          </a:p>
          <a:p>
            <a:r>
              <a:rPr lang="en-GB" dirty="0"/>
              <a:t>The defendant has done an act of a sexual nature, and as a result of which there is reasonable cause to believe that it is necessary for a sexual risk order to be made.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SRO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80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It also covers acts that may not in themselves be sexual but which have a sexual motive and/or are intended to allow the perpetrator to move on to sexual abuse. </a:t>
            </a:r>
          </a:p>
          <a:p>
            <a:r>
              <a:rPr lang="en-GB" dirty="0"/>
              <a:t>The SRO does not make the individual subject to notification requirements for registered sex offenders however it requires the individual to notify to the police; (1) their name, and (2) their home address. This information must be notified within three days of the order being made, and then annually or whenever the information changes.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SRO Continued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15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869</Words>
  <Application>Microsoft Office PowerPoint</Application>
  <PresentationFormat>On-screen Show (4:3)</PresentationFormat>
  <Paragraphs>80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Lucida Sans Unicode</vt:lpstr>
      <vt:lpstr>Verdana</vt:lpstr>
      <vt:lpstr>Wingdings 2</vt:lpstr>
      <vt:lpstr>Wingdings 3</vt:lpstr>
      <vt:lpstr>Concourse</vt:lpstr>
      <vt:lpstr>Sexual Harm Prevention Orders and Sexual Risk Orders</vt:lpstr>
      <vt:lpstr>March 2015</vt:lpstr>
      <vt:lpstr>How to obtain a SHPO or SRO</vt:lpstr>
      <vt:lpstr>PowerPoint Presentation</vt:lpstr>
      <vt:lpstr>SHPO</vt:lpstr>
      <vt:lpstr>SHPO Continued</vt:lpstr>
      <vt:lpstr>PowerPoint Presentation</vt:lpstr>
      <vt:lpstr>SRO</vt:lpstr>
      <vt:lpstr>SRO Continued</vt:lpstr>
      <vt:lpstr>Prohibitions</vt:lpstr>
      <vt:lpstr>Breaches</vt:lpstr>
      <vt:lpstr>Guidance to application for SHPO/SRO</vt:lpstr>
      <vt:lpstr>Guidance Continued…</vt:lpstr>
      <vt:lpstr>Review…</vt:lpstr>
      <vt:lpstr>…</vt:lpstr>
      <vt:lpstr>…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Harm Prevention Orders and</dc:title>
  <dc:creator>Grace Robins</dc:creator>
  <cp:lastModifiedBy>Coulson-haggins, Claire</cp:lastModifiedBy>
  <cp:revision>16</cp:revision>
  <dcterms:created xsi:type="dcterms:W3CDTF">2015-11-16T10:55:42Z</dcterms:created>
  <dcterms:modified xsi:type="dcterms:W3CDTF">2016-06-08T11:09:15Z</dcterms:modified>
</cp:coreProperties>
</file>