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57" r:id="rId4"/>
    <p:sldId id="262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9D73-D77B-45B8-9069-2691CFB809D9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5863C-C262-4A15-BA61-B86E508C3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37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9D73-D77B-45B8-9069-2691CFB809D9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5863C-C262-4A15-BA61-B86E508C3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635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9D73-D77B-45B8-9069-2691CFB809D9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5863C-C262-4A15-BA61-B86E508C3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2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9D73-D77B-45B8-9069-2691CFB809D9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5863C-C262-4A15-BA61-B86E508C3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50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9D73-D77B-45B8-9069-2691CFB809D9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5863C-C262-4A15-BA61-B86E508C3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865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9D73-D77B-45B8-9069-2691CFB809D9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5863C-C262-4A15-BA61-B86E508C3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937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9D73-D77B-45B8-9069-2691CFB809D9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5863C-C262-4A15-BA61-B86E508C3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560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9D73-D77B-45B8-9069-2691CFB809D9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5863C-C262-4A15-BA61-B86E508C3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3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9D73-D77B-45B8-9069-2691CFB809D9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5863C-C262-4A15-BA61-B86E508C3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67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9D73-D77B-45B8-9069-2691CFB809D9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5863C-C262-4A15-BA61-B86E508C3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147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9D73-D77B-45B8-9069-2691CFB809D9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5863C-C262-4A15-BA61-B86E508C3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16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69D73-D77B-45B8-9069-2691CFB809D9}" type="datetimeFigureOut">
              <a:rPr lang="en-GB" smtClean="0"/>
              <a:t>20/06/2016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5863C-C262-4A15-BA61-B86E508C3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24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26099" y="0"/>
            <a:ext cx="10922400" cy="49058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16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 smtClean="0">
                <a:solidFill>
                  <a:prstClr val="black"/>
                </a:solidFill>
              </a:rPr>
              <a:t>Civil Injunctions – </a:t>
            </a:r>
            <a:r>
              <a:rPr lang="en-GB" sz="1600" b="1" dirty="0" err="1" smtClean="0">
                <a:solidFill>
                  <a:prstClr val="black"/>
                </a:solidFill>
              </a:rPr>
              <a:t>CSE</a:t>
            </a:r>
            <a:r>
              <a:rPr lang="en-GB" sz="1600" b="1" dirty="0" smtClean="0">
                <a:solidFill>
                  <a:prstClr val="black"/>
                </a:solidFill>
              </a:rPr>
              <a:t> – s100 Children Act 1989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500" dirty="0" smtClean="0">
                <a:solidFill>
                  <a:prstClr val="black"/>
                </a:solidFill>
              </a:rPr>
              <a:t>Birmingham City Council v </a:t>
            </a:r>
            <a:r>
              <a:rPr lang="en-GB" sz="1500" dirty="0" err="1" smtClean="0">
                <a:solidFill>
                  <a:prstClr val="black"/>
                </a:solidFill>
              </a:rPr>
              <a:t>Riaz</a:t>
            </a:r>
            <a:r>
              <a:rPr lang="en-GB" sz="1500" dirty="0" smtClean="0">
                <a:solidFill>
                  <a:prstClr val="black"/>
                </a:solidFill>
              </a:rPr>
              <a:t> and others (2014) – application under the Inherent Jurisdiction –Identifiable victim and identifiable perpetrators – injunction granted against ten perpetrators but were also wide ranging in respect of unknown victims and with reporting restrictions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500" dirty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500" dirty="0" smtClean="0">
                <a:solidFill>
                  <a:prstClr val="black"/>
                </a:solidFill>
              </a:rPr>
              <a:t>London Borough of Redbridge v </a:t>
            </a:r>
            <a:r>
              <a:rPr lang="en-GB" sz="1500" dirty="0" err="1" smtClean="0">
                <a:solidFill>
                  <a:prstClr val="black"/>
                </a:solidFill>
              </a:rPr>
              <a:t>SNA</a:t>
            </a:r>
            <a:r>
              <a:rPr lang="en-GB" sz="1500" dirty="0" smtClean="0">
                <a:solidFill>
                  <a:prstClr val="black"/>
                </a:solidFill>
              </a:rPr>
              <a:t> (2015) – application under the Inherent Jurisdiction –Identifiable perpetrator – wide ranging injunction sought in respect of any victim under the age of 18 years – not granted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5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GB" sz="1500" dirty="0">
                <a:solidFill>
                  <a:prstClr val="black"/>
                </a:solidFill>
              </a:rPr>
              <a:t>Hayden J </a:t>
            </a:r>
            <a:r>
              <a:rPr lang="en-GB" sz="1500" dirty="0" smtClean="0">
                <a:solidFill>
                  <a:prstClr val="black"/>
                </a:solidFill>
              </a:rPr>
              <a:t>(Redbridge) – </a:t>
            </a:r>
            <a:r>
              <a:rPr lang="en-GB" sz="1500" dirty="0">
                <a:solidFill>
                  <a:prstClr val="black"/>
                </a:solidFill>
              </a:rPr>
              <a:t>applications for injunctive relief should be sought within the criminal courts under s122A Sexual Offences </a:t>
            </a:r>
            <a:r>
              <a:rPr lang="en-GB" sz="1500" dirty="0" smtClean="0">
                <a:solidFill>
                  <a:prstClr val="black"/>
                </a:solidFill>
              </a:rPr>
              <a:t>Act</a:t>
            </a:r>
          </a:p>
          <a:p>
            <a:pPr marL="0" indent="0">
              <a:buNone/>
            </a:pPr>
            <a:endParaRPr lang="en-GB" sz="15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500" dirty="0" smtClean="0">
                <a:solidFill>
                  <a:prstClr val="black"/>
                </a:solidFill>
              </a:rPr>
              <a:t>Anti Social Behaviour Crime and Policing Act 2014 amended Sexual Offences Act 2003 with the introduction of sexual risk orders and sexual harm prevention orders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500" dirty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500" dirty="0" smtClean="0">
                <a:solidFill>
                  <a:prstClr val="black"/>
                </a:solidFill>
              </a:rPr>
              <a:t>Sexual Risk Order – the offender must have done an act of a sexual nature – does not have to have been convicted or cautioned for the offence – order remains in force for a minimum of 2 years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500" dirty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500" dirty="0" smtClean="0">
                <a:solidFill>
                  <a:prstClr val="black"/>
                </a:solidFill>
              </a:rPr>
              <a:t>Are there opportunities to seek injunctions under the s1 Anti-social Behaviour Crime and Policing Act 2014?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3600" dirty="0"/>
          </a:p>
        </p:txBody>
      </p:sp>
      <p:grpSp>
        <p:nvGrpSpPr>
          <p:cNvPr id="3" name="Group 2"/>
          <p:cNvGrpSpPr/>
          <p:nvPr/>
        </p:nvGrpSpPr>
        <p:grpSpPr>
          <a:xfrm>
            <a:off x="488237" y="685840"/>
            <a:ext cx="11182466" cy="720080"/>
            <a:chOff x="0" y="548680"/>
            <a:chExt cx="9146653" cy="720080"/>
          </a:xfrm>
        </p:grpSpPr>
        <p:sp>
          <p:nvSpPr>
            <p:cNvPr id="6" name="TextBox 5"/>
            <p:cNvSpPr txBox="1"/>
            <p:nvPr/>
          </p:nvSpPr>
          <p:spPr>
            <a:xfrm>
              <a:off x="6914405" y="548680"/>
              <a:ext cx="22322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Legal Services</a:t>
              </a:r>
            </a:p>
            <a:p>
              <a:r>
                <a:rPr lang="en-GB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Civil Orders</a:t>
              </a:r>
              <a:endParaRPr lang="en-GB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1268760"/>
              <a:ext cx="914400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37" y="237657"/>
            <a:ext cx="1793787" cy="109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1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26099" y="0"/>
            <a:ext cx="10922400" cy="49058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16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3600" dirty="0"/>
          </a:p>
        </p:txBody>
      </p:sp>
      <p:grpSp>
        <p:nvGrpSpPr>
          <p:cNvPr id="3" name="Group 2"/>
          <p:cNvGrpSpPr/>
          <p:nvPr/>
        </p:nvGrpSpPr>
        <p:grpSpPr>
          <a:xfrm>
            <a:off x="488237" y="685840"/>
            <a:ext cx="11182466" cy="720080"/>
            <a:chOff x="0" y="548680"/>
            <a:chExt cx="9146653" cy="720080"/>
          </a:xfrm>
        </p:grpSpPr>
        <p:sp>
          <p:nvSpPr>
            <p:cNvPr id="6" name="TextBox 5"/>
            <p:cNvSpPr txBox="1"/>
            <p:nvPr/>
          </p:nvSpPr>
          <p:spPr>
            <a:xfrm>
              <a:off x="6914405" y="548680"/>
              <a:ext cx="22322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Legal Services</a:t>
              </a:r>
            </a:p>
            <a:p>
              <a:r>
                <a:rPr lang="en-GB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Civil Orders</a:t>
              </a:r>
              <a:endParaRPr lang="en-GB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1268760"/>
              <a:ext cx="914400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37" y="237657"/>
            <a:ext cx="1793787" cy="10945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6099" y="1671694"/>
            <a:ext cx="8619460" cy="5256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Civil Injunctions under Part 1 of the Anti-social Behaviour, Crime and Policing Act 2014</a:t>
            </a:r>
            <a:endParaRPr lang="en-GB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5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5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Purpose</a:t>
            </a:r>
            <a:r>
              <a:rPr lang="en-GB" sz="1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To deal with the anti-social behaviour of individuals which causes nuisance or annoyance to protect victims and communities. Vandalism, public drunkenness, irresponsible dog ownership, noisy and abusive behaviour, bullying. Community trigger possible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5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5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</a:t>
            </a:r>
            <a:r>
              <a:rPr lang="en-GB" sz="1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for housing cases it causes nuisance or annoyance/ for non-housing cases it causes harassment, alarm or distress on the balance of probabilities. Evidence from professional witnesses and hearsay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5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5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Content </a:t>
            </a:r>
            <a:r>
              <a:rPr lang="en-GB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endParaRPr lang="en-GB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Sets clear behaviour standards for individuals 10+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Without notice to stop serious harm to victims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contain positive requirements such as alcohol awareness/ mediation/ job readiness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exclude from premises including own home for over 18s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have a power of arrest without warrant for breach attached to a prohibition if behaviour includes use or threatened use of violence and significant risk of harm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Maximum term of 12 months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Penalty – over 18s 2 years/ unlimited fine, under 18s supervision in youth court</a:t>
            </a:r>
            <a:endParaRPr lang="en-GB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396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88237" y="685840"/>
            <a:ext cx="10291464" cy="576982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16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 smtClean="0">
                <a:solidFill>
                  <a:prstClr val="black"/>
                </a:solidFill>
              </a:rPr>
              <a:t>Female Genital Mutilation Protection Orders - s73 - Serious Crime Act 2015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500" dirty="0">
                <a:solidFill>
                  <a:prstClr val="black"/>
                </a:solidFill>
              </a:rPr>
              <a:t>R</a:t>
            </a:r>
            <a:r>
              <a:rPr lang="en-GB" sz="1500" dirty="0" smtClean="0">
                <a:solidFill>
                  <a:prstClr val="black"/>
                </a:solidFill>
              </a:rPr>
              <a:t>ecent Coventry case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500" dirty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500" dirty="0" smtClean="0">
                <a:solidFill>
                  <a:prstClr val="black"/>
                </a:solidFill>
              </a:rPr>
              <a:t>Baby 4 weeks old – parents from Gambia.  Mother initially stated that she had come to the UK to prevent </a:t>
            </a:r>
            <a:r>
              <a:rPr lang="en-GB" sz="1500" dirty="0" err="1" smtClean="0">
                <a:solidFill>
                  <a:prstClr val="black"/>
                </a:solidFill>
              </a:rPr>
              <a:t>FGM</a:t>
            </a:r>
            <a:r>
              <a:rPr lang="en-GB" sz="1500" dirty="0" smtClean="0">
                <a:solidFill>
                  <a:prstClr val="black"/>
                </a:solidFill>
              </a:rPr>
              <a:t> being undertaken on her baby; four girls already had </a:t>
            </a:r>
            <a:r>
              <a:rPr lang="en-GB" sz="1500" dirty="0" err="1" smtClean="0">
                <a:solidFill>
                  <a:prstClr val="black"/>
                </a:solidFill>
              </a:rPr>
              <a:t>FGM</a:t>
            </a:r>
            <a:r>
              <a:rPr lang="en-GB" sz="1500" dirty="0" smtClean="0">
                <a:solidFill>
                  <a:prstClr val="black"/>
                </a:solidFill>
              </a:rPr>
              <a:t> (residing in Gambia).  Mother not seeking asylum and planning to return to Gambia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500" dirty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500" dirty="0" err="1" smtClean="0">
                <a:solidFill>
                  <a:prstClr val="black"/>
                </a:solidFill>
              </a:rPr>
              <a:t>FGMPO</a:t>
            </a:r>
            <a:r>
              <a:rPr lang="en-GB" sz="1500" dirty="0" smtClean="0">
                <a:solidFill>
                  <a:prstClr val="black"/>
                </a:solidFill>
              </a:rPr>
              <a:t> sought to prevent the mother returning to Gambia and to enable further information to be sought and the determination of protective measures which may be available in Gambia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500" dirty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500" dirty="0" smtClean="0">
                <a:solidFill>
                  <a:prstClr val="black"/>
                </a:solidFill>
              </a:rPr>
              <a:t>Although it was acknowledged that the Gambia illegalised </a:t>
            </a:r>
            <a:r>
              <a:rPr lang="en-GB" sz="1500" dirty="0" err="1" smtClean="0">
                <a:solidFill>
                  <a:prstClr val="black"/>
                </a:solidFill>
              </a:rPr>
              <a:t>FGM</a:t>
            </a:r>
            <a:r>
              <a:rPr lang="en-GB" sz="1500" dirty="0" smtClean="0">
                <a:solidFill>
                  <a:prstClr val="black"/>
                </a:solidFill>
              </a:rPr>
              <a:t> on 2 December 2015 by amending the </a:t>
            </a:r>
            <a:r>
              <a:rPr lang="en-GB" sz="1500" dirty="0" err="1" smtClean="0">
                <a:solidFill>
                  <a:prstClr val="black"/>
                </a:solidFill>
              </a:rPr>
              <a:t>Womens</a:t>
            </a:r>
            <a:r>
              <a:rPr lang="en-GB" sz="1500" dirty="0" smtClean="0">
                <a:solidFill>
                  <a:prstClr val="black"/>
                </a:solidFill>
              </a:rPr>
              <a:t> Act 2010; s32A</a:t>
            </a:r>
            <a:r>
              <a:rPr lang="en-GB" sz="1500" dirty="0" smtClean="0"/>
              <a:t> </a:t>
            </a:r>
            <a:r>
              <a:rPr lang="en-GB" sz="1500" dirty="0"/>
              <a:t>makes it an offence for any person to engage in female </a:t>
            </a:r>
            <a:r>
              <a:rPr lang="en-GB" sz="1500" dirty="0" smtClean="0"/>
              <a:t>circumcision; s32B makes it an offence for any person commissioning the procedure</a:t>
            </a:r>
            <a:r>
              <a:rPr lang="en-GB" sz="1500" dirty="0"/>
              <a:t> </a:t>
            </a:r>
            <a:r>
              <a:rPr lang="en-GB" sz="1500" dirty="0" smtClean="0"/>
              <a:t>and a fine is </a:t>
            </a:r>
            <a:r>
              <a:rPr lang="en-GB" sz="1500" dirty="0"/>
              <a:t>levied against anyone knowing about the practice and failing to report.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500" dirty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500" dirty="0" smtClean="0">
                <a:solidFill>
                  <a:prstClr val="black"/>
                </a:solidFill>
              </a:rPr>
              <a:t>Holman J was concerned about the jurisdiction of the Court and the enforceability of any Civil Order granted within this jurisdiction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5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500" dirty="0" smtClean="0">
                <a:solidFill>
                  <a:prstClr val="black"/>
                </a:solidFill>
              </a:rPr>
              <a:t>Contact made with Gambian Embassy; Gambian Authorities; Foreign &amp; Commonwealth Office; Department for International Development; Attorney General in Gambia (</a:t>
            </a:r>
            <a:r>
              <a:rPr lang="en-GB" sz="1500" dirty="0" err="1" smtClean="0">
                <a:solidFill>
                  <a:prstClr val="black"/>
                </a:solidFill>
              </a:rPr>
              <a:t>MoJ</a:t>
            </a:r>
            <a:r>
              <a:rPr lang="en-GB" sz="1500" dirty="0" smtClean="0">
                <a:solidFill>
                  <a:prstClr val="black"/>
                </a:solidFill>
              </a:rPr>
              <a:t>) and the Gambian Ministry of Health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/>
          </a:p>
        </p:txBody>
      </p:sp>
      <p:grpSp>
        <p:nvGrpSpPr>
          <p:cNvPr id="3" name="Group 2"/>
          <p:cNvGrpSpPr/>
          <p:nvPr/>
        </p:nvGrpSpPr>
        <p:grpSpPr>
          <a:xfrm>
            <a:off x="488237" y="685840"/>
            <a:ext cx="11182466" cy="720080"/>
            <a:chOff x="0" y="548680"/>
            <a:chExt cx="9146653" cy="720080"/>
          </a:xfrm>
        </p:grpSpPr>
        <p:sp>
          <p:nvSpPr>
            <p:cNvPr id="4" name="TextBox 3"/>
            <p:cNvSpPr txBox="1"/>
            <p:nvPr/>
          </p:nvSpPr>
          <p:spPr>
            <a:xfrm>
              <a:off x="6914405" y="548680"/>
              <a:ext cx="22322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Legal Services</a:t>
              </a:r>
            </a:p>
            <a:p>
              <a:r>
                <a:rPr lang="en-GB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Civil Orders</a:t>
              </a:r>
              <a:endParaRPr lang="en-GB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0" y="1268760"/>
              <a:ext cx="914400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37" y="237657"/>
            <a:ext cx="1793787" cy="109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212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26099" y="0"/>
            <a:ext cx="10922400" cy="49058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16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3600" dirty="0"/>
          </a:p>
        </p:txBody>
      </p:sp>
      <p:grpSp>
        <p:nvGrpSpPr>
          <p:cNvPr id="3" name="Group 2"/>
          <p:cNvGrpSpPr/>
          <p:nvPr/>
        </p:nvGrpSpPr>
        <p:grpSpPr>
          <a:xfrm>
            <a:off x="488237" y="685840"/>
            <a:ext cx="11182466" cy="720080"/>
            <a:chOff x="0" y="548680"/>
            <a:chExt cx="9146653" cy="720080"/>
          </a:xfrm>
        </p:grpSpPr>
        <p:sp>
          <p:nvSpPr>
            <p:cNvPr id="6" name="TextBox 5"/>
            <p:cNvSpPr txBox="1"/>
            <p:nvPr/>
          </p:nvSpPr>
          <p:spPr>
            <a:xfrm>
              <a:off x="6914405" y="548680"/>
              <a:ext cx="22322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Legal Services</a:t>
              </a:r>
            </a:p>
            <a:p>
              <a:r>
                <a:rPr lang="en-GB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Civil Orders</a:t>
              </a:r>
              <a:endParaRPr lang="en-GB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1268760"/>
              <a:ext cx="914400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37" y="237657"/>
            <a:ext cx="1793787" cy="109451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26099" y="1750266"/>
            <a:ext cx="10409541" cy="4864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Coventry - Public Spaces Protection Order</a:t>
            </a:r>
            <a:endParaRPr lang="en-GB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5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5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Edgwick</a:t>
            </a:r>
            <a:r>
              <a:rPr lang="en-GB" sz="15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Park </a:t>
            </a:r>
            <a:r>
              <a:rPr lang="en-GB" sz="15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PSPO</a:t>
            </a:r>
            <a:endParaRPr lang="en-GB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Council restricted groups congregating in and around the park in</a:t>
            </a:r>
            <a:r>
              <a:rPr lang="en-GB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April 2016 to prevent Child Sexual Exploitation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5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5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Issue</a:t>
            </a:r>
            <a:r>
              <a:rPr lang="en-GB" sz="1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2 girls plied with drink and sexually assaulted. Police, Youth Workers and School aware of groups of men in the park attracting young people.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5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5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</a:t>
            </a:r>
            <a:endParaRPr lang="en-GB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 agency meetings – Police, park officers, public health, </a:t>
            </a:r>
            <a:r>
              <a:rPr lang="en-GB" sz="15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CSE</a:t>
            </a: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team, youth workers, community safety officers, legal and communications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Consultation in person and survey monkey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Statements of Evidence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Publish draft order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Cabinet Member decision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Implementation – signs, fixed penalty notices, leaflets, practical application</a:t>
            </a:r>
            <a:endParaRPr lang="en-GB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956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700</Words>
  <Application>Microsoft Office PowerPoint</Application>
  <PresentationFormat>Custom</PresentationFormat>
  <Paragraphs>99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Coventry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Coulson-haggins, Claire</dc:creator>
  <cp:lastModifiedBy>Authorised User</cp:lastModifiedBy>
  <cp:revision>9</cp:revision>
  <cp:lastPrinted>2016-06-17T15:47:27Z</cp:lastPrinted>
  <dcterms:created xsi:type="dcterms:W3CDTF">2016-05-20T09:44:18Z</dcterms:created>
  <dcterms:modified xsi:type="dcterms:W3CDTF">2016-06-20T08:02:07Z</dcterms:modified>
</cp:coreProperties>
</file>