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79" r:id="rId4"/>
    <p:sldId id="283" r:id="rId5"/>
    <p:sldId id="284" r:id="rId6"/>
    <p:sldId id="285" r:id="rId7"/>
    <p:sldId id="288" r:id="rId8"/>
    <p:sldId id="295" r:id="rId9"/>
    <p:sldId id="289" r:id="rId10"/>
    <p:sldId id="296" r:id="rId11"/>
    <p:sldId id="290" r:id="rId12"/>
    <p:sldId id="291" r:id="rId13"/>
    <p:sldId id="292" r:id="rId14"/>
    <p:sldId id="293" r:id="rId15"/>
    <p:sldId id="29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258" autoAdjust="0"/>
  </p:normalViewPr>
  <p:slideViewPr>
    <p:cSldViewPr>
      <p:cViewPr varScale="1">
        <p:scale>
          <a:sx n="38" d="100"/>
          <a:sy n="38" d="100"/>
        </p:scale>
        <p:origin x="179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25D1-9E89-408F-BA3E-843EDFECC248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D90D-4C9F-4296-8C90-AD55C850E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Welcome and thank delegates for attending</a:t>
            </a:r>
          </a:p>
          <a:p>
            <a:endParaRPr lang="en-GB" sz="1600" dirty="0"/>
          </a:p>
          <a:p>
            <a:r>
              <a:rPr lang="en-GB" sz="1600" dirty="0" smtClean="0"/>
              <a:t>Thank venue for hosting</a:t>
            </a:r>
          </a:p>
          <a:p>
            <a:endParaRPr lang="en-GB" sz="1600" dirty="0"/>
          </a:p>
          <a:p>
            <a:r>
              <a:rPr lang="en-GB" sz="1600" dirty="0" smtClean="0"/>
              <a:t>Introduce key people facilitating the event &amp; available to answer questions:</a:t>
            </a:r>
          </a:p>
          <a:p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Case study facilitators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LSCB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MASH Representative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4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0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2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0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3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Invite any final questions / comments before closing session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6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7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3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3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D90D-4C9F-4296-8C90-AD55C850E3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2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6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1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1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C1C2-1BC0-4D9B-9CBF-70A77A729EC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C92A-DB2B-4EE2-968C-72E21DFE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duresonline.com/covandwarksscb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info/255/family_hubs/3108/family_hubs_for_families_and_carers/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try.gov.uk/righthelprightti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proceduresonline.com/covandwarkssc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duresonline.com/covandwarksscb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GB" b="1" dirty="0" smtClean="0"/>
              <a:t>Right Help Right Time</a:t>
            </a:r>
            <a:br>
              <a:rPr lang="en-GB" b="1" dirty="0" smtClean="0"/>
            </a:br>
            <a:r>
              <a:rPr lang="en-GB" b="1" dirty="0" smtClean="0"/>
              <a:t>Workshop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Content Placeholder 3" descr="H:\My Pictures\CSCBLogo.PN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44958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0826" y="3933056"/>
            <a:ext cx="8257374" cy="1752600"/>
          </a:xfrm>
        </p:spPr>
        <p:txBody>
          <a:bodyPr/>
          <a:lstStyle/>
          <a:p>
            <a:pPr algn="l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72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 smtClean="0"/>
              <a:t>Seeking Consent</a:t>
            </a:r>
            <a:br>
              <a:rPr lang="en-GB" b="1" dirty="0" smtClean="0"/>
            </a:br>
            <a:r>
              <a:rPr lang="en-GB" b="1" dirty="0" smtClean="0"/>
              <a:t>(Social Care Referrals)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55000" lnSpcReduction="20000"/>
          </a:bodyPr>
          <a:lstStyle/>
          <a:p>
            <a:r>
              <a:rPr lang="en-GB" sz="4400" dirty="0"/>
              <a:t>Consent from the child, young person and </a:t>
            </a:r>
            <a:r>
              <a:rPr lang="en-GB" sz="4400" dirty="0" smtClean="0"/>
              <a:t>their parent/carer is required </a:t>
            </a:r>
            <a:r>
              <a:rPr lang="en-GB" sz="4400" dirty="0"/>
              <a:t>for a referral </a:t>
            </a:r>
            <a:r>
              <a:rPr lang="en-GB" sz="4400" dirty="0" smtClean="0"/>
              <a:t>to Children’s </a:t>
            </a:r>
            <a:r>
              <a:rPr lang="en-GB" sz="4400" dirty="0"/>
              <a:t>Social </a:t>
            </a:r>
            <a:r>
              <a:rPr lang="en-GB" sz="4400" dirty="0" smtClean="0"/>
              <a:t>Care, unless </a:t>
            </a:r>
            <a:r>
              <a:rPr lang="en-GB" sz="4400" dirty="0"/>
              <a:t>to do so would </a:t>
            </a:r>
            <a:r>
              <a:rPr lang="en-GB" sz="4400" dirty="0" smtClean="0"/>
              <a:t>place the </a:t>
            </a:r>
            <a:r>
              <a:rPr lang="en-GB" sz="4400" dirty="0"/>
              <a:t>child at increased risk of significant harm</a:t>
            </a:r>
            <a:r>
              <a:rPr lang="en-GB" sz="4400" dirty="0" smtClean="0"/>
              <a:t>.</a:t>
            </a:r>
          </a:p>
          <a:p>
            <a:r>
              <a:rPr lang="en-GB" sz="4400" dirty="0"/>
              <a:t>In the event that the parent, carer or child does not consent to the referral, professionals should determine if the concerns justify making a referral without consent in any case. </a:t>
            </a:r>
          </a:p>
          <a:p>
            <a:r>
              <a:rPr lang="en-GB" sz="4400" dirty="0" smtClean="0"/>
              <a:t>Decisions not to </a:t>
            </a:r>
            <a:r>
              <a:rPr lang="en-GB" sz="4400" dirty="0"/>
              <a:t>seek </a:t>
            </a:r>
            <a:r>
              <a:rPr lang="en-GB" sz="4400" dirty="0" smtClean="0"/>
              <a:t>consent, together with the rationale, must be recorded on the </a:t>
            </a:r>
            <a:r>
              <a:rPr lang="en-GB" sz="4400" dirty="0" err="1" smtClean="0"/>
              <a:t>MARF</a:t>
            </a:r>
            <a:r>
              <a:rPr lang="en-GB" sz="4400" dirty="0" smtClean="0"/>
              <a:t>.</a:t>
            </a:r>
          </a:p>
          <a:p>
            <a:r>
              <a:rPr lang="en-GB" sz="4400" dirty="0"/>
              <a:t>For help &amp; advice visit our </a:t>
            </a:r>
            <a:r>
              <a:rPr lang="en-GB" sz="4400" dirty="0">
                <a:hlinkClick r:id="rId3"/>
              </a:rPr>
              <a:t>procedures manual </a:t>
            </a:r>
            <a:r>
              <a:rPr lang="en-GB" sz="4400" dirty="0"/>
              <a:t>to read our new guidance: </a:t>
            </a:r>
            <a:r>
              <a:rPr lang="en-GB" sz="4400" dirty="0">
                <a:solidFill>
                  <a:srgbClr val="7030A0"/>
                </a:solidFill>
              </a:rPr>
              <a:t>Working with families who refuse to consent or engage, or who demonstrate disguised </a:t>
            </a:r>
            <a:r>
              <a:rPr lang="en-GB" sz="4400" dirty="0" smtClean="0">
                <a:solidFill>
                  <a:srgbClr val="7030A0"/>
                </a:solidFill>
              </a:rPr>
              <a:t>compliance</a:t>
            </a:r>
            <a:endParaRPr lang="en-GB" sz="4400" dirty="0" smtClean="0"/>
          </a:p>
          <a:p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Early Help Assessments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47500" lnSpcReduction="20000"/>
          </a:bodyPr>
          <a:lstStyle/>
          <a:p>
            <a:r>
              <a:rPr lang="en-GB" sz="4000" dirty="0" smtClean="0"/>
              <a:t>The early help assessment provides a framework </a:t>
            </a:r>
            <a:r>
              <a:rPr lang="en-GB" sz="4000" dirty="0"/>
              <a:t>for professionals and families to </a:t>
            </a:r>
            <a:r>
              <a:rPr lang="en-GB" sz="4000" dirty="0" smtClean="0"/>
              <a:t>work together </a:t>
            </a:r>
            <a:r>
              <a:rPr lang="en-GB" sz="4000" dirty="0"/>
              <a:t>to improve outcomes for </a:t>
            </a:r>
            <a:r>
              <a:rPr lang="en-GB" sz="4000" dirty="0" smtClean="0"/>
              <a:t>children.</a:t>
            </a:r>
          </a:p>
          <a:p>
            <a:r>
              <a:rPr lang="en-GB" sz="4000" dirty="0" smtClean="0"/>
              <a:t>The early help assessment currently used is the </a:t>
            </a:r>
            <a:r>
              <a:rPr lang="en-GB" sz="4000" dirty="0" err="1" smtClean="0"/>
              <a:t>CAF</a:t>
            </a:r>
            <a:r>
              <a:rPr lang="en-GB" sz="4000" dirty="0" smtClean="0"/>
              <a:t>. A new assessment is being developed in line with this guidance and Signs of Safety, but will not be available until later this year.</a:t>
            </a:r>
          </a:p>
          <a:p>
            <a:r>
              <a:rPr lang="en-GB" sz="4000" dirty="0" smtClean="0"/>
              <a:t>Until the new assessment is available practitioners should use the </a:t>
            </a:r>
            <a:r>
              <a:rPr lang="en-GB" sz="4000" dirty="0" err="1" smtClean="0"/>
              <a:t>CAF</a:t>
            </a:r>
            <a:r>
              <a:rPr lang="en-GB" sz="4000" dirty="0" smtClean="0"/>
              <a:t> whenever the need for an early help assessment is identified.</a:t>
            </a:r>
          </a:p>
          <a:p>
            <a:r>
              <a:rPr lang="en-GB" sz="4000" dirty="0" smtClean="0"/>
              <a:t>The launch of the new early help assessment later this year will be accompanied by new guidance and training, which will replace all existing </a:t>
            </a:r>
            <a:r>
              <a:rPr lang="en-GB" sz="4000" dirty="0" err="1" smtClean="0"/>
              <a:t>CAF</a:t>
            </a:r>
            <a:r>
              <a:rPr lang="en-GB" sz="4000" dirty="0" smtClean="0"/>
              <a:t> guidance and training.</a:t>
            </a:r>
          </a:p>
          <a:p>
            <a:r>
              <a:rPr lang="en-GB" sz="4000" dirty="0" smtClean="0"/>
              <a:t>Right Help Right Time describes when an early help assessment should be used.</a:t>
            </a:r>
          </a:p>
          <a:p>
            <a:r>
              <a:rPr lang="en-GB" sz="4000" dirty="0" smtClean="0"/>
              <a:t>When delivering early help, or completing an assessment, professionals </a:t>
            </a:r>
            <a:r>
              <a:rPr lang="en-GB" sz="4000" dirty="0"/>
              <a:t>should contact the Family Hub that covers the area where the child, young person or family live to ensure all relevant agencies contribute to the assessment and any ongoing action </a:t>
            </a:r>
            <a:r>
              <a:rPr lang="en-GB" sz="4000" dirty="0" smtClean="0"/>
              <a:t>plans.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94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Referrals to Social Care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If a professional considers that the level of </a:t>
            </a:r>
            <a:r>
              <a:rPr lang="en-GB" dirty="0" smtClean="0"/>
              <a:t>need of </a:t>
            </a:r>
            <a:r>
              <a:rPr lang="en-GB" dirty="0"/>
              <a:t>a child or young person is such that they </a:t>
            </a:r>
            <a:r>
              <a:rPr lang="en-GB" dirty="0" smtClean="0"/>
              <a:t>are at </a:t>
            </a:r>
            <a:r>
              <a:rPr lang="en-GB" dirty="0"/>
              <a:t>risk of significant harm (Level 4) then a </a:t>
            </a:r>
            <a:r>
              <a:rPr lang="en-GB" dirty="0" smtClean="0"/>
              <a:t>referral to </a:t>
            </a:r>
            <a:r>
              <a:rPr lang="en-GB" dirty="0"/>
              <a:t>Children’s Social Care must be made, </a:t>
            </a:r>
            <a:r>
              <a:rPr lang="en-GB" dirty="0" smtClean="0"/>
              <a:t>without delay</a:t>
            </a:r>
            <a:r>
              <a:rPr lang="en-GB" dirty="0"/>
              <a:t>.</a:t>
            </a:r>
          </a:p>
          <a:p>
            <a:r>
              <a:rPr lang="en-GB" dirty="0"/>
              <a:t>Referrals should be made the same day as </a:t>
            </a:r>
            <a:r>
              <a:rPr lang="en-GB" dirty="0" smtClean="0"/>
              <a:t>the concern </a:t>
            </a:r>
            <a:r>
              <a:rPr lang="en-GB" dirty="0"/>
              <a:t>is identified</a:t>
            </a:r>
            <a:r>
              <a:rPr lang="en-GB" dirty="0" smtClean="0"/>
              <a:t>.</a:t>
            </a:r>
          </a:p>
          <a:p>
            <a:r>
              <a:rPr lang="en-GB" dirty="0"/>
              <a:t>All referrals must be made using the online </a:t>
            </a:r>
            <a:r>
              <a:rPr lang="en-GB" dirty="0" smtClean="0"/>
              <a:t>Multi Agency Referral </a:t>
            </a:r>
            <a:r>
              <a:rPr lang="en-GB" dirty="0"/>
              <a:t>Form (</a:t>
            </a:r>
            <a:r>
              <a:rPr lang="en-GB" dirty="0" err="1"/>
              <a:t>MARF</a:t>
            </a:r>
            <a:r>
              <a:rPr lang="en-GB" dirty="0" smtClean="0"/>
              <a:t>).</a:t>
            </a:r>
          </a:p>
          <a:p>
            <a:r>
              <a:rPr lang="en-GB" dirty="0" smtClean="0"/>
              <a:t>On receipt of the </a:t>
            </a:r>
            <a:r>
              <a:rPr lang="en-GB" dirty="0" err="1" smtClean="0"/>
              <a:t>MARF</a:t>
            </a:r>
            <a:r>
              <a:rPr lang="en-GB" dirty="0" smtClean="0"/>
              <a:t> the MASH will provide a reference number and a copy of the submission.</a:t>
            </a:r>
          </a:p>
          <a:p>
            <a:r>
              <a:rPr lang="en-GB" dirty="0" smtClean="0"/>
              <a:t>Referrers will receive written feedback when a decision has been made.</a:t>
            </a:r>
          </a:p>
          <a:p>
            <a:r>
              <a:rPr lang="en-GB" dirty="0" smtClean="0"/>
              <a:t>Any disputes should be dealt with </a:t>
            </a:r>
            <a:r>
              <a:rPr lang="en-GB" dirty="0"/>
              <a:t>using </a:t>
            </a:r>
            <a:r>
              <a:rPr lang="en-GB" dirty="0" smtClean="0"/>
              <a:t>the LSCB </a:t>
            </a:r>
            <a:r>
              <a:rPr lang="en-GB" dirty="0"/>
              <a:t>Escalation and Resolution of Professional Disagreements </a:t>
            </a:r>
            <a:r>
              <a:rPr lang="en-GB" dirty="0" smtClean="0"/>
              <a:t>policy.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47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Seeking Advice and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 can telephone Children’s Social Care for advice on existing cases, general advice from a social worker, or to make a referral.</a:t>
            </a:r>
          </a:p>
          <a:p>
            <a:r>
              <a:rPr lang="en-GB" dirty="0" smtClean="0"/>
              <a:t>Early help is co-ordinated through the family hubs. Contact details for each hub are included in the guidance.</a:t>
            </a:r>
          </a:p>
          <a:p>
            <a:r>
              <a:rPr lang="en-GB" dirty="0" smtClean="0"/>
              <a:t>Visit Coventry City Council </a:t>
            </a:r>
            <a:r>
              <a:rPr lang="en-GB" dirty="0" smtClean="0">
                <a:hlinkClick r:id="rId3"/>
              </a:rPr>
              <a:t>website</a:t>
            </a:r>
            <a:r>
              <a:rPr lang="en-GB" dirty="0" smtClean="0"/>
              <a:t> to find the local hub for the child or family you are working with.</a:t>
            </a:r>
          </a:p>
          <a:p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50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GB" b="1" dirty="0" smtClean="0"/>
              <a:t>Questions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Content Placeholder 3" descr="H:\My Pictures\CSCBLogo.PN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22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GB" b="1" dirty="0" smtClean="0"/>
              <a:t>Case Studies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Content Placeholder 3" descr="H:\My Pictures\CSCBLogo.PNG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59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Thank You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0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Purpose of Workshop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en-GB" dirty="0" smtClean="0"/>
              <a:t>Introduce the Right Help Right Time Guidance</a:t>
            </a:r>
          </a:p>
          <a:p>
            <a:r>
              <a:rPr lang="en-GB" dirty="0" smtClean="0"/>
              <a:t>Understand why it is needed</a:t>
            </a:r>
          </a:p>
          <a:p>
            <a:r>
              <a:rPr lang="en-GB" dirty="0" smtClean="0"/>
              <a:t>Explore key messages for practice</a:t>
            </a:r>
          </a:p>
          <a:p>
            <a:r>
              <a:rPr lang="en-GB" dirty="0" smtClean="0"/>
              <a:t>Practical application with case studies</a:t>
            </a:r>
          </a:p>
          <a:p>
            <a:r>
              <a:rPr lang="en-GB" dirty="0" smtClean="0"/>
              <a:t>Answer any questions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Content Placeholder 3" descr="H:\My Pictures\CSCBLogo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4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2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Learning outcomes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GB" dirty="0" smtClean="0"/>
              <a:t>By the end of this workshop</a:t>
            </a:r>
            <a:r>
              <a:rPr lang="en-GB" dirty="0"/>
              <a:t> </a:t>
            </a:r>
            <a:r>
              <a:rPr lang="en-GB" dirty="0" smtClean="0"/>
              <a:t>practitioners will be able to: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Understand the </a:t>
            </a:r>
            <a:r>
              <a:rPr lang="en-GB" dirty="0"/>
              <a:t>new Right </a:t>
            </a:r>
            <a:r>
              <a:rPr lang="en-GB" dirty="0" smtClean="0"/>
              <a:t>Help Right </a:t>
            </a:r>
            <a:r>
              <a:rPr lang="en-GB" dirty="0"/>
              <a:t>Time Guidance</a:t>
            </a:r>
          </a:p>
          <a:p>
            <a:pPr lvl="0"/>
            <a:r>
              <a:rPr lang="en-GB" dirty="0" smtClean="0"/>
              <a:t>Address concerns </a:t>
            </a:r>
            <a:r>
              <a:rPr lang="en-GB" dirty="0"/>
              <a:t>about children at an early stage</a:t>
            </a:r>
          </a:p>
          <a:p>
            <a:pPr lvl="0"/>
            <a:r>
              <a:rPr lang="en-GB" dirty="0" smtClean="0"/>
              <a:t>Be more confident in </a:t>
            </a:r>
            <a:r>
              <a:rPr lang="en-GB" dirty="0"/>
              <a:t>managing </a:t>
            </a:r>
            <a:r>
              <a:rPr lang="en-GB" dirty="0" smtClean="0"/>
              <a:t>risk</a:t>
            </a:r>
          </a:p>
          <a:p>
            <a:pPr lvl="0"/>
            <a:r>
              <a:rPr lang="en-GB" dirty="0" smtClean="0"/>
              <a:t>Know where to go for advice and support</a:t>
            </a:r>
          </a:p>
          <a:p>
            <a:pPr lvl="0"/>
            <a:r>
              <a:rPr lang="en-GB" dirty="0" smtClean="0"/>
              <a:t>Be more confident in seeking consent from families</a:t>
            </a:r>
            <a:endParaRPr lang="en-GB" dirty="0"/>
          </a:p>
          <a:p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35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Right Help Right Time Guidance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Published by LSCB on 23</a:t>
            </a:r>
            <a:r>
              <a:rPr lang="en-GB" baseline="30000" dirty="0" smtClean="0"/>
              <a:t>rd</a:t>
            </a:r>
            <a:r>
              <a:rPr lang="en-GB" dirty="0" smtClean="0"/>
              <a:t> April</a:t>
            </a:r>
          </a:p>
          <a:p>
            <a:pPr marL="0" lvl="0" indent="0">
              <a:buNone/>
            </a:pPr>
            <a:r>
              <a:rPr lang="en-GB" dirty="0" smtClean="0"/>
              <a:t>Available on our </a:t>
            </a:r>
            <a:r>
              <a:rPr lang="en-GB" dirty="0" smtClean="0">
                <a:solidFill>
                  <a:srgbClr val="7030A0"/>
                </a:solidFill>
                <a:hlinkClick r:id="rId3"/>
              </a:rPr>
              <a:t>website</a:t>
            </a:r>
            <a:r>
              <a:rPr lang="en-GB" dirty="0" smtClean="0"/>
              <a:t> and on in our online </a:t>
            </a:r>
            <a:r>
              <a:rPr lang="en-GB" dirty="0" smtClean="0">
                <a:solidFill>
                  <a:srgbClr val="7030A0"/>
                </a:solidFill>
                <a:hlinkClick r:id="rId4"/>
              </a:rPr>
              <a:t>procedures manual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475338"/>
            <a:ext cx="3131840" cy="22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9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Why is it needed?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LSCB statutory duty to provide guidance</a:t>
            </a:r>
          </a:p>
          <a:p>
            <a:r>
              <a:rPr lang="en-GB" dirty="0" smtClean="0"/>
              <a:t>Board priority: to </a:t>
            </a:r>
            <a:r>
              <a:rPr lang="en-GB" dirty="0"/>
              <a:t>ensure that early help </a:t>
            </a:r>
            <a:r>
              <a:rPr lang="en-GB" dirty="0" smtClean="0"/>
              <a:t>services are </a:t>
            </a:r>
            <a:r>
              <a:rPr lang="en-GB" dirty="0"/>
              <a:t>available to children and young people and are resulting in positive </a:t>
            </a:r>
            <a:r>
              <a:rPr lang="en-GB" dirty="0" smtClean="0"/>
              <a:t>outcomes</a:t>
            </a:r>
          </a:p>
          <a:p>
            <a:r>
              <a:rPr lang="en-GB" dirty="0" smtClean="0"/>
              <a:t>Learning from audit work and serious case reviews showed that advice available was insufficient to ensure good decisions were being made for children and families</a:t>
            </a:r>
          </a:p>
          <a:p>
            <a:r>
              <a:rPr lang="en-GB" dirty="0" smtClean="0"/>
              <a:t>OFSTED recommendation that </a:t>
            </a:r>
            <a:r>
              <a:rPr lang="en-GB" dirty="0"/>
              <a:t>the LSCB supports partners to understand and consistently apply appropriate thresholds to levels of need at every stage of the child’s journey, including the early help </a:t>
            </a:r>
            <a:r>
              <a:rPr lang="en-GB" dirty="0" smtClean="0"/>
              <a:t>pathway</a:t>
            </a:r>
          </a:p>
          <a:p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25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Key Messages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GB" dirty="0" smtClean="0"/>
              <a:t>Assessing and managing risk</a:t>
            </a:r>
          </a:p>
          <a:p>
            <a:r>
              <a:rPr lang="en-GB" dirty="0" smtClean="0"/>
              <a:t>Seeking consent</a:t>
            </a:r>
          </a:p>
          <a:p>
            <a:r>
              <a:rPr lang="en-GB" dirty="0" smtClean="0"/>
              <a:t>Early Help Assessments</a:t>
            </a:r>
          </a:p>
          <a:p>
            <a:r>
              <a:rPr lang="en-GB" dirty="0" smtClean="0"/>
              <a:t>Referrals to social care</a:t>
            </a:r>
          </a:p>
          <a:p>
            <a:r>
              <a:rPr lang="en-GB" dirty="0" smtClean="0"/>
              <a:t>Seeking advice and support</a:t>
            </a:r>
          </a:p>
          <a:p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61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Assessing and Managing Risk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smtClean="0"/>
              <a:t>Guidance clearly defines the right level of support to meet the need of children and families.</a:t>
            </a:r>
          </a:p>
          <a:p>
            <a:r>
              <a:rPr lang="en-GB" sz="5100" dirty="0" smtClean="0"/>
              <a:t>It should be considered as a flexible continuum.</a:t>
            </a:r>
          </a:p>
          <a:p>
            <a:r>
              <a:rPr lang="en-GB" sz="5100" dirty="0" smtClean="0"/>
              <a:t>The child and the impact on their outcomes should be the focus of assessing risk.</a:t>
            </a:r>
          </a:p>
          <a:p>
            <a:r>
              <a:rPr lang="en-GB" sz="5100" dirty="0" smtClean="0"/>
              <a:t>Guidance clearly describes the appropriate </a:t>
            </a:r>
            <a:r>
              <a:rPr lang="en-GB" sz="5100" dirty="0"/>
              <a:t>action a practitioner should take if they assess a child/family as needing support at a particular </a:t>
            </a:r>
            <a:r>
              <a:rPr lang="en-GB" sz="5100" dirty="0" smtClean="0"/>
              <a:t>level.</a:t>
            </a:r>
          </a:p>
          <a:p>
            <a:r>
              <a:rPr lang="en-GB" sz="5100" dirty="0" smtClean="0"/>
              <a:t>Using this guidance correctly means that practitioners do not need to report </a:t>
            </a:r>
            <a:r>
              <a:rPr lang="en-GB" sz="5100" b="1" dirty="0"/>
              <a:t>all </a:t>
            </a:r>
            <a:r>
              <a:rPr lang="en-GB" sz="5100" dirty="0"/>
              <a:t>concerns </a:t>
            </a:r>
            <a:r>
              <a:rPr lang="en-GB" sz="5100" dirty="0" smtClean="0"/>
              <a:t>about a child to MASH, because they can be more effectively met by the direct delivery of early help</a:t>
            </a:r>
            <a:endParaRPr lang="en-GB" sz="5100" dirty="0"/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72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8219256" cy="40778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 smtClean="0"/>
              <a:t>Using the Guidance to Assess &amp; Manage Risk</a:t>
            </a:r>
            <a:endParaRPr lang="en-GB" b="1" dirty="0"/>
          </a:p>
        </p:txBody>
      </p:sp>
      <p:pic>
        <p:nvPicPr>
          <p:cNvPr id="7" name="Content Placeholder 3" descr="H:\My Pictures\CSCB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Seeking Consent (Early Help)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Early Help is a voluntary assessment process and, as such, a child, young person </a:t>
            </a:r>
            <a:r>
              <a:rPr lang="en-GB" dirty="0" smtClean="0"/>
              <a:t>and their </a:t>
            </a:r>
            <a:r>
              <a:rPr lang="en-GB" dirty="0"/>
              <a:t>parent/carer must give consent at the start of the process, for the </a:t>
            </a:r>
            <a:r>
              <a:rPr lang="en-GB" dirty="0" smtClean="0"/>
              <a:t>assessment to </a:t>
            </a:r>
            <a:r>
              <a:rPr lang="en-GB" dirty="0"/>
              <a:t>take place</a:t>
            </a:r>
            <a:r>
              <a:rPr lang="en-GB" dirty="0" smtClean="0"/>
              <a:t>.</a:t>
            </a:r>
          </a:p>
          <a:p>
            <a:r>
              <a:rPr lang="en-GB" dirty="0"/>
              <a:t>If a family does not agree to an Early </a:t>
            </a:r>
            <a:r>
              <a:rPr lang="en-GB" dirty="0" smtClean="0"/>
              <a:t>Help Assessment</a:t>
            </a:r>
            <a:r>
              <a:rPr lang="en-GB" dirty="0"/>
              <a:t>, or stops engaging with a current </a:t>
            </a:r>
            <a:r>
              <a:rPr lang="en-GB" dirty="0" smtClean="0"/>
              <a:t>plan, the </a:t>
            </a:r>
            <a:r>
              <a:rPr lang="en-GB" dirty="0"/>
              <a:t>lead professional </a:t>
            </a:r>
            <a:r>
              <a:rPr lang="en-GB" dirty="0" smtClean="0"/>
              <a:t>must determine </a:t>
            </a:r>
            <a:r>
              <a:rPr lang="en-GB" dirty="0"/>
              <a:t>if this results in </a:t>
            </a:r>
            <a:r>
              <a:rPr lang="en-GB" dirty="0" smtClean="0"/>
              <a:t>a higher </a:t>
            </a:r>
            <a:r>
              <a:rPr lang="en-GB" dirty="0"/>
              <a:t>level of risk to the child that would </a:t>
            </a:r>
            <a:r>
              <a:rPr lang="en-GB" dirty="0" smtClean="0"/>
              <a:t>require a </a:t>
            </a:r>
            <a:r>
              <a:rPr lang="en-GB" dirty="0"/>
              <a:t>referral to Children’s Social Care. </a:t>
            </a:r>
            <a:endParaRPr lang="en-GB" dirty="0" smtClean="0"/>
          </a:p>
          <a:p>
            <a:r>
              <a:rPr lang="en-GB" dirty="0"/>
              <a:t> The purpose and benefits of </a:t>
            </a:r>
            <a:r>
              <a:rPr lang="en-GB" dirty="0" smtClean="0"/>
              <a:t>the process </a:t>
            </a:r>
            <a:r>
              <a:rPr lang="en-GB" dirty="0"/>
              <a:t>should be explained clearly, </a:t>
            </a:r>
            <a:r>
              <a:rPr lang="en-GB" dirty="0" smtClean="0"/>
              <a:t>emphasising that </a:t>
            </a:r>
            <a:r>
              <a:rPr lang="en-GB" dirty="0"/>
              <a:t>it is a process to determine the </a:t>
            </a:r>
            <a:r>
              <a:rPr lang="en-GB" dirty="0" smtClean="0"/>
              <a:t>most appropriate </a:t>
            </a:r>
            <a:r>
              <a:rPr lang="en-GB" dirty="0"/>
              <a:t>type of support required for a </a:t>
            </a:r>
            <a:r>
              <a:rPr lang="en-GB" dirty="0" smtClean="0"/>
              <a:t>child, young </a:t>
            </a:r>
            <a:r>
              <a:rPr lang="en-GB" dirty="0"/>
              <a:t>person or family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help &amp; advice visit our </a:t>
            </a:r>
            <a:r>
              <a:rPr lang="en-GB" dirty="0" smtClean="0">
                <a:hlinkClick r:id="rId3"/>
              </a:rPr>
              <a:t>procedures manual </a:t>
            </a:r>
            <a:r>
              <a:rPr lang="en-GB" dirty="0" smtClean="0"/>
              <a:t>to read our </a:t>
            </a:r>
            <a:r>
              <a:rPr lang="en-GB" dirty="0"/>
              <a:t>new </a:t>
            </a:r>
            <a:r>
              <a:rPr lang="en-GB" dirty="0" smtClean="0"/>
              <a:t>guidance: </a:t>
            </a:r>
            <a:r>
              <a:rPr lang="en-GB" dirty="0" smtClean="0">
                <a:solidFill>
                  <a:srgbClr val="7030A0"/>
                </a:solidFill>
              </a:rPr>
              <a:t>Working with families who refuse to consent or engage, or who demonstrate disguised compliance</a:t>
            </a:r>
          </a:p>
          <a:p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H:\My Pictures\CSCBLogo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862"/>
            <a:ext cx="44958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1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1016</Words>
  <Application>Microsoft Office PowerPoint</Application>
  <PresentationFormat>On-screen Show (4:3)</PresentationFormat>
  <Paragraphs>124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Right Help Right Time Workshop </vt:lpstr>
      <vt:lpstr>Purpose of Workshop</vt:lpstr>
      <vt:lpstr>Learning outcomes</vt:lpstr>
      <vt:lpstr>Right Help Right Time Guidance</vt:lpstr>
      <vt:lpstr>Why is it needed?</vt:lpstr>
      <vt:lpstr>Key Messages</vt:lpstr>
      <vt:lpstr>Assessing and Managing Risk</vt:lpstr>
      <vt:lpstr>Using the Guidance to Assess &amp; Manage Risk</vt:lpstr>
      <vt:lpstr>Seeking Consent (Early Help)</vt:lpstr>
      <vt:lpstr>Seeking Consent (Social Care Referrals)</vt:lpstr>
      <vt:lpstr>Early Help Assessments</vt:lpstr>
      <vt:lpstr>Referrals to Social Care</vt:lpstr>
      <vt:lpstr>Seeking Advice and Support</vt:lpstr>
      <vt:lpstr>Questions </vt:lpstr>
      <vt:lpstr>Case Studies </vt:lpstr>
      <vt:lpstr>Thank You</vt:lpstr>
    </vt:vector>
  </TitlesOfParts>
  <Company>Coventry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Rai, Mandeep</dc:creator>
  <cp:lastModifiedBy>Rai, Mandeep</cp:lastModifiedBy>
  <cp:revision>46</cp:revision>
  <dcterms:created xsi:type="dcterms:W3CDTF">2018-02-05T12:12:23Z</dcterms:created>
  <dcterms:modified xsi:type="dcterms:W3CDTF">2018-05-16T08:52:36Z</dcterms:modified>
</cp:coreProperties>
</file>