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Lst>
  <p:notesMasterIdLst>
    <p:notesMasterId r:id="rId32"/>
  </p:notesMasterIdLst>
  <p:handoutMasterIdLst>
    <p:handoutMasterId r:id="rId33"/>
  </p:handoutMasterIdLst>
  <p:sldIdLst>
    <p:sldId id="279" r:id="rId2"/>
    <p:sldId id="275" r:id="rId3"/>
    <p:sldId id="328" r:id="rId4"/>
    <p:sldId id="274" r:id="rId5"/>
    <p:sldId id="259" r:id="rId6"/>
    <p:sldId id="326" r:id="rId7"/>
    <p:sldId id="267" r:id="rId8"/>
    <p:sldId id="276" r:id="rId9"/>
    <p:sldId id="316" r:id="rId10"/>
    <p:sldId id="271" r:id="rId11"/>
    <p:sldId id="270" r:id="rId12"/>
    <p:sldId id="332" r:id="rId13"/>
    <p:sldId id="317" r:id="rId14"/>
    <p:sldId id="335" r:id="rId15"/>
    <p:sldId id="336" r:id="rId16"/>
    <p:sldId id="337" r:id="rId17"/>
    <p:sldId id="333" r:id="rId18"/>
    <p:sldId id="334" r:id="rId19"/>
    <p:sldId id="338" r:id="rId20"/>
    <p:sldId id="339" r:id="rId21"/>
    <p:sldId id="340" r:id="rId22"/>
    <p:sldId id="341" r:id="rId23"/>
    <p:sldId id="342" r:id="rId24"/>
    <p:sldId id="343" r:id="rId25"/>
    <p:sldId id="344" r:id="rId26"/>
    <p:sldId id="345" r:id="rId27"/>
    <p:sldId id="348" r:id="rId28"/>
    <p:sldId id="351" r:id="rId29"/>
    <p:sldId id="349" r:id="rId30"/>
    <p:sldId id="350" r:id="rId3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Bridges" initials="JB" lastIdx="29" clrIdx="0"/>
  <p:cmAuthor id="2" name="jamesbridges@lycos.com" initials="JB"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D4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3229" autoAdjust="0"/>
  </p:normalViewPr>
  <p:slideViewPr>
    <p:cSldViewPr snapToGrid="0">
      <p:cViewPr varScale="1">
        <p:scale>
          <a:sx n="60" d="100"/>
          <a:sy n="60" d="100"/>
        </p:scale>
        <p:origin x="96" y="2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5AE59FE-5B92-4267-8E33-12BBC223DC86}" type="datetimeFigureOut">
              <a:rPr lang="en-GB" smtClean="0"/>
              <a:t>28/06/2018</a:t>
            </a:fld>
            <a:endParaRPr lang="en-GB" dirty="0"/>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C5F7EEDC-3624-44C7-9B14-9FA6CCEFE37E}" type="slidenum">
              <a:rPr lang="en-GB" smtClean="0"/>
              <a:t>‹#›</a:t>
            </a:fld>
            <a:endParaRPr lang="en-GB" dirty="0"/>
          </a:p>
        </p:txBody>
      </p:sp>
    </p:spTree>
    <p:extLst>
      <p:ext uri="{BB962C8B-B14F-4D97-AF65-F5344CB8AC3E}">
        <p14:creationId xmlns:p14="http://schemas.microsoft.com/office/powerpoint/2010/main" val="8291744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C5FC5E0-4F24-4BB9-BE7C-0C2BAF60861C}" type="datetimeFigureOut">
              <a:rPr lang="en-GB" smtClean="0"/>
              <a:t>28/06/2018</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1477113-9522-4A72-85F8-483A111C6DF2}" type="slidenum">
              <a:rPr lang="en-GB" smtClean="0"/>
              <a:t>‹#›</a:t>
            </a:fld>
            <a:endParaRPr lang="en-GB" dirty="0"/>
          </a:p>
        </p:txBody>
      </p:sp>
    </p:spTree>
    <p:extLst>
      <p:ext uri="{BB962C8B-B14F-4D97-AF65-F5344CB8AC3E}">
        <p14:creationId xmlns:p14="http://schemas.microsoft.com/office/powerpoint/2010/main" val="334954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where we come in….</a:t>
            </a:r>
            <a:endParaRPr lang="en-GB" dirty="0"/>
          </a:p>
        </p:txBody>
      </p:sp>
      <p:sp>
        <p:nvSpPr>
          <p:cNvPr id="4" name="Slide Number Placeholder 3"/>
          <p:cNvSpPr>
            <a:spLocks noGrp="1"/>
          </p:cNvSpPr>
          <p:nvPr>
            <p:ph type="sldNum" sz="quarter" idx="10"/>
          </p:nvPr>
        </p:nvSpPr>
        <p:spPr/>
        <p:txBody>
          <a:bodyPr/>
          <a:lstStyle/>
          <a:p>
            <a:fld id="{B1477113-9522-4A72-85F8-483A111C6DF2}" type="slidenum">
              <a:rPr lang="en-GB" smtClean="0"/>
              <a:t>2</a:t>
            </a:fld>
            <a:endParaRPr lang="en-GB" dirty="0"/>
          </a:p>
        </p:txBody>
      </p:sp>
    </p:spTree>
    <p:extLst>
      <p:ext uri="{BB962C8B-B14F-4D97-AF65-F5344CB8AC3E}">
        <p14:creationId xmlns:p14="http://schemas.microsoft.com/office/powerpoint/2010/main" val="206823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DCLG and looked at the barriers to SME energy efficiency</a:t>
            </a:r>
            <a:endParaRPr lang="en-GB" dirty="0"/>
          </a:p>
        </p:txBody>
      </p:sp>
      <p:sp>
        <p:nvSpPr>
          <p:cNvPr id="4" name="Slide Number Placeholder 3"/>
          <p:cNvSpPr>
            <a:spLocks noGrp="1"/>
          </p:cNvSpPr>
          <p:nvPr>
            <p:ph type="sldNum" sz="quarter" idx="10"/>
          </p:nvPr>
        </p:nvSpPr>
        <p:spPr/>
        <p:txBody>
          <a:bodyPr/>
          <a:lstStyle/>
          <a:p>
            <a:fld id="{B1477113-9522-4A72-85F8-483A111C6DF2}" type="slidenum">
              <a:rPr lang="en-GB" smtClean="0"/>
              <a:t>4</a:t>
            </a:fld>
            <a:endParaRPr lang="en-GB" dirty="0"/>
          </a:p>
        </p:txBody>
      </p:sp>
    </p:spTree>
    <p:extLst>
      <p:ext uri="{BB962C8B-B14F-4D97-AF65-F5344CB8AC3E}">
        <p14:creationId xmlns:p14="http://schemas.microsoft.com/office/powerpoint/2010/main" val="2480937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No</a:t>
            </a:r>
            <a:r>
              <a:rPr lang="en-GB" baseline="0" dirty="0" smtClean="0"/>
              <a:t>t funder of last resort!</a:t>
            </a:r>
            <a:endParaRPr lang="en-GB" dirty="0"/>
          </a:p>
        </p:txBody>
      </p:sp>
      <p:sp>
        <p:nvSpPr>
          <p:cNvPr id="4" name="Slide Number Placeholder 3"/>
          <p:cNvSpPr>
            <a:spLocks noGrp="1"/>
          </p:cNvSpPr>
          <p:nvPr>
            <p:ph type="sldNum" sz="quarter" idx="10"/>
          </p:nvPr>
        </p:nvSpPr>
        <p:spPr/>
        <p:txBody>
          <a:bodyPr/>
          <a:lstStyle/>
          <a:p>
            <a:fld id="{B1477113-9522-4A72-85F8-483A111C6DF2}" type="slidenum">
              <a:rPr lang="en-GB" smtClean="0"/>
              <a:t>5</a:t>
            </a:fld>
            <a:endParaRPr lang="en-GB" dirty="0"/>
          </a:p>
        </p:txBody>
      </p:sp>
    </p:spTree>
    <p:extLst>
      <p:ext uri="{BB962C8B-B14F-4D97-AF65-F5344CB8AC3E}">
        <p14:creationId xmlns:p14="http://schemas.microsoft.com/office/powerpoint/2010/main" val="2538989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dirty="0" smtClean="0"/>
              <a:t>£750k grant pot.  Estimate 75 grants average £10k</a:t>
            </a:r>
          </a:p>
          <a:p>
            <a:r>
              <a:rPr lang="en-GB" dirty="0" smtClean="0"/>
              <a:t>Examples of the types of activities that are expected to be supported through the purchase of new equipment include:</a:t>
            </a:r>
          </a:p>
          <a:p>
            <a:pPr lvl="1"/>
            <a:r>
              <a:rPr lang="en-GB" dirty="0" smtClean="0"/>
              <a:t>Manufacturing company to produce components for the nuclear energy or offshore wind industry.</a:t>
            </a:r>
          </a:p>
          <a:p>
            <a:pPr lvl="1"/>
            <a:r>
              <a:rPr lang="en-GB" dirty="0" smtClean="0"/>
              <a:t>A heating company to install solar thermal equipment or heat pumps or district energy network connections.</a:t>
            </a:r>
          </a:p>
          <a:p>
            <a:pPr lvl="1"/>
            <a:r>
              <a:rPr lang="en-GB" dirty="0" smtClean="0"/>
              <a:t>A waste processing company to recycle or reprocess materials from waste or to generate energy from biomass.</a:t>
            </a:r>
          </a:p>
          <a:p>
            <a:pPr lvl="1"/>
            <a:r>
              <a:rPr lang="en-GB" dirty="0" smtClean="0"/>
              <a:t>A doors and windows manufacturing firm to produce highly energy efficient versions.</a:t>
            </a:r>
          </a:p>
          <a:p>
            <a:pPr lvl="1"/>
            <a:r>
              <a:rPr lang="en-GB" dirty="0" smtClean="0"/>
              <a:t>An air conditioning company to manufacture and/or install ground source and air source heat pumps.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B1477113-9522-4A72-85F8-483A111C6DF2}" type="slidenum">
              <a:rPr lang="en-GB" smtClean="0"/>
              <a:t>7</a:t>
            </a:fld>
            <a:endParaRPr lang="en-GB" dirty="0"/>
          </a:p>
        </p:txBody>
      </p:sp>
    </p:spTree>
    <p:extLst>
      <p:ext uri="{BB962C8B-B14F-4D97-AF65-F5344CB8AC3E}">
        <p14:creationId xmlns:p14="http://schemas.microsoft.com/office/powerpoint/2010/main" val="2150818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dirty="0" smtClean="0"/>
              <a:t>£750k grant pot.  Estimate 75 grants average £10k</a:t>
            </a:r>
          </a:p>
          <a:p>
            <a:r>
              <a:rPr lang="en-GB" dirty="0" smtClean="0"/>
              <a:t>Examples of the types of activities that are expected to be supported through the purchase of new equipment include:</a:t>
            </a:r>
          </a:p>
          <a:p>
            <a:pPr lvl="1"/>
            <a:r>
              <a:rPr lang="en-GB" dirty="0" smtClean="0"/>
              <a:t>Manufacturing company to produce components for the nuclear energy or offshore wind industry.</a:t>
            </a:r>
          </a:p>
          <a:p>
            <a:pPr lvl="1"/>
            <a:r>
              <a:rPr lang="en-GB" dirty="0" smtClean="0"/>
              <a:t>A heating company to install solar thermal equipment or heat pumps or district energy network connections.</a:t>
            </a:r>
          </a:p>
          <a:p>
            <a:pPr lvl="1"/>
            <a:r>
              <a:rPr lang="en-GB" dirty="0" smtClean="0"/>
              <a:t>A waste processing company to recycle or reprocess materials from waste or to generate energy from biomass.</a:t>
            </a:r>
          </a:p>
          <a:p>
            <a:pPr lvl="1"/>
            <a:r>
              <a:rPr lang="en-GB" dirty="0" smtClean="0"/>
              <a:t>A doors and windows manufacturing firm to produce highly energy efficient versions.</a:t>
            </a:r>
          </a:p>
          <a:p>
            <a:pPr lvl="1"/>
            <a:r>
              <a:rPr lang="en-GB" dirty="0" smtClean="0"/>
              <a:t>An air conditioning company to manufacture and/or install ground source and air source heat pumps.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B1477113-9522-4A72-85F8-483A111C6DF2}" type="slidenum">
              <a:rPr lang="en-GB" smtClean="0"/>
              <a:t>9</a:t>
            </a:fld>
            <a:endParaRPr lang="en-GB" dirty="0"/>
          </a:p>
        </p:txBody>
      </p:sp>
    </p:spTree>
    <p:extLst>
      <p:ext uri="{BB962C8B-B14F-4D97-AF65-F5344CB8AC3E}">
        <p14:creationId xmlns:p14="http://schemas.microsoft.com/office/powerpoint/2010/main" val="1131092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Provide</a:t>
            </a:r>
            <a:r>
              <a:rPr lang="en-GB" baseline="0" dirty="0" smtClean="0"/>
              <a:t> SMEs access to grants to help the companies bring to market, products, services &amp; technologies for Low Carbon Applications. </a:t>
            </a:r>
            <a:endParaRPr lang="en-GB" dirty="0"/>
          </a:p>
        </p:txBody>
      </p:sp>
      <p:sp>
        <p:nvSpPr>
          <p:cNvPr id="4" name="Slide Number Placeholder 3"/>
          <p:cNvSpPr>
            <a:spLocks noGrp="1"/>
          </p:cNvSpPr>
          <p:nvPr>
            <p:ph type="sldNum" sz="quarter" idx="10"/>
          </p:nvPr>
        </p:nvSpPr>
        <p:spPr/>
        <p:txBody>
          <a:bodyPr/>
          <a:lstStyle/>
          <a:p>
            <a:fld id="{B1477113-9522-4A72-85F8-483A111C6DF2}" type="slidenum">
              <a:rPr lang="en-GB" smtClean="0"/>
              <a:t>10</a:t>
            </a:fld>
            <a:endParaRPr lang="en-GB" dirty="0"/>
          </a:p>
        </p:txBody>
      </p:sp>
    </p:spTree>
    <p:extLst>
      <p:ext uri="{BB962C8B-B14F-4D97-AF65-F5344CB8AC3E}">
        <p14:creationId xmlns:p14="http://schemas.microsoft.com/office/powerpoint/2010/main" val="1641253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121 Guidance to provide bespoke solutions to energy efficiency</a:t>
            </a:r>
            <a:r>
              <a:rPr lang="en-GB" baseline="0" dirty="0" smtClean="0"/>
              <a:t> and sustainability challenges. </a:t>
            </a:r>
            <a:endParaRPr lang="en-GB" dirty="0"/>
          </a:p>
        </p:txBody>
      </p:sp>
      <p:sp>
        <p:nvSpPr>
          <p:cNvPr id="4" name="Slide Number Placeholder 3"/>
          <p:cNvSpPr>
            <a:spLocks noGrp="1"/>
          </p:cNvSpPr>
          <p:nvPr>
            <p:ph type="sldNum" sz="quarter" idx="10"/>
          </p:nvPr>
        </p:nvSpPr>
        <p:spPr/>
        <p:txBody>
          <a:bodyPr/>
          <a:lstStyle/>
          <a:p>
            <a:fld id="{B1477113-9522-4A72-85F8-483A111C6DF2}" type="slidenum">
              <a:rPr lang="en-GB" smtClean="0"/>
              <a:t>11</a:t>
            </a:fld>
            <a:endParaRPr lang="en-GB" dirty="0"/>
          </a:p>
        </p:txBody>
      </p:sp>
    </p:spTree>
    <p:extLst>
      <p:ext uri="{BB962C8B-B14F-4D97-AF65-F5344CB8AC3E}">
        <p14:creationId xmlns:p14="http://schemas.microsoft.com/office/powerpoint/2010/main" val="1973710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B1477113-9522-4A72-85F8-483A111C6DF2}" type="slidenum">
              <a:rPr lang="en-GB" smtClean="0"/>
              <a:t>13</a:t>
            </a:fld>
            <a:endParaRPr lang="en-GB" dirty="0"/>
          </a:p>
        </p:txBody>
      </p:sp>
    </p:spTree>
    <p:extLst>
      <p:ext uri="{BB962C8B-B14F-4D97-AF65-F5344CB8AC3E}">
        <p14:creationId xmlns:p14="http://schemas.microsoft.com/office/powerpoint/2010/main" val="2549276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UK</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is not on track to meet the fourth, which covers the period 2023-27. UK also has renewable</a:t>
            </a:r>
            <a:r>
              <a:rPr lang="en-GB" sz="1200" b="0" i="0" kern="1200" baseline="0" dirty="0" smtClean="0">
                <a:solidFill>
                  <a:schemeClr val="tx1"/>
                </a:solidFill>
                <a:effectLst/>
                <a:latin typeface="+mn-lt"/>
                <a:ea typeface="+mn-ea"/>
                <a:cs typeface="+mn-cs"/>
              </a:rPr>
              <a:t> obligation etc. which need to be met. </a:t>
            </a:r>
            <a:endParaRPr lang="en-GB" dirty="0"/>
          </a:p>
        </p:txBody>
      </p:sp>
      <p:sp>
        <p:nvSpPr>
          <p:cNvPr id="4" name="Slide Number Placeholder 3"/>
          <p:cNvSpPr>
            <a:spLocks noGrp="1"/>
          </p:cNvSpPr>
          <p:nvPr>
            <p:ph type="sldNum" sz="quarter" idx="10"/>
          </p:nvPr>
        </p:nvSpPr>
        <p:spPr/>
        <p:txBody>
          <a:bodyPr/>
          <a:lstStyle/>
          <a:p>
            <a:fld id="{B1477113-9522-4A72-85F8-483A111C6DF2}" type="slidenum">
              <a:rPr lang="en-GB" smtClean="0">
                <a:solidFill>
                  <a:prstClr val="black"/>
                </a:solidFill>
              </a:rPr>
              <a:pPr/>
              <a:t>29</a:t>
            </a:fld>
            <a:endParaRPr lang="en-GB" dirty="0">
              <a:solidFill>
                <a:prstClr val="black"/>
              </a:solidFill>
            </a:endParaRPr>
          </a:p>
        </p:txBody>
      </p:sp>
    </p:spTree>
    <p:extLst>
      <p:ext uri="{BB962C8B-B14F-4D97-AF65-F5344CB8AC3E}">
        <p14:creationId xmlns:p14="http://schemas.microsoft.com/office/powerpoint/2010/main" val="491082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65AD72-DA2B-4882-953A-A2524B3BDC26}" type="datetimeFigureOut">
              <a:rPr lang="en-GB" smtClean="0"/>
              <a:t>28/06/2018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8B36318-0406-48F5-96DE-19F7873B0C97}" type="slidenum">
              <a:rPr lang="en-GB" smtClean="0"/>
              <a:t>‹#›</a:t>
            </a:fld>
            <a:endParaRPr lang="en-GB" dirty="0"/>
          </a:p>
        </p:txBody>
      </p:sp>
    </p:spTree>
    <p:extLst>
      <p:ext uri="{BB962C8B-B14F-4D97-AF65-F5344CB8AC3E}">
        <p14:creationId xmlns:p14="http://schemas.microsoft.com/office/powerpoint/2010/main" val="2788401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65AD72-DA2B-4882-953A-A2524B3BDC26}" type="datetimeFigureOut">
              <a:rPr lang="en-GB" smtClean="0"/>
              <a:t>28/06/2018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8B36318-0406-48F5-96DE-19F7873B0C97}" type="slidenum">
              <a:rPr lang="en-GB" smtClean="0"/>
              <a:t>‹#›</a:t>
            </a:fld>
            <a:endParaRPr lang="en-GB" dirty="0"/>
          </a:p>
        </p:txBody>
      </p:sp>
    </p:spTree>
    <p:extLst>
      <p:ext uri="{BB962C8B-B14F-4D97-AF65-F5344CB8AC3E}">
        <p14:creationId xmlns:p14="http://schemas.microsoft.com/office/powerpoint/2010/main" val="210527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65AD72-DA2B-4882-953A-A2524B3BDC26}" type="datetimeFigureOut">
              <a:rPr lang="en-GB" smtClean="0"/>
              <a:t>28/06/2018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8B36318-0406-48F5-96DE-19F7873B0C97}" type="slidenum">
              <a:rPr lang="en-GB" smtClean="0"/>
              <a:t>‹#›</a:t>
            </a:fld>
            <a:endParaRPr lang="en-GB"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40560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65AD72-DA2B-4882-953A-A2524B3BDC26}" type="datetimeFigureOut">
              <a:rPr lang="en-GB" smtClean="0"/>
              <a:t>28/06/2018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8B36318-0406-48F5-96DE-19F7873B0C97}" type="slidenum">
              <a:rPr lang="en-GB" smtClean="0"/>
              <a:t>‹#›</a:t>
            </a:fld>
            <a:endParaRPr lang="en-GB" dirty="0"/>
          </a:p>
        </p:txBody>
      </p:sp>
    </p:spTree>
    <p:extLst>
      <p:ext uri="{BB962C8B-B14F-4D97-AF65-F5344CB8AC3E}">
        <p14:creationId xmlns:p14="http://schemas.microsoft.com/office/powerpoint/2010/main" val="720072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65AD72-DA2B-4882-953A-A2524B3BDC26}" type="datetimeFigureOut">
              <a:rPr lang="en-GB" smtClean="0"/>
              <a:t>28/06/2018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8B36318-0406-48F5-96DE-19F7873B0C97}" type="slidenum">
              <a:rPr lang="en-GB" smtClean="0"/>
              <a:t>‹#›</a:t>
            </a:fld>
            <a:endParaRPr lang="en-GB"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30418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65AD72-DA2B-4882-953A-A2524B3BDC26}" type="datetimeFigureOut">
              <a:rPr lang="en-GB" smtClean="0"/>
              <a:t>28/06/2018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8B36318-0406-48F5-96DE-19F7873B0C97}" type="slidenum">
              <a:rPr lang="en-GB" smtClean="0"/>
              <a:t>‹#›</a:t>
            </a:fld>
            <a:endParaRPr lang="en-GB" dirty="0"/>
          </a:p>
        </p:txBody>
      </p:sp>
    </p:spTree>
    <p:extLst>
      <p:ext uri="{BB962C8B-B14F-4D97-AF65-F5344CB8AC3E}">
        <p14:creationId xmlns:p14="http://schemas.microsoft.com/office/powerpoint/2010/main" val="1173104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65AD72-DA2B-4882-953A-A2524B3BDC26}" type="datetimeFigureOut">
              <a:rPr lang="en-GB" smtClean="0"/>
              <a:t>28/06/2018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8B36318-0406-48F5-96DE-19F7873B0C97}" type="slidenum">
              <a:rPr lang="en-GB" smtClean="0"/>
              <a:t>‹#›</a:t>
            </a:fld>
            <a:endParaRPr lang="en-GB" dirty="0"/>
          </a:p>
        </p:txBody>
      </p:sp>
    </p:spTree>
    <p:extLst>
      <p:ext uri="{BB962C8B-B14F-4D97-AF65-F5344CB8AC3E}">
        <p14:creationId xmlns:p14="http://schemas.microsoft.com/office/powerpoint/2010/main" val="1880340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65AD72-DA2B-4882-953A-A2524B3BDC26}" type="datetimeFigureOut">
              <a:rPr lang="en-GB" smtClean="0"/>
              <a:t>28/06/2018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8B36318-0406-48F5-96DE-19F7873B0C97}" type="slidenum">
              <a:rPr lang="en-GB" smtClean="0"/>
              <a:t>‹#›</a:t>
            </a:fld>
            <a:endParaRPr lang="en-GB" dirty="0"/>
          </a:p>
        </p:txBody>
      </p:sp>
    </p:spTree>
    <p:extLst>
      <p:ext uri="{BB962C8B-B14F-4D97-AF65-F5344CB8AC3E}">
        <p14:creationId xmlns:p14="http://schemas.microsoft.com/office/powerpoint/2010/main" val="417264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65AD72-DA2B-4882-953A-A2524B3BDC26}" type="datetimeFigureOut">
              <a:rPr lang="en-GB" smtClean="0"/>
              <a:t>28/06/2018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8B36318-0406-48F5-96DE-19F7873B0C97}" type="slidenum">
              <a:rPr lang="en-GB" smtClean="0"/>
              <a:t>‹#›</a:t>
            </a:fld>
            <a:endParaRPr lang="en-GB" dirty="0"/>
          </a:p>
        </p:txBody>
      </p:sp>
    </p:spTree>
    <p:extLst>
      <p:ext uri="{BB962C8B-B14F-4D97-AF65-F5344CB8AC3E}">
        <p14:creationId xmlns:p14="http://schemas.microsoft.com/office/powerpoint/2010/main" val="3913698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65AD72-DA2B-4882-953A-A2524B3BDC26}" type="datetimeFigureOut">
              <a:rPr lang="en-GB" smtClean="0"/>
              <a:t>28/06/2018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8B36318-0406-48F5-96DE-19F7873B0C97}" type="slidenum">
              <a:rPr lang="en-GB" smtClean="0"/>
              <a:t>‹#›</a:t>
            </a:fld>
            <a:endParaRPr lang="en-GB" dirty="0"/>
          </a:p>
        </p:txBody>
      </p:sp>
    </p:spTree>
    <p:extLst>
      <p:ext uri="{BB962C8B-B14F-4D97-AF65-F5344CB8AC3E}">
        <p14:creationId xmlns:p14="http://schemas.microsoft.com/office/powerpoint/2010/main" val="1163346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A65AD72-DA2B-4882-953A-A2524B3BDC26}" type="datetimeFigureOut">
              <a:rPr lang="en-GB" smtClean="0"/>
              <a:t>28/06/2018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8B36318-0406-48F5-96DE-19F7873B0C97}" type="slidenum">
              <a:rPr lang="en-GB" smtClean="0"/>
              <a:t>‹#›</a:t>
            </a:fld>
            <a:endParaRPr lang="en-GB" dirty="0"/>
          </a:p>
        </p:txBody>
      </p:sp>
    </p:spTree>
    <p:extLst>
      <p:ext uri="{BB962C8B-B14F-4D97-AF65-F5344CB8AC3E}">
        <p14:creationId xmlns:p14="http://schemas.microsoft.com/office/powerpoint/2010/main" val="3405218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A65AD72-DA2B-4882-953A-A2524B3BDC26}" type="datetimeFigureOut">
              <a:rPr lang="en-GB" smtClean="0"/>
              <a:t>28/06/2018</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8B36318-0406-48F5-96DE-19F7873B0C97}" type="slidenum">
              <a:rPr lang="en-GB" smtClean="0"/>
              <a:t>‹#›</a:t>
            </a:fld>
            <a:endParaRPr lang="en-GB" dirty="0"/>
          </a:p>
        </p:txBody>
      </p:sp>
    </p:spTree>
    <p:extLst>
      <p:ext uri="{BB962C8B-B14F-4D97-AF65-F5344CB8AC3E}">
        <p14:creationId xmlns:p14="http://schemas.microsoft.com/office/powerpoint/2010/main" val="3809751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A65AD72-DA2B-4882-953A-A2524B3BDC26}" type="datetimeFigureOut">
              <a:rPr lang="en-GB" smtClean="0"/>
              <a:t>28/06/2018</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8B36318-0406-48F5-96DE-19F7873B0C97}" type="slidenum">
              <a:rPr lang="en-GB" smtClean="0"/>
              <a:t>‹#›</a:t>
            </a:fld>
            <a:endParaRPr lang="en-GB" dirty="0"/>
          </a:p>
        </p:txBody>
      </p:sp>
    </p:spTree>
    <p:extLst>
      <p:ext uri="{BB962C8B-B14F-4D97-AF65-F5344CB8AC3E}">
        <p14:creationId xmlns:p14="http://schemas.microsoft.com/office/powerpoint/2010/main" val="1189594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5AD72-DA2B-4882-953A-A2524B3BDC26}" type="datetimeFigureOut">
              <a:rPr lang="en-GB" smtClean="0"/>
              <a:t>28/06/2018</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8B36318-0406-48F5-96DE-19F7873B0C97}" type="slidenum">
              <a:rPr lang="en-GB" smtClean="0"/>
              <a:t>‹#›</a:t>
            </a:fld>
            <a:endParaRPr lang="en-GB" dirty="0"/>
          </a:p>
        </p:txBody>
      </p:sp>
    </p:spTree>
    <p:extLst>
      <p:ext uri="{BB962C8B-B14F-4D97-AF65-F5344CB8AC3E}">
        <p14:creationId xmlns:p14="http://schemas.microsoft.com/office/powerpoint/2010/main" val="141479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5AD72-DA2B-4882-953A-A2524B3BDC26}" type="datetimeFigureOut">
              <a:rPr lang="en-GB" smtClean="0"/>
              <a:t>28/06/2018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8B36318-0406-48F5-96DE-19F7873B0C97}" type="slidenum">
              <a:rPr lang="en-GB" smtClean="0"/>
              <a:t>‹#›</a:t>
            </a:fld>
            <a:endParaRPr lang="en-GB" dirty="0"/>
          </a:p>
        </p:txBody>
      </p:sp>
    </p:spTree>
    <p:extLst>
      <p:ext uri="{BB962C8B-B14F-4D97-AF65-F5344CB8AC3E}">
        <p14:creationId xmlns:p14="http://schemas.microsoft.com/office/powerpoint/2010/main" val="1963595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5AD72-DA2B-4882-953A-A2524B3BDC26}" type="datetimeFigureOut">
              <a:rPr lang="en-GB" smtClean="0"/>
              <a:t>28/06/2018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8B36318-0406-48F5-96DE-19F7873B0C97}" type="slidenum">
              <a:rPr lang="en-GB" smtClean="0"/>
              <a:t>‹#›</a:t>
            </a:fld>
            <a:endParaRPr lang="en-GB" dirty="0"/>
          </a:p>
        </p:txBody>
      </p:sp>
    </p:spTree>
    <p:extLst>
      <p:ext uri="{BB962C8B-B14F-4D97-AF65-F5344CB8AC3E}">
        <p14:creationId xmlns:p14="http://schemas.microsoft.com/office/powerpoint/2010/main" val="3220539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65AD72-DA2B-4882-953A-A2524B3BDC26}" type="datetimeFigureOut">
              <a:rPr lang="en-GB" smtClean="0"/>
              <a:t>28/06/2018</a:t>
            </a:fld>
            <a:endParaRPr lang="en-GB"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8B36318-0406-48F5-96DE-19F7873B0C97}" type="slidenum">
              <a:rPr lang="en-GB" smtClean="0"/>
              <a:t>‹#›</a:t>
            </a:fld>
            <a:endParaRPr lang="en-GB" dirty="0"/>
          </a:p>
        </p:txBody>
      </p:sp>
    </p:spTree>
    <p:extLst>
      <p:ext uri="{BB962C8B-B14F-4D97-AF65-F5344CB8AC3E}">
        <p14:creationId xmlns:p14="http://schemas.microsoft.com/office/powerpoint/2010/main" val="390557127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hyperlink" Target="https://twitter.com/cwgreenbusiness" TargetMode="External"/><Relationship Id="rId2" Type="http://schemas.openxmlformats.org/officeDocument/2006/relationships/hyperlink" Target="http://www.coventry.gov.uk/greenbusines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certifyme.net/osha-blog/diesel-forklift-or-electric-forklift/" TargetMode="External"/><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hyperlink" Target="https://fuelcellsworks.com/news/is-a-hydrogen-fuel-cell-forklift-in-your-future" TargetMode="Externa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19.jpeg"/><Relationship Id="rId3" Type="http://schemas.openxmlformats.org/officeDocument/2006/relationships/image" Target="../media/image12.jpeg"/><Relationship Id="rId7" Type="http://schemas.openxmlformats.org/officeDocument/2006/relationships/image" Target="../media/image15.jpeg"/><Relationship Id="rId12" Type="http://schemas.openxmlformats.org/officeDocument/2006/relationships/image" Target="../media/image18.png"/><Relationship Id="rId2" Type="http://schemas.openxmlformats.org/officeDocument/2006/relationships/image" Target="../media/image11.jpeg"/><Relationship Id="rId16"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hyperlink" Target="http://www.google.co.uk/url?sa=i&amp;rct=j&amp;q=&amp;esrc=s&amp;source=images&amp;cd=&amp;cad=rja&amp;uact=8&amp;ved=0CAcQjRw&amp;url=http://www.warmairheaters.com/product/powrmatic-cpx-60kw-gas-fired-cabinet-heaters/&amp;ei=84dnVYrjJcP9UKb4gYAE&amp;psig=AFQjCNEASZPYUwj5m9FdPffjWc_XkcaB5Q&amp;ust=1432934770023295" TargetMode="External"/><Relationship Id="rId5" Type="http://schemas.openxmlformats.org/officeDocument/2006/relationships/image" Target="../media/image13.jpeg"/><Relationship Id="rId15" Type="http://schemas.openxmlformats.org/officeDocument/2006/relationships/image" Target="../media/image21.jpeg"/><Relationship Id="rId10" Type="http://schemas.openxmlformats.org/officeDocument/2006/relationships/image" Target="../media/image17.jpeg"/><Relationship Id="rId4" Type="http://schemas.openxmlformats.org/officeDocument/2006/relationships/hyperlink" Target="http://www.google.co.uk/url?sa=i&amp;rct=j&amp;q=&amp;esrc=s&amp;source=images&amp;cd=&amp;cad=rja&amp;uact=8&amp;ved=0CAcQjRw&amp;url=http://www.selectsolar.co.uk/prod/477/pir-motion-sensor-for-12v-dc-systems&amp;ei=oC5oVbb0GoP6Uq_HgYAC&amp;bvm=bv.94455598,d.d24&amp;psig=AFQjCNHoUBA-rrqYu7VrcNZdQWW3na3DYw&amp;ust=1432977408563331" TargetMode="External"/><Relationship Id="rId9" Type="http://schemas.openxmlformats.org/officeDocument/2006/relationships/hyperlink" Target="http://www.google.co.uk/url?sa=i&amp;rct=j&amp;q=&amp;esrc=s&amp;source=images&amp;cd=&amp;cad=rja&amp;uact=8&amp;ved=0CAcQjRw&amp;url=http://www.lowlanddoors.co.uk/industrial-door-products/insulation-sectional/&amp;ei=WodnVaPTFMenU5rBgZgJ&amp;psig=AFQjCNEhWQJPMFHOGzXU4t2EOrjHe9pp2w&amp;ust=1432934614425775" TargetMode="External"/><Relationship Id="rId1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28436" y="1100005"/>
            <a:ext cx="8265713" cy="230410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4531" y="5335300"/>
            <a:ext cx="4642450" cy="1042036"/>
          </a:xfrm>
          <a:prstGeom prst="rect">
            <a:avLst/>
          </a:prstGeom>
        </p:spPr>
      </p:pic>
      <p:sp>
        <p:nvSpPr>
          <p:cNvPr id="7" name="TextBox 6"/>
          <p:cNvSpPr txBox="1"/>
          <p:nvPr/>
        </p:nvSpPr>
        <p:spPr>
          <a:xfrm>
            <a:off x="988291" y="3823847"/>
            <a:ext cx="8839199" cy="954107"/>
          </a:xfrm>
          <a:prstGeom prst="rect">
            <a:avLst/>
          </a:prstGeom>
          <a:noFill/>
        </p:spPr>
        <p:txBody>
          <a:bodyPr wrap="square" rtlCol="0">
            <a:spAutoFit/>
          </a:bodyPr>
          <a:lstStyle/>
          <a:p>
            <a:pPr algn="ctr"/>
            <a:r>
              <a:rPr lang="en-GB" sz="2800" b="1" dirty="0" smtClean="0">
                <a:latin typeface="Conduit"/>
              </a:rPr>
              <a:t>Sarah Watson</a:t>
            </a:r>
          </a:p>
          <a:p>
            <a:pPr algn="ctr"/>
            <a:r>
              <a:rPr lang="en-GB" sz="2800" b="1" dirty="0" smtClean="0">
                <a:latin typeface="Conduit"/>
              </a:rPr>
              <a:t>Green Business Programme Manager</a:t>
            </a:r>
            <a:endParaRPr lang="en-GB" sz="2800" b="1" dirty="0">
              <a:latin typeface="Conduit"/>
            </a:endParaRPr>
          </a:p>
        </p:txBody>
      </p:sp>
    </p:spTree>
    <p:extLst>
      <p:ext uri="{BB962C8B-B14F-4D97-AF65-F5344CB8AC3E}">
        <p14:creationId xmlns:p14="http://schemas.microsoft.com/office/powerpoint/2010/main" val="2699640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947" y="452718"/>
            <a:ext cx="9813917" cy="1400530"/>
          </a:xfrm>
        </p:spPr>
        <p:txBody>
          <a:bodyPr/>
          <a:lstStyle/>
          <a:p>
            <a:r>
              <a:rPr lang="en-GB" sz="3600" dirty="0">
                <a:latin typeface="Conduit"/>
              </a:rPr>
              <a:t>Research Innovation and Adoption of Low Carbon Technologies</a:t>
            </a:r>
          </a:p>
        </p:txBody>
      </p:sp>
      <p:sp>
        <p:nvSpPr>
          <p:cNvPr id="3" name="Content Placeholder 2"/>
          <p:cNvSpPr>
            <a:spLocks noGrp="1"/>
          </p:cNvSpPr>
          <p:nvPr>
            <p:ph idx="1"/>
          </p:nvPr>
        </p:nvSpPr>
        <p:spPr>
          <a:xfrm>
            <a:off x="716973" y="1904971"/>
            <a:ext cx="8614063" cy="4395151"/>
          </a:xfrm>
        </p:spPr>
        <p:txBody>
          <a:bodyPr>
            <a:normAutofit fontScale="70000" lnSpcReduction="20000"/>
          </a:bodyPr>
          <a:lstStyle/>
          <a:p>
            <a:pPr lvl="0"/>
            <a:r>
              <a:rPr lang="en-GB" sz="2400" dirty="0">
                <a:latin typeface="Conduit"/>
              </a:rPr>
              <a:t>Low Carbon Innovation </a:t>
            </a:r>
            <a:r>
              <a:rPr lang="en-GB" sz="2400" dirty="0" smtClean="0">
                <a:latin typeface="Conduit"/>
              </a:rPr>
              <a:t>support</a:t>
            </a:r>
          </a:p>
          <a:p>
            <a:pPr lvl="1"/>
            <a:r>
              <a:rPr lang="en-GB" sz="2400" dirty="0">
                <a:latin typeface="Conduit"/>
              </a:rPr>
              <a:t>R</a:t>
            </a:r>
            <a:r>
              <a:rPr lang="en-GB" sz="2400" dirty="0" smtClean="0">
                <a:latin typeface="Conduit"/>
              </a:rPr>
              <a:t>evenue grants  - up to £6k (40% intervention)</a:t>
            </a:r>
          </a:p>
          <a:p>
            <a:pPr lvl="1"/>
            <a:r>
              <a:rPr lang="en-GB" sz="2400" dirty="0">
                <a:latin typeface="Conduit"/>
              </a:rPr>
              <a:t>T</a:t>
            </a:r>
            <a:r>
              <a:rPr lang="en-GB" sz="2400" dirty="0" smtClean="0">
                <a:latin typeface="Conduit"/>
              </a:rPr>
              <a:t>o </a:t>
            </a:r>
            <a:r>
              <a:rPr lang="en-GB" sz="2400" dirty="0">
                <a:latin typeface="Conduit"/>
              </a:rPr>
              <a:t>support new businesses </a:t>
            </a:r>
            <a:r>
              <a:rPr lang="en-GB" sz="2400" dirty="0" smtClean="0">
                <a:latin typeface="Conduit"/>
              </a:rPr>
              <a:t>to </a:t>
            </a:r>
            <a:r>
              <a:rPr lang="en-GB" sz="2400" dirty="0">
                <a:latin typeface="Conduit"/>
              </a:rPr>
              <a:t>progress their </a:t>
            </a:r>
            <a:r>
              <a:rPr lang="en-GB" sz="2400" dirty="0" smtClean="0">
                <a:latin typeface="Conduit"/>
              </a:rPr>
              <a:t>innovations</a:t>
            </a:r>
          </a:p>
          <a:p>
            <a:pPr lvl="1"/>
            <a:endParaRPr lang="en-GB" sz="2400" dirty="0" smtClean="0">
              <a:latin typeface="Conduit"/>
            </a:endParaRPr>
          </a:p>
          <a:p>
            <a:pPr lvl="0"/>
            <a:r>
              <a:rPr lang="en-GB" sz="2400" dirty="0" smtClean="0">
                <a:latin typeface="Conduit"/>
              </a:rPr>
              <a:t>Commercialisation </a:t>
            </a:r>
            <a:r>
              <a:rPr lang="en-GB" sz="2400" dirty="0">
                <a:latin typeface="Conduit"/>
              </a:rPr>
              <a:t>of Products:  </a:t>
            </a:r>
          </a:p>
          <a:p>
            <a:pPr lvl="2"/>
            <a:r>
              <a:rPr lang="en-GB" sz="2400" dirty="0">
                <a:latin typeface="Conduit"/>
              </a:rPr>
              <a:t>Using</a:t>
            </a:r>
            <a:r>
              <a:rPr lang="en-GB" sz="2400" b="1" dirty="0">
                <a:latin typeface="Conduit"/>
              </a:rPr>
              <a:t> </a:t>
            </a:r>
            <a:r>
              <a:rPr lang="en-GB" sz="2400" dirty="0">
                <a:latin typeface="Conduit"/>
              </a:rPr>
              <a:t>consultants to investigate routes to </a:t>
            </a:r>
            <a:r>
              <a:rPr lang="en-GB" sz="2400" dirty="0" smtClean="0">
                <a:latin typeface="Conduit"/>
              </a:rPr>
              <a:t>markets; Licensing; Market </a:t>
            </a:r>
            <a:r>
              <a:rPr lang="en-GB" sz="2400" dirty="0">
                <a:latin typeface="Conduit"/>
              </a:rPr>
              <a:t>Research</a:t>
            </a:r>
            <a:r>
              <a:rPr lang="en-GB" sz="2400" dirty="0" smtClean="0">
                <a:latin typeface="Conduit"/>
              </a:rPr>
              <a:t>.</a:t>
            </a:r>
          </a:p>
          <a:p>
            <a:pPr marL="914400" lvl="2" indent="0">
              <a:buNone/>
            </a:pPr>
            <a:endParaRPr lang="en-GB" sz="2400" dirty="0">
              <a:latin typeface="Conduit"/>
            </a:endParaRPr>
          </a:p>
          <a:p>
            <a:pPr lvl="0"/>
            <a:r>
              <a:rPr lang="en-GB" sz="2400" dirty="0">
                <a:latin typeface="Conduit"/>
                <a:cs typeface="Calibri" panose="020F0502020204030204" pitchFamily="34" charset="0"/>
              </a:rPr>
              <a:t>Intellectual Property</a:t>
            </a:r>
          </a:p>
          <a:p>
            <a:pPr lvl="2"/>
            <a:r>
              <a:rPr lang="en-GB" sz="2400" dirty="0" smtClean="0">
                <a:latin typeface="Conduit"/>
                <a:cs typeface="Calibri" panose="020F0502020204030204" pitchFamily="34" charset="0"/>
              </a:rPr>
              <a:t>Patent applications</a:t>
            </a:r>
          </a:p>
          <a:p>
            <a:pPr lvl="2"/>
            <a:r>
              <a:rPr lang="en-GB" sz="2400" dirty="0" smtClean="0">
                <a:latin typeface="Conduit"/>
                <a:cs typeface="Calibri" panose="020F0502020204030204" pitchFamily="34" charset="0"/>
              </a:rPr>
              <a:t>Trademarks; Copyright</a:t>
            </a:r>
            <a:endParaRPr lang="en-GB" sz="2400" dirty="0">
              <a:latin typeface="Conduit"/>
              <a:cs typeface="Calibri" panose="020F0502020204030204" pitchFamily="34" charset="0"/>
            </a:endParaRPr>
          </a:p>
          <a:p>
            <a:pPr lvl="2"/>
            <a:r>
              <a:rPr lang="en-GB" sz="2400" dirty="0" smtClean="0">
                <a:latin typeface="Conduit"/>
                <a:cs typeface="Calibri" panose="020F0502020204030204" pitchFamily="34" charset="0"/>
              </a:rPr>
              <a:t>Standardisation/Accreditation</a:t>
            </a:r>
            <a:endParaRPr lang="en-GB" sz="2400" dirty="0">
              <a:latin typeface="Conduit"/>
              <a:cs typeface="Calibri" panose="020F0502020204030204" pitchFamily="34" charset="0"/>
            </a:endParaRPr>
          </a:p>
          <a:p>
            <a:pPr lvl="2"/>
            <a:r>
              <a:rPr lang="en-GB" sz="2400" dirty="0">
                <a:latin typeface="Conduit"/>
                <a:cs typeface="Calibri" panose="020F0502020204030204" pitchFamily="34" charset="0"/>
              </a:rPr>
              <a:t>Testing and </a:t>
            </a:r>
            <a:r>
              <a:rPr lang="en-GB" sz="2400" dirty="0" smtClean="0">
                <a:latin typeface="Conduit"/>
                <a:cs typeface="Calibri" panose="020F0502020204030204" pitchFamily="34" charset="0"/>
              </a:rPr>
              <a:t>Certification</a:t>
            </a:r>
          </a:p>
          <a:p>
            <a:endParaRPr lang="en-GB" dirty="0">
              <a:latin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7422" y="1369807"/>
            <a:ext cx="3239928" cy="1667066"/>
          </a:xfrm>
          <a:prstGeom prst="rect">
            <a:avLst/>
          </a:prstGeom>
        </p:spPr>
      </p:pic>
      <p:pic>
        <p:nvPicPr>
          <p:cNvPr id="6148" name="Picture 4" descr="https://upload.wikimedia.org/wikipedia/commons/thumb/b/b0/Copyright.svg/170px-Copyright.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7022" y="551176"/>
            <a:ext cx="770294" cy="77029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www.translatemedia.com/wp-content/cache/thumbnails/2011/12/market-research-450x270-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7073" y="3523462"/>
            <a:ext cx="1930277" cy="11581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http://www.connectwm.com/custom/domain_1/image_files/765_photo_5479.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98795" y="5667549"/>
            <a:ext cx="2408555" cy="1040765"/>
          </a:xfrm>
          <a:prstGeom prst="rect">
            <a:avLst/>
          </a:prstGeom>
          <a:noFill/>
          <a:ln>
            <a:noFill/>
          </a:ln>
        </p:spPr>
      </p:pic>
    </p:spTree>
    <p:extLst>
      <p:ext uri="{BB962C8B-B14F-4D97-AF65-F5344CB8AC3E}">
        <p14:creationId xmlns:p14="http://schemas.microsoft.com/office/powerpoint/2010/main" val="1185888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796753" cy="1400530"/>
          </a:xfrm>
        </p:spPr>
        <p:txBody>
          <a:bodyPr/>
          <a:lstStyle/>
          <a:p>
            <a:r>
              <a:rPr lang="en-GB" sz="4000" dirty="0">
                <a:latin typeface="Conduit"/>
              </a:rPr>
              <a:t>Practical workshops and expert technical assistance</a:t>
            </a:r>
          </a:p>
        </p:txBody>
      </p:sp>
      <p:sp>
        <p:nvSpPr>
          <p:cNvPr id="3" name="Content Placeholder 2"/>
          <p:cNvSpPr>
            <a:spLocks noGrp="1"/>
          </p:cNvSpPr>
          <p:nvPr>
            <p:ph idx="1"/>
          </p:nvPr>
        </p:nvSpPr>
        <p:spPr>
          <a:xfrm>
            <a:off x="727364" y="1766454"/>
            <a:ext cx="9322489" cy="4481945"/>
          </a:xfrm>
        </p:spPr>
        <p:txBody>
          <a:bodyPr>
            <a:normAutofit/>
          </a:bodyPr>
          <a:lstStyle/>
          <a:p>
            <a:r>
              <a:rPr lang="en-GB" dirty="0">
                <a:latin typeface="Conduit"/>
              </a:rPr>
              <a:t>E</a:t>
            </a:r>
            <a:r>
              <a:rPr lang="en-GB" dirty="0" smtClean="0">
                <a:latin typeface="Conduit"/>
              </a:rPr>
              <a:t>xpert 1-to-1 </a:t>
            </a:r>
            <a:r>
              <a:rPr lang="en-GB" dirty="0">
                <a:latin typeface="Conduit"/>
              </a:rPr>
              <a:t>advice and workshops on a range of sustainable building techniques and technologies</a:t>
            </a:r>
          </a:p>
          <a:p>
            <a:r>
              <a:rPr lang="en-GB" dirty="0" smtClean="0">
                <a:latin typeface="Conduit"/>
              </a:rPr>
              <a:t>Free workshops include</a:t>
            </a:r>
            <a:r>
              <a:rPr lang="en-GB" dirty="0">
                <a:latin typeface="Conduit"/>
              </a:rPr>
              <a:t>:</a:t>
            </a:r>
          </a:p>
          <a:p>
            <a:pPr lvl="1">
              <a:buClr>
                <a:srgbClr val="ACD433"/>
              </a:buClr>
              <a:buFont typeface="Wingdings 3" panose="05040102010807070707" pitchFamily="18" charset="2"/>
              <a:buChar char=""/>
            </a:pPr>
            <a:r>
              <a:rPr lang="en-GB" dirty="0" smtClean="0">
                <a:latin typeface="Conduit"/>
                <a:cs typeface="Calibri" panose="020F0502020204030204" pitchFamily="34" charset="0"/>
              </a:rPr>
              <a:t>AutoCAD</a:t>
            </a:r>
          </a:p>
          <a:p>
            <a:pPr lvl="1">
              <a:buClr>
                <a:srgbClr val="ACD433"/>
              </a:buClr>
              <a:buFont typeface="Wingdings 3" panose="05040102010807070707" pitchFamily="18" charset="2"/>
              <a:buChar char=""/>
            </a:pPr>
            <a:r>
              <a:rPr lang="en-GB" dirty="0" err="1" smtClean="0">
                <a:latin typeface="Conduit"/>
                <a:cs typeface="Calibri" panose="020F0502020204030204" pitchFamily="34" charset="0"/>
              </a:rPr>
              <a:t>Passivhaus</a:t>
            </a:r>
            <a:r>
              <a:rPr lang="en-GB" dirty="0" smtClean="0">
                <a:latin typeface="Conduit"/>
                <a:cs typeface="Calibri" panose="020F0502020204030204" pitchFamily="34" charset="0"/>
              </a:rPr>
              <a:t> </a:t>
            </a:r>
            <a:r>
              <a:rPr lang="en-GB" dirty="0">
                <a:latin typeface="Conduit"/>
                <a:cs typeface="Calibri" panose="020F0502020204030204" pitchFamily="34" charset="0"/>
              </a:rPr>
              <a:t>d</a:t>
            </a:r>
            <a:r>
              <a:rPr lang="en-GB" dirty="0" smtClean="0">
                <a:latin typeface="Conduit"/>
                <a:cs typeface="Calibri" panose="020F0502020204030204" pitchFamily="34" charset="0"/>
              </a:rPr>
              <a:t>esign </a:t>
            </a:r>
            <a:r>
              <a:rPr lang="en-GB" dirty="0">
                <a:latin typeface="Conduit"/>
                <a:cs typeface="Calibri" panose="020F0502020204030204" pitchFamily="34" charset="0"/>
              </a:rPr>
              <a:t>and </a:t>
            </a:r>
            <a:r>
              <a:rPr lang="en-GB" dirty="0" smtClean="0">
                <a:latin typeface="Conduit"/>
                <a:cs typeface="Calibri" panose="020F0502020204030204" pitchFamily="34" charset="0"/>
              </a:rPr>
              <a:t>principals </a:t>
            </a:r>
          </a:p>
          <a:p>
            <a:pPr lvl="1">
              <a:buClr>
                <a:srgbClr val="ACD433"/>
              </a:buClr>
              <a:buFont typeface="Wingdings 3" panose="05040102010807070707" pitchFamily="18" charset="2"/>
              <a:buChar char=""/>
            </a:pPr>
            <a:r>
              <a:rPr lang="en-GB" dirty="0" smtClean="0">
                <a:latin typeface="Conduit"/>
                <a:cs typeface="Calibri" panose="020F0502020204030204" pitchFamily="34" charset="0"/>
              </a:rPr>
              <a:t>Sustainable </a:t>
            </a:r>
            <a:r>
              <a:rPr lang="en-GB" dirty="0">
                <a:latin typeface="Conduit"/>
                <a:cs typeface="Calibri" panose="020F0502020204030204" pitchFamily="34" charset="0"/>
              </a:rPr>
              <a:t>Refurbishment and Energy Efficiency Strategies </a:t>
            </a:r>
            <a:endParaRPr lang="en-GB" dirty="0" smtClean="0">
              <a:latin typeface="Conduit"/>
              <a:cs typeface="Calibri" panose="020F0502020204030204" pitchFamily="34" charset="0"/>
            </a:endParaRPr>
          </a:p>
          <a:p>
            <a:pPr lvl="1"/>
            <a:r>
              <a:rPr lang="en-GB" dirty="0" smtClean="0">
                <a:latin typeface="Conduit"/>
                <a:cs typeface="Calibri" panose="020F0502020204030204" pitchFamily="34" charset="0"/>
              </a:rPr>
              <a:t>Revit </a:t>
            </a:r>
          </a:p>
          <a:p>
            <a:pPr lvl="1"/>
            <a:r>
              <a:rPr lang="en-GB" dirty="0">
                <a:latin typeface="Conduit"/>
              </a:rPr>
              <a:t>IP and Your </a:t>
            </a:r>
            <a:r>
              <a:rPr lang="en-GB" dirty="0" smtClean="0">
                <a:latin typeface="Conduit"/>
              </a:rPr>
              <a:t>Business</a:t>
            </a:r>
            <a:endParaRPr lang="en-GB" dirty="0">
              <a:latin typeface="Conduit"/>
              <a:cs typeface="Calibri" panose="020F0502020204030204" pitchFamily="34" charset="0"/>
            </a:endParaRPr>
          </a:p>
          <a:p>
            <a:pPr lvl="1"/>
            <a:r>
              <a:rPr lang="en-GB" dirty="0" smtClean="0">
                <a:latin typeface="Conduit"/>
                <a:cs typeface="Calibri" panose="020F0502020204030204" pitchFamily="34" charset="0"/>
              </a:rPr>
              <a:t>Building </a:t>
            </a:r>
            <a:r>
              <a:rPr lang="en-GB" dirty="0">
                <a:latin typeface="Conduit"/>
                <a:cs typeface="Calibri" panose="020F0502020204030204" pitchFamily="34" charset="0"/>
              </a:rPr>
              <a:t>Information Modelling (BIM) </a:t>
            </a:r>
            <a:r>
              <a:rPr lang="en-GB" dirty="0" smtClean="0">
                <a:latin typeface="Conduit"/>
              </a:rPr>
              <a:t>1-to-1 </a:t>
            </a:r>
            <a:r>
              <a:rPr lang="en-GB" dirty="0">
                <a:latin typeface="Conduit"/>
              </a:rPr>
              <a:t>Business Support available to provide bespoke solutions to </a:t>
            </a:r>
            <a:r>
              <a:rPr lang="en-GB" dirty="0" smtClean="0">
                <a:latin typeface="Conduit"/>
              </a:rPr>
              <a:t>energy </a:t>
            </a:r>
            <a:r>
              <a:rPr lang="en-GB" dirty="0">
                <a:latin typeface="Conduit"/>
              </a:rPr>
              <a:t>efficiency and sustainability challenges</a:t>
            </a:r>
          </a:p>
          <a:p>
            <a:endParaRPr lang="en-GB" dirty="0">
              <a:latin typeface="Calibri" panose="020F0502020204030204" pitchFamily="34" charset="0"/>
            </a:endParaRPr>
          </a:p>
        </p:txBody>
      </p:sp>
      <p:pic>
        <p:nvPicPr>
          <p:cNvPr id="7170" name="Picture 2" descr="Image result for coventry university school sustainable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3372" y="2521195"/>
            <a:ext cx="4135661" cy="10197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coventry.ac.uk/Global/Smarter%20Households/Coventry%20University%20Log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31106" y="5373110"/>
            <a:ext cx="1737995" cy="1203325"/>
          </a:xfrm>
          <a:prstGeom prst="rect">
            <a:avLst/>
          </a:prstGeom>
          <a:noFill/>
          <a:ln>
            <a:noFill/>
          </a:ln>
        </p:spPr>
      </p:pic>
    </p:spTree>
    <p:extLst>
      <p:ext uri="{BB962C8B-B14F-4D97-AF65-F5344CB8AC3E}">
        <p14:creationId xmlns:p14="http://schemas.microsoft.com/office/powerpoint/2010/main" val="16668486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contact us</a:t>
            </a:r>
            <a:endParaRPr lang="en-GB" dirty="0"/>
          </a:p>
        </p:txBody>
      </p:sp>
      <p:sp>
        <p:nvSpPr>
          <p:cNvPr id="3" name="Content Placeholder 2"/>
          <p:cNvSpPr>
            <a:spLocks noGrp="1"/>
          </p:cNvSpPr>
          <p:nvPr>
            <p:ph idx="1"/>
          </p:nvPr>
        </p:nvSpPr>
        <p:spPr>
          <a:xfrm>
            <a:off x="677334" y="1642369"/>
            <a:ext cx="8596668" cy="4398993"/>
          </a:xfrm>
        </p:spPr>
        <p:txBody>
          <a:bodyPr/>
          <a:lstStyle/>
          <a:p>
            <a:r>
              <a:rPr lang="en-GB" sz="2200" dirty="0">
                <a:latin typeface="Conduit"/>
              </a:rPr>
              <a:t>Referrals through the Coventry and Warwickshire Growth Hub</a:t>
            </a:r>
          </a:p>
          <a:p>
            <a:pPr lvl="1"/>
            <a:r>
              <a:rPr lang="en-GB" sz="2200" dirty="0">
                <a:latin typeface="Conduit"/>
              </a:rPr>
              <a:t>Call 0300 060 3747</a:t>
            </a:r>
          </a:p>
          <a:p>
            <a:pPr marL="0" indent="0">
              <a:buNone/>
            </a:pPr>
            <a:r>
              <a:rPr lang="en-GB" sz="2200" dirty="0" smtClean="0">
                <a:latin typeface="Conduit"/>
              </a:rPr>
              <a:t>Green </a:t>
            </a:r>
            <a:r>
              <a:rPr lang="en-GB" sz="2200" dirty="0">
                <a:latin typeface="Conduit"/>
              </a:rPr>
              <a:t>Business Programme</a:t>
            </a:r>
          </a:p>
          <a:p>
            <a:pPr marL="0" indent="0">
              <a:buNone/>
            </a:pPr>
            <a:r>
              <a:rPr lang="en-GB" sz="2200" dirty="0">
                <a:latin typeface="Conduit"/>
              </a:rPr>
              <a:t>Website: </a:t>
            </a:r>
            <a:r>
              <a:rPr lang="en-GB" sz="2200" u="sng" dirty="0" smtClean="0">
                <a:solidFill>
                  <a:srgbClr val="ACD433"/>
                </a:solidFill>
                <a:latin typeface="Conduit"/>
                <a:hlinkClick r:id="rId2"/>
              </a:rPr>
              <a:t>www.coventry.gov.uk/greenbusiness</a:t>
            </a:r>
            <a:endParaRPr lang="en-GB" sz="2200" u="sng" dirty="0" smtClean="0">
              <a:solidFill>
                <a:srgbClr val="ACD433"/>
              </a:solidFill>
              <a:latin typeface="Conduit"/>
            </a:endParaRPr>
          </a:p>
          <a:p>
            <a:pPr marL="0" indent="0">
              <a:buNone/>
            </a:pPr>
            <a:r>
              <a:rPr lang="en-GB" sz="2200" dirty="0" smtClean="0">
                <a:latin typeface="Conduit"/>
              </a:rPr>
              <a:t>Email: </a:t>
            </a:r>
            <a:r>
              <a:rPr lang="en-GB" sz="2200" u="sng" dirty="0" smtClean="0">
                <a:solidFill>
                  <a:srgbClr val="ACD433"/>
                </a:solidFill>
                <a:latin typeface="Conduit"/>
              </a:rPr>
              <a:t>greenbusiness@Coventry.gov.uk</a:t>
            </a:r>
            <a:endParaRPr lang="en-GB" sz="2200" u="sng" dirty="0">
              <a:solidFill>
                <a:srgbClr val="ACD433"/>
              </a:solidFill>
              <a:latin typeface="Conduit"/>
            </a:endParaRPr>
          </a:p>
          <a:p>
            <a:pPr marL="0" indent="0">
              <a:buNone/>
            </a:pPr>
            <a:r>
              <a:rPr lang="en-GB" sz="2200" dirty="0">
                <a:latin typeface="Conduit"/>
              </a:rPr>
              <a:t>Twitter: </a:t>
            </a:r>
            <a:r>
              <a:rPr lang="en-GB" sz="2200" dirty="0">
                <a:latin typeface="Conduit"/>
                <a:hlinkClick r:id="rId3"/>
              </a:rPr>
              <a:t>@cwgreenbusiness</a:t>
            </a:r>
            <a:endParaRPr lang="en-GB" sz="2200" dirty="0">
              <a:latin typeface="Conduit"/>
            </a:endParaRPr>
          </a:p>
          <a:p>
            <a:endParaRPr lang="en-GB" dirty="0"/>
          </a:p>
        </p:txBody>
      </p:sp>
    </p:spTree>
    <p:extLst>
      <p:ext uri="{BB962C8B-B14F-4D97-AF65-F5344CB8AC3E}">
        <p14:creationId xmlns:p14="http://schemas.microsoft.com/office/powerpoint/2010/main" val="512657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454" y="3057016"/>
            <a:ext cx="9404723" cy="952276"/>
          </a:xfrm>
        </p:spPr>
        <p:txBody>
          <a:bodyPr>
            <a:normAutofit fontScale="90000"/>
          </a:bodyPr>
          <a:lstStyle/>
          <a:p>
            <a:pPr lvl="0" algn="ctr"/>
            <a:r>
              <a:rPr lang="en-GB" dirty="0" smtClean="0">
                <a:latin typeface="Conduit"/>
              </a:rPr>
              <a:t>Thank you</a:t>
            </a:r>
            <a:br>
              <a:rPr lang="en-GB" dirty="0" smtClean="0">
                <a:latin typeface="Conduit"/>
              </a:rPr>
            </a:br>
            <a:r>
              <a:rPr lang="en-GB" dirty="0">
                <a:latin typeface="Conduit"/>
              </a:rPr>
              <a:t/>
            </a:r>
            <a:br>
              <a:rPr lang="en-GB" dirty="0">
                <a:latin typeface="Conduit"/>
              </a:rPr>
            </a:br>
            <a:r>
              <a:rPr lang="en-GB" dirty="0" smtClean="0">
                <a:latin typeface="Conduit"/>
              </a:rPr>
              <a:t>Any </a:t>
            </a:r>
            <a:r>
              <a:rPr lang="en-GB" dirty="0">
                <a:latin typeface="Conduit"/>
              </a:rPr>
              <a:t>q</a:t>
            </a:r>
            <a:r>
              <a:rPr lang="en-GB" dirty="0" smtClean="0">
                <a:latin typeface="Conduit"/>
              </a:rPr>
              <a:t>uestions? </a:t>
            </a:r>
            <a:endParaRPr lang="en-GB" dirty="0">
              <a:latin typeface="Conduit"/>
            </a:endParaRPr>
          </a:p>
        </p:txBody>
      </p:sp>
    </p:spTree>
    <p:extLst>
      <p:ext uri="{BB962C8B-B14F-4D97-AF65-F5344CB8AC3E}">
        <p14:creationId xmlns:p14="http://schemas.microsoft.com/office/powerpoint/2010/main" val="26711054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nduit"/>
              </a:rPr>
              <a:t>The challenge</a:t>
            </a:r>
            <a:endParaRPr lang="en-GB" dirty="0"/>
          </a:p>
        </p:txBody>
      </p:sp>
      <p:sp>
        <p:nvSpPr>
          <p:cNvPr id="3" name="Content Placeholder 2"/>
          <p:cNvSpPr>
            <a:spLocks noGrp="1"/>
          </p:cNvSpPr>
          <p:nvPr>
            <p:ph idx="1"/>
          </p:nvPr>
        </p:nvSpPr>
        <p:spPr>
          <a:xfrm>
            <a:off x="677334" y="2160589"/>
            <a:ext cx="4342722" cy="3880773"/>
          </a:xfrm>
        </p:spPr>
        <p:txBody>
          <a:bodyPr/>
          <a:lstStyle/>
          <a:p>
            <a:r>
              <a:rPr lang="en-GB" dirty="0">
                <a:latin typeface="Conduit"/>
              </a:rPr>
              <a:t>The Climate Change Act, committed the UK to reducing greenhouse gas emissions by at least 80% by 2050.</a:t>
            </a:r>
          </a:p>
          <a:p>
            <a:r>
              <a:rPr lang="en-GB" dirty="0">
                <a:latin typeface="Conduit"/>
              </a:rPr>
              <a:t>Since 1990, we have cut emissions by 42% (currently about half way)</a:t>
            </a:r>
          </a:p>
          <a:p>
            <a:r>
              <a:rPr lang="en-GB" dirty="0">
                <a:latin typeface="Conduit"/>
              </a:rPr>
              <a:t>Transmission to a low carbon economy</a:t>
            </a:r>
          </a:p>
          <a:p>
            <a:r>
              <a:rPr lang="en-GB" dirty="0">
                <a:latin typeface="Conduit"/>
              </a:rPr>
              <a:t>Electrification of the grid</a:t>
            </a:r>
          </a:p>
        </p:txBody>
      </p:sp>
      <p:pic>
        <p:nvPicPr>
          <p:cNvPr id="4" name="Picture 3"/>
          <p:cNvPicPr>
            <a:picLocks noChangeAspect="1"/>
          </p:cNvPicPr>
          <p:nvPr/>
        </p:nvPicPr>
        <p:blipFill>
          <a:blip r:embed="rId2"/>
          <a:stretch>
            <a:fillRect/>
          </a:stretch>
        </p:blipFill>
        <p:spPr>
          <a:xfrm>
            <a:off x="5020057" y="1254600"/>
            <a:ext cx="7044446" cy="4993800"/>
          </a:xfrm>
          <a:prstGeom prst="rect">
            <a:avLst/>
          </a:prstGeom>
        </p:spPr>
      </p:pic>
    </p:spTree>
    <p:extLst>
      <p:ext uri="{BB962C8B-B14F-4D97-AF65-F5344CB8AC3E}">
        <p14:creationId xmlns:p14="http://schemas.microsoft.com/office/powerpoint/2010/main" val="669289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3578" y="361880"/>
            <a:ext cx="10557510" cy="5664016"/>
          </a:xfrm>
          <a:prstGeom prst="rect">
            <a:avLst/>
          </a:prstGeom>
        </p:spPr>
      </p:pic>
    </p:spTree>
    <p:extLst>
      <p:ext uri="{BB962C8B-B14F-4D97-AF65-F5344CB8AC3E}">
        <p14:creationId xmlns:p14="http://schemas.microsoft.com/office/powerpoint/2010/main" val="1740488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5134" y="576962"/>
            <a:ext cx="11124257" cy="5732398"/>
          </a:xfrm>
          <a:prstGeom prst="rect">
            <a:avLst/>
          </a:prstGeom>
        </p:spPr>
      </p:pic>
    </p:spTree>
    <p:extLst>
      <p:ext uri="{BB962C8B-B14F-4D97-AF65-F5344CB8AC3E}">
        <p14:creationId xmlns:p14="http://schemas.microsoft.com/office/powerpoint/2010/main" val="3879884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432626" cy="1320800"/>
          </a:xfrm>
        </p:spPr>
        <p:txBody>
          <a:bodyPr>
            <a:normAutofit/>
          </a:bodyPr>
          <a:lstStyle/>
          <a:p>
            <a:r>
              <a:rPr lang="en-GB" dirty="0">
                <a:latin typeface="Conduit"/>
              </a:rPr>
              <a:t>Coventry &amp; Warwickshire Energy Innovation Zone</a:t>
            </a:r>
          </a:p>
        </p:txBody>
      </p:sp>
      <p:pic>
        <p:nvPicPr>
          <p:cNvPr id="4" name="Content Placeholder 3"/>
          <p:cNvPicPr>
            <a:picLocks noGrp="1" noChangeAspect="1"/>
          </p:cNvPicPr>
          <p:nvPr>
            <p:ph idx="1"/>
          </p:nvPr>
        </p:nvPicPr>
        <p:blipFill>
          <a:blip r:embed="rId2"/>
          <a:stretch>
            <a:fillRect/>
          </a:stretch>
        </p:blipFill>
        <p:spPr>
          <a:xfrm>
            <a:off x="1949057" y="1362456"/>
            <a:ext cx="7012063" cy="5280067"/>
          </a:xfrm>
          <a:prstGeom prst="rect">
            <a:avLst/>
          </a:prstGeom>
        </p:spPr>
      </p:pic>
    </p:spTree>
    <p:extLst>
      <p:ext uri="{BB962C8B-B14F-4D97-AF65-F5344CB8AC3E}">
        <p14:creationId xmlns:p14="http://schemas.microsoft.com/office/powerpoint/2010/main" val="3903107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9318" y="73833"/>
            <a:ext cx="10771810" cy="6651671"/>
          </a:xfrm>
          <a:prstGeom prst="rect">
            <a:avLst/>
          </a:prstGeom>
        </p:spPr>
      </p:pic>
    </p:spTree>
    <p:extLst>
      <p:ext uri="{BB962C8B-B14F-4D97-AF65-F5344CB8AC3E}">
        <p14:creationId xmlns:p14="http://schemas.microsoft.com/office/powerpoint/2010/main" val="1340988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Ultra Low Emission Taxi (</a:t>
            </a:r>
            <a:r>
              <a:rPr lang="en-GB" dirty="0" err="1"/>
              <a:t>LEVC</a:t>
            </a:r>
            <a:r>
              <a:rPr lang="en-GB" dirty="0"/>
              <a:t>)</a:t>
            </a:r>
            <a:br>
              <a:rPr lang="en-GB" dirty="0"/>
            </a:br>
            <a:endParaRPr lang="en-GB" dirty="0"/>
          </a:p>
        </p:txBody>
      </p:sp>
      <p:pic>
        <p:nvPicPr>
          <p:cNvPr id="4" name="Content Placeholder 3"/>
          <p:cNvPicPr>
            <a:picLocks noGrp="1" noChangeAspect="1"/>
          </p:cNvPicPr>
          <p:nvPr>
            <p:ph idx="1"/>
          </p:nvPr>
        </p:nvPicPr>
        <p:blipFill>
          <a:blip r:embed="rId2"/>
          <a:stretch>
            <a:fillRect/>
          </a:stretch>
        </p:blipFill>
        <p:spPr>
          <a:xfrm>
            <a:off x="677863" y="2246736"/>
            <a:ext cx="8596312" cy="3709140"/>
          </a:xfrm>
          <a:prstGeom prst="rect">
            <a:avLst/>
          </a:prstGeom>
        </p:spPr>
      </p:pic>
    </p:spTree>
    <p:extLst>
      <p:ext uri="{BB962C8B-B14F-4D97-AF65-F5344CB8AC3E}">
        <p14:creationId xmlns:p14="http://schemas.microsoft.com/office/powerpoint/2010/main" val="221994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637" y="2597864"/>
            <a:ext cx="8364682" cy="3701337"/>
          </a:xfrm>
        </p:spPr>
        <p:txBody>
          <a:bodyPr>
            <a:normAutofit/>
          </a:bodyPr>
          <a:lstStyle/>
          <a:p>
            <a:pPr marL="0" indent="0">
              <a:buNone/>
            </a:pPr>
            <a:r>
              <a:rPr lang="en-GB" sz="2000" dirty="0" smtClean="0">
                <a:latin typeface="Conduit"/>
              </a:rPr>
              <a:t>Who?</a:t>
            </a:r>
          </a:p>
          <a:p>
            <a:r>
              <a:rPr lang="en-GB" sz="2000" dirty="0" smtClean="0">
                <a:latin typeface="Conduit"/>
              </a:rPr>
              <a:t>All small to medium size businesses (SMEs) in Coventry and Warwickshire </a:t>
            </a:r>
          </a:p>
          <a:p>
            <a:endParaRPr lang="en-GB" sz="2000" dirty="0">
              <a:latin typeface="Conduit"/>
            </a:endParaRPr>
          </a:p>
          <a:p>
            <a:pPr marL="0" indent="0">
              <a:buNone/>
            </a:pPr>
            <a:r>
              <a:rPr lang="en-GB" sz="2000" dirty="0" smtClean="0">
                <a:latin typeface="Conduit"/>
              </a:rPr>
              <a:t>What is it?</a:t>
            </a:r>
          </a:p>
          <a:p>
            <a:r>
              <a:rPr lang="en-GB" sz="2000" dirty="0">
                <a:latin typeface="Conduit"/>
              </a:rPr>
              <a:t>A </a:t>
            </a:r>
            <a:r>
              <a:rPr lang="en-GB" sz="2000" dirty="0" smtClean="0">
                <a:latin typeface="Conduit"/>
              </a:rPr>
              <a:t>support programme for </a:t>
            </a:r>
            <a:r>
              <a:rPr lang="en-GB" sz="2000" dirty="0">
                <a:latin typeface="Conduit"/>
              </a:rPr>
              <a:t>SMEs </a:t>
            </a:r>
            <a:r>
              <a:rPr lang="en-GB" sz="2000" dirty="0" smtClean="0">
                <a:latin typeface="Conduit"/>
              </a:rPr>
              <a:t>and organisations in </a:t>
            </a:r>
            <a:r>
              <a:rPr lang="en-GB" sz="2000" dirty="0">
                <a:latin typeface="Conduit"/>
              </a:rPr>
              <a:t>Coventry and Warwickshire to help business become more energy efficient and make the most low carbon opportunities</a:t>
            </a:r>
            <a:r>
              <a:rPr lang="en-GB" sz="2000" dirty="0" smtClean="0">
                <a:latin typeface="Conduit"/>
              </a:rPr>
              <a:t>.</a:t>
            </a:r>
          </a:p>
          <a:p>
            <a:pPr marL="0" indent="0">
              <a:buNone/>
            </a:pPr>
            <a:endParaRPr lang="en-GB" sz="2400" dirty="0" smtClean="0">
              <a:latin typeface="Conduit"/>
            </a:endParaRPr>
          </a:p>
          <a:p>
            <a:pPr marL="0" indent="0">
              <a:buNone/>
            </a:pPr>
            <a:endParaRPr lang="en-GB" dirty="0"/>
          </a:p>
          <a:p>
            <a:endParaRPr lang="en-GB" dirty="0">
              <a:latin typeface="Calibri" panose="020F0502020204030204" pitchFamily="34" charset="0"/>
            </a:endParaRPr>
          </a:p>
        </p:txBody>
      </p:sp>
      <p:pic>
        <p:nvPicPr>
          <p:cNvPr id="4099" name="Picture 3" descr="Image result for coventry and warwickshire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2755" y="1124301"/>
            <a:ext cx="6847609" cy="384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6951" y="4857142"/>
            <a:ext cx="2701782" cy="1801188"/>
          </a:xfrm>
          <a:prstGeom prst="rect">
            <a:avLst/>
          </a:prstGeom>
        </p:spPr>
      </p:pic>
      <p:pic>
        <p:nvPicPr>
          <p:cNvPr id="6" name="Picture 5"/>
          <p:cNvPicPr>
            <a:picLocks noChangeAspect="1"/>
          </p:cNvPicPr>
          <p:nvPr/>
        </p:nvPicPr>
        <p:blipFill>
          <a:blip r:embed="rId5"/>
          <a:stretch>
            <a:fillRect/>
          </a:stretch>
        </p:blipFill>
        <p:spPr>
          <a:xfrm>
            <a:off x="257908" y="90622"/>
            <a:ext cx="6594097" cy="1838131"/>
          </a:xfrm>
          <a:prstGeom prst="rect">
            <a:avLst/>
          </a:prstGeom>
        </p:spPr>
      </p:pic>
    </p:spTree>
    <p:extLst>
      <p:ext uri="{BB962C8B-B14F-4D97-AF65-F5344CB8AC3E}">
        <p14:creationId xmlns:p14="http://schemas.microsoft.com/office/powerpoint/2010/main" val="2299179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710250" cy="1320800"/>
          </a:xfrm>
        </p:spPr>
        <p:txBody>
          <a:bodyPr/>
          <a:lstStyle/>
          <a:p>
            <a:r>
              <a:rPr lang="en-GB" dirty="0" err="1">
                <a:latin typeface="Conduit"/>
              </a:rPr>
              <a:t>ULEV</a:t>
            </a:r>
            <a:r>
              <a:rPr lang="en-GB" dirty="0">
                <a:latin typeface="Conduit"/>
              </a:rPr>
              <a:t> Taxi Instructure Charging Point Project</a:t>
            </a:r>
          </a:p>
        </p:txBody>
      </p:sp>
      <p:sp>
        <p:nvSpPr>
          <p:cNvPr id="3" name="Content Placeholder 2"/>
          <p:cNvSpPr>
            <a:spLocks noGrp="1"/>
          </p:cNvSpPr>
          <p:nvPr>
            <p:ph idx="1"/>
          </p:nvPr>
        </p:nvSpPr>
        <p:spPr>
          <a:xfrm>
            <a:off x="677334" y="1700785"/>
            <a:ext cx="8137482" cy="4340578"/>
          </a:xfrm>
        </p:spPr>
        <p:txBody>
          <a:bodyPr/>
          <a:lstStyle/>
          <a:p>
            <a:pPr>
              <a:buFont typeface="Wingdings 3" panose="05040102010807070707" pitchFamily="18" charset="2"/>
              <a:buChar char="u"/>
            </a:pPr>
            <a:r>
              <a:rPr lang="en-GB" dirty="0">
                <a:latin typeface="Conduit"/>
              </a:rPr>
              <a:t>£1.2m (75%) for </a:t>
            </a:r>
            <a:r>
              <a:rPr lang="en-GB" dirty="0" err="1">
                <a:latin typeface="Conduit"/>
              </a:rPr>
              <a:t>ULEV</a:t>
            </a:r>
            <a:r>
              <a:rPr lang="en-GB" dirty="0">
                <a:latin typeface="Conduit"/>
              </a:rPr>
              <a:t> Taxi Infrastructure funding awarded to Coventry City Council. </a:t>
            </a:r>
          </a:p>
          <a:p>
            <a:pPr>
              <a:buFont typeface="Wingdings 3" panose="05040102010807070707" pitchFamily="18" charset="2"/>
              <a:buChar char="u"/>
            </a:pPr>
            <a:r>
              <a:rPr lang="en-GB" dirty="0">
                <a:latin typeface="Conduit"/>
              </a:rPr>
              <a:t>Installation of 39 rapid (50kw) electric charging units for electric taxis around the city </a:t>
            </a:r>
          </a:p>
          <a:p>
            <a:pPr>
              <a:buFont typeface="Wingdings 3" panose="05040102010807070707" pitchFamily="18" charset="2"/>
              <a:buChar char="u"/>
            </a:pPr>
            <a:r>
              <a:rPr lang="en-GB" dirty="0">
                <a:latin typeface="Conduit"/>
              </a:rPr>
              <a:t>75% of the cost of a </a:t>
            </a:r>
            <a:r>
              <a:rPr lang="en-GB" dirty="0" err="1">
                <a:latin typeface="Conduit"/>
              </a:rPr>
              <a:t>chargepoint</a:t>
            </a:r>
            <a:r>
              <a:rPr lang="en-GB" dirty="0">
                <a:latin typeface="Conduit"/>
              </a:rPr>
              <a:t> funded by the grant and the remaining 25% is being matched by the supplier</a:t>
            </a:r>
          </a:p>
        </p:txBody>
      </p:sp>
      <p:pic>
        <p:nvPicPr>
          <p:cNvPr id="4" name="Picture 3"/>
          <p:cNvPicPr>
            <a:picLocks noChangeAspect="1"/>
          </p:cNvPicPr>
          <p:nvPr/>
        </p:nvPicPr>
        <p:blipFill>
          <a:blip r:embed="rId2"/>
          <a:stretch>
            <a:fillRect/>
          </a:stretch>
        </p:blipFill>
        <p:spPr>
          <a:xfrm>
            <a:off x="677334" y="4290684"/>
            <a:ext cx="4355592" cy="1609812"/>
          </a:xfrm>
          <a:prstGeom prst="rect">
            <a:avLst/>
          </a:prstGeo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1122" y="1572767"/>
            <a:ext cx="2775639" cy="3696559"/>
          </a:xfrm>
          <a:prstGeom prst="rect">
            <a:avLst/>
          </a:prstGeom>
        </p:spPr>
      </p:pic>
    </p:spTree>
    <p:extLst>
      <p:ext uri="{BB962C8B-B14F-4D97-AF65-F5344CB8AC3E}">
        <p14:creationId xmlns:p14="http://schemas.microsoft.com/office/powerpoint/2010/main" val="4038632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Grp="1" noChangeAspect="1"/>
          </p:cNvPicPr>
          <p:nvPr>
            <p:ph idx="1"/>
          </p:nvPr>
        </p:nvPicPr>
        <p:blipFill>
          <a:blip r:embed="rId2"/>
          <a:stretch>
            <a:fillRect/>
          </a:stretch>
        </p:blipFill>
        <p:spPr>
          <a:xfrm>
            <a:off x="1639809" y="175363"/>
            <a:ext cx="8355889" cy="6544850"/>
          </a:xfrm>
          <a:prstGeom prst="rect">
            <a:avLst/>
          </a:prstGeom>
        </p:spPr>
      </p:pic>
    </p:spTree>
    <p:extLst>
      <p:ext uri="{BB962C8B-B14F-4D97-AF65-F5344CB8AC3E}">
        <p14:creationId xmlns:p14="http://schemas.microsoft.com/office/powerpoint/2010/main" val="368481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Delivery Programme</a:t>
            </a:r>
            <a:br>
              <a:rPr lang="en-GB" dirty="0"/>
            </a:br>
            <a:r>
              <a:rPr lang="en-GB" dirty="0" err="1"/>
              <a:t>ULEV</a:t>
            </a:r>
            <a:r>
              <a:rPr lang="en-GB" dirty="0"/>
              <a:t> Taxi Infrastructure </a:t>
            </a:r>
            <a:r>
              <a:rPr lang="en-GB" dirty="0" smtClean="0"/>
              <a:t>Project</a:t>
            </a:r>
            <a:endParaRPr lang="en-GB" dirty="0"/>
          </a:p>
        </p:txBody>
      </p:sp>
      <p:sp>
        <p:nvSpPr>
          <p:cNvPr id="3" name="Content Placeholder 2"/>
          <p:cNvSpPr>
            <a:spLocks noGrp="1"/>
          </p:cNvSpPr>
          <p:nvPr>
            <p:ph idx="1"/>
          </p:nvPr>
        </p:nvSpPr>
        <p:spPr/>
        <p:txBody>
          <a:bodyPr>
            <a:normAutofit/>
          </a:bodyPr>
          <a:lstStyle/>
          <a:p>
            <a:r>
              <a:rPr lang="en-GB" dirty="0"/>
              <a:t>Commencement of Marketing Strategy from July 2018 for uptake of E-taxis</a:t>
            </a:r>
          </a:p>
          <a:p>
            <a:r>
              <a:rPr lang="en-GB" dirty="0"/>
              <a:t>TRO in July 2018 and September 2018</a:t>
            </a:r>
          </a:p>
          <a:p>
            <a:r>
              <a:rPr lang="en-GB" dirty="0"/>
              <a:t>Install 4 charging units in August 2018 followed by another 4 in November 2018</a:t>
            </a:r>
          </a:p>
          <a:p>
            <a:r>
              <a:rPr lang="en-GB" dirty="0"/>
              <a:t>Installation of remaining 31 units to follow on rolling basis after November 2018 to be completed by December </a:t>
            </a:r>
            <a:r>
              <a:rPr lang="en-GB" dirty="0" smtClean="0"/>
              <a:t>2019</a:t>
            </a:r>
          </a:p>
          <a:p>
            <a:endParaRPr lang="en-GB" dirty="0"/>
          </a:p>
          <a:p>
            <a:r>
              <a:rPr lang="en-GB" dirty="0"/>
              <a:t>Engagement with taxi trade to promote ‘try before you buy’ scheme</a:t>
            </a:r>
          </a:p>
          <a:p>
            <a:r>
              <a:rPr lang="en-GB" dirty="0"/>
              <a:t>W</a:t>
            </a:r>
            <a:r>
              <a:rPr lang="en-GB" dirty="0" smtClean="0"/>
              <a:t>orking </a:t>
            </a:r>
            <a:r>
              <a:rPr lang="en-GB" dirty="0"/>
              <a:t>collaboratively with </a:t>
            </a:r>
            <a:r>
              <a:rPr lang="en-GB" dirty="0" err="1"/>
              <a:t>LEVC</a:t>
            </a:r>
            <a:r>
              <a:rPr lang="en-GB" dirty="0"/>
              <a:t> to promote E-taxi uptake</a:t>
            </a:r>
          </a:p>
          <a:p>
            <a:endParaRPr lang="en-GB" dirty="0"/>
          </a:p>
          <a:p>
            <a:endParaRPr lang="en-GB" dirty="0"/>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2936" y="936276"/>
            <a:ext cx="2835058" cy="4792511"/>
          </a:xfrm>
          <a:prstGeom prst="rect">
            <a:avLst/>
          </a:prstGeom>
        </p:spPr>
      </p:pic>
    </p:spTree>
    <p:extLst>
      <p:ext uri="{BB962C8B-B14F-4D97-AF65-F5344CB8AC3E}">
        <p14:creationId xmlns:p14="http://schemas.microsoft.com/office/powerpoint/2010/main" val="4045453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nduit"/>
              </a:rPr>
              <a:t>On-Street Residential Charging Scheme (ORCS)</a:t>
            </a:r>
          </a:p>
        </p:txBody>
      </p:sp>
      <p:pic>
        <p:nvPicPr>
          <p:cNvPr id="4" name="Content Placeholder 3"/>
          <p:cNvPicPr>
            <a:picLocks noGrp="1"/>
          </p:cNvPicPr>
          <p:nvPr>
            <p:ph sz="half" idx="1"/>
          </p:nvPr>
        </p:nvPicPr>
        <p:blipFill>
          <a:blip r:embed="rId2"/>
          <a:stretch>
            <a:fillRect/>
          </a:stretch>
        </p:blipFill>
        <p:spPr>
          <a:xfrm>
            <a:off x="7782751" y="1270000"/>
            <a:ext cx="4183062" cy="2347257"/>
          </a:xfrm>
          <a:prstGeom prst="rect">
            <a:avLst/>
          </a:prstGeom>
        </p:spPr>
      </p:pic>
      <p:sp>
        <p:nvSpPr>
          <p:cNvPr id="6" name="Content Placeholder 5"/>
          <p:cNvSpPr>
            <a:spLocks noGrp="1"/>
          </p:cNvSpPr>
          <p:nvPr>
            <p:ph sz="half" idx="2"/>
          </p:nvPr>
        </p:nvSpPr>
        <p:spPr>
          <a:xfrm>
            <a:off x="865442" y="2005141"/>
            <a:ext cx="5846254" cy="3880773"/>
          </a:xfrm>
        </p:spPr>
        <p:txBody>
          <a:bodyPr>
            <a:normAutofit/>
          </a:bodyPr>
          <a:lstStyle/>
          <a:p>
            <a:r>
              <a:rPr lang="en-GB" dirty="0">
                <a:latin typeface="Conduit"/>
              </a:rPr>
              <a:t>£300k for On street Residential Charge point Scheme (ORCS)</a:t>
            </a:r>
          </a:p>
          <a:p>
            <a:r>
              <a:rPr lang="en-GB" dirty="0">
                <a:latin typeface="Conduit"/>
              </a:rPr>
              <a:t>23 streets identified through online survey in January 2018</a:t>
            </a:r>
          </a:p>
          <a:p>
            <a:r>
              <a:rPr lang="en-GB" dirty="0">
                <a:latin typeface="Conduit"/>
              </a:rPr>
              <a:t>Installation of 80 slow (3kw) Lighting column electric charging units and 5 fast (7kW) for residents in 23 identified streets around the city </a:t>
            </a:r>
          </a:p>
          <a:p>
            <a:r>
              <a:rPr lang="en-GB" dirty="0">
                <a:latin typeface="Conduit"/>
              </a:rPr>
              <a:t>75% of the cost of a </a:t>
            </a:r>
            <a:r>
              <a:rPr lang="en-GB" dirty="0" err="1">
                <a:latin typeface="Conduit"/>
              </a:rPr>
              <a:t>chargepoint</a:t>
            </a:r>
            <a:r>
              <a:rPr lang="en-GB" dirty="0">
                <a:latin typeface="Conduit"/>
              </a:rPr>
              <a:t> funded by the grant and the remaining 25% will be matched by the supplier</a:t>
            </a:r>
          </a:p>
          <a:p>
            <a:endParaRPr lang="en-GB" dirty="0"/>
          </a:p>
        </p:txBody>
      </p:sp>
      <p:pic>
        <p:nvPicPr>
          <p:cNvPr id="7" name="Picture 2" descr="Image result for ubitric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6964" y="4838646"/>
            <a:ext cx="2755787" cy="18385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ubitric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2751" y="4192000"/>
            <a:ext cx="4240299" cy="2332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29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0446" y="307848"/>
            <a:ext cx="10889826" cy="1320800"/>
          </a:xfrm>
        </p:spPr>
        <p:txBody>
          <a:bodyPr>
            <a:normAutofit/>
          </a:bodyPr>
          <a:lstStyle/>
          <a:p>
            <a:r>
              <a:rPr lang="en-GB" dirty="0" smtClean="0">
                <a:latin typeface="Conduit"/>
              </a:rPr>
              <a:t>On-street </a:t>
            </a:r>
            <a:r>
              <a:rPr lang="en-GB" dirty="0">
                <a:latin typeface="Conduit"/>
              </a:rPr>
              <a:t>Residential Charge-point Scheme (ORCS)</a:t>
            </a:r>
          </a:p>
        </p:txBody>
      </p:sp>
      <p:pic>
        <p:nvPicPr>
          <p:cNvPr id="4" name="Content Placeholder 3"/>
          <p:cNvPicPr>
            <a:picLocks noGrp="1" noChangeAspect="1"/>
          </p:cNvPicPr>
          <p:nvPr>
            <p:ph sz="half" idx="1"/>
          </p:nvPr>
        </p:nvPicPr>
        <p:blipFill>
          <a:blip r:embed="rId2"/>
          <a:stretch>
            <a:fillRect/>
          </a:stretch>
        </p:blipFill>
        <p:spPr>
          <a:xfrm>
            <a:off x="5200796" y="1298448"/>
            <a:ext cx="6964338" cy="4956048"/>
          </a:xfrm>
          <a:prstGeom prst="rect">
            <a:avLst/>
          </a:prstGeom>
        </p:spPr>
      </p:pic>
      <p:sp>
        <p:nvSpPr>
          <p:cNvPr id="6" name="Content Placeholder 5"/>
          <p:cNvSpPr>
            <a:spLocks noGrp="1"/>
          </p:cNvSpPr>
          <p:nvPr>
            <p:ph sz="half" idx="2"/>
          </p:nvPr>
        </p:nvSpPr>
        <p:spPr>
          <a:xfrm>
            <a:off x="677334" y="1628649"/>
            <a:ext cx="4184034" cy="4517558"/>
          </a:xfrm>
        </p:spPr>
        <p:txBody>
          <a:bodyPr>
            <a:normAutofit/>
          </a:bodyPr>
          <a:lstStyle/>
          <a:p>
            <a:pPr marL="0" indent="0">
              <a:buNone/>
            </a:pPr>
            <a:r>
              <a:rPr lang="en-GB" dirty="0">
                <a:latin typeface="Conduit"/>
              </a:rPr>
              <a:t>Delivery Programme </a:t>
            </a:r>
            <a:endParaRPr lang="en-GB" dirty="0" smtClean="0">
              <a:latin typeface="Conduit"/>
            </a:endParaRPr>
          </a:p>
          <a:p>
            <a:r>
              <a:rPr lang="en-GB" dirty="0" smtClean="0"/>
              <a:t>Commencement </a:t>
            </a:r>
            <a:r>
              <a:rPr lang="en-GB" dirty="0"/>
              <a:t>of ORCS consultation with residents from June 2018</a:t>
            </a:r>
          </a:p>
          <a:p>
            <a:r>
              <a:rPr lang="en-GB" dirty="0" smtClean="0"/>
              <a:t>Traffic Regulation Orders </a:t>
            </a:r>
            <a:r>
              <a:rPr lang="en-GB" dirty="0"/>
              <a:t>in August 2018</a:t>
            </a:r>
          </a:p>
          <a:p>
            <a:r>
              <a:rPr lang="en-GB" dirty="0"/>
              <a:t>R &amp; D exercise on solution to charging units on lighting columns set at the back of the footway by September/October 2018</a:t>
            </a:r>
          </a:p>
          <a:p>
            <a:r>
              <a:rPr lang="en-GB" dirty="0"/>
              <a:t>Installation of </a:t>
            </a:r>
            <a:r>
              <a:rPr lang="en-GB" dirty="0" err="1"/>
              <a:t>chargepoints</a:t>
            </a:r>
            <a:r>
              <a:rPr lang="en-GB" dirty="0"/>
              <a:t> January 2019 for completion in March 2019</a:t>
            </a:r>
          </a:p>
          <a:p>
            <a:endParaRPr lang="en-GB" dirty="0"/>
          </a:p>
        </p:txBody>
      </p:sp>
    </p:spTree>
    <p:extLst>
      <p:ext uri="{BB962C8B-B14F-4D97-AF65-F5344CB8AC3E}">
        <p14:creationId xmlns:p14="http://schemas.microsoft.com/office/powerpoint/2010/main" val="4237881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Ultra-Low Emission Bus (</a:t>
            </a:r>
            <a:r>
              <a:rPr lang="en-GB" dirty="0" err="1"/>
              <a:t>ULEB</a:t>
            </a:r>
            <a:r>
              <a:rPr lang="en-GB" dirty="0"/>
              <a:t>)</a:t>
            </a:r>
          </a:p>
        </p:txBody>
      </p:sp>
      <p:sp>
        <p:nvSpPr>
          <p:cNvPr id="3" name="Content Placeholder 2"/>
          <p:cNvSpPr>
            <a:spLocks noGrp="1"/>
          </p:cNvSpPr>
          <p:nvPr>
            <p:ph sz="half" idx="1"/>
          </p:nvPr>
        </p:nvSpPr>
        <p:spPr>
          <a:xfrm>
            <a:off x="677334" y="2160589"/>
            <a:ext cx="5522298" cy="3880772"/>
          </a:xfrm>
        </p:spPr>
        <p:txBody>
          <a:bodyPr/>
          <a:lstStyle/>
          <a:p>
            <a:pPr marL="360000" indent="-360000">
              <a:spcBef>
                <a:spcPts val="0"/>
              </a:spcBef>
            </a:pPr>
            <a:r>
              <a:rPr lang="en-GB" dirty="0"/>
              <a:t>CCC is currently working </a:t>
            </a:r>
            <a:r>
              <a:rPr lang="en-GB" dirty="0" smtClean="0"/>
              <a:t>in collaboration </a:t>
            </a:r>
            <a:r>
              <a:rPr lang="en-GB" dirty="0"/>
              <a:t>with </a:t>
            </a:r>
            <a:r>
              <a:rPr lang="en-GB" dirty="0" smtClean="0"/>
              <a:t>Transport </a:t>
            </a:r>
            <a:r>
              <a:rPr lang="en-GB" dirty="0"/>
              <a:t>for West Midlands (</a:t>
            </a:r>
            <a:r>
              <a:rPr lang="en-GB" dirty="0" err="1"/>
              <a:t>TfWM</a:t>
            </a:r>
            <a:r>
              <a:rPr lang="en-GB" dirty="0"/>
              <a:t>) and </a:t>
            </a:r>
            <a:r>
              <a:rPr lang="en-GB" dirty="0" smtClean="0"/>
              <a:t>National </a:t>
            </a:r>
            <a:r>
              <a:rPr lang="en-GB" dirty="0"/>
              <a:t>Express (</a:t>
            </a:r>
            <a:r>
              <a:rPr lang="en-GB" dirty="0" err="1"/>
              <a:t>NX</a:t>
            </a:r>
            <a:r>
              <a:rPr lang="en-GB" dirty="0"/>
              <a:t>) to procure </a:t>
            </a:r>
            <a:r>
              <a:rPr lang="en-GB" dirty="0" smtClean="0"/>
              <a:t>up to 10 </a:t>
            </a:r>
            <a:r>
              <a:rPr lang="en-GB" dirty="0"/>
              <a:t>number E-buses </a:t>
            </a:r>
            <a:endParaRPr lang="en-GB" dirty="0" smtClean="0"/>
          </a:p>
          <a:p>
            <a:pPr marL="0" indent="0">
              <a:spcBef>
                <a:spcPts val="0"/>
              </a:spcBef>
              <a:buNone/>
            </a:pPr>
            <a:endParaRPr lang="en-GB" dirty="0"/>
          </a:p>
          <a:p>
            <a:pPr>
              <a:spcBef>
                <a:spcPts val="0"/>
              </a:spcBef>
            </a:pPr>
            <a:r>
              <a:rPr lang="en-GB" dirty="0"/>
              <a:t>Siemens will supply and install 175kW </a:t>
            </a:r>
            <a:r>
              <a:rPr lang="en-GB" dirty="0" smtClean="0"/>
              <a:t>chargers</a:t>
            </a:r>
            <a:endParaRPr lang="en-GB" dirty="0"/>
          </a:p>
          <a:p>
            <a:endParaRPr lang="en-GB" dirty="0"/>
          </a:p>
        </p:txBody>
      </p:sp>
      <p:pic>
        <p:nvPicPr>
          <p:cNvPr id="5" name="Content Placeholder 4"/>
          <p:cNvPicPr>
            <a:picLocks noGrp="1" noChangeAspect="1"/>
          </p:cNvPicPr>
          <p:nvPr>
            <p:ph sz="half" idx="2"/>
          </p:nvPr>
        </p:nvPicPr>
        <p:blipFill>
          <a:blip r:embed="rId2"/>
          <a:stretch>
            <a:fillRect/>
          </a:stretch>
        </p:blipFill>
        <p:spPr>
          <a:xfrm>
            <a:off x="8010143" y="2019291"/>
            <a:ext cx="3604895" cy="237405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0143" y="4482234"/>
            <a:ext cx="3080742" cy="2147842"/>
          </a:xfrm>
          <a:prstGeom prst="rect">
            <a:avLst/>
          </a:prstGeom>
        </p:spPr>
      </p:pic>
    </p:spTree>
    <p:extLst>
      <p:ext uri="{BB962C8B-B14F-4D97-AF65-F5344CB8AC3E}">
        <p14:creationId xmlns:p14="http://schemas.microsoft.com/office/powerpoint/2010/main" val="1139929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496634" cy="1320800"/>
          </a:xfrm>
        </p:spPr>
        <p:txBody>
          <a:bodyPr>
            <a:normAutofit fontScale="90000"/>
          </a:bodyPr>
          <a:lstStyle/>
          <a:p>
            <a:r>
              <a:rPr lang="en-GB" dirty="0">
                <a:latin typeface="Conduit"/>
              </a:rPr>
              <a:t>Charging on the move: Dynamic Wireless Power Transfer (</a:t>
            </a:r>
            <a:r>
              <a:rPr lang="en-GB" dirty="0" err="1">
                <a:latin typeface="Conduit"/>
              </a:rPr>
              <a:t>DWPT</a:t>
            </a:r>
            <a:r>
              <a:rPr lang="en-GB" dirty="0">
                <a:latin typeface="Conduit"/>
              </a:rPr>
              <a:t>)</a:t>
            </a:r>
            <a:r>
              <a:rPr lang="en-GB" dirty="0"/>
              <a:t/>
            </a:r>
            <a:br>
              <a:rPr lang="en-GB" dirty="0"/>
            </a:br>
            <a:endParaRPr lang="en-GB" dirty="0"/>
          </a:p>
        </p:txBody>
      </p:sp>
      <p:sp>
        <p:nvSpPr>
          <p:cNvPr id="3" name="Content Placeholder 2"/>
          <p:cNvSpPr>
            <a:spLocks noGrp="1"/>
          </p:cNvSpPr>
          <p:nvPr>
            <p:ph sz="half" idx="1"/>
          </p:nvPr>
        </p:nvSpPr>
        <p:spPr>
          <a:xfrm>
            <a:off x="448056" y="1930400"/>
            <a:ext cx="5586984" cy="4110961"/>
          </a:xfrm>
        </p:spPr>
        <p:txBody>
          <a:bodyPr>
            <a:normAutofit/>
          </a:bodyPr>
          <a:lstStyle/>
          <a:p>
            <a:pPr>
              <a:buFont typeface="Arial" panose="020B0604020202020204" pitchFamily="34" charset="0"/>
              <a:buChar char="•"/>
            </a:pPr>
            <a:r>
              <a:rPr lang="en-GB" dirty="0" smtClean="0"/>
              <a:t>A </a:t>
            </a:r>
            <a:r>
              <a:rPr lang="en-GB" dirty="0"/>
              <a:t>way forward is to look at ‘charging on the move’, locally generating energy through natural sources and storing/using the generated energy supply to power this technology.</a:t>
            </a:r>
          </a:p>
          <a:p>
            <a:pPr>
              <a:buFont typeface="Arial" panose="020B0604020202020204" pitchFamily="34" charset="0"/>
              <a:buChar char="•"/>
            </a:pPr>
            <a:r>
              <a:rPr lang="en-GB" dirty="0"/>
              <a:t>It is proposed that this technology is trialled on a bus route within Coventry. ‘Conduit Charging’ technology is also being explored for a trial in conjunction with </a:t>
            </a:r>
            <a:r>
              <a:rPr lang="en-GB" dirty="0" err="1"/>
              <a:t>WMG</a:t>
            </a:r>
            <a:r>
              <a:rPr lang="en-GB" dirty="0"/>
              <a:t>. </a:t>
            </a:r>
          </a:p>
          <a:p>
            <a:endParaRPr lang="en-GB" dirty="0"/>
          </a:p>
        </p:txBody>
      </p:sp>
      <p:pic>
        <p:nvPicPr>
          <p:cNvPr id="5" name="Content Placeholder 4"/>
          <p:cNvPicPr>
            <a:picLocks noGrp="1" noChangeAspect="1"/>
          </p:cNvPicPr>
          <p:nvPr>
            <p:ph sz="half" idx="2"/>
          </p:nvPr>
        </p:nvPicPr>
        <p:blipFill>
          <a:blip r:embed="rId2"/>
          <a:stretch>
            <a:fillRect/>
          </a:stretch>
        </p:blipFill>
        <p:spPr>
          <a:xfrm>
            <a:off x="1084453" y="4442553"/>
            <a:ext cx="4184650" cy="2124268"/>
          </a:xfrm>
          <a:prstGeom prst="rect">
            <a:avLst/>
          </a:prstGeom>
        </p:spPr>
      </p:pic>
      <p:pic>
        <p:nvPicPr>
          <p:cNvPr id="6" name="Picture 5"/>
          <p:cNvPicPr>
            <a:picLocks noChangeAspect="1"/>
          </p:cNvPicPr>
          <p:nvPr/>
        </p:nvPicPr>
        <p:blipFill>
          <a:blip r:embed="rId3"/>
          <a:stretch>
            <a:fillRect/>
          </a:stretch>
        </p:blipFill>
        <p:spPr>
          <a:xfrm>
            <a:off x="6265640" y="1459178"/>
            <a:ext cx="5675789" cy="4045509"/>
          </a:xfrm>
          <a:prstGeom prst="rect">
            <a:avLst/>
          </a:prstGeom>
        </p:spPr>
      </p:pic>
      <p:sp>
        <p:nvSpPr>
          <p:cNvPr id="7" name="TextBox 6"/>
          <p:cNvSpPr txBox="1"/>
          <p:nvPr/>
        </p:nvSpPr>
        <p:spPr>
          <a:xfrm>
            <a:off x="6265640" y="5742432"/>
            <a:ext cx="3856768" cy="646331"/>
          </a:xfrm>
          <a:prstGeom prst="rect">
            <a:avLst/>
          </a:prstGeom>
          <a:noFill/>
        </p:spPr>
        <p:txBody>
          <a:bodyPr wrap="square" rtlCol="0">
            <a:spAutoFit/>
          </a:bodyPr>
          <a:lstStyle/>
          <a:p>
            <a:r>
              <a:rPr lang="en-GB" dirty="0"/>
              <a:t>20km Route identified</a:t>
            </a:r>
          </a:p>
          <a:p>
            <a:endParaRPr lang="en-GB" dirty="0"/>
          </a:p>
        </p:txBody>
      </p:sp>
    </p:spTree>
    <p:extLst>
      <p:ext uri="{BB962C8B-B14F-4D97-AF65-F5344CB8AC3E}">
        <p14:creationId xmlns:p14="http://schemas.microsoft.com/office/powerpoint/2010/main" val="2834159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9318" y="73833"/>
            <a:ext cx="10771810" cy="6651671"/>
          </a:xfrm>
          <a:prstGeom prst="rect">
            <a:avLst/>
          </a:prstGeom>
        </p:spPr>
      </p:pic>
    </p:spTree>
    <p:extLst>
      <p:ext uri="{BB962C8B-B14F-4D97-AF65-F5344CB8AC3E}">
        <p14:creationId xmlns:p14="http://schemas.microsoft.com/office/powerpoint/2010/main" val="2883030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838" y="2575560"/>
            <a:ext cx="8596668" cy="1320800"/>
          </a:xfrm>
        </p:spPr>
        <p:txBody>
          <a:bodyPr>
            <a:normAutofit fontScale="90000"/>
          </a:bodyPr>
          <a:lstStyle/>
          <a:p>
            <a:pPr algn="ctr"/>
            <a:r>
              <a:rPr lang="en-GB" dirty="0">
                <a:latin typeface="Conduit"/>
              </a:rPr>
              <a:t>Thank you</a:t>
            </a:r>
            <a:br>
              <a:rPr lang="en-GB" dirty="0">
                <a:latin typeface="Conduit"/>
              </a:rPr>
            </a:br>
            <a:r>
              <a:rPr lang="en-GB" dirty="0">
                <a:latin typeface="Conduit"/>
              </a:rPr>
              <a:t/>
            </a:r>
            <a:br>
              <a:rPr lang="en-GB" dirty="0">
                <a:latin typeface="Conduit"/>
              </a:rPr>
            </a:br>
            <a:r>
              <a:rPr lang="en-GB" dirty="0">
                <a:latin typeface="Conduit"/>
              </a:rPr>
              <a:t>Any </a:t>
            </a:r>
            <a:r>
              <a:rPr lang="en-GB" dirty="0" smtClean="0">
                <a:latin typeface="Conduit"/>
              </a:rPr>
              <a:t>questions</a:t>
            </a:r>
            <a:r>
              <a:rPr lang="en-GB" dirty="0">
                <a:latin typeface="Conduit"/>
              </a:rPr>
              <a:t>? </a:t>
            </a:r>
            <a:endParaRPr lang="en-GB" dirty="0"/>
          </a:p>
        </p:txBody>
      </p:sp>
    </p:spTree>
    <p:extLst>
      <p:ext uri="{BB962C8B-B14F-4D97-AF65-F5344CB8AC3E}">
        <p14:creationId xmlns:p14="http://schemas.microsoft.com/office/powerpoint/2010/main" val="4229045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0" y="492211"/>
          <a:ext cx="12130391" cy="6574429"/>
        </p:xfrm>
        <a:graphic>
          <a:graphicData uri="http://schemas.openxmlformats.org/drawingml/2006/table">
            <a:tbl>
              <a:tblPr firstRow="1" firstCol="1" bandRow="1">
                <a:tableStyleId>{5C22544A-7EE6-4342-B048-85BDC9FD1C3A}</a:tableStyleId>
              </a:tblPr>
              <a:tblGrid>
                <a:gridCol w="1993302"/>
                <a:gridCol w="2323083"/>
                <a:gridCol w="3479596"/>
                <a:gridCol w="4334410"/>
              </a:tblGrid>
              <a:tr h="544078">
                <a:tc>
                  <a:txBody>
                    <a:bodyPr/>
                    <a:lstStyle/>
                    <a:p>
                      <a:pPr algn="ctr">
                        <a:lnSpc>
                          <a:spcPct val="107000"/>
                        </a:lnSpc>
                        <a:spcAft>
                          <a:spcPts val="0"/>
                        </a:spcAft>
                      </a:pPr>
                      <a:r>
                        <a:rPr lang="en-GB" sz="1800" dirty="0" smtClean="0">
                          <a:effectLst/>
                          <a:latin typeface="Arial" panose="020B0604020202020204" pitchFamily="34" charset="0"/>
                          <a:cs typeface="Arial" panose="020B0604020202020204" pitchFamily="34" charset="0"/>
                        </a:rPr>
                        <a:t>Category</a:t>
                      </a:r>
                    </a:p>
                    <a:p>
                      <a:pPr algn="ctr">
                        <a:lnSpc>
                          <a:spcPct val="107000"/>
                        </a:lnSpc>
                        <a:spcAft>
                          <a:spcPts val="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9409" marR="59409" marT="0" marB="0"/>
                </a:tc>
                <a:tc>
                  <a:txBody>
                    <a:bodyPr/>
                    <a:lstStyle/>
                    <a:p>
                      <a:pPr algn="ctr">
                        <a:lnSpc>
                          <a:spcPct val="107000"/>
                        </a:lnSpc>
                        <a:spcAft>
                          <a:spcPts val="0"/>
                        </a:spcAft>
                      </a:pPr>
                      <a:r>
                        <a:rPr lang="en-GB" sz="1800">
                          <a:effectLst/>
                          <a:latin typeface="Arial" panose="020B0604020202020204" pitchFamily="34" charset="0"/>
                          <a:cs typeface="Arial" panose="020B0604020202020204" pitchFamily="34" charset="0"/>
                        </a:rPr>
                        <a:t>Diesel</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59409" marR="59409" marT="0" marB="0"/>
                </a:tc>
                <a:tc>
                  <a:txBody>
                    <a:bodyPr/>
                    <a:lstStyle/>
                    <a:p>
                      <a:pPr algn="ctr">
                        <a:lnSpc>
                          <a:spcPct val="107000"/>
                        </a:lnSpc>
                        <a:spcAft>
                          <a:spcPts val="0"/>
                        </a:spcAft>
                      </a:pPr>
                      <a:r>
                        <a:rPr lang="en-GB" sz="1800" dirty="0">
                          <a:effectLst/>
                          <a:latin typeface="Arial" panose="020B0604020202020204" pitchFamily="34" charset="0"/>
                          <a:cs typeface="Arial" panose="020B0604020202020204" pitchFamily="34" charset="0"/>
                        </a:rPr>
                        <a:t>Electric</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9409" marR="59409" marT="0" marB="0"/>
                </a:tc>
                <a:tc>
                  <a:txBody>
                    <a:bodyPr/>
                    <a:lstStyle/>
                    <a:p>
                      <a:pPr algn="ctr">
                        <a:lnSpc>
                          <a:spcPct val="107000"/>
                        </a:lnSpc>
                        <a:spcAft>
                          <a:spcPts val="0"/>
                        </a:spcAft>
                      </a:pPr>
                      <a:r>
                        <a:rPr lang="en-GB" sz="1800" dirty="0">
                          <a:effectLst/>
                          <a:latin typeface="Arial" panose="020B0604020202020204" pitchFamily="34" charset="0"/>
                          <a:cs typeface="Arial" panose="020B0604020202020204" pitchFamily="34" charset="0"/>
                        </a:rPr>
                        <a:t>Hydrogen</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9409" marR="59409" marT="0" marB="0"/>
                </a:tc>
              </a:tr>
              <a:tr h="1108613">
                <a:tc>
                  <a:txBody>
                    <a:bodyPr/>
                    <a:lstStyle/>
                    <a:p>
                      <a:pPr>
                        <a:lnSpc>
                          <a:spcPct val="107000"/>
                        </a:lnSpc>
                        <a:spcAft>
                          <a:spcPts val="0"/>
                        </a:spcAft>
                      </a:pPr>
                      <a:r>
                        <a:rPr lang="en-GB" sz="1800">
                          <a:effectLst/>
                          <a:latin typeface="Arial" panose="020B0604020202020204" pitchFamily="34" charset="0"/>
                          <a:cs typeface="Arial" panose="020B0604020202020204" pitchFamily="34" charset="0"/>
                        </a:rPr>
                        <a:t>Cost of purchase</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59409" marR="59409" marT="0" marB="0"/>
                </a:tc>
                <a:tc>
                  <a:txBody>
                    <a:bodyPr/>
                    <a:lstStyle/>
                    <a:p>
                      <a:pPr>
                        <a:lnSpc>
                          <a:spcPct val="107000"/>
                        </a:lnSpc>
                        <a:spcAft>
                          <a:spcPts val="0"/>
                        </a:spcAft>
                      </a:pPr>
                      <a:r>
                        <a:rPr lang="en-GB" sz="1800" dirty="0">
                          <a:effectLst/>
                          <a:latin typeface="Arial" panose="020B0604020202020204" pitchFamily="34" charset="0"/>
                          <a:cs typeface="Arial" panose="020B0604020202020204" pitchFamily="34" charset="0"/>
                        </a:rPr>
                        <a:t>Cost effective</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9409" marR="59409" marT="0" marB="0"/>
                </a:tc>
                <a:tc>
                  <a:txBody>
                    <a:bodyPr/>
                    <a:lstStyle/>
                    <a:p>
                      <a:pPr>
                        <a:lnSpc>
                          <a:spcPct val="107000"/>
                        </a:lnSpc>
                        <a:spcAft>
                          <a:spcPts val="0"/>
                        </a:spcAft>
                      </a:pPr>
                      <a:r>
                        <a:rPr lang="en-GB" sz="1800" dirty="0">
                          <a:effectLst/>
                          <a:latin typeface="Arial" panose="020B0604020202020204" pitchFamily="34" charset="0"/>
                          <a:cs typeface="Arial" panose="020B0604020202020204" pitchFamily="34" charset="0"/>
                        </a:rPr>
                        <a:t>More expensive than diesel (e.g. up to double </a:t>
                      </a:r>
                      <a:r>
                        <a:rPr lang="en-GB" sz="1800" dirty="0" smtClean="0">
                          <a:effectLst/>
                          <a:latin typeface="Arial" panose="020B0604020202020204" pitchFamily="34" charset="0"/>
                          <a:cs typeface="Arial" panose="020B0604020202020204" pitchFamily="34" charset="0"/>
                        </a:rPr>
                        <a:t>cost </a:t>
                      </a:r>
                      <a:r>
                        <a:rPr lang="en-GB" sz="1800" dirty="0">
                          <a:effectLst/>
                          <a:latin typeface="Arial" panose="020B0604020202020204" pitchFamily="34" charset="0"/>
                          <a:cs typeface="Arial" panose="020B0604020202020204" pitchFamily="34" charset="0"/>
                        </a:rPr>
                        <a:t>of </a:t>
                      </a:r>
                      <a:r>
                        <a:rPr lang="en-GB" sz="1800" dirty="0" smtClean="0">
                          <a:effectLst/>
                          <a:latin typeface="Arial" panose="020B0604020202020204" pitchFamily="34" charset="0"/>
                          <a:cs typeface="Arial" panose="020B0604020202020204" pitchFamily="34" charset="0"/>
                        </a:rPr>
                        <a:t>diesel forklift)</a:t>
                      </a:r>
                      <a:endParaRPr lang="en-GB" sz="1800" dirty="0">
                        <a:effectLst/>
                        <a:latin typeface="Arial" panose="020B0604020202020204" pitchFamily="34" charset="0"/>
                        <a:cs typeface="Arial" panose="020B0604020202020204" pitchFamily="34" charset="0"/>
                      </a:endParaRPr>
                    </a:p>
                    <a:p>
                      <a:pPr>
                        <a:lnSpc>
                          <a:spcPct val="107000"/>
                        </a:lnSpc>
                        <a:spcAft>
                          <a:spcPts val="0"/>
                        </a:spcAft>
                      </a:pPr>
                      <a:r>
                        <a:rPr lang="en-GB" sz="1800" dirty="0">
                          <a:effectLst/>
                          <a:latin typeface="Arial" panose="020B0604020202020204" pitchFamily="34"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9409" marR="59409" marT="0" marB="0"/>
                </a:tc>
                <a:tc>
                  <a:txBody>
                    <a:bodyPr/>
                    <a:lstStyle/>
                    <a:p>
                      <a:pPr>
                        <a:lnSpc>
                          <a:spcPct val="107000"/>
                        </a:lnSpc>
                        <a:spcAft>
                          <a:spcPts val="0"/>
                        </a:spcAft>
                      </a:pPr>
                      <a:r>
                        <a:rPr lang="en-GB" sz="1800" dirty="0">
                          <a:effectLst/>
                          <a:latin typeface="Arial" panose="020B0604020202020204" pitchFamily="34" charset="0"/>
                          <a:cs typeface="Arial" panose="020B0604020202020204" pitchFamily="34" charset="0"/>
                        </a:rPr>
                        <a:t>Most expensive </a:t>
                      </a:r>
                      <a:r>
                        <a:rPr lang="en-GB" sz="1800" dirty="0" smtClean="0">
                          <a:effectLst/>
                          <a:latin typeface="Arial" panose="020B0604020202020204" pitchFamily="34" charset="0"/>
                          <a:cs typeface="Arial" panose="020B0604020202020204" pitchFamily="34" charset="0"/>
                        </a:rPr>
                        <a:t>(e.g. up to double </a:t>
                      </a:r>
                      <a:r>
                        <a:rPr lang="en-GB" sz="1800" dirty="0">
                          <a:effectLst/>
                          <a:latin typeface="Arial" panose="020B0604020202020204" pitchFamily="34" charset="0"/>
                          <a:cs typeface="Arial" panose="020B0604020202020204" pitchFamily="34" charset="0"/>
                        </a:rPr>
                        <a:t>electric </a:t>
                      </a:r>
                      <a:r>
                        <a:rPr lang="en-GB" sz="1800" dirty="0" smtClean="0">
                          <a:effectLst/>
                          <a:latin typeface="Arial" panose="020B0604020202020204" pitchFamily="34" charset="0"/>
                          <a:cs typeface="Arial" panose="020B0604020202020204" pitchFamily="34" charset="0"/>
                        </a:rPr>
                        <a:t>forklift costs) – </a:t>
                      </a:r>
                      <a:r>
                        <a:rPr lang="en-GB" sz="1800" dirty="0">
                          <a:effectLst/>
                          <a:latin typeface="Arial" panose="020B0604020202020204" pitchFamily="34" charset="0"/>
                          <a:cs typeface="Arial" panose="020B0604020202020204" pitchFamily="34" charset="0"/>
                        </a:rPr>
                        <a:t>although can retrofit electric forklifts with hydrogen</a:t>
                      </a:r>
                    </a:p>
                    <a:p>
                      <a:pPr>
                        <a:lnSpc>
                          <a:spcPct val="107000"/>
                        </a:lnSpc>
                        <a:spcAft>
                          <a:spcPts val="0"/>
                        </a:spcAft>
                      </a:pPr>
                      <a:r>
                        <a:rPr lang="en-GB" sz="1800" dirty="0">
                          <a:effectLst/>
                          <a:latin typeface="Arial" panose="020B0604020202020204" pitchFamily="34"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9409" marR="59409" marT="0" marB="0"/>
                </a:tc>
              </a:tr>
              <a:tr h="544078">
                <a:tc>
                  <a:txBody>
                    <a:bodyPr/>
                    <a:lstStyle/>
                    <a:p>
                      <a:pPr>
                        <a:lnSpc>
                          <a:spcPct val="107000"/>
                        </a:lnSpc>
                        <a:spcAft>
                          <a:spcPts val="0"/>
                        </a:spcAft>
                      </a:pPr>
                      <a:r>
                        <a:rPr lang="en-GB" sz="1800">
                          <a:effectLst/>
                          <a:latin typeface="Arial" panose="020B0604020202020204" pitchFamily="34" charset="0"/>
                          <a:cs typeface="Arial" panose="020B0604020202020204" pitchFamily="34" charset="0"/>
                        </a:rPr>
                        <a:t>Running costs</a:t>
                      </a:r>
                    </a:p>
                    <a:p>
                      <a:pPr>
                        <a:lnSpc>
                          <a:spcPct val="107000"/>
                        </a:lnSpc>
                        <a:spcAft>
                          <a:spcPts val="0"/>
                        </a:spcAft>
                      </a:pPr>
                      <a:r>
                        <a:rPr lang="en-GB" sz="1800">
                          <a:effectLst/>
                          <a:latin typeface="Arial" panose="020B0604020202020204" pitchFamily="34" charset="0"/>
                          <a:cs typeface="Arial" panose="020B0604020202020204" pitchFamily="34" charset="0"/>
                        </a:rPr>
                        <a:t> </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59409" marR="59409" marT="0" marB="0"/>
                </a:tc>
                <a:tc>
                  <a:txBody>
                    <a:bodyPr/>
                    <a:lstStyle/>
                    <a:p>
                      <a:pPr>
                        <a:lnSpc>
                          <a:spcPct val="107000"/>
                        </a:lnSpc>
                        <a:spcAft>
                          <a:spcPts val="0"/>
                        </a:spcAft>
                      </a:pPr>
                      <a:r>
                        <a:rPr lang="en-GB" sz="1800">
                          <a:effectLst/>
                          <a:latin typeface="Arial" panose="020B0604020202020204" pitchFamily="34" charset="0"/>
                          <a:cs typeface="Arial" panose="020B0604020202020204" pitchFamily="34" charset="0"/>
                        </a:rPr>
                        <a:t>Cost effective</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59409" marR="59409" marT="0" marB="0"/>
                </a:tc>
                <a:tc>
                  <a:txBody>
                    <a:bodyPr/>
                    <a:lstStyle/>
                    <a:p>
                      <a:pPr>
                        <a:lnSpc>
                          <a:spcPct val="107000"/>
                        </a:lnSpc>
                        <a:spcAft>
                          <a:spcPts val="0"/>
                        </a:spcAft>
                      </a:pPr>
                      <a:r>
                        <a:rPr lang="en-GB" sz="1800">
                          <a:effectLst/>
                          <a:latin typeface="Arial" panose="020B0604020202020204" pitchFamily="34" charset="0"/>
                          <a:cs typeface="Arial" panose="020B0604020202020204" pitchFamily="34" charset="0"/>
                        </a:rPr>
                        <a:t>Most cost effective  to run</a:t>
                      </a:r>
                    </a:p>
                    <a:p>
                      <a:pPr>
                        <a:lnSpc>
                          <a:spcPct val="107000"/>
                        </a:lnSpc>
                        <a:spcAft>
                          <a:spcPts val="0"/>
                        </a:spcAft>
                      </a:pPr>
                      <a:r>
                        <a:rPr lang="en-GB" sz="1800">
                          <a:effectLst/>
                          <a:latin typeface="Arial" panose="020B0604020202020204" pitchFamily="34" charset="0"/>
                          <a:cs typeface="Arial" panose="020B0604020202020204" pitchFamily="34" charset="0"/>
                        </a:rPr>
                        <a:t> </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59409" marR="59409" marT="0" marB="0"/>
                </a:tc>
                <a:tc>
                  <a:txBody>
                    <a:bodyPr/>
                    <a:lstStyle/>
                    <a:p>
                      <a:pPr>
                        <a:lnSpc>
                          <a:spcPct val="107000"/>
                        </a:lnSpc>
                        <a:spcAft>
                          <a:spcPts val="0"/>
                        </a:spcAft>
                      </a:pPr>
                      <a:r>
                        <a:rPr lang="en-GB" sz="1800">
                          <a:effectLst/>
                          <a:latin typeface="Arial" panose="020B0604020202020204" pitchFamily="34" charset="0"/>
                          <a:cs typeface="Arial" panose="020B0604020202020204" pitchFamily="34" charset="0"/>
                        </a:rPr>
                        <a:t>More expensive to run</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59409" marR="59409" marT="0" marB="0"/>
                </a:tc>
              </a:tr>
              <a:tr h="2237685">
                <a:tc>
                  <a:txBody>
                    <a:bodyPr/>
                    <a:lstStyle/>
                    <a:p>
                      <a:pPr>
                        <a:lnSpc>
                          <a:spcPct val="107000"/>
                        </a:lnSpc>
                        <a:spcAft>
                          <a:spcPts val="0"/>
                        </a:spcAft>
                      </a:pPr>
                      <a:r>
                        <a:rPr lang="en-GB" sz="1800" dirty="0">
                          <a:effectLst/>
                          <a:latin typeface="Arial" panose="020B0604020202020204" pitchFamily="34" charset="0"/>
                          <a:cs typeface="Arial" panose="020B0604020202020204" pitchFamily="34" charset="0"/>
                        </a:rPr>
                        <a:t>Performance </a:t>
                      </a:r>
                      <a:r>
                        <a:rPr lang="en-GB" sz="1800" dirty="0" smtClean="0">
                          <a:effectLst/>
                          <a:latin typeface="Arial" panose="020B0604020202020204" pitchFamily="34" charset="0"/>
                          <a:cs typeface="Arial" panose="020B0604020202020204" pitchFamily="34" charset="0"/>
                        </a:rPr>
                        <a:t>efficiency</a:t>
                      </a:r>
                      <a:endParaRPr lang="en-GB" sz="1800" dirty="0">
                        <a:effectLst/>
                        <a:latin typeface="Arial" panose="020B0604020202020204" pitchFamily="34" charset="0"/>
                        <a:cs typeface="Arial" panose="020B0604020202020204" pitchFamily="34" charset="0"/>
                      </a:endParaRPr>
                    </a:p>
                    <a:p>
                      <a:pPr>
                        <a:lnSpc>
                          <a:spcPct val="107000"/>
                        </a:lnSpc>
                        <a:spcAft>
                          <a:spcPts val="0"/>
                        </a:spcAft>
                      </a:pPr>
                      <a:r>
                        <a:rPr lang="en-GB" sz="1800" dirty="0">
                          <a:effectLst/>
                          <a:latin typeface="Arial" panose="020B0604020202020204" pitchFamily="34"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9409" marR="59409" marT="0" marB="0"/>
                </a:tc>
                <a:tc>
                  <a:txBody>
                    <a:bodyPr/>
                    <a:lstStyle/>
                    <a:p>
                      <a:pPr>
                        <a:lnSpc>
                          <a:spcPct val="107000"/>
                        </a:lnSpc>
                        <a:spcAft>
                          <a:spcPts val="0"/>
                        </a:spcAft>
                      </a:pPr>
                      <a:r>
                        <a:rPr lang="en-GB" sz="1800" dirty="0">
                          <a:effectLst/>
                          <a:latin typeface="Arial" panose="020B0604020202020204" pitchFamily="34" charset="0"/>
                          <a:cs typeface="Arial" panose="020B0604020202020204" pitchFamily="34" charset="0"/>
                        </a:rPr>
                        <a:t>Reliable and continuous with fuel </a:t>
                      </a:r>
                      <a:r>
                        <a:rPr lang="en-GB" sz="1800" dirty="0" smtClean="0">
                          <a:effectLst/>
                          <a:latin typeface="Arial" panose="020B0604020202020204" pitchFamily="34" charset="0"/>
                          <a:cs typeface="Arial" panose="020B0604020202020204" pitchFamily="34" charset="0"/>
                        </a:rPr>
                        <a:t>supply – some</a:t>
                      </a:r>
                      <a:r>
                        <a:rPr lang="en-GB" sz="1800" baseline="0" dirty="0" smtClean="0">
                          <a:effectLst/>
                          <a:latin typeface="Arial" panose="020B0604020202020204" pitchFamily="34" charset="0"/>
                          <a:cs typeface="Arial" panose="020B0604020202020204" pitchFamily="34" charset="0"/>
                        </a:rPr>
                        <a:t> servicing required</a:t>
                      </a:r>
                      <a:endParaRPr lang="en-GB" sz="1800" dirty="0" smtClean="0">
                        <a:effectLst/>
                        <a:latin typeface="Arial" panose="020B0604020202020204" pitchFamily="34" charset="0"/>
                        <a:cs typeface="Arial" panose="020B0604020202020204" pitchFamily="34" charset="0"/>
                      </a:endParaRPr>
                    </a:p>
                    <a:p>
                      <a:pPr>
                        <a:lnSpc>
                          <a:spcPct val="107000"/>
                        </a:lnSpc>
                        <a:spcAft>
                          <a:spcPts val="0"/>
                        </a:spcAft>
                      </a:pPr>
                      <a:endParaRPr lang="en-GB" sz="1800" dirty="0" smtClean="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en-GB" sz="1800" dirty="0" smtClean="0">
                          <a:effectLst/>
                          <a:latin typeface="Arial" panose="020B0604020202020204" pitchFamily="34" charset="0"/>
                          <a:ea typeface="Calibri" panose="020F0502020204030204" pitchFamily="34" charset="0"/>
                          <a:cs typeface="Arial" panose="020B0604020202020204" pitchFamily="34" charset="0"/>
                        </a:rPr>
                        <a:t>Quick</a:t>
                      </a:r>
                      <a:r>
                        <a:rPr lang="en-GB" sz="1800" baseline="0" dirty="0" smtClean="0">
                          <a:effectLst/>
                          <a:latin typeface="Arial" panose="020B0604020202020204" pitchFamily="34" charset="0"/>
                          <a:ea typeface="Calibri" panose="020F0502020204030204" pitchFamily="34" charset="0"/>
                          <a:cs typeface="Arial" panose="020B0604020202020204" pitchFamily="34" charset="0"/>
                        </a:rPr>
                        <a:t> to refuel</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9409" marR="59409" marT="0" marB="0"/>
                </a:tc>
                <a:tc>
                  <a:txBody>
                    <a:bodyPr/>
                    <a:lstStyle/>
                    <a:p>
                      <a:pPr>
                        <a:lnSpc>
                          <a:spcPct val="107000"/>
                        </a:lnSpc>
                        <a:spcAft>
                          <a:spcPts val="0"/>
                        </a:spcAft>
                      </a:pPr>
                      <a:r>
                        <a:rPr lang="en-GB" sz="1800" dirty="0">
                          <a:effectLst/>
                          <a:latin typeface="Arial" panose="020B0604020202020204" pitchFamily="34" charset="0"/>
                          <a:cs typeface="Arial" panose="020B0604020202020204" pitchFamily="34" charset="0"/>
                        </a:rPr>
                        <a:t>Battery replaced around every 4 years</a:t>
                      </a:r>
                    </a:p>
                    <a:p>
                      <a:pPr>
                        <a:lnSpc>
                          <a:spcPct val="107000"/>
                        </a:lnSpc>
                        <a:spcAft>
                          <a:spcPts val="0"/>
                        </a:spcAft>
                      </a:pPr>
                      <a:r>
                        <a:rPr lang="en-GB" sz="1800" dirty="0">
                          <a:effectLst/>
                          <a:latin typeface="Arial" panose="020B0604020202020204" pitchFamily="34" charset="0"/>
                          <a:cs typeface="Arial" panose="020B0604020202020204" pitchFamily="34" charset="0"/>
                        </a:rPr>
                        <a:t> </a:t>
                      </a:r>
                    </a:p>
                    <a:p>
                      <a:pPr>
                        <a:lnSpc>
                          <a:spcPct val="107000"/>
                        </a:lnSpc>
                        <a:spcAft>
                          <a:spcPts val="0"/>
                        </a:spcAft>
                      </a:pPr>
                      <a:r>
                        <a:rPr lang="en-GB" sz="1800" dirty="0" smtClean="0">
                          <a:effectLst/>
                          <a:latin typeface="Arial" panose="020B0604020202020204" pitchFamily="34" charset="0"/>
                          <a:cs typeface="Arial" panose="020B0604020202020204" pitchFamily="34" charset="0"/>
                        </a:rPr>
                        <a:t>Up to</a:t>
                      </a:r>
                      <a:r>
                        <a:rPr lang="en-GB" sz="1800" baseline="0" dirty="0" smtClean="0">
                          <a:effectLst/>
                          <a:latin typeface="Arial" panose="020B0604020202020204" pitchFamily="34" charset="0"/>
                          <a:cs typeface="Arial" panose="020B0604020202020204" pitchFamily="34" charset="0"/>
                        </a:rPr>
                        <a:t> </a:t>
                      </a:r>
                      <a:r>
                        <a:rPr lang="en-GB" sz="1800" dirty="0" smtClean="0">
                          <a:effectLst/>
                          <a:latin typeface="Arial" panose="020B0604020202020204" pitchFamily="34" charset="0"/>
                          <a:cs typeface="Arial" panose="020B0604020202020204" pitchFamily="34" charset="0"/>
                        </a:rPr>
                        <a:t>30 minutes battery replacement time</a:t>
                      </a:r>
                      <a:endParaRPr lang="en-GB" sz="1800" dirty="0">
                        <a:effectLst/>
                        <a:latin typeface="Arial" panose="020B0604020202020204" pitchFamily="34" charset="0"/>
                        <a:cs typeface="Arial" panose="020B0604020202020204" pitchFamily="34" charset="0"/>
                      </a:endParaRPr>
                    </a:p>
                    <a:p>
                      <a:pPr>
                        <a:lnSpc>
                          <a:spcPct val="107000"/>
                        </a:lnSpc>
                        <a:spcAft>
                          <a:spcPts val="0"/>
                        </a:spcAft>
                      </a:pPr>
                      <a:r>
                        <a:rPr lang="en-GB" sz="1800" dirty="0">
                          <a:effectLst/>
                          <a:latin typeface="Arial" panose="020B0604020202020204" pitchFamily="34" charset="0"/>
                          <a:cs typeface="Arial" panose="020B0604020202020204" pitchFamily="34" charset="0"/>
                        </a:rPr>
                        <a:t> </a:t>
                      </a:r>
                    </a:p>
                    <a:p>
                      <a:pPr>
                        <a:lnSpc>
                          <a:spcPct val="107000"/>
                        </a:lnSpc>
                        <a:spcAft>
                          <a:spcPts val="0"/>
                        </a:spcAft>
                      </a:pPr>
                      <a:r>
                        <a:rPr lang="en-GB" sz="1800" dirty="0">
                          <a:effectLst/>
                          <a:latin typeface="Arial" panose="020B0604020202020204" pitchFamily="34" charset="0"/>
                          <a:cs typeface="Arial" panose="020B0604020202020204" pitchFamily="34" charset="0"/>
                        </a:rPr>
                        <a:t>Cannot use forklift when being </a:t>
                      </a:r>
                      <a:r>
                        <a:rPr lang="en-GB" sz="1800" dirty="0" smtClean="0">
                          <a:effectLst/>
                          <a:latin typeface="Arial" panose="020B0604020202020204" pitchFamily="34" charset="0"/>
                          <a:cs typeface="Arial" panose="020B0604020202020204" pitchFamily="34" charset="0"/>
                        </a:rPr>
                        <a:t>charged</a:t>
                      </a:r>
                      <a:endParaRPr lang="en-GB" sz="1800" dirty="0">
                        <a:effectLst/>
                        <a:latin typeface="Arial" panose="020B0604020202020204" pitchFamily="34" charset="0"/>
                        <a:cs typeface="Arial" panose="020B0604020202020204" pitchFamily="34" charset="0"/>
                      </a:endParaRPr>
                    </a:p>
                  </a:txBody>
                  <a:tcPr marL="59409" marR="59409" marT="0" marB="0"/>
                </a:tc>
                <a:tc>
                  <a:txBody>
                    <a:bodyPr/>
                    <a:lstStyle/>
                    <a:p>
                      <a:pPr>
                        <a:lnSpc>
                          <a:spcPct val="107000"/>
                        </a:lnSpc>
                        <a:spcAft>
                          <a:spcPts val="0"/>
                        </a:spcAft>
                      </a:pPr>
                      <a:r>
                        <a:rPr lang="en-GB" sz="1800" smtClean="0">
                          <a:effectLst/>
                          <a:latin typeface="Arial" panose="020B0604020202020204" pitchFamily="34" charset="0"/>
                          <a:cs typeface="Arial" panose="020B0604020202020204" pitchFamily="34" charset="0"/>
                        </a:rPr>
                        <a:t>Upto</a:t>
                      </a:r>
                      <a:r>
                        <a:rPr lang="en-GB" sz="1800" baseline="0" dirty="0" smtClean="0">
                          <a:effectLst/>
                          <a:latin typeface="Arial" panose="020B0604020202020204" pitchFamily="34" charset="0"/>
                          <a:cs typeface="Arial" panose="020B0604020202020204" pitchFamily="34" charset="0"/>
                        </a:rPr>
                        <a:t> 10 years </a:t>
                      </a:r>
                      <a:r>
                        <a:rPr lang="en-GB" sz="1800" dirty="0" smtClean="0">
                          <a:effectLst/>
                          <a:latin typeface="Arial" panose="020B0604020202020204" pitchFamily="34" charset="0"/>
                          <a:cs typeface="Arial" panose="020B0604020202020204" pitchFamily="34" charset="0"/>
                        </a:rPr>
                        <a:t>of operation before</a:t>
                      </a:r>
                      <a:r>
                        <a:rPr lang="en-GB" sz="1800" baseline="0" dirty="0" smtClean="0">
                          <a:effectLst/>
                          <a:latin typeface="Arial" panose="020B0604020202020204" pitchFamily="34" charset="0"/>
                          <a:cs typeface="Arial" panose="020B0604020202020204" pitchFamily="34" charset="0"/>
                        </a:rPr>
                        <a:t> fuel cells need to be replaced</a:t>
                      </a:r>
                      <a:endParaRPr lang="en-GB" sz="1800" dirty="0">
                        <a:effectLst/>
                        <a:latin typeface="Arial" panose="020B0604020202020204" pitchFamily="34" charset="0"/>
                        <a:cs typeface="Arial" panose="020B0604020202020204" pitchFamily="34" charset="0"/>
                      </a:endParaRPr>
                    </a:p>
                    <a:p>
                      <a:pPr>
                        <a:lnSpc>
                          <a:spcPct val="107000"/>
                        </a:lnSpc>
                        <a:spcAft>
                          <a:spcPts val="0"/>
                        </a:spcAft>
                      </a:pPr>
                      <a:r>
                        <a:rPr lang="en-GB" sz="1800" dirty="0">
                          <a:effectLst/>
                          <a:latin typeface="Arial" panose="020B0604020202020204" pitchFamily="34" charset="0"/>
                          <a:cs typeface="Arial" panose="020B0604020202020204" pitchFamily="34" charset="0"/>
                        </a:rPr>
                        <a:t> </a:t>
                      </a:r>
                      <a:endParaRPr lang="en-GB" sz="1800" dirty="0" smtClean="0">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lang="en-GB" sz="1800" dirty="0" smtClean="0">
                          <a:effectLst/>
                          <a:latin typeface="Arial" panose="020B0604020202020204" pitchFamily="34" charset="0"/>
                          <a:cs typeface="Arial" panose="020B0604020202020204" pitchFamily="34" charset="0"/>
                        </a:rPr>
                        <a:t>Under</a:t>
                      </a:r>
                      <a:r>
                        <a:rPr lang="en-GB" sz="1800" baseline="0" dirty="0" smtClean="0">
                          <a:effectLst/>
                          <a:latin typeface="Arial" panose="020B0604020202020204" pitchFamily="34" charset="0"/>
                          <a:cs typeface="Arial" panose="020B0604020202020204" pitchFamily="34" charset="0"/>
                        </a:rPr>
                        <a:t> 5 </a:t>
                      </a:r>
                      <a:r>
                        <a:rPr lang="en-GB" sz="1800" dirty="0" smtClean="0">
                          <a:effectLst/>
                          <a:latin typeface="Arial" panose="020B0604020202020204" pitchFamily="34" charset="0"/>
                          <a:cs typeface="Arial" panose="020B0604020202020204" pitchFamily="34" charset="0"/>
                        </a:rPr>
                        <a:t>minutes to fuel</a:t>
                      </a:r>
                    </a:p>
                    <a:p>
                      <a:pPr>
                        <a:lnSpc>
                          <a:spcPct val="107000"/>
                        </a:lnSpc>
                        <a:spcAft>
                          <a:spcPts val="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9409" marR="59409" marT="0" marB="0"/>
                </a:tc>
              </a:tr>
              <a:tr h="826345">
                <a:tc>
                  <a:txBody>
                    <a:bodyPr/>
                    <a:lstStyle/>
                    <a:p>
                      <a:pPr>
                        <a:lnSpc>
                          <a:spcPct val="107000"/>
                        </a:lnSpc>
                        <a:spcAft>
                          <a:spcPts val="0"/>
                        </a:spcAft>
                      </a:pPr>
                      <a:r>
                        <a:rPr lang="en-GB" sz="1800" dirty="0">
                          <a:effectLst/>
                          <a:latin typeface="Arial" panose="020B0604020202020204" pitchFamily="34" charset="0"/>
                          <a:cs typeface="Arial" panose="020B0604020202020204" pitchFamily="34" charset="0"/>
                        </a:rPr>
                        <a:t>CO2 emissions</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9409" marR="59409" marT="0" marB="0"/>
                </a:tc>
                <a:tc>
                  <a:txBody>
                    <a:bodyPr/>
                    <a:lstStyle/>
                    <a:p>
                      <a:pPr>
                        <a:lnSpc>
                          <a:spcPct val="107000"/>
                        </a:lnSpc>
                        <a:spcAft>
                          <a:spcPts val="0"/>
                        </a:spcAft>
                      </a:pPr>
                      <a:r>
                        <a:rPr lang="en-GB" sz="1800">
                          <a:effectLst/>
                          <a:latin typeface="Arial" panose="020B0604020202020204" pitchFamily="34" charset="0"/>
                          <a:cs typeface="Arial" panose="020B0604020202020204" pitchFamily="34" charset="0"/>
                        </a:rPr>
                        <a:t>Poor air quality so mostly used outside </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59409" marR="59409" marT="0" marB="0"/>
                </a:tc>
                <a:tc>
                  <a:txBody>
                    <a:bodyPr/>
                    <a:lstStyle/>
                    <a:p>
                      <a:pPr>
                        <a:lnSpc>
                          <a:spcPct val="107000"/>
                        </a:lnSpc>
                        <a:spcAft>
                          <a:spcPts val="0"/>
                        </a:spcAft>
                      </a:pPr>
                      <a:r>
                        <a:rPr lang="en-GB" sz="1800" dirty="0">
                          <a:effectLst/>
                          <a:latin typeface="Arial" panose="020B0604020202020204" pitchFamily="34" charset="0"/>
                          <a:cs typeface="Arial" panose="020B0604020202020204" pitchFamily="34" charset="0"/>
                        </a:rPr>
                        <a:t>Good air quality so used </a:t>
                      </a:r>
                      <a:r>
                        <a:rPr lang="en-GB" sz="1800" dirty="0" smtClean="0">
                          <a:effectLst/>
                          <a:latin typeface="Arial" panose="020B0604020202020204" pitchFamily="34" charset="0"/>
                          <a:cs typeface="Arial" panose="020B0604020202020204" pitchFamily="34" charset="0"/>
                        </a:rPr>
                        <a:t>indoors  in warehouses </a:t>
                      </a:r>
                      <a:r>
                        <a:rPr lang="en-GB" sz="1800" dirty="0" err="1" smtClean="0">
                          <a:effectLst/>
                          <a:latin typeface="Arial" panose="020B0604020202020204" pitchFamily="34" charset="0"/>
                          <a:cs typeface="Arial" panose="020B0604020202020204" pitchFamily="34" charset="0"/>
                        </a:rPr>
                        <a:t>etc</a:t>
                      </a:r>
                      <a:endParaRPr lang="en-GB" sz="1800" dirty="0" smtClean="0">
                        <a:effectLst/>
                        <a:latin typeface="Arial" panose="020B0604020202020204" pitchFamily="34" charset="0"/>
                        <a:cs typeface="Arial" panose="020B0604020202020204" pitchFamily="34" charset="0"/>
                      </a:endParaRPr>
                    </a:p>
                    <a:p>
                      <a:pPr>
                        <a:lnSpc>
                          <a:spcPct val="107000"/>
                        </a:lnSpc>
                        <a:spcAft>
                          <a:spcPts val="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9409" marR="59409" marT="0" marB="0"/>
                </a:tc>
                <a:tc>
                  <a:txBody>
                    <a:bodyPr/>
                    <a:lstStyle/>
                    <a:p>
                      <a:pPr>
                        <a:lnSpc>
                          <a:spcPct val="107000"/>
                        </a:lnSpc>
                        <a:spcAft>
                          <a:spcPts val="0"/>
                        </a:spcAft>
                      </a:pPr>
                      <a:r>
                        <a:rPr lang="en-GB" sz="1800">
                          <a:effectLst/>
                          <a:latin typeface="Arial" panose="020B0604020202020204" pitchFamily="34" charset="0"/>
                          <a:cs typeface="Arial" panose="020B0604020202020204" pitchFamily="34" charset="0"/>
                        </a:rPr>
                        <a:t>Very good air quality – zero emissions</a:t>
                      </a:r>
                    </a:p>
                    <a:p>
                      <a:pPr>
                        <a:lnSpc>
                          <a:spcPct val="107000"/>
                        </a:lnSpc>
                        <a:spcAft>
                          <a:spcPts val="0"/>
                        </a:spcAft>
                      </a:pPr>
                      <a:r>
                        <a:rPr lang="en-GB" sz="1800">
                          <a:effectLst/>
                          <a:latin typeface="Arial" panose="020B0604020202020204" pitchFamily="34" charset="0"/>
                          <a:cs typeface="Arial" panose="020B0604020202020204" pitchFamily="34" charset="0"/>
                        </a:rPr>
                        <a:t> </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59409" marR="59409" marT="0" marB="0"/>
                </a:tc>
              </a:tr>
              <a:tr h="997986">
                <a:tc>
                  <a:txBody>
                    <a:bodyPr/>
                    <a:lstStyle/>
                    <a:p>
                      <a:pPr>
                        <a:lnSpc>
                          <a:spcPct val="107000"/>
                        </a:lnSpc>
                        <a:spcAft>
                          <a:spcPts val="0"/>
                        </a:spcAft>
                      </a:pPr>
                      <a:r>
                        <a:rPr lang="en-GB" sz="1800" dirty="0">
                          <a:effectLst/>
                          <a:latin typeface="Arial" panose="020B0604020202020204" pitchFamily="34" charset="0"/>
                          <a:cs typeface="Arial" panose="020B0604020202020204" pitchFamily="34" charset="0"/>
                        </a:rPr>
                        <a:t>Terrain </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9409" marR="59409" marT="0" marB="0"/>
                </a:tc>
                <a:tc>
                  <a:txBody>
                    <a:bodyPr/>
                    <a:lstStyle/>
                    <a:p>
                      <a:pPr>
                        <a:lnSpc>
                          <a:spcPct val="107000"/>
                        </a:lnSpc>
                        <a:spcAft>
                          <a:spcPts val="0"/>
                        </a:spcAft>
                      </a:pPr>
                      <a:r>
                        <a:rPr lang="en-GB" sz="1800" dirty="0">
                          <a:effectLst/>
                          <a:latin typeface="Arial" panose="020B0604020202020204" pitchFamily="34" charset="0"/>
                          <a:cs typeface="Arial" panose="020B0604020202020204" pitchFamily="34" charset="0"/>
                        </a:rPr>
                        <a:t>Robust and strong used outside</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9409" marR="59409" marT="0" marB="0"/>
                </a:tc>
                <a:tc>
                  <a:txBody>
                    <a:bodyPr/>
                    <a:lstStyle/>
                    <a:p>
                      <a:pPr>
                        <a:lnSpc>
                          <a:spcPct val="107000"/>
                        </a:lnSpc>
                        <a:spcAft>
                          <a:spcPts val="0"/>
                        </a:spcAft>
                      </a:pPr>
                      <a:r>
                        <a:rPr lang="en-GB" sz="1800" dirty="0">
                          <a:effectLst/>
                          <a:latin typeface="Arial" panose="020B0604020202020204" pitchFamily="34" charset="0"/>
                          <a:cs typeface="Arial" panose="020B0604020202020204" pitchFamily="34" charset="0"/>
                        </a:rPr>
                        <a:t>Less durable and electrics can be affected by bad weather </a:t>
                      </a:r>
                      <a:r>
                        <a:rPr lang="en-GB" sz="1800" dirty="0" smtClean="0">
                          <a:effectLst/>
                          <a:latin typeface="Arial" panose="020B0604020202020204" pitchFamily="34" charset="0"/>
                          <a:cs typeface="Arial" panose="020B0604020202020204" pitchFamily="34" charset="0"/>
                        </a:rPr>
                        <a:t>so </a:t>
                      </a:r>
                      <a:r>
                        <a:rPr lang="en-GB" sz="1800" dirty="0">
                          <a:effectLst/>
                          <a:latin typeface="Arial" panose="020B0604020202020204" pitchFamily="34" charset="0"/>
                          <a:cs typeface="Arial" panose="020B0604020202020204" pitchFamily="34" charset="0"/>
                        </a:rPr>
                        <a:t>mostly used in warehouses </a:t>
                      </a:r>
                    </a:p>
                  </a:txBody>
                  <a:tcPr marL="59409" marR="59409" marT="0" marB="0"/>
                </a:tc>
                <a:tc>
                  <a:txBody>
                    <a:bodyPr/>
                    <a:lstStyle/>
                    <a:p>
                      <a:pPr>
                        <a:lnSpc>
                          <a:spcPct val="107000"/>
                        </a:lnSpc>
                        <a:spcAft>
                          <a:spcPts val="0"/>
                        </a:spcAft>
                      </a:pPr>
                      <a:r>
                        <a:rPr lang="en-GB" sz="1800" dirty="0">
                          <a:effectLst/>
                          <a:latin typeface="Arial" panose="020B0604020202020204" pitchFamily="34" charset="0"/>
                          <a:cs typeface="Arial" panose="020B0604020202020204" pitchFamily="34" charset="0"/>
                        </a:rPr>
                        <a:t>Can be used outside and inside</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59409" marR="59409" marT="0" marB="0"/>
                </a:tc>
              </a:tr>
            </a:tbl>
          </a:graphicData>
        </a:graphic>
      </p:graphicFrame>
      <p:sp>
        <p:nvSpPr>
          <p:cNvPr id="7" name="Rectangle 6"/>
          <p:cNvSpPr/>
          <p:nvPr/>
        </p:nvSpPr>
        <p:spPr>
          <a:xfrm>
            <a:off x="4292500" y="124994"/>
            <a:ext cx="3390672" cy="388696"/>
          </a:xfrm>
          <a:prstGeom prst="rect">
            <a:avLst/>
          </a:prstGeom>
        </p:spPr>
        <p:txBody>
          <a:bodyPr wrap="none">
            <a:spAutoFit/>
          </a:bodyPr>
          <a:lstStyle/>
          <a:p>
            <a:pPr algn="ctr">
              <a:lnSpc>
                <a:spcPct val="107000"/>
              </a:lnSpc>
              <a:spcAft>
                <a:spcPts val="800"/>
              </a:spcAft>
            </a:pPr>
            <a:r>
              <a:rPr lang="en-GB" b="1" dirty="0" smtClean="0">
                <a:effectLst/>
                <a:latin typeface="Arial" panose="020B0604020202020204" pitchFamily="34" charset="0"/>
                <a:ea typeface="Calibri" panose="020F0502020204030204" pitchFamily="34" charset="0"/>
                <a:cs typeface="Arial" panose="020B0604020202020204" pitchFamily="34" charset="0"/>
              </a:rPr>
              <a:t>Forklift comparison overview</a:t>
            </a:r>
            <a:endParaRPr lang="en-GB"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624480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901" y="1930400"/>
            <a:ext cx="8596668" cy="1320800"/>
          </a:xfrm>
        </p:spPr>
        <p:txBody>
          <a:bodyPr>
            <a:normAutofit/>
          </a:bodyPr>
          <a:lstStyle/>
          <a:p>
            <a:r>
              <a:rPr lang="en-GB" sz="2800" dirty="0" smtClean="0">
                <a:latin typeface="Conduit"/>
              </a:rPr>
              <a:t>We can help you with…</a:t>
            </a:r>
            <a:endParaRPr lang="en-GB" sz="2800" dirty="0">
              <a:latin typeface="Conduit"/>
            </a:endParaRPr>
          </a:p>
        </p:txBody>
      </p:sp>
      <p:sp>
        <p:nvSpPr>
          <p:cNvPr id="3" name="Content Placeholder 2"/>
          <p:cNvSpPr>
            <a:spLocks noGrp="1"/>
          </p:cNvSpPr>
          <p:nvPr>
            <p:ph idx="1"/>
          </p:nvPr>
        </p:nvSpPr>
        <p:spPr>
          <a:xfrm>
            <a:off x="677334" y="2576945"/>
            <a:ext cx="8596668" cy="3464417"/>
          </a:xfrm>
        </p:spPr>
        <p:txBody>
          <a:bodyPr/>
          <a:lstStyle/>
          <a:p>
            <a:r>
              <a:rPr lang="en-GB" sz="2000" dirty="0" smtClean="0">
                <a:latin typeface="Conduit"/>
              </a:rPr>
              <a:t>Free no obligation energy audit with report</a:t>
            </a:r>
          </a:p>
          <a:p>
            <a:endParaRPr lang="en-GB" sz="2000" dirty="0" smtClean="0">
              <a:latin typeface="Conduit"/>
            </a:endParaRPr>
          </a:p>
          <a:p>
            <a:r>
              <a:rPr lang="en-GB" sz="2000" dirty="0" smtClean="0">
                <a:latin typeface="Conduit"/>
              </a:rPr>
              <a:t>Grant support for energy efficiency</a:t>
            </a:r>
          </a:p>
          <a:p>
            <a:endParaRPr lang="en-GB" sz="2000" dirty="0" smtClean="0">
              <a:latin typeface="Conduit"/>
            </a:endParaRPr>
          </a:p>
          <a:p>
            <a:r>
              <a:rPr lang="en-GB" sz="2000" dirty="0" smtClean="0">
                <a:latin typeface="Conduit"/>
              </a:rPr>
              <a:t>Free workshops </a:t>
            </a:r>
          </a:p>
          <a:p>
            <a:endParaRPr lang="en-GB" dirty="0"/>
          </a:p>
        </p:txBody>
      </p:sp>
      <p:pic>
        <p:nvPicPr>
          <p:cNvPr id="4" name="Picture 3"/>
          <p:cNvPicPr>
            <a:picLocks noChangeAspect="1"/>
          </p:cNvPicPr>
          <p:nvPr/>
        </p:nvPicPr>
        <p:blipFill>
          <a:blip r:embed="rId2"/>
          <a:stretch>
            <a:fillRect/>
          </a:stretch>
        </p:blipFill>
        <p:spPr>
          <a:xfrm>
            <a:off x="4089754" y="110837"/>
            <a:ext cx="5184248" cy="1445130"/>
          </a:xfrm>
          <a:prstGeom prst="rect">
            <a:avLst/>
          </a:prstGeom>
        </p:spPr>
      </p:pic>
    </p:spTree>
    <p:extLst>
      <p:ext uri="{BB962C8B-B14F-4D97-AF65-F5344CB8AC3E}">
        <p14:creationId xmlns:p14="http://schemas.microsoft.com/office/powerpoint/2010/main" val="38740777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electric forklift"/>
          <p:cNvPicPr/>
          <p:nvPr/>
        </p:nvPicPr>
        <p:blipFill>
          <a:blip r:embed="rId2">
            <a:extLst>
              <a:ext uri="{28A0092B-C50C-407E-A947-70E740481C1C}">
                <a14:useLocalDpi xmlns:a14="http://schemas.microsoft.com/office/drawing/2010/main" val="0"/>
              </a:ext>
            </a:extLst>
          </a:blip>
          <a:srcRect/>
          <a:stretch>
            <a:fillRect/>
          </a:stretch>
        </p:blipFill>
        <p:spPr bwMode="auto">
          <a:xfrm>
            <a:off x="0" y="3832698"/>
            <a:ext cx="5731510" cy="2597285"/>
          </a:xfrm>
          <a:prstGeom prst="rect">
            <a:avLst/>
          </a:prstGeom>
          <a:noFill/>
          <a:ln>
            <a:noFill/>
          </a:ln>
        </p:spPr>
      </p:pic>
      <p:sp>
        <p:nvSpPr>
          <p:cNvPr id="5" name="Rectangle 4"/>
          <p:cNvSpPr/>
          <p:nvPr/>
        </p:nvSpPr>
        <p:spPr>
          <a:xfrm>
            <a:off x="0" y="6511901"/>
            <a:ext cx="4748416" cy="273473"/>
          </a:xfrm>
          <a:prstGeom prst="rect">
            <a:avLst/>
          </a:prstGeom>
        </p:spPr>
        <p:txBody>
          <a:bodyPr wrap="none">
            <a:spAutoFit/>
          </a:bodyPr>
          <a:lstStyle/>
          <a:p>
            <a:pPr>
              <a:lnSpc>
                <a:spcPct val="107000"/>
              </a:lnSpc>
              <a:spcAft>
                <a:spcPts val="800"/>
              </a:spcAft>
            </a:pPr>
            <a:r>
              <a:rPr lang="en-GB" sz="1100" b="1" dirty="0" smtClean="0">
                <a:effectLst/>
                <a:latin typeface="Calibri" panose="020F0502020204030204" pitchFamily="34" charset="0"/>
                <a:ea typeface="Calibri" panose="020F0502020204030204" pitchFamily="34" charset="0"/>
                <a:cs typeface="Times New Roman" panose="02020603050405020304" pitchFamily="18" charset="0"/>
              </a:rPr>
              <a:t>Source:</a:t>
            </a: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100"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https://www.certifyme.net/osha-blog/diesel-forklift-or-electric-forklift/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Image result for hydrogen forklift"/>
          <p:cNvPicPr/>
          <p:nvPr/>
        </p:nvPicPr>
        <p:blipFill>
          <a:blip r:embed="rId4">
            <a:extLst>
              <a:ext uri="{28A0092B-C50C-407E-A947-70E740481C1C}">
                <a14:useLocalDpi xmlns:a14="http://schemas.microsoft.com/office/drawing/2010/main" val="0"/>
              </a:ext>
            </a:extLst>
          </a:blip>
          <a:srcRect/>
          <a:stretch>
            <a:fillRect/>
          </a:stretch>
        </p:blipFill>
        <p:spPr bwMode="auto">
          <a:xfrm>
            <a:off x="6875253" y="3832698"/>
            <a:ext cx="5316747" cy="2674074"/>
          </a:xfrm>
          <a:prstGeom prst="rect">
            <a:avLst/>
          </a:prstGeom>
          <a:noFill/>
          <a:ln>
            <a:noFill/>
          </a:ln>
        </p:spPr>
      </p:pic>
      <p:sp>
        <p:nvSpPr>
          <p:cNvPr id="8" name="Rectangle 7"/>
          <p:cNvSpPr/>
          <p:nvPr/>
        </p:nvSpPr>
        <p:spPr>
          <a:xfrm>
            <a:off x="6946598" y="6506772"/>
            <a:ext cx="5163593" cy="557204"/>
          </a:xfrm>
          <a:prstGeom prst="rect">
            <a:avLst/>
          </a:prstGeom>
        </p:spPr>
        <p:txBody>
          <a:bodyPr wrap="none">
            <a:spAutoFit/>
          </a:bodyPr>
          <a:lstStyle/>
          <a:p>
            <a:pPr>
              <a:lnSpc>
                <a:spcPct val="107000"/>
              </a:lnSpc>
              <a:spcAft>
                <a:spcPts val="800"/>
              </a:spcAft>
            </a:pPr>
            <a:r>
              <a:rPr lang="en-GB" sz="1100" b="1" dirty="0" smtClean="0">
                <a:effectLst/>
                <a:latin typeface="Calibri" panose="020F0502020204030204" pitchFamily="34" charset="0"/>
                <a:ea typeface="Calibri" panose="020F0502020204030204" pitchFamily="34" charset="0"/>
                <a:cs typeface="Times New Roman" panose="02020603050405020304" pitchFamily="18" charset="0"/>
              </a:rPr>
              <a:t>Source:</a:t>
            </a: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100" dirty="0" smtClean="0">
                <a:effectLst/>
                <a:latin typeface="Calibri" panose="020F0502020204030204" pitchFamily="34" charset="0"/>
                <a:ea typeface="Calibri" panose="020F0502020204030204" pitchFamily="34" charset="0"/>
                <a:cs typeface="Times New Roman" panose="02020603050405020304" pitchFamily="18" charset="0"/>
                <a:hlinkClick r:id="rId5"/>
              </a:rPr>
              <a:t>https://fuelcellsworks.com/news/is-a-hydrogen-fuel-cell-forklift-in-your-future</a:t>
            </a:r>
            <a:endParaRPr lang="en-GB"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265249" y="124994"/>
            <a:ext cx="3445175" cy="397738"/>
          </a:xfrm>
          <a:prstGeom prst="rect">
            <a:avLst/>
          </a:prstGeom>
        </p:spPr>
        <p:txBody>
          <a:bodyPr wrap="none">
            <a:spAutoFit/>
          </a:bodyPr>
          <a:lstStyle/>
          <a:p>
            <a:pPr algn="ctr">
              <a:lnSpc>
                <a:spcPct val="107000"/>
              </a:lnSpc>
              <a:spcAft>
                <a:spcPts val="800"/>
              </a:spcAft>
            </a:pPr>
            <a:r>
              <a:rPr lang="en-GB" sz="2000" b="1" dirty="0" smtClean="0">
                <a:effectLst/>
                <a:latin typeface="Arial" panose="020B0604020202020204" pitchFamily="34" charset="0"/>
                <a:ea typeface="Calibri" panose="020F0502020204030204" pitchFamily="34" charset="0"/>
                <a:cs typeface="Arial" panose="020B0604020202020204" pitchFamily="34" charset="0"/>
              </a:rPr>
              <a:t>Forklift </a:t>
            </a:r>
            <a:r>
              <a:rPr lang="en-GB" sz="2000" b="1" dirty="0" smtClean="0">
                <a:latin typeface="Arial" panose="020B0604020202020204" pitchFamily="34" charset="0"/>
                <a:ea typeface="Calibri" panose="020F0502020204030204" pitchFamily="34" charset="0"/>
                <a:cs typeface="Arial" panose="020B0604020202020204" pitchFamily="34" charset="0"/>
              </a:rPr>
              <a:t>key considerations</a:t>
            </a:r>
          </a:p>
        </p:txBody>
      </p:sp>
      <p:sp>
        <p:nvSpPr>
          <p:cNvPr id="9" name="Rectangle 8"/>
          <p:cNvSpPr/>
          <p:nvPr/>
        </p:nvSpPr>
        <p:spPr>
          <a:xfrm>
            <a:off x="0" y="522732"/>
            <a:ext cx="11867745" cy="3466334"/>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GB" b="1" dirty="0" smtClean="0">
                <a:latin typeface="Arial" panose="020B0604020202020204" pitchFamily="34" charset="0"/>
                <a:ea typeface="Calibri" panose="020F0502020204030204" pitchFamily="34" charset="0"/>
                <a:cs typeface="Arial" panose="020B0604020202020204" pitchFamily="34" charset="0"/>
              </a:rPr>
              <a:t>Diesel forklifts are the most cost effective to purchase.  They are mostly used outside as                          more robust and they emit air pollution in operation.</a:t>
            </a:r>
          </a:p>
          <a:p>
            <a:pPr marL="285750" indent="-285750">
              <a:spcAft>
                <a:spcPts val="800"/>
              </a:spcAft>
              <a:buFont typeface="Arial" panose="020B0604020202020204" pitchFamily="34" charset="0"/>
              <a:buChar char="•"/>
            </a:pPr>
            <a:endParaRPr lang="en-GB" b="1"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GB" b="1" dirty="0" smtClean="0">
                <a:latin typeface="Arial" panose="020B0604020202020204" pitchFamily="34" charset="0"/>
                <a:ea typeface="Calibri" panose="020F0502020204030204" pitchFamily="34" charset="0"/>
                <a:cs typeface="Arial" panose="020B0604020202020204" pitchFamily="34" charset="0"/>
              </a:rPr>
              <a:t>Electric forklifts are more expensive to purchase than diesel but comparatively very low running costs and suitable for indoors as no air pollution in operation.</a:t>
            </a:r>
          </a:p>
          <a:p>
            <a:pPr marL="285750" indent="-285750">
              <a:spcAft>
                <a:spcPts val="800"/>
              </a:spcAft>
              <a:buFont typeface="Arial" panose="020B0604020202020204" pitchFamily="34" charset="0"/>
              <a:buChar char="•"/>
            </a:pPr>
            <a:endParaRPr lang="en-GB" b="1" dirty="0" smtClean="0">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GB" b="1" dirty="0" smtClean="0">
                <a:latin typeface="Arial" panose="020B0604020202020204" pitchFamily="34" charset="0"/>
                <a:ea typeface="Calibri" panose="020F0502020204030204" pitchFamily="34" charset="0"/>
                <a:cs typeface="Arial" panose="020B0604020202020204" pitchFamily="34" charset="0"/>
              </a:rPr>
              <a:t>Hydrogen is the most expensive forklift to purchase and more expensive to run than diesel or electric at this time.  They are robust for indoor and outdoor operation and no air pollution in operation.  The benefit compared to electric is minimal downtime during large scale operations (</a:t>
            </a:r>
            <a:r>
              <a:rPr lang="en-GB" b="1" dirty="0" err="1" smtClean="0">
                <a:latin typeface="Arial" panose="020B0604020202020204" pitchFamily="34" charset="0"/>
                <a:ea typeface="Calibri" panose="020F0502020204030204" pitchFamily="34" charset="0"/>
                <a:cs typeface="Arial" panose="020B0604020202020204" pitchFamily="34" charset="0"/>
              </a:rPr>
              <a:t>eg</a:t>
            </a:r>
            <a:r>
              <a:rPr lang="en-GB" b="1" dirty="0" smtClean="0">
                <a:latin typeface="Arial" panose="020B0604020202020204" pitchFamily="34" charset="0"/>
                <a:ea typeface="Calibri" panose="020F0502020204030204" pitchFamily="34" charset="0"/>
                <a:cs typeface="Arial" panose="020B0604020202020204" pitchFamily="34" charset="0"/>
              </a:rPr>
              <a:t>. downtime in changing batteries or batteries charging) and zero emissions.</a:t>
            </a:r>
          </a:p>
        </p:txBody>
      </p:sp>
    </p:spTree>
    <p:extLst>
      <p:ext uri="{BB962C8B-B14F-4D97-AF65-F5344CB8AC3E}">
        <p14:creationId xmlns:p14="http://schemas.microsoft.com/office/powerpoint/2010/main" val="15655422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latin typeface="Conduit"/>
              </a:rPr>
              <a:t>Energy efficiency audits</a:t>
            </a:r>
            <a:endParaRPr lang="en-GB" sz="4000" dirty="0">
              <a:latin typeface="Conduit"/>
            </a:endParaRPr>
          </a:p>
        </p:txBody>
      </p:sp>
      <p:sp>
        <p:nvSpPr>
          <p:cNvPr id="3" name="Content Placeholder 2"/>
          <p:cNvSpPr>
            <a:spLocks noGrp="1"/>
          </p:cNvSpPr>
          <p:nvPr>
            <p:ph idx="1"/>
          </p:nvPr>
        </p:nvSpPr>
        <p:spPr>
          <a:xfrm>
            <a:off x="779319" y="1594338"/>
            <a:ext cx="8208818" cy="4654061"/>
          </a:xfrm>
        </p:spPr>
        <p:txBody>
          <a:bodyPr/>
          <a:lstStyle/>
          <a:p>
            <a:pPr marL="0" indent="0">
              <a:buNone/>
            </a:pPr>
            <a:r>
              <a:rPr lang="en-GB" sz="2000" dirty="0" smtClean="0">
                <a:latin typeface="Conduit"/>
              </a:rPr>
              <a:t>Identify </a:t>
            </a:r>
            <a:r>
              <a:rPr lang="en-GB" sz="2000" dirty="0">
                <a:latin typeface="Conduit"/>
              </a:rPr>
              <a:t>potential energy efficiency measures</a:t>
            </a:r>
          </a:p>
          <a:p>
            <a:r>
              <a:rPr lang="en-GB" sz="2000" dirty="0" smtClean="0">
                <a:latin typeface="Conduit"/>
              </a:rPr>
              <a:t>Audit looks at: Building fabric, energy bills, heating , lighting, equipment, process, behavioural</a:t>
            </a:r>
          </a:p>
          <a:p>
            <a:endParaRPr lang="en-GB" sz="2000" dirty="0" smtClean="0">
              <a:latin typeface="Conduit"/>
            </a:endParaRPr>
          </a:p>
          <a:p>
            <a:r>
              <a:rPr lang="en-GB" sz="2000" dirty="0" smtClean="0">
                <a:latin typeface="Conduit"/>
              </a:rPr>
              <a:t>Includes estimated capital costs, energy savings &amp; payback periods – used to provide a business case.  </a:t>
            </a:r>
          </a:p>
          <a:p>
            <a:pPr marL="0" indent="0">
              <a:buNone/>
            </a:pPr>
            <a:endParaRPr lang="en-GB" sz="2000" dirty="0" smtClean="0">
              <a:latin typeface="Conduit"/>
            </a:endParaRPr>
          </a:p>
          <a:p>
            <a:r>
              <a:rPr lang="en-GB" sz="2000" dirty="0" smtClean="0">
                <a:latin typeface="Conduit"/>
              </a:rPr>
              <a:t>Energy efficiency report</a:t>
            </a:r>
          </a:p>
          <a:p>
            <a:endParaRPr lang="en-GB" dirty="0">
              <a:latin typeface="Calibri" panose="020F0502020204030204" pitchFamily="34" charset="0"/>
            </a:endParaRPr>
          </a:p>
        </p:txBody>
      </p:sp>
      <p:pic>
        <p:nvPicPr>
          <p:cNvPr id="3074" name="Picture 2" descr="https://c1cleantechnicacom-wpengine.netdna-ssl.com/files/2012/05/562677_86180174-1024x7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4832" y="3950276"/>
            <a:ext cx="2688830" cy="20166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obserwatorfinansowy.pl/wp-content/uploads/2011/09/wykres-kalkulator-CC-BY-NC-s_falk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0704" y="1487630"/>
            <a:ext cx="2422958" cy="191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8008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684" y="96811"/>
            <a:ext cx="9404723" cy="846146"/>
          </a:xfrm>
        </p:spPr>
        <p:txBody>
          <a:bodyPr>
            <a:normAutofit fontScale="90000"/>
          </a:bodyPr>
          <a:lstStyle/>
          <a:p>
            <a:r>
              <a:rPr lang="en-GB" sz="4400" dirty="0" smtClean="0">
                <a:latin typeface="Calibri" panose="020F0502020204030204" pitchFamily="34" charset="0"/>
              </a:rPr>
              <a:t>Energy efficiency grants</a:t>
            </a:r>
            <a:r>
              <a:rPr lang="en-GB" sz="4000" dirty="0" smtClean="0">
                <a:latin typeface="Calibri" panose="020F0502020204030204" pitchFamily="34" charset="0"/>
              </a:rPr>
              <a:t/>
            </a:r>
            <a:br>
              <a:rPr lang="en-GB" sz="4000" dirty="0" smtClean="0">
                <a:latin typeface="Calibri" panose="020F0502020204030204" pitchFamily="34" charset="0"/>
              </a:rPr>
            </a:br>
            <a:endParaRPr lang="en-GB" sz="3200" dirty="0">
              <a:latin typeface="Calibri" panose="020F0502020204030204" pitchFamily="34" charset="0"/>
            </a:endParaRPr>
          </a:p>
        </p:txBody>
      </p:sp>
      <p:sp>
        <p:nvSpPr>
          <p:cNvPr id="3" name="Content Placeholder 2"/>
          <p:cNvSpPr>
            <a:spLocks noGrp="1"/>
          </p:cNvSpPr>
          <p:nvPr>
            <p:ph idx="1"/>
          </p:nvPr>
        </p:nvSpPr>
        <p:spPr>
          <a:xfrm>
            <a:off x="294710" y="1335024"/>
            <a:ext cx="8531257" cy="4708315"/>
          </a:xfrm>
        </p:spPr>
        <p:txBody>
          <a:bodyPr>
            <a:noAutofit/>
          </a:bodyPr>
          <a:lstStyle/>
          <a:p>
            <a:pPr lvl="0">
              <a:spcBef>
                <a:spcPts val="600"/>
              </a:spcBef>
            </a:pPr>
            <a:r>
              <a:rPr lang="en-GB" dirty="0" smtClean="0">
                <a:latin typeface="Conduit"/>
              </a:rPr>
              <a:t>Energy </a:t>
            </a:r>
            <a:r>
              <a:rPr lang="en-GB" dirty="0">
                <a:latin typeface="Conduit"/>
              </a:rPr>
              <a:t>efficiency grants </a:t>
            </a:r>
            <a:endParaRPr lang="en-GB" dirty="0" smtClean="0">
              <a:latin typeface="Conduit"/>
            </a:endParaRPr>
          </a:p>
          <a:p>
            <a:pPr lvl="1">
              <a:spcBef>
                <a:spcPts val="600"/>
              </a:spcBef>
            </a:pPr>
            <a:r>
              <a:rPr lang="en-GB" sz="1800" dirty="0" smtClean="0">
                <a:latin typeface="Conduit"/>
              </a:rPr>
              <a:t>Capital grants to improve energy efficiency (Up to £100k)</a:t>
            </a:r>
          </a:p>
          <a:p>
            <a:pPr lvl="1">
              <a:spcBef>
                <a:spcPts val="600"/>
              </a:spcBef>
            </a:pPr>
            <a:r>
              <a:rPr lang="en-GB" sz="1800" dirty="0" smtClean="0">
                <a:latin typeface="Conduit"/>
              </a:rPr>
              <a:t>Grants of up to 30</a:t>
            </a:r>
            <a:r>
              <a:rPr lang="en-GB" sz="1800" dirty="0">
                <a:latin typeface="Conduit"/>
              </a:rPr>
              <a:t>% depending on location and </a:t>
            </a:r>
            <a:r>
              <a:rPr lang="en-GB" sz="1800" dirty="0" smtClean="0">
                <a:latin typeface="Conduit"/>
              </a:rPr>
              <a:t>no of employees</a:t>
            </a:r>
          </a:p>
          <a:p>
            <a:pPr lvl="1">
              <a:spcBef>
                <a:spcPts val="600"/>
              </a:spcBef>
            </a:pPr>
            <a:r>
              <a:rPr lang="en-GB" sz="1800" dirty="0" smtClean="0">
                <a:latin typeface="Conduit"/>
              </a:rPr>
              <a:t>Must save Approx. 5 tonnes+ of CO</a:t>
            </a:r>
            <a:r>
              <a:rPr lang="en-GB" sz="1800" baseline="-25000" dirty="0" smtClean="0">
                <a:latin typeface="Conduit"/>
              </a:rPr>
              <a:t>2</a:t>
            </a:r>
            <a:r>
              <a:rPr lang="en-GB" sz="1800" dirty="0" smtClean="0">
                <a:latin typeface="Conduit"/>
              </a:rPr>
              <a:t> per year.</a:t>
            </a:r>
          </a:p>
          <a:p>
            <a:pPr>
              <a:spcBef>
                <a:spcPts val="600"/>
              </a:spcBef>
            </a:pPr>
            <a:r>
              <a:rPr lang="en-GB" dirty="0" smtClean="0">
                <a:latin typeface="Conduit"/>
              </a:rPr>
              <a:t>What </a:t>
            </a:r>
            <a:r>
              <a:rPr lang="en-GB" dirty="0">
                <a:latin typeface="Conduit"/>
              </a:rPr>
              <a:t>can be supported</a:t>
            </a:r>
            <a:r>
              <a:rPr lang="en-GB" dirty="0" smtClean="0">
                <a:latin typeface="Conduit"/>
              </a:rPr>
              <a:t>? </a:t>
            </a:r>
          </a:p>
          <a:p>
            <a:pPr lvl="1">
              <a:spcBef>
                <a:spcPts val="600"/>
              </a:spcBef>
            </a:pPr>
            <a:r>
              <a:rPr lang="en-GB" sz="1800" dirty="0">
                <a:latin typeface="Conduit"/>
              </a:rPr>
              <a:t>M</a:t>
            </a:r>
            <a:r>
              <a:rPr lang="en-GB" sz="1800" dirty="0" smtClean="0">
                <a:latin typeface="Conduit"/>
              </a:rPr>
              <a:t>easures that save carbon</a:t>
            </a:r>
          </a:p>
          <a:p>
            <a:pPr lvl="1">
              <a:spcBef>
                <a:spcPts val="600"/>
              </a:spcBef>
            </a:pPr>
            <a:r>
              <a:rPr lang="en-GB" sz="1800" dirty="0" smtClean="0">
                <a:latin typeface="Conduit"/>
              </a:rPr>
              <a:t>Typical measures include lighting - LED, heating, energy efficient equipment, transformers, power factor correction, renewable technologies etc. </a:t>
            </a:r>
          </a:p>
          <a:p>
            <a:pPr>
              <a:spcBef>
                <a:spcPts val="600"/>
              </a:spcBef>
            </a:pPr>
            <a:r>
              <a:rPr lang="en-GB" dirty="0" smtClean="0">
                <a:latin typeface="Conduit"/>
              </a:rPr>
              <a:t>Eligibility: </a:t>
            </a:r>
          </a:p>
          <a:p>
            <a:pPr lvl="1">
              <a:spcBef>
                <a:spcPts val="600"/>
              </a:spcBef>
            </a:pPr>
            <a:r>
              <a:rPr lang="en-GB" sz="1800" dirty="0">
                <a:latin typeface="Conduit"/>
              </a:rPr>
              <a:t>&gt;</a:t>
            </a:r>
            <a:r>
              <a:rPr lang="en-GB" sz="1800" dirty="0" smtClean="0">
                <a:latin typeface="Conduit"/>
              </a:rPr>
              <a:t>50% B2B</a:t>
            </a:r>
          </a:p>
          <a:p>
            <a:pPr lvl="1">
              <a:spcBef>
                <a:spcPts val="600"/>
              </a:spcBef>
            </a:pPr>
            <a:r>
              <a:rPr lang="en-GB" sz="1800" dirty="0" smtClean="0">
                <a:latin typeface="Conduit"/>
              </a:rPr>
              <a:t>Match funding can’t be via another public sector grant etc.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3692" y="992393"/>
            <a:ext cx="2883344" cy="191569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3282" y="5462337"/>
            <a:ext cx="3235728" cy="1056625"/>
          </a:xfrm>
          <a:prstGeom prst="rect">
            <a:avLst/>
          </a:prstGeom>
        </p:spPr>
      </p:pic>
      <p:pic>
        <p:nvPicPr>
          <p:cNvPr id="9" name="Picture 8" descr="https://cleantechnica.com/files/2013/03/Solar-Panels-on-Factory-Roof-nice-sky-background.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7386" y="2453802"/>
            <a:ext cx="2111624" cy="1860336"/>
          </a:xfrm>
          <a:prstGeom prst="rect">
            <a:avLst/>
          </a:prstGeom>
          <a:noFill/>
          <a:ln>
            <a:noFill/>
          </a:ln>
        </p:spPr>
      </p:pic>
      <p:pic>
        <p:nvPicPr>
          <p:cNvPr id="5122" name="Picture 2" descr="http://safetytoolboxtopics.com/images/stories/bigstock-Factory-Workers-And-Production-6966036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23281" y="3853110"/>
            <a:ext cx="2413846" cy="1609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6693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ChangeArrowheads="1"/>
          </p:cNvSpPr>
          <p:nvPr/>
        </p:nvSpPr>
        <p:spPr bwMode="auto">
          <a:xfrm>
            <a:off x="1524000" y="228600"/>
            <a:ext cx="8763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GB" altLang="en-US" sz="3200" dirty="0" smtClean="0">
                <a:solidFill>
                  <a:srgbClr val="ACD433"/>
                </a:solidFill>
                <a:latin typeface="Conduit"/>
              </a:rPr>
              <a:t>Examples of energy efficiency saving measures</a:t>
            </a:r>
            <a:endParaRPr lang="en-GB" altLang="en-US" sz="3200" dirty="0">
              <a:solidFill>
                <a:srgbClr val="ACD433"/>
              </a:solidFill>
              <a:latin typeface="Conduit"/>
            </a:endParaRPr>
          </a:p>
        </p:txBody>
      </p:sp>
      <p:sp>
        <p:nvSpPr>
          <p:cNvPr id="47107" name="AutoShape 7" descr="Image result for energy targets"/>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endParaRPr lang="en-US" altLang="en-US"/>
          </a:p>
        </p:txBody>
      </p:sp>
      <p:pic>
        <p:nvPicPr>
          <p:cNvPr id="47108" name="Picture 30" descr="Adjustable-Variable-Speed-Pulley-Drives-With-Diaphragm-Springs"/>
          <p:cNvPicPr>
            <a:picLocks noChangeAspect="1" noChangeArrowheads="1"/>
          </p:cNvPicPr>
          <p:nvPr/>
        </p:nvPicPr>
        <p:blipFill>
          <a:blip r:embed="rId2">
            <a:extLst>
              <a:ext uri="{28A0092B-C50C-407E-A947-70E740481C1C}">
                <a14:useLocalDpi xmlns:a14="http://schemas.microsoft.com/office/drawing/2010/main" val="0"/>
              </a:ext>
            </a:extLst>
          </a:blip>
          <a:srcRect l="24199" t="48145"/>
          <a:stretch>
            <a:fillRect/>
          </a:stretch>
        </p:blipFill>
        <p:spPr bwMode="auto">
          <a:xfrm>
            <a:off x="90796" y="1466582"/>
            <a:ext cx="1765435" cy="151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12" descr="40460-26704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97" y="3870489"/>
            <a:ext cx="1830641" cy="171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10" descr="http://www.selectsolar.co.uk/uploads/prod_img/2_419_s.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0461" y="1482590"/>
            <a:ext cx="1530954" cy="145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4" descr="image001"/>
          <p:cNvPicPr>
            <a:picLocks noChangeAspect="1" noChangeArrowheads="1"/>
          </p:cNvPicPr>
          <p:nvPr/>
        </p:nvPicPr>
        <p:blipFill>
          <a:blip r:embed="rId6">
            <a:extLst>
              <a:ext uri="{28A0092B-C50C-407E-A947-70E740481C1C}">
                <a14:useLocalDpi xmlns:a14="http://schemas.microsoft.com/office/drawing/2010/main" val="0"/>
              </a:ext>
            </a:extLst>
          </a:blip>
          <a:srcRect r="20885"/>
          <a:stretch>
            <a:fillRect/>
          </a:stretch>
        </p:blipFill>
        <p:spPr bwMode="auto">
          <a:xfrm>
            <a:off x="2278339" y="1466582"/>
            <a:ext cx="1278169" cy="154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1"/>
          <p:cNvPicPr>
            <a:picLocks noChangeAspect="1"/>
          </p:cNvPicPr>
          <p:nvPr/>
        </p:nvPicPr>
        <p:blipFill>
          <a:blip r:embed="rId7">
            <a:extLst>
              <a:ext uri="{28A0092B-C50C-407E-A947-70E740481C1C}">
                <a14:useLocalDpi xmlns:a14="http://schemas.microsoft.com/office/drawing/2010/main" val="0"/>
              </a:ext>
            </a:extLst>
          </a:blip>
          <a:srcRect l="8026" r="11705"/>
          <a:stretch>
            <a:fillRect/>
          </a:stretch>
        </p:blipFill>
        <p:spPr bwMode="auto">
          <a:xfrm>
            <a:off x="4380797" y="1482590"/>
            <a:ext cx="1361635" cy="152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26" descr="Airiu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0157" y="3870490"/>
            <a:ext cx="1523658" cy="159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Picture 2" descr="http://www.lowlanddoors.co.uk/wp-content/uploads/2012/10/Fire_Roller_Shutter_Door_2.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3952" y="1594314"/>
            <a:ext cx="1788868" cy="134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Picture 4" descr="http://www.warmairheaters.com/wp-content/uploads/2012/09/Powrmatic_CPx_Cabinet_Heaters.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11005"/>
          <a:stretch>
            <a:fillRect/>
          </a:stretch>
        </p:blipFill>
        <p:spPr bwMode="auto">
          <a:xfrm>
            <a:off x="4474282" y="3942501"/>
            <a:ext cx="1774117" cy="1547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0" name="Picture 5" descr="522eef_68dc109701894ac9996fbc42fb5eef25"/>
          <p:cNvPicPr>
            <a:picLocks noChangeAspect="1" noChangeArrowheads="1"/>
          </p:cNvPicPr>
          <p:nvPr/>
        </p:nvPicPr>
        <p:blipFill>
          <a:blip r:embed="rId13">
            <a:extLst>
              <a:ext uri="{28A0092B-C50C-407E-A947-70E740481C1C}">
                <a14:useLocalDpi xmlns:a14="http://schemas.microsoft.com/office/drawing/2010/main" val="0"/>
              </a:ext>
            </a:extLst>
          </a:blip>
          <a:srcRect l="35294" b="-2168"/>
          <a:stretch>
            <a:fillRect/>
          </a:stretch>
        </p:blipFill>
        <p:spPr bwMode="auto">
          <a:xfrm>
            <a:off x="8774590" y="1482590"/>
            <a:ext cx="1511953" cy="145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1" name="Picture 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407012" y="3971869"/>
            <a:ext cx="1630413" cy="149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Image result for cnc machin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105603" y="3870489"/>
            <a:ext cx="2439405" cy="16199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new led lights warehous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74504" y="4040938"/>
            <a:ext cx="1683896" cy="1011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2861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GB" sz="4000" dirty="0" smtClean="0">
                <a:latin typeface="Conduit"/>
              </a:rPr>
              <a:t>Low </a:t>
            </a:r>
            <a:r>
              <a:rPr lang="en-GB" sz="4000" dirty="0">
                <a:latin typeface="Conduit"/>
              </a:rPr>
              <a:t>Carbon Innovation grants</a:t>
            </a:r>
          </a:p>
        </p:txBody>
      </p:sp>
      <p:sp>
        <p:nvSpPr>
          <p:cNvPr id="3" name="Content Placeholder 2"/>
          <p:cNvSpPr>
            <a:spLocks noGrp="1"/>
          </p:cNvSpPr>
          <p:nvPr>
            <p:ph idx="1"/>
          </p:nvPr>
        </p:nvSpPr>
        <p:spPr>
          <a:xfrm>
            <a:off x="490194" y="1745674"/>
            <a:ext cx="7916051" cy="4502726"/>
          </a:xfrm>
        </p:spPr>
        <p:txBody>
          <a:bodyPr>
            <a:normAutofit/>
          </a:bodyPr>
          <a:lstStyle/>
          <a:p>
            <a:pPr>
              <a:spcAft>
                <a:spcPts val="1200"/>
              </a:spcAft>
            </a:pPr>
            <a:r>
              <a:rPr lang="en-GB" sz="2000" dirty="0">
                <a:latin typeface="Conduit"/>
              </a:rPr>
              <a:t>N</a:t>
            </a:r>
            <a:r>
              <a:rPr lang="en-GB" sz="2000" dirty="0" smtClean="0">
                <a:latin typeface="Conduit"/>
              </a:rPr>
              <a:t>ew </a:t>
            </a:r>
            <a:r>
              <a:rPr lang="en-GB" sz="2000" dirty="0">
                <a:latin typeface="Conduit"/>
              </a:rPr>
              <a:t>to market or new to firm low carbon products </a:t>
            </a:r>
            <a:endParaRPr lang="en-GB" sz="2000" dirty="0" smtClean="0">
              <a:latin typeface="Conduit"/>
            </a:endParaRPr>
          </a:p>
          <a:p>
            <a:pPr>
              <a:spcAft>
                <a:spcPts val="1200"/>
              </a:spcAft>
            </a:pPr>
            <a:r>
              <a:rPr lang="en-GB" sz="2000" dirty="0" smtClean="0">
                <a:latin typeface="Conduit"/>
              </a:rPr>
              <a:t>Must </a:t>
            </a:r>
            <a:r>
              <a:rPr lang="en-GB" sz="2000" dirty="0">
                <a:latin typeface="Conduit"/>
              </a:rPr>
              <a:t>save carbon </a:t>
            </a:r>
            <a:r>
              <a:rPr lang="en-GB" sz="2000" dirty="0" smtClean="0">
                <a:latin typeface="Conduit"/>
              </a:rPr>
              <a:t>What </a:t>
            </a:r>
            <a:r>
              <a:rPr lang="en-GB" sz="2000" dirty="0">
                <a:latin typeface="Conduit"/>
              </a:rPr>
              <a:t>can be supported</a:t>
            </a:r>
            <a:r>
              <a:rPr lang="en-GB" sz="2000" dirty="0" smtClean="0">
                <a:latin typeface="Conduit"/>
              </a:rPr>
              <a:t>? For example:</a:t>
            </a:r>
            <a:endParaRPr lang="en-GB" sz="2000" dirty="0">
              <a:latin typeface="Conduit"/>
            </a:endParaRPr>
          </a:p>
          <a:p>
            <a:pPr lvl="1">
              <a:spcAft>
                <a:spcPts val="1200"/>
              </a:spcAft>
            </a:pPr>
            <a:r>
              <a:rPr lang="en-GB" sz="2000" dirty="0" smtClean="0">
                <a:latin typeface="Conduit"/>
              </a:rPr>
              <a:t>A </a:t>
            </a:r>
            <a:r>
              <a:rPr lang="en-GB" sz="2000" dirty="0">
                <a:latin typeface="Conduit"/>
              </a:rPr>
              <a:t>heating company to install solar thermal equipment or heat pumps or district energy network connections.</a:t>
            </a:r>
          </a:p>
          <a:p>
            <a:pPr lvl="1">
              <a:spcAft>
                <a:spcPts val="1200"/>
              </a:spcAft>
            </a:pPr>
            <a:r>
              <a:rPr lang="en-GB" sz="2000" dirty="0">
                <a:latin typeface="Conduit"/>
              </a:rPr>
              <a:t>A doors and windows manufacturing firm to produce highly energy efficient versions</a:t>
            </a:r>
            <a:r>
              <a:rPr lang="en-GB" sz="2000" dirty="0" smtClean="0">
                <a:latin typeface="Conduit"/>
              </a:rPr>
              <a:t>.</a:t>
            </a:r>
            <a:endParaRPr lang="en-GB" sz="2000" dirty="0">
              <a:latin typeface="Conduit"/>
            </a:endParaRPr>
          </a:p>
          <a:p>
            <a:pPr>
              <a:spcAft>
                <a:spcPts val="1200"/>
              </a:spcAft>
            </a:pPr>
            <a:r>
              <a:rPr lang="en-GB" sz="2000" dirty="0" smtClean="0">
                <a:latin typeface="Conduit"/>
              </a:rPr>
              <a:t>£1k - £100k (Up to 30% intervention). </a:t>
            </a:r>
          </a:p>
          <a:p>
            <a:pPr lvl="1"/>
            <a:endParaRPr lang="en-GB" dirty="0">
              <a:latin typeface="Calibri" panose="020F0502020204030204" pitchFamily="34" charset="0"/>
            </a:endParaRPr>
          </a:p>
          <a:p>
            <a:pPr lvl="1"/>
            <a:endParaRPr lang="en-GB" dirty="0">
              <a:latin typeface="Calibri" panose="020F0502020204030204" pitchFamily="34" charset="0"/>
            </a:endParaRPr>
          </a:p>
          <a:p>
            <a:endParaRPr lang="en-GB" dirty="0">
              <a:latin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0463" y="1558636"/>
            <a:ext cx="3110124" cy="2150918"/>
          </a:xfrm>
          <a:prstGeom prst="rect">
            <a:avLst/>
          </a:prstGeom>
        </p:spPr>
      </p:pic>
    </p:spTree>
    <p:extLst>
      <p:ext uri="{BB962C8B-B14F-4D97-AF65-F5344CB8AC3E}">
        <p14:creationId xmlns:p14="http://schemas.microsoft.com/office/powerpoint/2010/main" val="19411943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874" y="211572"/>
            <a:ext cx="9920979" cy="1400530"/>
          </a:xfrm>
        </p:spPr>
        <p:txBody>
          <a:bodyPr/>
          <a:lstStyle/>
          <a:p>
            <a:r>
              <a:rPr lang="en-GB" sz="3600" dirty="0" smtClean="0">
                <a:latin typeface="Conduit"/>
              </a:rPr>
              <a:t>3) Coventry </a:t>
            </a:r>
            <a:r>
              <a:rPr lang="en-GB" sz="3600" dirty="0">
                <a:latin typeface="Conduit"/>
              </a:rPr>
              <a:t>&amp; Warwickshire Green Business Network</a:t>
            </a:r>
          </a:p>
        </p:txBody>
      </p:sp>
      <p:sp>
        <p:nvSpPr>
          <p:cNvPr id="3" name="Content Placeholder 2"/>
          <p:cNvSpPr>
            <a:spLocks noGrp="1"/>
          </p:cNvSpPr>
          <p:nvPr>
            <p:ph idx="1"/>
          </p:nvPr>
        </p:nvSpPr>
        <p:spPr>
          <a:xfrm>
            <a:off x="382876" y="1612102"/>
            <a:ext cx="8946541" cy="5010371"/>
          </a:xfrm>
        </p:spPr>
        <p:txBody>
          <a:bodyPr>
            <a:normAutofit/>
          </a:bodyPr>
          <a:lstStyle/>
          <a:p>
            <a:pPr marL="0" indent="0">
              <a:spcBef>
                <a:spcPts val="600"/>
              </a:spcBef>
              <a:buNone/>
            </a:pPr>
            <a:r>
              <a:rPr lang="en-GB" dirty="0">
                <a:latin typeface="Conduit"/>
              </a:rPr>
              <a:t>Membership is free </a:t>
            </a:r>
            <a:r>
              <a:rPr lang="en-GB" dirty="0" smtClean="0">
                <a:latin typeface="Conduit"/>
              </a:rPr>
              <a:t>and </a:t>
            </a:r>
            <a:r>
              <a:rPr lang="en-GB" dirty="0">
                <a:latin typeface="Conduit"/>
              </a:rPr>
              <a:t>offers a range of benefits:</a:t>
            </a:r>
          </a:p>
          <a:p>
            <a:pPr>
              <a:spcBef>
                <a:spcPts val="600"/>
              </a:spcBef>
            </a:pPr>
            <a:r>
              <a:rPr lang="en-GB" dirty="0" smtClean="0">
                <a:latin typeface="Conduit"/>
              </a:rPr>
              <a:t>Practical </a:t>
            </a:r>
            <a:r>
              <a:rPr lang="en-GB" dirty="0">
                <a:latin typeface="Conduit"/>
              </a:rPr>
              <a:t>workshops and expert technical </a:t>
            </a:r>
            <a:r>
              <a:rPr lang="en-GB" dirty="0" smtClean="0">
                <a:latin typeface="Conduit"/>
              </a:rPr>
              <a:t>assistance </a:t>
            </a:r>
          </a:p>
          <a:p>
            <a:pPr marL="0" indent="0">
              <a:spcBef>
                <a:spcPts val="600"/>
              </a:spcBef>
              <a:buNone/>
            </a:pPr>
            <a:r>
              <a:rPr lang="en-GB" dirty="0" smtClean="0">
                <a:latin typeface="Conduit"/>
              </a:rPr>
              <a:t>     </a:t>
            </a:r>
            <a:endParaRPr lang="en-GB" dirty="0">
              <a:latin typeface="Conduit"/>
            </a:endParaRPr>
          </a:p>
          <a:p>
            <a:pPr lvl="0">
              <a:spcBef>
                <a:spcPts val="600"/>
              </a:spcBef>
            </a:pPr>
            <a:r>
              <a:rPr lang="en-GB" dirty="0" smtClean="0">
                <a:latin typeface="Conduit"/>
              </a:rPr>
              <a:t>Networking </a:t>
            </a:r>
            <a:r>
              <a:rPr lang="en-GB" dirty="0">
                <a:latin typeface="Conduit"/>
              </a:rPr>
              <a:t>and supply chain </a:t>
            </a:r>
            <a:r>
              <a:rPr lang="en-GB" dirty="0" smtClean="0">
                <a:latin typeface="Conduit"/>
              </a:rPr>
              <a:t>opportunities (Inclusion </a:t>
            </a:r>
            <a:br>
              <a:rPr lang="en-GB" dirty="0" smtClean="0">
                <a:latin typeface="Conduit"/>
              </a:rPr>
            </a:br>
            <a:r>
              <a:rPr lang="en-GB" dirty="0" smtClean="0">
                <a:latin typeface="Conduit"/>
              </a:rPr>
              <a:t>in Green Business Directory)</a:t>
            </a:r>
          </a:p>
          <a:p>
            <a:pPr lvl="0">
              <a:spcBef>
                <a:spcPts val="600"/>
              </a:spcBef>
            </a:pPr>
            <a:endParaRPr lang="en-GB" dirty="0">
              <a:latin typeface="Conduit"/>
            </a:endParaRPr>
          </a:p>
          <a:p>
            <a:pPr lvl="0">
              <a:spcBef>
                <a:spcPts val="600"/>
              </a:spcBef>
            </a:pPr>
            <a:r>
              <a:rPr lang="en-GB" dirty="0" smtClean="0">
                <a:latin typeface="Conduit"/>
              </a:rPr>
              <a:t>Monthly newsletter</a:t>
            </a:r>
          </a:p>
          <a:p>
            <a:pPr lvl="0">
              <a:spcBef>
                <a:spcPts val="600"/>
              </a:spcBef>
            </a:pPr>
            <a:endParaRPr lang="en-GB" dirty="0">
              <a:latin typeface="Conduit"/>
            </a:endParaRPr>
          </a:p>
          <a:p>
            <a:pPr lvl="0">
              <a:spcBef>
                <a:spcPts val="600"/>
              </a:spcBef>
            </a:pPr>
            <a:r>
              <a:rPr lang="en-GB" dirty="0" smtClean="0">
                <a:latin typeface="Conduit"/>
              </a:rPr>
              <a:t>Use </a:t>
            </a:r>
            <a:r>
              <a:rPr lang="en-GB" dirty="0">
                <a:latin typeface="Conduit"/>
              </a:rPr>
              <a:t>of the Green Business Network </a:t>
            </a:r>
            <a:r>
              <a:rPr lang="en-GB" dirty="0" smtClean="0">
                <a:latin typeface="Conduit"/>
              </a:rPr>
              <a:t>logo</a:t>
            </a:r>
          </a:p>
          <a:p>
            <a:pPr lvl="0">
              <a:spcBef>
                <a:spcPts val="600"/>
              </a:spcBef>
            </a:pPr>
            <a:endParaRPr lang="en-GB" dirty="0">
              <a:latin typeface="Conduit"/>
            </a:endParaRPr>
          </a:p>
          <a:p>
            <a:pPr lvl="0">
              <a:spcBef>
                <a:spcPts val="600"/>
              </a:spcBef>
            </a:pPr>
            <a:r>
              <a:rPr lang="en-GB" dirty="0">
                <a:latin typeface="Conduit"/>
              </a:rPr>
              <a:t>Enhance your green credentials to secure new business</a:t>
            </a:r>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9118" y="2408190"/>
            <a:ext cx="2875785" cy="2874974"/>
          </a:xfrm>
          <a:prstGeom prst="rect">
            <a:avLst/>
          </a:prstGeom>
        </p:spPr>
      </p:pic>
    </p:spTree>
    <p:extLst>
      <p:ext uri="{BB962C8B-B14F-4D97-AF65-F5344CB8AC3E}">
        <p14:creationId xmlns:p14="http://schemas.microsoft.com/office/powerpoint/2010/main" val="3016653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8838" y="2318462"/>
            <a:ext cx="9404723" cy="2659938"/>
          </a:xfrm>
        </p:spPr>
        <p:txBody>
          <a:bodyPr/>
          <a:lstStyle/>
          <a:p>
            <a:pPr lvl="0" algn="ctr"/>
            <a:r>
              <a:rPr lang="en-GB" sz="4400" b="1" dirty="0" smtClean="0">
                <a:latin typeface="Conduit"/>
              </a:rPr>
              <a:t>Coventry University Enterprises </a:t>
            </a:r>
            <a:r>
              <a:rPr lang="en-GB" sz="4000" dirty="0" smtClean="0">
                <a:latin typeface="Conduit"/>
              </a:rPr>
              <a:t/>
            </a:r>
            <a:br>
              <a:rPr lang="en-GB" sz="4000" dirty="0" smtClean="0">
                <a:latin typeface="Conduit"/>
              </a:rPr>
            </a:br>
            <a:r>
              <a:rPr lang="en-GB" sz="4000" dirty="0">
                <a:latin typeface="Conduit"/>
              </a:rPr>
              <a:t/>
            </a:r>
            <a:br>
              <a:rPr lang="en-GB" sz="4000" dirty="0">
                <a:latin typeface="Conduit"/>
              </a:rPr>
            </a:br>
            <a:r>
              <a:rPr lang="en-GB" sz="3600" dirty="0" smtClean="0">
                <a:latin typeface="Conduit"/>
              </a:rPr>
              <a:t>(Green Business Programme Partner)</a:t>
            </a:r>
            <a:endParaRPr lang="en-GB" sz="4000" dirty="0">
              <a:latin typeface="Conduit"/>
            </a:endParaRPr>
          </a:p>
        </p:txBody>
      </p:sp>
    </p:spTree>
    <p:extLst>
      <p:ext uri="{BB962C8B-B14F-4D97-AF65-F5344CB8AC3E}">
        <p14:creationId xmlns:p14="http://schemas.microsoft.com/office/powerpoint/2010/main" val="1414456566"/>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6783</TotalTime>
  <Words>1464</Words>
  <Application>Microsoft Office PowerPoint</Application>
  <PresentationFormat>Widescreen</PresentationFormat>
  <Paragraphs>198</Paragraphs>
  <Slides>30</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Conduit</vt:lpstr>
      <vt:lpstr>Times New Roman</vt:lpstr>
      <vt:lpstr>Trebuchet MS</vt:lpstr>
      <vt:lpstr>Wingdings 3</vt:lpstr>
      <vt:lpstr>Facet</vt:lpstr>
      <vt:lpstr>PowerPoint Presentation</vt:lpstr>
      <vt:lpstr>PowerPoint Presentation</vt:lpstr>
      <vt:lpstr>We can help you with…</vt:lpstr>
      <vt:lpstr>Energy efficiency audits</vt:lpstr>
      <vt:lpstr>Energy efficiency grants </vt:lpstr>
      <vt:lpstr>PowerPoint Presentation</vt:lpstr>
      <vt:lpstr>Low Carbon Innovation grants</vt:lpstr>
      <vt:lpstr>3) Coventry &amp; Warwickshire Green Business Network</vt:lpstr>
      <vt:lpstr>Coventry University Enterprises   (Green Business Programme Partner)</vt:lpstr>
      <vt:lpstr>Research Innovation and Adoption of Low Carbon Technologies</vt:lpstr>
      <vt:lpstr>Practical workshops and expert technical assistance</vt:lpstr>
      <vt:lpstr>How to contact us</vt:lpstr>
      <vt:lpstr>Thank you  Any questions? </vt:lpstr>
      <vt:lpstr>The challenge</vt:lpstr>
      <vt:lpstr>PowerPoint Presentation</vt:lpstr>
      <vt:lpstr>PowerPoint Presentation</vt:lpstr>
      <vt:lpstr>Coventry &amp; Warwickshire Energy Innovation Zone</vt:lpstr>
      <vt:lpstr>PowerPoint Presentation</vt:lpstr>
      <vt:lpstr>Ultra Low Emission Taxi (LEVC) </vt:lpstr>
      <vt:lpstr>ULEV Taxi Instructure Charging Point Project</vt:lpstr>
      <vt:lpstr>PowerPoint Presentation</vt:lpstr>
      <vt:lpstr>Delivery Programme ULEV Taxi Infrastructure Project</vt:lpstr>
      <vt:lpstr>On-Street Residential Charging Scheme (ORCS)</vt:lpstr>
      <vt:lpstr>On-street Residential Charge-point Scheme (ORCS)</vt:lpstr>
      <vt:lpstr>Ultra-Low Emission Bus (ULEB)</vt:lpstr>
      <vt:lpstr>Charging on the move: Dynamic Wireless Power Transfer (DWPT) </vt:lpstr>
      <vt:lpstr>PowerPoint Presentation</vt:lpstr>
      <vt:lpstr>Thank you  Any questions? </vt:lpstr>
      <vt:lpstr>PowerPoint Presentation</vt:lpstr>
      <vt:lpstr>PowerPoint Presentation</vt:lpstr>
    </vt:vector>
  </TitlesOfParts>
  <Company>Coventry City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Middleton, Richard</dc:creator>
  <cp:lastModifiedBy>Osborne, Denise</cp:lastModifiedBy>
  <cp:revision>206</cp:revision>
  <cp:lastPrinted>2017-07-12T14:34:42Z</cp:lastPrinted>
  <dcterms:created xsi:type="dcterms:W3CDTF">2016-09-26T10:23:31Z</dcterms:created>
  <dcterms:modified xsi:type="dcterms:W3CDTF">2018-06-28T22:23:50Z</dcterms:modified>
</cp:coreProperties>
</file>