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00" r:id="rId4"/>
    <p:sldId id="306" r:id="rId5"/>
    <p:sldId id="310" r:id="rId6"/>
    <p:sldId id="311" r:id="rId7"/>
    <p:sldId id="312" r:id="rId8"/>
    <p:sldId id="313" r:id="rId9"/>
    <p:sldId id="314" r:id="rId10"/>
    <p:sldId id="299" r:id="rId11"/>
    <p:sldId id="302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ie Campbell" initials="MC" lastIdx="4" clrIdx="0">
    <p:extLst>
      <p:ext uri="{19B8F6BF-5375-455C-9EA6-DF929625EA0E}">
        <p15:presenceInfo xmlns:p15="http://schemas.microsoft.com/office/powerpoint/2012/main" userId="Mollie Campb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03D"/>
    <a:srgbClr val="283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EEB4BC-AD2D-440A-826F-F356529C1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C47ADB-A7DB-4C94-9C4D-E283E7B54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E9E1E-0BA8-46FA-8588-ABE50074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536885-02D2-4CDD-827D-C4FDC700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42334-195F-491F-BDF8-4F6C5A41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07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6BA2C5-E49D-4A67-8940-C3D6E373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E75626-FBBA-4EA8-BD6F-3CC75F96F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137D70-79D1-48D4-A34E-601030B4F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C6173A-67C0-4477-A926-783B050A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7DDED-5D21-4EC5-8E00-B032951D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57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3EA09A-8A14-4B5A-9050-4980F4044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D8C1BC-C82E-4817-A77B-08848314D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5C8FE7-40DC-4A4A-B751-2ED29896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649B1-FCB8-423F-A8B6-6ABA5EB3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F1AD1-D7A0-4894-8919-C464CD51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1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2F200-D70D-4FF1-88AA-E76ABD0F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DF0E31-83F1-4E9D-A508-F9A48D5AB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C3709F-E5D5-4BFF-A853-28CD7A46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D8A46-5A37-4981-ABE3-E08E590F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64415-500A-4A48-BEF8-366A9ACF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29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59A8B-1BB0-4CC8-8B6B-7F22F6B0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46EE93-9859-4867-AB02-C0BB50E1D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096E83-4ACC-41FA-977A-5CBB66B4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0D52F-10E3-40FB-B9A3-CC40DE52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0F518-0539-4A93-B82E-7B9A4C7D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3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55D237-D8D1-4949-AA0D-A9B8EBD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B3CE03-5CC5-456C-BFBB-63B6DEC7B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4092FE-7CDC-4A13-8860-FCCEACE2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0FF6D8-2E3E-4DC9-8429-17088558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B68853-1F67-4EE2-A4BE-33126B93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CB1639-C121-462D-8B4F-1576F1E0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4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FD2EB-B86B-44EF-B45C-FA3F21EF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C77B6D-1418-4B80-96BB-F572DB87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80A47-E5F0-449B-8F82-B870F1198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F85E73-C5DC-4DA7-94C8-682241951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2D29EF-E439-4634-AD56-72967D0DF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5F3498-CAE4-4ECF-91F4-617A99BD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DA9B0F-21B3-4222-8F07-D7A1A742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C53B71-2D2D-492B-8C9C-8E0BFFA7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473BB-0EEB-4F97-885E-667F3C68A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9BE724-B428-466B-BB9F-DC17025D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0A1DC7-569C-4356-B73D-568E2D47B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62D379-128F-4C63-90BD-0E4B8AEE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1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EC5604-484B-40C3-962D-B4B2E168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403EA8-6057-432A-B664-2A9E200A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07F06E-1A74-435F-812D-C0CFC9E7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2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3878D-0296-430C-94B2-52B4BE0B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582F39-8145-46F7-B0C7-A8A029D64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B2E58F-52A9-4A11-A890-09C89CD18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FC0DA7-D7ED-4CC9-BE15-90F1EC10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6C3E18-EB24-4685-B9C3-F76924A0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6FA2F9-91FA-430A-93DA-028C98C7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846D7-FE64-41F3-AB4C-9E5DB12A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92D715-6928-461D-98BE-CF78F0D93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16B328-85EE-4750-AE4A-EFBD4017C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435B82-8BDB-48A4-8354-3AFE6A79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93BD74-1C24-4EFB-AA3B-70F0A544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0AE40F-206A-412C-AACB-E3292291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70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31F4D2-D58F-400D-AC02-503AFE61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50F396-7D27-4697-88E1-873692A57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6A6004-41EA-4DB4-804D-9D7C050E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6C60F-EB64-4117-B7F4-34BBDA19C607}" type="datetimeFigureOut">
              <a:rPr lang="en-GB" smtClean="0"/>
              <a:t>28/06/2018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99AE6-B5B3-4411-9886-1FAB42027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FD467-C54C-422C-AD26-71F443DF8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9E99-7744-49F4-9EF3-9B88031F72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4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andrew.leech@fleetevolution.com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3.svg"/><Relationship Id="rId9" Type="http://schemas.openxmlformats.org/officeDocument/2006/relationships/hyperlink" Target="mailto:engagement@fleetevolution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2E0357-972F-4050-BF39-AF6D18604B21}"/>
              </a:ext>
            </a:extLst>
          </p:cNvPr>
          <p:cNvSpPr/>
          <p:nvPr/>
        </p:nvSpPr>
        <p:spPr>
          <a:xfrm>
            <a:off x="0" y="6102221"/>
            <a:ext cx="12192000" cy="755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22300" dist="50800" dir="16200000" sx="99000" sy="99000" rotWithShape="0">
              <a:schemeClr val="bg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89F4A-B401-4062-99DA-F3C7BED624CF}"/>
              </a:ext>
            </a:extLst>
          </p:cNvPr>
          <p:cNvSpPr txBox="1"/>
          <p:nvPr/>
        </p:nvSpPr>
        <p:spPr>
          <a:xfrm>
            <a:off x="4719606" y="6345163"/>
            <a:ext cx="5305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0300 302 0626  | fleetevolution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E870E4-FCA0-4249-8DAE-EADB5918B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96" y="6183712"/>
            <a:ext cx="1640085" cy="428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C75BEF-EBCD-43E7-9FD0-FF76F6849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85" y="687004"/>
            <a:ext cx="7004829" cy="1828157"/>
          </a:xfrm>
          <a:prstGeom prst="rect">
            <a:avLst/>
          </a:prstGeom>
          <a:effectLst>
            <a:outerShdw blurRad="292100" dist="76200" dir="2640000" sx="103000" sy="103000" algn="ctr" rotWithShape="0">
              <a:srgbClr val="000000">
                <a:alpha val="22000"/>
              </a:srgbClr>
            </a:outerShdw>
            <a:reflection stA="15000" endPos="33000" dir="5400000" sy="-100000" algn="bl" rotWithShape="0"/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6251FDEB-231E-41AD-B95A-33A01F54E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6044" y="4992598"/>
            <a:ext cx="1320800" cy="70511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8439ECB-5EE0-4F77-968C-A3C652080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20532" y="2515161"/>
            <a:ext cx="2265319" cy="307067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D8652F-950A-412D-B81D-DFA2B164C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72526" y="5030243"/>
            <a:ext cx="3093156" cy="69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6D506-D888-4830-A09E-9E5B27B10B6C}"/>
              </a:ext>
            </a:extLst>
          </p:cNvPr>
          <p:cNvSpPr txBox="1"/>
          <p:nvPr/>
        </p:nvSpPr>
        <p:spPr>
          <a:xfrm>
            <a:off x="2239108" y="3552092"/>
            <a:ext cx="626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 more environmentally friendly future for motoring?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F686A6-214E-4C2A-A618-6CB88A2108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" y="6164296"/>
            <a:ext cx="1070103" cy="688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57796F-E4DB-4ECF-BD88-DE3F7C7C7C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7" y="6163523"/>
            <a:ext cx="482542" cy="684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5B8864-934A-4AB1-9A42-2848329F8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3717" y="6214094"/>
            <a:ext cx="632550" cy="552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BC7B1-0FAB-4F04-BEB7-323A77F7F5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952" y="6193574"/>
            <a:ext cx="1099333" cy="57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6FA6DB-FEB6-490C-B252-242959EBD62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36" y="231864"/>
            <a:ext cx="2265320" cy="14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8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124691-3F7D-4E51-8934-DBDA7F3A6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0" b="161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0A8D61-EF8F-42BE-8167-1D3BCC1520BC}"/>
              </a:ext>
            </a:extLst>
          </p:cNvPr>
          <p:cNvSpPr txBox="1"/>
          <p:nvPr/>
        </p:nvSpPr>
        <p:spPr>
          <a:xfrm>
            <a:off x="8022021" y="3231931"/>
            <a:ext cx="3852041" cy="26530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Who Are Fleet Evolution?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Employee car scheme specialists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Salary Sacrifice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Ecos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Affinity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Fleet management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Green Fleet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</a:rPr>
              <a:t>Cost neutral employee car schemes with no leaver risk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4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29284-5CB1-4005-9DF0-00489799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219329"/>
            <a:ext cx="11320272" cy="4873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We make new cars  more affordable for employees, up to 40% cheaper than retail via a simple payroll deduction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greener the car the bigger the saving	</a:t>
            </a:r>
          </a:p>
        </p:txBody>
      </p:sp>
    </p:spTree>
    <p:extLst>
      <p:ext uri="{BB962C8B-B14F-4D97-AF65-F5344CB8AC3E}">
        <p14:creationId xmlns:p14="http://schemas.microsoft.com/office/powerpoint/2010/main" val="2686475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BBFFB4AC-B8E6-435F-945E-6BC69FEFC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52247" y="1964267"/>
            <a:ext cx="4141711" cy="4893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2E0357-972F-4050-BF39-AF6D18604B21}"/>
              </a:ext>
            </a:extLst>
          </p:cNvPr>
          <p:cNvSpPr/>
          <p:nvPr/>
        </p:nvSpPr>
        <p:spPr>
          <a:xfrm>
            <a:off x="0" y="6102221"/>
            <a:ext cx="12192000" cy="755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22300" dist="50800" dir="16200000" sx="99000" sy="99000" rotWithShape="0">
              <a:schemeClr val="bg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89F4A-B401-4062-99DA-F3C7BED624CF}"/>
              </a:ext>
            </a:extLst>
          </p:cNvPr>
          <p:cNvSpPr txBox="1"/>
          <p:nvPr/>
        </p:nvSpPr>
        <p:spPr>
          <a:xfrm>
            <a:off x="4719606" y="6345163"/>
            <a:ext cx="5305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0300 302 0626  | fleetevolution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E870E4-FCA0-4249-8DAE-EADB5918B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96" y="6183712"/>
            <a:ext cx="1640085" cy="428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7F81F6-7A12-4429-9448-A3C671E72BB9}"/>
              </a:ext>
            </a:extLst>
          </p:cNvPr>
          <p:cNvSpPr txBox="1"/>
          <p:nvPr/>
        </p:nvSpPr>
        <p:spPr>
          <a:xfrm>
            <a:off x="203200" y="457198"/>
            <a:ext cx="11988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44FD756-5320-4601-A2E3-A349ADAB4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69955" y="4661898"/>
            <a:ext cx="1361722" cy="727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B37FAB-C726-4690-ACC3-7D412A69B41B}"/>
              </a:ext>
            </a:extLst>
          </p:cNvPr>
          <p:cNvSpPr txBox="1"/>
          <p:nvPr/>
        </p:nvSpPr>
        <p:spPr>
          <a:xfrm>
            <a:off x="5831633" y="1782532"/>
            <a:ext cx="6083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8"/>
              </a:rPr>
              <a:t>andrew.leech@fleetevolution.com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07961079965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  <a:hlinkClick r:id="rId9"/>
              </a:rPr>
              <a:t>engagement@fleetevolution.com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Further guides – 	Guide to greener motoring</a:t>
            </a:r>
          </a:p>
          <a:p>
            <a:r>
              <a:rPr lang="en-GB" dirty="0">
                <a:solidFill>
                  <a:schemeClr val="bg1"/>
                </a:solidFill>
              </a:rPr>
              <a:t>		Guide to ULEV’s </a:t>
            </a:r>
          </a:p>
        </p:txBody>
      </p:sp>
    </p:spTree>
    <p:extLst>
      <p:ext uri="{BB962C8B-B14F-4D97-AF65-F5344CB8AC3E}">
        <p14:creationId xmlns:p14="http://schemas.microsoft.com/office/powerpoint/2010/main" val="165206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0A8D61-EF8F-42BE-8167-1D3BCC1520BC}"/>
              </a:ext>
            </a:extLst>
          </p:cNvPr>
          <p:cNvSpPr txBox="1"/>
          <p:nvPr/>
        </p:nvSpPr>
        <p:spPr>
          <a:xfrm>
            <a:off x="187779" y="304115"/>
            <a:ext cx="66130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3600" b="1" dirty="0">
                <a:solidFill>
                  <a:schemeClr val="bg1"/>
                </a:solidFill>
              </a:rPr>
              <a:t>Time for some blue sky thinking?</a:t>
            </a:r>
          </a:p>
          <a:p>
            <a:endParaRPr lang="en-GB" sz="3600" b="1" dirty="0">
              <a:solidFill>
                <a:schemeClr val="bg1"/>
              </a:solidFill>
            </a:endParaRPr>
          </a:p>
          <a:p>
            <a:endParaRPr lang="en-GB" sz="3600" b="1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</a:rPr>
              <a:t>CO2 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NOX</a:t>
            </a:r>
          </a:p>
          <a:p>
            <a:r>
              <a:rPr lang="en-GB" sz="3600" b="1">
                <a:solidFill>
                  <a:schemeClr val="bg1"/>
                </a:solidFill>
              </a:rPr>
              <a:t>Particulates</a:t>
            </a:r>
            <a:endParaRPr lang="en-GB" sz="3600" b="1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</a:rPr>
              <a:t>Hydrocarbons</a:t>
            </a:r>
          </a:p>
          <a:p>
            <a:endParaRPr lang="en-GB" sz="3600" b="1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</a:rPr>
              <a:t>Fossil fuels future? </a:t>
            </a:r>
          </a:p>
        </p:txBody>
      </p:sp>
    </p:spTree>
    <p:extLst>
      <p:ext uri="{BB962C8B-B14F-4D97-AF65-F5344CB8AC3E}">
        <p14:creationId xmlns:p14="http://schemas.microsoft.com/office/powerpoint/2010/main" val="14693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0A8D61-EF8F-42BE-8167-1D3BCC1520BC}"/>
              </a:ext>
            </a:extLst>
          </p:cNvPr>
          <p:cNvSpPr txBox="1"/>
          <p:nvPr/>
        </p:nvSpPr>
        <p:spPr>
          <a:xfrm>
            <a:off x="5416063" y="0"/>
            <a:ext cx="77386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4000" b="1" dirty="0">
                <a:solidFill>
                  <a:schemeClr val="bg1"/>
                </a:solidFill>
              </a:rPr>
              <a:t>What concerns are coming?</a:t>
            </a:r>
          </a:p>
        </p:txBody>
      </p:sp>
    </p:spTree>
    <p:extLst>
      <p:ext uri="{BB962C8B-B14F-4D97-AF65-F5344CB8AC3E}">
        <p14:creationId xmlns:p14="http://schemas.microsoft.com/office/powerpoint/2010/main" val="5952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13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generated with very high confidence">
            <a:extLst>
              <a:ext uri="{FF2B5EF4-FFF2-40B4-BE49-F238E27FC236}">
                <a16:creationId xmlns:a16="http://schemas.microsoft.com/office/drawing/2014/main" xmlns="" id="{7323ECBF-C9F2-4061-B3C9-E7941B00A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-1243014"/>
            <a:ext cx="12325350" cy="9244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BF4BED-DCD3-4111-9991-A390F13FDC5A}"/>
              </a:ext>
            </a:extLst>
          </p:cNvPr>
          <p:cNvSpPr txBox="1"/>
          <p:nvPr/>
        </p:nvSpPr>
        <p:spPr>
          <a:xfrm>
            <a:off x="7620000" y="-342900"/>
            <a:ext cx="4572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Plug in Hybrid</a:t>
            </a:r>
          </a:p>
          <a:p>
            <a:endParaRPr lang="en-GB" sz="2000" b="1" dirty="0"/>
          </a:p>
          <a:p>
            <a:r>
              <a:rPr lang="en-GB" sz="2000" b="1" dirty="0"/>
              <a:t>Pro’s </a:t>
            </a:r>
          </a:p>
          <a:p>
            <a:endParaRPr lang="en-GB" sz="2000" b="1" dirty="0"/>
          </a:p>
          <a:p>
            <a:r>
              <a:rPr lang="en-GB" sz="2000" b="1" dirty="0"/>
              <a:t>Up to 25 (</a:t>
            </a:r>
            <a:r>
              <a:rPr lang="en-GB" sz="2000" b="1" dirty="0" err="1"/>
              <a:t>ish</a:t>
            </a:r>
            <a:r>
              <a:rPr lang="en-GB" sz="2000" b="1" dirty="0"/>
              <a:t>) miles </a:t>
            </a:r>
            <a:r>
              <a:rPr lang="en-GB" sz="2000" b="1" dirty="0" err="1"/>
              <a:t>ev</a:t>
            </a:r>
            <a:r>
              <a:rPr lang="en-GB" sz="2000" b="1" dirty="0"/>
              <a:t> range</a:t>
            </a:r>
          </a:p>
          <a:p>
            <a:r>
              <a:rPr lang="en-GB" sz="2000" b="1" dirty="0"/>
              <a:t>Easy charging from any socket</a:t>
            </a:r>
          </a:p>
          <a:p>
            <a:r>
              <a:rPr lang="en-GB" sz="2000" b="1" dirty="0"/>
              <a:t>No range anxiety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Cons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High list price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Polluting on long journeys 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Fossil fuel reliance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Company car tax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91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&#10;&#10;Description generated with very high confidence">
            <a:extLst>
              <a:ext uri="{FF2B5EF4-FFF2-40B4-BE49-F238E27FC236}">
                <a16:creationId xmlns:a16="http://schemas.microsoft.com/office/drawing/2014/main" xmlns="" id="{6CC5D0A1-FBE1-4FBA-91CC-04A0FFC79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20CF29-2D8C-41C5-A142-59C7B92BCB70}"/>
              </a:ext>
            </a:extLst>
          </p:cNvPr>
          <p:cNvSpPr txBox="1"/>
          <p:nvPr/>
        </p:nvSpPr>
        <p:spPr>
          <a:xfrm>
            <a:off x="190500" y="304800"/>
            <a:ext cx="48387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Pure Electric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Pro’s</a:t>
            </a:r>
          </a:p>
          <a:p>
            <a:endParaRPr lang="en-GB" sz="2000" dirty="0"/>
          </a:p>
          <a:p>
            <a:r>
              <a:rPr lang="en-GB" sz="2000" dirty="0"/>
              <a:t>Running costs</a:t>
            </a:r>
          </a:p>
          <a:p>
            <a:r>
              <a:rPr lang="en-GB" sz="2000" dirty="0"/>
              <a:t>Performance</a:t>
            </a:r>
          </a:p>
          <a:p>
            <a:r>
              <a:rPr lang="en-GB" sz="2000" dirty="0"/>
              <a:t>Charging </a:t>
            </a:r>
          </a:p>
          <a:p>
            <a:endParaRPr lang="en-GB" sz="2000" dirty="0"/>
          </a:p>
          <a:p>
            <a:r>
              <a:rPr lang="en-GB" sz="2000" dirty="0"/>
              <a:t>Cons</a:t>
            </a:r>
          </a:p>
          <a:p>
            <a:endParaRPr lang="en-GB" sz="2000" dirty="0"/>
          </a:p>
          <a:p>
            <a:r>
              <a:rPr lang="en-GB" sz="2000" dirty="0"/>
              <a:t>Capital cost</a:t>
            </a:r>
          </a:p>
          <a:p>
            <a:r>
              <a:rPr lang="en-GB" sz="2000" dirty="0"/>
              <a:t>Range Anxiety</a:t>
            </a:r>
          </a:p>
          <a:p>
            <a:r>
              <a:rPr lang="en-GB" sz="2000" dirty="0"/>
              <a:t>Infrastructure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89857A-4ABB-4C47-9ADA-7CBA965F7D4F}"/>
              </a:ext>
            </a:extLst>
          </p:cNvPr>
          <p:cNvSpPr txBox="1"/>
          <p:nvPr/>
        </p:nvSpPr>
        <p:spPr>
          <a:xfrm>
            <a:off x="4533900" y="304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95C03D"/>
                </a:solidFill>
              </a:rPr>
              <a:t>Customer Data – 32,600 miles covered in a Nissan Leaf for £341</a:t>
            </a:r>
          </a:p>
        </p:txBody>
      </p:sp>
    </p:spTree>
    <p:extLst>
      <p:ext uri="{BB962C8B-B14F-4D97-AF65-F5344CB8AC3E}">
        <p14:creationId xmlns:p14="http://schemas.microsoft.com/office/powerpoint/2010/main" val="350465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2171B8-B1A6-49F3-9527-065E309F1ACB}"/>
              </a:ext>
            </a:extLst>
          </p:cNvPr>
          <p:cNvSpPr txBox="1"/>
          <p:nvPr/>
        </p:nvSpPr>
        <p:spPr>
          <a:xfrm>
            <a:off x="7715250" y="4267200"/>
            <a:ext cx="4305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Hydrogen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Very expensive to buy and run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Demand limited by cost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Cost  high due to demand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90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2E0357-972F-4050-BF39-AF6D18604B21}"/>
              </a:ext>
            </a:extLst>
          </p:cNvPr>
          <p:cNvSpPr/>
          <p:nvPr/>
        </p:nvSpPr>
        <p:spPr>
          <a:xfrm>
            <a:off x="0" y="6102221"/>
            <a:ext cx="12192000" cy="755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22300" dist="50800" dir="16200000" sx="99000" sy="99000" rotWithShape="0">
              <a:schemeClr val="bg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89F4A-B401-4062-99DA-F3C7BED624CF}"/>
              </a:ext>
            </a:extLst>
          </p:cNvPr>
          <p:cNvSpPr txBox="1"/>
          <p:nvPr/>
        </p:nvSpPr>
        <p:spPr>
          <a:xfrm>
            <a:off x="4719606" y="6345163"/>
            <a:ext cx="5305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0300 302 0626  | fleetevolution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E870E4-FCA0-4249-8DAE-EADB5918B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96" y="6183712"/>
            <a:ext cx="1640085" cy="42803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6251FDEB-231E-41AD-B95A-33A01F54E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6044" y="4992598"/>
            <a:ext cx="1320800" cy="70511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8439ECB-5EE0-4F77-968C-A3C652080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20532" y="2515161"/>
            <a:ext cx="2265319" cy="307067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D8652F-950A-412D-B81D-DFA2B164C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372526" y="5030243"/>
            <a:ext cx="3093156" cy="69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6D506-D888-4830-A09E-9E5B27B10B6C}"/>
              </a:ext>
            </a:extLst>
          </p:cNvPr>
          <p:cNvSpPr txBox="1"/>
          <p:nvPr/>
        </p:nvSpPr>
        <p:spPr>
          <a:xfrm>
            <a:off x="160556" y="231864"/>
            <a:ext cx="626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Cost based justification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F686A6-214E-4C2A-A618-6CB88A2108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" y="6164296"/>
            <a:ext cx="1070103" cy="688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57796F-E4DB-4ECF-BD88-DE3F7C7C7C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7" y="6163523"/>
            <a:ext cx="482542" cy="684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5B8864-934A-4AB1-9A42-2848329F80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3717" y="6214094"/>
            <a:ext cx="632550" cy="552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BC7B1-0FAB-4F04-BEB7-323A77F7F5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0952" y="6193574"/>
            <a:ext cx="1099333" cy="57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6FA6DB-FEB6-490C-B252-242959EBD6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36" y="231864"/>
            <a:ext cx="2265320" cy="1457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E0273A-35D1-46C2-9733-292A987169FF}"/>
              </a:ext>
            </a:extLst>
          </p:cNvPr>
          <p:cNvSpPr txBox="1"/>
          <p:nvPr/>
        </p:nvSpPr>
        <p:spPr>
          <a:xfrm>
            <a:off x="160556" y="819150"/>
            <a:ext cx="93263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 (12,000 miles per annum)			Van (20,000 miles per annum)</a:t>
            </a:r>
          </a:p>
          <a:p>
            <a:endParaRPr lang="en-GB" dirty="0"/>
          </a:p>
          <a:p>
            <a:r>
              <a:rPr lang="en-GB" dirty="0"/>
              <a:t>Ford Focus	lease cost £400			Ford Transit Con	Purchase £17,000</a:t>
            </a:r>
          </a:p>
          <a:p>
            <a:r>
              <a:rPr lang="en-GB" dirty="0"/>
              <a:t>		fuel cost £100 (and rising)				fuel cost £220</a:t>
            </a:r>
          </a:p>
          <a:p>
            <a:endParaRPr lang="en-GB" dirty="0"/>
          </a:p>
          <a:p>
            <a:r>
              <a:rPr lang="en-GB" dirty="0"/>
              <a:t>Nissan leaf	lease cost £400			Nissan NV200	Purchase £19,000</a:t>
            </a:r>
          </a:p>
          <a:p>
            <a:r>
              <a:rPr lang="en-GB" dirty="0"/>
              <a:t>		electric cost £30 (15ppkw)				electric cost £65</a:t>
            </a:r>
          </a:p>
          <a:p>
            <a:r>
              <a:rPr lang="en-GB" dirty="0"/>
              <a:t>		salary sacrifice cost £300				100 miles range </a:t>
            </a:r>
          </a:p>
          <a:p>
            <a:r>
              <a:rPr lang="en-GB" dirty="0"/>
              <a:t>		180 miles range					fast charge</a:t>
            </a:r>
          </a:p>
          <a:p>
            <a:endParaRPr lang="en-GB" dirty="0"/>
          </a:p>
          <a:p>
            <a:r>
              <a:rPr lang="en-GB" dirty="0"/>
              <a:t>Hyundai Kona	lease cost £500</a:t>
            </a:r>
          </a:p>
          <a:p>
            <a:r>
              <a:rPr lang="en-GB" dirty="0"/>
              <a:t>		electric cost £30 (15ppkw)</a:t>
            </a:r>
          </a:p>
          <a:p>
            <a:r>
              <a:rPr lang="en-GB" dirty="0"/>
              <a:t>		salary sacrifice cost £400</a:t>
            </a:r>
          </a:p>
          <a:p>
            <a:r>
              <a:rPr lang="en-GB" dirty="0"/>
              <a:t>		280 miles range (60kw)</a:t>
            </a:r>
          </a:p>
          <a:p>
            <a:endParaRPr lang="en-GB" dirty="0"/>
          </a:p>
          <a:p>
            <a:r>
              <a:rPr lang="en-GB" dirty="0"/>
              <a:t>+ no congestion zone</a:t>
            </a:r>
          </a:p>
          <a:p>
            <a:r>
              <a:rPr lang="en-GB" dirty="0"/>
              <a:t>Other grants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25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A2B127-65E3-495C-9777-CE2ABF3A209D}"/>
              </a:ext>
            </a:extLst>
          </p:cNvPr>
          <p:cNvSpPr txBox="1"/>
          <p:nvPr/>
        </p:nvSpPr>
        <p:spPr>
          <a:xfrm>
            <a:off x="371475" y="671513"/>
            <a:ext cx="51292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Grants, incentives and giveaways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Vehicle Grant - £4,500 </a:t>
            </a:r>
            <a:r>
              <a:rPr lang="en-GB" b="1" dirty="0" err="1">
                <a:solidFill>
                  <a:schemeClr val="bg1"/>
                </a:solidFill>
              </a:rPr>
              <a:t>ev</a:t>
            </a:r>
            <a:r>
              <a:rPr lang="en-GB" b="1" dirty="0">
                <a:solidFill>
                  <a:schemeClr val="bg1"/>
                </a:solidFill>
              </a:rPr>
              <a:t>, £2,500 hybrid</a:t>
            </a:r>
          </a:p>
          <a:p>
            <a:r>
              <a:rPr lang="en-GB" b="1" dirty="0">
                <a:solidFill>
                  <a:schemeClr val="bg1"/>
                </a:solidFill>
              </a:rPr>
              <a:t>£8,000 van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Up to £500 off charging point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Free charging point from some schemes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Council aid for street charging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No congestion charge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Solar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>
                <a:solidFill>
                  <a:schemeClr val="bg1"/>
                </a:solidFill>
              </a:rPr>
              <a:t>Vehicle to Grid</a:t>
            </a:r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69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37675</TotalTime>
  <Words>236</Words>
  <Application>Microsoft Office PowerPoint</Application>
  <PresentationFormat>Widescreen</PresentationFormat>
  <Paragraphs>125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Mollie Campbell</dc:creator>
  <cp:lastModifiedBy>Osborne, Denise</cp:lastModifiedBy>
  <cp:revision>64</cp:revision>
  <dcterms:created xsi:type="dcterms:W3CDTF">2017-07-25T08:55:03Z</dcterms:created>
  <dcterms:modified xsi:type="dcterms:W3CDTF">2018-06-28T07:42:03Z</dcterms:modified>
</cp:coreProperties>
</file>