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65" r:id="rId3"/>
    <p:sldId id="266" r:id="rId4"/>
    <p:sldId id="273" r:id="rId5"/>
    <p:sldId id="268" r:id="rId6"/>
    <p:sldId id="269" r:id="rId7"/>
    <p:sldId id="270" r:id="rId8"/>
    <p:sldId id="271" r:id="rId9"/>
    <p:sldId id="272" r:id="rId10"/>
    <p:sldId id="275" r:id="rId11"/>
    <p:sldId id="27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D433"/>
    <a:srgbClr val="A1E335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3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57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76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51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61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19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37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8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43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33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416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1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D8FE2-460C-47AC-AA9E-CB5009F98E31}" type="datetimeFigureOut">
              <a:rPr lang="en-GB" smtClean="0"/>
              <a:t>17/10/2018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4295E-D1B9-4B58-B838-B9CB639560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56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GreenBusiness@coventry.gov.uk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34.jpeg"/><Relationship Id="rId5" Type="http://schemas.openxmlformats.org/officeDocument/2006/relationships/image" Target="../media/image4.png"/><Relationship Id="rId10" Type="http://schemas.openxmlformats.org/officeDocument/2006/relationships/hyperlink" Target="https://twitter.com/cwgreenbusiness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://www.coventry.gov.uk/greenbusines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image" Target="../media/image16.jpg"/><Relationship Id="rId5" Type="http://schemas.openxmlformats.org/officeDocument/2006/relationships/image" Target="../media/image4.png"/><Relationship Id="rId10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9.jpeg"/><Relationship Id="rId4" Type="http://schemas.openxmlformats.org/officeDocument/2006/relationships/image" Target="../media/image3.pn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4.jpeg"/><Relationship Id="rId18" Type="http://schemas.openxmlformats.org/officeDocument/2006/relationships/image" Target="../media/image28.png"/><Relationship Id="rId3" Type="http://schemas.openxmlformats.org/officeDocument/2006/relationships/image" Target="../media/image2.jpeg"/><Relationship Id="rId21" Type="http://schemas.openxmlformats.org/officeDocument/2006/relationships/image" Target="../media/image31.jpeg"/><Relationship Id="rId7" Type="http://schemas.openxmlformats.org/officeDocument/2006/relationships/image" Target="../media/image6.png"/><Relationship Id="rId12" Type="http://schemas.openxmlformats.org/officeDocument/2006/relationships/image" Target="../media/image23.jpeg"/><Relationship Id="rId17" Type="http://schemas.openxmlformats.org/officeDocument/2006/relationships/image" Target="../media/image27.jpeg"/><Relationship Id="rId2" Type="http://schemas.openxmlformats.org/officeDocument/2006/relationships/image" Target="../media/image1.jpg"/><Relationship Id="rId16" Type="http://schemas.openxmlformats.org/officeDocument/2006/relationships/image" Target="../media/image26.jpeg"/><Relationship Id="rId20" Type="http://schemas.openxmlformats.org/officeDocument/2006/relationships/image" Target="../media/image3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11" Type="http://schemas.openxmlformats.org/officeDocument/2006/relationships/hyperlink" Target="http://www.google.co.uk/url?sa=i&amp;rct=j&amp;q=&amp;esrc=s&amp;source=images&amp;cd=&amp;cad=rja&amp;uact=8&amp;ved=0CAcQjRw&amp;url=http://www.selectsolar.co.uk/prod/477/pir-motion-sensor-for-12v-dc-systems&amp;ei=oC5oVbb0GoP6Uq_HgYAC&amp;bvm=bv.94455598,d.d24&amp;psig=AFQjCNHoUBA-rrqYu7VrcNZdQWW3na3DYw&amp;ust=1432977408563331" TargetMode="External"/><Relationship Id="rId5" Type="http://schemas.openxmlformats.org/officeDocument/2006/relationships/image" Target="../media/image4.png"/><Relationship Id="rId15" Type="http://schemas.openxmlformats.org/officeDocument/2006/relationships/hyperlink" Target="http://www.google.co.uk/url?sa=i&amp;rct=j&amp;q=&amp;esrc=s&amp;source=images&amp;cd=&amp;cad=rja&amp;uact=8&amp;ved=0CAcQjRw&amp;url=http://www.lowlanddoors.co.uk/industrial-door-products/insulation-sectional/&amp;ei=WodnVaPTFMenU5rBgZgJ&amp;psig=AFQjCNEhWQJPMFHOGzXU4t2EOrjHe9pp2w&amp;ust=1432934614425775" TargetMode="External"/><Relationship Id="rId10" Type="http://schemas.openxmlformats.org/officeDocument/2006/relationships/image" Target="../media/image22.jpeg"/><Relationship Id="rId19" Type="http://schemas.openxmlformats.org/officeDocument/2006/relationships/image" Target="../media/image29.jpeg"/><Relationship Id="rId4" Type="http://schemas.openxmlformats.org/officeDocument/2006/relationships/image" Target="../media/image3.png"/><Relationship Id="rId9" Type="http://schemas.openxmlformats.org/officeDocument/2006/relationships/image" Target="../media/image21.jpeg"/><Relationship Id="rId1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048000" y="3105835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Sarah Watson</a:t>
            </a:r>
          </a:p>
          <a:p>
            <a:pPr algn="ctr"/>
            <a:r>
              <a:rPr lang="en-GB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nduit"/>
              </a:rPr>
              <a:t>Green Business Programme Manager</a:t>
            </a:r>
          </a:p>
        </p:txBody>
      </p:sp>
    </p:spTree>
    <p:extLst>
      <p:ext uri="{BB962C8B-B14F-4D97-AF65-F5344CB8AC3E}">
        <p14:creationId xmlns:p14="http://schemas.microsoft.com/office/powerpoint/2010/main" val="47793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7" y="0"/>
            <a:ext cx="12193527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392" y="5584498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470" y="6099789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7392" y="6355843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6569" y="6343650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31816" y="2205732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ts val="200"/>
              </a:spcBef>
              <a:spcAft>
                <a:spcPts val="200"/>
              </a:spcAft>
            </a:pPr>
            <a:r>
              <a:rPr lang="en-GB" sz="2000" b="1" dirty="0">
                <a:solidFill>
                  <a:srgbClr val="A1E335"/>
                </a:solidFill>
                <a:latin typeface="Conduit"/>
              </a:rPr>
              <a:t>U</a:t>
            </a:r>
            <a:r>
              <a:rPr lang="en-GB" sz="2000" b="1" dirty="0" smtClean="0">
                <a:solidFill>
                  <a:srgbClr val="A1E335"/>
                </a:solidFill>
                <a:latin typeface="Conduit"/>
              </a:rPr>
              <a:t>pcoming Events</a:t>
            </a:r>
            <a:r>
              <a:rPr lang="en-GB" dirty="0" smtClean="0">
                <a:solidFill>
                  <a:srgbClr val="A1E335"/>
                </a:solidFill>
                <a:latin typeface="Conduit"/>
              </a:rPr>
              <a:t> </a:t>
            </a:r>
            <a:endParaRPr lang="en-GB" dirty="0">
              <a:solidFill>
                <a:srgbClr val="A1E335"/>
              </a:solidFill>
              <a:latin typeface="Condui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2641" y="2804477"/>
            <a:ext cx="10631263" cy="1703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solidFill>
                  <a:prstClr val="black"/>
                </a:solidFill>
                <a:latin typeface="Conduit"/>
              </a:rPr>
              <a:t>22 November 2018 – UK Energy Storage: The Opportunities - Coventry</a:t>
            </a:r>
            <a:endParaRPr lang="en-GB" sz="1700" dirty="0">
              <a:solidFill>
                <a:prstClr val="black"/>
              </a:solidFill>
              <a:latin typeface="Conduit"/>
            </a:endParaRPr>
          </a:p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solidFill>
                  <a:prstClr val="black"/>
                </a:solidFill>
                <a:latin typeface="Conduit"/>
              </a:rPr>
              <a:t>28 November 2018 – Success and Opportunities for Supporting Your Business – One </a:t>
            </a:r>
            <a:r>
              <a:rPr lang="en-GB" sz="1700" dirty="0" err="1" smtClean="0">
                <a:solidFill>
                  <a:prstClr val="black"/>
                </a:solidFill>
                <a:latin typeface="Conduit"/>
              </a:rPr>
              <a:t>Friargate</a:t>
            </a:r>
            <a:r>
              <a:rPr lang="en-GB" sz="1700" dirty="0" smtClean="0">
                <a:solidFill>
                  <a:prstClr val="black"/>
                </a:solidFill>
                <a:latin typeface="Conduit"/>
              </a:rPr>
              <a:t>, Coventry</a:t>
            </a:r>
            <a:endParaRPr lang="en-GB" sz="1700" dirty="0">
              <a:solidFill>
                <a:prstClr val="black"/>
              </a:solidFill>
              <a:latin typeface="Conduit"/>
            </a:endParaRPr>
          </a:p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solidFill>
                  <a:prstClr val="black"/>
                </a:solidFill>
                <a:latin typeface="Conduit"/>
              </a:rPr>
              <a:t>30 November 2018 – Energy Saving and Low Carbon Workshop – Coventry</a:t>
            </a:r>
          </a:p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endParaRPr lang="en-GB" sz="1700" dirty="0">
              <a:solidFill>
                <a:prstClr val="black"/>
              </a:solidFill>
              <a:latin typeface="Conduit"/>
            </a:endParaRPr>
          </a:p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b="1" dirty="0" smtClean="0">
                <a:solidFill>
                  <a:prstClr val="black"/>
                </a:solidFill>
                <a:latin typeface="Conduit"/>
              </a:rPr>
              <a:t>For more information visit http</a:t>
            </a:r>
            <a:r>
              <a:rPr lang="en-GB" sz="1700" b="1" dirty="0">
                <a:solidFill>
                  <a:prstClr val="black"/>
                </a:solidFill>
                <a:latin typeface="Conduit"/>
              </a:rPr>
              <a:t>://bit.ly/cwgreenevents</a:t>
            </a:r>
          </a:p>
        </p:txBody>
      </p:sp>
    </p:spTree>
    <p:extLst>
      <p:ext uri="{BB962C8B-B14F-4D97-AF65-F5344CB8AC3E}">
        <p14:creationId xmlns:p14="http://schemas.microsoft.com/office/powerpoint/2010/main" val="218724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7135" y="1744068"/>
            <a:ext cx="45998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smtClean="0">
                <a:solidFill>
                  <a:srgbClr val="ACD433"/>
                </a:solidFill>
                <a:latin typeface="Conduit"/>
              </a:rPr>
              <a:t>Green Business Programme</a:t>
            </a:r>
            <a:endParaRPr lang="en-GB" altLang="en-US" sz="2000" b="1" dirty="0">
              <a:solidFill>
                <a:srgbClr val="ACD433"/>
              </a:solidFill>
              <a:latin typeface="Condui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0693" y="2230586"/>
            <a:ext cx="5356787" cy="3241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2000" b="1" dirty="0" smtClean="0">
                <a:solidFill>
                  <a:srgbClr val="A1E335"/>
                </a:solidFill>
                <a:latin typeface="Conduit"/>
              </a:rPr>
              <a:t>Contact us</a:t>
            </a:r>
          </a:p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2000" dirty="0" smtClean="0">
                <a:latin typeface="Conduit"/>
              </a:rPr>
              <a:t>Telephone: </a:t>
            </a:r>
            <a:r>
              <a:rPr lang="en-GB" sz="2000" dirty="0">
                <a:latin typeface="Conduit"/>
              </a:rPr>
              <a:t>024 7678 6901 </a:t>
            </a:r>
            <a:endParaRPr lang="en-GB" sz="2000" dirty="0" smtClean="0">
              <a:latin typeface="Conduit"/>
            </a:endParaRPr>
          </a:p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2000" dirty="0" smtClean="0">
                <a:latin typeface="Conduit"/>
              </a:rPr>
              <a:t>Email: </a:t>
            </a:r>
            <a:r>
              <a:rPr lang="en-GB" sz="2000" dirty="0" smtClean="0">
                <a:latin typeface="Conduit"/>
                <a:hlinkClick r:id="rId8"/>
              </a:rPr>
              <a:t>GreenBusiness@coventry.gov.uk</a:t>
            </a:r>
            <a:endParaRPr lang="en-GB" sz="2000" dirty="0" smtClean="0">
              <a:latin typeface="Conduit"/>
            </a:endParaRPr>
          </a:p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2000" dirty="0" smtClean="0">
                <a:latin typeface="Conduit"/>
              </a:rPr>
              <a:t>Website</a:t>
            </a:r>
            <a:r>
              <a:rPr lang="en-GB" sz="2000" dirty="0">
                <a:latin typeface="Conduit"/>
              </a:rPr>
              <a:t>: </a:t>
            </a:r>
            <a:r>
              <a:rPr lang="en-GB" sz="2000" u="sng" dirty="0">
                <a:latin typeface="Conduit"/>
                <a:hlinkClick r:id="rId9"/>
              </a:rPr>
              <a:t>www.coventry.gov.uk/greenbusiness</a:t>
            </a:r>
            <a:endParaRPr lang="en-GB" sz="2000" u="sng" dirty="0">
              <a:latin typeface="Conduit"/>
            </a:endParaRPr>
          </a:p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2000" dirty="0">
                <a:latin typeface="Conduit"/>
              </a:rPr>
              <a:t>Twitter: </a:t>
            </a:r>
            <a:r>
              <a:rPr lang="en-GB" sz="2000" dirty="0">
                <a:latin typeface="Conduit"/>
                <a:hlinkClick r:id="rId10"/>
              </a:rPr>
              <a:t>@</a:t>
            </a:r>
            <a:r>
              <a:rPr lang="en-GB" sz="2000" dirty="0" smtClean="0">
                <a:latin typeface="Conduit"/>
                <a:hlinkClick r:id="rId10"/>
              </a:rPr>
              <a:t>cwgreenbusiness</a:t>
            </a:r>
            <a:endParaRPr lang="en-GB" sz="2000" dirty="0" smtClean="0">
              <a:latin typeface="Conduit"/>
            </a:endParaRPr>
          </a:p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2000" dirty="0" smtClean="0">
                <a:latin typeface="Conduit"/>
              </a:rPr>
              <a:t>Join our LinkedIn group</a:t>
            </a:r>
          </a:p>
          <a:p>
            <a:endParaRPr lang="en-GB" sz="2200" dirty="0">
              <a:latin typeface="Conduit"/>
            </a:endParaRP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endParaRPr lang="en-GB" dirty="0" smtClean="0">
              <a:latin typeface="Conduit"/>
            </a:endParaRPr>
          </a:p>
          <a:p>
            <a:endParaRPr lang="en-GB" dirty="0">
              <a:latin typeface="Condui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185" y="2144178"/>
            <a:ext cx="2867891" cy="191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3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" y="93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34313" y="1949977"/>
            <a:ext cx="7521146" cy="3334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90000"/>
            </a:pPr>
            <a:r>
              <a:rPr lang="en-GB" sz="2000" dirty="0">
                <a:latin typeface="Conduit"/>
              </a:rPr>
              <a:t>What is it?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r>
              <a:rPr lang="en-GB" sz="2000" dirty="0">
                <a:latin typeface="Conduit"/>
              </a:rPr>
              <a:t>A support programme for SMEs and organisations in Coventry and Warwickshire to help business become more energy efficient and make the most low carbon opportunities</a:t>
            </a:r>
            <a:r>
              <a:rPr lang="en-GB" sz="2000" dirty="0" smtClean="0">
                <a:latin typeface="Conduit"/>
              </a:rPr>
              <a:t>.</a:t>
            </a:r>
          </a:p>
          <a:p>
            <a:pPr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90000"/>
            </a:pPr>
            <a:r>
              <a:rPr lang="en-GB" sz="2000" dirty="0" smtClean="0">
                <a:latin typeface="Conduit"/>
              </a:rPr>
              <a:t>Who</a:t>
            </a:r>
            <a:r>
              <a:rPr lang="en-GB" sz="2000" dirty="0">
                <a:latin typeface="Conduit"/>
              </a:rPr>
              <a:t>?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r>
              <a:rPr lang="en-GB" sz="2000" dirty="0">
                <a:latin typeface="Conduit"/>
              </a:rPr>
              <a:t>All small to medium size businesses (SMEs) in Coventry and Warwickshire 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92D050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Employ less than 250 employees.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92D050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Have an annual turnover of not exceeding €50 million and/or an annual balance sheet not exceeding €43million.</a:t>
            </a:r>
            <a:endParaRPr lang="en-GB" sz="2000" dirty="0">
              <a:latin typeface="Conduit"/>
            </a:endParaRPr>
          </a:p>
        </p:txBody>
      </p:sp>
      <p:pic>
        <p:nvPicPr>
          <p:cNvPr id="11" name="Picture 3" descr="Image result for coventry and warwickshire ma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139" y="1747219"/>
            <a:ext cx="5972073" cy="335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075" y="5014568"/>
            <a:ext cx="2099627" cy="139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1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26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6744" y="1808540"/>
            <a:ext cx="3132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b="1" dirty="0">
                <a:solidFill>
                  <a:srgbClr val="A1E335"/>
                </a:solidFill>
                <a:latin typeface="Conduit"/>
              </a:rPr>
              <a:t>Energy efficiency audits</a:t>
            </a:r>
            <a:endParaRPr lang="en-GB" sz="2000" b="1" dirty="0">
              <a:solidFill>
                <a:srgbClr val="A1E335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6744" y="2121612"/>
            <a:ext cx="8806249" cy="311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onduit"/>
              </a:rPr>
              <a:t>Identify potential energy efficiency measures</a:t>
            </a:r>
          </a:p>
          <a:p>
            <a:pPr marL="285750" indent="-285750"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Audit looks at: 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Building fabric - insulation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Energy bills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Heating and </a:t>
            </a:r>
            <a:r>
              <a:rPr lang="en-GB" sz="1500" dirty="0" smtClean="0">
                <a:latin typeface="Conduit"/>
              </a:rPr>
              <a:t>cooling, controls</a:t>
            </a:r>
            <a:endParaRPr lang="en-GB" sz="1500" dirty="0">
              <a:latin typeface="Conduit"/>
            </a:endParaRP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Lighting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Equipment and machinery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>
                <a:latin typeface="Conduit"/>
              </a:rPr>
              <a:t>Processes</a:t>
            </a:r>
          </a:p>
          <a:p>
            <a:pPr marL="742950" lvl="1" indent="-28575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 smtClean="0">
                <a:latin typeface="Conduit"/>
              </a:rPr>
              <a:t>Behavioural</a:t>
            </a:r>
          </a:p>
          <a:p>
            <a:pPr marL="742950" lvl="1" indent="-285750"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endParaRPr lang="en-GB" sz="800" dirty="0">
              <a:latin typeface="Conduit"/>
            </a:endParaRPr>
          </a:p>
          <a:p>
            <a:pPr marL="285750" indent="-285750"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Energy efficiency </a:t>
            </a:r>
            <a:r>
              <a:rPr lang="en-GB" sz="1600" dirty="0" smtClean="0">
                <a:latin typeface="Conduit"/>
              </a:rPr>
              <a:t>report</a:t>
            </a:r>
          </a:p>
          <a:p>
            <a:pPr marL="285750" indent="-285750"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endParaRPr lang="en-GB" sz="800" dirty="0">
              <a:latin typeface="Conduit"/>
            </a:endParaRPr>
          </a:p>
          <a:p>
            <a:pPr marL="285750" indent="-285750"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r>
              <a:rPr lang="en-GB" sz="1600" dirty="0" smtClean="0">
                <a:latin typeface="Conduit"/>
              </a:rPr>
              <a:t>Energy efficiency grants – current programme now closed</a:t>
            </a:r>
            <a:endParaRPr lang="en-GB" sz="1600" dirty="0">
              <a:latin typeface="Conduit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524" y="1898782"/>
            <a:ext cx="2259313" cy="2259313"/>
          </a:xfrm>
          <a:prstGeom prst="rect">
            <a:avLst/>
          </a:prstGeom>
        </p:spPr>
      </p:pic>
      <p:pic>
        <p:nvPicPr>
          <p:cNvPr id="16" name="Picture 2" descr="https://c1cleantechnicacom-wpengine.netdna-ssl.com/files/2012/05/562677_86180174-1024x76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050" y="4257447"/>
            <a:ext cx="2684262" cy="201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550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" y="93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graphicFrame>
        <p:nvGraphicFramePr>
          <p:cNvPr id="12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9587081"/>
              </p:ext>
            </p:extLst>
          </p:nvPr>
        </p:nvGraphicFramePr>
        <p:xfrm>
          <a:off x="349372" y="2075246"/>
          <a:ext cx="10079731" cy="3400270"/>
        </p:xfrm>
        <a:graphic>
          <a:graphicData uri="http://schemas.openxmlformats.org/drawingml/2006/table">
            <a:tbl>
              <a:tblPr/>
              <a:tblGrid>
                <a:gridCol w="2399291"/>
                <a:gridCol w="1920110"/>
                <a:gridCol w="1920110"/>
                <a:gridCol w="1920110"/>
                <a:gridCol w="1920110"/>
              </a:tblGrid>
              <a:tr h="319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Opportunity 5.7.1</a:t>
                      </a:r>
                      <a:endParaRPr lang="en-GB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ondui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b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Power Factor Correction</a:t>
                      </a:r>
                      <a:endParaRPr lang="en-GB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ondui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42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Energy Input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Annual carbon savings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Annual cost saving (£)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Implementation cost (£)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Simple Payback (Years)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Electricity 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tonnes CO</a:t>
                      </a:r>
                      <a:r>
                        <a:rPr lang="en-GB" sz="1600" baseline="-25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6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ondui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£20,000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£10,000 - £20,000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Less than 1 year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0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Current Situation 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Power Factor fluctuates on average between 0.3 and 0.4. This means power is being wasted and you are also being charged more for having a low power factor.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084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Opportunity 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Install automatic Power Factor correction equipment. This will ensure the Power Factor is improved and the value becomes nearer to 1 thus minimising wasted energy, improving the efficiency of a plant, liberating more kW from the available supply and saving you money.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292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Savings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ondui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Cost savings, electricity savings, carbon savings</a:t>
                      </a:r>
                    </a:p>
                  </a:txBody>
                  <a:tcPr marL="68174" marR="681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296562" y="1703013"/>
            <a:ext cx="45998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smtClean="0">
                <a:solidFill>
                  <a:srgbClr val="ACD433"/>
                </a:solidFill>
                <a:latin typeface="Conduit"/>
              </a:rPr>
              <a:t>Pressing company</a:t>
            </a:r>
            <a:endParaRPr lang="en-GB" altLang="en-US" sz="2000" b="1" dirty="0">
              <a:solidFill>
                <a:srgbClr val="ACD433"/>
              </a:solidFill>
              <a:latin typeface="Conduit"/>
            </a:endParaRPr>
          </a:p>
        </p:txBody>
      </p:sp>
    </p:spTree>
    <p:extLst>
      <p:ext uri="{BB962C8B-B14F-4D97-AF65-F5344CB8AC3E}">
        <p14:creationId xmlns:p14="http://schemas.microsoft.com/office/powerpoint/2010/main" val="92323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3669" y="1792064"/>
            <a:ext cx="1940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A1E335"/>
                </a:solidFill>
              </a:rPr>
              <a:t>Indigo Fitness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0969" y="2172358"/>
            <a:ext cx="7206653" cy="2652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900" dirty="0">
                <a:latin typeface="Conduit"/>
              </a:rPr>
              <a:t>UK’s largest Fitness equipment </a:t>
            </a:r>
            <a:r>
              <a:rPr lang="en-GB" sz="1900" dirty="0" smtClean="0">
                <a:latin typeface="Conduit"/>
              </a:rPr>
              <a:t>manufacturer</a:t>
            </a:r>
            <a:endParaRPr lang="en-GB" sz="1900" dirty="0">
              <a:latin typeface="Conduit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900" dirty="0" smtClean="0">
                <a:latin typeface="Conduit"/>
              </a:rPr>
              <a:t>£62,070 </a:t>
            </a:r>
            <a:r>
              <a:rPr lang="en-GB" sz="1900" dirty="0">
                <a:latin typeface="Conduit"/>
              </a:rPr>
              <a:t>energy efficiency grant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New insulated </a:t>
            </a:r>
            <a:r>
              <a:rPr lang="en-GB" sz="1600" dirty="0" smtClean="0">
                <a:latin typeface="Conduit"/>
              </a:rPr>
              <a:t>roof. 30</a:t>
            </a:r>
            <a:r>
              <a:rPr lang="en-GB" sz="1600" dirty="0">
                <a:latin typeface="Conduit"/>
              </a:rPr>
              <a:t>% energy saving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Sensor controlled LED lighting throughout. 70% energy savings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New heating system plus </a:t>
            </a:r>
            <a:r>
              <a:rPr lang="en-GB" sz="1600" dirty="0" smtClean="0">
                <a:latin typeface="Conduit"/>
              </a:rPr>
              <a:t>infrared heating </a:t>
            </a:r>
            <a:r>
              <a:rPr lang="en-GB" sz="1600" dirty="0">
                <a:latin typeface="Conduit"/>
              </a:rPr>
              <a:t>with sensor controls 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900" dirty="0">
                <a:latin typeface="Conduit"/>
              </a:rPr>
              <a:t>Lighting </a:t>
            </a:r>
            <a:r>
              <a:rPr lang="en-GB" sz="1900" dirty="0" smtClean="0">
                <a:latin typeface="Conduit"/>
              </a:rPr>
              <a:t>will save 22 tonnes of carbon per </a:t>
            </a:r>
            <a:r>
              <a:rPr lang="en-GB" sz="1900" dirty="0">
                <a:latin typeface="Conduit"/>
              </a:rPr>
              <a:t>year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900" dirty="0">
                <a:latin typeface="Conduit"/>
              </a:rPr>
              <a:t>Roof insulation </a:t>
            </a:r>
            <a:r>
              <a:rPr lang="en-GB" sz="1900" dirty="0" smtClean="0">
                <a:latin typeface="Conduit"/>
              </a:rPr>
              <a:t>will </a:t>
            </a:r>
            <a:r>
              <a:rPr lang="en-GB" sz="1900" dirty="0">
                <a:latin typeface="Conduit"/>
              </a:rPr>
              <a:t>save </a:t>
            </a:r>
            <a:r>
              <a:rPr lang="en-GB" sz="1900" dirty="0" smtClean="0">
                <a:latin typeface="Conduit"/>
              </a:rPr>
              <a:t>13 </a:t>
            </a:r>
            <a:r>
              <a:rPr lang="en-GB" sz="1900" dirty="0">
                <a:latin typeface="Conduit"/>
              </a:rPr>
              <a:t>tonnes of carbon per year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900" dirty="0">
                <a:latin typeface="Conduit"/>
              </a:rPr>
              <a:t>£6,000 a year saving on energy costs</a:t>
            </a:r>
          </a:p>
        </p:txBody>
      </p:sp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094" y="1808250"/>
            <a:ext cx="2642585" cy="16829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998" y="4108098"/>
            <a:ext cx="2869213" cy="190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07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" y="93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52557" y="1833254"/>
            <a:ext cx="143488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200" b="1" dirty="0" err="1">
                <a:solidFill>
                  <a:srgbClr val="A1E335"/>
                </a:solidFill>
              </a:rPr>
              <a:t>Sarginsons</a:t>
            </a:r>
            <a:endParaRPr lang="en-GB" sz="2200" b="1" dirty="0">
              <a:solidFill>
                <a:srgbClr val="A1E33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2557" y="2233364"/>
            <a:ext cx="6096000" cy="296491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Conduit"/>
              </a:rPr>
              <a:t>£370,000 spend per annum electricity and gas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£130,000 capital investment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£26,000 energy efficiency grant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>
                <a:latin typeface="Conduit"/>
              </a:rPr>
              <a:t>2  recuperation gas furnaces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>
                <a:latin typeface="Conduit"/>
              </a:rPr>
              <a:t>Variable speed air compressors and drying equipment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>
                <a:latin typeface="Conduit"/>
              </a:rPr>
              <a:t>LED lighting throughout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>
                <a:latin typeface="Conduit"/>
              </a:rPr>
              <a:t>Power Factor Correction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Payback – 1.5 year 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dirty="0">
                <a:latin typeface="Conduit"/>
              </a:rPr>
              <a:t>335 Tonnes CO2 saving/ annum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176" y="1921980"/>
            <a:ext cx="2177076" cy="144784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176" y="3468143"/>
            <a:ext cx="2177076" cy="14486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439" y="5026490"/>
            <a:ext cx="2149813" cy="14377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670" y="4208953"/>
            <a:ext cx="2458241" cy="153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" y="93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69557" y="1787180"/>
            <a:ext cx="9531178" cy="3826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2000" b="1" dirty="0" smtClean="0">
                <a:solidFill>
                  <a:srgbClr val="A1E335"/>
                </a:solidFill>
                <a:latin typeface="Conduit"/>
              </a:rPr>
              <a:t>Phase 2 – coming soon </a:t>
            </a:r>
            <a:r>
              <a:rPr lang="en-GB" dirty="0" smtClean="0">
                <a:solidFill>
                  <a:srgbClr val="A1E335"/>
                </a:solidFill>
                <a:latin typeface="Conduit"/>
              </a:rPr>
              <a:t>(still awaiting final confirmation) </a:t>
            </a:r>
            <a:endParaRPr lang="en-GB" dirty="0">
              <a:solidFill>
                <a:srgbClr val="A1E335"/>
              </a:solidFill>
              <a:latin typeface="Conduit"/>
            </a:endParaRPr>
          </a:p>
          <a:p>
            <a:pPr marL="342900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40% energy efficiency grants</a:t>
            </a:r>
          </a:p>
          <a:p>
            <a:pPr marL="342900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Capital grants to improve </a:t>
            </a:r>
            <a:r>
              <a:rPr lang="en-GB" sz="1600" dirty="0" smtClean="0">
                <a:latin typeface="Conduit"/>
              </a:rPr>
              <a:t>efficiency </a:t>
            </a:r>
            <a:r>
              <a:rPr lang="en-GB" sz="1600" dirty="0">
                <a:latin typeface="Conduit"/>
              </a:rPr>
              <a:t>(Up to </a:t>
            </a:r>
            <a:r>
              <a:rPr lang="en-GB" sz="1600" dirty="0" smtClean="0">
                <a:latin typeface="Conduit"/>
              </a:rPr>
              <a:t>£50k)</a:t>
            </a:r>
          </a:p>
          <a:p>
            <a:pPr marL="342900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latin typeface="Conduit"/>
              </a:rPr>
              <a:t>Must show a carbon saving</a:t>
            </a:r>
            <a:endParaRPr lang="en-GB" sz="1600" dirty="0">
              <a:latin typeface="Conduit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Covering:</a:t>
            </a:r>
          </a:p>
          <a:p>
            <a:pPr marL="800100" lvl="1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Energy</a:t>
            </a:r>
          </a:p>
          <a:p>
            <a:pPr marL="800100" lvl="1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Waste</a:t>
            </a:r>
          </a:p>
          <a:p>
            <a:pPr marL="800100" lvl="1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Water</a:t>
            </a:r>
          </a:p>
          <a:p>
            <a:pPr marL="800100" lvl="1" indent="-342900">
              <a:spcBef>
                <a:spcPts val="100"/>
              </a:spcBef>
              <a:spcAft>
                <a:spcPts val="1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nduit"/>
              </a:rPr>
              <a:t>Materials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1600" dirty="0" smtClean="0">
                <a:latin typeface="Conduit"/>
              </a:rPr>
              <a:t>Eligibility</a:t>
            </a:r>
            <a:r>
              <a:rPr lang="en-GB" sz="1600" dirty="0">
                <a:latin typeface="Conduit"/>
              </a:rPr>
              <a:t>: 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&gt;50% B2B</a:t>
            </a:r>
          </a:p>
          <a:p>
            <a:pPr marL="742950" lvl="1" indent="-28575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600" dirty="0">
                <a:latin typeface="Conduit"/>
              </a:rPr>
              <a:t>Match funding can’t be via another public sector grant etc. </a:t>
            </a:r>
          </a:p>
          <a:p>
            <a:endParaRPr lang="en-GB" sz="2000" dirty="0">
              <a:solidFill>
                <a:srgbClr val="A1E335"/>
              </a:solidFill>
              <a:latin typeface="Conduit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902" y="1868163"/>
            <a:ext cx="2555505" cy="1697882"/>
          </a:xfrm>
          <a:prstGeom prst="rect">
            <a:avLst/>
          </a:prstGeom>
        </p:spPr>
      </p:pic>
      <p:pic>
        <p:nvPicPr>
          <p:cNvPr id="15" name="Picture 14" descr="https://cleantechnica.com/files/2013/03/Solar-Panels-on-Factory-Roof-nice-sky-background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842" y="3063817"/>
            <a:ext cx="2111624" cy="1860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http://safetytoolboxtopics.com/images/stories/bigstock-Factory-Workers-And-Production-6966036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591" y="4423801"/>
            <a:ext cx="2464419" cy="1642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95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6" y="932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7093" y="1744068"/>
            <a:ext cx="5455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>
                <a:solidFill>
                  <a:srgbClr val="ACD433"/>
                </a:solidFill>
                <a:latin typeface="Conduit"/>
              </a:rPr>
              <a:t>Examples of </a:t>
            </a:r>
            <a:r>
              <a:rPr lang="en-GB" altLang="en-US" sz="2000" b="1" dirty="0" smtClean="0">
                <a:solidFill>
                  <a:srgbClr val="ACD433"/>
                </a:solidFill>
                <a:latin typeface="Conduit"/>
              </a:rPr>
              <a:t>measures eligible for grants</a:t>
            </a:r>
            <a:endParaRPr lang="en-GB" altLang="en-US" sz="2000" b="1" dirty="0">
              <a:solidFill>
                <a:srgbClr val="ACD433"/>
              </a:solidFill>
              <a:latin typeface="Conduit"/>
            </a:endParaRPr>
          </a:p>
        </p:txBody>
      </p:sp>
      <p:pic>
        <p:nvPicPr>
          <p:cNvPr id="11" name="Picture 6" descr="Image result for new led lights warehou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15" y="2424341"/>
            <a:ext cx="1531680" cy="91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6" descr="Airiu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362" y="2363580"/>
            <a:ext cx="1069126" cy="1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6" r="11705"/>
          <a:stretch>
            <a:fillRect/>
          </a:stretch>
        </p:blipFill>
        <p:spPr bwMode="auto">
          <a:xfrm>
            <a:off x="4077313" y="2340658"/>
            <a:ext cx="1022263" cy="114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http://www.selectsolar.co.uk/uploads/prod_img/2_419_s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395" y="2363580"/>
            <a:ext cx="1180255" cy="1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 descr="40460-267047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861" y="2270679"/>
            <a:ext cx="1371623" cy="128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0" descr="Adjustable-Variable-Speed-Pulley-Drives-With-Diaphragm-Springs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9" t="48145"/>
          <a:stretch>
            <a:fillRect/>
          </a:stretch>
        </p:blipFill>
        <p:spPr bwMode="auto">
          <a:xfrm>
            <a:off x="8963696" y="2424341"/>
            <a:ext cx="1363503" cy="117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http://www.lowlanddoors.co.uk/wp-content/uploads/2012/10/Fire_Roller_Shutter_Door_2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6" y="4016771"/>
            <a:ext cx="1441029" cy="10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458" y="4016771"/>
            <a:ext cx="1178343" cy="10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Image result for CNC machines"/>
          <p:cNvSpPr>
            <a:spLocks noChangeAspect="1" noChangeArrowheads="1"/>
          </p:cNvSpPr>
          <p:nvPr/>
        </p:nvSpPr>
        <p:spPr bwMode="auto">
          <a:xfrm>
            <a:off x="-3175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691" y="3857412"/>
            <a:ext cx="1602490" cy="1291043"/>
          </a:xfrm>
          <a:prstGeom prst="rect">
            <a:avLst/>
          </a:prstGeom>
        </p:spPr>
      </p:pic>
      <p:pic>
        <p:nvPicPr>
          <p:cNvPr id="23" name="Picture 22" descr="Image result for recycling baler"/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841" y="3881932"/>
            <a:ext cx="1088233" cy="1440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 descr="Image result for water saving carbon business"/>
          <p:cNvPicPr/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683" y="4016771"/>
            <a:ext cx="1286996" cy="1013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 descr="Image result for roof insulation industry"/>
          <p:cNvPicPr/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903" y="3974503"/>
            <a:ext cx="1253909" cy="1185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870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r>
              <a:rPr lang="en-GB" sz="2400" dirty="0">
                <a:solidFill>
                  <a:srgbClr val="7F7F7F"/>
                </a:solidFill>
                <a:latin typeface="Conduit"/>
              </a:rPr>
              <a:t/>
            </a: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458" y="551417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47135" y="1744068"/>
            <a:ext cx="45998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000" b="1" dirty="0" smtClean="0">
                <a:solidFill>
                  <a:srgbClr val="ACD433"/>
                </a:solidFill>
                <a:latin typeface="Conduit"/>
              </a:rPr>
              <a:t>Green Business Network</a:t>
            </a:r>
            <a:endParaRPr lang="en-GB" altLang="en-US" sz="2000" b="1" dirty="0">
              <a:solidFill>
                <a:srgbClr val="ACD433"/>
              </a:solidFill>
              <a:latin typeface="Condui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526" y="2041825"/>
            <a:ext cx="2875785" cy="287497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0693" y="2230586"/>
            <a:ext cx="6644768" cy="3895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200"/>
              </a:spcBef>
              <a:spcAft>
                <a:spcPts val="300"/>
              </a:spcAft>
            </a:pPr>
            <a:r>
              <a:rPr lang="en-GB" sz="1700" dirty="0">
                <a:latin typeface="Conduit"/>
              </a:rPr>
              <a:t>Membership is free and offers a range of benefits</a:t>
            </a:r>
            <a:r>
              <a:rPr lang="en-GB" sz="1700" dirty="0" smtClean="0">
                <a:latin typeface="Conduit"/>
              </a:rPr>
              <a:t>: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latin typeface="Conduit"/>
              </a:rPr>
              <a:t>Monthly newsletter – news, events new legislation, case studies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latin typeface="Conduit"/>
              </a:rPr>
              <a:t>Membership certificate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latin typeface="Conduit"/>
              </a:rPr>
              <a:t>Events and seminars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latin typeface="Conduit"/>
              </a:rPr>
              <a:t>Workshops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latin typeface="Conduit"/>
              </a:rPr>
              <a:t>Expert advice</a:t>
            </a:r>
          </a:p>
          <a:p>
            <a:pPr marL="28575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700" dirty="0" smtClean="0">
                <a:latin typeface="Conduit"/>
              </a:rPr>
              <a:t>Signposting to other grants</a:t>
            </a: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 smtClean="0">
                <a:latin typeface="Conduit"/>
              </a:rPr>
              <a:t>Business Support</a:t>
            </a: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 smtClean="0">
                <a:latin typeface="Conduit"/>
              </a:rPr>
              <a:t>Innovation</a:t>
            </a: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r>
              <a:rPr lang="en-GB" sz="1500" dirty="0" smtClean="0">
                <a:latin typeface="Conduit"/>
              </a:rPr>
              <a:t>Skills 4 Growth</a:t>
            </a:r>
          </a:p>
          <a:p>
            <a:pPr marL="742950" lvl="1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 3" panose="05040102010807070707" pitchFamily="18" charset="2"/>
              <a:buChar char="u"/>
            </a:pPr>
            <a:endParaRPr lang="en-GB" dirty="0" smtClean="0">
              <a:latin typeface="Conduit"/>
            </a:endParaRPr>
          </a:p>
          <a:p>
            <a:endParaRPr lang="en-GB" dirty="0">
              <a:latin typeface="Conduit"/>
            </a:endParaRPr>
          </a:p>
        </p:txBody>
      </p:sp>
    </p:spTree>
    <p:extLst>
      <p:ext uri="{BB962C8B-B14F-4D97-AF65-F5344CB8AC3E}">
        <p14:creationId xmlns:p14="http://schemas.microsoft.com/office/powerpoint/2010/main" val="146438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2436</TotalTime>
  <Words>518</Words>
  <Application>Microsoft Office PowerPoint</Application>
  <PresentationFormat>Widescreen</PresentationFormat>
  <Paragraphs>108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Conduit</vt:lpstr>
      <vt:lpstr>Times New Roman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Coventry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Gill, Sarah</dc:creator>
  <cp:lastModifiedBy>Osborne, Denise</cp:lastModifiedBy>
  <cp:revision>67</cp:revision>
  <dcterms:created xsi:type="dcterms:W3CDTF">2017-11-13T13:00:49Z</dcterms:created>
  <dcterms:modified xsi:type="dcterms:W3CDTF">2018-10-17T14:27:38Z</dcterms:modified>
</cp:coreProperties>
</file>