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6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69" r:id="rId6"/>
    <p:sldMasterId id="2147483678" r:id="rId7"/>
    <p:sldMasterId id="2147483687" r:id="rId8"/>
    <p:sldMasterId id="2147483696" r:id="rId9"/>
    <p:sldMasterId id="2147483705" r:id="rId10"/>
  </p:sldMasterIdLst>
  <p:notesMasterIdLst>
    <p:notesMasterId r:id="rId23"/>
  </p:notesMasterIdLst>
  <p:sldIdLst>
    <p:sldId id="266" r:id="rId11"/>
    <p:sldId id="267" r:id="rId12"/>
    <p:sldId id="259" r:id="rId13"/>
    <p:sldId id="262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7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8" autoAdjust="0"/>
    <p:restoredTop sz="68796" autoAdjust="0"/>
  </p:normalViewPr>
  <p:slideViewPr>
    <p:cSldViewPr>
      <p:cViewPr varScale="1">
        <p:scale>
          <a:sx n="75" d="100"/>
          <a:sy n="75" d="100"/>
        </p:scale>
        <p:origin x="100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notesMaster" Target="notesMasters/notesMaster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D7F3F9-DB5E-4CF1-9C82-5701A3D7FECF}" type="datetimeFigureOut">
              <a:rPr lang="en-GB" smtClean="0"/>
              <a:t>19/11/2018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8DF7D3-384D-4733-A2D5-9F7B57F1AB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22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DF7D3-384D-4733-A2D5-9F7B57F1AB7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828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68E6947-DD06-46B4-A89E-00B3B0E741B6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12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686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fontAlgn="base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sz="1200" b="1" dirty="0" smtClean="0">
                <a:solidFill>
                  <a:schemeClr val="tx2">
                    <a:lumMod val="75000"/>
                  </a:schemeClr>
                </a:solidFill>
              </a:rPr>
              <a:t>£80 million </a:t>
            </a:r>
            <a:r>
              <a:rPr lang="en-GB" sz="1200" dirty="0" smtClean="0">
                <a:solidFill>
                  <a:schemeClr val="tx2">
                    <a:lumMod val="75000"/>
                  </a:schemeClr>
                </a:solidFill>
              </a:rPr>
              <a:t>of funding awarded in 2017 to a consortium of </a:t>
            </a:r>
            <a:r>
              <a:rPr lang="en-GB" sz="1200" b="1" dirty="0" smtClean="0">
                <a:solidFill>
                  <a:schemeClr val="tx2">
                    <a:lumMod val="75000"/>
                  </a:schemeClr>
                </a:solidFill>
              </a:rPr>
              <a:t>Coventry City Council, Coventry and Warwickshire Local Enterprise Partnership, and WMG </a:t>
            </a:r>
            <a:r>
              <a:rPr lang="en-GB" sz="1200" dirty="0" smtClean="0">
                <a:solidFill>
                  <a:schemeClr val="tx2">
                    <a:lumMod val="75000"/>
                  </a:schemeClr>
                </a:solidFill>
              </a:rPr>
              <a:t>to establish a new national facility for battery manufacturing development.</a:t>
            </a:r>
          </a:p>
          <a:p>
            <a:pPr marL="285750" indent="-285750" fontAlgn="base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chemeClr val="tx2">
                    <a:lumMod val="75000"/>
                  </a:schemeClr>
                </a:solidFill>
              </a:rPr>
              <a:t>Funding was through a competition led by the Advanced Propulsion Centre and supported by Innovate UK as part of the </a:t>
            </a:r>
            <a:r>
              <a:rPr lang="en-GB" sz="1200" b="1" dirty="0" smtClean="0">
                <a:solidFill>
                  <a:schemeClr val="tx2">
                    <a:lumMod val="75000"/>
                  </a:schemeClr>
                </a:solidFill>
              </a:rPr>
              <a:t>Government Faraday Challenge – a £246 million commitment on battery development </a:t>
            </a:r>
            <a:r>
              <a:rPr lang="en-GB" sz="1200" dirty="0" smtClean="0">
                <a:solidFill>
                  <a:schemeClr val="tx2">
                    <a:lumMod val="75000"/>
                  </a:schemeClr>
                </a:solidFill>
              </a:rPr>
              <a:t>for the automotive electrification market opportunity.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DF7D3-384D-4733-A2D5-9F7B57F1AB7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968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6463"/>
            <a:ext cx="5438775" cy="44656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endParaRPr lang="en-GB" altLang="en-US" dirty="0" smtClean="0"/>
          </a:p>
        </p:txBody>
      </p:sp>
      <p:sp>
        <p:nvSpPr>
          <p:cNvPr id="34820" name="Slide Number Placeholder 3"/>
          <p:cNvSpPr txBox="1">
            <a:spLocks noGrp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150A03A9-B40E-4B21-93F1-F38868F26F06}" type="slidenum">
              <a:rPr lang="en-US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993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6463"/>
            <a:ext cx="5438775" cy="44656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endParaRPr lang="en-GB" altLang="en-US" dirty="0" smtClean="0"/>
          </a:p>
          <a:p>
            <a:pPr>
              <a:lnSpc>
                <a:spcPct val="90000"/>
              </a:lnSpc>
            </a:pPr>
            <a:endParaRPr lang="en-GB" altLang="en-US" dirty="0" smtClean="0"/>
          </a:p>
        </p:txBody>
      </p:sp>
      <p:sp>
        <p:nvSpPr>
          <p:cNvPr id="32772" name="Slide Number Placeholder 3"/>
          <p:cNvSpPr txBox="1">
            <a:spLocks noGrp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CDA37E70-3F72-408E-A530-181BB10B253F}" type="slidenum">
              <a:rPr lang="en-US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008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99A35BA-F25A-415A-ADBF-8554785F7460}" type="slidenum">
              <a:rPr lang="en-GB" altLang="en-US" sz="1200" smtClean="0">
                <a:solidFill>
                  <a:srgbClr val="000000"/>
                </a:solidFill>
              </a:rPr>
              <a:pPr/>
              <a:t>7</a:t>
            </a:fld>
            <a:endParaRPr lang="en-GB" altLang="en-US" sz="1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691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9762DFB-1418-4BE7-9CDC-041FA0D62BF0}" type="slidenum">
              <a:rPr lang="en-GB" altLang="en-US" sz="1200" smtClean="0">
                <a:solidFill>
                  <a:srgbClr val="000000"/>
                </a:solidFill>
              </a:rPr>
              <a:pPr/>
              <a:t>8</a:t>
            </a:fld>
            <a:endParaRPr lang="en-GB" altLang="en-US" sz="1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190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70F4963-1B3B-4308-A900-0CFAF3E0B830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9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4399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70F4963-1B3B-4308-A900-0CFAF3E0B830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10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5288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68E6947-DD06-46B4-A89E-00B3B0E741B6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11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43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C006-B341-484D-A754-C49A3CD42C83}" type="datetimeFigureOut">
              <a:rPr lang="en-GB" smtClean="0"/>
              <a:t>19/11/2018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B7074-84C9-4E96-8678-56197E645F9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4515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C006-B341-484D-A754-C49A3CD42C83}" type="datetimeFigureOut">
              <a:rPr lang="en-GB" smtClean="0"/>
              <a:t>19/11/2018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B7074-84C9-4E96-8678-56197E645F9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6669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C006-B341-484D-A754-C49A3CD42C83}" type="datetimeFigureOut">
              <a:rPr lang="en-GB" smtClean="0"/>
              <a:t>19/11/2018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B7074-84C9-4E96-8678-56197E645F9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5003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482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 algn="r">
              <a:defRPr sz="2800">
                <a:solidFill>
                  <a:srgbClr val="5FBB4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160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B7A2B-2796-47CE-A1A5-65294473FB6A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934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8014E-76A4-4E0E-B9B7-1B92BC53B7D7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995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8B895-FF4D-4764-9A02-D7F3B4DF5239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31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6BE7B-E9EE-49AD-A23A-B6E80A836D3C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5190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1D39B-CA08-493E-A669-0EBFD0F7E1D6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1987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2800">
                <a:solidFill>
                  <a:srgbClr val="5FBB4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239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C006-B341-484D-A754-C49A3CD42C83}" type="datetimeFigureOut">
              <a:rPr lang="en-GB" smtClean="0"/>
              <a:t>19/11/2018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B7074-84C9-4E96-8678-56197E645F9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61331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8332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 algn="r">
              <a:defRPr sz="2800">
                <a:solidFill>
                  <a:srgbClr val="5FBB4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7419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B7A2B-2796-47CE-A1A5-65294473FB6A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28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8014E-76A4-4E0E-B9B7-1B92BC53B7D7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076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8B895-FF4D-4764-9A02-D7F3B4DF5239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7647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6BE7B-E9EE-49AD-A23A-B6E80A836D3C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9886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1D39B-CA08-493E-A669-0EBFD0F7E1D6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6632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2800">
                <a:solidFill>
                  <a:srgbClr val="5FBB4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2031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0532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 algn="r">
              <a:defRPr sz="2800">
                <a:solidFill>
                  <a:srgbClr val="5FBB4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748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C006-B341-484D-A754-C49A3CD42C83}" type="datetimeFigureOut">
              <a:rPr lang="en-GB" smtClean="0"/>
              <a:t>19/11/2018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B7074-84C9-4E96-8678-56197E645F9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16806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B7A2B-2796-47CE-A1A5-65294473FB6A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7360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8014E-76A4-4E0E-B9B7-1B92BC53B7D7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7201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8B895-FF4D-4764-9A02-D7F3B4DF5239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5926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6BE7B-E9EE-49AD-A23A-B6E80A836D3C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7852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1D39B-CA08-493E-A669-0EBFD0F7E1D6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84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2800">
                <a:solidFill>
                  <a:srgbClr val="5FBB4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9677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84351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 algn="r">
              <a:defRPr sz="2800">
                <a:solidFill>
                  <a:srgbClr val="5FBB4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994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B7A2B-2796-47CE-A1A5-65294473FB6A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2383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8014E-76A4-4E0E-B9B7-1B92BC53B7D7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559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C006-B341-484D-A754-C49A3CD42C83}" type="datetimeFigureOut">
              <a:rPr lang="en-GB" smtClean="0"/>
              <a:t>19/11/2018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B7074-84C9-4E96-8678-56197E645F9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8702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8B895-FF4D-4764-9A02-D7F3B4DF5239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4430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6BE7B-E9EE-49AD-A23A-B6E80A836D3C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3263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1D39B-CA08-493E-A669-0EBFD0F7E1D6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9105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2800">
                <a:solidFill>
                  <a:srgbClr val="5FBB4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0310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9718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 algn="r">
              <a:defRPr sz="2800">
                <a:solidFill>
                  <a:srgbClr val="5FBB4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2311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10CFE-E1AA-4850-AA46-129EABA24787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4603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D09F6-656F-47F2-A616-F144C398445E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9246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69C5B-B31D-4FA7-8CA0-A2D79970403F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0302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F3B76-86CC-4805-82A4-602E509E4FB2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402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C006-B341-484D-A754-C49A3CD42C83}" type="datetimeFigureOut">
              <a:rPr lang="en-GB" smtClean="0"/>
              <a:t>19/11/2018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B7074-84C9-4E96-8678-56197E645F9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88125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2B972-16DD-411B-BE48-38D06217EC7E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1364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2800">
                <a:solidFill>
                  <a:srgbClr val="5FBB4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2321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259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 algn="r">
              <a:defRPr sz="2800">
                <a:solidFill>
                  <a:srgbClr val="5FBB4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87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10CFE-E1AA-4850-AA46-129EABA24787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1661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D09F6-656F-47F2-A616-F144C398445E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9050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69C5B-B31D-4FA7-8CA0-A2D79970403F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4091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F3B76-86CC-4805-82A4-602E509E4FB2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2061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June  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2B972-16DD-411B-BE48-38D06217EC7E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7047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2800">
                <a:solidFill>
                  <a:srgbClr val="5FBB4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939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C006-B341-484D-A754-C49A3CD42C83}" type="datetimeFigureOut">
              <a:rPr lang="en-GB" smtClean="0"/>
              <a:t>19/11/2018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B7074-84C9-4E96-8678-56197E645F9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6623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C006-B341-484D-A754-C49A3CD42C83}" type="datetimeFigureOut">
              <a:rPr lang="en-GB" smtClean="0"/>
              <a:t>19/11/2018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B7074-84C9-4E96-8678-56197E645F9F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6" name="Picture 2" descr="C:\Users\cvcbo200\AppData\Local\Microsoft\Windows\Temporary Internet Files\Content.IE5\H9LP3N4A\Corporate_Powerpoint_with_white_background[1]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58" y="5799066"/>
            <a:ext cx="9144000" cy="1086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787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C006-B341-484D-A754-C49A3CD42C83}" type="datetimeFigureOut">
              <a:rPr lang="en-GB" smtClean="0"/>
              <a:t>19/11/2018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B7074-84C9-4E96-8678-56197E645F9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563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C006-B341-484D-A754-C49A3CD42C83}" type="datetimeFigureOut">
              <a:rPr lang="en-GB" smtClean="0"/>
              <a:t>19/11/2018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B7074-84C9-4E96-8678-56197E645F9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4831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31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39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8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7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6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55.xml"/><Relationship Id="rId9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4C006-B341-484D-A754-C49A3CD42C83}" type="datetimeFigureOut">
              <a:rPr lang="en-GB" smtClean="0"/>
              <a:t>19/11/2018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B7074-84C9-4E96-8678-56197E645F9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1125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BlueSwoosh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247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FFFFFF"/>
                </a:solidFill>
              </a:rPr>
              <a:t>June  2011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1CF831-5C39-43F1-B04F-31DA9498BBCC}" type="slidenum">
              <a:rPr lang="en-GB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811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BlueSwoosh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247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FFFFFF"/>
                </a:solidFill>
              </a:rPr>
              <a:t>June  2011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1CF831-5C39-43F1-B04F-31DA9498BBCC}" type="slidenum">
              <a:rPr lang="en-GB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84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BlueSwoosh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247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FFFFFF"/>
                </a:solidFill>
              </a:rPr>
              <a:t>June  2011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1CF831-5C39-43F1-B04F-31DA9498BBCC}" type="slidenum">
              <a:rPr lang="en-GB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73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BlueSwoosh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247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FFFFFF"/>
                </a:solidFill>
              </a:rPr>
              <a:t>June  2011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1CF831-5C39-43F1-B04F-31DA9498BBCC}" type="slidenum">
              <a:rPr lang="en-GB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50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BlueSwoosh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247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FFFFFF"/>
                </a:solidFill>
              </a:rPr>
              <a:t>June  2011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C1EBA7-CE1A-4475-BF1B-3696ABF11BD9}" type="slidenum">
              <a:rPr lang="en-GB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419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BlueSwoosh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247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FFFFFF"/>
                </a:solidFill>
              </a:rPr>
              <a:t>June  2011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C1EBA7-CE1A-4475-BF1B-3696ABF11BD9}" type="slidenum">
              <a:rPr lang="en-GB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970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5328" y="2276872"/>
            <a:ext cx="87849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000" dirty="0"/>
          </a:p>
          <a:p>
            <a:endParaRPr lang="en-GB" sz="2000" i="1" dirty="0"/>
          </a:p>
        </p:txBody>
      </p:sp>
      <p:sp>
        <p:nvSpPr>
          <p:cNvPr id="2" name="Rectangle 1"/>
          <p:cNvSpPr/>
          <p:nvPr/>
        </p:nvSpPr>
        <p:spPr>
          <a:xfrm>
            <a:off x="345328" y="1529159"/>
            <a:ext cx="818711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buClr>
                <a:srgbClr val="FF0000"/>
              </a:buClr>
            </a:pPr>
            <a:r>
              <a:rPr lang="en-GB" sz="4000" b="1" dirty="0" smtClean="0">
                <a:solidFill>
                  <a:schemeClr val="tx2">
                    <a:lumMod val="75000"/>
                  </a:schemeClr>
                </a:solidFill>
              </a:rPr>
              <a:t>Delivering a more sustainable city</a:t>
            </a:r>
          </a:p>
          <a:p>
            <a:pPr algn="ctr" fontAlgn="base">
              <a:buClr>
                <a:srgbClr val="FF0000"/>
              </a:buClr>
            </a:pPr>
            <a:endParaRPr lang="en-GB" sz="40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fontAlgn="base">
              <a:buClr>
                <a:srgbClr val="FF0000"/>
              </a:buClr>
            </a:pP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Councillor O’Boyle, Cabinet Member for Jobs and Regeneration </a:t>
            </a:r>
            <a:endParaRPr lang="en-GB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fontAlgn="base">
              <a:buClr>
                <a:srgbClr val="FF0000"/>
              </a:buClr>
            </a:pPr>
            <a:endParaRPr lang="en-GB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78848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6"/>
          <p:cNvSpPr>
            <a:spLocks noGrp="1"/>
          </p:cNvSpPr>
          <p:nvPr>
            <p:ph type="title"/>
          </p:nvPr>
        </p:nvSpPr>
        <p:spPr>
          <a:xfrm>
            <a:off x="1262063" y="198438"/>
            <a:ext cx="7772400" cy="1143000"/>
          </a:xfrm>
        </p:spPr>
        <p:txBody>
          <a:bodyPr/>
          <a:lstStyle/>
          <a:p>
            <a:pPr algn="r"/>
            <a:r>
              <a:rPr lang="en-GB" altLang="en-US" sz="2800" b="1" dirty="0" smtClean="0">
                <a:solidFill>
                  <a:srgbClr val="17375E"/>
                </a:solidFill>
              </a:rPr>
              <a:t>Driverless cars </a:t>
            </a:r>
          </a:p>
        </p:txBody>
      </p:sp>
      <p:pic>
        <p:nvPicPr>
          <p:cNvPr id="2050" name="Picture 2" descr="Image result for autonomous vehicles in coventr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031308"/>
            <a:ext cx="4105027" cy="230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autonomous vehicles in coventr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15542"/>
            <a:ext cx="4136181" cy="233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autonomous vehicles in coventr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24510"/>
            <a:ext cx="3030046" cy="203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autonomous vehicles in coventr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301" y="3717032"/>
            <a:ext cx="3419610" cy="256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19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6"/>
          <p:cNvSpPr>
            <a:spLocks noGrp="1"/>
          </p:cNvSpPr>
          <p:nvPr>
            <p:ph type="title"/>
          </p:nvPr>
        </p:nvSpPr>
        <p:spPr>
          <a:xfrm>
            <a:off x="1262063" y="198438"/>
            <a:ext cx="7772400" cy="1143000"/>
          </a:xfrm>
        </p:spPr>
        <p:txBody>
          <a:bodyPr/>
          <a:lstStyle/>
          <a:p>
            <a:pPr algn="r"/>
            <a:r>
              <a:rPr lang="en-GB" altLang="en-US" sz="2800" b="1" dirty="0" smtClean="0">
                <a:solidFill>
                  <a:srgbClr val="17375E"/>
                </a:solidFill>
              </a:rPr>
              <a:t>Very Light Rail</a:t>
            </a:r>
          </a:p>
        </p:txBody>
      </p:sp>
      <p:pic>
        <p:nvPicPr>
          <p:cNvPr id="48131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1557338"/>
            <a:ext cx="74295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6" descr="https://i2-prod.coventrytelegraph.net/incoming/article13684618.ece/ALTERNATES/s615b/TDI-Stops-with-Exterior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341438"/>
            <a:ext cx="3794125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637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6"/>
          <p:cNvSpPr>
            <a:spLocks noGrp="1"/>
          </p:cNvSpPr>
          <p:nvPr>
            <p:ph type="title"/>
          </p:nvPr>
        </p:nvSpPr>
        <p:spPr>
          <a:xfrm>
            <a:off x="539552" y="1988840"/>
            <a:ext cx="7772400" cy="1143000"/>
          </a:xfrm>
        </p:spPr>
        <p:txBody>
          <a:bodyPr/>
          <a:lstStyle/>
          <a:p>
            <a:r>
              <a:rPr lang="en-GB" altLang="en-US" sz="2800" b="1" dirty="0" smtClean="0">
                <a:solidFill>
                  <a:srgbClr val="17375E"/>
                </a:solidFill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322778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5328" y="2276872"/>
            <a:ext cx="87849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000" dirty="0"/>
          </a:p>
          <a:p>
            <a:endParaRPr lang="en-GB" sz="2000" i="1" dirty="0"/>
          </a:p>
        </p:txBody>
      </p:sp>
      <p:sp>
        <p:nvSpPr>
          <p:cNvPr id="2" name="Rectangle 1"/>
          <p:cNvSpPr/>
          <p:nvPr/>
        </p:nvSpPr>
        <p:spPr>
          <a:xfrm>
            <a:off x="345328" y="1529159"/>
            <a:ext cx="81871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chemeClr val="tx2">
                    <a:lumMod val="75000"/>
                  </a:schemeClr>
                </a:solidFill>
              </a:rPr>
              <a:t>Partnership between Coventry </a:t>
            </a:r>
            <a:r>
              <a:rPr lang="en-GB" sz="2400" b="1" dirty="0">
                <a:solidFill>
                  <a:schemeClr val="tx2">
                    <a:lumMod val="75000"/>
                  </a:schemeClr>
                </a:solidFill>
              </a:rPr>
              <a:t>City Council, Coventry and Warwickshire Local Enterprise </a:t>
            </a:r>
            <a:r>
              <a:rPr lang="en-GB" sz="2400" b="1" dirty="0" smtClean="0">
                <a:solidFill>
                  <a:schemeClr val="tx2">
                    <a:lumMod val="75000"/>
                  </a:schemeClr>
                </a:solidFill>
              </a:rPr>
              <a:t>Partnership </a:t>
            </a:r>
            <a:r>
              <a:rPr lang="en-GB" sz="2400" b="1" dirty="0">
                <a:solidFill>
                  <a:schemeClr val="tx2">
                    <a:lumMod val="75000"/>
                  </a:schemeClr>
                </a:solidFill>
              </a:rPr>
              <a:t>and </a:t>
            </a:r>
            <a:r>
              <a:rPr lang="en-GB" sz="2400" b="1" dirty="0" smtClean="0">
                <a:solidFill>
                  <a:schemeClr val="tx2">
                    <a:lumMod val="75000"/>
                  </a:schemeClr>
                </a:solidFill>
              </a:rPr>
              <a:t>WMG</a:t>
            </a:r>
          </a:p>
          <a:p>
            <a:pPr fontAlgn="base">
              <a:buClr>
                <a:srgbClr val="FF0000"/>
              </a:buClr>
            </a:pPr>
            <a:endParaRPr lang="en-GB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fontAlgn="base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£80m awarded through the </a:t>
            </a:r>
            <a:r>
              <a:rPr lang="en-GB" sz="2400" b="1" dirty="0" smtClean="0">
                <a:solidFill>
                  <a:schemeClr val="tx2">
                    <a:lumMod val="75000"/>
                  </a:schemeClr>
                </a:solidFill>
              </a:rPr>
              <a:t>Faraday Challenge – a £246 million commitment on battery development 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for the automotive electrification market opportunity.</a:t>
            </a:r>
          </a:p>
          <a:p>
            <a:pPr fontAlgn="base"/>
            <a:endParaRPr lang="en-GB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9512" y="332656"/>
            <a:ext cx="7920880" cy="67180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 smtClean="0">
                <a:solidFill>
                  <a:schemeClr val="tx2">
                    <a:lumMod val="75000"/>
                  </a:schemeClr>
                </a:solidFill>
              </a:rPr>
              <a:t>UK Battery Industrialisation Centre (UKBIC)</a:t>
            </a:r>
            <a:endParaRPr lang="en-GB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874" y="4206815"/>
            <a:ext cx="3343275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08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382694"/>
            <a:ext cx="7172325" cy="47910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0528" y="332656"/>
            <a:ext cx="7200800" cy="671804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tx2">
                    <a:lumMod val="75000"/>
                  </a:schemeClr>
                </a:solidFill>
              </a:rPr>
              <a:t>What </a:t>
            </a:r>
            <a:r>
              <a:rPr lang="en-GB" sz="3200" b="1" dirty="0" smtClean="0">
                <a:solidFill>
                  <a:srgbClr val="17375E"/>
                </a:solidFill>
              </a:rPr>
              <a:t>does</a:t>
            </a:r>
            <a:r>
              <a:rPr lang="en-GB" sz="32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200" b="1" dirty="0">
                <a:solidFill>
                  <a:schemeClr val="tx2">
                    <a:lumMod val="75000"/>
                  </a:schemeClr>
                </a:solidFill>
              </a:rPr>
              <a:t>this mean for </a:t>
            </a:r>
            <a:r>
              <a:rPr lang="en-GB" sz="3200" b="1" dirty="0" smtClean="0">
                <a:solidFill>
                  <a:schemeClr val="tx2">
                    <a:lumMod val="75000"/>
                  </a:schemeClr>
                </a:solidFill>
              </a:rPr>
              <a:t>Coventry?</a:t>
            </a:r>
            <a:endParaRPr lang="en-GB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83641"/>
              </p:ext>
            </p:extLst>
          </p:nvPr>
        </p:nvGraphicFramePr>
        <p:xfrm>
          <a:off x="1893466" y="2060848"/>
          <a:ext cx="5472608" cy="3543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2608">
                  <a:extLst>
                    <a:ext uri="{9D8B030D-6E8A-4147-A177-3AD203B41FA5}">
                      <a16:colId xmlns:a16="http://schemas.microsoft.com/office/drawing/2014/main" xmlns="" val="3805078532"/>
                    </a:ext>
                  </a:extLst>
                </a:gridCol>
              </a:tblGrid>
              <a:tr h="3035145">
                <a:tc>
                  <a:txBody>
                    <a:bodyPr/>
                    <a:lstStyle/>
                    <a:p>
                      <a:pPr marL="457200" lvl="1" indent="0" algn="l" defTabSz="914400" rtl="0" eaLnBrk="1" latinLnBrk="0" hangingPunct="1">
                        <a:buClr>
                          <a:schemeClr val="accent1">
                            <a:lumMod val="50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GB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</a:t>
                      </a:r>
                    </a:p>
                    <a:p>
                      <a:pPr marL="457200" lvl="1" indent="0" algn="l" defTabSz="914400" rtl="0" eaLnBrk="1" latinLnBrk="0" hangingPunct="1">
                        <a:buClr>
                          <a:schemeClr val="accent1">
                            <a:lumMod val="50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GB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</a:t>
                      </a:r>
                      <a:endParaRPr lang="en-GB" sz="1600" b="1" kern="1200" dirty="0" smtClean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14400" marR="0" lvl="1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GB" sz="20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c.150</a:t>
                      </a:r>
                      <a:r>
                        <a:rPr lang="en-GB" sz="2000" b="1" kern="1200" dirty="0" smtClean="0">
                          <a:solidFill>
                            <a:schemeClr val="accent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new jobs plus</a:t>
                      </a:r>
                      <a:r>
                        <a:rPr lang="en-GB" sz="20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more throughout the supply chain</a:t>
                      </a:r>
                      <a:endParaRPr lang="en-GB" sz="20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en-GB" sz="2000" b="1" kern="1200" dirty="0" smtClean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14400" marR="0" lvl="1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GB" sz="20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18,000m</a:t>
                      </a:r>
                      <a:r>
                        <a:rPr lang="en-GB" sz="2000" b="1" kern="1200" baseline="300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20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building</a:t>
                      </a:r>
                    </a:p>
                    <a:p>
                      <a:pPr marL="914400" marR="0" lvl="1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en-GB" sz="20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14400" marR="0" lvl="1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GB" sz="20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Industry focussed </a:t>
                      </a:r>
                      <a:r>
                        <a:rPr lang="en-GB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– supports OEMs</a:t>
                      </a:r>
                      <a:r>
                        <a:rPr lang="en-GB" sz="20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and suppliers</a:t>
                      </a:r>
                      <a:endParaRPr lang="en-GB" sz="20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14400" marR="0" lvl="1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en-GB" sz="20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14400" marR="0" lvl="1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GB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Creates</a:t>
                      </a:r>
                      <a:r>
                        <a:rPr lang="en-GB" sz="20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scope for further investment.</a:t>
                      </a:r>
                      <a:endParaRPr lang="en-GB" sz="20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lvl="1" indent="0" algn="ctr" defTabSz="914400" rtl="0" eaLnBrk="1" latinLnBrk="0" hangingPunct="1">
                        <a:buClr>
                          <a:schemeClr val="accent1">
                            <a:lumMod val="50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endParaRPr lang="en-GB" sz="1600" b="1" kern="1200" dirty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8577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322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08820"/>
            <a:ext cx="8046245" cy="3618309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7200800" cy="671804"/>
          </a:xfrm>
        </p:spPr>
        <p:txBody>
          <a:bodyPr>
            <a:noAutofit/>
          </a:bodyPr>
          <a:lstStyle/>
          <a:p>
            <a:pPr algn="l"/>
            <a:r>
              <a:rPr lang="en-GB" sz="3200" b="1" dirty="0" smtClean="0">
                <a:solidFill>
                  <a:schemeClr val="tx2">
                    <a:lumMod val="75000"/>
                  </a:schemeClr>
                </a:solidFill>
              </a:rPr>
              <a:t>Artist’s Impression</a:t>
            </a:r>
            <a:endParaRPr lang="en-GB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7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1412776"/>
            <a:ext cx="6269037" cy="4586287"/>
          </a:xfrm>
        </p:spPr>
        <p:txBody>
          <a:bodyPr lIns="91429" tIns="45715" rIns="91429" bIns="45715"/>
          <a:lstStyle/>
          <a:p>
            <a:pPr>
              <a:lnSpc>
                <a:spcPct val="90000"/>
              </a:lnSpc>
              <a:buClr>
                <a:srgbClr val="009900"/>
              </a:buClr>
              <a:buSzPct val="80000"/>
              <a:buFont typeface="Wingdings" panose="05000000000000000000" pitchFamily="2" charset="2"/>
              <a:buChar char="§"/>
            </a:pPr>
            <a:endParaRPr lang="en-GB" altLang="en-US" sz="2000" dirty="0" smtClean="0"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Clr>
                <a:srgbClr val="0099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GB" altLang="en-US" sz="2400" dirty="0" smtClean="0">
                <a:solidFill>
                  <a:srgbClr val="17375E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The UK’s first smokeless zone (1948)</a:t>
            </a:r>
          </a:p>
          <a:p>
            <a:pPr>
              <a:lnSpc>
                <a:spcPct val="90000"/>
              </a:lnSpc>
              <a:buClr>
                <a:srgbClr val="0099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GB" altLang="en-US" sz="2400" dirty="0" smtClean="0">
                <a:solidFill>
                  <a:srgbClr val="17375E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First pedestrianised shopping centre (1948)</a:t>
            </a:r>
          </a:p>
          <a:p>
            <a:pPr>
              <a:lnSpc>
                <a:spcPct val="90000"/>
              </a:lnSpc>
              <a:buClr>
                <a:srgbClr val="0099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GB" altLang="en-US" sz="2400" dirty="0" smtClean="0">
                <a:solidFill>
                  <a:srgbClr val="17375E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First UK Ring Road (1973) – benefits for congestion and air quality </a:t>
            </a:r>
          </a:p>
          <a:p>
            <a:pPr>
              <a:lnSpc>
                <a:spcPct val="90000"/>
              </a:lnSpc>
              <a:buClr>
                <a:srgbClr val="0099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GB" altLang="en-US" sz="2400" dirty="0" smtClean="0">
                <a:solidFill>
                  <a:srgbClr val="17375E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First climate change degree offered</a:t>
            </a:r>
          </a:p>
          <a:p>
            <a:pPr>
              <a:lnSpc>
                <a:spcPct val="90000"/>
              </a:lnSpc>
              <a:buClr>
                <a:srgbClr val="0099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GB" altLang="en-US" sz="2400" dirty="0" smtClean="0">
                <a:solidFill>
                  <a:srgbClr val="17375E"/>
                </a:solidFill>
                <a:latin typeface="Calibri" panose="020F0502020204030204" pitchFamily="34" charset="0"/>
              </a:rPr>
              <a:t>Coventry was one of the first cities to produce a climate change strategy</a:t>
            </a:r>
          </a:p>
          <a:p>
            <a:pPr>
              <a:lnSpc>
                <a:spcPct val="90000"/>
              </a:lnSpc>
              <a:buClr>
                <a:srgbClr val="0099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GB" altLang="en-US" sz="2400" dirty="0" smtClean="0">
                <a:solidFill>
                  <a:srgbClr val="17375E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One of first cities to recover power and heat from waste</a:t>
            </a:r>
          </a:p>
          <a:p>
            <a:pPr>
              <a:buClr>
                <a:srgbClr val="0099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GB" altLang="en-US" sz="2400" dirty="0" smtClean="0">
                <a:solidFill>
                  <a:srgbClr val="17375E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First city to use electric vehicles in 1995 </a:t>
            </a:r>
          </a:p>
          <a:p>
            <a:pPr marL="0" indent="0">
              <a:lnSpc>
                <a:spcPct val="90000"/>
              </a:lnSpc>
              <a:buClr>
                <a:srgbClr val="5FBB46"/>
              </a:buClr>
              <a:buNone/>
            </a:pPr>
            <a:endParaRPr lang="en-GB" altLang="en-US" sz="2000" b="1" dirty="0" smtClean="0"/>
          </a:p>
        </p:txBody>
      </p:sp>
      <p:sp>
        <p:nvSpPr>
          <p:cNvPr id="5" name="Title 6"/>
          <p:cNvSpPr txBox="1">
            <a:spLocks/>
          </p:cNvSpPr>
          <p:nvPr/>
        </p:nvSpPr>
        <p:spPr bwMode="auto">
          <a:xfrm>
            <a:off x="611188" y="404813"/>
            <a:ext cx="822960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r">
              <a:defRPr/>
            </a:pPr>
            <a:r>
              <a:rPr lang="en-GB" sz="2800" b="1" kern="0" dirty="0" smtClean="0">
                <a:solidFill>
                  <a:srgbClr val="17375E"/>
                </a:solidFill>
              </a:rPr>
              <a:t>Coventry’s Firsts</a:t>
            </a:r>
            <a:endParaRPr lang="en-GB" sz="2800" b="1" kern="0" dirty="0">
              <a:solidFill>
                <a:srgbClr val="17375E"/>
              </a:solidFill>
            </a:endParaRPr>
          </a:p>
        </p:txBody>
      </p:sp>
      <p:pic>
        <p:nvPicPr>
          <p:cNvPr id="33796" name="Picture 4" descr="Image result for coventry smokeless zo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125538"/>
            <a:ext cx="24511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6" descr="Image result for coventry ring ro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898775"/>
            <a:ext cx="1889125" cy="158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8" descr="Upper-Precinct-1955-postcar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363" y="4660900"/>
            <a:ext cx="2297112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25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/>
          <p:cNvSpPr txBox="1">
            <a:spLocks/>
          </p:cNvSpPr>
          <p:nvPr/>
        </p:nvSpPr>
        <p:spPr bwMode="auto">
          <a:xfrm>
            <a:off x="611188" y="296863"/>
            <a:ext cx="822960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r">
              <a:defRPr/>
            </a:pPr>
            <a:r>
              <a:rPr lang="en-GB" sz="2800" b="1" kern="0" dirty="0" smtClean="0">
                <a:solidFill>
                  <a:srgbClr val="17375E"/>
                </a:solidFill>
              </a:rPr>
              <a:t>Coventry is committed to tackling climate change</a:t>
            </a:r>
            <a:endParaRPr lang="en-GB" sz="2800" b="1" kern="0" dirty="0">
              <a:solidFill>
                <a:srgbClr val="17375E"/>
              </a:solidFill>
            </a:endParaRPr>
          </a:p>
        </p:txBody>
      </p:sp>
      <p:pic>
        <p:nvPicPr>
          <p:cNvPr id="31747" name="Picture 3" descr="Aerial View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138" y="1733550"/>
            <a:ext cx="6696075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155575" y="1719263"/>
            <a:ext cx="3192463" cy="1277937"/>
          </a:xfrm>
          <a:prstGeom prst="wedgeRectCallout">
            <a:avLst>
              <a:gd name="adj1" fmla="val 36301"/>
              <a:gd name="adj2" fmla="val 78273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65306" tIns="32653" rIns="65306" bIns="32653"/>
          <a:lstStyle>
            <a:lvl1pPr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Coventry’s Carbon </a:t>
            </a:r>
            <a:r>
              <a:rPr lang="en-GB" altLang="en-US" sz="2000" dirty="0" smtClean="0">
                <a:solidFill>
                  <a:srgbClr val="000000"/>
                </a:solidFill>
              </a:rPr>
              <a:t>Footprint in 2016</a:t>
            </a:r>
            <a:endParaRPr lang="en-GB" altLang="en-US" sz="2000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000" dirty="0" smtClean="0">
                <a:solidFill>
                  <a:srgbClr val="000000"/>
                </a:solidFill>
              </a:rPr>
              <a:t>1,335 tonnes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000" dirty="0" smtClean="0">
                <a:solidFill>
                  <a:srgbClr val="000000"/>
                </a:solidFill>
              </a:rPr>
              <a:t>35.45% reduction (2016)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000" dirty="0">
              <a:solidFill>
                <a:srgbClr val="000000"/>
              </a:solidFill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5375275" y="1598613"/>
            <a:ext cx="3621088" cy="1295400"/>
          </a:xfrm>
          <a:prstGeom prst="wedgeRectCallout">
            <a:avLst>
              <a:gd name="adj1" fmla="val -65250"/>
              <a:gd name="adj2" fmla="val 94398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65306" tIns="32653" rIns="65306" bIns="32653"/>
          <a:lstStyle>
            <a:lvl1pPr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000" dirty="0" smtClean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000" dirty="0" smtClean="0">
                <a:solidFill>
                  <a:srgbClr val="000000"/>
                </a:solidFill>
              </a:rPr>
              <a:t>Hit our target in 2014, six years early!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000" dirty="0">
              <a:solidFill>
                <a:srgbClr val="000000"/>
              </a:solidFill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2022475" y="5521325"/>
            <a:ext cx="4076700" cy="1003300"/>
          </a:xfrm>
          <a:prstGeom prst="wedgeRectCallout">
            <a:avLst>
              <a:gd name="adj1" fmla="val 10866"/>
              <a:gd name="adj2" fmla="val -104750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65306" tIns="32653" rIns="65306" bIns="32653"/>
          <a:lstStyle>
            <a:lvl1pPr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9900"/>
              </a:buClr>
              <a:buSzPct val="80000"/>
              <a:defRPr/>
            </a:pPr>
            <a:r>
              <a:rPr lang="en-GB" altLang="en-US" sz="2000" dirty="0" smtClean="0">
                <a:solidFill>
                  <a:srgbClr val="000000"/>
                </a:solidFill>
              </a:rPr>
              <a:t>In 2019 we are starting work on a new Climate Change Strategy for Coventry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1100" b="1" dirty="0">
              <a:solidFill>
                <a:srgbClr val="000000"/>
              </a:solidFill>
            </a:endParaRPr>
          </a:p>
        </p:txBody>
      </p:sp>
      <p:pic>
        <p:nvPicPr>
          <p:cNvPr id="31751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3562350"/>
            <a:ext cx="1916113" cy="270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5998" y="807567"/>
            <a:ext cx="763746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dirty="0">
                <a:solidFill>
                  <a:srgbClr val="17375E"/>
                </a:solidFill>
              </a:rPr>
              <a:t>The Climate Change strategy published in 2012 set a target to reduce carbon dioxide emissions by 27.5% by the year 2020</a:t>
            </a:r>
          </a:p>
        </p:txBody>
      </p:sp>
    </p:spTree>
    <p:extLst>
      <p:ext uri="{BB962C8B-B14F-4D97-AF65-F5344CB8AC3E}">
        <p14:creationId xmlns:p14="http://schemas.microsoft.com/office/powerpoint/2010/main" val="267378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9512" y="1228725"/>
            <a:ext cx="4691063" cy="492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algn="l">
              <a:buClr>
                <a:srgbClr val="009900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n-GB" sz="2000" kern="0" dirty="0" smtClean="0">
                <a:solidFill>
                  <a:srgbClr val="17375E"/>
                </a:solidFill>
              </a:rPr>
              <a:t>Coventry is the UK's first city with centrally controlled dimming street lighting.</a:t>
            </a:r>
          </a:p>
          <a:p>
            <a:pPr marL="342900" indent="-342900" algn="l">
              <a:buClr>
                <a:srgbClr val="009900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n-GB" sz="2000" kern="0" dirty="0" smtClean="0">
                <a:solidFill>
                  <a:srgbClr val="17375E"/>
                </a:solidFill>
              </a:rPr>
              <a:t>28,700 new lighting columns installed between 2010 and 2015.</a:t>
            </a:r>
          </a:p>
          <a:p>
            <a:pPr marL="342900" indent="-342900" algn="l">
              <a:buClr>
                <a:srgbClr val="009900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n-GB" sz="2000" kern="0" dirty="0" smtClean="0">
                <a:solidFill>
                  <a:srgbClr val="17375E"/>
                </a:solidFill>
              </a:rPr>
              <a:t>Light targeted downwards to reduce light pollution.</a:t>
            </a:r>
          </a:p>
          <a:p>
            <a:pPr marL="342900" indent="-342900" algn="l">
              <a:buClr>
                <a:srgbClr val="009900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n-GB" sz="2000" kern="0" dirty="0" smtClean="0">
                <a:solidFill>
                  <a:srgbClr val="17375E"/>
                </a:solidFill>
              </a:rPr>
              <a:t>38% energy reduction across the city</a:t>
            </a:r>
          </a:p>
          <a:p>
            <a:pPr marL="342900" indent="-342900" algn="l">
              <a:buClr>
                <a:srgbClr val="009900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en-GB" sz="2000" kern="0" dirty="0" smtClean="0">
                <a:solidFill>
                  <a:srgbClr val="17375E"/>
                </a:solidFill>
              </a:rPr>
              <a:t>Saving 4,000 tonnes of carbon.</a:t>
            </a:r>
          </a:p>
          <a:p>
            <a:pPr>
              <a:defRPr/>
            </a:pPr>
            <a:endParaRPr lang="en-GB" kern="0" dirty="0">
              <a:solidFill>
                <a:srgbClr val="000000"/>
              </a:solidFill>
            </a:endParaRPr>
          </a:p>
        </p:txBody>
      </p:sp>
      <p:pic>
        <p:nvPicPr>
          <p:cNvPr id="39939" name="Picture 4" descr="Image result for street lighting covent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228725"/>
            <a:ext cx="3922713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2" descr="New Lighting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676775"/>
            <a:ext cx="2459037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732588" y="333375"/>
            <a:ext cx="23535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rgbClr val="17375E"/>
                </a:solidFill>
              </a:rPr>
              <a:t>Street Lighting</a:t>
            </a:r>
          </a:p>
        </p:txBody>
      </p:sp>
    </p:spTree>
    <p:extLst>
      <p:ext uri="{BB962C8B-B14F-4D97-AF65-F5344CB8AC3E}">
        <p14:creationId xmlns:p14="http://schemas.microsoft.com/office/powerpoint/2010/main" val="23948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7744" y="305669"/>
            <a:ext cx="6659563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400" b="1" dirty="0" err="1">
                <a:solidFill>
                  <a:srgbClr val="17375E"/>
                </a:solidFill>
              </a:rPr>
              <a:t>Heatline</a:t>
            </a:r>
            <a:r>
              <a:rPr lang="en-GB" altLang="en-US" sz="2400" b="1" dirty="0">
                <a:solidFill>
                  <a:srgbClr val="17375E"/>
                </a:solidFill>
              </a:rPr>
              <a:t> – </a:t>
            </a:r>
            <a:r>
              <a:rPr lang="en-GB" sz="2400" b="1" dirty="0">
                <a:solidFill>
                  <a:srgbClr val="17375E"/>
                </a:solidFill>
              </a:rPr>
              <a:t>Coventry District Heating Scheme</a:t>
            </a:r>
          </a:p>
        </p:txBody>
      </p:sp>
      <p:pic>
        <p:nvPicPr>
          <p:cNvPr id="37891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22338"/>
            <a:ext cx="2376488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2997200"/>
            <a:ext cx="2376488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Content Placeholder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640263"/>
            <a:ext cx="2016125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946150"/>
            <a:ext cx="2051050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88" y="914400"/>
            <a:ext cx="1928812" cy="12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5" descr="Image result for coventry cathedral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163" y="2276475"/>
            <a:ext cx="1925637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Picture 7" descr="Image result for herbert art gallery coventry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88" y="3789363"/>
            <a:ext cx="1982787" cy="131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8" name="Picture 11" descr="Image result for water park the wave] coventry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313" y="5249863"/>
            <a:ext cx="2430462" cy="127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583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6"/>
          <p:cNvSpPr>
            <a:spLocks noGrp="1"/>
          </p:cNvSpPr>
          <p:nvPr>
            <p:ph type="title"/>
          </p:nvPr>
        </p:nvSpPr>
        <p:spPr>
          <a:xfrm>
            <a:off x="1262063" y="198438"/>
            <a:ext cx="7772400" cy="1143000"/>
          </a:xfrm>
        </p:spPr>
        <p:txBody>
          <a:bodyPr/>
          <a:lstStyle/>
          <a:p>
            <a:r>
              <a:rPr lang="en-GB" altLang="en-US" sz="2800" b="1" dirty="0" smtClean="0">
                <a:solidFill>
                  <a:srgbClr val="17375E"/>
                </a:solidFill>
              </a:rPr>
              <a:t>Electric vehicles and charging infrastructure</a:t>
            </a:r>
          </a:p>
        </p:txBody>
      </p:sp>
      <p:pic>
        <p:nvPicPr>
          <p:cNvPr id="46083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713" y="1257300"/>
            <a:ext cx="3705225" cy="2027238"/>
          </a:xfrm>
        </p:spPr>
      </p:pic>
      <p:pic>
        <p:nvPicPr>
          <p:cNvPr id="46084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4221163"/>
            <a:ext cx="220662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4" descr="https://static1.squarespace.com/static/5318a7c0e4b03ba2018b69f4/t/53b29375e4b032076ca6ec08/1404212091148/?format=1000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789363"/>
            <a:ext cx="4179887" cy="204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2" descr="Image result for electric taxi coventr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838" y="1289050"/>
            <a:ext cx="3641725" cy="204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960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MG Presentation" id="{8E505F90-BB4C-43F7-B5B0-03A7FBCF287D}" vid="{53EE4C42-385B-47D7-ACCC-9AD381852B10}"/>
    </a:ext>
  </a:ext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Notes0 xmlns="7e3e8a4e-0a49-4291-9c7d-097dd458753c" xsi:nil="true"/>
    <a9gw xmlns="7e3e8a4e-0a49-4291-9c7d-097dd458753c">
      <UserInfo>
        <DisplayName/>
        <AccountId xsi:nil="true"/>
        <AccountType/>
      </UserInfo>
    </a9gw>
    <mccb140dbed244199e56aceeba5736a4 xmlns="7e3e8a4e-0a49-4291-9c7d-097dd458753c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Communications</TermName>
          <TermId xmlns="http://schemas.microsoft.com/office/infopath/2007/PartnerControls">3bfc825f-3047-456d-922c-9340b900aa3a</TermId>
        </TermInfo>
      </Terms>
    </mccb140dbed244199e56aceeba5736a4>
    <TaxCatchAll xmlns="f030db69-1d5c-4c1f-887a-00e75fed0d5c">
      <Value>9</Value>
    </TaxCatchAll>
    <j08f xmlns="7e3e8a4e-0a49-4291-9c7d-097dd458753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196D5910DE6E4CA6FEA41B590B5372" ma:contentTypeVersion="13" ma:contentTypeDescription="Create a new document." ma:contentTypeScope="" ma:versionID="6a40f26465ba55db1479f02f790759d3">
  <xsd:schema xmlns:xsd="http://www.w3.org/2001/XMLSchema" xmlns:xs="http://www.w3.org/2001/XMLSchema" xmlns:p="http://schemas.microsoft.com/office/2006/metadata/properties" xmlns:ns1="http://schemas.microsoft.com/sharepoint/v3" xmlns:ns2="5f8ed62b-d2dd-4a95-aafb-49876bf9e55f" xmlns:ns3="7e3e8a4e-0a49-4291-9c7d-097dd458753c" xmlns:ns4="f030db69-1d5c-4c1f-887a-00e75fed0d5c" targetNamespace="http://schemas.microsoft.com/office/2006/metadata/properties" ma:root="true" ma:fieldsID="877cae820634afaa30954d0cf99e34a2" ns1:_="" ns2:_="" ns3:_="" ns4:_="">
    <xsd:import namespace="http://schemas.microsoft.com/sharepoint/v3"/>
    <xsd:import namespace="5f8ed62b-d2dd-4a95-aafb-49876bf9e55f"/>
    <xsd:import namespace="7e3e8a4e-0a49-4291-9c7d-097dd458753c"/>
    <xsd:import namespace="f030db69-1d5c-4c1f-887a-00e75fed0d5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1:PublishingStartDate" minOccurs="0"/>
                <xsd:element ref="ns1:PublishingExpirationDate" minOccurs="0"/>
                <xsd:element ref="ns3:a9gw" minOccurs="0"/>
                <xsd:element ref="ns3:Notes0" minOccurs="0"/>
                <xsd:element ref="ns3:mccb140dbed244199e56aceeba5736a4" minOccurs="0"/>
                <xsd:element ref="ns4:TaxCatchAll" minOccurs="0"/>
                <xsd:element ref="ns3:j08f" minOccurs="0"/>
                <xsd:element ref="ns3:MediaServiceMetadata" minOccurs="0"/>
                <xsd:element ref="ns3:MediaServiceFastMetadata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8ed62b-d2dd-4a95-aafb-49876bf9e55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3e8a4e-0a49-4291-9c7d-097dd458753c" elementFormDefault="qualified">
    <xsd:import namespace="http://schemas.microsoft.com/office/2006/documentManagement/types"/>
    <xsd:import namespace="http://schemas.microsoft.com/office/infopath/2007/PartnerControls"/>
    <xsd:element name="a9gw" ma:index="12" nillable="true" ma:displayName="Received from" ma:list="UserInfo" ma:internalName="a9gw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Notes0" ma:index="13" nillable="true" ma:displayName="Notes" ma:internalName="Notes0">
      <xsd:simpleType>
        <xsd:restriction base="dms:Note">
          <xsd:maxLength value="255"/>
        </xsd:restriction>
      </xsd:simpleType>
    </xsd:element>
    <xsd:element name="mccb140dbed244199e56aceeba5736a4" ma:index="15" nillable="true" ma:taxonomy="true" ma:internalName="mccb140dbed244199e56aceeba5736a4" ma:taxonomyFieldName="Page_x0020_category" ma:displayName="Page category" ma:default="" ma:fieldId="{6ccb140d-bed2-4419-9e56-aceeba5736a4}" ma:sspId="6ed0261d-8e1d-4a30-b593-96d7f0c84e13" ma:termSetId="e3f56d71-be72-49c6-871a-1d0adc6e7036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j08f" ma:index="17" nillable="true" ma:displayName="Text" ma:internalName="j08f">
      <xsd:simpleType>
        <xsd:restriction base="dms:Text"/>
      </xsd:simpleType>
    </xsd:element>
    <xsd:element name="MediaServiceMetadata" ma:index="1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30db69-1d5c-4c1f-887a-00e75fed0d5c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description="" ma:hidden="true" ma:list="{82eb27b9-836c-4d92-8076-20917adaa5cd}" ma:internalName="TaxCatchAll" ma:showField="CatchAllData" ma:web="5f8ed62b-d2dd-4a95-aafb-49876bf9e5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C43497-EF52-4065-9981-ADAFE6F749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7D6167-3F54-4B83-83D1-08C4B0343BFB}">
  <ds:schemaRefs>
    <ds:schemaRef ds:uri="http://schemas.microsoft.com/sharepoint/v3"/>
    <ds:schemaRef ds:uri="http://purl.org/dc/terms/"/>
    <ds:schemaRef ds:uri="7e3e8a4e-0a49-4291-9c7d-097dd458753c"/>
    <ds:schemaRef ds:uri="http://purl.org/dc/dcmitype/"/>
    <ds:schemaRef ds:uri="f030db69-1d5c-4c1f-887a-00e75fed0d5c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5f8ed62b-d2dd-4a95-aafb-49876bf9e55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37082C6-3DCF-4A91-B98A-1F125158D7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f8ed62b-d2dd-4a95-aafb-49876bf9e55f"/>
    <ds:schemaRef ds:uri="7e3e8a4e-0a49-4291-9c7d-097dd458753c"/>
    <ds:schemaRef ds:uri="f030db69-1d5c-4c1f-887a-00e75fed0d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WMG Presentation</Template>
  <TotalTime>257</TotalTime>
  <Words>343</Words>
  <Application>Microsoft Office PowerPoint</Application>
  <PresentationFormat>On-screen Show (4:3)</PresentationFormat>
  <Paragraphs>59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Office Theme</vt:lpstr>
      <vt:lpstr>Default Design</vt:lpstr>
      <vt:lpstr>1_Default Design</vt:lpstr>
      <vt:lpstr>2_Default Design</vt:lpstr>
      <vt:lpstr>3_Default Design</vt:lpstr>
      <vt:lpstr>4_Default Design</vt:lpstr>
      <vt:lpstr>5_Default Design</vt:lpstr>
      <vt:lpstr>PowerPoint Presentation</vt:lpstr>
      <vt:lpstr>PowerPoint Presentation</vt:lpstr>
      <vt:lpstr>What does this mean for Coventry?</vt:lpstr>
      <vt:lpstr>Artist’s Impression</vt:lpstr>
      <vt:lpstr>PowerPoint Presentation</vt:lpstr>
      <vt:lpstr>PowerPoint Presentation</vt:lpstr>
      <vt:lpstr>PowerPoint Presentation</vt:lpstr>
      <vt:lpstr>PowerPoint Presentation</vt:lpstr>
      <vt:lpstr>Electric vehicles and charging infrastructure</vt:lpstr>
      <vt:lpstr>Driverless cars </vt:lpstr>
      <vt:lpstr>Very Light Rail</vt:lpstr>
      <vt:lpstr>Any Questions?</vt:lpstr>
    </vt:vector>
  </TitlesOfParts>
  <Company>Coventry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Kilgallon, Judi</dc:creator>
  <cp:lastModifiedBy>Osborne, Denise</cp:lastModifiedBy>
  <cp:revision>36</cp:revision>
  <dcterms:created xsi:type="dcterms:W3CDTF">2018-11-07T11:51:19Z</dcterms:created>
  <dcterms:modified xsi:type="dcterms:W3CDTF">2018-11-19T09:15:05Z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0x01010048196D5910DE6E4CA6FEA41B590B5372</vt:lpwstr>
  </property>
  <property fmtid="{D5CDD505-2E9C-101B-9397-08002B2CF9AE}" pid="3" name="Page category">
    <vt:lpwstr>9;#Communications|3bfc825f-3047-456d-922c-9340b900aa3a</vt:lpwstr>
  </property>
</Properties>
</file>