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75"/>
  </p:notesMasterIdLst>
  <p:sldIdLst>
    <p:sldId id="277" r:id="rId4"/>
    <p:sldId id="265" r:id="rId5"/>
    <p:sldId id="279" r:id="rId6"/>
    <p:sldId id="280" r:id="rId7"/>
    <p:sldId id="281" r:id="rId8"/>
    <p:sldId id="282" r:id="rId9"/>
    <p:sldId id="268" r:id="rId10"/>
    <p:sldId id="269" r:id="rId11"/>
    <p:sldId id="272" r:id="rId12"/>
    <p:sldId id="275" r:id="rId13"/>
    <p:sldId id="283" r:id="rId14"/>
    <p:sldId id="284" r:id="rId15"/>
    <p:sldId id="274" r:id="rId16"/>
    <p:sldId id="327" r:id="rId17"/>
    <p:sldId id="328" r:id="rId18"/>
    <p:sldId id="329" r:id="rId19"/>
    <p:sldId id="330" r:id="rId20"/>
    <p:sldId id="331" r:id="rId21"/>
    <p:sldId id="332" r:id="rId22"/>
    <p:sldId id="333" r:id="rId23"/>
    <p:sldId id="334" r:id="rId24"/>
    <p:sldId id="278" r:id="rId25"/>
    <p:sldId id="335" r:id="rId26"/>
    <p:sldId id="336" r:id="rId27"/>
    <p:sldId id="286" r:id="rId28"/>
    <p:sldId id="287" r:id="rId29"/>
    <p:sldId id="257" r:id="rId30"/>
    <p:sldId id="323" r:id="rId31"/>
    <p:sldId id="324" r:id="rId32"/>
    <p:sldId id="262" r:id="rId33"/>
    <p:sldId id="260" r:id="rId34"/>
    <p:sldId id="325" r:id="rId35"/>
    <p:sldId id="270" r:id="rId36"/>
    <p:sldId id="258" r:id="rId37"/>
    <p:sldId id="266" r:id="rId38"/>
    <p:sldId id="259" r:id="rId39"/>
    <p:sldId id="267" r:id="rId40"/>
    <p:sldId id="326" r:id="rId41"/>
    <p:sldId id="263" r:id="rId42"/>
    <p:sldId id="264" r:id="rId43"/>
    <p:sldId id="288" r:id="rId44"/>
    <p:sldId id="289" r:id="rId45"/>
    <p:sldId id="290" r:id="rId46"/>
    <p:sldId id="291" r:id="rId47"/>
    <p:sldId id="293" r:id="rId48"/>
    <p:sldId id="294" r:id="rId49"/>
    <p:sldId id="295" r:id="rId50"/>
    <p:sldId id="296" r:id="rId51"/>
    <p:sldId id="298" r:id="rId52"/>
    <p:sldId id="299" r:id="rId53"/>
    <p:sldId id="300" r:id="rId54"/>
    <p:sldId id="301" r:id="rId55"/>
    <p:sldId id="302" r:id="rId56"/>
    <p:sldId id="303" r:id="rId57"/>
    <p:sldId id="304" r:id="rId58"/>
    <p:sldId id="306" r:id="rId59"/>
    <p:sldId id="307" r:id="rId60"/>
    <p:sldId id="308" r:id="rId61"/>
    <p:sldId id="309" r:id="rId62"/>
    <p:sldId id="310" r:id="rId63"/>
    <p:sldId id="311" r:id="rId64"/>
    <p:sldId id="312" r:id="rId65"/>
    <p:sldId id="313" r:id="rId66"/>
    <p:sldId id="314" r:id="rId67"/>
    <p:sldId id="316" r:id="rId68"/>
    <p:sldId id="317" r:id="rId69"/>
    <p:sldId id="318" r:id="rId70"/>
    <p:sldId id="319" r:id="rId71"/>
    <p:sldId id="320" r:id="rId72"/>
    <p:sldId id="321" r:id="rId73"/>
    <p:sldId id="32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E335"/>
    <a:srgbClr val="D1F19D"/>
    <a:srgbClr val="ACD433"/>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3" autoAdjust="0"/>
    <p:restoredTop sz="92712" autoAdjust="0"/>
  </p:normalViewPr>
  <p:slideViewPr>
    <p:cSldViewPr snapToGrid="0">
      <p:cViewPr varScale="1">
        <p:scale>
          <a:sx n="80" d="100"/>
          <a:sy n="80" d="100"/>
        </p:scale>
        <p:origin x="108"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2943C-2656-4716-B16C-52ED04CBB7FD}" type="datetimeFigureOut">
              <a:rPr lang="en-GB" smtClean="0"/>
              <a:t>10/04/2019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61B47-23D2-430F-B740-F8246E94AB42}" type="slidenum">
              <a:rPr lang="en-GB" smtClean="0"/>
              <a:t>‹#›</a:t>
            </a:fld>
            <a:endParaRPr lang="en-GB" dirty="0"/>
          </a:p>
        </p:txBody>
      </p:sp>
    </p:spTree>
    <p:extLst>
      <p:ext uri="{BB962C8B-B14F-4D97-AF65-F5344CB8AC3E}">
        <p14:creationId xmlns:p14="http://schemas.microsoft.com/office/powerpoint/2010/main" val="100028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20D20-6688-4022-9244-A3C502C88A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44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25150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37619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3000764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213527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798031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4084979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215376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3114669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144380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132779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a:t>The Carbon Trust has over a decade of experience in helping thousands of public and private sector organisations to cut carbon and become more sustainable. This experience suggests that with an investment of between 1-2% of energy spend in an effective employee engagement campaign, many organisations can save up to 10% on energy costs. Behaviour </a:t>
            </a:r>
          </a:p>
          <a:p>
            <a:endParaRPr lang="en-GB" dirty="0"/>
          </a:p>
        </p:txBody>
      </p:sp>
      <p:sp>
        <p:nvSpPr>
          <p:cNvPr id="4" name="Slide Number Placeholder 3"/>
          <p:cNvSpPr>
            <a:spLocks noGrp="1"/>
          </p:cNvSpPr>
          <p:nvPr>
            <p:ph type="sldNum" sz="quarter" idx="10"/>
          </p:nvPr>
        </p:nvSpPr>
        <p:spPr/>
        <p:txBody>
          <a:bodyPr/>
          <a:lstStyle/>
          <a:p>
            <a:fld id="{F2160E3C-F217-43C7-A267-0BC3B6F419E2}" type="slidenum">
              <a:rPr lang="en-GB" smtClean="0"/>
              <a:t>29</a:t>
            </a:fld>
            <a:endParaRPr lang="en-GB" dirty="0"/>
          </a:p>
        </p:txBody>
      </p:sp>
    </p:spTree>
    <p:extLst>
      <p:ext uri="{BB962C8B-B14F-4D97-AF65-F5344CB8AC3E}">
        <p14:creationId xmlns:p14="http://schemas.microsoft.com/office/powerpoint/2010/main" val="114008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1363427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942124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3261875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2325260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2826289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71</a:t>
            </a:fld>
            <a:endParaRPr lang="en-US" dirty="0">
              <a:solidFill>
                <a:prstClr val="black"/>
              </a:solidFill>
            </a:endParaRPr>
          </a:p>
        </p:txBody>
      </p:sp>
    </p:spTree>
    <p:extLst>
      <p:ext uri="{BB962C8B-B14F-4D97-AF65-F5344CB8AC3E}">
        <p14:creationId xmlns:p14="http://schemas.microsoft.com/office/powerpoint/2010/main" val="318604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https://www.youtube.com/watch?NR=1&amp;v=BMgv011VBh0&amp;feature=endscreen</a:t>
            </a:r>
          </a:p>
          <a:p>
            <a:endParaRPr lang="en-GB" dirty="0"/>
          </a:p>
          <a:p>
            <a:endParaRPr lang="en-GB" dirty="0"/>
          </a:p>
        </p:txBody>
      </p:sp>
      <p:sp>
        <p:nvSpPr>
          <p:cNvPr id="4" name="Slide Number Placeholder 3"/>
          <p:cNvSpPr>
            <a:spLocks noGrp="1"/>
          </p:cNvSpPr>
          <p:nvPr>
            <p:ph type="sldNum" sz="quarter" idx="5"/>
          </p:nvPr>
        </p:nvSpPr>
        <p:spPr/>
        <p:txBody>
          <a:bodyPr/>
          <a:lstStyle/>
          <a:p>
            <a:fld id="{F2160E3C-F217-43C7-A267-0BC3B6F419E2}" type="slidenum">
              <a:rPr lang="en-GB" smtClean="0"/>
              <a:t>30</a:t>
            </a:fld>
            <a:endParaRPr lang="en-GB" dirty="0"/>
          </a:p>
        </p:txBody>
      </p:sp>
    </p:spTree>
    <p:extLst>
      <p:ext uri="{BB962C8B-B14F-4D97-AF65-F5344CB8AC3E}">
        <p14:creationId xmlns:p14="http://schemas.microsoft.com/office/powerpoint/2010/main" val="329648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GB" altLang="en-US" sz="1200" b="1" dirty="0">
                <a:solidFill>
                  <a:srgbClr val="5FBB46"/>
                </a:solidFill>
              </a:rPr>
              <a:t>Problem - people are complex and everyone is different</a:t>
            </a:r>
          </a:p>
          <a:p>
            <a:pPr>
              <a:buClr>
                <a:srgbClr val="5FBB46"/>
              </a:buClr>
              <a:buFont typeface="Wingdings" panose="05000000000000000000" pitchFamily="2" charset="2"/>
              <a:buChar char="§"/>
              <a:defRPr/>
            </a:pPr>
            <a:r>
              <a:rPr lang="en-GB" sz="1200" dirty="0"/>
              <a:t> Numerous studies, theories and models</a:t>
            </a:r>
          </a:p>
          <a:p>
            <a:pPr>
              <a:buClr>
                <a:srgbClr val="5FBB46"/>
              </a:buClr>
              <a:buFont typeface="Wingdings" panose="05000000000000000000" pitchFamily="2" charset="2"/>
              <a:buChar char="§"/>
              <a:defRPr/>
            </a:pPr>
            <a:r>
              <a:rPr lang="en-GB" sz="1200" dirty="0"/>
              <a:t> Not everyone is interested in Climate Change</a:t>
            </a:r>
          </a:p>
          <a:p>
            <a:pPr>
              <a:buClr>
                <a:srgbClr val="5FBB46"/>
              </a:buClr>
              <a:buFont typeface="Wingdings" panose="05000000000000000000" pitchFamily="2" charset="2"/>
              <a:buChar char="§"/>
              <a:defRPr/>
            </a:pPr>
            <a:r>
              <a:rPr lang="en-GB" sz="1200" dirty="0"/>
              <a:t> Communications and information alone are not enough</a:t>
            </a:r>
          </a:p>
          <a:p>
            <a:endParaRPr lang="en-GB" dirty="0"/>
          </a:p>
        </p:txBody>
      </p:sp>
      <p:sp>
        <p:nvSpPr>
          <p:cNvPr id="4" name="Slide Number Placeholder 3"/>
          <p:cNvSpPr>
            <a:spLocks noGrp="1"/>
          </p:cNvSpPr>
          <p:nvPr>
            <p:ph type="sldNum" sz="quarter" idx="10"/>
          </p:nvPr>
        </p:nvSpPr>
        <p:spPr/>
        <p:txBody>
          <a:bodyPr/>
          <a:lstStyle/>
          <a:p>
            <a:fld id="{F2160E3C-F217-43C7-A267-0BC3B6F419E2}" type="slidenum">
              <a:rPr lang="en-GB" smtClean="0"/>
              <a:t>31</a:t>
            </a:fld>
            <a:endParaRPr lang="en-GB" dirty="0"/>
          </a:p>
        </p:txBody>
      </p:sp>
    </p:spTree>
    <p:extLst>
      <p:ext uri="{BB962C8B-B14F-4D97-AF65-F5344CB8AC3E}">
        <p14:creationId xmlns:p14="http://schemas.microsoft.com/office/powerpoint/2010/main" val="3788555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Top tips for building an effective campaign </a:t>
            </a:r>
          </a:p>
          <a:p>
            <a:pPr marL="342900" lvl="0" indent="-342900">
              <a:spcBef>
                <a:spcPts val="600"/>
              </a:spcBef>
              <a:buFont typeface="+mj-lt"/>
              <a:buAutoNum type="arabicPeriod"/>
            </a:pPr>
            <a:r>
              <a:rPr lang="en-GB" sz="1200" dirty="0"/>
              <a:t>You can’t manage what you can’t measure. Understand where energy is being consumed. Where is waste coming from? What and how much is being thrown away. Are there better ways of doing things?</a:t>
            </a:r>
          </a:p>
          <a:p>
            <a:pPr marL="342900" lvl="0" indent="-342900">
              <a:spcBef>
                <a:spcPts val="600"/>
              </a:spcBef>
              <a:buFont typeface="+mj-lt"/>
              <a:buAutoNum type="arabicPeriod"/>
            </a:pPr>
            <a:r>
              <a:rPr lang="en-GB" sz="1200" dirty="0"/>
              <a:t>Prioritise the behaviours you want to change.  Start with biggest impact first or what is easiest.  </a:t>
            </a:r>
          </a:p>
          <a:p>
            <a:pPr marL="342900" lvl="0" indent="-342900">
              <a:spcBef>
                <a:spcPts val="600"/>
              </a:spcBef>
              <a:buFont typeface="+mj-lt"/>
              <a:buAutoNum type="arabicPeriod"/>
            </a:pPr>
            <a:r>
              <a:rPr lang="en-GB" sz="1200" dirty="0"/>
              <a:t>Decide what goals you are actually trying to achieve, so that you can actively monitor performance and feedback on results. </a:t>
            </a:r>
          </a:p>
          <a:p>
            <a:pPr marL="342900" lvl="0" indent="-342900">
              <a:spcBef>
                <a:spcPts val="600"/>
              </a:spcBef>
              <a:buFont typeface="+mj-lt"/>
              <a:buAutoNum type="arabicPeriod"/>
            </a:pPr>
            <a:r>
              <a:rPr lang="en-GB" sz="1200" dirty="0"/>
              <a:t>Find out what motivates or what doesn’t motivate. Find out what is important to your staff and how they think, behave and interact with the building, technology and others around them. Make it easy and fun.</a:t>
            </a:r>
          </a:p>
          <a:p>
            <a:pPr marL="342900" lvl="0" indent="-342900">
              <a:spcBef>
                <a:spcPts val="600"/>
              </a:spcBef>
              <a:buFont typeface="+mj-lt"/>
              <a:buAutoNum type="arabicPeriod"/>
            </a:pPr>
            <a:r>
              <a:rPr lang="en-GB" sz="1200" dirty="0"/>
              <a:t>Senior leadership and support is key to unlock resources </a:t>
            </a:r>
          </a:p>
          <a:p>
            <a:endParaRPr lang="en-GB" dirty="0"/>
          </a:p>
        </p:txBody>
      </p:sp>
      <p:sp>
        <p:nvSpPr>
          <p:cNvPr id="4" name="Slide Number Placeholder 3"/>
          <p:cNvSpPr>
            <a:spLocks noGrp="1"/>
          </p:cNvSpPr>
          <p:nvPr>
            <p:ph type="sldNum" sz="quarter" idx="10"/>
          </p:nvPr>
        </p:nvSpPr>
        <p:spPr/>
        <p:txBody>
          <a:bodyPr/>
          <a:lstStyle/>
          <a:p>
            <a:fld id="{F2160E3C-F217-43C7-A267-0BC3B6F419E2}" type="slidenum">
              <a:rPr lang="en-GB" smtClean="0"/>
              <a:t>32</a:t>
            </a:fld>
            <a:endParaRPr lang="en-GB" dirty="0"/>
          </a:p>
        </p:txBody>
      </p:sp>
    </p:spTree>
    <p:extLst>
      <p:ext uri="{BB962C8B-B14F-4D97-AF65-F5344CB8AC3E}">
        <p14:creationId xmlns:p14="http://schemas.microsoft.com/office/powerpoint/2010/main" val="130227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defRPr/>
            </a:pPr>
            <a:r>
              <a:rPr lang="en-GB" altLang="en-US" dirty="0"/>
              <a:t>FIFA World Cup Trophy (every 4 years)</a:t>
            </a:r>
          </a:p>
          <a:p>
            <a:pPr marL="228600" indent="-228600">
              <a:buFontTx/>
              <a:buAutoNum type="arabicPeriod"/>
              <a:defRPr/>
            </a:pPr>
            <a:r>
              <a:rPr lang="en-GB" altLang="en-US" dirty="0"/>
              <a:t>The Wimbledon Championship Trophy – gentlemen's singles tennis champion (annually)</a:t>
            </a:r>
          </a:p>
          <a:p>
            <a:pPr marL="228600" indent="-228600">
              <a:buFontTx/>
              <a:buAutoNum type="arabicPeriod"/>
              <a:defRPr/>
            </a:pPr>
            <a:r>
              <a:rPr lang="en-GB" altLang="en-US" dirty="0"/>
              <a:t>Webb Ellis Cup – Rugby World cup (every 4 years)</a:t>
            </a:r>
          </a:p>
          <a:p>
            <a:pPr marL="228600" indent="-228600">
              <a:buFontTx/>
              <a:buAutoNum type="arabicPeriod"/>
              <a:defRPr/>
            </a:pPr>
            <a:r>
              <a:rPr lang="en-GB" altLang="en-US" dirty="0"/>
              <a:t>Golden Bin Trophy</a:t>
            </a:r>
            <a:endParaRPr lang="en-GB" dirty="0"/>
          </a:p>
        </p:txBody>
      </p:sp>
      <p:sp>
        <p:nvSpPr>
          <p:cNvPr id="4" name="Slide Number Placeholder 3"/>
          <p:cNvSpPr>
            <a:spLocks noGrp="1"/>
          </p:cNvSpPr>
          <p:nvPr>
            <p:ph type="sldNum" sz="quarter" idx="10"/>
          </p:nvPr>
        </p:nvSpPr>
        <p:spPr/>
        <p:txBody>
          <a:bodyPr/>
          <a:lstStyle/>
          <a:p>
            <a:fld id="{F2160E3C-F217-43C7-A267-0BC3B6F419E2}" type="slidenum">
              <a:rPr lang="en-GB" smtClean="0"/>
              <a:t>36</a:t>
            </a:fld>
            <a:endParaRPr lang="en-GB" dirty="0"/>
          </a:p>
        </p:txBody>
      </p:sp>
    </p:spTree>
    <p:extLst>
      <p:ext uri="{BB962C8B-B14F-4D97-AF65-F5344CB8AC3E}">
        <p14:creationId xmlns:p14="http://schemas.microsoft.com/office/powerpoint/2010/main" val="67823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5734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dirty="0"/>
          </a:p>
        </p:txBody>
      </p:sp>
      <p:sp>
        <p:nvSpPr>
          <p:cNvPr id="31748" name="Rectangle 4"/>
          <p:cNvSpPr>
            <a:spLocks noGrp="1"/>
          </p:cNvSpPr>
          <p:nvPr>
            <p:ph type="dt" sz="quarter" idx="1"/>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B25604E-F141-4B7E-9D7F-BAE5576DCFBE}" type="datetime1">
              <a:rPr lang="en-US" smtClean="0">
                <a:solidFill>
                  <a:prstClr val="black"/>
                </a:solidFill>
              </a:rPr>
              <a:pPr fontAlgn="base">
                <a:spcBef>
                  <a:spcPct val="0"/>
                </a:spcBef>
                <a:spcAft>
                  <a:spcPct val="0"/>
                </a:spcAft>
                <a:defRPr/>
              </a:pPr>
              <a:t>4/10/2019</a:t>
            </a:fld>
            <a:endParaRPr lang="en-US" dirty="0">
              <a:solidFill>
                <a:prstClr val="black"/>
              </a:solidFill>
            </a:endParaRPr>
          </a:p>
        </p:txBody>
      </p:sp>
      <p:sp>
        <p:nvSpPr>
          <p:cNvPr id="31749" name="Rectangle 5"/>
          <p:cNvSpPr>
            <a:spLocks noGrp="1"/>
          </p:cNvSpPr>
          <p:nvPr>
            <p:ph type="ftr" sz="quarter" idx="4"/>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endParaRPr lang="en-US" dirty="0">
              <a:solidFill>
                <a:prstClr val="black"/>
              </a:solidFill>
            </a:endParaRPr>
          </a:p>
        </p:txBody>
      </p:sp>
      <p:sp>
        <p:nvSpPr>
          <p:cNvPr id="31750" name="Rectangle 6"/>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7BF03EB-E92D-4F76-BFF0-43E181A0DA0D}" type="slidenum">
              <a:rPr lang="en-US" smtClean="0">
                <a:solidFill>
                  <a:prstClr val="black"/>
                </a:solidFill>
              </a:rPr>
              <a:pPr fontAlgn="base">
                <a:spcBef>
                  <a:spcPct val="0"/>
                </a:spcBef>
                <a:spcAft>
                  <a:spcPct val="0"/>
                </a:spcAft>
                <a:defRPr/>
              </a:pPr>
              <a:t>41</a:t>
            </a:fld>
            <a:endParaRPr lang="en-US" dirty="0">
              <a:solidFill>
                <a:prstClr val="black"/>
              </a:solidFill>
            </a:endParaRPr>
          </a:p>
        </p:txBody>
      </p:sp>
      <p:sp>
        <p:nvSpPr>
          <p:cNvPr id="31751" name="Rectangle 7"/>
          <p:cNvSpPr>
            <a:spLocks noGrp="1"/>
          </p:cNvSpPr>
          <p:nvPr>
            <p:ph type="hdr" sz="quarter"/>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endParaRPr lang="en-US" dirty="0">
              <a:solidFill>
                <a:prstClr val="black"/>
              </a:solidFill>
            </a:endParaRPr>
          </a:p>
        </p:txBody>
      </p:sp>
    </p:spTree>
    <p:extLst>
      <p:ext uri="{BB962C8B-B14F-4D97-AF65-F5344CB8AC3E}">
        <p14:creationId xmlns:p14="http://schemas.microsoft.com/office/powerpoint/2010/main" val="208152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339719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C168D6E-AAF3-4193-BA7D-69E3AF992127}"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313206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6215776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6037605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9075182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userDrawn="1"/>
        </p:nvSpPr>
        <p:spPr>
          <a:xfrm>
            <a:off x="0" y="1"/>
            <a:ext cx="12192000" cy="1571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pic>
        <p:nvPicPr>
          <p:cNvPr id="10" name="Picture 16" descr="Logo.jpg"/>
          <p:cNvPicPr>
            <a:picLocks noChangeAspect="1"/>
          </p:cNvPicPr>
          <p:nvPr userDrawn="1"/>
        </p:nvPicPr>
        <p:blipFill>
          <a:blip r:embed="rId3" cstate="print"/>
          <a:srcRect/>
          <a:stretch>
            <a:fillRect/>
          </a:stretch>
        </p:blipFill>
        <p:spPr bwMode="auto">
          <a:xfrm>
            <a:off x="10602385" y="142876"/>
            <a:ext cx="1113367" cy="1071563"/>
          </a:xfrm>
          <a:prstGeom prst="rect">
            <a:avLst/>
          </a:prstGeom>
          <a:noFill/>
          <a:ln w="9525">
            <a:noFill/>
            <a:miter lim="800000"/>
            <a:headEnd/>
            <a:tailEnd/>
          </a:ln>
        </p:spPr>
      </p:pic>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1"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DE9D7931-DEE0-4ADB-8649-E4F7F92DB141}" type="datetime1">
              <a:rPr lang="en-US" smtClean="0"/>
              <a:pPr>
                <a:defRPr/>
              </a:pPr>
              <a:t>4/10/2019</a:t>
            </a:fld>
            <a:endParaRPr lang="en-US" dirty="0"/>
          </a:p>
        </p:txBody>
      </p:sp>
      <p:sp>
        <p:nvSpPr>
          <p:cNvPr id="12" name="Footer Placeholder 16"/>
          <p:cNvSpPr>
            <a:spLocks noGrp="1"/>
          </p:cNvSpPr>
          <p:nvPr>
            <p:ph type="ftr" sz="quarter" idx="11"/>
          </p:nvPr>
        </p:nvSpPr>
        <p:spPr>
          <a:xfrm>
            <a:off x="2781300" y="236539"/>
            <a:ext cx="7823200" cy="365125"/>
          </a:xfrm>
        </p:spPr>
        <p:txBody>
          <a:bodyPr/>
          <a:lstStyle>
            <a:lvl1pPr algn="r">
              <a:defRPr>
                <a:solidFill>
                  <a:schemeClr val="tx2"/>
                </a:solidFill>
              </a:defRPr>
            </a:lvl1pPr>
          </a:lstStyle>
          <a:p>
            <a:pPr>
              <a:defRPr/>
            </a:pPr>
            <a:endParaRPr lang="en-US" dirty="0">
              <a:solidFill>
                <a:srgbClr val="EEECE1"/>
              </a:solidFill>
            </a:endParaRPr>
          </a:p>
        </p:txBody>
      </p:sp>
      <p:sp>
        <p:nvSpPr>
          <p:cNvPr id="13"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pPr>
              <a:defRPr/>
            </a:pPr>
            <a:fld id="{C9492CEE-8033-4E74-984E-27CC26B1C5BA}" type="slidenum">
              <a:rPr lang="en-US">
                <a:solidFill>
                  <a:srgbClr val="EEECE1"/>
                </a:solidFill>
              </a:rPr>
              <a:pPr>
                <a:defRPr/>
              </a:pPr>
              <a:t>‹#›</a:t>
            </a:fld>
            <a:endParaRPr lang="en-US" dirty="0">
              <a:solidFill>
                <a:srgbClr val="EEECE1"/>
              </a:solidFill>
            </a:endParaRPr>
          </a:p>
        </p:txBody>
      </p:sp>
    </p:spTree>
    <p:extLst>
      <p:ext uri="{BB962C8B-B14F-4D97-AF65-F5344CB8AC3E}">
        <p14:creationId xmlns:p14="http://schemas.microsoft.com/office/powerpoint/2010/main" val="413606834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71FCB930-8F1A-4EF9-BC7C-E53334B0A3C8}" type="datetime1">
              <a:rPr lang="en-US" smtClean="0">
                <a:solidFill>
                  <a:srgbClr val="1F497D"/>
                </a:solidFill>
              </a:rPr>
              <a:pPr>
                <a:defRPr/>
              </a:pPr>
              <a:t>4/10/2019</a:t>
            </a:fld>
            <a:endParaRPr lang="en-US" dirty="0">
              <a:solidFill>
                <a:srgbClr val="1F497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6" name="Slide Number Placeholder 22"/>
          <p:cNvSpPr>
            <a:spLocks noGrp="1"/>
          </p:cNvSpPr>
          <p:nvPr>
            <p:ph type="sldNum" sz="quarter" idx="12"/>
          </p:nvPr>
        </p:nvSpPr>
        <p:spPr/>
        <p:txBody>
          <a:bodyPr/>
          <a:lstStyle>
            <a:lvl1pPr>
              <a:defRPr/>
            </a:lvl1pPr>
          </a:lstStyle>
          <a:p>
            <a:pPr>
              <a:defRPr/>
            </a:pPr>
            <a:fld id="{63CCCE66-067F-41DB-9C50-5E11D838D052}" type="slidenum">
              <a:rPr lang="en-US"/>
              <a:pPr>
                <a:defRPr/>
              </a:pPr>
              <a:t>‹#›</a:t>
            </a:fld>
            <a:endParaRPr lang="en-US" dirty="0"/>
          </a:p>
        </p:txBody>
      </p:sp>
    </p:spTree>
    <p:extLst>
      <p:ext uri="{BB962C8B-B14F-4D97-AF65-F5344CB8AC3E}">
        <p14:creationId xmlns:p14="http://schemas.microsoft.com/office/powerpoint/2010/main" val="253670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15" descr="Logo.jpg"/>
          <p:cNvPicPr>
            <a:picLocks noChangeAspect="1"/>
          </p:cNvPicPr>
          <p:nvPr userDrawn="1"/>
        </p:nvPicPr>
        <p:blipFill>
          <a:blip r:embed="rId2" cstate="print"/>
          <a:srcRect/>
          <a:stretch>
            <a:fillRect/>
          </a:stretch>
        </p:blipFill>
        <p:spPr bwMode="auto">
          <a:xfrm>
            <a:off x="10602385" y="142876"/>
            <a:ext cx="1113367" cy="1071563"/>
          </a:xfrm>
          <a:prstGeom prst="rect">
            <a:avLst/>
          </a:prstGeom>
          <a:noFill/>
          <a:ln w="9525">
            <a:noFill/>
            <a:miter lim="800000"/>
            <a:headEnd/>
            <a:tailEnd/>
          </a:ln>
        </p:spPr>
      </p:pic>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a:t>Click to edit Master title style</a:t>
            </a:r>
          </a:p>
        </p:txBody>
      </p:sp>
      <p:sp>
        <p:nvSpPr>
          <p:cNvPr id="8" name="Date Placeholder 11"/>
          <p:cNvSpPr>
            <a:spLocks noGrp="1"/>
          </p:cNvSpPr>
          <p:nvPr>
            <p:ph type="dt" sz="half" idx="10"/>
          </p:nvPr>
        </p:nvSpPr>
        <p:spPr/>
        <p:txBody>
          <a:bodyPr/>
          <a:lstStyle>
            <a:lvl1pPr>
              <a:defRPr/>
            </a:lvl1pPr>
          </a:lstStyle>
          <a:p>
            <a:pPr>
              <a:defRPr/>
            </a:pPr>
            <a:fld id="{E5F2960A-42A1-44EE-85C4-ABAB268AE402}" type="datetime1">
              <a:rPr lang="en-US" smtClean="0">
                <a:solidFill>
                  <a:srgbClr val="1F497D"/>
                </a:solidFill>
              </a:rPr>
              <a:pPr>
                <a:defRPr/>
              </a:pPr>
              <a:t>4/10/2019</a:t>
            </a:fld>
            <a:endParaRPr lang="en-US" dirty="0">
              <a:solidFill>
                <a:srgbClr val="1F497D"/>
              </a:solidFill>
            </a:endParaRPr>
          </a:p>
        </p:txBody>
      </p:sp>
      <p:sp>
        <p:nvSpPr>
          <p:cNvPr id="9" name="Slide Number Placeholder 12"/>
          <p:cNvSpPr>
            <a:spLocks noGrp="1"/>
          </p:cNvSpPr>
          <p:nvPr>
            <p:ph type="sldNum" sz="quarter" idx="11"/>
          </p:nvPr>
        </p:nvSpPr>
        <p:spPr>
          <a:xfrm>
            <a:off x="0" y="1752601"/>
            <a:ext cx="1727200" cy="701675"/>
          </a:xfrm>
        </p:spPr>
        <p:txBody>
          <a:bodyPr>
            <a:noAutofit/>
          </a:bodyPr>
          <a:lstStyle>
            <a:lvl1pPr>
              <a:defRPr sz="1400">
                <a:solidFill>
                  <a:srgbClr val="FFFFFF"/>
                </a:solidFill>
              </a:defRPr>
            </a:lvl1pPr>
          </a:lstStyle>
          <a:p>
            <a:pPr>
              <a:defRPr/>
            </a:pPr>
            <a:fld id="{133D32D2-F892-49CB-8356-019664AB5AEC}" type="slidenum">
              <a:rPr lang="en-US"/>
              <a:pPr>
                <a:defRPr/>
              </a:pPr>
              <a:t>‹#›</a:t>
            </a:fld>
            <a:endParaRPr lang="en-US" dirty="0"/>
          </a:p>
        </p:txBody>
      </p:sp>
      <p:sp>
        <p:nvSpPr>
          <p:cNvPr id="10" name="Footer Placeholder 13"/>
          <p:cNvSpPr>
            <a:spLocks noGrp="1"/>
          </p:cNvSpPr>
          <p:nvPr>
            <p:ph type="ftr" sz="quarter" idx="12"/>
          </p:nvPr>
        </p:nvSpPr>
        <p:spPr/>
        <p:txBody>
          <a:bodyPr/>
          <a:lstStyle>
            <a:lvl1pPr>
              <a:defRPr/>
            </a:lvl1pPr>
          </a:lstStyle>
          <a:p>
            <a:pPr>
              <a:defRPr/>
            </a:pPr>
            <a:endParaRPr lang="en-US" dirty="0">
              <a:solidFill>
                <a:srgbClr val="1F497D"/>
              </a:solidFill>
            </a:endParaRPr>
          </a:p>
        </p:txBody>
      </p:sp>
    </p:spTree>
    <p:extLst>
      <p:ext uri="{BB962C8B-B14F-4D97-AF65-F5344CB8AC3E}">
        <p14:creationId xmlns:p14="http://schemas.microsoft.com/office/powerpoint/2010/main" val="398848728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459868"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A70604FE-939B-408F-B758-07B91C6C440F}" type="datetime1">
              <a:rPr lang="en-US" smtClean="0">
                <a:solidFill>
                  <a:srgbClr val="1F497D"/>
                </a:solidFill>
              </a:rPr>
              <a:pPr>
                <a:defRPr/>
              </a:pPr>
              <a:t>4/10/2019</a:t>
            </a:fld>
            <a:endParaRPr lang="en-US" dirty="0">
              <a:solidFill>
                <a:srgbClr val="1F497D"/>
              </a:solidFill>
            </a:endParaRPr>
          </a:p>
        </p:txBody>
      </p:sp>
      <p:sp>
        <p:nvSpPr>
          <p:cNvPr id="6" name="Slide Number Placeholder 9"/>
          <p:cNvSpPr>
            <a:spLocks noGrp="1"/>
          </p:cNvSpPr>
          <p:nvPr>
            <p:ph type="sldNum" sz="quarter" idx="11"/>
          </p:nvPr>
        </p:nvSpPr>
        <p:spPr/>
        <p:txBody>
          <a:bodyPr rtlCol="0"/>
          <a:lstStyle>
            <a:lvl1pPr>
              <a:defRPr/>
            </a:lvl1pPr>
          </a:lstStyle>
          <a:p>
            <a:pPr>
              <a:defRPr/>
            </a:pPr>
            <a:fld id="{FCEB93BE-274D-4E53-A517-8211407A61AF}"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dirty="0">
              <a:solidFill>
                <a:srgbClr val="1F497D"/>
              </a:solidFill>
            </a:endParaRPr>
          </a:p>
        </p:txBody>
      </p:sp>
    </p:spTree>
    <p:extLst>
      <p:ext uri="{BB962C8B-B14F-4D97-AF65-F5344CB8AC3E}">
        <p14:creationId xmlns:p14="http://schemas.microsoft.com/office/powerpoint/2010/main" val="3929133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400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759B45C3-7516-4E67-8707-8711111C44C0}" type="datetime1">
              <a:rPr lang="en-US" smtClean="0">
                <a:solidFill>
                  <a:srgbClr val="1F497D"/>
                </a:solidFill>
              </a:rPr>
              <a:pPr>
                <a:defRPr/>
              </a:pPr>
              <a:t>4/10/2019</a:t>
            </a:fld>
            <a:endParaRPr lang="en-US" dirty="0">
              <a:solidFill>
                <a:srgbClr val="1F497D"/>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13EDEBF6-52EB-4443-967C-C600FBDC4047}"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dirty="0">
              <a:solidFill>
                <a:srgbClr val="1F497D"/>
              </a:solidFill>
            </a:endParaRPr>
          </a:p>
        </p:txBody>
      </p:sp>
    </p:spTree>
    <p:extLst>
      <p:ext uri="{BB962C8B-B14F-4D97-AF65-F5344CB8AC3E}">
        <p14:creationId xmlns:p14="http://schemas.microsoft.com/office/powerpoint/2010/main" val="2505155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0" descr="Logo.jpg"/>
          <p:cNvPicPr>
            <a:picLocks noChangeAspect="1"/>
          </p:cNvPicPr>
          <p:nvPr userDrawn="1"/>
        </p:nvPicPr>
        <p:blipFill>
          <a:blip r:embed="rId2" cstate="print"/>
          <a:srcRect/>
          <a:stretch>
            <a:fillRect/>
          </a:stretch>
        </p:blipFill>
        <p:spPr bwMode="auto">
          <a:xfrm>
            <a:off x="10602385" y="142852"/>
            <a:ext cx="1113367" cy="1071562"/>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BD4DE4DA-F13E-4F97-9EC0-175A92BF27CF}" type="datetime1">
              <a:rPr lang="en-US" smtClean="0">
                <a:solidFill>
                  <a:srgbClr val="1F497D"/>
                </a:solidFill>
              </a:rPr>
              <a:pPr>
                <a:defRPr/>
              </a:pPr>
              <a:t>4/10/2019</a:t>
            </a:fld>
            <a:endParaRPr lang="en-US" dirty="0">
              <a:solidFill>
                <a:srgbClr val="1F497D"/>
              </a:solidFill>
            </a:endParaRPr>
          </a:p>
        </p:txBody>
      </p:sp>
      <p:sp>
        <p:nvSpPr>
          <p:cNvPr id="5" name="Footer Placeholder 3"/>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6" name="Slide Number Placeholder 4"/>
          <p:cNvSpPr>
            <a:spLocks noGrp="1"/>
          </p:cNvSpPr>
          <p:nvPr>
            <p:ph type="sldNum" sz="quarter" idx="12"/>
          </p:nvPr>
        </p:nvSpPr>
        <p:spPr/>
        <p:txBody>
          <a:bodyPr/>
          <a:lstStyle>
            <a:lvl1pPr>
              <a:defRPr>
                <a:solidFill>
                  <a:srgbClr val="FFFFFF"/>
                </a:solidFill>
              </a:defRPr>
            </a:lvl1pPr>
          </a:lstStyle>
          <a:p>
            <a:pPr>
              <a:defRPr/>
            </a:pPr>
            <a:fld id="{064FC8BF-014F-4D38-8697-72DC7E287502}" type="slidenum">
              <a:rPr lang="en-US"/>
              <a:pPr>
                <a:defRPr/>
              </a:pPr>
              <a:t>‹#›</a:t>
            </a:fld>
            <a:endParaRPr lang="en-US" dirty="0"/>
          </a:p>
        </p:txBody>
      </p:sp>
    </p:spTree>
    <p:extLst>
      <p:ext uri="{BB962C8B-B14F-4D97-AF65-F5344CB8AC3E}">
        <p14:creationId xmlns:p14="http://schemas.microsoft.com/office/powerpoint/2010/main" val="126652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0" descr="Logo.jpg"/>
          <p:cNvPicPr>
            <a:picLocks noChangeAspect="1"/>
          </p:cNvPicPr>
          <p:nvPr userDrawn="1"/>
        </p:nvPicPr>
        <p:blipFill>
          <a:blip r:embed="rId2" cstate="print"/>
          <a:srcRect/>
          <a:stretch>
            <a:fillRect/>
          </a:stretch>
        </p:blipFill>
        <p:spPr bwMode="auto">
          <a:xfrm>
            <a:off x="10602385" y="214313"/>
            <a:ext cx="1113367" cy="1071562"/>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0BE9FD85-9C10-4254-B1AE-1FD75C55DABD}" type="datetime1">
              <a:rPr lang="en-US" smtClean="0">
                <a:solidFill>
                  <a:srgbClr val="1F497D"/>
                </a:solidFill>
              </a:rPr>
              <a:pPr>
                <a:defRPr/>
              </a:pPr>
              <a:t>4/10/2019</a:t>
            </a:fld>
            <a:endParaRPr lang="en-US" dirty="0">
              <a:solidFill>
                <a:srgbClr val="1F497D"/>
              </a:solidFill>
            </a:endParaRPr>
          </a:p>
        </p:txBody>
      </p:sp>
      <p:sp>
        <p:nvSpPr>
          <p:cNvPr id="4" name="Footer Placeholder 2"/>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5"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pPr>
              <a:defRPr/>
            </a:pPr>
            <a:fld id="{99560BFE-6527-492D-90D5-4BFE190ACF2D}" type="slidenum">
              <a:rPr lang="en-US">
                <a:solidFill>
                  <a:srgbClr val="1F497D"/>
                </a:solidFill>
              </a:rPr>
              <a:pPr>
                <a:defRPr/>
              </a:pPr>
              <a:t>‹#›</a:t>
            </a:fld>
            <a:endParaRPr lang="en-US" dirty="0">
              <a:solidFill>
                <a:srgbClr val="1F497D"/>
              </a:solidFill>
            </a:endParaRPr>
          </a:p>
        </p:txBody>
      </p:sp>
    </p:spTree>
    <p:extLst>
      <p:ext uri="{BB962C8B-B14F-4D97-AF65-F5344CB8AC3E}">
        <p14:creationId xmlns:p14="http://schemas.microsoft.com/office/powerpoint/2010/main" val="214043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0" descr="Logo.jpg"/>
          <p:cNvPicPr>
            <a:picLocks noChangeAspect="1"/>
          </p:cNvPicPr>
          <p:nvPr userDrawn="1"/>
        </p:nvPicPr>
        <p:blipFill>
          <a:blip r:embed="rId2" cstate="print"/>
          <a:srcRect/>
          <a:stretch>
            <a:fillRect/>
          </a:stretch>
        </p:blipFill>
        <p:spPr bwMode="auto">
          <a:xfrm>
            <a:off x="10602385" y="142852"/>
            <a:ext cx="1113367" cy="1071562"/>
          </a:xfrm>
          <a:prstGeom prst="rect">
            <a:avLst/>
          </a:prstGeom>
          <a:noFill/>
          <a:ln w="9525">
            <a:noFill/>
            <a:miter lim="800000"/>
            <a:headEnd/>
            <a:tailEnd/>
          </a:ln>
        </p:spPr>
      </p:pic>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fld id="{33EA4BC5-1CE0-43D5-BCAC-603318D3E8BF}" type="datetime1">
              <a:rPr lang="en-US" smtClean="0">
                <a:solidFill>
                  <a:srgbClr val="1F497D"/>
                </a:solidFill>
              </a:rPr>
              <a:pPr>
                <a:defRPr/>
              </a:pPr>
              <a:t>4/10/2019</a:t>
            </a:fld>
            <a:endParaRPr lang="en-US" dirty="0">
              <a:solidFill>
                <a:srgbClr val="1F497D"/>
              </a:solidFill>
            </a:endParaRPr>
          </a:p>
        </p:txBody>
      </p:sp>
      <p:sp>
        <p:nvSpPr>
          <p:cNvPr id="7" name="Footer Placeholder 5"/>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5D950854-B32F-465A-84DC-0C1FD1EDA27C}" type="slidenum">
              <a:rPr lang="en-US"/>
              <a:pPr>
                <a:defRPr/>
              </a:pPr>
              <a:t>‹#›</a:t>
            </a:fld>
            <a:endParaRPr lang="en-US" dirty="0"/>
          </a:p>
        </p:txBody>
      </p:sp>
    </p:spTree>
    <p:extLst>
      <p:ext uri="{BB962C8B-B14F-4D97-AF65-F5344CB8AC3E}">
        <p14:creationId xmlns:p14="http://schemas.microsoft.com/office/powerpoint/2010/main" val="417477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0586108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dirty="0"/>
              <a:t>Click icon to add picture</a:t>
            </a:r>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8025244D-3A71-417A-ABA0-E5CA44BB5EF0}" type="datetime1">
              <a:rPr lang="en-US" smtClean="0">
                <a:solidFill>
                  <a:srgbClr val="1F497D"/>
                </a:solidFill>
              </a:rPr>
              <a:pPr>
                <a:defRPr/>
              </a:pPr>
              <a:t>4/10/2019</a:t>
            </a:fld>
            <a:endParaRPr lang="en-US" dirty="0">
              <a:solidFill>
                <a:srgbClr val="1F497D"/>
              </a:solidFill>
            </a:endParaRPr>
          </a:p>
        </p:txBody>
      </p:sp>
      <p:sp>
        <p:nvSpPr>
          <p:cNvPr id="10" name="Slide Number Placeholder 12"/>
          <p:cNvSpPr>
            <a:spLocks noGrp="1"/>
          </p:cNvSpPr>
          <p:nvPr>
            <p:ph type="sldNum" sz="quarter" idx="11"/>
          </p:nvPr>
        </p:nvSpPr>
        <p:spPr>
          <a:xfrm>
            <a:off x="0" y="4667251"/>
            <a:ext cx="1930400" cy="663575"/>
          </a:xfrm>
        </p:spPr>
        <p:txBody>
          <a:bodyPr rtlCol="0"/>
          <a:lstStyle>
            <a:lvl1pPr>
              <a:defRPr sz="1400"/>
            </a:lvl1pPr>
          </a:lstStyle>
          <a:p>
            <a:pPr>
              <a:defRPr/>
            </a:pPr>
            <a:fld id="{1AB07227-F8E7-431D-A91D-5984C754C2A2}" type="slidenum">
              <a:rPr lang="en-US"/>
              <a:pPr>
                <a:defRPr/>
              </a:pPr>
              <a:t>‹#›</a:t>
            </a:fld>
            <a:endParaRPr lang="en-US" dirty="0"/>
          </a:p>
        </p:txBody>
      </p:sp>
      <p:sp>
        <p:nvSpPr>
          <p:cNvPr id="11" name="Footer Placeholder 13"/>
          <p:cNvSpPr>
            <a:spLocks noGrp="1"/>
          </p:cNvSpPr>
          <p:nvPr>
            <p:ph type="ftr" sz="quarter" idx="12"/>
          </p:nvPr>
        </p:nvSpPr>
        <p:spPr>
          <a:xfrm>
            <a:off x="2133600" y="6248401"/>
            <a:ext cx="6096000" cy="365125"/>
          </a:xfrm>
        </p:spPr>
        <p:txBody>
          <a:bodyPr rtlCol="0"/>
          <a:lstStyle>
            <a:lvl1pPr>
              <a:defRPr/>
            </a:lvl1pPr>
          </a:lstStyle>
          <a:p>
            <a:pPr>
              <a:defRPr/>
            </a:pPr>
            <a:endParaRPr lang="en-US" dirty="0">
              <a:solidFill>
                <a:srgbClr val="1F497D"/>
              </a:solidFill>
            </a:endParaRPr>
          </a:p>
        </p:txBody>
      </p:sp>
    </p:spTree>
    <p:extLst>
      <p:ext uri="{BB962C8B-B14F-4D97-AF65-F5344CB8AC3E}">
        <p14:creationId xmlns:p14="http://schemas.microsoft.com/office/powerpoint/2010/main" val="245408694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EE6CCC12-5C21-4DC6-BEF6-AC435901D8E7}" type="datetime1">
              <a:rPr lang="en-US" smtClean="0">
                <a:solidFill>
                  <a:srgbClr val="1F497D"/>
                </a:solidFill>
              </a:rPr>
              <a:pPr>
                <a:defRPr/>
              </a:pPr>
              <a:t>4/10/2019</a:t>
            </a:fld>
            <a:endParaRPr lang="en-US" dirty="0">
              <a:solidFill>
                <a:srgbClr val="1F497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6" name="Slide Number Placeholder 22"/>
          <p:cNvSpPr>
            <a:spLocks noGrp="1"/>
          </p:cNvSpPr>
          <p:nvPr>
            <p:ph type="sldNum" sz="quarter" idx="12"/>
          </p:nvPr>
        </p:nvSpPr>
        <p:spPr/>
        <p:txBody>
          <a:bodyPr/>
          <a:lstStyle>
            <a:lvl1pPr>
              <a:defRPr/>
            </a:lvl1pPr>
          </a:lstStyle>
          <a:p>
            <a:pPr>
              <a:defRPr/>
            </a:pPr>
            <a:fld id="{24215F2C-3BC5-4430-82DA-0ABC85EEF794}" type="slidenum">
              <a:rPr lang="en-US"/>
              <a:pPr>
                <a:defRPr/>
              </a:pPr>
              <a:t>‹#›</a:t>
            </a:fld>
            <a:endParaRPr lang="en-US" dirty="0"/>
          </a:p>
        </p:txBody>
      </p:sp>
    </p:spTree>
    <p:extLst>
      <p:ext uri="{BB962C8B-B14F-4D97-AF65-F5344CB8AC3E}">
        <p14:creationId xmlns:p14="http://schemas.microsoft.com/office/powerpoint/2010/main" val="1146048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Vertical Title 1"/>
          <p:cNvSpPr>
            <a:spLocks noGrp="1"/>
          </p:cNvSpPr>
          <p:nvPr>
            <p:ph type="title" orient="vert"/>
          </p:nvPr>
        </p:nvSpPr>
        <p:spPr>
          <a:xfrm>
            <a:off x="8737600" y="609601"/>
            <a:ext cx="27432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76040BD0-17CA-4AD2-88CD-660EFDB6F5A6}" type="datetime1">
              <a:rPr lang="en-US" smtClean="0">
                <a:solidFill>
                  <a:srgbClr val="1F497D"/>
                </a:solidFill>
              </a:rPr>
              <a:pPr>
                <a:defRPr/>
              </a:pPr>
              <a:t>4/10/2019</a:t>
            </a:fld>
            <a:endParaRPr lang="en-US" dirty="0">
              <a:solidFill>
                <a:srgbClr val="1F497D"/>
              </a:solidFill>
            </a:endParaRPr>
          </a:p>
        </p:txBody>
      </p:sp>
      <p:sp>
        <p:nvSpPr>
          <p:cNvPr id="8" name="Footer Placeholder 4"/>
          <p:cNvSpPr>
            <a:spLocks noGrp="1"/>
          </p:cNvSpPr>
          <p:nvPr>
            <p:ph type="ftr" sz="quarter" idx="11"/>
          </p:nvPr>
        </p:nvSpPr>
        <p:spPr>
          <a:xfrm>
            <a:off x="609601" y="6248401"/>
            <a:ext cx="7431617" cy="365125"/>
          </a:xfrm>
        </p:spPr>
        <p:txBody>
          <a:bodyPr/>
          <a:lstStyle>
            <a:lvl1pPr>
              <a:defRPr/>
            </a:lvl1pPr>
          </a:lstStyle>
          <a:p>
            <a:pPr>
              <a:defRPr/>
            </a:pPr>
            <a:endParaRPr lang="en-US" dirty="0">
              <a:solidFill>
                <a:srgbClr val="1F497D"/>
              </a:solidFill>
            </a:endParaRPr>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E94ECAC4-DC6A-4749-A624-155F23D01097}" type="slidenum">
              <a:rPr lang="en-US"/>
              <a:pPr>
                <a:defRPr/>
              </a:pPr>
              <a:t>‹#›</a:t>
            </a:fld>
            <a:endParaRPr lang="en-US" dirty="0"/>
          </a:p>
        </p:txBody>
      </p:sp>
    </p:spTree>
    <p:extLst>
      <p:ext uri="{BB962C8B-B14F-4D97-AF65-F5344CB8AC3E}">
        <p14:creationId xmlns:p14="http://schemas.microsoft.com/office/powerpoint/2010/main" val="12724865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B30D2F2-3F99-4E72-B7C8-EB26BD5B7047}" type="datetime1">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836041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1BA9D1-A2B1-4933-9046-958E08B3ABF3}" type="datetime1">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1148348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35F95-3A81-47E9-871B-DC9C143F3856}" type="datetime1">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3635854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BEC9873-30D4-4FF6-ABB7-8257FADB9004}" type="datetime1">
              <a:rPr lang="en-GB" smtClean="0"/>
              <a:t>10/04/2019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1937375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721DF5-1D28-42CB-A803-25ECA111CCDC}" type="datetime1">
              <a:rPr lang="en-GB" smtClean="0"/>
              <a:t>10/04/2019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4065687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35AF652-B904-417D-8F44-6F5FB2E494DE}" type="datetime1">
              <a:rPr lang="en-GB" smtClean="0"/>
              <a:t>10/04/2019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4012633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F31C6-1373-4219-B0ED-23CFE707FFE1}" type="datetime1">
              <a:rPr lang="en-GB" smtClean="0"/>
              <a:t>10/04/2019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54284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7701958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6691D0-731F-44DD-97EF-C394EA8C072E}" type="datetime1">
              <a:rPr lang="en-GB" smtClean="0"/>
              <a:t>10/04/2019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1403561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55326C-58F0-4E7D-AE52-47192A3A4C71}" type="datetime1">
              <a:rPr lang="en-GB" smtClean="0"/>
              <a:t>10/04/2019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3011674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0B75B4-05F0-4832-9B1F-F8ADAC776893}" type="datetime1">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2385890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57674F-5A3D-4AC3-90B8-613375F794E1}" type="datetime1">
              <a:rPr lang="en-GB" smtClean="0"/>
              <a:t>10/04/2019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3562644-40B3-4969-9FF5-66FF308674E4}" type="slidenum">
              <a:rPr lang="en-GB" smtClean="0"/>
              <a:t>‹#›</a:t>
            </a:fld>
            <a:endParaRPr lang="en-GB" dirty="0"/>
          </a:p>
        </p:txBody>
      </p:sp>
    </p:spTree>
    <p:extLst>
      <p:ext uri="{BB962C8B-B14F-4D97-AF65-F5344CB8AC3E}">
        <p14:creationId xmlns:p14="http://schemas.microsoft.com/office/powerpoint/2010/main" val="427014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33733722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4449876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10354357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8443308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37241682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1D8FE2-460C-47AC-AA9E-CB5009F98E31}" type="datetimeFigureOut">
              <a:rPr lang="en-GB" smtClean="0"/>
              <a:t>10/04/2019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4295E-D1B9-4B58-B838-B9CB6395603B}" type="slidenum">
              <a:rPr lang="en-GB" smtClean="0"/>
              <a:t>‹#›</a:t>
            </a:fld>
            <a:endParaRPr lang="en-GB" dirty="0"/>
          </a:p>
        </p:txBody>
      </p:sp>
    </p:spTree>
    <p:extLst>
      <p:ext uri="{BB962C8B-B14F-4D97-AF65-F5344CB8AC3E}">
        <p14:creationId xmlns:p14="http://schemas.microsoft.com/office/powerpoint/2010/main" val="24291474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D8FE2-460C-47AC-AA9E-CB5009F98E31}" type="datetimeFigureOut">
              <a:rPr lang="en-GB" smtClean="0"/>
              <a:t>10/04/2019</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4295E-D1B9-4B58-B838-B9CB6395603B}" type="slidenum">
              <a:rPr lang="en-GB" smtClean="0"/>
              <a:t>‹#›</a:t>
            </a:fld>
            <a:endParaRPr lang="en-GB" dirty="0"/>
          </a:p>
        </p:txBody>
      </p:sp>
    </p:spTree>
    <p:extLst>
      <p:ext uri="{BB962C8B-B14F-4D97-AF65-F5344CB8AC3E}">
        <p14:creationId xmlns:p14="http://schemas.microsoft.com/office/powerpoint/2010/main" val="19935667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B874ECED-CAAF-4C80-87CD-1643B2089900}" type="datetime1">
              <a:rPr lang="en-US" smtClean="0">
                <a:solidFill>
                  <a:srgbClr val="1F497D"/>
                </a:solidFill>
              </a:rPr>
              <a:pPr>
                <a:defRPr/>
              </a:pPr>
              <a:t>4/10/2019</a:t>
            </a:fld>
            <a:endParaRPr lang="en-US" dirty="0">
              <a:solidFill>
                <a:srgbClr val="1F497D"/>
              </a:solidFill>
            </a:endParaRPr>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dirty="0">
              <a:solidFill>
                <a:srgbClr val="1F497D"/>
              </a:solidFill>
            </a:endParaRP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cs typeface="+mn-cs"/>
              </a:defRPr>
            </a:lvl1pPr>
          </a:lstStyle>
          <a:p>
            <a:pPr>
              <a:defRPr/>
            </a:pPr>
            <a:fld id="{E3180180-0276-4F51-BB54-929C0DBB541E}" type="slidenum">
              <a:rPr lang="en-US"/>
              <a:pPr>
                <a:defRPr/>
              </a:pPr>
              <a:t>‹#›</a:t>
            </a:fld>
            <a:endParaRPr lang="en-US" dirty="0"/>
          </a:p>
        </p:txBody>
      </p:sp>
      <p:pic>
        <p:nvPicPr>
          <p:cNvPr id="1034" name="Picture 9" descr="Logo.jpg"/>
          <p:cNvPicPr>
            <a:picLocks noChangeAspect="1"/>
          </p:cNvPicPr>
          <p:nvPr/>
        </p:nvPicPr>
        <p:blipFill>
          <a:blip r:embed="rId13" cstate="print"/>
          <a:srcRect/>
          <a:stretch>
            <a:fillRect/>
          </a:stretch>
        </p:blipFill>
        <p:spPr bwMode="auto">
          <a:xfrm>
            <a:off x="10602385" y="142876"/>
            <a:ext cx="1113367" cy="1071563"/>
          </a:xfrm>
          <a:prstGeom prst="rect">
            <a:avLst/>
          </a:prstGeom>
          <a:noFill/>
          <a:ln w="9525">
            <a:noFill/>
            <a:miter lim="800000"/>
            <a:headEnd/>
            <a:tailEnd/>
          </a:ln>
        </p:spPr>
      </p:pic>
    </p:spTree>
    <p:extLst>
      <p:ext uri="{BB962C8B-B14F-4D97-AF65-F5344CB8AC3E}">
        <p14:creationId xmlns:p14="http://schemas.microsoft.com/office/powerpoint/2010/main" val="28499848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DDBB1-10C6-488F-B2F4-FA26618C9B95}" type="datetime1">
              <a:rPr lang="en-GB" smtClean="0"/>
              <a:t>10/04/2019</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62644-40B3-4969-9FF5-66FF308674E4}" type="slidenum">
              <a:rPr lang="en-GB" smtClean="0"/>
              <a:t>‹#›</a:t>
            </a:fld>
            <a:endParaRPr lang="en-GB" dirty="0"/>
          </a:p>
        </p:txBody>
      </p:sp>
    </p:spTree>
    <p:extLst>
      <p:ext uri="{BB962C8B-B14F-4D97-AF65-F5344CB8AC3E}">
        <p14:creationId xmlns:p14="http://schemas.microsoft.com/office/powerpoint/2010/main" val="25337980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7.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hyperlink" Target="mailto:GreenBusiness@coventry.gov.uk" TargetMode="External"/><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33.jpeg"/><Relationship Id="rId5" Type="http://schemas.openxmlformats.org/officeDocument/2006/relationships/image" Target="../media/image7.png"/><Relationship Id="rId10" Type="http://schemas.openxmlformats.org/officeDocument/2006/relationships/hyperlink" Target="https://twitter.com/cwgreenbusiness" TargetMode="External"/><Relationship Id="rId4" Type="http://schemas.openxmlformats.org/officeDocument/2006/relationships/image" Target="../media/image6.png"/><Relationship Id="rId9" Type="http://schemas.openxmlformats.org/officeDocument/2006/relationships/hyperlink" Target="http://www.coventry.gov.uk/greenbusines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support@cwgrowthhub.co.uk" TargetMode="Externa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hyperlink" Target="mailto:businessready@uwsp.co.uk" TargetMode="External"/><Relationship Id="rId2" Type="http://schemas.openxmlformats.org/officeDocument/2006/relationships/hyperlink" Target="http://www.business-ready.co.uk/" TargetMode="External"/><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LMartin@cad.coventry.ac.uk" TargetMode="Externa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hyperlink" Target="mailto:hardeeps@cw-chamber.co.uk" TargetMode="External"/><Relationship Id="rId2" Type="http://schemas.openxmlformats.org/officeDocument/2006/relationships/hyperlink" Target="mailto:supportforbusiness@cw-chamber.co.uk" TargetMode="Externa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hyperlink" Target="mailto:startyourbusiness@cw-chamber.co.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louiserichardson@warwickshire.gov.uk" TargetMode="Externa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Kierandeep.bal@coventry.gov.uk" TargetMode="Externa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employerhub@coventry.gov.uk" TargetMode="Externa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k.launchbury@cwcda.co.uk" TargetMode="Externa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hyperlink" Target="mailto:Candy.Lee@princes-trust-org.uk" TargetMode="External"/><Relationship Id="rId2" Type="http://schemas.openxmlformats.org/officeDocument/2006/relationships/hyperlink" Target="mailto:Alison.Millard@princes-trust.org.uk" TargetMode="External"/><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54.jpeg"/><Relationship Id="rId5" Type="http://schemas.openxmlformats.org/officeDocument/2006/relationships/image" Target="../media/image7.png"/><Relationship Id="rId10" Type="http://schemas.openxmlformats.org/officeDocument/2006/relationships/image" Target="../media/image53.jpeg"/><Relationship Id="rId4" Type="http://schemas.openxmlformats.org/officeDocument/2006/relationships/image" Target="../media/image6.pn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www.youtube.com/embed/BMgv011VBh0" TargetMode="Externa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60.png"/><Relationship Id="rId5" Type="http://schemas.openxmlformats.org/officeDocument/2006/relationships/image" Target="../media/image7.png"/><Relationship Id="rId10" Type="http://schemas.openxmlformats.org/officeDocument/2006/relationships/image" Target="../media/image59.jpeg"/><Relationship Id="rId4" Type="http://schemas.openxmlformats.org/officeDocument/2006/relationships/image" Target="../media/image6.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2ahUKEwj4q6HYl8HhAhVHJhoKHaUzCbIQjRx6BAgBEAU&amp;url=https://pinnacleperformancechampions.org/training-performance-if-you-cant-measure-it-you-cant-manage-it/&amp;psig=AOvVaw1sPwh8oH0-yheIXBCbXxoN&amp;ust=1554836525471098" TargetMode="External"/><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62.jpeg"/><Relationship Id="rId5" Type="http://schemas.openxmlformats.org/officeDocument/2006/relationships/image" Target="../media/image7.png"/><Relationship Id="rId10" Type="http://schemas.openxmlformats.org/officeDocument/2006/relationships/hyperlink" Target="https://www.google.co.uk/url?sa=i&amp;rct=j&amp;q=&amp;esrc=s&amp;source=images&amp;cd=&amp;cad=rja&amp;uact=8&amp;ved=2ahUKEwj3peX-l8HhAhUHhRoKHciBA8EQjRx6BAgBEAU&amp;url=https://superjoepardo.com/small-changes-for-big-results-in-business/&amp;psig=AOvVaw28DxKlVeNby91EJB8xqb6Z&amp;ust=1554836629969982" TargetMode="External"/><Relationship Id="rId4" Type="http://schemas.openxmlformats.org/officeDocument/2006/relationships/image" Target="../media/image6.png"/><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hyperlink" Target="https://www.google.co.uk/url?sa=i&amp;rct=j&amp;q=&amp;esrc=s&amp;source=images&amp;cd=&amp;cad=rja&amp;uact=8&amp;ved=2ahUKEwjXqJ7WmsHhAhVEbBoKHV0uAtgQjRx6BAgBEAU&amp;url=https://www.pinterest.com/peoplepatterns/behavioural-examples/&amp;psig=AOvVaw0VYsX-tD3bA8t2bQz7ti4n&amp;ust=1554837348026103" TargetMode="External"/><Relationship Id="rId3" Type="http://schemas.openxmlformats.org/officeDocument/2006/relationships/image" Target="../media/image6.png"/><Relationship Id="rId7" Type="http://schemas.openxmlformats.org/officeDocument/2006/relationships/hyperlink" Target="https://www.google.co.uk/url?sa=i&amp;rct=j&amp;q=&amp;esrc=s&amp;source=images&amp;cd=&amp;cad=rja&amp;uact=8&amp;ved=2ahUKEwiX2_OxmcHhAhXSzoUKHWGFBRcQjRx6BAgBEAU&amp;url=https://adage.com/creativity/work/fun-theory-piano-staircase/17522&amp;psig=AOvVaw3rnNz0qu-TmMQtNSBVAubw&amp;ust=1554837007794663" TargetMode="External"/><Relationship Id="rId12" Type="http://schemas.openxmlformats.org/officeDocument/2006/relationships/image" Target="../media/image6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s://www.google.co.uk/url?sa=i&amp;rct=j&amp;q=&amp;esrc=s&amp;source=images&amp;cd=&amp;cad=rja&amp;uact=8&amp;ved=2ahUKEwiKtJOomsHhAhVPVhoKHR0LD4EQjRx6BAgBEAU&amp;url=/url?sa%3Di%26rct%3Dj%26q%3D%26esrc%3Ds%26source%3Dimages%26cd%3D%26ved%3D%26url%3Dhttps://ballotbin.co.uk/product/ballot-bin/%26psig%3DAOvVaw2iqpHuN9oTbeYcxS6YGRFt%26ust%3D1554837131993238&amp;psig=AOvVaw2iqpHuN9oTbeYcxS6YGRFt&amp;ust=1554837131993238" TargetMode="External"/><Relationship Id="rId5" Type="http://schemas.openxmlformats.org/officeDocument/2006/relationships/image" Target="../media/image8.png"/><Relationship Id="rId10" Type="http://schemas.openxmlformats.org/officeDocument/2006/relationships/image" Target="../media/image65.jpeg"/><Relationship Id="rId4" Type="http://schemas.openxmlformats.org/officeDocument/2006/relationships/image" Target="../media/image7.png"/><Relationship Id="rId9" Type="http://schemas.openxmlformats.org/officeDocument/2006/relationships/hyperlink" Target="https://www.google.co.uk/url?sa=i&amp;rct=j&amp;q=&amp;esrc=s&amp;source=images&amp;cd=&amp;ved=2ahUKEwjUs96XmsHhAhWrz4UKHYNlA8AQjRx6BAgBEAU&amp;url=https://www.boredpanda.com/cigarette-butt-voting-neat-streets-hubbub-london/&amp;psig=AOvVaw2iqpHuN9oTbeYcxS6YGRFt&amp;ust=1554837131993238" TargetMode="External"/><Relationship Id="rId14" Type="http://schemas.openxmlformats.org/officeDocument/2006/relationships/image" Target="../media/image67.jpeg"/></Relationships>
</file>

<file path=ppt/slides/_rels/slide3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72.jpeg"/><Relationship Id="rId5" Type="http://schemas.openxmlformats.org/officeDocument/2006/relationships/image" Target="../media/image8.png"/><Relationship Id="rId10" Type="http://schemas.openxmlformats.org/officeDocument/2006/relationships/image" Target="../media/image71.jpeg"/><Relationship Id="rId4" Type="http://schemas.openxmlformats.org/officeDocument/2006/relationships/image" Target="../media/image7.png"/><Relationship Id="rId9" Type="http://schemas.openxmlformats.org/officeDocument/2006/relationships/image" Target="../media/image70.jpe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png"/><Relationship Id="rId7" Type="http://schemas.openxmlformats.org/officeDocument/2006/relationships/image" Target="../media/image75.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80.jpeg"/><Relationship Id="rId5" Type="http://schemas.openxmlformats.org/officeDocument/2006/relationships/image" Target="../media/image7.png"/><Relationship Id="rId10" Type="http://schemas.openxmlformats.org/officeDocument/2006/relationships/image" Target="../media/image79.jpeg"/><Relationship Id="rId4" Type="http://schemas.openxmlformats.org/officeDocument/2006/relationships/image" Target="../media/image6.png"/><Relationship Id="rId9"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emf"/><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png"/><Relationship Id="rId7" Type="http://schemas.openxmlformats.org/officeDocument/2006/relationships/image" Target="../media/image82.jpeg"/><Relationship Id="rId12" Type="http://schemas.openxmlformats.org/officeDocument/2006/relationships/image" Target="../media/image87.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86.png"/><Relationship Id="rId5" Type="http://schemas.openxmlformats.org/officeDocument/2006/relationships/image" Target="../media/image8.png"/><Relationship Id="rId10" Type="http://schemas.openxmlformats.org/officeDocument/2006/relationships/image" Target="../media/image85.png"/><Relationship Id="rId4" Type="http://schemas.openxmlformats.org/officeDocument/2006/relationships/image" Target="../media/image7.png"/><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9.jpeg"/><Relationship Id="rId4" Type="http://schemas.openxmlformats.org/officeDocument/2006/relationships/image" Target="../media/image6.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6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25.jpg"/><Relationship Id="rId5" Type="http://schemas.openxmlformats.org/officeDocument/2006/relationships/image" Target="../media/image7.png"/><Relationship Id="rId10"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98583"/>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12" name="Rectangle 11"/>
          <p:cNvSpPr/>
          <p:nvPr/>
        </p:nvSpPr>
        <p:spPr>
          <a:xfrm>
            <a:off x="1336463" y="2467979"/>
            <a:ext cx="8953757" cy="1754326"/>
          </a:xfrm>
          <a:prstGeom prst="rect">
            <a:avLst/>
          </a:prstGeom>
        </p:spPr>
        <p:txBody>
          <a:bodyPr wrap="square">
            <a:spAutoFit/>
          </a:bodyPr>
          <a:lstStyle/>
          <a:p>
            <a:pPr algn="ctr"/>
            <a:r>
              <a:rPr lang="en-GB" sz="3600" b="1" dirty="0">
                <a:solidFill>
                  <a:schemeClr val="tx1">
                    <a:lumMod val="75000"/>
                    <a:lumOff val="25000"/>
                  </a:schemeClr>
                </a:solidFill>
                <a:latin typeface="Conduit"/>
              </a:rPr>
              <a:t>Denise Osborne</a:t>
            </a:r>
          </a:p>
          <a:p>
            <a:pPr algn="ctr"/>
            <a:r>
              <a:rPr lang="en-GB" sz="3600" b="1" dirty="0">
                <a:solidFill>
                  <a:schemeClr val="tx1">
                    <a:lumMod val="75000"/>
                    <a:lumOff val="25000"/>
                  </a:schemeClr>
                </a:solidFill>
                <a:latin typeface="Conduit"/>
              </a:rPr>
              <a:t>Marketing &amp; Events Co-Ordinator</a:t>
            </a:r>
          </a:p>
          <a:p>
            <a:pPr algn="ctr"/>
            <a:r>
              <a:rPr lang="en-GB" sz="3600" b="1" dirty="0">
                <a:solidFill>
                  <a:schemeClr val="tx1">
                    <a:lumMod val="75000"/>
                    <a:lumOff val="25000"/>
                  </a:schemeClr>
                </a:solidFill>
                <a:latin typeface="Conduit"/>
              </a:rPr>
              <a:t>Green Business Programme</a:t>
            </a:r>
          </a:p>
        </p:txBody>
      </p:sp>
    </p:spTree>
    <p:extLst>
      <p:ext uri="{BB962C8B-B14F-4D97-AF65-F5344CB8AC3E}">
        <p14:creationId xmlns:p14="http://schemas.microsoft.com/office/powerpoint/2010/main" val="4304382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 y="0"/>
            <a:ext cx="12193527" cy="6858000"/>
          </a:xfrm>
          <a:prstGeom prst="rect">
            <a:avLst/>
          </a:prstGeom>
        </p:spPr>
      </p:pic>
      <p:pic>
        <p:nvPicPr>
          <p:cNvPr id="9" name="Picture 8"/>
          <p:cNvPicPr>
            <a:picLocks noChangeAspect="1"/>
          </p:cNvPicPr>
          <p:nvPr/>
        </p:nvPicPr>
        <p:blipFill>
          <a:blip r:embed="rId3"/>
          <a:stretch>
            <a:fillRect/>
          </a:stretch>
        </p:blipFill>
        <p:spPr>
          <a:xfrm>
            <a:off x="102641" y="1052697"/>
            <a:ext cx="2186912" cy="488027"/>
          </a:xfrm>
          <a:prstGeom prst="rect">
            <a:avLst/>
          </a:prstGeom>
        </p:spPr>
      </p:pic>
      <p:pic>
        <p:nvPicPr>
          <p:cNvPr id="6" name="Picture 5"/>
          <p:cNvPicPr>
            <a:picLocks noChangeAspect="1"/>
          </p:cNvPicPr>
          <p:nvPr/>
        </p:nvPicPr>
        <p:blipFill>
          <a:blip r:embed="rId4"/>
          <a:stretch>
            <a:fillRect/>
          </a:stretch>
        </p:blipFill>
        <p:spPr>
          <a:xfrm>
            <a:off x="1316470" y="6099789"/>
            <a:ext cx="5011346" cy="512108"/>
          </a:xfrm>
          <a:prstGeom prst="rect">
            <a:avLst/>
          </a:prstGeom>
        </p:spPr>
      </p:pic>
      <p:pic>
        <p:nvPicPr>
          <p:cNvPr id="8" name="Picture 7"/>
          <p:cNvPicPr>
            <a:picLocks noChangeAspect="1"/>
          </p:cNvPicPr>
          <p:nvPr/>
        </p:nvPicPr>
        <p:blipFill>
          <a:blip r:embed="rId5"/>
          <a:stretch>
            <a:fillRect/>
          </a:stretch>
        </p:blipFill>
        <p:spPr>
          <a:xfrm>
            <a:off x="1387392" y="6355843"/>
            <a:ext cx="256054" cy="207282"/>
          </a:xfrm>
          <a:prstGeom prst="rect">
            <a:avLst/>
          </a:prstGeom>
        </p:spPr>
      </p:pic>
      <p:pic>
        <p:nvPicPr>
          <p:cNvPr id="10" name="Picture 9"/>
          <p:cNvPicPr>
            <a:picLocks noChangeAspect="1"/>
          </p:cNvPicPr>
          <p:nvPr/>
        </p:nvPicPr>
        <p:blipFill>
          <a:blip r:embed="rId6"/>
          <a:stretch>
            <a:fillRect/>
          </a:stretch>
        </p:blipFill>
        <p:spPr>
          <a:xfrm>
            <a:off x="3026569" y="6343650"/>
            <a:ext cx="231668" cy="231668"/>
          </a:xfrm>
          <a:prstGeom prst="rect">
            <a:avLst/>
          </a:prstGeom>
        </p:spPr>
      </p:pic>
      <p:sp>
        <p:nvSpPr>
          <p:cNvPr id="12" name="Rectangle 11"/>
          <p:cNvSpPr/>
          <p:nvPr/>
        </p:nvSpPr>
        <p:spPr>
          <a:xfrm>
            <a:off x="231816" y="2205732"/>
            <a:ext cx="6096000" cy="400110"/>
          </a:xfrm>
          <a:prstGeom prst="rect">
            <a:avLst/>
          </a:prstGeom>
        </p:spPr>
        <p:txBody>
          <a:bodyPr>
            <a:spAutoFit/>
          </a:bodyPr>
          <a:lstStyle/>
          <a:p>
            <a:pPr lvl="0">
              <a:spcBef>
                <a:spcPts val="200"/>
              </a:spcBef>
              <a:spcAft>
                <a:spcPts val="200"/>
              </a:spcAft>
            </a:pPr>
            <a:r>
              <a:rPr lang="en-GB" sz="2000" b="1" dirty="0">
                <a:solidFill>
                  <a:srgbClr val="A1E335"/>
                </a:solidFill>
                <a:latin typeface="Conduit"/>
              </a:rPr>
              <a:t>Upcoming Events</a:t>
            </a:r>
            <a:r>
              <a:rPr lang="en-GB" dirty="0">
                <a:solidFill>
                  <a:srgbClr val="A1E335"/>
                </a:solidFill>
                <a:latin typeface="Conduit"/>
              </a:rPr>
              <a:t> </a:t>
            </a:r>
          </a:p>
        </p:txBody>
      </p:sp>
      <p:sp>
        <p:nvSpPr>
          <p:cNvPr id="13" name="Rectangle 12"/>
          <p:cNvSpPr/>
          <p:nvPr/>
        </p:nvSpPr>
        <p:spPr>
          <a:xfrm>
            <a:off x="102641" y="2804477"/>
            <a:ext cx="10631263" cy="1656864"/>
          </a:xfrm>
          <a:prstGeom prst="rect">
            <a:avLst/>
          </a:prstGeom>
        </p:spPr>
        <p:txBody>
          <a:bodyPr wrap="square">
            <a:spAutoFit/>
          </a:bodyPr>
          <a:lstStyle/>
          <a:p>
            <a:pPr lvl="0">
              <a:spcBef>
                <a:spcPts val="200"/>
              </a:spcBef>
              <a:spcAft>
                <a:spcPts val="300"/>
              </a:spcAft>
              <a:buClr>
                <a:srgbClr val="A1E335"/>
              </a:buClr>
              <a:buSzPct val="75000"/>
            </a:pPr>
            <a:r>
              <a:rPr lang="en-GB" sz="1700" b="1" dirty="0">
                <a:solidFill>
                  <a:prstClr val="black"/>
                </a:solidFill>
                <a:latin typeface="Conduit"/>
              </a:rPr>
              <a:t>June</a:t>
            </a:r>
          </a:p>
          <a:p>
            <a:pPr marL="285750" lvl="0" indent="-285750">
              <a:spcBef>
                <a:spcPts val="200"/>
              </a:spcBef>
              <a:spcAft>
                <a:spcPts val="300"/>
              </a:spcAft>
              <a:buClr>
                <a:srgbClr val="A1E335"/>
              </a:buClr>
              <a:buSzPct val="75000"/>
              <a:buFont typeface="Wingdings 3" panose="05040102010807070707" pitchFamily="18" charset="2"/>
              <a:buChar char="u"/>
            </a:pPr>
            <a:r>
              <a:rPr lang="en-GB" sz="1700" dirty="0">
                <a:solidFill>
                  <a:prstClr val="black"/>
                </a:solidFill>
                <a:latin typeface="Conduit"/>
              </a:rPr>
              <a:t>Electric Dreams</a:t>
            </a:r>
          </a:p>
          <a:p>
            <a:pPr marL="285750" lvl="0" indent="-285750">
              <a:spcBef>
                <a:spcPts val="200"/>
              </a:spcBef>
              <a:spcAft>
                <a:spcPts val="300"/>
              </a:spcAft>
              <a:buClr>
                <a:srgbClr val="A1E335"/>
              </a:buClr>
              <a:buSzPct val="75000"/>
              <a:buFont typeface="Wingdings 3" panose="05040102010807070707" pitchFamily="18" charset="2"/>
              <a:buChar char="u"/>
            </a:pPr>
            <a:r>
              <a:rPr lang="en-GB" sz="1700" dirty="0">
                <a:solidFill>
                  <a:prstClr val="black"/>
                </a:solidFill>
                <a:latin typeface="Conduit"/>
              </a:rPr>
              <a:t>Waste Management Legislation</a:t>
            </a:r>
          </a:p>
          <a:p>
            <a:pPr lvl="0">
              <a:spcBef>
                <a:spcPts val="200"/>
              </a:spcBef>
              <a:spcAft>
                <a:spcPts val="300"/>
              </a:spcAft>
              <a:buClr>
                <a:srgbClr val="A1E335"/>
              </a:buClr>
              <a:buSzPct val="75000"/>
            </a:pPr>
            <a:endParaRPr lang="en-GB" sz="1700" dirty="0">
              <a:solidFill>
                <a:prstClr val="black"/>
              </a:solidFill>
              <a:latin typeface="Conduit"/>
            </a:endParaRPr>
          </a:p>
          <a:p>
            <a:pPr lvl="0">
              <a:spcBef>
                <a:spcPts val="200"/>
              </a:spcBef>
              <a:spcAft>
                <a:spcPts val="300"/>
              </a:spcAft>
              <a:buClr>
                <a:srgbClr val="A1E335"/>
              </a:buClr>
              <a:buSzPct val="75000"/>
            </a:pPr>
            <a:r>
              <a:rPr lang="en-GB" sz="1700" b="1" dirty="0">
                <a:solidFill>
                  <a:prstClr val="black"/>
                </a:solidFill>
                <a:latin typeface="Conduit"/>
              </a:rPr>
              <a:t>For more information visit http://bit.ly/cwgreenevents</a:t>
            </a:r>
          </a:p>
        </p:txBody>
      </p:sp>
    </p:spTree>
    <p:extLst>
      <p:ext uri="{BB962C8B-B14F-4D97-AF65-F5344CB8AC3E}">
        <p14:creationId xmlns:p14="http://schemas.microsoft.com/office/powerpoint/2010/main" val="2187246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E1DEE9-3ECF-48D9-B022-666BE9DD7F30}"/>
              </a:ext>
            </a:extLst>
          </p:cNvPr>
          <p:cNvSpPr>
            <a:spLocks noGrp="1"/>
          </p:cNvSpPr>
          <p:nvPr>
            <p:ph type="title"/>
          </p:nvPr>
        </p:nvSpPr>
        <p:spPr/>
        <p:txBody>
          <a:bodyPr/>
          <a:lstStyle/>
          <a:p>
            <a:endParaRPr lang="en-GB"/>
          </a:p>
        </p:txBody>
      </p:sp>
      <p:sp>
        <p:nvSpPr>
          <p:cNvPr id="11" name="Content Placeholder 10">
            <a:extLst>
              <a:ext uri="{FF2B5EF4-FFF2-40B4-BE49-F238E27FC236}">
                <a16:creationId xmlns:a16="http://schemas.microsoft.com/office/drawing/2014/main" id="{CD2856F2-6278-4D52-A3FE-8AFF897D2E22}"/>
              </a:ext>
            </a:extLst>
          </p:cNvPr>
          <p:cNvSpPr>
            <a:spLocks noGrp="1"/>
          </p:cNvSpPr>
          <p:nvPr>
            <p:ph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60"/>
            <a:ext cx="12193527" cy="6858000"/>
          </a:xfrm>
          <a:prstGeom prst="rect">
            <a:avLst/>
          </a:prstGeom>
        </p:spPr>
      </p:pic>
      <p:pic>
        <p:nvPicPr>
          <p:cNvPr id="9" name="Picture 8"/>
          <p:cNvPicPr>
            <a:picLocks noChangeAspect="1"/>
          </p:cNvPicPr>
          <p:nvPr/>
        </p:nvPicPr>
        <p:blipFill>
          <a:blip r:embed="rId3"/>
          <a:stretch>
            <a:fillRect/>
          </a:stretch>
        </p:blipFill>
        <p:spPr>
          <a:xfrm>
            <a:off x="102641" y="1052697"/>
            <a:ext cx="2186912" cy="488027"/>
          </a:xfrm>
          <a:prstGeom prst="rect">
            <a:avLst/>
          </a:prstGeom>
        </p:spPr>
      </p:pic>
      <p:pic>
        <p:nvPicPr>
          <p:cNvPr id="6" name="Picture 5"/>
          <p:cNvPicPr>
            <a:picLocks noChangeAspect="1"/>
          </p:cNvPicPr>
          <p:nvPr/>
        </p:nvPicPr>
        <p:blipFill>
          <a:blip r:embed="rId4"/>
          <a:stretch>
            <a:fillRect/>
          </a:stretch>
        </p:blipFill>
        <p:spPr>
          <a:xfrm>
            <a:off x="1316470" y="6099789"/>
            <a:ext cx="5011346" cy="512108"/>
          </a:xfrm>
          <a:prstGeom prst="rect">
            <a:avLst/>
          </a:prstGeom>
        </p:spPr>
      </p:pic>
      <p:pic>
        <p:nvPicPr>
          <p:cNvPr id="8" name="Picture 7"/>
          <p:cNvPicPr>
            <a:picLocks noChangeAspect="1"/>
          </p:cNvPicPr>
          <p:nvPr/>
        </p:nvPicPr>
        <p:blipFill>
          <a:blip r:embed="rId5"/>
          <a:stretch>
            <a:fillRect/>
          </a:stretch>
        </p:blipFill>
        <p:spPr>
          <a:xfrm>
            <a:off x="1387392" y="6355843"/>
            <a:ext cx="256054" cy="207282"/>
          </a:xfrm>
          <a:prstGeom prst="rect">
            <a:avLst/>
          </a:prstGeom>
        </p:spPr>
      </p:pic>
      <p:pic>
        <p:nvPicPr>
          <p:cNvPr id="10" name="Picture 9"/>
          <p:cNvPicPr>
            <a:picLocks noChangeAspect="1"/>
          </p:cNvPicPr>
          <p:nvPr/>
        </p:nvPicPr>
        <p:blipFill>
          <a:blip r:embed="rId6"/>
          <a:stretch>
            <a:fillRect/>
          </a:stretch>
        </p:blipFill>
        <p:spPr>
          <a:xfrm>
            <a:off x="3026569" y="6343650"/>
            <a:ext cx="231668" cy="231668"/>
          </a:xfrm>
          <a:prstGeom prst="rect">
            <a:avLst/>
          </a:prstGeom>
        </p:spPr>
      </p:pic>
      <p:sp>
        <p:nvSpPr>
          <p:cNvPr id="12" name="Rectangle 11"/>
          <p:cNvSpPr/>
          <p:nvPr/>
        </p:nvSpPr>
        <p:spPr>
          <a:xfrm>
            <a:off x="226309" y="1784585"/>
            <a:ext cx="7191668" cy="400110"/>
          </a:xfrm>
          <a:prstGeom prst="rect">
            <a:avLst/>
          </a:prstGeom>
        </p:spPr>
        <p:txBody>
          <a:bodyPr wrap="square">
            <a:spAutoFit/>
          </a:bodyPr>
          <a:lstStyle/>
          <a:p>
            <a:pPr lvl="0">
              <a:spcBef>
                <a:spcPts val="200"/>
              </a:spcBef>
              <a:spcAft>
                <a:spcPts val="200"/>
              </a:spcAft>
            </a:pPr>
            <a:r>
              <a:rPr lang="en-GB" sz="2000" b="1" dirty="0">
                <a:solidFill>
                  <a:srgbClr val="A1E335"/>
                </a:solidFill>
                <a:latin typeface="Conduit"/>
              </a:rPr>
              <a:t>Coventry University Enterprises – Delivery Partner</a:t>
            </a:r>
            <a:endParaRPr lang="en-GB" dirty="0">
              <a:solidFill>
                <a:srgbClr val="A1E335"/>
              </a:solidFill>
              <a:latin typeface="Conduit"/>
            </a:endParaRPr>
          </a:p>
        </p:txBody>
      </p:sp>
      <p:sp>
        <p:nvSpPr>
          <p:cNvPr id="7" name="Rectangle 6"/>
          <p:cNvSpPr/>
          <p:nvPr/>
        </p:nvSpPr>
        <p:spPr>
          <a:xfrm>
            <a:off x="226309" y="2198047"/>
            <a:ext cx="7608621" cy="3801041"/>
          </a:xfrm>
          <a:prstGeom prst="rect">
            <a:avLst/>
          </a:prstGeom>
        </p:spPr>
        <p:txBody>
          <a:bodyPr wrap="none">
            <a:spAutoFit/>
          </a:bodyPr>
          <a:lstStyle/>
          <a:p>
            <a:r>
              <a:rPr lang="en-GB" sz="1700" dirty="0">
                <a:latin typeface="Conduit"/>
              </a:rPr>
              <a:t>Research Innovation and Adoption of Low Carbon Technologies</a:t>
            </a:r>
          </a:p>
          <a:p>
            <a:endParaRPr lang="en-GB" sz="1700" dirty="0">
              <a:latin typeface="Conduit"/>
            </a:endParaRPr>
          </a:p>
          <a:p>
            <a:r>
              <a:rPr lang="en-GB" sz="1700" dirty="0">
                <a:latin typeface="Conduit"/>
              </a:rPr>
              <a:t>Grants up to £10,000 (40% intervention) to support the development of low carbon </a:t>
            </a:r>
          </a:p>
          <a:p>
            <a:r>
              <a:rPr lang="en-GB" sz="1700" dirty="0">
                <a:latin typeface="Conduit"/>
              </a:rPr>
              <a:t>products and services, supporting activities including:</a:t>
            </a:r>
          </a:p>
          <a:p>
            <a:endParaRPr lang="en-GB" sz="1700" dirty="0">
              <a:latin typeface="Conduit"/>
            </a:endParaRPr>
          </a:p>
          <a:p>
            <a:pPr marL="285750" indent="-285750">
              <a:buClr>
                <a:schemeClr val="accent6">
                  <a:lumMod val="75000"/>
                </a:schemeClr>
              </a:buClr>
              <a:buFont typeface="Wingdings" panose="05000000000000000000" pitchFamily="2" charset="2"/>
              <a:buChar char="Ø"/>
            </a:pPr>
            <a:r>
              <a:rPr lang="en-GB" sz="1700" dirty="0">
                <a:latin typeface="Conduit"/>
              </a:rPr>
              <a:t>Intellectual Property Protection</a:t>
            </a:r>
          </a:p>
          <a:p>
            <a:pPr marL="285750" indent="-285750">
              <a:buClr>
                <a:schemeClr val="accent6">
                  <a:lumMod val="75000"/>
                </a:schemeClr>
              </a:buClr>
              <a:buFont typeface="Wingdings" panose="05000000000000000000" pitchFamily="2" charset="2"/>
              <a:buChar char="Ø"/>
            </a:pPr>
            <a:r>
              <a:rPr lang="en-GB" sz="1700" dirty="0">
                <a:latin typeface="Conduit"/>
              </a:rPr>
              <a:t>Supporting new businesses to progress their innovations</a:t>
            </a:r>
          </a:p>
          <a:p>
            <a:pPr marL="285750" indent="-285750">
              <a:buClr>
                <a:schemeClr val="accent6">
                  <a:lumMod val="75000"/>
                </a:schemeClr>
              </a:buClr>
              <a:buFont typeface="Wingdings" panose="05000000000000000000" pitchFamily="2" charset="2"/>
              <a:buChar char="Ø"/>
            </a:pPr>
            <a:r>
              <a:rPr lang="en-GB" sz="1700" dirty="0">
                <a:latin typeface="Conduit"/>
              </a:rPr>
              <a:t>Licensing</a:t>
            </a:r>
          </a:p>
          <a:p>
            <a:pPr marL="285750" indent="-285750">
              <a:buClr>
                <a:schemeClr val="accent6">
                  <a:lumMod val="75000"/>
                </a:schemeClr>
              </a:buClr>
              <a:buFont typeface="Wingdings" panose="05000000000000000000" pitchFamily="2" charset="2"/>
              <a:buChar char="Ø"/>
            </a:pPr>
            <a:r>
              <a:rPr lang="en-GB" sz="1700" dirty="0">
                <a:latin typeface="Conduit"/>
              </a:rPr>
              <a:t>Prototype Developments</a:t>
            </a:r>
          </a:p>
          <a:p>
            <a:pPr marL="285750" indent="-285750">
              <a:buClr>
                <a:schemeClr val="accent6">
                  <a:lumMod val="75000"/>
                </a:schemeClr>
              </a:buClr>
              <a:buFont typeface="Wingdings" panose="05000000000000000000" pitchFamily="2" charset="2"/>
              <a:buChar char="Ø"/>
            </a:pPr>
            <a:r>
              <a:rPr lang="en-GB" sz="1700" dirty="0">
                <a:latin typeface="Conduit"/>
              </a:rPr>
              <a:t>Product Testing</a:t>
            </a:r>
          </a:p>
          <a:p>
            <a:pPr marL="285750" indent="-285750">
              <a:buClr>
                <a:schemeClr val="accent6">
                  <a:lumMod val="75000"/>
                </a:schemeClr>
              </a:buClr>
              <a:buFont typeface="Wingdings" panose="05000000000000000000" pitchFamily="2" charset="2"/>
              <a:buChar char="Ø"/>
            </a:pPr>
            <a:r>
              <a:rPr lang="en-GB" sz="1700" dirty="0">
                <a:latin typeface="Conduit"/>
              </a:rPr>
              <a:t>Accreditations and Certifications</a:t>
            </a:r>
          </a:p>
          <a:p>
            <a:endParaRPr lang="en-GB" dirty="0"/>
          </a:p>
          <a:p>
            <a:endParaRPr lang="en-GB" dirty="0"/>
          </a:p>
          <a:p>
            <a:endParaRPr lang="en-GB" dirty="0"/>
          </a:p>
        </p:txBody>
      </p:sp>
      <p:pic>
        <p:nvPicPr>
          <p:cNvPr id="16" name="Picture 15"/>
          <p:cNvPicPr>
            <a:picLocks noChangeAspect="1"/>
          </p:cNvPicPr>
          <p:nvPr/>
        </p:nvPicPr>
        <p:blipFill>
          <a:blip r:embed="rId7"/>
          <a:stretch>
            <a:fillRect/>
          </a:stretch>
        </p:blipFill>
        <p:spPr>
          <a:xfrm>
            <a:off x="7834930" y="1758561"/>
            <a:ext cx="2748889" cy="1413270"/>
          </a:xfrm>
          <a:prstGeom prst="rect">
            <a:avLst/>
          </a:prstGeom>
        </p:spPr>
      </p:pic>
      <p:pic>
        <p:nvPicPr>
          <p:cNvPr id="17" name="Picture 16"/>
          <p:cNvPicPr>
            <a:picLocks noChangeAspect="1"/>
          </p:cNvPicPr>
          <p:nvPr/>
        </p:nvPicPr>
        <p:blipFill>
          <a:blip r:embed="rId8"/>
          <a:stretch>
            <a:fillRect/>
          </a:stretch>
        </p:blipFill>
        <p:spPr>
          <a:xfrm>
            <a:off x="7469065" y="4474215"/>
            <a:ext cx="2408129" cy="1036410"/>
          </a:xfrm>
          <a:prstGeom prst="rect">
            <a:avLst/>
          </a:prstGeom>
        </p:spPr>
      </p:pic>
      <p:pic>
        <p:nvPicPr>
          <p:cNvPr id="18" name="Picture 17"/>
          <p:cNvPicPr>
            <a:picLocks noChangeAspect="1"/>
          </p:cNvPicPr>
          <p:nvPr/>
        </p:nvPicPr>
        <p:blipFill>
          <a:blip r:embed="rId9"/>
          <a:stretch>
            <a:fillRect/>
          </a:stretch>
        </p:blipFill>
        <p:spPr>
          <a:xfrm>
            <a:off x="8673130" y="3316141"/>
            <a:ext cx="1926503" cy="1158340"/>
          </a:xfrm>
          <a:prstGeom prst="rect">
            <a:avLst/>
          </a:prstGeom>
        </p:spPr>
      </p:pic>
    </p:spTree>
    <p:extLst>
      <p:ext uri="{BB962C8B-B14F-4D97-AF65-F5344CB8AC3E}">
        <p14:creationId xmlns:p14="http://schemas.microsoft.com/office/powerpoint/2010/main" val="25569426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527" cy="6858000"/>
          </a:xfrm>
          <a:prstGeom prst="rect">
            <a:avLst/>
          </a:prstGeom>
        </p:spPr>
      </p:pic>
      <p:pic>
        <p:nvPicPr>
          <p:cNvPr id="9" name="Picture 8"/>
          <p:cNvPicPr>
            <a:picLocks noChangeAspect="1"/>
          </p:cNvPicPr>
          <p:nvPr/>
        </p:nvPicPr>
        <p:blipFill>
          <a:blip r:embed="rId3"/>
          <a:stretch>
            <a:fillRect/>
          </a:stretch>
        </p:blipFill>
        <p:spPr>
          <a:xfrm>
            <a:off x="102641" y="1052697"/>
            <a:ext cx="2186912" cy="488027"/>
          </a:xfrm>
          <a:prstGeom prst="rect">
            <a:avLst/>
          </a:prstGeom>
        </p:spPr>
      </p:pic>
      <p:pic>
        <p:nvPicPr>
          <p:cNvPr id="6" name="Picture 5"/>
          <p:cNvPicPr>
            <a:picLocks noChangeAspect="1"/>
          </p:cNvPicPr>
          <p:nvPr/>
        </p:nvPicPr>
        <p:blipFill>
          <a:blip r:embed="rId4"/>
          <a:stretch>
            <a:fillRect/>
          </a:stretch>
        </p:blipFill>
        <p:spPr>
          <a:xfrm>
            <a:off x="1316470" y="6099789"/>
            <a:ext cx="5011346" cy="512108"/>
          </a:xfrm>
          <a:prstGeom prst="rect">
            <a:avLst/>
          </a:prstGeom>
        </p:spPr>
      </p:pic>
      <p:pic>
        <p:nvPicPr>
          <p:cNvPr id="8" name="Picture 7"/>
          <p:cNvPicPr>
            <a:picLocks noChangeAspect="1"/>
          </p:cNvPicPr>
          <p:nvPr/>
        </p:nvPicPr>
        <p:blipFill>
          <a:blip r:embed="rId5"/>
          <a:stretch>
            <a:fillRect/>
          </a:stretch>
        </p:blipFill>
        <p:spPr>
          <a:xfrm>
            <a:off x="1387392" y="6355843"/>
            <a:ext cx="256054" cy="207282"/>
          </a:xfrm>
          <a:prstGeom prst="rect">
            <a:avLst/>
          </a:prstGeom>
        </p:spPr>
      </p:pic>
      <p:pic>
        <p:nvPicPr>
          <p:cNvPr id="10" name="Picture 9"/>
          <p:cNvPicPr>
            <a:picLocks noChangeAspect="1"/>
          </p:cNvPicPr>
          <p:nvPr/>
        </p:nvPicPr>
        <p:blipFill>
          <a:blip r:embed="rId6"/>
          <a:stretch>
            <a:fillRect/>
          </a:stretch>
        </p:blipFill>
        <p:spPr>
          <a:xfrm>
            <a:off x="3026569" y="6343650"/>
            <a:ext cx="231668" cy="231668"/>
          </a:xfrm>
          <a:prstGeom prst="rect">
            <a:avLst/>
          </a:prstGeom>
        </p:spPr>
      </p:pic>
      <p:pic>
        <p:nvPicPr>
          <p:cNvPr id="5" name="Picture 4"/>
          <p:cNvPicPr>
            <a:picLocks noChangeAspect="1"/>
          </p:cNvPicPr>
          <p:nvPr/>
        </p:nvPicPr>
        <p:blipFill>
          <a:blip r:embed="rId7"/>
          <a:stretch>
            <a:fillRect/>
          </a:stretch>
        </p:blipFill>
        <p:spPr>
          <a:xfrm>
            <a:off x="102641" y="1738208"/>
            <a:ext cx="6225175" cy="1211862"/>
          </a:xfrm>
          <a:prstGeom prst="rect">
            <a:avLst/>
          </a:prstGeom>
        </p:spPr>
      </p:pic>
      <p:sp>
        <p:nvSpPr>
          <p:cNvPr id="13" name="Rectangle 12"/>
          <p:cNvSpPr/>
          <p:nvPr/>
        </p:nvSpPr>
        <p:spPr>
          <a:xfrm>
            <a:off x="0" y="2683256"/>
            <a:ext cx="10173016" cy="2954655"/>
          </a:xfrm>
          <a:prstGeom prst="rect">
            <a:avLst/>
          </a:prstGeom>
        </p:spPr>
        <p:txBody>
          <a:bodyPr wrap="square">
            <a:spAutoFit/>
          </a:bodyPr>
          <a:lstStyle/>
          <a:p>
            <a:pPr marL="342900" lvl="0" indent="-342900" defTabSz="457200">
              <a:spcBef>
                <a:spcPts val="1000"/>
              </a:spcBef>
              <a:buClr>
                <a:srgbClr val="90C226"/>
              </a:buClr>
              <a:buSzPct val="80000"/>
              <a:buFont typeface="Wingdings 3" charset="2"/>
              <a:buChar char=""/>
            </a:pPr>
            <a:r>
              <a:rPr lang="en-GB" sz="1700" dirty="0">
                <a:latin typeface="Conduit"/>
              </a:rPr>
              <a:t>Expert 1-to-1 advice and workshops on a range of sustainable building techniques and technologies</a:t>
            </a:r>
          </a:p>
          <a:p>
            <a:pPr marL="342900" lvl="0" indent="-342900" defTabSz="457200">
              <a:spcBef>
                <a:spcPts val="1000"/>
              </a:spcBef>
              <a:buClr>
                <a:srgbClr val="90C226"/>
              </a:buClr>
              <a:buSzPct val="80000"/>
              <a:buFont typeface="Wingdings 3" charset="2"/>
              <a:buChar char=""/>
            </a:pPr>
            <a:r>
              <a:rPr lang="en-GB" sz="1700" dirty="0">
                <a:latin typeface="Conduit"/>
              </a:rPr>
              <a:t>Free workshops include: </a:t>
            </a:r>
            <a:r>
              <a:rPr lang="en-GB" sz="1700" b="1" dirty="0">
                <a:latin typeface="Conduit"/>
              </a:rPr>
              <a:t>16 May 2019 – Workspace optimisation</a:t>
            </a:r>
          </a:p>
          <a:p>
            <a:pPr marL="742950" lvl="1" indent="-285750" defTabSz="457200">
              <a:spcBef>
                <a:spcPts val="1000"/>
              </a:spcBef>
              <a:buClr>
                <a:srgbClr val="ACD433"/>
              </a:buClr>
              <a:buSzPct val="80000"/>
              <a:buFont typeface="Wingdings 3" panose="05040102010807070707" pitchFamily="18" charset="2"/>
              <a:buChar char=""/>
            </a:pPr>
            <a:r>
              <a:rPr lang="en-GB" sz="1700" dirty="0">
                <a:latin typeface="Conduit"/>
                <a:cs typeface="Calibri" panose="020F0502020204030204" pitchFamily="34" charset="0"/>
              </a:rPr>
              <a:t>AutoCAD</a:t>
            </a:r>
          </a:p>
          <a:p>
            <a:pPr marL="742950" lvl="1" indent="-285750" defTabSz="457200">
              <a:spcBef>
                <a:spcPts val="1000"/>
              </a:spcBef>
              <a:buClr>
                <a:srgbClr val="ACD433"/>
              </a:buClr>
              <a:buSzPct val="80000"/>
              <a:buFont typeface="Wingdings 3" panose="05040102010807070707" pitchFamily="18" charset="2"/>
              <a:buChar char=""/>
            </a:pPr>
            <a:r>
              <a:rPr lang="en-GB" sz="1700" dirty="0" err="1">
                <a:latin typeface="Conduit"/>
                <a:cs typeface="Calibri" panose="020F0502020204030204" pitchFamily="34" charset="0"/>
              </a:rPr>
              <a:t>Passivhaus</a:t>
            </a:r>
            <a:r>
              <a:rPr lang="en-GB" sz="1700" dirty="0">
                <a:latin typeface="Conduit"/>
                <a:cs typeface="Calibri" panose="020F0502020204030204" pitchFamily="34" charset="0"/>
              </a:rPr>
              <a:t> design and principals </a:t>
            </a:r>
          </a:p>
          <a:p>
            <a:pPr marL="742950" lvl="1" indent="-285750" defTabSz="457200">
              <a:spcBef>
                <a:spcPts val="1000"/>
              </a:spcBef>
              <a:buClr>
                <a:srgbClr val="ACD433"/>
              </a:buClr>
              <a:buSzPct val="80000"/>
              <a:buFont typeface="Wingdings 3" panose="05040102010807070707" pitchFamily="18" charset="2"/>
              <a:buChar char=""/>
            </a:pPr>
            <a:r>
              <a:rPr lang="en-GB" sz="1700" dirty="0">
                <a:latin typeface="Conduit"/>
                <a:cs typeface="Calibri" panose="020F0502020204030204" pitchFamily="34" charset="0"/>
              </a:rPr>
              <a:t>Sustainable Refurbishment and Energy Efficiency Strategies </a:t>
            </a:r>
          </a:p>
          <a:p>
            <a:pPr marL="742950" lvl="1" indent="-285750" defTabSz="457200">
              <a:spcBef>
                <a:spcPts val="1000"/>
              </a:spcBef>
              <a:buClr>
                <a:srgbClr val="90C226"/>
              </a:buClr>
              <a:buSzPct val="80000"/>
              <a:buFont typeface="Wingdings 3" charset="2"/>
              <a:buChar char=""/>
            </a:pPr>
            <a:r>
              <a:rPr lang="en-GB" sz="1700" dirty="0">
                <a:latin typeface="Conduit"/>
              </a:rPr>
              <a:t>IP and Your Business</a:t>
            </a:r>
            <a:endParaRPr lang="en-GB" sz="1700" dirty="0">
              <a:latin typeface="Conduit"/>
              <a:cs typeface="Calibri" panose="020F0502020204030204" pitchFamily="34" charset="0"/>
            </a:endParaRPr>
          </a:p>
          <a:p>
            <a:pPr marL="742950" lvl="1" indent="-285750" defTabSz="457200">
              <a:spcBef>
                <a:spcPts val="1000"/>
              </a:spcBef>
              <a:buClr>
                <a:srgbClr val="90C226"/>
              </a:buClr>
              <a:buSzPct val="80000"/>
              <a:buFont typeface="Wingdings 3" charset="2"/>
              <a:buChar char=""/>
            </a:pPr>
            <a:r>
              <a:rPr lang="en-GB" sz="1700" dirty="0">
                <a:latin typeface="Conduit"/>
                <a:cs typeface="Calibri" panose="020F0502020204030204" pitchFamily="34" charset="0"/>
              </a:rPr>
              <a:t>Building Information Modelling (BIM) </a:t>
            </a:r>
            <a:r>
              <a:rPr lang="en-GB" sz="1700" dirty="0">
                <a:latin typeface="Conduit"/>
              </a:rPr>
              <a:t>1-to-1 Business Support available to provide bespoke solutions to energy efficiency and sustainability challenges</a:t>
            </a:r>
          </a:p>
        </p:txBody>
      </p:sp>
      <p:pic>
        <p:nvPicPr>
          <p:cNvPr id="14" name="Picture 13"/>
          <p:cNvPicPr>
            <a:picLocks noChangeAspect="1"/>
          </p:cNvPicPr>
          <p:nvPr/>
        </p:nvPicPr>
        <p:blipFill>
          <a:blip r:embed="rId8"/>
          <a:stretch>
            <a:fillRect/>
          </a:stretch>
        </p:blipFill>
        <p:spPr>
          <a:xfrm>
            <a:off x="6665861" y="3429000"/>
            <a:ext cx="3754647" cy="924817"/>
          </a:xfrm>
          <a:prstGeom prst="rect">
            <a:avLst/>
          </a:prstGeom>
        </p:spPr>
      </p:pic>
    </p:spTree>
    <p:extLst>
      <p:ext uri="{BB962C8B-B14F-4D97-AF65-F5344CB8AC3E}">
        <p14:creationId xmlns:p14="http://schemas.microsoft.com/office/powerpoint/2010/main" val="5635897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27441"/>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11" name="Rectangle 10"/>
          <p:cNvSpPr/>
          <p:nvPr/>
        </p:nvSpPr>
        <p:spPr>
          <a:xfrm>
            <a:off x="247135" y="1744068"/>
            <a:ext cx="4599801" cy="400110"/>
          </a:xfrm>
          <a:prstGeom prst="rect">
            <a:avLst/>
          </a:prstGeom>
        </p:spPr>
        <p:txBody>
          <a:bodyPr wrap="square">
            <a:spAutoFit/>
          </a:bodyPr>
          <a:lstStyle/>
          <a:p>
            <a:r>
              <a:rPr lang="en-GB" altLang="en-US" sz="2000" b="1" dirty="0">
                <a:solidFill>
                  <a:srgbClr val="ACD433"/>
                </a:solidFill>
                <a:latin typeface="Conduit"/>
              </a:rPr>
              <a:t>Green Business Programme</a:t>
            </a:r>
          </a:p>
        </p:txBody>
      </p:sp>
      <p:sp>
        <p:nvSpPr>
          <p:cNvPr id="2" name="Rectangle 1"/>
          <p:cNvSpPr/>
          <p:nvPr/>
        </p:nvSpPr>
        <p:spPr>
          <a:xfrm>
            <a:off x="300693" y="2230586"/>
            <a:ext cx="5356787" cy="3241913"/>
          </a:xfrm>
          <a:prstGeom prst="rect">
            <a:avLst/>
          </a:prstGeom>
        </p:spPr>
        <p:txBody>
          <a:bodyPr wrap="none">
            <a:spAutoFit/>
          </a:bodyPr>
          <a:lstStyle/>
          <a:p>
            <a:pPr>
              <a:spcBef>
                <a:spcPts val="200"/>
              </a:spcBef>
              <a:spcAft>
                <a:spcPts val="200"/>
              </a:spcAft>
            </a:pPr>
            <a:r>
              <a:rPr lang="en-GB" sz="2000" b="1" dirty="0">
                <a:solidFill>
                  <a:srgbClr val="A1E335"/>
                </a:solidFill>
                <a:latin typeface="Conduit"/>
              </a:rPr>
              <a:t>Contact us</a:t>
            </a:r>
          </a:p>
          <a:p>
            <a:pPr>
              <a:spcBef>
                <a:spcPts val="200"/>
              </a:spcBef>
              <a:spcAft>
                <a:spcPts val="300"/>
              </a:spcAft>
            </a:pPr>
            <a:r>
              <a:rPr lang="en-GB" sz="2000" dirty="0">
                <a:latin typeface="Conduit"/>
              </a:rPr>
              <a:t>Telephone: 024 7678 6901 </a:t>
            </a:r>
          </a:p>
          <a:p>
            <a:pPr>
              <a:spcBef>
                <a:spcPts val="200"/>
              </a:spcBef>
              <a:spcAft>
                <a:spcPts val="300"/>
              </a:spcAft>
            </a:pPr>
            <a:r>
              <a:rPr lang="en-GB" sz="2000" dirty="0">
                <a:latin typeface="Conduit"/>
              </a:rPr>
              <a:t>Email: </a:t>
            </a:r>
            <a:r>
              <a:rPr lang="en-GB" sz="2000" dirty="0">
                <a:latin typeface="Conduit"/>
                <a:hlinkClick r:id="rId8"/>
              </a:rPr>
              <a:t>GreenBusiness@coventry.gov.uk</a:t>
            </a:r>
            <a:endParaRPr lang="en-GB" sz="2000" dirty="0">
              <a:latin typeface="Conduit"/>
            </a:endParaRPr>
          </a:p>
          <a:p>
            <a:pPr>
              <a:spcBef>
                <a:spcPts val="200"/>
              </a:spcBef>
              <a:spcAft>
                <a:spcPts val="300"/>
              </a:spcAft>
            </a:pPr>
            <a:r>
              <a:rPr lang="en-GB" sz="2000" dirty="0">
                <a:latin typeface="Conduit"/>
              </a:rPr>
              <a:t>Website: </a:t>
            </a:r>
            <a:r>
              <a:rPr lang="en-GB" sz="2000" u="sng" dirty="0">
                <a:latin typeface="Conduit"/>
                <a:hlinkClick r:id="rId9"/>
              </a:rPr>
              <a:t>www.coventry.gov.uk/greenbusiness</a:t>
            </a:r>
            <a:endParaRPr lang="en-GB" sz="2000" u="sng" dirty="0">
              <a:latin typeface="Conduit"/>
            </a:endParaRPr>
          </a:p>
          <a:p>
            <a:pPr>
              <a:spcBef>
                <a:spcPts val="200"/>
              </a:spcBef>
              <a:spcAft>
                <a:spcPts val="300"/>
              </a:spcAft>
            </a:pPr>
            <a:r>
              <a:rPr lang="en-GB" sz="2000" dirty="0">
                <a:latin typeface="Conduit"/>
              </a:rPr>
              <a:t>Twitter: </a:t>
            </a:r>
            <a:r>
              <a:rPr lang="en-GB" sz="2000" dirty="0">
                <a:latin typeface="Conduit"/>
                <a:hlinkClick r:id="rId10"/>
              </a:rPr>
              <a:t>@cwgreenbusiness</a:t>
            </a:r>
            <a:endParaRPr lang="en-GB" sz="2000" dirty="0">
              <a:latin typeface="Conduit"/>
            </a:endParaRPr>
          </a:p>
          <a:p>
            <a:pPr>
              <a:spcBef>
                <a:spcPts val="200"/>
              </a:spcBef>
              <a:spcAft>
                <a:spcPts val="300"/>
              </a:spcAft>
            </a:pPr>
            <a:r>
              <a:rPr lang="en-GB" sz="2000" dirty="0">
                <a:latin typeface="Conduit"/>
              </a:rPr>
              <a:t>Join our LinkedIn group</a:t>
            </a:r>
          </a:p>
          <a:p>
            <a:endParaRPr lang="en-GB" sz="2200" dirty="0">
              <a:latin typeface="Conduit"/>
            </a:endParaRPr>
          </a:p>
          <a:p>
            <a:pPr marL="742950" lvl="1" indent="-285750">
              <a:spcBef>
                <a:spcPts val="200"/>
              </a:spcBef>
              <a:spcAft>
                <a:spcPts val="300"/>
              </a:spcAft>
              <a:buClr>
                <a:srgbClr val="A1E335"/>
              </a:buClr>
              <a:buSzPct val="75000"/>
              <a:buFont typeface="Wingdings 3" panose="05040102010807070707" pitchFamily="18" charset="2"/>
              <a:buChar char="u"/>
            </a:pPr>
            <a:endParaRPr lang="en-GB" dirty="0">
              <a:latin typeface="Conduit"/>
            </a:endParaRPr>
          </a:p>
          <a:p>
            <a:endParaRPr lang="en-GB" dirty="0">
              <a:latin typeface="Conduit"/>
            </a:endParaRPr>
          </a:p>
        </p:txBody>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6185" y="2144178"/>
            <a:ext cx="2867891" cy="1911927"/>
          </a:xfrm>
          <a:prstGeom prst="rect">
            <a:avLst/>
          </a:prstGeom>
        </p:spPr>
      </p:pic>
    </p:spTree>
    <p:extLst>
      <p:ext uri="{BB962C8B-B14F-4D97-AF65-F5344CB8AC3E}">
        <p14:creationId xmlns:p14="http://schemas.microsoft.com/office/powerpoint/2010/main" val="19604315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Project Summaries</a:t>
            </a:r>
          </a:p>
        </p:txBody>
      </p:sp>
      <p:sp>
        <p:nvSpPr>
          <p:cNvPr id="3" name="Subtitle 2"/>
          <p:cNvSpPr>
            <a:spLocks noGrp="1"/>
          </p:cNvSpPr>
          <p:nvPr>
            <p:ph type="subTitle" idx="1"/>
          </p:nvPr>
        </p:nvSpPr>
        <p:spPr>
          <a:xfrm>
            <a:off x="969264" y="3602038"/>
            <a:ext cx="10158984" cy="1655762"/>
          </a:xfrm>
        </p:spPr>
        <p:txBody>
          <a:bodyPr>
            <a:normAutofit fontScale="55000" lnSpcReduction="20000"/>
          </a:bodyPr>
          <a:lstStyle/>
          <a:p>
            <a:r>
              <a:rPr lang="en-GB" sz="4400" dirty="0">
                <a:latin typeface="Arial" panose="020B0604020202020204" pitchFamily="34" charset="0"/>
                <a:cs typeface="Arial" panose="020B0604020202020204" pitchFamily="34" charset="0"/>
              </a:rPr>
              <a:t>CW SME Growth Programme</a:t>
            </a:r>
            <a:br>
              <a:rPr lang="en-GB" sz="4400" dirty="0">
                <a:latin typeface="Arial" panose="020B0604020202020204" pitchFamily="34" charset="0"/>
                <a:cs typeface="Arial" panose="020B0604020202020204" pitchFamily="34" charset="0"/>
              </a:rPr>
            </a:br>
            <a:endParaRPr lang="en-GB" sz="4400" dirty="0">
              <a:latin typeface="Arial" panose="020B0604020202020204" pitchFamily="34" charset="0"/>
              <a:cs typeface="Arial" panose="020B0604020202020204" pitchFamily="34" charset="0"/>
            </a:endParaRPr>
          </a:p>
          <a:p>
            <a:r>
              <a:rPr lang="en-GB" sz="4400" dirty="0">
                <a:latin typeface="Arial" panose="020B0604020202020204" pitchFamily="34" charset="0"/>
                <a:cs typeface="Arial" panose="020B0604020202020204" pitchFamily="34" charset="0"/>
              </a:rPr>
              <a:t>Ian McFarlane-Toms</a:t>
            </a:r>
            <a:br>
              <a:rPr lang="en-GB" sz="4400"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Business Growth Advisor</a:t>
            </a:r>
          </a:p>
          <a:p>
            <a:r>
              <a:rPr lang="en-GB" sz="4400" dirty="0">
                <a:latin typeface="Arial" panose="020B0604020202020204" pitchFamily="34" charset="0"/>
                <a:cs typeface="Arial" panose="020B0604020202020204" pitchFamily="34" charset="0"/>
              </a:rPr>
              <a:t>University of Warwick Science Park</a:t>
            </a:r>
          </a:p>
        </p:txBody>
      </p:sp>
      <p:pic>
        <p:nvPicPr>
          <p:cNvPr id="8" name="Picture 7"/>
          <p:cNvPicPr/>
          <p:nvPr/>
        </p:nvPicPr>
        <p:blipFill>
          <a:blip r:embed="rId3"/>
          <a:stretch>
            <a:fillRect/>
          </a:stretch>
        </p:blipFill>
        <p:spPr>
          <a:xfrm>
            <a:off x="740663" y="6007796"/>
            <a:ext cx="2500847" cy="740475"/>
          </a:xfrm>
          <a:prstGeom prst="rect">
            <a:avLst/>
          </a:prstGeom>
        </p:spPr>
      </p:pic>
      <p:pic>
        <p:nvPicPr>
          <p:cNvPr id="9" name="Picture 8" descr="LogoERDF_Col_Landscape"/>
          <p:cNvPicPr/>
          <p:nvPr/>
        </p:nvPicPr>
        <p:blipFill>
          <a:blip r:embed="rId4"/>
          <a:stretch>
            <a:fillRect/>
          </a:stretch>
        </p:blipFill>
        <p:spPr>
          <a:xfrm>
            <a:off x="9107423" y="6076955"/>
            <a:ext cx="2577223" cy="578560"/>
          </a:xfrm>
          <a:prstGeom prst="rect">
            <a:avLst/>
          </a:prstGeom>
        </p:spPr>
      </p:pic>
      <p:cxnSp>
        <p:nvCxnSpPr>
          <p:cNvPr id="5" name="Straight Connector 4"/>
          <p:cNvCxnSpPr/>
          <p:nvPr/>
        </p:nvCxnSpPr>
        <p:spPr>
          <a:xfrm>
            <a:off x="2429657" y="4086799"/>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677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err="1">
                <a:latin typeface="Arial" panose="020B0604020202020204" pitchFamily="34" charset="0"/>
                <a:cs typeface="Arial" panose="020B0604020202020204" pitchFamily="34" charset="0"/>
              </a:rPr>
              <a:t>CWLEP</a:t>
            </a:r>
            <a:r>
              <a:rPr lang="en-GB" sz="3200" b="1" dirty="0">
                <a:latin typeface="Arial" panose="020B0604020202020204" pitchFamily="34" charset="0"/>
                <a:cs typeface="Arial" panose="020B0604020202020204" pitchFamily="34" charset="0"/>
              </a:rPr>
              <a:t> Growth Hub</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Information, Diagnostic and Brokerage</a:t>
            </a: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The Growth Hub is a one-stop shop for all business needs, offering a range of free services including mentoring, financial advice, growth planning and networking opportunities. The team of advisors are on hand to help businesses grow and keep growing in the future. </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SMEs in Coventry &amp; Warwickshire</a:t>
            </a:r>
          </a:p>
          <a:p>
            <a:r>
              <a:rPr lang="en-GB" sz="2000" b="1" dirty="0">
                <a:latin typeface="Arial" panose="020B0604020202020204" pitchFamily="34" charset="0"/>
                <a:cs typeface="Arial" panose="020B0604020202020204" pitchFamily="34" charset="0"/>
              </a:rPr>
              <a:t>Contact: </a:t>
            </a:r>
            <a:r>
              <a:rPr lang="en-GB" sz="2000" dirty="0">
                <a:latin typeface="Arial" panose="020B0604020202020204" pitchFamily="34" charset="0"/>
                <a:cs typeface="Arial" panose="020B0604020202020204" pitchFamily="34" charset="0"/>
              </a:rPr>
              <a:t>Laura Delahunty </a:t>
            </a:r>
            <a:r>
              <a:rPr lang="en-GB" sz="2000" b="1" dirty="0">
                <a:latin typeface="Arial" panose="020B0604020202020204" pitchFamily="34" charset="0"/>
                <a:cs typeface="Arial" panose="020B0604020202020204" pitchFamily="34" charset="0"/>
              </a:rPr>
              <a:t> T: </a:t>
            </a:r>
            <a:r>
              <a:rPr lang="it-IT" sz="2000" dirty="0">
                <a:latin typeface="Arial" panose="020B0604020202020204" pitchFamily="34" charset="0"/>
                <a:cs typeface="Arial" panose="020B0604020202020204" pitchFamily="34" charset="0"/>
              </a:rPr>
              <a:t>0300 060 3747  </a:t>
            </a:r>
            <a:r>
              <a:rPr lang="it-IT" sz="2000" b="1" dirty="0">
                <a:latin typeface="Arial" panose="020B0604020202020204" pitchFamily="34" charset="0"/>
                <a:cs typeface="Arial" panose="020B0604020202020204" pitchFamily="34" charset="0"/>
              </a:rPr>
              <a:t> E: </a:t>
            </a:r>
            <a:r>
              <a:rPr lang="it-IT" sz="2000" dirty="0">
                <a:latin typeface="Arial" panose="020B0604020202020204" pitchFamily="34" charset="0"/>
                <a:cs typeface="Arial" panose="020B0604020202020204" pitchFamily="34" charset="0"/>
                <a:hlinkClick r:id="rId2"/>
              </a:rPr>
              <a:t>support@cwgrowthhub.co.uk</a:t>
            </a:r>
            <a:r>
              <a:rPr lang="it-IT" sz="2000" dirty="0">
                <a:latin typeface="Arial" panose="020B0604020202020204" pitchFamily="34" charset="0"/>
                <a:cs typeface="Arial" panose="020B0604020202020204" pitchFamily="34" charset="0"/>
              </a:rPr>
              <a:t> </a:t>
            </a:r>
          </a:p>
        </p:txBody>
      </p:sp>
      <p:pic>
        <p:nvPicPr>
          <p:cNvPr id="7" name="Picture 6"/>
          <p:cNvPicPr/>
          <p:nvPr/>
        </p:nvPicPr>
        <p:blipFill>
          <a:blip r:embed="rId3"/>
          <a:stretch>
            <a:fillRect/>
          </a:stretch>
        </p:blipFill>
        <p:spPr>
          <a:xfrm>
            <a:off x="740663" y="6007796"/>
            <a:ext cx="2500847" cy="740475"/>
          </a:xfrm>
          <a:prstGeom prst="rect">
            <a:avLst/>
          </a:prstGeom>
        </p:spPr>
      </p:pic>
      <p:pic>
        <p:nvPicPr>
          <p:cNvPr id="8" name="Picture 7" descr="LogoERDF_Col_Landscape"/>
          <p:cNvPicPr/>
          <p:nvPr/>
        </p:nvPicPr>
        <p:blipFill>
          <a:blip r:embed="rId4"/>
          <a:stretch>
            <a:fillRect/>
          </a:stretch>
        </p:blipFill>
        <p:spPr>
          <a:xfrm>
            <a:off x="9107423" y="6076955"/>
            <a:ext cx="2577223" cy="578560"/>
          </a:xfrm>
          <a:prstGeom prst="rect">
            <a:avLst/>
          </a:prstGeom>
        </p:spPr>
      </p:pic>
      <p:cxnSp>
        <p:nvCxnSpPr>
          <p:cNvPr id="9" name="Straight Connector 8"/>
          <p:cNvCxnSpPr/>
          <p:nvPr/>
        </p:nvCxnSpPr>
        <p:spPr>
          <a:xfrm>
            <a:off x="2476901" y="1687451"/>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39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University of Warwick Science Park</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Business Ready</a:t>
            </a: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an innovative business support package primarily for tech-based SMEs with the characteristics and ambition for growth. It supports tech based businesses and businesses that are innovation led and/or knowledge based</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Tech based, innovative or knowledge intensive businesses with growth potential. Will engage with start ups if they are high-potential and capable of achieving a £250k turnover within 3 years.</a:t>
            </a:r>
          </a:p>
          <a:p>
            <a:r>
              <a:rPr lang="en-GB" sz="2000" b="1" dirty="0">
                <a:latin typeface="Arial" panose="020B0604020202020204" pitchFamily="34" charset="0"/>
                <a:cs typeface="Arial" panose="020B0604020202020204" pitchFamily="34" charset="0"/>
              </a:rPr>
              <a:t>Contact: </a:t>
            </a:r>
            <a:r>
              <a:rPr lang="en-GB" sz="2000" dirty="0">
                <a:latin typeface="Arial" panose="020B0604020202020204" pitchFamily="34" charset="0"/>
                <a:cs typeface="Arial" panose="020B0604020202020204" pitchFamily="34" charset="0"/>
                <a:hlinkClick r:id="rId2"/>
              </a:rPr>
              <a:t>www.business-ready.co.uk</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E: </a:t>
            </a:r>
            <a:r>
              <a:rPr lang="en-GB" sz="2000" dirty="0">
                <a:latin typeface="Arial" panose="020B0604020202020204" pitchFamily="34" charset="0"/>
                <a:cs typeface="Arial" panose="020B0604020202020204" pitchFamily="34" charset="0"/>
                <a:hlinkClick r:id="rId3"/>
              </a:rPr>
              <a:t>businessready@uwsp.co.uk</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T: </a:t>
            </a:r>
            <a:r>
              <a:rPr lang="en-GB" sz="2000" dirty="0">
                <a:latin typeface="Arial" panose="020B0604020202020204" pitchFamily="34" charset="0"/>
                <a:cs typeface="Arial" panose="020B0604020202020204" pitchFamily="34" charset="0"/>
              </a:rPr>
              <a:t>024 7632 3121</a:t>
            </a:r>
          </a:p>
          <a:p>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                              </a:t>
            </a:r>
          </a:p>
        </p:txBody>
      </p:sp>
      <p:pic>
        <p:nvPicPr>
          <p:cNvPr id="7" name="Picture 6"/>
          <p:cNvPicPr/>
          <p:nvPr/>
        </p:nvPicPr>
        <p:blipFill>
          <a:blip r:embed="rId4"/>
          <a:stretch>
            <a:fillRect/>
          </a:stretch>
        </p:blipFill>
        <p:spPr>
          <a:xfrm>
            <a:off x="740663" y="6007796"/>
            <a:ext cx="2500847" cy="740475"/>
          </a:xfrm>
          <a:prstGeom prst="rect">
            <a:avLst/>
          </a:prstGeom>
        </p:spPr>
      </p:pic>
      <p:pic>
        <p:nvPicPr>
          <p:cNvPr id="8" name="Picture 7" descr="LogoERDF_Col_Landscape"/>
          <p:cNvPicPr/>
          <p:nvPr/>
        </p:nvPicPr>
        <p:blipFill>
          <a:blip r:embed="rId5"/>
          <a:stretch>
            <a:fillRect/>
          </a:stretch>
        </p:blipFill>
        <p:spPr>
          <a:xfrm>
            <a:off x="9107423" y="6076955"/>
            <a:ext cx="2577223" cy="578560"/>
          </a:xfrm>
          <a:prstGeom prst="rect">
            <a:avLst/>
          </a:prstGeom>
        </p:spPr>
      </p:pic>
      <p:cxnSp>
        <p:nvCxnSpPr>
          <p:cNvPr id="9" name="Straight Connector 8"/>
          <p:cNvCxnSpPr/>
          <p:nvPr/>
        </p:nvCxnSpPr>
        <p:spPr>
          <a:xfrm>
            <a:off x="2476901" y="1687448"/>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260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CUE Business Solutions                             </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Technology Business Start-up</a:t>
            </a:r>
          </a:p>
        </p:txBody>
      </p:sp>
      <p:sp>
        <p:nvSpPr>
          <p:cNvPr id="3" name="Content Placeholder 2"/>
          <p:cNvSpPr>
            <a:spLocks noGrp="1"/>
          </p:cNvSpPr>
          <p:nvPr>
            <p:ph idx="1"/>
          </p:nvPr>
        </p:nvSpPr>
        <p:spPr>
          <a:xfrm>
            <a:off x="838199" y="1825625"/>
            <a:ext cx="10765779" cy="4351338"/>
          </a:xfrm>
        </p:spPr>
        <p:txBody>
          <a:bodyPr>
            <a:no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Start up support to individuals and new businesses who wish to operate tech-based businesses. We will also assist students. Our focus is in the High Tech Sectors (e.g. creative, technological, digital, transport and low carbon sectors)</a:t>
            </a:r>
          </a:p>
          <a:p>
            <a:r>
              <a:rPr lang="en-GB" sz="2000" b="1" dirty="0">
                <a:latin typeface="Arial" panose="020B0604020202020204" pitchFamily="34" charset="0"/>
                <a:cs typeface="Arial" panose="020B0604020202020204" pitchFamily="34" charset="0"/>
              </a:rPr>
              <a:t>Target groups: </a:t>
            </a:r>
            <a:r>
              <a:rPr lang="en-GB" sz="2000" dirty="0">
                <a:latin typeface="Arial" panose="020B0604020202020204" pitchFamily="34" charset="0"/>
                <a:cs typeface="Arial" panose="020B0604020202020204" pitchFamily="34" charset="0"/>
              </a:rPr>
              <a:t>Individuals and Students wishing to start their own Tech-Based business – or those who registered their business less than 12 months ago</a:t>
            </a:r>
          </a:p>
          <a:p>
            <a:r>
              <a:rPr lang="en-GB" sz="2000" b="1" dirty="0">
                <a:latin typeface="Arial" panose="020B0604020202020204" pitchFamily="34" charset="0"/>
                <a:cs typeface="Arial" panose="020B0604020202020204" pitchFamily="34" charset="0"/>
              </a:rPr>
              <a:t>Contact details: </a:t>
            </a:r>
            <a:r>
              <a:rPr lang="en-US" sz="2000" dirty="0">
                <a:latin typeface="Arial" panose="020B0604020202020204" pitchFamily="34" charset="0"/>
                <a:cs typeface="Arial" panose="020B0604020202020204" pitchFamily="34" charset="0"/>
              </a:rPr>
              <a:t>Lindsey Martin, Business Delivery Manager, Technology Business Start-up </a:t>
            </a:r>
            <a:endParaRPr lang="en-GB"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    E: </a:t>
            </a:r>
            <a:r>
              <a:rPr lang="en-US" sz="2000" dirty="0">
                <a:latin typeface="Arial" panose="020B0604020202020204" pitchFamily="34" charset="0"/>
                <a:cs typeface="Arial" panose="020B0604020202020204" pitchFamily="34" charset="0"/>
                <a:hlinkClick r:id="rId2"/>
              </a:rPr>
              <a:t>LMartin@cad.coventry.ac.uk</a:t>
            </a:r>
            <a:r>
              <a:rPr lang="en-US" sz="2000" b="1" dirty="0">
                <a:latin typeface="Arial" panose="020B0604020202020204" pitchFamily="34" charset="0"/>
                <a:cs typeface="Arial" panose="020B0604020202020204" pitchFamily="34" charset="0"/>
              </a:rPr>
              <a:t>         M: </a:t>
            </a:r>
            <a:r>
              <a:rPr lang="en-US" sz="2000" dirty="0">
                <a:latin typeface="Arial" panose="020B0604020202020204" pitchFamily="34" charset="0"/>
                <a:cs typeface="Arial" panose="020B0604020202020204" pitchFamily="34" charset="0"/>
              </a:rPr>
              <a:t>079 7498 4070 </a:t>
            </a:r>
            <a:endParaRPr lang="en-GB" sz="2000" dirty="0">
              <a:latin typeface="Arial" panose="020B0604020202020204" pitchFamily="34" charset="0"/>
              <a:cs typeface="Arial" panose="020B0604020202020204" pitchFamily="34" charset="0"/>
            </a:endParaRPr>
          </a:p>
        </p:txBody>
      </p:sp>
      <p:pic>
        <p:nvPicPr>
          <p:cNvPr id="7" name="Picture 6"/>
          <p:cNvPicPr/>
          <p:nvPr/>
        </p:nvPicPr>
        <p:blipFill>
          <a:blip r:embed="rId3"/>
          <a:stretch>
            <a:fillRect/>
          </a:stretch>
        </p:blipFill>
        <p:spPr>
          <a:xfrm>
            <a:off x="740663" y="6007796"/>
            <a:ext cx="2500847" cy="740475"/>
          </a:xfrm>
          <a:prstGeom prst="rect">
            <a:avLst/>
          </a:prstGeom>
        </p:spPr>
      </p:pic>
      <p:pic>
        <p:nvPicPr>
          <p:cNvPr id="8" name="Picture 7" descr="LogoERDF_Col_Landscape"/>
          <p:cNvPicPr/>
          <p:nvPr/>
        </p:nvPicPr>
        <p:blipFill>
          <a:blip r:embed="rId4"/>
          <a:stretch>
            <a:fillRect/>
          </a:stretch>
        </p:blipFill>
        <p:spPr>
          <a:xfrm>
            <a:off x="9107423" y="6076955"/>
            <a:ext cx="2577223" cy="578560"/>
          </a:xfrm>
          <a:prstGeom prst="rect">
            <a:avLst/>
          </a:prstGeom>
        </p:spPr>
      </p:pic>
      <p:cxnSp>
        <p:nvCxnSpPr>
          <p:cNvPr id="9" name="Straight Connector 8"/>
          <p:cNvCxnSpPr/>
          <p:nvPr/>
        </p:nvCxnSpPr>
        <p:spPr>
          <a:xfrm>
            <a:off x="2476901" y="1702329"/>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499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194"/>
            <a:ext cx="10515600" cy="981948"/>
          </a:xfrm>
        </p:spPr>
        <p:txBody>
          <a:bodyPr>
            <a:normAutofit/>
          </a:bodyPr>
          <a:lstStyle/>
          <a:p>
            <a:pPr algn="ctr"/>
            <a:r>
              <a:rPr lang="en-GB" sz="3200" b="1" dirty="0">
                <a:latin typeface="Arial" panose="020B0604020202020204" pitchFamily="34" charset="0"/>
                <a:cs typeface="Arial" panose="020B0604020202020204" pitchFamily="34" charset="0"/>
              </a:rPr>
              <a:t>C&amp;W Chamber of Commerce                    </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Business Support - Accelerated Growth &amp; Start-Up</a:t>
            </a:r>
          </a:p>
        </p:txBody>
      </p:sp>
      <p:sp>
        <p:nvSpPr>
          <p:cNvPr id="3" name="Content Placeholder 2"/>
          <p:cNvSpPr>
            <a:spLocks noGrp="1"/>
          </p:cNvSpPr>
          <p:nvPr>
            <p:ph idx="1"/>
          </p:nvPr>
        </p:nvSpPr>
        <p:spPr>
          <a:xfrm>
            <a:off x="838200" y="1251093"/>
            <a:ext cx="10595846" cy="4351338"/>
          </a:xfrm>
        </p:spPr>
        <p:txBody>
          <a:bodyPr>
            <a:noAutofit/>
          </a:bodyPr>
          <a:lstStyle/>
          <a:p>
            <a:r>
              <a:rPr lang="en-GB" sz="2000" b="1" dirty="0">
                <a:latin typeface="Arial" panose="020B0604020202020204" pitchFamily="34" charset="0"/>
                <a:cs typeface="Arial" panose="020B0604020202020204" pitchFamily="34" charset="0"/>
              </a:rPr>
              <a:t>Summary: </a:t>
            </a:r>
            <a:r>
              <a:rPr lang="en-US" sz="2000" dirty="0">
                <a:latin typeface="Arial" panose="020B0604020202020204" pitchFamily="34" charset="0"/>
                <a:cs typeface="Arial" panose="020B0604020202020204" pitchFamily="34" charset="0"/>
              </a:rPr>
              <a:t>Accredited business advisers offering 1-1 assistance with</a:t>
            </a:r>
            <a:r>
              <a:rPr lang="en-GB"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Marketing strategies, cash flow reviews, business planning, funding &amp; grant searches &amp; assistance with CW Investment grants, website reviews, competitor analysis, in-depth </a:t>
            </a:r>
            <a:r>
              <a:rPr lang="en-US" sz="2000" dirty="0" err="1">
                <a:latin typeface="Arial" panose="020B0604020202020204" pitchFamily="34" charset="0"/>
                <a:cs typeface="Arial" panose="020B0604020202020204" pitchFamily="34" charset="0"/>
              </a:rPr>
              <a:t>SWOTS</a:t>
            </a:r>
            <a:r>
              <a:rPr lang="en-US" sz="2000" dirty="0">
                <a:latin typeface="Arial" panose="020B0604020202020204" pitchFamily="34" charset="0"/>
                <a:cs typeface="Arial" panose="020B0604020202020204" pitchFamily="34" charset="0"/>
              </a:rPr>
              <a:t>, and </a:t>
            </a:r>
            <a:r>
              <a:rPr lang="en-US" sz="2000" dirty="0" err="1">
                <a:latin typeface="Arial" panose="020B0604020202020204" pitchFamily="34" charset="0"/>
                <a:cs typeface="Arial" panose="020B0604020202020204" pitchFamily="34" charset="0"/>
              </a:rPr>
              <a:t>KPIs</a:t>
            </a:r>
            <a:endParaRPr lang="en-US"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Existing businesses with an appetite to grow ERDF eligible </a:t>
            </a:r>
          </a:p>
          <a:p>
            <a:r>
              <a:rPr lang="en-GB" sz="2000" b="1" dirty="0">
                <a:latin typeface="Arial" panose="020B0604020202020204" pitchFamily="34" charset="0"/>
                <a:cs typeface="Arial" panose="020B0604020202020204" pitchFamily="34" charset="0"/>
              </a:rPr>
              <a:t>Contact: E: </a:t>
            </a:r>
            <a:r>
              <a:rPr lang="en-GB" sz="2000" dirty="0">
                <a:latin typeface="Arial" panose="020B0604020202020204" pitchFamily="34" charset="0"/>
                <a:cs typeface="Arial" panose="020B0604020202020204" pitchFamily="34" charset="0"/>
                <a:hlinkClick r:id="rId2"/>
              </a:rPr>
              <a:t>supportforbusiness@cw-chamber.co.uk</a:t>
            </a:r>
            <a:r>
              <a:rPr lang="en-GB" sz="2000" dirty="0">
                <a:latin typeface="Arial" panose="020B0604020202020204" pitchFamily="34" charset="0"/>
                <a:cs typeface="Arial" panose="020B0604020202020204" pitchFamily="34" charset="0"/>
              </a:rPr>
              <a:t> </a:t>
            </a:r>
          </a:p>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Deliver Start Up advice across Warwickshire on behalf of Warwickshire County Council and Districts/ Boroughs (Rugby Borough, Stratford District, Nuneaton &amp; Bedworth Borough, Warwick District, and North Warwickshire Borough) </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Any client that has a business idea and considering self employment, and those clients that are in the first 24 months of trading.</a:t>
            </a:r>
          </a:p>
          <a:p>
            <a:r>
              <a:rPr lang="en-GB" sz="2000" b="1" dirty="0">
                <a:latin typeface="Arial" panose="020B0604020202020204" pitchFamily="34" charset="0"/>
                <a:cs typeface="Arial" panose="020B0604020202020204" pitchFamily="34" charset="0"/>
              </a:rPr>
              <a:t>Contact: </a:t>
            </a:r>
            <a:r>
              <a:rPr lang="en-GB" sz="2000" dirty="0" err="1">
                <a:latin typeface="Arial" panose="020B0604020202020204" pitchFamily="34" charset="0"/>
                <a:cs typeface="Arial" panose="020B0604020202020204" pitchFamily="34" charset="0"/>
              </a:rPr>
              <a:t>Hardeep</a:t>
            </a:r>
            <a:r>
              <a:rPr lang="en-GB" sz="2000" dirty="0">
                <a:latin typeface="Arial" panose="020B0604020202020204" pitchFamily="34" charset="0"/>
                <a:cs typeface="Arial" panose="020B0604020202020204" pitchFamily="34" charset="0"/>
              </a:rPr>
              <a:t> Sandhu (Team Leader)</a:t>
            </a:r>
          </a:p>
          <a:p>
            <a:pPr marL="0" indent="0">
              <a:buNone/>
            </a:pP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T: </a:t>
            </a:r>
            <a:r>
              <a:rPr lang="en-GB" sz="2000" dirty="0">
                <a:latin typeface="Arial" panose="020B0604020202020204" pitchFamily="34" charset="0"/>
                <a:cs typeface="Arial" panose="020B0604020202020204" pitchFamily="34" charset="0"/>
              </a:rPr>
              <a:t>024 7665 4123  M: 07703 730132   </a:t>
            </a:r>
            <a:r>
              <a:rPr lang="en-GB" sz="2000" b="1" dirty="0">
                <a:latin typeface="Arial" panose="020B0604020202020204" pitchFamily="34" charset="0"/>
                <a:cs typeface="Arial" panose="020B0604020202020204" pitchFamily="34" charset="0"/>
              </a:rPr>
              <a:t>E: </a:t>
            </a:r>
            <a:r>
              <a:rPr lang="en-GB" sz="2000" dirty="0">
                <a:latin typeface="Arial" panose="020B0604020202020204" pitchFamily="34" charset="0"/>
                <a:cs typeface="Arial" panose="020B0604020202020204" pitchFamily="34" charset="0"/>
                <a:hlinkClick r:id="rId3"/>
              </a:rPr>
              <a:t>hardeeps@cw-chamber.co.uk</a:t>
            </a:r>
            <a:r>
              <a:rPr lang="en-GB" sz="2000" dirty="0">
                <a:latin typeface="Arial" panose="020B0604020202020204" pitchFamily="34" charset="0"/>
                <a:cs typeface="Arial" panose="020B0604020202020204" pitchFamily="34" charset="0"/>
              </a:rPr>
              <a:t>  </a:t>
            </a:r>
          </a:p>
          <a:p>
            <a:pPr marL="0" indent="0">
              <a:buNone/>
            </a:pPr>
            <a:r>
              <a:rPr lang="en-GB" sz="2000" dirty="0">
                <a:latin typeface="Arial" panose="020B0604020202020204" pitchFamily="34" charset="0"/>
                <a:cs typeface="Arial" panose="020B0604020202020204" pitchFamily="34" charset="0"/>
              </a:rPr>
              <a:t>    All </a:t>
            </a:r>
            <a:r>
              <a:rPr lang="en-GB" sz="2000" dirty="0" err="1">
                <a:latin typeface="Arial" panose="020B0604020202020204" pitchFamily="34" charset="0"/>
                <a:cs typeface="Arial" panose="020B0604020202020204" pitchFamily="34" charset="0"/>
              </a:rPr>
              <a:t>Startup</a:t>
            </a:r>
            <a:r>
              <a:rPr lang="en-GB" sz="2000" dirty="0">
                <a:latin typeface="Arial" panose="020B0604020202020204" pitchFamily="34" charset="0"/>
                <a:cs typeface="Arial" panose="020B0604020202020204" pitchFamily="34" charset="0"/>
              </a:rPr>
              <a:t> enquiries to be sent to: </a:t>
            </a:r>
            <a:r>
              <a:rPr lang="en-GB" sz="2000" dirty="0">
                <a:latin typeface="Arial" panose="020B0604020202020204" pitchFamily="34" charset="0"/>
                <a:cs typeface="Arial" panose="020B0604020202020204" pitchFamily="34" charset="0"/>
                <a:hlinkClick r:id="rId4"/>
              </a:rPr>
              <a:t>startyourbusiness@cw-chamber.co.uk</a:t>
            </a:r>
            <a:r>
              <a:rPr lang="en-GB" sz="2000" dirty="0">
                <a:latin typeface="Arial" panose="020B0604020202020204" pitchFamily="34" charset="0"/>
                <a:cs typeface="Arial" panose="020B0604020202020204" pitchFamily="34" charset="0"/>
              </a:rPr>
              <a:t> </a:t>
            </a:r>
          </a:p>
          <a:p>
            <a:endParaRPr lang="en-GB" sz="2000" dirty="0">
              <a:latin typeface="Arial" panose="020B0604020202020204" pitchFamily="34" charset="0"/>
              <a:cs typeface="Arial" panose="020B0604020202020204" pitchFamily="34" charset="0"/>
            </a:endParaRPr>
          </a:p>
        </p:txBody>
      </p:sp>
      <p:pic>
        <p:nvPicPr>
          <p:cNvPr id="7" name="Picture 6"/>
          <p:cNvPicPr/>
          <p:nvPr/>
        </p:nvPicPr>
        <p:blipFill>
          <a:blip r:embed="rId5"/>
          <a:stretch>
            <a:fillRect/>
          </a:stretch>
        </p:blipFill>
        <p:spPr>
          <a:xfrm>
            <a:off x="740663" y="6007796"/>
            <a:ext cx="2500847" cy="740475"/>
          </a:xfrm>
          <a:prstGeom prst="rect">
            <a:avLst/>
          </a:prstGeom>
        </p:spPr>
      </p:pic>
      <p:pic>
        <p:nvPicPr>
          <p:cNvPr id="8" name="Picture 7" descr="LogoERDF_Col_Landscape"/>
          <p:cNvPicPr/>
          <p:nvPr/>
        </p:nvPicPr>
        <p:blipFill>
          <a:blip r:embed="rId6"/>
          <a:stretch>
            <a:fillRect/>
          </a:stretch>
        </p:blipFill>
        <p:spPr>
          <a:xfrm>
            <a:off x="9107423" y="6076955"/>
            <a:ext cx="2577223" cy="578560"/>
          </a:xfrm>
          <a:prstGeom prst="rect">
            <a:avLst/>
          </a:prstGeom>
        </p:spPr>
      </p:pic>
      <p:cxnSp>
        <p:nvCxnSpPr>
          <p:cNvPr id="9" name="Straight Connector 8"/>
          <p:cNvCxnSpPr/>
          <p:nvPr/>
        </p:nvCxnSpPr>
        <p:spPr>
          <a:xfrm>
            <a:off x="2530066" y="1176433"/>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68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Warwickshire County Council</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Business &amp; Investment Strand</a:t>
            </a: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A package of activities designed to attract businesses from the </a:t>
            </a:r>
            <a:r>
              <a:rPr lang="en-GB" sz="2000" dirty="0" err="1">
                <a:latin typeface="Arial" panose="020B0604020202020204" pitchFamily="34" charset="0"/>
                <a:cs typeface="Arial" panose="020B0604020202020204" pitchFamily="34" charset="0"/>
              </a:rPr>
              <a:t>CWLEP’s</a:t>
            </a:r>
            <a:r>
              <a:rPr lang="en-GB" sz="2000" dirty="0">
                <a:latin typeface="Arial" panose="020B0604020202020204" pitchFamily="34" charset="0"/>
                <a:cs typeface="Arial" panose="020B0604020202020204" pitchFamily="34" charset="0"/>
              </a:rPr>
              <a:t> priority sectors to the sub-region and to support existing businesses to expand and grow.</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New investors to the area OR existing businesses in Coventry &amp; Warwickshire looking to expand / relocate into the CW area and/ or needing access to finance advice</a:t>
            </a:r>
          </a:p>
          <a:p>
            <a:r>
              <a:rPr lang="en-GB" sz="2000" b="1" dirty="0">
                <a:latin typeface="Arial" panose="020B0604020202020204" pitchFamily="34" charset="0"/>
                <a:cs typeface="Arial" panose="020B0604020202020204" pitchFamily="34" charset="0"/>
              </a:rPr>
              <a:t>Contact: </a:t>
            </a:r>
            <a:r>
              <a:rPr lang="en-GB" sz="2000" dirty="0">
                <a:latin typeface="Arial" panose="020B0604020202020204" pitchFamily="34" charset="0"/>
                <a:cs typeface="Arial" panose="020B0604020202020204" pitchFamily="34" charset="0"/>
              </a:rPr>
              <a:t>Louise Richardson </a:t>
            </a:r>
            <a:r>
              <a:rPr lang="en-GB" sz="2000" b="1" dirty="0">
                <a:latin typeface="Arial" panose="020B0604020202020204" pitchFamily="34" charset="0"/>
                <a:cs typeface="Arial" panose="020B0604020202020204" pitchFamily="34" charset="0"/>
              </a:rPr>
              <a:t>T</a:t>
            </a:r>
            <a:r>
              <a:rPr lang="en-GB" sz="2000" dirty="0">
                <a:latin typeface="Arial" panose="020B0604020202020204" pitchFamily="34" charset="0"/>
                <a:cs typeface="Arial" panose="020B0604020202020204" pitchFamily="34" charset="0"/>
              </a:rPr>
              <a:t>: 01926 418067 </a:t>
            </a:r>
            <a:r>
              <a:rPr lang="en-GB" sz="2000" b="1" dirty="0">
                <a:latin typeface="Arial" panose="020B0604020202020204" pitchFamily="34" charset="0"/>
                <a:cs typeface="Arial" panose="020B0604020202020204" pitchFamily="34" charset="0"/>
              </a:rPr>
              <a:t>  E: </a:t>
            </a:r>
            <a:r>
              <a:rPr lang="en-GB" sz="2000" dirty="0">
                <a:latin typeface="Arial" panose="020B0604020202020204" pitchFamily="34" charset="0"/>
                <a:cs typeface="Arial" panose="020B0604020202020204" pitchFamily="34" charset="0"/>
                <a:hlinkClick r:id="rId2"/>
              </a:rPr>
              <a:t>louiserichardson@warwickshire.gov.uk</a:t>
            </a:r>
            <a:r>
              <a:rPr lang="en-GB" sz="2000"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pic>
        <p:nvPicPr>
          <p:cNvPr id="7" name="Picture 6"/>
          <p:cNvPicPr/>
          <p:nvPr/>
        </p:nvPicPr>
        <p:blipFill>
          <a:blip r:embed="rId3"/>
          <a:stretch>
            <a:fillRect/>
          </a:stretch>
        </p:blipFill>
        <p:spPr>
          <a:xfrm>
            <a:off x="740663" y="6007796"/>
            <a:ext cx="2500847" cy="740475"/>
          </a:xfrm>
          <a:prstGeom prst="rect">
            <a:avLst/>
          </a:prstGeom>
        </p:spPr>
      </p:pic>
      <p:pic>
        <p:nvPicPr>
          <p:cNvPr id="8" name="Picture 7" descr="LogoERDF_Col_Landscape"/>
          <p:cNvPicPr/>
          <p:nvPr/>
        </p:nvPicPr>
        <p:blipFill>
          <a:blip r:embed="rId4"/>
          <a:stretch>
            <a:fillRect/>
          </a:stretch>
        </p:blipFill>
        <p:spPr>
          <a:xfrm>
            <a:off x="9107423" y="6076955"/>
            <a:ext cx="2577223" cy="578560"/>
          </a:xfrm>
          <a:prstGeom prst="rect">
            <a:avLst/>
          </a:prstGeom>
        </p:spPr>
      </p:pic>
      <p:cxnSp>
        <p:nvCxnSpPr>
          <p:cNvPr id="9" name="Straight Connector 8"/>
          <p:cNvCxnSpPr/>
          <p:nvPr/>
        </p:nvCxnSpPr>
        <p:spPr>
          <a:xfrm>
            <a:off x="2476901" y="1687459"/>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321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91937"/>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2" name="Rectangle 1"/>
          <p:cNvSpPr/>
          <p:nvPr/>
        </p:nvSpPr>
        <p:spPr>
          <a:xfrm>
            <a:off x="544249" y="1808564"/>
            <a:ext cx="7521146" cy="3642023"/>
          </a:xfrm>
          <a:prstGeom prst="rect">
            <a:avLst/>
          </a:prstGeom>
        </p:spPr>
        <p:txBody>
          <a:bodyPr wrap="square">
            <a:spAutoFit/>
          </a:bodyPr>
          <a:lstStyle/>
          <a:p>
            <a:pPr>
              <a:spcBef>
                <a:spcPts val="200"/>
              </a:spcBef>
              <a:spcAft>
                <a:spcPts val="200"/>
              </a:spcAft>
              <a:buClr>
                <a:srgbClr val="A1E335"/>
              </a:buClr>
              <a:buSzPct val="90000"/>
            </a:pPr>
            <a:r>
              <a:rPr lang="en-GB" sz="2000" dirty="0">
                <a:latin typeface="Conduit"/>
              </a:rPr>
              <a:t>What is it?</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A support funded programme for SMEs and organisations in Coventry and Warwickshire to help business become more energy/resource efficient and make the most low carbon opportunities.</a:t>
            </a:r>
          </a:p>
          <a:p>
            <a:pPr>
              <a:spcBef>
                <a:spcPts val="200"/>
              </a:spcBef>
              <a:spcAft>
                <a:spcPts val="200"/>
              </a:spcAft>
              <a:buClr>
                <a:srgbClr val="A1E335"/>
              </a:buClr>
              <a:buSzPct val="90000"/>
            </a:pPr>
            <a:r>
              <a:rPr lang="en-GB" sz="2000" dirty="0">
                <a:latin typeface="Conduit"/>
              </a:rPr>
              <a:t>Who?</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All small to medium size businesses (SMEs) in Coventry and Warwickshire </a:t>
            </a:r>
          </a:p>
          <a:p>
            <a:pPr marL="742950" lvl="1" indent="-285750">
              <a:spcBef>
                <a:spcPts val="200"/>
              </a:spcBef>
              <a:spcAft>
                <a:spcPts val="200"/>
              </a:spcAft>
              <a:buClr>
                <a:srgbClr val="92D050"/>
              </a:buClr>
              <a:buSzPct val="75000"/>
              <a:buFont typeface="Wingdings 3" panose="05040102010807070707" pitchFamily="18" charset="2"/>
              <a:buChar char="u"/>
            </a:pPr>
            <a:r>
              <a:rPr lang="en-GB" dirty="0">
                <a:latin typeface="Conduit"/>
              </a:rPr>
              <a:t>Employ less than 250 employees.</a:t>
            </a:r>
          </a:p>
          <a:p>
            <a:pPr marL="742950" lvl="1" indent="-285750">
              <a:spcBef>
                <a:spcPts val="200"/>
              </a:spcBef>
              <a:spcAft>
                <a:spcPts val="200"/>
              </a:spcAft>
              <a:buClr>
                <a:srgbClr val="92D050"/>
              </a:buClr>
              <a:buSzPct val="75000"/>
              <a:buFont typeface="Wingdings 3" panose="05040102010807070707" pitchFamily="18" charset="2"/>
              <a:buChar char="u"/>
            </a:pPr>
            <a:r>
              <a:rPr lang="en-GB" dirty="0">
                <a:latin typeface="Conduit"/>
              </a:rPr>
              <a:t>Have an annual turnover of not exceeding €50 million and/or an annual balance sheet not exceeding €43million.</a:t>
            </a:r>
            <a:endParaRPr lang="en-GB" sz="2000" dirty="0">
              <a:latin typeface="Conduit"/>
            </a:endParaRPr>
          </a:p>
        </p:txBody>
      </p:sp>
      <p:pic>
        <p:nvPicPr>
          <p:cNvPr id="11" name="Picture 3" descr="Image result for coventry and warwickshire ma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139" y="1747219"/>
            <a:ext cx="5972073" cy="335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6075" y="5014568"/>
            <a:ext cx="2099627" cy="1399751"/>
          </a:xfrm>
          <a:prstGeom prst="rect">
            <a:avLst/>
          </a:prstGeom>
        </p:spPr>
      </p:pic>
    </p:spTree>
    <p:extLst>
      <p:ext uri="{BB962C8B-B14F-4D97-AF65-F5344CB8AC3E}">
        <p14:creationId xmlns:p14="http://schemas.microsoft.com/office/powerpoint/2010/main" val="17133178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Coventry City Council</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Investment Fund</a:t>
            </a: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To support eligible SME’s across Coventry and Warwickshire to access finance through the award of grant funding towards the cost of capital expenditure with job creation as a result of the project.</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SMEs across Coventry and Warwickshire from the following sectors: advanced manufacturing and engineering, aerospace, automotive, creative industries and ICT, intelligent mobility, and professional services</a:t>
            </a:r>
          </a:p>
          <a:p>
            <a:r>
              <a:rPr lang="en-GB" sz="2000" b="1" dirty="0">
                <a:latin typeface="Arial" panose="020B0604020202020204" pitchFamily="34" charset="0"/>
                <a:cs typeface="Arial" panose="020B0604020202020204" pitchFamily="34" charset="0"/>
              </a:rPr>
              <a:t>Contact details: </a:t>
            </a:r>
            <a:r>
              <a:rPr lang="en-GB" sz="2000" dirty="0" err="1">
                <a:latin typeface="Arial" panose="020B0604020202020204" pitchFamily="34" charset="0"/>
                <a:cs typeface="Arial" panose="020B0604020202020204" pitchFamily="34" charset="0"/>
              </a:rPr>
              <a:t>Kierandeep</a:t>
            </a:r>
            <a:r>
              <a:rPr lang="en-GB" sz="2000" dirty="0">
                <a:latin typeface="Arial" panose="020B0604020202020204" pitchFamily="34" charset="0"/>
                <a:cs typeface="Arial" panose="020B0604020202020204" pitchFamily="34" charset="0"/>
              </a:rPr>
              <a:t> Bal        </a:t>
            </a:r>
            <a:r>
              <a:rPr lang="en-GB" sz="2000" b="1" dirty="0">
                <a:latin typeface="Arial" panose="020B0604020202020204" pitchFamily="34" charset="0"/>
                <a:cs typeface="Arial" panose="020B0604020202020204" pitchFamily="34" charset="0"/>
              </a:rPr>
              <a:t>E: </a:t>
            </a:r>
            <a:r>
              <a:rPr lang="en-GB" sz="2000" dirty="0">
                <a:latin typeface="Arial" panose="020B0604020202020204" pitchFamily="34" charset="0"/>
                <a:cs typeface="Arial" panose="020B0604020202020204" pitchFamily="34" charset="0"/>
                <a:hlinkClick r:id="rId2"/>
              </a:rPr>
              <a:t>Kierandeep.bal@coventry.gov.uk</a:t>
            </a:r>
            <a:r>
              <a:rPr lang="en-GB" sz="2000"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pic>
        <p:nvPicPr>
          <p:cNvPr id="7" name="Picture 6"/>
          <p:cNvPicPr/>
          <p:nvPr/>
        </p:nvPicPr>
        <p:blipFill>
          <a:blip r:embed="rId3"/>
          <a:stretch>
            <a:fillRect/>
          </a:stretch>
        </p:blipFill>
        <p:spPr>
          <a:xfrm>
            <a:off x="740663" y="6007796"/>
            <a:ext cx="2500847" cy="740475"/>
          </a:xfrm>
          <a:prstGeom prst="rect">
            <a:avLst/>
          </a:prstGeom>
        </p:spPr>
      </p:pic>
      <p:pic>
        <p:nvPicPr>
          <p:cNvPr id="8" name="Picture 7" descr="LogoERDF_Col_Landscape"/>
          <p:cNvPicPr/>
          <p:nvPr/>
        </p:nvPicPr>
        <p:blipFill>
          <a:blip r:embed="rId4"/>
          <a:stretch>
            <a:fillRect/>
          </a:stretch>
        </p:blipFill>
        <p:spPr>
          <a:xfrm>
            <a:off x="9107423" y="6076955"/>
            <a:ext cx="2577223" cy="578560"/>
          </a:xfrm>
          <a:prstGeom prst="rect">
            <a:avLst/>
          </a:prstGeom>
        </p:spPr>
      </p:pic>
      <p:cxnSp>
        <p:nvCxnSpPr>
          <p:cNvPr id="9" name="Straight Connector 8"/>
          <p:cNvCxnSpPr/>
          <p:nvPr/>
        </p:nvCxnSpPr>
        <p:spPr>
          <a:xfrm>
            <a:off x="2476901" y="1666191"/>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016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Coventry City Council             </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Employer Hub and Wellbeing Teams</a:t>
            </a: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Employer Hub </a:t>
            </a:r>
            <a:r>
              <a:rPr lang="en-GB" sz="2000" dirty="0">
                <a:latin typeface="Arial" panose="020B0604020202020204" pitchFamily="34" charset="0"/>
                <a:cs typeface="Arial" panose="020B0604020202020204" pitchFamily="34" charset="0"/>
              </a:rPr>
              <a:t>provides recruitment support to businesses including- vacancy promotion to 19,000 Job Shop registered customers, support to run recruitment events, pre-screening of candidates, advice on apprenticeships and grants for eligible customers. </a:t>
            </a:r>
          </a:p>
          <a:p>
            <a:r>
              <a:rPr lang="en-GB" sz="2000" b="1" dirty="0">
                <a:latin typeface="Arial" panose="020B0604020202020204" pitchFamily="34" charset="0"/>
                <a:cs typeface="Arial" panose="020B0604020202020204" pitchFamily="34" charset="0"/>
              </a:rPr>
              <a:t>Wellbeing services </a:t>
            </a:r>
            <a:r>
              <a:rPr lang="en-GB" sz="2000" dirty="0">
                <a:latin typeface="Arial" panose="020B0604020202020204" pitchFamily="34" charset="0"/>
                <a:cs typeface="Arial" panose="020B0604020202020204" pitchFamily="34" charset="0"/>
              </a:rPr>
              <a:t>focus on signing up businesses to West Midlands Thrive at Work award. Businesses can be supported through Bronze, Silver and Gold award with each stage involving increasing levels of Wellbeing activity. The team also provide general Wellbeing advice and support and deliver various Wellbeing workshops. </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Focus primarily on </a:t>
            </a:r>
            <a:r>
              <a:rPr lang="en-GB" sz="2000" dirty="0" err="1">
                <a:latin typeface="Arial" panose="020B0604020202020204" pitchFamily="34" charset="0"/>
                <a:cs typeface="Arial" panose="020B0604020202020204" pitchFamily="34" charset="0"/>
              </a:rPr>
              <a:t>LEP</a:t>
            </a:r>
            <a:r>
              <a:rPr lang="en-GB" sz="2000" dirty="0">
                <a:latin typeface="Arial" panose="020B0604020202020204" pitchFamily="34" charset="0"/>
                <a:cs typeface="Arial" panose="020B0604020202020204" pitchFamily="34" charset="0"/>
              </a:rPr>
              <a:t> Priority Sector SME’s </a:t>
            </a:r>
          </a:p>
          <a:p>
            <a:r>
              <a:rPr lang="en-GB" sz="2000" b="1" dirty="0">
                <a:latin typeface="Arial" panose="020B0604020202020204" pitchFamily="34" charset="0"/>
                <a:cs typeface="Arial" panose="020B0604020202020204" pitchFamily="34" charset="0"/>
              </a:rPr>
              <a:t>Contact details: E: </a:t>
            </a:r>
            <a:r>
              <a:rPr lang="en-GB" sz="2000" dirty="0">
                <a:latin typeface="Arial" panose="020B0604020202020204" pitchFamily="34" charset="0"/>
                <a:cs typeface="Arial" panose="020B0604020202020204" pitchFamily="34" charset="0"/>
                <a:hlinkClick r:id="rId2"/>
              </a:rPr>
              <a:t>employerhub@coventry.gov.uk</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   T: </a:t>
            </a:r>
            <a:r>
              <a:rPr lang="en-GB" sz="2000" dirty="0">
                <a:latin typeface="Arial" panose="020B0604020202020204" pitchFamily="34" charset="0"/>
                <a:cs typeface="Arial" panose="020B0604020202020204" pitchFamily="34" charset="0"/>
              </a:rPr>
              <a:t>02476 785609</a:t>
            </a:r>
          </a:p>
        </p:txBody>
      </p:sp>
      <p:pic>
        <p:nvPicPr>
          <p:cNvPr id="7" name="Picture 6"/>
          <p:cNvPicPr/>
          <p:nvPr/>
        </p:nvPicPr>
        <p:blipFill>
          <a:blip r:embed="rId3"/>
          <a:stretch>
            <a:fillRect/>
          </a:stretch>
        </p:blipFill>
        <p:spPr>
          <a:xfrm>
            <a:off x="740663" y="6007796"/>
            <a:ext cx="2500847" cy="740475"/>
          </a:xfrm>
          <a:prstGeom prst="rect">
            <a:avLst/>
          </a:prstGeom>
        </p:spPr>
      </p:pic>
      <p:pic>
        <p:nvPicPr>
          <p:cNvPr id="8" name="Picture 7" descr="LogoERDF_Col_Landscape"/>
          <p:cNvPicPr/>
          <p:nvPr/>
        </p:nvPicPr>
        <p:blipFill>
          <a:blip r:embed="rId4"/>
          <a:stretch>
            <a:fillRect/>
          </a:stretch>
        </p:blipFill>
        <p:spPr>
          <a:xfrm>
            <a:off x="9107423" y="6076955"/>
            <a:ext cx="2577223" cy="578560"/>
          </a:xfrm>
          <a:prstGeom prst="rect">
            <a:avLst/>
          </a:prstGeom>
        </p:spPr>
      </p:pic>
      <p:cxnSp>
        <p:nvCxnSpPr>
          <p:cNvPr id="9" name="Straight Connector 8"/>
          <p:cNvCxnSpPr/>
          <p:nvPr/>
        </p:nvCxnSpPr>
        <p:spPr>
          <a:xfrm>
            <a:off x="2476901" y="1687457"/>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16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C&amp;W Cooperative Development Agency </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Social Enterprise Support</a:t>
            </a: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From pre-start through to trading, sustainability and expansion, support for all aspects of business development, working with community businesses, co-operatives and other types of social enterprises.</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Social Enterprises &amp; community businesses</a:t>
            </a:r>
          </a:p>
          <a:p>
            <a:r>
              <a:rPr lang="en-GB" sz="2000" b="1" dirty="0">
                <a:latin typeface="Arial" panose="020B0604020202020204" pitchFamily="34" charset="0"/>
                <a:cs typeface="Arial" panose="020B0604020202020204" pitchFamily="34" charset="0"/>
              </a:rPr>
              <a:t>Contact details: </a:t>
            </a:r>
            <a:r>
              <a:rPr lang="en-GB" sz="2000" dirty="0">
                <a:latin typeface="Arial" panose="020B0604020202020204" pitchFamily="34" charset="0"/>
                <a:cs typeface="Arial" panose="020B0604020202020204" pitchFamily="34" charset="0"/>
              </a:rPr>
              <a:t>Kate </a:t>
            </a:r>
            <a:r>
              <a:rPr lang="en-GB" sz="2000" dirty="0" err="1">
                <a:latin typeface="Arial" panose="020B0604020202020204" pitchFamily="34" charset="0"/>
                <a:cs typeface="Arial" panose="020B0604020202020204" pitchFamily="34" charset="0"/>
              </a:rPr>
              <a:t>Launchbury</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E: </a:t>
            </a:r>
            <a:r>
              <a:rPr lang="en-GB" sz="2000" dirty="0">
                <a:latin typeface="Arial" panose="020B0604020202020204" pitchFamily="34" charset="0"/>
                <a:cs typeface="Arial" panose="020B0604020202020204" pitchFamily="34" charset="0"/>
                <a:hlinkClick r:id="rId2"/>
              </a:rPr>
              <a:t>k.launchbury@cwcda.co.uk</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 T: </a:t>
            </a:r>
            <a:r>
              <a:rPr lang="en-GB" sz="2000" dirty="0">
                <a:latin typeface="Arial" panose="020B0604020202020204" pitchFamily="34" charset="0"/>
                <a:cs typeface="Arial" panose="020B0604020202020204" pitchFamily="34" charset="0"/>
              </a:rPr>
              <a:t>02476 633911</a:t>
            </a:r>
          </a:p>
        </p:txBody>
      </p:sp>
      <p:pic>
        <p:nvPicPr>
          <p:cNvPr id="7" name="Picture 6"/>
          <p:cNvPicPr/>
          <p:nvPr/>
        </p:nvPicPr>
        <p:blipFill>
          <a:blip r:embed="rId3"/>
          <a:stretch>
            <a:fillRect/>
          </a:stretch>
        </p:blipFill>
        <p:spPr>
          <a:xfrm>
            <a:off x="740663" y="6007796"/>
            <a:ext cx="2500847" cy="740475"/>
          </a:xfrm>
          <a:prstGeom prst="rect">
            <a:avLst/>
          </a:prstGeom>
        </p:spPr>
      </p:pic>
      <p:pic>
        <p:nvPicPr>
          <p:cNvPr id="8" name="Picture 7" descr="LogoERDF_Col_Landscape"/>
          <p:cNvPicPr/>
          <p:nvPr/>
        </p:nvPicPr>
        <p:blipFill>
          <a:blip r:embed="rId4"/>
          <a:stretch>
            <a:fillRect/>
          </a:stretch>
        </p:blipFill>
        <p:spPr>
          <a:xfrm>
            <a:off x="9107423" y="6076955"/>
            <a:ext cx="2577223" cy="578560"/>
          </a:xfrm>
          <a:prstGeom prst="rect">
            <a:avLst/>
          </a:prstGeom>
        </p:spPr>
      </p:pic>
      <p:cxnSp>
        <p:nvCxnSpPr>
          <p:cNvPr id="9" name="Straight Connector 8"/>
          <p:cNvCxnSpPr/>
          <p:nvPr/>
        </p:nvCxnSpPr>
        <p:spPr>
          <a:xfrm>
            <a:off x="2476901" y="1687457"/>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87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Prince’s Trust</a:t>
            </a:r>
            <a:br>
              <a:rPr lang="en-GB" sz="3200" b="1"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ERDF CW Business Support Programme</a:t>
            </a: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A cohesive programme of support which seeks to create sustainable new businesses, support young start-up businesses (less than 12 months) and address barriers to growth. </a:t>
            </a:r>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Young people aged 18-30, who have a business idea living in the Coventry/Warwickshire area</a:t>
            </a:r>
          </a:p>
          <a:p>
            <a:r>
              <a:rPr lang="en-GB" sz="2000" b="1" dirty="0">
                <a:latin typeface="Arial" panose="020B0604020202020204" pitchFamily="34" charset="0"/>
                <a:cs typeface="Arial" panose="020B0604020202020204" pitchFamily="34" charset="0"/>
              </a:rPr>
              <a:t>Contact details:  </a:t>
            </a:r>
            <a:br>
              <a:rPr lang="en-GB" sz="2000" b="1"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Alison Millard - Operations/Delivery </a:t>
            </a:r>
            <a:r>
              <a:rPr lang="en-GB" sz="2000" b="1" dirty="0">
                <a:latin typeface="Arial" panose="020B0604020202020204" pitchFamily="34" charset="0"/>
                <a:cs typeface="Arial" panose="020B0604020202020204" pitchFamily="34" charset="0"/>
              </a:rPr>
              <a:t> E: </a:t>
            </a:r>
            <a:r>
              <a:rPr lang="en-GB" sz="2000" dirty="0">
                <a:latin typeface="Arial" panose="020B0604020202020204" pitchFamily="34" charset="0"/>
                <a:cs typeface="Arial" panose="020B0604020202020204" pitchFamily="34" charset="0"/>
                <a:hlinkClick r:id="rId2"/>
              </a:rPr>
              <a:t>Alison.Millard@princes-trust.org.uk</a:t>
            </a:r>
            <a:r>
              <a:rPr lang="en-GB" sz="2000" dirty="0">
                <a:latin typeface="Arial" panose="020B0604020202020204" pitchFamily="34" charset="0"/>
                <a:cs typeface="Arial" panose="020B0604020202020204" pitchFamily="34" charset="0"/>
              </a:rPr>
              <a:t> </a:t>
            </a:r>
          </a:p>
          <a:p>
            <a:pPr marL="0" indent="0">
              <a:buNone/>
            </a:pPr>
            <a:r>
              <a:rPr lang="en-GB" sz="2000" dirty="0">
                <a:latin typeface="Arial" panose="020B0604020202020204" pitchFamily="34" charset="0"/>
                <a:cs typeface="Arial" panose="020B0604020202020204" pitchFamily="34" charset="0"/>
              </a:rPr>
              <a:t>   Candy Lee – Contracts                      </a:t>
            </a:r>
            <a:r>
              <a:rPr lang="en-GB" sz="2000" b="1" dirty="0">
                <a:latin typeface="Arial" panose="020B0604020202020204" pitchFamily="34" charset="0"/>
                <a:cs typeface="Arial" panose="020B0604020202020204" pitchFamily="34" charset="0"/>
              </a:rPr>
              <a:t>E: </a:t>
            </a:r>
            <a:r>
              <a:rPr lang="en-GB" sz="2000" dirty="0">
                <a:latin typeface="Arial" panose="020B0604020202020204" pitchFamily="34" charset="0"/>
                <a:cs typeface="Arial" panose="020B0604020202020204" pitchFamily="34" charset="0"/>
                <a:hlinkClick r:id="rId3"/>
              </a:rPr>
              <a:t>Candy.Lee@princes-trust-org.uk</a:t>
            </a:r>
            <a:r>
              <a:rPr lang="en-GB" sz="2000" dirty="0">
                <a:latin typeface="Arial" panose="020B0604020202020204" pitchFamily="34" charset="0"/>
                <a:cs typeface="Arial" panose="020B0604020202020204" pitchFamily="34" charset="0"/>
              </a:rPr>
              <a:t> </a:t>
            </a:r>
          </a:p>
        </p:txBody>
      </p:sp>
      <p:pic>
        <p:nvPicPr>
          <p:cNvPr id="7" name="Picture 6"/>
          <p:cNvPicPr/>
          <p:nvPr/>
        </p:nvPicPr>
        <p:blipFill>
          <a:blip r:embed="rId4"/>
          <a:stretch>
            <a:fillRect/>
          </a:stretch>
        </p:blipFill>
        <p:spPr>
          <a:xfrm>
            <a:off x="740663" y="6007796"/>
            <a:ext cx="2500847" cy="740475"/>
          </a:xfrm>
          <a:prstGeom prst="rect">
            <a:avLst/>
          </a:prstGeom>
        </p:spPr>
      </p:pic>
      <p:pic>
        <p:nvPicPr>
          <p:cNvPr id="8" name="Picture 7" descr="LogoERDF_Col_Landscape"/>
          <p:cNvPicPr/>
          <p:nvPr/>
        </p:nvPicPr>
        <p:blipFill>
          <a:blip r:embed="rId5"/>
          <a:stretch>
            <a:fillRect/>
          </a:stretch>
        </p:blipFill>
        <p:spPr>
          <a:xfrm>
            <a:off x="9107423" y="6076955"/>
            <a:ext cx="2577223" cy="578560"/>
          </a:xfrm>
          <a:prstGeom prst="rect">
            <a:avLst/>
          </a:prstGeom>
        </p:spPr>
      </p:pic>
      <p:cxnSp>
        <p:nvCxnSpPr>
          <p:cNvPr id="9" name="Straight Connector 8"/>
          <p:cNvCxnSpPr/>
          <p:nvPr/>
        </p:nvCxnSpPr>
        <p:spPr>
          <a:xfrm>
            <a:off x="2476901" y="1687457"/>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115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dirty="0">
                <a:latin typeface="Arial" panose="020B0604020202020204" pitchFamily="34" charset="0"/>
                <a:cs typeface="Arial" panose="020B0604020202020204" pitchFamily="34" charset="0"/>
              </a:rPr>
              <a:t>Coventry &amp; Warwickshire Reinvestment Trust </a:t>
            </a:r>
            <a:r>
              <a:rPr lang="en-GB" sz="3200" dirty="0">
                <a:latin typeface="Arial" panose="020B0604020202020204" pitchFamily="34" charset="0"/>
                <a:cs typeface="Arial" panose="020B0604020202020204" pitchFamily="34" charset="0"/>
              </a:rPr>
              <a:t>Creative </a:t>
            </a:r>
            <a:r>
              <a:rPr lang="en-GB" sz="3200" dirty="0" err="1">
                <a:latin typeface="Arial" panose="020B0604020202020204" pitchFamily="34" charset="0"/>
                <a:cs typeface="Arial" panose="020B0604020202020204" pitchFamily="34" charset="0"/>
              </a:rPr>
              <a:t>SpringBoard</a:t>
            </a:r>
            <a:endParaRPr lang="en-GB"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2000" b="1" dirty="0">
                <a:latin typeface="Arial" panose="020B0604020202020204" pitchFamily="34" charset="0"/>
                <a:cs typeface="Arial" panose="020B0604020202020204" pitchFamily="34" charset="0"/>
              </a:rPr>
              <a:t>Summary: </a:t>
            </a:r>
            <a:r>
              <a:rPr lang="en-GB" sz="2000" dirty="0">
                <a:latin typeface="Arial" panose="020B0604020202020204" pitchFamily="34" charset="0"/>
                <a:cs typeface="Arial" panose="020B0604020202020204" pitchFamily="34" charset="0"/>
              </a:rPr>
              <a:t>Support Warwickshire’s creative sector to develop and grow. Entrepreneurs will learn how to develop new markets, enhance business skills and make more advanced use of digital technologies. Areas covered include personal development, imagining growth, branding and digital marketing, social media and finance</a:t>
            </a:r>
          </a:p>
          <a:p>
            <a:r>
              <a:rPr lang="en-GB" sz="2000" b="1" dirty="0">
                <a:latin typeface="Arial" panose="020B0604020202020204" pitchFamily="34" charset="0"/>
                <a:cs typeface="Arial" panose="020B0604020202020204" pitchFamily="34" charset="0"/>
              </a:rPr>
              <a:t>Target group: </a:t>
            </a:r>
            <a:r>
              <a:rPr lang="en-GB" sz="2000" dirty="0">
                <a:latin typeface="Arial" panose="020B0604020202020204" pitchFamily="34" charset="0"/>
                <a:cs typeface="Arial" panose="020B0604020202020204" pitchFamily="34" charset="0"/>
              </a:rPr>
              <a:t>small and new businesses and freelancers (trading under 2 years) from Warwickshire’s creative sector</a:t>
            </a:r>
          </a:p>
          <a:p>
            <a:r>
              <a:rPr lang="en-GB" sz="2000" b="1" dirty="0">
                <a:latin typeface="Arial" panose="020B0604020202020204" pitchFamily="34" charset="0"/>
                <a:cs typeface="Arial" panose="020B0604020202020204" pitchFamily="34" charset="0"/>
              </a:rPr>
              <a:t>Contact Details: </a:t>
            </a:r>
            <a:r>
              <a:rPr lang="sv-SE" sz="2000" dirty="0">
                <a:latin typeface="Arial" panose="020B0604020202020204" pitchFamily="34" charset="0"/>
                <a:cs typeface="Arial" panose="020B0604020202020204" pitchFamily="34" charset="0"/>
              </a:rPr>
              <a:t>Jude Bowcott </a:t>
            </a:r>
            <a:r>
              <a:rPr lang="sv-SE" sz="2000" b="1" dirty="0">
                <a:latin typeface="Arial" panose="020B0604020202020204" pitchFamily="34" charset="0"/>
                <a:cs typeface="Arial" panose="020B0604020202020204" pitchFamily="34" charset="0"/>
              </a:rPr>
              <a:t>  T: </a:t>
            </a:r>
            <a:r>
              <a:rPr lang="sv-SE" sz="2000" dirty="0">
                <a:latin typeface="Arial" panose="020B0604020202020204" pitchFamily="34" charset="0"/>
                <a:cs typeface="Arial" panose="020B0604020202020204" pitchFamily="34" charset="0"/>
              </a:rPr>
              <a:t>02476 551777   </a:t>
            </a:r>
            <a:r>
              <a:rPr lang="sv-SE" sz="2000" b="1" dirty="0">
                <a:latin typeface="Arial" panose="020B0604020202020204" pitchFamily="34" charset="0"/>
                <a:cs typeface="Arial" panose="020B0604020202020204" pitchFamily="34" charset="0"/>
              </a:rPr>
              <a:t>M: </a:t>
            </a:r>
            <a:r>
              <a:rPr lang="sv-SE" sz="2000" dirty="0">
                <a:latin typeface="Arial" panose="020B0604020202020204" pitchFamily="34" charset="0"/>
                <a:cs typeface="Arial" panose="020B0604020202020204" pitchFamily="34" charset="0"/>
              </a:rPr>
              <a:t>07494 442869</a:t>
            </a:r>
          </a:p>
          <a:p>
            <a:endParaRPr lang="en-GB" dirty="0"/>
          </a:p>
        </p:txBody>
      </p:sp>
      <p:pic>
        <p:nvPicPr>
          <p:cNvPr id="7" name="Picture 6"/>
          <p:cNvPicPr/>
          <p:nvPr/>
        </p:nvPicPr>
        <p:blipFill>
          <a:blip r:embed="rId2"/>
          <a:stretch>
            <a:fillRect/>
          </a:stretch>
        </p:blipFill>
        <p:spPr>
          <a:xfrm>
            <a:off x="740663" y="6007796"/>
            <a:ext cx="2500847" cy="740475"/>
          </a:xfrm>
          <a:prstGeom prst="rect">
            <a:avLst/>
          </a:prstGeom>
        </p:spPr>
      </p:pic>
      <p:pic>
        <p:nvPicPr>
          <p:cNvPr id="8" name="Picture 7" descr="LogoERDF_Col_Landscape"/>
          <p:cNvPicPr/>
          <p:nvPr/>
        </p:nvPicPr>
        <p:blipFill>
          <a:blip r:embed="rId3"/>
          <a:stretch>
            <a:fillRect/>
          </a:stretch>
        </p:blipFill>
        <p:spPr>
          <a:xfrm>
            <a:off x="9107423" y="6076955"/>
            <a:ext cx="2577223" cy="578560"/>
          </a:xfrm>
          <a:prstGeom prst="rect">
            <a:avLst/>
          </a:prstGeom>
        </p:spPr>
      </p:pic>
      <p:cxnSp>
        <p:nvCxnSpPr>
          <p:cNvPr id="9" name="Straight Connector 8"/>
          <p:cNvCxnSpPr/>
          <p:nvPr/>
        </p:nvCxnSpPr>
        <p:spPr>
          <a:xfrm>
            <a:off x="2476901" y="1581125"/>
            <a:ext cx="7238198" cy="96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965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04560" y="1113858"/>
            <a:ext cx="5091922" cy="28642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34189" y="1500187"/>
            <a:ext cx="6858000" cy="385762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01883" y="1111040"/>
            <a:ext cx="4308457" cy="20863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23237" y="3562819"/>
            <a:ext cx="4217831" cy="2372530"/>
          </a:xfrm>
          <a:prstGeom prst="rect">
            <a:avLst/>
          </a:prstGeom>
        </p:spPr>
      </p:pic>
      <p:pic>
        <p:nvPicPr>
          <p:cNvPr id="6" name="Picture Placeholder 5"/>
          <p:cNvPicPr>
            <a:picLocks noGrp="1" noChangeAspect="1"/>
          </p:cNvPicPr>
          <p:nvPr>
            <p:ph type="pic" idx="1"/>
          </p:nvPr>
        </p:nvPicPr>
        <p:blipFill>
          <a:blip r:embed="rId6" cstate="print">
            <a:extLst>
              <a:ext uri="{28A0092B-C50C-407E-A947-70E740481C1C}">
                <a14:useLocalDpi xmlns:a14="http://schemas.microsoft.com/office/drawing/2010/main" val="0"/>
              </a:ext>
            </a:extLst>
          </a:blip>
          <a:srcRect l="34180" r="34180"/>
          <a:stretch>
            <a:fillRect/>
          </a:stretch>
        </p:blipFill>
        <p:spPr>
          <a:xfrm rot="5400000">
            <a:off x="5544220" y="3191099"/>
            <a:ext cx="2640169" cy="4693634"/>
          </a:xfr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22651" y="3562818"/>
            <a:ext cx="4217833" cy="237253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89124" y="-989126"/>
            <a:ext cx="2640168" cy="4618418"/>
          </a:xfrm>
          <a:prstGeom prst="rect">
            <a:avLst/>
          </a:prstGeom>
        </p:spPr>
      </p:pic>
      <p:sp>
        <p:nvSpPr>
          <p:cNvPr id="13" name="TextBox 12"/>
          <p:cNvSpPr txBox="1"/>
          <p:nvPr/>
        </p:nvSpPr>
        <p:spPr>
          <a:xfrm>
            <a:off x="0" y="6023254"/>
            <a:ext cx="7907628" cy="830997"/>
          </a:xfrm>
          <a:prstGeom prst="rect">
            <a:avLst/>
          </a:prstGeom>
          <a:noFill/>
        </p:spPr>
        <p:txBody>
          <a:bodyPr wrap="square" rtlCol="0">
            <a:spAutoFit/>
          </a:bodyPr>
          <a:lstStyle/>
          <a:p>
            <a:r>
              <a:rPr lang="en-GB" sz="2400" b="1" dirty="0">
                <a:solidFill>
                  <a:schemeClr val="bg1"/>
                </a:solidFill>
              </a:rPr>
              <a:t>Peter Bates, Managing Director, Bates Timber Merchants Ltd BEFORE GRANT</a:t>
            </a:r>
          </a:p>
        </p:txBody>
      </p:sp>
    </p:spTree>
    <p:extLst>
      <p:ext uri="{BB962C8B-B14F-4D97-AF65-F5344CB8AC3E}">
        <p14:creationId xmlns:p14="http://schemas.microsoft.com/office/powerpoint/2010/main" val="17246831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92936" y="3912527"/>
            <a:ext cx="2076618" cy="391538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8767" y="538766"/>
            <a:ext cx="4310129" cy="32325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6604" y="3942010"/>
            <a:ext cx="2599386" cy="32325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240921" y="991675"/>
            <a:ext cx="4533364" cy="25500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323310" y="1083232"/>
            <a:ext cx="4951924" cy="278545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178623" y="603989"/>
            <a:ext cx="4831910" cy="362393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271761" y="3937761"/>
            <a:ext cx="3337417" cy="250306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809100" y="3944077"/>
            <a:ext cx="3387946" cy="2540960"/>
          </a:xfrm>
          <a:prstGeom prst="rect">
            <a:avLst/>
          </a:prstGeom>
        </p:spPr>
      </p:pic>
    </p:spTree>
    <p:extLst>
      <p:ext uri="{BB962C8B-B14F-4D97-AF65-F5344CB8AC3E}">
        <p14:creationId xmlns:p14="http://schemas.microsoft.com/office/powerpoint/2010/main" val="15813415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sp>
        <p:nvSpPr>
          <p:cNvPr id="9" name="TextBox 8">
            <a:extLst>
              <a:ext uri="{FF2B5EF4-FFF2-40B4-BE49-F238E27FC236}">
                <a16:creationId xmlns:a16="http://schemas.microsoft.com/office/drawing/2014/main" id="{08307C8A-4650-493A-9A1D-A0054A2ED76A}"/>
              </a:ext>
            </a:extLst>
          </p:cNvPr>
          <p:cNvSpPr txBox="1"/>
          <p:nvPr/>
        </p:nvSpPr>
        <p:spPr>
          <a:xfrm>
            <a:off x="344836" y="1857875"/>
            <a:ext cx="10126802" cy="3231654"/>
          </a:xfrm>
          <a:prstGeom prst="rect">
            <a:avLst/>
          </a:prstGeom>
          <a:noFill/>
        </p:spPr>
        <p:txBody>
          <a:bodyPr wrap="square" rtlCol="0">
            <a:spAutoFit/>
          </a:bodyPr>
          <a:lstStyle/>
          <a:p>
            <a:pPr algn="ctr"/>
            <a:endParaRPr lang="en-GB" b="1" dirty="0"/>
          </a:p>
          <a:p>
            <a:pPr algn="ctr"/>
            <a:endParaRPr lang="en-GB" b="1" dirty="0"/>
          </a:p>
          <a:p>
            <a:pPr algn="ctr"/>
            <a:endParaRPr lang="en-GB" b="1" dirty="0"/>
          </a:p>
          <a:p>
            <a:pPr algn="ctr"/>
            <a:r>
              <a:rPr lang="en-GB" sz="2400" b="1" dirty="0"/>
              <a:t>Embedding sustainability </a:t>
            </a:r>
          </a:p>
          <a:p>
            <a:pPr algn="ctr"/>
            <a:r>
              <a:rPr lang="en-GB" sz="2400" b="1" dirty="0"/>
              <a:t>Changing behaviours</a:t>
            </a:r>
          </a:p>
          <a:p>
            <a:pPr algn="ctr"/>
            <a:endParaRPr lang="en-GB" sz="2400" b="1" dirty="0"/>
          </a:p>
          <a:p>
            <a:pPr algn="ctr"/>
            <a:r>
              <a:rPr lang="en-GB" sz="2400" b="1" dirty="0"/>
              <a:t>Sarah Watson</a:t>
            </a:r>
          </a:p>
          <a:p>
            <a:endParaRPr lang="en-GB" dirty="0"/>
          </a:p>
          <a:p>
            <a:endParaRPr lang="en-GB" dirty="0"/>
          </a:p>
          <a:p>
            <a:endParaRPr lang="en-GB" dirty="0"/>
          </a:p>
        </p:txBody>
      </p:sp>
      <p:sp>
        <p:nvSpPr>
          <p:cNvPr id="10" name="TextBox 9">
            <a:extLst>
              <a:ext uri="{FF2B5EF4-FFF2-40B4-BE49-F238E27FC236}">
                <a16:creationId xmlns:a16="http://schemas.microsoft.com/office/drawing/2014/main" id="{90BC659C-279A-42D8-A8A2-AC3AFB200748}"/>
              </a:ext>
            </a:extLst>
          </p:cNvPr>
          <p:cNvSpPr txBox="1"/>
          <p:nvPr/>
        </p:nvSpPr>
        <p:spPr>
          <a:xfrm>
            <a:off x="6469381" y="4306473"/>
            <a:ext cx="45719"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8504422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sp>
        <p:nvSpPr>
          <p:cNvPr id="10" name="TextBox 9">
            <a:extLst>
              <a:ext uri="{FF2B5EF4-FFF2-40B4-BE49-F238E27FC236}">
                <a16:creationId xmlns:a16="http://schemas.microsoft.com/office/drawing/2014/main" id="{08307C8A-4650-493A-9A1D-A0054A2ED76A}"/>
              </a:ext>
            </a:extLst>
          </p:cNvPr>
          <p:cNvSpPr txBox="1"/>
          <p:nvPr/>
        </p:nvSpPr>
        <p:spPr>
          <a:xfrm>
            <a:off x="344836" y="1857875"/>
            <a:ext cx="10126802" cy="5355312"/>
          </a:xfrm>
          <a:prstGeom prst="rect">
            <a:avLst/>
          </a:prstGeom>
          <a:noFill/>
        </p:spPr>
        <p:txBody>
          <a:bodyPr wrap="square" rtlCol="0">
            <a:spAutoFit/>
          </a:bodyPr>
          <a:lstStyle/>
          <a:p>
            <a:pPr marL="0" lvl="1" algn="ctr"/>
            <a:r>
              <a:rPr lang="en-GB" sz="2400" i="1" dirty="0"/>
              <a:t>Using resources wisely. Not wasting energy and water. Eliminating waste. Reusing materials and recycling. Buying local. Caring for the environment.</a:t>
            </a:r>
          </a:p>
          <a:p>
            <a:endParaRPr lang="en-GB" sz="2400" b="1" dirty="0"/>
          </a:p>
          <a:p>
            <a:r>
              <a:rPr lang="en-GB" sz="2400" b="1" dirty="0"/>
              <a:t>Embedding sustainability </a:t>
            </a:r>
          </a:p>
          <a:p>
            <a:r>
              <a:rPr lang="en-GB" sz="2400" dirty="0"/>
              <a:t>There is no ‘one size fits all’ model when it comes to embedding sustainability.</a:t>
            </a:r>
            <a:endParaRPr lang="en-GB" sz="2400" b="1" dirty="0"/>
          </a:p>
          <a:p>
            <a:r>
              <a:rPr lang="en-GB" sz="2400" dirty="0"/>
              <a:t>To really embed sustainability – to be an organisation which people are proud to work for and want buy from – there are a few things you need to think about and put in place. What are your key drivers for embedding sustainability? Who already gets it and who still needs to be convinced?</a:t>
            </a:r>
          </a:p>
          <a:p>
            <a:pPr lvl="1"/>
            <a:endParaRPr lang="en-GB" sz="2400" i="1" dirty="0"/>
          </a:p>
          <a:p>
            <a:r>
              <a:rPr lang="en-GB" sz="2400" b="1" dirty="0"/>
              <a:t>Changing behaviours</a:t>
            </a:r>
          </a:p>
          <a:p>
            <a:pPr algn="ctr"/>
            <a:endParaRPr lang="en-GB" sz="2400" b="1" dirty="0"/>
          </a:p>
          <a:p>
            <a:endParaRPr lang="en-GB" dirty="0"/>
          </a:p>
          <a:p>
            <a:endParaRPr lang="en-GB" dirty="0"/>
          </a:p>
          <a:p>
            <a:endParaRPr lang="en-GB" dirty="0"/>
          </a:p>
        </p:txBody>
      </p:sp>
    </p:spTree>
    <p:extLst>
      <p:ext uri="{BB962C8B-B14F-4D97-AF65-F5344CB8AC3E}">
        <p14:creationId xmlns:p14="http://schemas.microsoft.com/office/powerpoint/2010/main" val="6886565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4"/>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5"/>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6"/>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7"/>
          <a:stretch>
            <a:fillRect/>
          </a:stretch>
        </p:blipFill>
        <p:spPr>
          <a:xfrm>
            <a:off x="1879343" y="6405490"/>
            <a:ext cx="231668" cy="231668"/>
          </a:xfrm>
          <a:prstGeom prst="rect">
            <a:avLst/>
          </a:prstGeom>
        </p:spPr>
      </p:pic>
      <p:sp>
        <p:nvSpPr>
          <p:cNvPr id="10" name="TextBox 9">
            <a:extLst>
              <a:ext uri="{FF2B5EF4-FFF2-40B4-BE49-F238E27FC236}">
                <a16:creationId xmlns:a16="http://schemas.microsoft.com/office/drawing/2014/main" id="{FFFF7FFE-43FD-4F87-8513-F939183CDC19}"/>
              </a:ext>
            </a:extLst>
          </p:cNvPr>
          <p:cNvSpPr txBox="1"/>
          <p:nvPr/>
        </p:nvSpPr>
        <p:spPr>
          <a:xfrm>
            <a:off x="499714" y="1668625"/>
            <a:ext cx="8060086" cy="4124206"/>
          </a:xfrm>
          <a:prstGeom prst="rect">
            <a:avLst/>
          </a:prstGeom>
          <a:noFill/>
        </p:spPr>
        <p:txBody>
          <a:bodyPr wrap="square" rtlCol="0">
            <a:spAutoFit/>
          </a:bodyPr>
          <a:lstStyle/>
          <a:p>
            <a:r>
              <a:rPr lang="en-GB" altLang="en-US" sz="2800" b="1" dirty="0">
                <a:solidFill>
                  <a:srgbClr val="33CC33"/>
                </a:solidFill>
              </a:rPr>
              <a:t>Why focus on sustainability and behaviour change ?</a:t>
            </a:r>
            <a:endParaRPr lang="en-GB" altLang="en-US" sz="2800" dirty="0">
              <a:solidFill>
                <a:srgbClr val="33CC33"/>
              </a:solidFill>
            </a:endParaRPr>
          </a:p>
          <a:p>
            <a:pPr marL="285750" indent="-285750">
              <a:buFont typeface="Wingdings" panose="05000000000000000000" pitchFamily="2" charset="2"/>
              <a:buChar char="§"/>
            </a:pPr>
            <a:r>
              <a:rPr lang="en-GB" altLang="en-US" sz="2400" dirty="0"/>
              <a:t>Rising cost of energy, water and waste</a:t>
            </a:r>
          </a:p>
          <a:p>
            <a:pPr marL="285750" indent="-285750">
              <a:buFont typeface="Wingdings" panose="05000000000000000000" pitchFamily="2" charset="2"/>
              <a:buChar char="§"/>
            </a:pPr>
            <a:r>
              <a:rPr lang="en-GB" altLang="en-US" sz="2400" dirty="0"/>
              <a:t>Carbon footprint</a:t>
            </a:r>
          </a:p>
          <a:p>
            <a:pPr marL="285750" indent="-285750">
              <a:buFont typeface="Wingdings" panose="05000000000000000000" pitchFamily="2" charset="2"/>
              <a:buChar char="§"/>
            </a:pPr>
            <a:r>
              <a:rPr lang="en-GB" altLang="en-US" sz="2400" dirty="0"/>
              <a:t>Wasting resources and money</a:t>
            </a:r>
          </a:p>
          <a:p>
            <a:pPr marL="285750" indent="-285750">
              <a:buFont typeface="Wingdings" panose="05000000000000000000" pitchFamily="2" charset="2"/>
              <a:buChar char="§"/>
            </a:pPr>
            <a:r>
              <a:rPr lang="en-GB" altLang="en-US" sz="2400" dirty="0"/>
              <a:t>PR</a:t>
            </a:r>
          </a:p>
          <a:p>
            <a:pPr marL="285750" indent="-285750">
              <a:buFont typeface="Wingdings" panose="05000000000000000000" pitchFamily="2" charset="2"/>
              <a:buChar char="§"/>
            </a:pPr>
            <a:r>
              <a:rPr lang="en-GB" altLang="en-US" sz="2400" dirty="0"/>
              <a:t>We only have one planet</a:t>
            </a:r>
          </a:p>
          <a:p>
            <a:pPr marL="285750" indent="-285750">
              <a:buFont typeface="Wingdings" panose="05000000000000000000" pitchFamily="2" charset="2"/>
              <a:buChar char="§"/>
            </a:pPr>
            <a:r>
              <a:rPr lang="en-GB" altLang="en-US" sz="2400" dirty="0"/>
              <a:t>Save 10% on energy costs </a:t>
            </a:r>
          </a:p>
          <a:p>
            <a:pPr marL="285750" indent="-285750">
              <a:buFont typeface="Wingdings" panose="05000000000000000000" pitchFamily="2" charset="2"/>
              <a:buChar char="§"/>
            </a:pPr>
            <a:r>
              <a:rPr lang="en-GB" altLang="en-US" sz="2400" dirty="0"/>
              <a:t>It’s free!</a:t>
            </a:r>
          </a:p>
          <a:p>
            <a:pPr marL="285750" indent="-285750">
              <a:buFont typeface="Wingdings" panose="05000000000000000000" pitchFamily="2" charset="2"/>
              <a:buChar char="§"/>
            </a:pPr>
            <a:r>
              <a:rPr lang="en-GB" altLang="en-US" sz="2400" dirty="0"/>
              <a:t>Makes business sense</a:t>
            </a:r>
          </a:p>
          <a:p>
            <a:pPr marL="285750" indent="-285750">
              <a:buFont typeface="Wingdings" panose="05000000000000000000" pitchFamily="2" charset="2"/>
              <a:buChar char="§"/>
            </a:pPr>
            <a:r>
              <a:rPr lang="en-GB" altLang="en-US" sz="2400" dirty="0"/>
              <a:t>The new normal</a:t>
            </a:r>
          </a:p>
          <a:p>
            <a:endParaRPr lang="en-GB" dirty="0"/>
          </a:p>
        </p:txBody>
      </p:sp>
      <p:pic>
        <p:nvPicPr>
          <p:cNvPr id="11" name="Picture 10" descr="ANd9GcR-OgdDPzKwVhUEYwZHebVLCJUU_h1cN1m_gXTcfjDo0btlrt3z">
            <a:extLst>
              <a:ext uri="{FF2B5EF4-FFF2-40B4-BE49-F238E27FC236}">
                <a16:creationId xmlns:a16="http://schemas.microsoft.com/office/drawing/2014/main" id="{711BD8B4-85FF-4C37-BCA4-BC8A050CB9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7550" y="3730728"/>
            <a:ext cx="2206807" cy="12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Nd9GcSlsp-NYe9TroP2XjFJWGxa-pK0Q2018A9DemNWToIkqw02Chnc">
            <a:extLst>
              <a:ext uri="{FF2B5EF4-FFF2-40B4-BE49-F238E27FC236}">
                <a16:creationId xmlns:a16="http://schemas.microsoft.com/office/drawing/2014/main" id="{84882122-55F6-4CB7-860D-B5DF3079B5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9704" y="2209387"/>
            <a:ext cx="22479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Nd9GcS25AmPffvTxiRWHbEiH5ymfORr-_-3DXPEwU6wnjfyslO7_xHifQ">
            <a:extLst>
              <a:ext uri="{FF2B5EF4-FFF2-40B4-BE49-F238E27FC236}">
                <a16:creationId xmlns:a16="http://schemas.microsoft.com/office/drawing/2014/main" id="{07081210-C709-4568-8CF4-B3FD171F1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4601" y="5100087"/>
            <a:ext cx="2166725" cy="12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Nd9GcQWn-UMQRiQXwJEJapG3mqEAYf93FHsKfeYPNREpe2tkMZa4faebw">
            <a:extLst>
              <a:ext uri="{FF2B5EF4-FFF2-40B4-BE49-F238E27FC236}">
                <a16:creationId xmlns:a16="http://schemas.microsoft.com/office/drawing/2014/main" id="{E8F59411-A47B-4A73-B197-659E831C27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9905" y="5087387"/>
            <a:ext cx="2039480" cy="12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Nd9GcTNhbDmxO0IATyLl9gSAEQ00j_lhUlTcs1B5TM9Z8-spstN5oil">
            <a:extLst>
              <a:ext uri="{FF2B5EF4-FFF2-40B4-BE49-F238E27FC236}">
                <a16:creationId xmlns:a16="http://schemas.microsoft.com/office/drawing/2014/main" id="{82691BA2-7F15-4314-8112-42EB3D9B8C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4016" y="5055709"/>
            <a:ext cx="21240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1893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91937"/>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2" name="Rectangle 1"/>
          <p:cNvSpPr/>
          <p:nvPr/>
        </p:nvSpPr>
        <p:spPr>
          <a:xfrm>
            <a:off x="323446" y="2214701"/>
            <a:ext cx="7521146" cy="2503249"/>
          </a:xfrm>
          <a:prstGeom prst="rect">
            <a:avLst/>
          </a:prstGeom>
        </p:spPr>
        <p:txBody>
          <a:bodyPr wrap="square">
            <a:spAutoFit/>
          </a:bodyPr>
          <a:lstStyle/>
          <a:p>
            <a:pPr>
              <a:spcBef>
                <a:spcPts val="200"/>
              </a:spcBef>
              <a:spcAft>
                <a:spcPts val="200"/>
              </a:spcAft>
              <a:buClr>
                <a:srgbClr val="A1E335"/>
              </a:buClr>
              <a:buSzPct val="90000"/>
            </a:pPr>
            <a:r>
              <a:rPr lang="en-GB" sz="2000" dirty="0">
                <a:latin typeface="Conduit"/>
              </a:rPr>
              <a:t>Highlights of Phase 1 Programme (2016-2018)</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£1.5m in grants were awarded to 73 small to medium sized enterprises (SMEs)</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There have been over 11,600 tonnes of CO2 savings</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60 new jobs have been created</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88 SMEs have received non financial support</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300 local organisations joined the Green Business Network</a:t>
            </a:r>
          </a:p>
        </p:txBody>
      </p:sp>
      <p:pic>
        <p:nvPicPr>
          <p:cNvPr id="3" name="Picture 2"/>
          <p:cNvPicPr>
            <a:picLocks noChangeAspect="1"/>
          </p:cNvPicPr>
          <p:nvPr/>
        </p:nvPicPr>
        <p:blipFill>
          <a:blip r:embed="rId8"/>
          <a:stretch>
            <a:fillRect/>
          </a:stretch>
        </p:blipFill>
        <p:spPr>
          <a:xfrm>
            <a:off x="7733774" y="1889217"/>
            <a:ext cx="2891879" cy="4381427"/>
          </a:xfrm>
          <a:prstGeom prst="rect">
            <a:avLst/>
          </a:prstGeom>
        </p:spPr>
      </p:pic>
    </p:spTree>
    <p:extLst>
      <p:ext uri="{BB962C8B-B14F-4D97-AF65-F5344CB8AC3E}">
        <p14:creationId xmlns:p14="http://schemas.microsoft.com/office/powerpoint/2010/main" val="2014594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2A5B-506B-488B-8577-FD6466BF282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5CA01F8D-18EF-47CF-9B59-60A765873451}"/>
              </a:ext>
            </a:extLst>
          </p:cNvPr>
          <p:cNvSpPr>
            <a:spLocks noGrp="1"/>
          </p:cNvSpPr>
          <p:nvPr>
            <p:ph type="subTitle" idx="1"/>
          </p:nvPr>
        </p:nvSpPr>
        <p:spPr/>
        <p:txBody>
          <a:bodyPr/>
          <a:lstStyle/>
          <a:p>
            <a:endParaRPr lang="en-GB" dirty="0"/>
          </a:p>
        </p:txBody>
      </p:sp>
      <p:pic>
        <p:nvPicPr>
          <p:cNvPr id="5" name="Online Media 4">
            <a:hlinkClick r:id="" action="ppaction://media"/>
            <a:extLst>
              <a:ext uri="{FF2B5EF4-FFF2-40B4-BE49-F238E27FC236}">
                <a16:creationId xmlns:a16="http://schemas.microsoft.com/office/drawing/2014/main" id="{6F24012A-BA88-4AFF-A73B-6407EAD79D54}"/>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2879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4"/>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5"/>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6"/>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7"/>
          <a:stretch>
            <a:fillRect/>
          </a:stretch>
        </p:blipFill>
        <p:spPr>
          <a:xfrm>
            <a:off x="1879343" y="6405490"/>
            <a:ext cx="231668" cy="231668"/>
          </a:xfrm>
          <a:prstGeom prst="rect">
            <a:avLst/>
          </a:prstGeom>
        </p:spPr>
      </p:pic>
      <p:sp>
        <p:nvSpPr>
          <p:cNvPr id="9" name="TextBox 8">
            <a:extLst>
              <a:ext uri="{FF2B5EF4-FFF2-40B4-BE49-F238E27FC236}">
                <a16:creationId xmlns:a16="http://schemas.microsoft.com/office/drawing/2014/main" id="{4B2F580B-1740-4B58-80F7-739E25DFCE1D}"/>
              </a:ext>
            </a:extLst>
          </p:cNvPr>
          <p:cNvSpPr txBox="1"/>
          <p:nvPr/>
        </p:nvSpPr>
        <p:spPr>
          <a:xfrm>
            <a:off x="634701" y="1841500"/>
            <a:ext cx="7684953" cy="461665"/>
          </a:xfrm>
          <a:prstGeom prst="rect">
            <a:avLst/>
          </a:prstGeom>
          <a:noFill/>
        </p:spPr>
        <p:txBody>
          <a:bodyPr wrap="square" rtlCol="0">
            <a:spAutoFit/>
          </a:bodyPr>
          <a:lstStyle/>
          <a:p>
            <a:pPr>
              <a:spcBef>
                <a:spcPct val="0"/>
              </a:spcBef>
              <a:buFontTx/>
              <a:buNone/>
            </a:pPr>
            <a:r>
              <a:rPr lang="en-GB" altLang="en-US" sz="2400" b="1" dirty="0">
                <a:solidFill>
                  <a:srgbClr val="5FBB46"/>
                </a:solidFill>
                <a:latin typeface="Arial" pitchFamily="34" charset="0"/>
              </a:rPr>
              <a:t>What behavioural change approach?</a:t>
            </a:r>
          </a:p>
        </p:txBody>
      </p:sp>
      <p:sp>
        <p:nvSpPr>
          <p:cNvPr id="12" name="Rectangle 11"/>
          <p:cNvSpPr/>
          <p:nvPr/>
        </p:nvSpPr>
        <p:spPr>
          <a:xfrm>
            <a:off x="634701" y="2354307"/>
            <a:ext cx="6464599" cy="2308324"/>
          </a:xfrm>
          <a:prstGeom prst="rect">
            <a:avLst/>
          </a:prstGeom>
        </p:spPr>
        <p:txBody>
          <a:bodyPr wrap="square">
            <a:spAutoFit/>
          </a:bodyPr>
          <a:lstStyle/>
          <a:p>
            <a:pPr>
              <a:buClr>
                <a:srgbClr val="009900"/>
              </a:buClr>
              <a:defRPr/>
            </a:pPr>
            <a:r>
              <a:rPr lang="en-GB" sz="2400" dirty="0"/>
              <a:t>Need to understand why people do things the way they do – motivations.</a:t>
            </a:r>
          </a:p>
          <a:p>
            <a:pPr>
              <a:buClr>
                <a:srgbClr val="009900"/>
              </a:buClr>
              <a:defRPr/>
            </a:pPr>
            <a:r>
              <a:rPr lang="en-GB" sz="2400" b="1" dirty="0">
                <a:solidFill>
                  <a:srgbClr val="5FBB46"/>
                </a:solidFill>
              </a:rPr>
              <a:t>Approach</a:t>
            </a:r>
          </a:p>
          <a:p>
            <a:pPr>
              <a:buClr>
                <a:srgbClr val="009900"/>
              </a:buClr>
              <a:buFont typeface="Wingdings" panose="05000000000000000000" pitchFamily="2" charset="2"/>
              <a:buChar char="§"/>
              <a:defRPr/>
            </a:pPr>
            <a:r>
              <a:rPr lang="en-GB" sz="2400" dirty="0"/>
              <a:t> Using a combination of factors that focus not only on the individual but also collective, the culture, environment and what motivates people.</a:t>
            </a:r>
          </a:p>
        </p:txBody>
      </p:sp>
      <p:pic>
        <p:nvPicPr>
          <p:cNvPr id="1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1042" y="1752599"/>
            <a:ext cx="3101712" cy="2480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7473" y="4157280"/>
            <a:ext cx="3548850" cy="241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https://5rezle7s6z-flywheel.netdna-ssl.com/wp-content/uploads/2015/09/Carrot-v-stic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3087" y="4575765"/>
            <a:ext cx="230822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http://regards-etudiants.fr/wp-content/uploads/2015/04/nuudg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864" y="4662631"/>
            <a:ext cx="24606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688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4"/>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5"/>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6"/>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7"/>
          <a:stretch>
            <a:fillRect/>
          </a:stretch>
        </p:blipFill>
        <p:spPr>
          <a:xfrm>
            <a:off x="1879343" y="6405490"/>
            <a:ext cx="231668" cy="231668"/>
          </a:xfrm>
          <a:prstGeom prst="rect">
            <a:avLst/>
          </a:prstGeom>
        </p:spPr>
      </p:pic>
      <p:sp>
        <p:nvSpPr>
          <p:cNvPr id="9" name="Rectangle 8"/>
          <p:cNvSpPr/>
          <p:nvPr/>
        </p:nvSpPr>
        <p:spPr>
          <a:xfrm>
            <a:off x="344838" y="1824841"/>
            <a:ext cx="7550304" cy="4231928"/>
          </a:xfrm>
          <a:prstGeom prst="rect">
            <a:avLst/>
          </a:prstGeom>
        </p:spPr>
        <p:txBody>
          <a:bodyPr wrap="square">
            <a:spAutoFit/>
          </a:bodyPr>
          <a:lstStyle/>
          <a:p>
            <a:r>
              <a:rPr lang="en-GB" sz="2400" b="1" dirty="0">
                <a:solidFill>
                  <a:srgbClr val="5FBB46"/>
                </a:solidFill>
              </a:rPr>
              <a:t>Top tips for building an effective campaign </a:t>
            </a:r>
          </a:p>
          <a:p>
            <a:pPr marL="342900" lvl="0" indent="-342900">
              <a:spcBef>
                <a:spcPts val="600"/>
              </a:spcBef>
              <a:buFont typeface="+mj-lt"/>
              <a:buAutoNum type="arabicPeriod"/>
            </a:pPr>
            <a:r>
              <a:rPr lang="en-GB" sz="2000" dirty="0"/>
              <a:t>You can’t manage what you can’t measure. Understand where energy is being consumed. Where is waste coming from? What and how much is being thrown away. </a:t>
            </a:r>
          </a:p>
          <a:p>
            <a:pPr marL="342900" lvl="0" indent="-342900">
              <a:spcBef>
                <a:spcPts val="600"/>
              </a:spcBef>
              <a:buFont typeface="+mj-lt"/>
              <a:buAutoNum type="arabicPeriod"/>
            </a:pPr>
            <a:r>
              <a:rPr lang="en-GB" sz="2000" dirty="0"/>
              <a:t>Prioritise the behaviours you want to change.  Start with biggest impact first or what is easiest.  </a:t>
            </a:r>
          </a:p>
          <a:p>
            <a:pPr marL="342900" lvl="0" indent="-342900">
              <a:spcBef>
                <a:spcPts val="600"/>
              </a:spcBef>
              <a:buFont typeface="+mj-lt"/>
              <a:buAutoNum type="arabicPeriod"/>
            </a:pPr>
            <a:r>
              <a:rPr lang="en-GB" sz="2000" dirty="0"/>
              <a:t>Decide what goals you are actually trying to achieve, so that you can actively monitor performance and feedback on results. </a:t>
            </a:r>
          </a:p>
          <a:p>
            <a:pPr marL="342900" lvl="0" indent="-342900">
              <a:spcBef>
                <a:spcPts val="600"/>
              </a:spcBef>
              <a:buFont typeface="+mj-lt"/>
              <a:buAutoNum type="arabicPeriod"/>
            </a:pPr>
            <a:r>
              <a:rPr lang="en-GB" sz="2000" dirty="0"/>
              <a:t>Motivation. Find out what is important to your staff and how they think, behave and interact with the building, technology and others around them. Make it easy and fun.</a:t>
            </a:r>
          </a:p>
          <a:p>
            <a:pPr marL="342900" lvl="0" indent="-342900">
              <a:spcBef>
                <a:spcPts val="600"/>
              </a:spcBef>
              <a:buFont typeface="+mj-lt"/>
              <a:buAutoNum type="arabicPeriod"/>
            </a:pPr>
            <a:r>
              <a:rPr lang="en-GB" sz="2000" dirty="0"/>
              <a:t>Senior leadership and support is key to unlock resources </a:t>
            </a:r>
          </a:p>
        </p:txBody>
      </p:sp>
      <p:pic>
        <p:nvPicPr>
          <p:cNvPr id="2050" name="Picture 2" descr="Image result for you cant manage what you cant measur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4345" y="12719"/>
            <a:ext cx="3137655" cy="2104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art with the easiest changes">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07592" y="2116941"/>
            <a:ext cx="3484407" cy="1845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descr="Ty_Penningt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14116" y="3959339"/>
            <a:ext cx="2077883" cy="289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0917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pic>
        <p:nvPicPr>
          <p:cNvPr id="6146" name="Picture 2" descr="Image result for piano stair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35" y="2181255"/>
            <a:ext cx="5888823" cy="29806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6062" y="1755745"/>
            <a:ext cx="9692638" cy="400110"/>
          </a:xfrm>
          <a:prstGeom prst="rect">
            <a:avLst/>
          </a:prstGeom>
          <a:noFill/>
        </p:spPr>
        <p:txBody>
          <a:bodyPr wrap="square" rtlCol="0">
            <a:spAutoFit/>
          </a:bodyPr>
          <a:lstStyle/>
          <a:p>
            <a:r>
              <a:rPr lang="en-GB" sz="2000" b="1" dirty="0">
                <a:solidFill>
                  <a:srgbClr val="5FBB46"/>
                </a:solidFill>
                <a:latin typeface="Arial" panose="020B0604020202020204" pitchFamily="34" charset="0"/>
                <a:cs typeface="Arial" panose="020B0604020202020204" pitchFamily="34" charset="0"/>
              </a:rPr>
              <a:t>Examples that have changed behaviours</a:t>
            </a:r>
          </a:p>
        </p:txBody>
      </p:sp>
      <p:pic>
        <p:nvPicPr>
          <p:cNvPr id="6148" name="Picture 4" descr="Image result for cigarettes hubbub">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0600" y="2124210"/>
            <a:ext cx="4896587" cy="25672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cigarettes hubbub">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25827" y="4067311"/>
            <a:ext cx="2752855" cy="218919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behavioural change examples">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9762" y="3547972"/>
            <a:ext cx="2487792" cy="331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2787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sp>
        <p:nvSpPr>
          <p:cNvPr id="9" name="Rectangle 4">
            <a:extLst>
              <a:ext uri="{FF2B5EF4-FFF2-40B4-BE49-F238E27FC236}">
                <a16:creationId xmlns:a16="http://schemas.microsoft.com/office/drawing/2014/main" id="{9E0B90A3-BB14-4E21-B0DA-843954407053}"/>
              </a:ext>
            </a:extLst>
          </p:cNvPr>
          <p:cNvSpPr txBox="1">
            <a:spLocks noChangeArrowheads="1"/>
          </p:cNvSpPr>
          <p:nvPr/>
        </p:nvSpPr>
        <p:spPr>
          <a:xfrm>
            <a:off x="755650" y="2636838"/>
            <a:ext cx="77724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ltLang="en-US" sz="2000" dirty="0">
              <a:solidFill>
                <a:srgbClr val="333399"/>
              </a:solidFill>
            </a:endParaRPr>
          </a:p>
        </p:txBody>
      </p:sp>
      <p:sp>
        <p:nvSpPr>
          <p:cNvPr id="11" name="Rectangle 3">
            <a:extLst>
              <a:ext uri="{FF2B5EF4-FFF2-40B4-BE49-F238E27FC236}">
                <a16:creationId xmlns:a16="http://schemas.microsoft.com/office/drawing/2014/main" id="{5DCA8E6E-509B-4474-B11B-50A42DAE3FF2}"/>
              </a:ext>
            </a:extLst>
          </p:cNvPr>
          <p:cNvSpPr txBox="1">
            <a:spLocks noChangeArrowheads="1"/>
          </p:cNvSpPr>
          <p:nvPr/>
        </p:nvSpPr>
        <p:spPr>
          <a:xfrm>
            <a:off x="344836" y="1771004"/>
            <a:ext cx="7416800" cy="4610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FontTx/>
              <a:buNone/>
              <a:defRPr/>
            </a:pPr>
            <a:r>
              <a:rPr lang="en-GB" altLang="en-US" b="1" dirty="0">
                <a:solidFill>
                  <a:srgbClr val="5FBB46"/>
                </a:solidFill>
              </a:rPr>
              <a:t>Embedding behavioural change CCC - framework</a:t>
            </a:r>
          </a:p>
          <a:p>
            <a:pPr>
              <a:spcBef>
                <a:spcPts val="600"/>
              </a:spcBef>
              <a:buClr>
                <a:srgbClr val="5FBB46"/>
              </a:buClr>
              <a:buFont typeface="Wingdings" panose="05000000000000000000" pitchFamily="2" charset="2"/>
              <a:buChar char="§"/>
              <a:defRPr/>
            </a:pPr>
            <a:r>
              <a:rPr lang="en-GB" altLang="en-US" sz="2400" dirty="0"/>
              <a:t>Lead from the top</a:t>
            </a:r>
          </a:p>
          <a:p>
            <a:pPr lvl="1">
              <a:spcBef>
                <a:spcPts val="600"/>
              </a:spcBef>
              <a:buClr>
                <a:srgbClr val="5FBB46"/>
              </a:buClr>
              <a:buFont typeface="Symbol" panose="05050102010706020507" pitchFamily="18" charset="2"/>
              <a:buChar char=""/>
              <a:defRPr/>
            </a:pPr>
            <a:r>
              <a:rPr lang="en-GB" altLang="en-US" dirty="0"/>
              <a:t>Simply cannot afford to be wasting money</a:t>
            </a:r>
          </a:p>
          <a:p>
            <a:pPr lvl="1">
              <a:spcBef>
                <a:spcPts val="600"/>
              </a:spcBef>
              <a:buClr>
                <a:srgbClr val="5FBB46"/>
              </a:buClr>
              <a:buFont typeface="Symbol" panose="05050102010706020507" pitchFamily="18" charset="2"/>
              <a:buChar char=""/>
              <a:defRPr/>
            </a:pPr>
            <a:r>
              <a:rPr lang="en-GB" altLang="en-US" dirty="0"/>
              <a:t>Taking no action is not an option</a:t>
            </a:r>
          </a:p>
          <a:p>
            <a:pPr>
              <a:spcBef>
                <a:spcPts val="600"/>
              </a:spcBef>
              <a:buClr>
                <a:srgbClr val="5FBB46"/>
              </a:buClr>
              <a:buFont typeface="Wingdings" panose="05000000000000000000" pitchFamily="2" charset="2"/>
              <a:buChar char="§"/>
              <a:defRPr/>
            </a:pPr>
            <a:r>
              <a:rPr lang="en-GB" altLang="en-US" sz="2400" dirty="0"/>
              <a:t>Integrated like H&amp;S</a:t>
            </a:r>
          </a:p>
          <a:p>
            <a:pPr>
              <a:spcBef>
                <a:spcPts val="600"/>
              </a:spcBef>
              <a:buClr>
                <a:srgbClr val="5FBB46"/>
              </a:buClr>
              <a:buFont typeface="Wingdings" panose="05000000000000000000" pitchFamily="2" charset="2"/>
              <a:buChar char="§"/>
              <a:defRPr/>
            </a:pPr>
            <a:r>
              <a:rPr lang="en-GB" altLang="en-US" sz="2400" dirty="0"/>
              <a:t>Infrastructure – audits, premises meetings</a:t>
            </a:r>
          </a:p>
          <a:p>
            <a:pPr>
              <a:spcBef>
                <a:spcPts val="600"/>
              </a:spcBef>
              <a:buClr>
                <a:srgbClr val="5FBB46"/>
              </a:buClr>
              <a:buFont typeface="Wingdings" panose="05000000000000000000" pitchFamily="2" charset="2"/>
              <a:buChar char="§"/>
              <a:defRPr/>
            </a:pPr>
            <a:r>
              <a:rPr lang="en-GB" altLang="en-US" sz="2400" dirty="0"/>
              <a:t>Training</a:t>
            </a:r>
          </a:p>
          <a:p>
            <a:pPr>
              <a:spcBef>
                <a:spcPts val="600"/>
              </a:spcBef>
              <a:buClr>
                <a:srgbClr val="5FBB46"/>
              </a:buClr>
              <a:buFont typeface="Wingdings" panose="05000000000000000000" pitchFamily="2" charset="2"/>
              <a:buChar char="§"/>
              <a:defRPr/>
            </a:pPr>
            <a:r>
              <a:rPr lang="en-GB" altLang="en-US" sz="2400" dirty="0"/>
              <a:t>Job descriptions, competency framework</a:t>
            </a:r>
          </a:p>
          <a:p>
            <a:pPr>
              <a:spcBef>
                <a:spcPts val="600"/>
              </a:spcBef>
              <a:buClr>
                <a:srgbClr val="5FBB46"/>
              </a:buClr>
              <a:buFont typeface="Wingdings" panose="05000000000000000000" pitchFamily="2" charset="2"/>
              <a:buChar char="§"/>
              <a:defRPr/>
            </a:pPr>
            <a:r>
              <a:rPr lang="en-GB" sz="2400" dirty="0"/>
              <a:t>Lead by example – all senior managers</a:t>
            </a:r>
          </a:p>
          <a:p>
            <a:pPr>
              <a:spcBef>
                <a:spcPts val="600"/>
              </a:spcBef>
              <a:buClr>
                <a:srgbClr val="5FBB46"/>
              </a:buClr>
              <a:buFont typeface="Wingdings" panose="05000000000000000000" pitchFamily="2" charset="2"/>
              <a:buChar char="§"/>
              <a:defRPr/>
            </a:pPr>
            <a:r>
              <a:rPr lang="en-GB" sz="2400" dirty="0"/>
              <a:t>Support</a:t>
            </a:r>
            <a:endParaRPr lang="en-GB" altLang="en-US" sz="2400" dirty="0"/>
          </a:p>
          <a:p>
            <a:pPr>
              <a:spcBef>
                <a:spcPts val="600"/>
              </a:spcBef>
              <a:buFontTx/>
              <a:buNone/>
              <a:defRPr/>
            </a:pPr>
            <a:r>
              <a:rPr lang="en-GB" altLang="en-US" sz="2600" b="1" dirty="0">
                <a:solidFill>
                  <a:srgbClr val="5FBB46"/>
                </a:solidFill>
              </a:rPr>
              <a:t>People - Green Champions</a:t>
            </a:r>
          </a:p>
        </p:txBody>
      </p:sp>
      <p:pic>
        <p:nvPicPr>
          <p:cNvPr id="12" name="Picture 19" descr="ANd9GcQ-fxNd_ukvZEMABWQLbKtgi_Vu09pCG4Nv30SDLTPtxrl7p_hRVQ">
            <a:extLst>
              <a:ext uri="{FF2B5EF4-FFF2-40B4-BE49-F238E27FC236}">
                <a16:creationId xmlns:a16="http://schemas.microsoft.com/office/drawing/2014/main" id="{C6EA065F-8733-46CF-A690-E551749EA6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0327" y="1728041"/>
            <a:ext cx="2001878" cy="123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CLEAR%20JDs%2001">
            <a:extLst>
              <a:ext uri="{FF2B5EF4-FFF2-40B4-BE49-F238E27FC236}">
                <a16:creationId xmlns:a16="http://schemas.microsoft.com/office/drawing/2014/main" id="{CC3799DE-B5D4-46CB-950F-27B79D7670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3515" y="5217908"/>
            <a:ext cx="1555012" cy="133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6" descr="Training%20Knowledge">
            <a:extLst>
              <a:ext uri="{FF2B5EF4-FFF2-40B4-BE49-F238E27FC236}">
                <a16:creationId xmlns:a16="http://schemas.microsoft.com/office/drawing/2014/main" id="{01931CDB-9EA0-40CB-B84C-E804D79B9B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9755" y="2949969"/>
            <a:ext cx="1506023" cy="108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ANd9GcQ_G3oYXODLhaCL9JvdhYvAzl57SBm1wq5_D9SqX1aGnzkUJH-S">
            <a:extLst>
              <a:ext uri="{FF2B5EF4-FFF2-40B4-BE49-F238E27FC236}">
                <a16:creationId xmlns:a16="http://schemas.microsoft.com/office/drawing/2014/main" id="{B601CE56-82FA-4295-A733-3312C65ABB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7828" y="5266032"/>
            <a:ext cx="1506023" cy="11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9" descr="ANd9GcQliOzeLKcPgo4rJkc72q7Py8MxL6ccSjK0FERvlJH9RKk95GBvjQ">
            <a:extLst>
              <a:ext uri="{FF2B5EF4-FFF2-40B4-BE49-F238E27FC236}">
                <a16:creationId xmlns:a16="http://schemas.microsoft.com/office/drawing/2014/main" id="{5E5B6491-D036-4437-B38B-5D50FB7172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3229" y="4039554"/>
            <a:ext cx="1662549" cy="12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1" descr="ANd9GcTUjk0wtWbGguI5ETBkY5b_YsNGzNfuBLtt4MQM219LFoz24gaz">
            <a:extLst>
              <a:ext uri="{FF2B5EF4-FFF2-40B4-BE49-F238E27FC236}">
                <a16:creationId xmlns:a16="http://schemas.microsoft.com/office/drawing/2014/main" id="{397FC419-4213-4A23-8AFA-E0EC68BAE1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2361" y="5290273"/>
            <a:ext cx="147637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https://donotflyemirates.files.wordpress.com/2014/11/images1.jpg"/>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3540" y="3097719"/>
            <a:ext cx="2498609" cy="18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9040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sp>
        <p:nvSpPr>
          <p:cNvPr id="9" name="Text Box 5"/>
          <p:cNvSpPr txBox="1">
            <a:spLocks noChangeArrowheads="1"/>
          </p:cNvSpPr>
          <p:nvPr/>
        </p:nvSpPr>
        <p:spPr bwMode="auto">
          <a:xfrm>
            <a:off x="785813" y="3098800"/>
            <a:ext cx="77581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lnSpc>
                <a:spcPct val="80000"/>
              </a:lnSpc>
              <a:buFontTx/>
              <a:buNone/>
            </a:pPr>
            <a:r>
              <a:rPr lang="en-GB" altLang="en-US" sz="2800" dirty="0">
                <a:latin typeface="+mn-lt"/>
              </a:rPr>
              <a:t>Green Champions is a network of people throughout the Council who lead by example and encourage others to reduce our energy use, water and waste, in addition to promoting green travel options and using resources wisely.</a:t>
            </a:r>
          </a:p>
        </p:txBody>
      </p:sp>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7088" y="1859756"/>
            <a:ext cx="1793875" cy="190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3005" y="4544559"/>
            <a:ext cx="2558458" cy="184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1941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4"/>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5"/>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6"/>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7"/>
          <a:stretch>
            <a:fillRect/>
          </a:stretch>
        </p:blipFill>
        <p:spPr>
          <a:xfrm>
            <a:off x="1879343" y="6405490"/>
            <a:ext cx="231668" cy="231668"/>
          </a:xfrm>
          <a:prstGeom prst="rect">
            <a:avLst/>
          </a:prstGeom>
        </p:spPr>
      </p:pic>
      <p:sp>
        <p:nvSpPr>
          <p:cNvPr id="9" name="Rectangle 8">
            <a:extLst>
              <a:ext uri="{FF2B5EF4-FFF2-40B4-BE49-F238E27FC236}">
                <a16:creationId xmlns:a16="http://schemas.microsoft.com/office/drawing/2014/main" id="{0250CDE7-065B-4372-BAEB-E1B3F83C66E5}"/>
              </a:ext>
            </a:extLst>
          </p:cNvPr>
          <p:cNvSpPr/>
          <p:nvPr/>
        </p:nvSpPr>
        <p:spPr>
          <a:xfrm>
            <a:off x="797029" y="1826066"/>
            <a:ext cx="5954451" cy="523220"/>
          </a:xfrm>
          <a:prstGeom prst="rect">
            <a:avLst/>
          </a:prstGeom>
        </p:spPr>
        <p:txBody>
          <a:bodyPr wrap="none">
            <a:spAutoFit/>
          </a:bodyPr>
          <a:lstStyle/>
          <a:p>
            <a:r>
              <a:rPr lang="en-GB" altLang="en-US" sz="2800" b="1" dirty="0">
                <a:solidFill>
                  <a:srgbClr val="5FBB46"/>
                </a:solidFill>
              </a:rPr>
              <a:t>The power of competition – case study</a:t>
            </a:r>
            <a:endParaRPr lang="en-GB" sz="2800" b="1" dirty="0"/>
          </a:p>
        </p:txBody>
      </p:sp>
      <p:sp>
        <p:nvSpPr>
          <p:cNvPr id="10" name="Rectangle 9">
            <a:extLst>
              <a:ext uri="{FF2B5EF4-FFF2-40B4-BE49-F238E27FC236}">
                <a16:creationId xmlns:a16="http://schemas.microsoft.com/office/drawing/2014/main" id="{A44452A9-3DA8-4011-AFCF-4A7B020FF4F7}"/>
              </a:ext>
            </a:extLst>
          </p:cNvPr>
          <p:cNvSpPr/>
          <p:nvPr/>
        </p:nvSpPr>
        <p:spPr>
          <a:xfrm>
            <a:off x="797029" y="2313069"/>
            <a:ext cx="6096000" cy="3046988"/>
          </a:xfrm>
          <a:prstGeom prst="rect">
            <a:avLst/>
          </a:prstGeom>
        </p:spPr>
        <p:txBody>
          <a:bodyPr>
            <a:spAutoFit/>
          </a:bodyPr>
          <a:lstStyle/>
          <a:p>
            <a:pPr>
              <a:buClr>
                <a:srgbClr val="5FBB46"/>
              </a:buClr>
              <a:defRPr/>
            </a:pPr>
            <a:r>
              <a:rPr lang="en-US" altLang="en-US" sz="2400" b="1" dirty="0">
                <a:solidFill>
                  <a:srgbClr val="5FBB46"/>
                </a:solidFill>
              </a:rPr>
              <a:t>Motivation and reward </a:t>
            </a:r>
            <a:endParaRPr lang="en-GB" altLang="en-US" sz="2400" dirty="0"/>
          </a:p>
          <a:p>
            <a:pPr>
              <a:buClr>
                <a:srgbClr val="5FBB46"/>
              </a:buClr>
              <a:buFont typeface="Wingdings" pitchFamily="2" charset="2"/>
              <a:buChar char="§"/>
              <a:defRPr/>
            </a:pPr>
            <a:r>
              <a:rPr lang="en-GB" altLang="en-US" sz="2400" dirty="0"/>
              <a:t> Most people are naturally competitive</a:t>
            </a:r>
          </a:p>
          <a:p>
            <a:pPr>
              <a:buClr>
                <a:srgbClr val="5FBB46"/>
              </a:buClr>
              <a:buFont typeface="Wingdings" pitchFamily="2" charset="2"/>
              <a:buChar char="§"/>
              <a:defRPr/>
            </a:pPr>
            <a:r>
              <a:rPr lang="en-GB" altLang="en-US" sz="2400" dirty="0"/>
              <a:t> Competition between teams</a:t>
            </a:r>
          </a:p>
          <a:p>
            <a:pPr>
              <a:buClr>
                <a:srgbClr val="5FBB46"/>
              </a:buClr>
              <a:buFont typeface="Wingdings" pitchFamily="2" charset="2"/>
              <a:buChar char="§"/>
              <a:defRPr/>
            </a:pPr>
            <a:r>
              <a:rPr lang="en-GB" altLang="en-US" sz="2400" dirty="0"/>
              <a:t> Rewards Green Champion and the team</a:t>
            </a:r>
          </a:p>
          <a:p>
            <a:pPr>
              <a:buClr>
                <a:srgbClr val="5FBB46"/>
              </a:buClr>
              <a:buFont typeface="Wingdings" pitchFamily="2" charset="2"/>
              <a:buChar char="§"/>
              <a:defRPr/>
            </a:pPr>
            <a:r>
              <a:rPr lang="en-GB" altLang="en-US" sz="2400" dirty="0"/>
              <a:t> Ownership – set up local initiatives</a:t>
            </a:r>
          </a:p>
          <a:p>
            <a:pPr>
              <a:buClr>
                <a:srgbClr val="5FBB46"/>
              </a:buClr>
              <a:buFont typeface="Wingdings" pitchFamily="2" charset="2"/>
              <a:buChar char="§"/>
              <a:defRPr/>
            </a:pPr>
            <a:r>
              <a:rPr lang="en-GB" altLang="en-US" sz="2400" dirty="0"/>
              <a:t> Recognition and thanks</a:t>
            </a:r>
          </a:p>
          <a:p>
            <a:pPr>
              <a:buClr>
                <a:srgbClr val="5FBB46"/>
              </a:buClr>
              <a:buFont typeface="Wingdings" pitchFamily="2" charset="2"/>
              <a:buChar char="§"/>
              <a:defRPr/>
            </a:pPr>
            <a:r>
              <a:rPr lang="en-GB" altLang="en-US" sz="2400" dirty="0"/>
              <a:t> Tangible</a:t>
            </a:r>
          </a:p>
          <a:p>
            <a:pPr>
              <a:buClr>
                <a:srgbClr val="5FBB46"/>
              </a:buClr>
              <a:buFont typeface="Wingdings" pitchFamily="2" charset="2"/>
              <a:buChar char="§"/>
              <a:defRPr/>
            </a:pPr>
            <a:r>
              <a:rPr lang="en-GB" altLang="en-US" sz="2400" dirty="0"/>
              <a:t> Fun</a:t>
            </a:r>
          </a:p>
        </p:txBody>
      </p:sp>
      <p:sp>
        <p:nvSpPr>
          <p:cNvPr id="13" name="TextBox 12"/>
          <p:cNvSpPr txBox="1">
            <a:spLocks noChangeArrowheads="1"/>
          </p:cNvSpPr>
          <p:nvPr/>
        </p:nvSpPr>
        <p:spPr bwMode="auto">
          <a:xfrm>
            <a:off x="6484938" y="3167856"/>
            <a:ext cx="3600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b="1" dirty="0">
                <a:cs typeface="Arial" pitchFamily="34" charset="0"/>
              </a:rPr>
              <a:t>Guess the trophy...</a:t>
            </a:r>
          </a:p>
        </p:txBody>
      </p:sp>
      <p:pic>
        <p:nvPicPr>
          <p:cNvPr id="14" name="Picture 7" descr="http://s3-blogs.mentor.com/foundry/files/2014/06/2014-fifa-world-cup-troph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4938" y="2228425"/>
            <a:ext cx="3421061" cy="342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img.designswan.com/2015/04/trophie/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9233" y="2313068"/>
            <a:ext cx="4101998" cy="333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http://www.voxy.co.nz/files/imagecache/news_item_image/files/Rugby%20World%20Cup%20troph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2313070"/>
            <a:ext cx="2425698" cy="345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6" descr="http://cdn.head-fi.org/c/c3/1000x500px-LL-c3f0e579_a-bin-all-gold---here-s-the-most-expensive-garbage-in-the-worl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3029" y="2313070"/>
            <a:ext cx="3192359" cy="341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8874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pic>
        <p:nvPicPr>
          <p:cNvPr id="10"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4836" y="1819438"/>
            <a:ext cx="8666723" cy="41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4278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sp>
        <p:nvSpPr>
          <p:cNvPr id="12" name="TextBox 11">
            <a:extLst>
              <a:ext uri="{FF2B5EF4-FFF2-40B4-BE49-F238E27FC236}">
                <a16:creationId xmlns:a16="http://schemas.microsoft.com/office/drawing/2014/main" id="{414CE668-963F-4030-BBC4-D0C65DE8B947}"/>
              </a:ext>
            </a:extLst>
          </p:cNvPr>
          <p:cNvSpPr txBox="1"/>
          <p:nvPr/>
        </p:nvSpPr>
        <p:spPr>
          <a:xfrm>
            <a:off x="216809" y="1775012"/>
            <a:ext cx="4828527" cy="4691028"/>
          </a:xfrm>
          <a:prstGeom prst="rect">
            <a:avLst/>
          </a:prstGeom>
          <a:noFill/>
        </p:spPr>
        <p:txBody>
          <a:bodyPr wrap="square" rtlCol="0">
            <a:spAutoFit/>
          </a:bodyPr>
          <a:lstStyle/>
          <a:p>
            <a:pPr>
              <a:lnSpc>
                <a:spcPts val="1900"/>
              </a:lnSpc>
              <a:spcBef>
                <a:spcPts val="600"/>
              </a:spcBef>
              <a:spcAft>
                <a:spcPts val="600"/>
              </a:spcAft>
              <a:buClr>
                <a:srgbClr val="5FBB46"/>
              </a:buClr>
              <a:buFont typeface="Wingdings" panose="05000000000000000000" pitchFamily="2" charset="2"/>
              <a:buChar char="§"/>
              <a:defRPr/>
            </a:pPr>
            <a:r>
              <a:rPr lang="en-GB" sz="2000" dirty="0"/>
              <a:t> Best team win the coveted Golden Bin</a:t>
            </a:r>
          </a:p>
          <a:p>
            <a:pPr>
              <a:lnSpc>
                <a:spcPts val="1900"/>
              </a:lnSpc>
              <a:spcBef>
                <a:spcPts val="600"/>
              </a:spcBef>
              <a:spcAft>
                <a:spcPts val="600"/>
              </a:spcAft>
              <a:buClr>
                <a:srgbClr val="5FBB46"/>
              </a:buClr>
              <a:buFont typeface="Wingdings" panose="05000000000000000000" pitchFamily="2" charset="2"/>
              <a:buChar char="§"/>
              <a:defRPr/>
            </a:pPr>
            <a:r>
              <a:rPr lang="en-GB" sz="2000" dirty="0"/>
              <a:t> Green Champion - local ownership </a:t>
            </a:r>
          </a:p>
          <a:p>
            <a:pPr lvl="1">
              <a:lnSpc>
                <a:spcPts val="1900"/>
              </a:lnSpc>
              <a:spcBef>
                <a:spcPts val="600"/>
              </a:spcBef>
              <a:buClr>
                <a:srgbClr val="5FBB46"/>
              </a:buClr>
              <a:buFont typeface="Arial" panose="020B0604020202020204" pitchFamily="34" charset="0"/>
              <a:buChar char="-"/>
              <a:defRPr/>
            </a:pPr>
            <a:r>
              <a:rPr lang="en-GB" sz="2000" dirty="0"/>
              <a:t> Paper cups</a:t>
            </a:r>
          </a:p>
          <a:p>
            <a:pPr lvl="1">
              <a:lnSpc>
                <a:spcPts val="1900"/>
              </a:lnSpc>
              <a:spcBef>
                <a:spcPts val="600"/>
              </a:spcBef>
              <a:buClr>
                <a:srgbClr val="5FBB46"/>
              </a:buClr>
              <a:buFont typeface="Arial" panose="020B0604020202020204" pitchFamily="34" charset="0"/>
              <a:buChar char="-"/>
              <a:defRPr/>
            </a:pPr>
            <a:r>
              <a:rPr lang="en-GB" sz="2000" dirty="0"/>
              <a:t> Local café on board</a:t>
            </a:r>
          </a:p>
          <a:p>
            <a:pPr lvl="1">
              <a:lnSpc>
                <a:spcPts val="1900"/>
              </a:lnSpc>
              <a:spcBef>
                <a:spcPts val="600"/>
              </a:spcBef>
              <a:buClr>
                <a:srgbClr val="5FBB46"/>
              </a:buClr>
              <a:buFont typeface="Arial" panose="020B0604020202020204" pitchFamily="34" charset="0"/>
              <a:buChar char="-"/>
              <a:defRPr/>
            </a:pPr>
            <a:r>
              <a:rPr lang="en-GB" sz="2000" dirty="0"/>
              <a:t> Composting</a:t>
            </a:r>
          </a:p>
          <a:p>
            <a:pPr lvl="1">
              <a:lnSpc>
                <a:spcPts val="1900"/>
              </a:lnSpc>
              <a:spcBef>
                <a:spcPts val="600"/>
              </a:spcBef>
              <a:buClr>
                <a:srgbClr val="5FBB46"/>
              </a:buClr>
              <a:buFont typeface="Arial" panose="020B0604020202020204" pitchFamily="34" charset="0"/>
              <a:buChar char="-"/>
              <a:defRPr/>
            </a:pPr>
            <a:r>
              <a:rPr lang="en-GB" sz="2000" dirty="0"/>
              <a:t> Other recycling</a:t>
            </a:r>
          </a:p>
          <a:p>
            <a:pPr lvl="1">
              <a:lnSpc>
                <a:spcPts val="1900"/>
              </a:lnSpc>
              <a:spcBef>
                <a:spcPts val="600"/>
              </a:spcBef>
              <a:buClr>
                <a:srgbClr val="5FBB46"/>
              </a:buClr>
              <a:buFont typeface="Arial" panose="020B0604020202020204" pitchFamily="34" charset="0"/>
              <a:buChar char="-"/>
              <a:defRPr/>
            </a:pPr>
            <a:r>
              <a:rPr lang="en-GB" sz="2000" dirty="0"/>
              <a:t> Tea towels</a:t>
            </a:r>
          </a:p>
          <a:p>
            <a:pPr lvl="1">
              <a:lnSpc>
                <a:spcPts val="1900"/>
              </a:lnSpc>
              <a:spcBef>
                <a:spcPts val="600"/>
              </a:spcBef>
              <a:buClr>
                <a:srgbClr val="5FBB46"/>
              </a:buClr>
              <a:buFont typeface="Arial" panose="020B0604020202020204" pitchFamily="34" charset="0"/>
              <a:buChar char="-"/>
              <a:defRPr/>
            </a:pPr>
            <a:r>
              <a:rPr lang="en-GB" sz="2000" dirty="0"/>
              <a:t> Craft materials</a:t>
            </a:r>
          </a:p>
          <a:p>
            <a:pPr lvl="1">
              <a:lnSpc>
                <a:spcPts val="1900"/>
              </a:lnSpc>
              <a:spcBef>
                <a:spcPts val="600"/>
              </a:spcBef>
              <a:buClr>
                <a:srgbClr val="5FBB46"/>
              </a:buClr>
              <a:buFont typeface="Arial" panose="020B0604020202020204" pitchFamily="34" charset="0"/>
              <a:buChar char="-"/>
              <a:defRPr/>
            </a:pPr>
            <a:r>
              <a:rPr lang="en-GB" sz="2000" dirty="0"/>
              <a:t> Making own bags</a:t>
            </a:r>
          </a:p>
          <a:p>
            <a:pPr lvl="1">
              <a:lnSpc>
                <a:spcPts val="1900"/>
              </a:lnSpc>
              <a:spcBef>
                <a:spcPts val="600"/>
              </a:spcBef>
              <a:buClr>
                <a:srgbClr val="5FBB46"/>
              </a:buClr>
              <a:buFont typeface="Arial" panose="020B0604020202020204" pitchFamily="34" charset="0"/>
              <a:buChar char="-"/>
              <a:defRPr/>
            </a:pPr>
            <a:r>
              <a:rPr lang="en-GB" sz="2000" dirty="0"/>
              <a:t> Packaging returned</a:t>
            </a:r>
          </a:p>
          <a:p>
            <a:pPr>
              <a:lnSpc>
                <a:spcPts val="1900"/>
              </a:lnSpc>
              <a:spcBef>
                <a:spcPts val="600"/>
              </a:spcBef>
              <a:spcAft>
                <a:spcPts val="600"/>
              </a:spcAft>
              <a:buClr>
                <a:srgbClr val="5FBB46"/>
              </a:buClr>
              <a:buFont typeface="Wingdings" panose="05000000000000000000" pitchFamily="2" charset="2"/>
              <a:buChar char="§"/>
              <a:defRPr/>
            </a:pPr>
            <a:r>
              <a:rPr lang="en-GB" sz="2000" dirty="0"/>
              <a:t> Results announced quarterly</a:t>
            </a:r>
          </a:p>
          <a:p>
            <a:pPr>
              <a:lnSpc>
                <a:spcPts val="1900"/>
              </a:lnSpc>
              <a:spcBef>
                <a:spcPts val="600"/>
              </a:spcBef>
              <a:spcAft>
                <a:spcPts val="600"/>
              </a:spcAft>
              <a:buClr>
                <a:srgbClr val="5FBB46"/>
              </a:buClr>
              <a:buFont typeface="Wingdings" panose="05000000000000000000" pitchFamily="2" charset="2"/>
              <a:buChar char="§"/>
              <a:defRPr/>
            </a:pPr>
            <a:r>
              <a:rPr lang="en-GB" sz="2000" dirty="0"/>
              <a:t> High level thanks &amp; recognition – Director level</a:t>
            </a:r>
          </a:p>
          <a:p>
            <a:endParaRPr lang="en-GB" dirty="0"/>
          </a:p>
        </p:txBody>
      </p:sp>
    </p:spTree>
    <p:extLst>
      <p:ext uri="{BB962C8B-B14F-4D97-AF65-F5344CB8AC3E}">
        <p14:creationId xmlns:p14="http://schemas.microsoft.com/office/powerpoint/2010/main" val="40155588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pic>
        <p:nvPicPr>
          <p:cNvPr id="10" name="Picture 17" descr="100_37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5988" y="4152247"/>
            <a:ext cx="3526563" cy="270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4663" y="4509293"/>
            <a:ext cx="13525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84" y="1706969"/>
            <a:ext cx="193719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580" y="3518089"/>
            <a:ext cx="1907728"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0653" y="1847850"/>
            <a:ext cx="185322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9199" y="1831876"/>
            <a:ext cx="3301999" cy="456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448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91937"/>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2" name="Rectangle 1"/>
          <p:cNvSpPr/>
          <p:nvPr/>
        </p:nvSpPr>
        <p:spPr>
          <a:xfrm>
            <a:off x="299383" y="1763851"/>
            <a:ext cx="7521146" cy="4452501"/>
          </a:xfrm>
          <a:prstGeom prst="rect">
            <a:avLst/>
          </a:prstGeom>
        </p:spPr>
        <p:txBody>
          <a:bodyPr wrap="square">
            <a:spAutoFit/>
          </a:bodyPr>
          <a:lstStyle/>
          <a:p>
            <a:pPr>
              <a:spcBef>
                <a:spcPts val="200"/>
              </a:spcBef>
              <a:spcAft>
                <a:spcPts val="200"/>
              </a:spcAft>
              <a:buClr>
                <a:srgbClr val="A1E335"/>
              </a:buClr>
              <a:buSzPct val="90000"/>
            </a:pPr>
            <a:r>
              <a:rPr lang="en-GB" sz="2000" dirty="0">
                <a:latin typeface="Conduit"/>
              </a:rPr>
              <a:t>New Programme – launched in January (2019-2021)</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Energy and resource efficiency grants - £1k-£50k (with 40% intervention)</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Free energy and resource efficiency audits to help identify energy, water and waste savings</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Continued free membership to the Green Business Network with new benefits</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New scope of audits to include advice on waste, materials and water savings</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Access to other specialist support to enable growth and innovation</a:t>
            </a:r>
          </a:p>
          <a:p>
            <a:pPr marL="342900" indent="-342900">
              <a:spcBef>
                <a:spcPts val="200"/>
              </a:spcBef>
              <a:spcAft>
                <a:spcPts val="200"/>
              </a:spcAft>
              <a:buClr>
                <a:srgbClr val="A1E335"/>
              </a:buClr>
              <a:buSzPct val="90000"/>
              <a:buFont typeface="Wingdings 3" panose="05040102010807070707" pitchFamily="18" charset="2"/>
              <a:buChar char="u"/>
            </a:pPr>
            <a:r>
              <a:rPr lang="en-GB" sz="2000" dirty="0">
                <a:latin typeface="Conduit"/>
              </a:rPr>
              <a:t>Free events, workshops and 1:1 support</a:t>
            </a:r>
          </a:p>
          <a:p>
            <a:pPr marL="342900" indent="-342900">
              <a:spcBef>
                <a:spcPts val="200"/>
              </a:spcBef>
              <a:spcAft>
                <a:spcPts val="200"/>
              </a:spcAft>
              <a:buClr>
                <a:srgbClr val="A1E335"/>
              </a:buClr>
              <a:buSzPct val="90000"/>
              <a:buFont typeface="Wingdings 3" panose="05040102010807070707" pitchFamily="18" charset="2"/>
              <a:buChar char="u"/>
            </a:pPr>
            <a:endParaRPr lang="en-GB" sz="2000" dirty="0">
              <a:latin typeface="Conduit"/>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8290" y="1634251"/>
            <a:ext cx="1920019" cy="288545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9894" y="4427511"/>
            <a:ext cx="2536813" cy="1687826"/>
          </a:xfrm>
          <a:prstGeom prst="rect">
            <a:avLst/>
          </a:prstGeom>
        </p:spPr>
      </p:pic>
    </p:spTree>
    <p:extLst>
      <p:ext uri="{BB962C8B-B14F-4D97-AF65-F5344CB8AC3E}">
        <p14:creationId xmlns:p14="http://schemas.microsoft.com/office/powerpoint/2010/main" val="41844026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A1C7-568A-4025-94BE-7C2DFFA1724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6FA0E06-D884-4AF4-B732-FC9819F84A3A}"/>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D51A9E55-96B0-42CC-AA0C-3A836CD9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pic>
        <p:nvPicPr>
          <p:cNvPr id="5" name="Picture 4">
            <a:extLst>
              <a:ext uri="{FF2B5EF4-FFF2-40B4-BE49-F238E27FC236}">
                <a16:creationId xmlns:a16="http://schemas.microsoft.com/office/drawing/2014/main" id="{F052F563-BE2D-490F-9C68-2E61B057EFB3}"/>
              </a:ext>
            </a:extLst>
          </p:cNvPr>
          <p:cNvPicPr>
            <a:picLocks noChangeAspect="1"/>
          </p:cNvPicPr>
          <p:nvPr/>
        </p:nvPicPr>
        <p:blipFill>
          <a:blip r:embed="rId3"/>
          <a:stretch>
            <a:fillRect/>
          </a:stretch>
        </p:blipFill>
        <p:spPr>
          <a:xfrm>
            <a:off x="114980" y="1091937"/>
            <a:ext cx="2186912" cy="488027"/>
          </a:xfrm>
          <a:prstGeom prst="rect">
            <a:avLst/>
          </a:prstGeom>
        </p:spPr>
      </p:pic>
      <p:pic>
        <p:nvPicPr>
          <p:cNvPr id="6" name="Picture 5">
            <a:extLst>
              <a:ext uri="{FF2B5EF4-FFF2-40B4-BE49-F238E27FC236}">
                <a16:creationId xmlns:a16="http://schemas.microsoft.com/office/drawing/2014/main" id="{91291B3E-FE67-46EB-8BF7-98D8997A667B}"/>
              </a:ext>
            </a:extLst>
          </p:cNvPr>
          <p:cNvPicPr>
            <a:picLocks noChangeAspect="1"/>
          </p:cNvPicPr>
          <p:nvPr/>
        </p:nvPicPr>
        <p:blipFill>
          <a:blip r:embed="rId4"/>
          <a:stretch>
            <a:fillRect/>
          </a:stretch>
        </p:blipFill>
        <p:spPr>
          <a:xfrm>
            <a:off x="114980" y="6135876"/>
            <a:ext cx="5011346" cy="512108"/>
          </a:xfrm>
          <a:prstGeom prst="rect">
            <a:avLst/>
          </a:prstGeom>
        </p:spPr>
      </p:pic>
      <p:pic>
        <p:nvPicPr>
          <p:cNvPr id="7" name="Picture 6">
            <a:extLst>
              <a:ext uri="{FF2B5EF4-FFF2-40B4-BE49-F238E27FC236}">
                <a16:creationId xmlns:a16="http://schemas.microsoft.com/office/drawing/2014/main" id="{D4FEDC6B-F23C-4E0C-AD7E-FF7998AA3FE5}"/>
              </a:ext>
            </a:extLst>
          </p:cNvPr>
          <p:cNvPicPr>
            <a:picLocks noChangeAspect="1"/>
          </p:cNvPicPr>
          <p:nvPr/>
        </p:nvPicPr>
        <p:blipFill>
          <a:blip r:embed="rId5"/>
          <a:stretch>
            <a:fillRect/>
          </a:stretch>
        </p:blipFill>
        <p:spPr>
          <a:xfrm>
            <a:off x="216809" y="6391930"/>
            <a:ext cx="256054" cy="207282"/>
          </a:xfrm>
          <a:prstGeom prst="rect">
            <a:avLst/>
          </a:prstGeom>
        </p:spPr>
      </p:pic>
      <p:pic>
        <p:nvPicPr>
          <p:cNvPr id="8" name="Picture 7">
            <a:extLst>
              <a:ext uri="{FF2B5EF4-FFF2-40B4-BE49-F238E27FC236}">
                <a16:creationId xmlns:a16="http://schemas.microsoft.com/office/drawing/2014/main" id="{D5A96F97-0A19-455C-9CFC-90D12642723C}"/>
              </a:ext>
            </a:extLst>
          </p:cNvPr>
          <p:cNvPicPr>
            <a:picLocks noChangeAspect="1"/>
          </p:cNvPicPr>
          <p:nvPr/>
        </p:nvPicPr>
        <p:blipFill>
          <a:blip r:embed="rId6"/>
          <a:stretch>
            <a:fillRect/>
          </a:stretch>
        </p:blipFill>
        <p:spPr>
          <a:xfrm>
            <a:off x="1879343" y="6405490"/>
            <a:ext cx="231668" cy="231668"/>
          </a:xfrm>
          <a:prstGeom prst="rect">
            <a:avLst/>
          </a:prstGeom>
        </p:spPr>
      </p:pic>
      <p:sp>
        <p:nvSpPr>
          <p:cNvPr id="9" name="Rectangle 8"/>
          <p:cNvSpPr/>
          <p:nvPr/>
        </p:nvSpPr>
        <p:spPr>
          <a:xfrm>
            <a:off x="622300" y="1882339"/>
            <a:ext cx="9867900" cy="4216539"/>
          </a:xfrm>
          <a:prstGeom prst="rect">
            <a:avLst/>
          </a:prstGeom>
        </p:spPr>
        <p:txBody>
          <a:bodyPr wrap="square">
            <a:spAutoFit/>
          </a:bodyPr>
          <a:lstStyle/>
          <a:p>
            <a:pPr>
              <a:buClr>
                <a:srgbClr val="009900"/>
              </a:buClr>
            </a:pPr>
            <a:r>
              <a:rPr lang="en-GB" altLang="en-US" sz="2800" b="1" dirty="0">
                <a:solidFill>
                  <a:srgbClr val="5FBB46"/>
                </a:solidFill>
              </a:rPr>
              <a:t>Key messages</a:t>
            </a:r>
          </a:p>
          <a:p>
            <a:pPr>
              <a:buClr>
                <a:srgbClr val="009900"/>
              </a:buClr>
              <a:buFont typeface="Wingdings" pitchFamily="2" charset="2"/>
              <a:buChar char="§"/>
            </a:pPr>
            <a:r>
              <a:rPr lang="en-GB" altLang="en-US" sz="2400" b="1" dirty="0">
                <a:solidFill>
                  <a:srgbClr val="009900"/>
                </a:solidFill>
              </a:rPr>
              <a:t> </a:t>
            </a:r>
            <a:r>
              <a:rPr lang="en-GB" altLang="en-US" sz="2400" dirty="0"/>
              <a:t>Support from the top</a:t>
            </a:r>
          </a:p>
          <a:p>
            <a:pPr>
              <a:buClr>
                <a:srgbClr val="009900"/>
              </a:buClr>
              <a:buFont typeface="Wingdings" pitchFamily="2" charset="2"/>
              <a:buChar char="§"/>
            </a:pPr>
            <a:r>
              <a:rPr lang="en-GB" altLang="en-US" sz="2400" dirty="0"/>
              <a:t> Need to understand why people do things the way they do – motivations</a:t>
            </a:r>
          </a:p>
          <a:p>
            <a:pPr>
              <a:buClr>
                <a:srgbClr val="009900"/>
              </a:buClr>
              <a:buFont typeface="Wingdings" pitchFamily="2" charset="2"/>
              <a:buChar char="§"/>
            </a:pPr>
            <a:r>
              <a:rPr lang="en-GB" altLang="en-US" sz="2400" dirty="0"/>
              <a:t> You can’t manage what you can’t measure - report</a:t>
            </a:r>
          </a:p>
          <a:p>
            <a:pPr>
              <a:buClr>
                <a:srgbClr val="009900"/>
              </a:buClr>
              <a:buFont typeface="Wingdings" pitchFamily="2" charset="2"/>
              <a:buChar char="§"/>
            </a:pPr>
            <a:r>
              <a:rPr lang="en-GB" altLang="en-US" sz="2400" dirty="0"/>
              <a:t> Local led – Green Champions</a:t>
            </a:r>
          </a:p>
          <a:p>
            <a:pPr>
              <a:buClr>
                <a:srgbClr val="009900"/>
              </a:buClr>
              <a:buFont typeface="Wingdings" pitchFamily="2" charset="2"/>
              <a:buChar char="§"/>
            </a:pPr>
            <a:r>
              <a:rPr lang="en-GB" altLang="en-US" sz="2400" dirty="0"/>
              <a:t> Empowerment – ideas (ask)</a:t>
            </a:r>
          </a:p>
          <a:p>
            <a:pPr>
              <a:buClr>
                <a:srgbClr val="009900"/>
              </a:buClr>
              <a:buFont typeface="Wingdings" pitchFamily="2" charset="2"/>
              <a:buChar char="§"/>
            </a:pPr>
            <a:r>
              <a:rPr lang="en-GB" altLang="en-US" sz="2400" dirty="0"/>
              <a:t> Don’t always need a big budget</a:t>
            </a:r>
          </a:p>
          <a:p>
            <a:pPr>
              <a:buClr>
                <a:srgbClr val="009900"/>
              </a:buClr>
              <a:buFont typeface="Wingdings" pitchFamily="2" charset="2"/>
              <a:buChar char="§"/>
            </a:pPr>
            <a:r>
              <a:rPr lang="en-GB" altLang="en-US" sz="2400" dirty="0"/>
              <a:t> Use what you have already</a:t>
            </a:r>
          </a:p>
          <a:p>
            <a:pPr>
              <a:buClr>
                <a:srgbClr val="009900"/>
              </a:buClr>
              <a:buFont typeface="Wingdings" pitchFamily="2" charset="2"/>
              <a:buChar char="§"/>
            </a:pPr>
            <a:r>
              <a:rPr lang="en-GB" altLang="en-US" sz="2400" dirty="0"/>
              <a:t> Make it easy to change behaviours</a:t>
            </a:r>
          </a:p>
          <a:p>
            <a:pPr>
              <a:buClr>
                <a:srgbClr val="009900"/>
              </a:buClr>
              <a:buFont typeface="Wingdings" pitchFamily="2" charset="2"/>
              <a:buChar char="§"/>
            </a:pPr>
            <a:r>
              <a:rPr lang="en-GB" altLang="en-US" sz="2400" dirty="0"/>
              <a:t> The power of competition</a:t>
            </a:r>
          </a:p>
          <a:p>
            <a:pPr>
              <a:buClr>
                <a:srgbClr val="009900"/>
              </a:buClr>
              <a:buFont typeface="Wingdings" pitchFamily="2" charset="2"/>
              <a:buChar char="§"/>
            </a:pPr>
            <a:r>
              <a:rPr lang="en-GB" altLang="en-US" sz="2400" dirty="0"/>
              <a:t> Thanks, recognition and reward</a:t>
            </a:r>
          </a:p>
        </p:txBody>
      </p:sp>
    </p:spTree>
    <p:extLst>
      <p:ext uri="{BB962C8B-B14F-4D97-AF65-F5344CB8AC3E}">
        <p14:creationId xmlns:p14="http://schemas.microsoft.com/office/powerpoint/2010/main" val="17643845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1991545" y="2280007"/>
            <a:ext cx="7416823" cy="2297987"/>
          </a:xfrm>
        </p:spPr>
        <p:txBody>
          <a:bodyPr>
            <a:normAutofit fontScale="90000"/>
          </a:bodyPr>
          <a:lstStyle/>
          <a:p>
            <a:pPr eaLnBrk="1" fontAlgn="auto" hangingPunct="1">
              <a:spcAft>
                <a:spcPts val="0"/>
              </a:spcAft>
              <a:defRPr/>
            </a:pPr>
            <a:br>
              <a:rPr lang="en-GB" sz="2800" dirty="0"/>
            </a:br>
            <a:br>
              <a:rPr lang="en-GB" sz="2200" dirty="0">
                <a:latin typeface="Gill Sans MT" pitchFamily="34" charset="0"/>
              </a:rPr>
            </a:br>
            <a:br>
              <a:rPr lang="en-GB" sz="2200" dirty="0">
                <a:latin typeface="Gill Sans MT" pitchFamily="34" charset="0"/>
              </a:rPr>
            </a:br>
            <a:r>
              <a:rPr lang="en-GB" b="1" dirty="0"/>
              <a:t>Going Green:  the benefits for your business</a:t>
            </a:r>
            <a:br>
              <a:rPr lang="en-GB" dirty="0"/>
            </a:br>
            <a:br>
              <a:rPr lang="en-GB" sz="2200" dirty="0">
                <a:latin typeface="Gill Sans MT" pitchFamily="34" charset="0"/>
              </a:rPr>
            </a:br>
            <a:br>
              <a:rPr lang="en-GB" sz="2200" cap="none" dirty="0">
                <a:latin typeface="Gill Sans MT" pitchFamily="34" charset="0"/>
              </a:rPr>
            </a:br>
            <a:r>
              <a:rPr lang="en-GB" sz="2200" cap="none" dirty="0">
                <a:latin typeface="Gill Sans MT" pitchFamily="34" charset="0"/>
              </a:rPr>
              <a:t> </a:t>
            </a:r>
            <a:br>
              <a:rPr lang="en-GB" sz="2200" cap="none" dirty="0">
                <a:latin typeface="Gill Sans MT" pitchFamily="34" charset="0"/>
              </a:rPr>
            </a:br>
            <a:endParaRPr lang="en-US" sz="3200" dirty="0">
              <a:effectLst>
                <a:glow rad="63500">
                  <a:schemeClr val="accent2">
                    <a:satMod val="175000"/>
                    <a:alpha val="40000"/>
                  </a:schemeClr>
                </a:glow>
                <a:outerShdw blurRad="50800" dist="38100" dir="2700000" algn="tl" rotWithShape="0">
                  <a:prstClr val="black">
                    <a:alpha val="43000"/>
                  </a:prstClr>
                </a:outerShdw>
              </a:effectLst>
              <a:latin typeface="Gill Sans MT" pitchFamily="34" charset="0"/>
            </a:endParaRPr>
          </a:p>
        </p:txBody>
      </p:sp>
      <p:sp>
        <p:nvSpPr>
          <p:cNvPr id="11267" name="Rectangle 3"/>
          <p:cNvSpPr>
            <a:spLocks noGrp="1"/>
          </p:cNvSpPr>
          <p:nvPr>
            <p:ph type="subTitle" idx="1"/>
          </p:nvPr>
        </p:nvSpPr>
        <p:spPr>
          <a:xfrm>
            <a:off x="3886200" y="6049963"/>
            <a:ext cx="6705600" cy="685800"/>
          </a:xfrm>
        </p:spPr>
        <p:txBody>
          <a:bodyPr>
            <a:normAutofit/>
          </a:bodyPr>
          <a:lstStyle/>
          <a:p>
            <a:pPr lvl="1" algn="l" eaLnBrk="1" hangingPunct="1"/>
            <a:r>
              <a:rPr lang="en-US" sz="2000" dirty="0">
                <a:latin typeface="Gill Sans MT" pitchFamily="34" charset="0"/>
              </a:rPr>
              <a:t>Steve Stones, Pro Enviro Ltd		9 April 2019</a:t>
            </a:r>
          </a:p>
        </p:txBody>
      </p:sp>
      <p:sp>
        <p:nvSpPr>
          <p:cNvPr id="4097" name="Rectangle 1"/>
          <p:cNvSpPr>
            <a:spLocks noChangeArrowheads="1"/>
          </p:cNvSpPr>
          <p:nvPr/>
        </p:nvSpPr>
        <p:spPr bwMode="auto">
          <a:xfrm>
            <a:off x="1881159" y="-25315"/>
            <a:ext cx="3078407" cy="5078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2865438" algn="ctr"/>
                <a:tab pos="5730875" algn="r"/>
              </a:tabLst>
            </a:pPr>
            <a:r>
              <a:rPr lang="en-GB" sz="900" b="1" dirty="0">
                <a:solidFill>
                  <a:prstClr val="white"/>
                </a:solidFill>
                <a:latin typeface="Gill Sans MT" pitchFamily="34" charset="0"/>
                <a:ea typeface="Times New Roman" pitchFamily="18" charset="0"/>
                <a:cs typeface="Arial" pitchFamily="34" charset="0"/>
              </a:rPr>
              <a:t>Pro Enviro Limited	</a:t>
            </a:r>
            <a:endParaRPr lang="en-GB" sz="900" dirty="0">
              <a:solidFill>
                <a:prstClr val="white"/>
              </a:solidFill>
              <a:latin typeface="Arial" pitchFamily="34" charset="0"/>
              <a:cs typeface="Arial" pitchFamily="34" charset="0"/>
            </a:endParaRPr>
          </a:p>
          <a:p>
            <a:pPr eaLnBrk="0" fontAlgn="base" hangingPunct="0">
              <a:spcBef>
                <a:spcPct val="0"/>
              </a:spcBef>
              <a:spcAft>
                <a:spcPct val="0"/>
              </a:spcAft>
              <a:tabLst>
                <a:tab pos="2865438" algn="ctr"/>
                <a:tab pos="5730875" algn="r"/>
              </a:tabLst>
            </a:pPr>
            <a:endParaRPr lang="en-GB"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052597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Outline</a:t>
            </a:r>
          </a:p>
        </p:txBody>
      </p:sp>
      <p:sp>
        <p:nvSpPr>
          <p:cNvPr id="5" name="Content Placeholder 4"/>
          <p:cNvSpPr>
            <a:spLocks noGrp="1"/>
          </p:cNvSpPr>
          <p:nvPr>
            <p:ph sz="quarter" idx="1"/>
          </p:nvPr>
        </p:nvSpPr>
        <p:spPr/>
        <p:txBody>
          <a:bodyPr/>
          <a:lstStyle/>
          <a:p>
            <a:r>
              <a:rPr lang="en-GB" dirty="0"/>
              <a:t>Business Case for Energy Efficiency</a:t>
            </a:r>
          </a:p>
          <a:p>
            <a:r>
              <a:rPr lang="en-GB" dirty="0"/>
              <a:t>Measuring, Monitoring and Managing Energy Use</a:t>
            </a:r>
          </a:p>
          <a:p>
            <a:r>
              <a:rPr lang="en-GB" dirty="0"/>
              <a:t>Practical Advice</a:t>
            </a:r>
          </a:p>
          <a:p>
            <a:r>
              <a:rPr lang="en-GB" dirty="0"/>
              <a:t>Case Studies</a:t>
            </a:r>
          </a:p>
          <a:p>
            <a:pPr lvl="1">
              <a:buNone/>
            </a:pPr>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930395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The Business Case</a:t>
            </a:r>
          </a:p>
        </p:txBody>
      </p:sp>
      <p:sp>
        <p:nvSpPr>
          <p:cNvPr id="5" name="Content Placeholder 4"/>
          <p:cNvSpPr>
            <a:spLocks noGrp="1"/>
          </p:cNvSpPr>
          <p:nvPr>
            <p:ph sz="quarter" idx="1"/>
          </p:nvPr>
        </p:nvSpPr>
        <p:spPr/>
        <p:txBody>
          <a:bodyPr/>
          <a:lstStyle/>
          <a:p>
            <a:pPr>
              <a:lnSpc>
                <a:spcPct val="80000"/>
              </a:lnSpc>
              <a:buFontTx/>
              <a:buNone/>
            </a:pPr>
            <a:r>
              <a:rPr lang="en-GB" altLang="en-US" dirty="0"/>
              <a:t>Financial incentives</a:t>
            </a:r>
          </a:p>
          <a:p>
            <a:pPr>
              <a:lnSpc>
                <a:spcPct val="80000"/>
              </a:lnSpc>
            </a:pPr>
            <a:r>
              <a:rPr lang="en-GB" altLang="en-US" dirty="0"/>
              <a:t>10 – 30% savings in your annual energy costs.</a:t>
            </a:r>
          </a:p>
          <a:p>
            <a:pPr>
              <a:lnSpc>
                <a:spcPct val="80000"/>
              </a:lnSpc>
            </a:pPr>
            <a:endParaRPr lang="en-GB" altLang="en-US" dirty="0"/>
          </a:p>
          <a:p>
            <a:pPr>
              <a:lnSpc>
                <a:spcPct val="80000"/>
              </a:lnSpc>
              <a:buFontTx/>
              <a:buNone/>
            </a:pPr>
            <a:r>
              <a:rPr lang="en-GB" altLang="en-US" dirty="0"/>
              <a:t>Improve your bottom line</a:t>
            </a:r>
          </a:p>
          <a:p>
            <a:pPr>
              <a:lnSpc>
                <a:spcPct val="80000"/>
              </a:lnSpc>
            </a:pPr>
            <a:r>
              <a:rPr lang="en-GB" altLang="en-US" dirty="0"/>
              <a:t>20% cut in energy costs represents the same bottom line benefits as 5% increase in sales / turnover in many businesses.</a:t>
            </a:r>
          </a:p>
          <a:p>
            <a:pPr>
              <a:lnSpc>
                <a:spcPct val="80000"/>
              </a:lnSpc>
            </a:pPr>
            <a:endParaRPr lang="en-GB" altLang="en-US" dirty="0"/>
          </a:p>
          <a:p>
            <a:pPr>
              <a:lnSpc>
                <a:spcPct val="80000"/>
              </a:lnSpc>
              <a:buFontTx/>
              <a:buNone/>
            </a:pPr>
            <a:r>
              <a:rPr lang="en-GB" altLang="en-US" dirty="0"/>
              <a:t>Improve your image</a:t>
            </a:r>
          </a:p>
          <a:p>
            <a:pPr>
              <a:lnSpc>
                <a:spcPct val="80000"/>
              </a:lnSpc>
            </a:pPr>
            <a:r>
              <a:rPr lang="en-GB" altLang="en-US" dirty="0"/>
              <a:t>External clients.</a:t>
            </a:r>
          </a:p>
          <a:p>
            <a:pPr>
              <a:lnSpc>
                <a:spcPct val="80000"/>
              </a:lnSpc>
            </a:pPr>
            <a:r>
              <a:rPr lang="en-GB" altLang="en-US" dirty="0"/>
              <a:t>Employees.</a:t>
            </a:r>
          </a:p>
          <a:p>
            <a:pPr lvl="1">
              <a:buNone/>
            </a:pPr>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713742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The Business Case</a:t>
            </a:r>
          </a:p>
        </p:txBody>
      </p:sp>
      <p:sp>
        <p:nvSpPr>
          <p:cNvPr id="5" name="Content Placeholder 4"/>
          <p:cNvSpPr>
            <a:spLocks noGrp="1"/>
          </p:cNvSpPr>
          <p:nvPr>
            <p:ph sz="quarter" idx="1"/>
          </p:nvPr>
        </p:nvSpPr>
        <p:spPr/>
        <p:txBody>
          <a:bodyPr/>
          <a:lstStyle/>
          <a:p>
            <a:r>
              <a:rPr lang="en-GB" dirty="0"/>
              <a:t>Energy Prices continue to rise – 15% to 20% in last six months and currently forecast to rise further.</a:t>
            </a:r>
          </a:p>
          <a:p>
            <a:r>
              <a:rPr lang="en-GB" dirty="0"/>
              <a:t>Energy taxes rising – Climate Change Levy rose by  50% in April 2019.</a:t>
            </a:r>
          </a:p>
          <a:p>
            <a:r>
              <a:rPr lang="en-GB" dirty="0"/>
              <a:t>Focus on sustainable supply chains and reducing “Carbon Footprint” – Energy is often the largest element of an organisations Carbon Footprint.</a:t>
            </a:r>
          </a:p>
          <a:p>
            <a:pPr lvl="1">
              <a:buNone/>
            </a:pPr>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520371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GB" dirty="0"/>
          </a:p>
          <a:p>
            <a:endParaRPr lang="en-GB" dirty="0"/>
          </a:p>
          <a:p>
            <a:pPr algn="ctr">
              <a:buNone/>
            </a:pPr>
            <a:r>
              <a:rPr lang="en-GB" sz="4400" dirty="0"/>
              <a:t>Measuring, Monitoring and Managing Energy Use</a:t>
            </a:r>
          </a:p>
          <a:p>
            <a:endParaRPr lang="en-GB" dirty="0"/>
          </a:p>
        </p:txBody>
      </p:sp>
    </p:spTree>
    <p:extLst>
      <p:ext uri="{BB962C8B-B14F-4D97-AF65-F5344CB8AC3E}">
        <p14:creationId xmlns:p14="http://schemas.microsoft.com/office/powerpoint/2010/main" val="6690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Where do you start</a:t>
            </a:r>
          </a:p>
        </p:txBody>
      </p:sp>
      <p:sp>
        <p:nvSpPr>
          <p:cNvPr id="5" name="Content Placeholder 4"/>
          <p:cNvSpPr>
            <a:spLocks noGrp="1"/>
          </p:cNvSpPr>
          <p:nvPr>
            <p:ph sz="quarter" idx="1"/>
          </p:nvPr>
        </p:nvSpPr>
        <p:spPr/>
        <p:txBody>
          <a:bodyPr/>
          <a:lstStyle/>
          <a:p>
            <a:r>
              <a:rPr lang="en-GB" dirty="0"/>
              <a:t>You have to start with meaningful data.</a:t>
            </a:r>
          </a:p>
          <a:p>
            <a:r>
              <a:rPr lang="en-GB" dirty="0"/>
              <a:t>This is not the cost of energy but the level of consumption – measure the kWh.</a:t>
            </a:r>
          </a:p>
          <a:p>
            <a:r>
              <a:rPr lang="en-GB" dirty="0"/>
              <a:t>Data can come from a number of sources:</a:t>
            </a:r>
          </a:p>
          <a:p>
            <a:pPr lvl="1"/>
            <a:r>
              <a:rPr lang="en-GB" dirty="0"/>
              <a:t>Bills</a:t>
            </a:r>
          </a:p>
          <a:p>
            <a:pPr lvl="1"/>
            <a:r>
              <a:rPr lang="en-GB" dirty="0"/>
              <a:t>Main meters</a:t>
            </a:r>
          </a:p>
          <a:p>
            <a:pPr lvl="1"/>
            <a:r>
              <a:rPr lang="en-GB" dirty="0"/>
              <a:t>Sub meters</a:t>
            </a:r>
          </a:p>
          <a:p>
            <a:pPr lvl="1">
              <a:buNone/>
            </a:pPr>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933115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Where do you start</a:t>
            </a:r>
          </a:p>
        </p:txBody>
      </p:sp>
      <p:sp>
        <p:nvSpPr>
          <p:cNvPr id="5" name="Content Placeholder 4"/>
          <p:cNvSpPr>
            <a:spLocks noGrp="1"/>
          </p:cNvSpPr>
          <p:nvPr>
            <p:ph sz="quarter" idx="1"/>
          </p:nvPr>
        </p:nvSpPr>
        <p:spPr/>
        <p:txBody>
          <a:bodyPr/>
          <a:lstStyle/>
          <a:p>
            <a:r>
              <a:rPr lang="en-GB" dirty="0"/>
              <a:t>Compare the consumption against something relevant:</a:t>
            </a:r>
          </a:p>
          <a:p>
            <a:pPr lvl="1"/>
            <a:r>
              <a:rPr lang="en-GB" dirty="0"/>
              <a:t>Production volumes</a:t>
            </a:r>
          </a:p>
          <a:p>
            <a:pPr lvl="1"/>
            <a:r>
              <a:rPr lang="en-GB" dirty="0"/>
              <a:t>Running hours</a:t>
            </a:r>
          </a:p>
          <a:p>
            <a:pPr lvl="1"/>
            <a:r>
              <a:rPr lang="en-GB" dirty="0"/>
              <a:t>External temperatures</a:t>
            </a:r>
          </a:p>
          <a:p>
            <a:pPr lvl="1"/>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927637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Energy Bills</a:t>
            </a:r>
          </a:p>
        </p:txBody>
      </p:sp>
      <p:sp>
        <p:nvSpPr>
          <p:cNvPr id="5" name="Content Placeholder 4"/>
          <p:cNvSpPr>
            <a:spLocks noGrp="1"/>
          </p:cNvSpPr>
          <p:nvPr>
            <p:ph sz="quarter" idx="1"/>
          </p:nvPr>
        </p:nvSpPr>
        <p:spPr/>
        <p:txBody>
          <a:bodyPr/>
          <a:lstStyle/>
          <a:p>
            <a:r>
              <a:rPr lang="en-GB" dirty="0"/>
              <a:t>Energy bills can give you a start point but there is limited detail on many bills:</a:t>
            </a:r>
          </a:p>
          <a:p>
            <a:pPr lvl="1"/>
            <a:r>
              <a:rPr lang="en-GB" dirty="0"/>
              <a:t>Days / nights</a:t>
            </a:r>
          </a:p>
          <a:p>
            <a:pPr lvl="1"/>
            <a:r>
              <a:rPr lang="en-GB" dirty="0"/>
              <a:t>Beware of estimates</a:t>
            </a:r>
          </a:p>
          <a:p>
            <a:pPr lvl="1"/>
            <a:r>
              <a:rPr lang="en-GB" dirty="0"/>
              <a:t>Variable time periods in months and different numbers of working days</a:t>
            </a:r>
          </a:p>
          <a:p>
            <a:pPr lvl="1"/>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89901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Half Hourly Meter</a:t>
            </a:r>
          </a:p>
        </p:txBody>
      </p:sp>
      <p:sp>
        <p:nvSpPr>
          <p:cNvPr id="5" name="Content Placeholder 4"/>
          <p:cNvSpPr>
            <a:spLocks noGrp="1"/>
          </p:cNvSpPr>
          <p:nvPr>
            <p:ph sz="quarter" idx="1"/>
          </p:nvPr>
        </p:nvSpPr>
        <p:spPr/>
        <p:txBody>
          <a:bodyPr/>
          <a:lstStyle/>
          <a:p>
            <a:r>
              <a:rPr lang="en-GB" dirty="0"/>
              <a:t>Many companies are being moved on to half hourly meters. When you are – make the most of the data.</a:t>
            </a:r>
          </a:p>
          <a:p>
            <a:pPr lvl="1"/>
            <a:r>
              <a:rPr lang="en-GB" dirty="0"/>
              <a:t>Half hour intervals</a:t>
            </a:r>
          </a:p>
          <a:p>
            <a:pPr lvl="1"/>
            <a:r>
              <a:rPr lang="en-GB" dirty="0"/>
              <a:t>Data can be viewed in many different ways</a:t>
            </a:r>
          </a:p>
          <a:p>
            <a:pPr lvl="1"/>
            <a:r>
              <a:rPr lang="en-GB" dirty="0"/>
              <a:t>Provides a good overview of patterns of consumption</a:t>
            </a:r>
          </a:p>
          <a:p>
            <a:pPr lvl="1"/>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080259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91937"/>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2" name="Rectangle 1"/>
          <p:cNvSpPr/>
          <p:nvPr/>
        </p:nvSpPr>
        <p:spPr>
          <a:xfrm>
            <a:off x="299383" y="1763851"/>
            <a:ext cx="7521146" cy="4272965"/>
          </a:xfrm>
          <a:prstGeom prst="rect">
            <a:avLst/>
          </a:prstGeom>
        </p:spPr>
        <p:txBody>
          <a:bodyPr wrap="square">
            <a:spAutoFit/>
          </a:bodyPr>
          <a:lstStyle/>
          <a:p>
            <a:pPr>
              <a:spcBef>
                <a:spcPts val="200"/>
              </a:spcBef>
              <a:spcAft>
                <a:spcPts val="200"/>
              </a:spcAft>
              <a:buClr>
                <a:srgbClr val="A1E335"/>
              </a:buClr>
              <a:buSzPct val="90000"/>
            </a:pPr>
            <a:r>
              <a:rPr lang="en-GB" sz="2000" b="1" dirty="0">
                <a:latin typeface="Conduit"/>
              </a:rPr>
              <a:t>Energy/Resource Efficiency Audits</a:t>
            </a:r>
          </a:p>
          <a:p>
            <a:pPr>
              <a:spcBef>
                <a:spcPts val="200"/>
              </a:spcBef>
              <a:spcAft>
                <a:spcPts val="200"/>
              </a:spcAft>
              <a:buClr>
                <a:srgbClr val="A1E335"/>
              </a:buClr>
              <a:buSzPct val="90000"/>
            </a:pPr>
            <a:endParaRPr lang="en-GB" sz="2000" dirty="0">
              <a:latin typeface="Conduit"/>
            </a:endParaRPr>
          </a:p>
          <a:p>
            <a:pPr lvl="0" defTabSz="457200">
              <a:spcBef>
                <a:spcPts val="1000"/>
              </a:spcBef>
              <a:buClr>
                <a:srgbClr val="90C226"/>
              </a:buClr>
              <a:buSzPct val="80000"/>
            </a:pPr>
            <a:r>
              <a:rPr lang="en-GB" sz="2000" dirty="0">
                <a:latin typeface="Conduit"/>
              </a:rPr>
              <a:t>Identify potential energy/resource efficiency measures</a:t>
            </a:r>
          </a:p>
          <a:p>
            <a:pPr marL="342900" lvl="0" indent="-342900" defTabSz="457200">
              <a:spcBef>
                <a:spcPts val="1000"/>
              </a:spcBef>
              <a:buClr>
                <a:srgbClr val="90C226"/>
              </a:buClr>
              <a:buSzPct val="80000"/>
              <a:buFont typeface="Wingdings 3" charset="2"/>
              <a:buChar char=""/>
            </a:pPr>
            <a:r>
              <a:rPr lang="en-GB" sz="2000" dirty="0">
                <a:latin typeface="Conduit"/>
              </a:rPr>
              <a:t>Audit looks at: Building fabric, energy bills, heating, lighting, equipment, process, water, waste, behavioural</a:t>
            </a:r>
          </a:p>
          <a:p>
            <a:pPr marL="342900" lvl="0" indent="-342900" defTabSz="457200">
              <a:spcBef>
                <a:spcPts val="1000"/>
              </a:spcBef>
              <a:buClr>
                <a:srgbClr val="90C226"/>
              </a:buClr>
              <a:buSzPct val="80000"/>
              <a:buFont typeface="Wingdings 3" charset="2"/>
              <a:buChar char=""/>
            </a:pPr>
            <a:r>
              <a:rPr lang="en-GB" sz="2000" dirty="0">
                <a:latin typeface="Conduit"/>
              </a:rPr>
              <a:t>Includes estimated capital costs, energy savings &amp; payback periods – used to provide a business case</a:t>
            </a:r>
          </a:p>
          <a:p>
            <a:pPr marL="342900" lvl="0" indent="-342900" defTabSz="457200">
              <a:spcBef>
                <a:spcPts val="1000"/>
              </a:spcBef>
              <a:buClr>
                <a:srgbClr val="90C226"/>
              </a:buClr>
              <a:buSzPct val="80000"/>
              <a:buFont typeface="Wingdings 3" charset="2"/>
              <a:buChar char=""/>
            </a:pPr>
            <a:r>
              <a:rPr lang="en-GB" sz="2000" dirty="0">
                <a:latin typeface="Conduit"/>
              </a:rPr>
              <a:t>Energy efficiency report</a:t>
            </a:r>
          </a:p>
          <a:p>
            <a:pPr lvl="0" defTabSz="457200">
              <a:spcBef>
                <a:spcPts val="1000"/>
              </a:spcBef>
              <a:buClr>
                <a:srgbClr val="90C226"/>
              </a:buClr>
              <a:buSzPct val="80000"/>
            </a:pPr>
            <a:endParaRPr lang="en-GB" sz="2000" dirty="0">
              <a:latin typeface="Conduit"/>
            </a:endParaRPr>
          </a:p>
          <a:p>
            <a:pPr marL="342900" indent="-342900">
              <a:spcBef>
                <a:spcPts val="200"/>
              </a:spcBef>
              <a:spcAft>
                <a:spcPts val="200"/>
              </a:spcAft>
              <a:buClr>
                <a:srgbClr val="A1E335"/>
              </a:buClr>
              <a:buSzPct val="90000"/>
              <a:buFont typeface="Wingdings 3" panose="05040102010807070707" pitchFamily="18" charset="2"/>
              <a:buChar char="u"/>
            </a:pPr>
            <a:endParaRPr lang="en-GB" sz="2000" dirty="0">
              <a:latin typeface="Conduit"/>
            </a:endParaRPr>
          </a:p>
          <a:p>
            <a:pPr marL="342900" indent="-342900">
              <a:spcBef>
                <a:spcPts val="200"/>
              </a:spcBef>
              <a:spcAft>
                <a:spcPts val="200"/>
              </a:spcAft>
              <a:buClr>
                <a:srgbClr val="A1E335"/>
              </a:buClr>
              <a:buSzPct val="90000"/>
              <a:buFont typeface="Wingdings 3" panose="05040102010807070707" pitchFamily="18" charset="2"/>
              <a:buChar char="u"/>
            </a:pPr>
            <a:endParaRPr lang="en-GB" sz="2000" dirty="0">
              <a:latin typeface="Conduit"/>
            </a:endParaRPr>
          </a:p>
        </p:txBody>
      </p:sp>
      <p:pic>
        <p:nvPicPr>
          <p:cNvPr id="3" name="Picture 2"/>
          <p:cNvPicPr>
            <a:picLocks noChangeAspect="1"/>
          </p:cNvPicPr>
          <p:nvPr/>
        </p:nvPicPr>
        <p:blipFill>
          <a:blip r:embed="rId8"/>
          <a:stretch>
            <a:fillRect/>
          </a:stretch>
        </p:blipFill>
        <p:spPr>
          <a:xfrm>
            <a:off x="8131572" y="1508594"/>
            <a:ext cx="2426418" cy="1920406"/>
          </a:xfrm>
          <a:prstGeom prst="rect">
            <a:avLst/>
          </a:prstGeom>
        </p:spPr>
      </p:pic>
      <p:pic>
        <p:nvPicPr>
          <p:cNvPr id="12" name="Picture 11"/>
          <p:cNvPicPr>
            <a:picLocks noChangeAspect="1"/>
          </p:cNvPicPr>
          <p:nvPr/>
        </p:nvPicPr>
        <p:blipFill>
          <a:blip r:embed="rId9"/>
          <a:stretch>
            <a:fillRect/>
          </a:stretch>
        </p:blipFill>
        <p:spPr>
          <a:xfrm>
            <a:off x="8525328" y="3769790"/>
            <a:ext cx="2688569" cy="2017951"/>
          </a:xfrm>
          <a:prstGeom prst="rect">
            <a:avLst/>
          </a:prstGeom>
        </p:spPr>
      </p:pic>
    </p:spTree>
    <p:extLst>
      <p:ext uri="{BB962C8B-B14F-4D97-AF65-F5344CB8AC3E}">
        <p14:creationId xmlns:p14="http://schemas.microsoft.com/office/powerpoint/2010/main" val="19468280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Electricity Consumption</a:t>
            </a:r>
            <a:endParaRPr lang="en-US" dirty="0"/>
          </a:p>
        </p:txBody>
      </p:sp>
      <p:pic>
        <p:nvPicPr>
          <p:cNvPr id="1026" name="Picture 2"/>
          <p:cNvPicPr>
            <a:picLocks noGrp="1" noChangeAspect="1" noChangeArrowheads="1"/>
          </p:cNvPicPr>
          <p:nvPr>
            <p:ph sz="quarter" idx="1"/>
          </p:nvPr>
        </p:nvPicPr>
        <p:blipFill>
          <a:blip r:embed="rId3" cstate="print"/>
          <a:srcRect/>
          <a:stretch>
            <a:fillRect/>
          </a:stretch>
        </p:blipFill>
        <p:spPr bwMode="auto">
          <a:xfrm>
            <a:off x="2774984" y="1600200"/>
            <a:ext cx="6876983" cy="4495800"/>
          </a:xfrm>
          <a:prstGeom prst="rect">
            <a:avLst/>
          </a:prstGeom>
          <a:noFill/>
          <a:ln w="9525">
            <a:noFill/>
            <a:miter lim="800000"/>
            <a:headEnd/>
            <a:tailEnd/>
          </a:ln>
          <a:effectLst/>
        </p:spPr>
      </p:pic>
    </p:spTree>
    <p:extLst>
      <p:ext uri="{BB962C8B-B14F-4D97-AF65-F5344CB8AC3E}">
        <p14:creationId xmlns:p14="http://schemas.microsoft.com/office/powerpoint/2010/main" val="1759803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Electricity Consumption</a:t>
            </a:r>
            <a:endParaRPr lang="en-US" dirty="0"/>
          </a:p>
        </p:txBody>
      </p:sp>
      <p:sp>
        <p:nvSpPr>
          <p:cNvPr id="4" name="Footer Placeholder 3"/>
          <p:cNvSpPr>
            <a:spLocks noGrp="1"/>
          </p:cNvSpPr>
          <p:nvPr>
            <p:ph type="ftr" sz="quarter" idx="11"/>
          </p:nvPr>
        </p:nvSpPr>
        <p:spPr/>
        <p:txBody>
          <a:bodyPr/>
          <a:lstStyle/>
          <a:p>
            <a:pPr>
              <a:defRPr/>
            </a:pPr>
            <a:r>
              <a:rPr lang="en-GB" dirty="0">
                <a:solidFill>
                  <a:srgbClr val="1F497D"/>
                </a:solidFill>
              </a:rPr>
              <a:t>Daily electrical consumption by day of the week	</a:t>
            </a:r>
            <a:endParaRPr lang="en-US" dirty="0">
              <a:solidFill>
                <a:srgbClr val="1F497D"/>
              </a:solidFill>
            </a:endParaRPr>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2774984" y="1600200"/>
            <a:ext cx="6876983" cy="4495800"/>
          </a:xfrm>
          <a:prstGeom prst="rect">
            <a:avLst/>
          </a:prstGeom>
          <a:noFill/>
          <a:ln w="9525">
            <a:noFill/>
            <a:miter lim="800000"/>
            <a:headEnd/>
            <a:tailEnd/>
          </a:ln>
          <a:effectLst/>
        </p:spPr>
      </p:pic>
    </p:spTree>
    <p:extLst>
      <p:ext uri="{BB962C8B-B14F-4D97-AF65-F5344CB8AC3E}">
        <p14:creationId xmlns:p14="http://schemas.microsoft.com/office/powerpoint/2010/main" val="2023920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Electricity Consumption</a:t>
            </a:r>
            <a:endParaRPr lang="en-US" dirty="0"/>
          </a:p>
        </p:txBody>
      </p:sp>
      <p:sp>
        <p:nvSpPr>
          <p:cNvPr id="4" name="Footer Placeholder 3"/>
          <p:cNvSpPr>
            <a:spLocks noGrp="1"/>
          </p:cNvSpPr>
          <p:nvPr>
            <p:ph type="ftr" sz="quarter" idx="11"/>
          </p:nvPr>
        </p:nvSpPr>
        <p:spPr/>
        <p:txBody>
          <a:bodyPr/>
          <a:lstStyle/>
          <a:p>
            <a:pPr>
              <a:defRPr/>
            </a:pPr>
            <a:r>
              <a:rPr lang="en-GB" dirty="0">
                <a:solidFill>
                  <a:srgbClr val="1F497D"/>
                </a:solidFill>
              </a:rPr>
              <a:t>Pattern of electricity consumption, kWh per half hour	</a:t>
            </a:r>
            <a:endParaRPr lang="en-US" dirty="0">
              <a:solidFill>
                <a:srgbClr val="1F497D"/>
              </a:solidFill>
            </a:endParaRPr>
          </a:p>
        </p:txBody>
      </p:sp>
      <p:pic>
        <p:nvPicPr>
          <p:cNvPr id="3074" name="Picture 2"/>
          <p:cNvPicPr>
            <a:picLocks noGrp="1" noChangeAspect="1" noChangeArrowheads="1"/>
          </p:cNvPicPr>
          <p:nvPr>
            <p:ph sz="quarter" idx="1"/>
          </p:nvPr>
        </p:nvPicPr>
        <p:blipFill>
          <a:blip r:embed="rId2" cstate="print"/>
          <a:srcRect/>
          <a:stretch>
            <a:fillRect/>
          </a:stretch>
        </p:blipFill>
        <p:spPr bwMode="auto">
          <a:xfrm>
            <a:off x="2780348" y="1600200"/>
            <a:ext cx="6866255" cy="4495800"/>
          </a:xfrm>
          <a:prstGeom prst="rect">
            <a:avLst/>
          </a:prstGeom>
          <a:noFill/>
          <a:ln w="9525">
            <a:noFill/>
            <a:miter lim="800000"/>
            <a:headEnd/>
            <a:tailEnd/>
          </a:ln>
          <a:effectLst/>
        </p:spPr>
      </p:pic>
    </p:spTree>
    <p:extLst>
      <p:ext uri="{BB962C8B-B14F-4D97-AF65-F5344CB8AC3E}">
        <p14:creationId xmlns:p14="http://schemas.microsoft.com/office/powerpoint/2010/main" val="257329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3600" b="1" dirty="0">
                <a:latin typeface="Gill Sans MT" pitchFamily="34" charset="0"/>
              </a:rPr>
              <a:t>Half Hourly Data</a:t>
            </a:r>
          </a:p>
        </p:txBody>
      </p:sp>
      <p:sp>
        <p:nvSpPr>
          <p:cNvPr id="5" name="Content Placeholder 4"/>
          <p:cNvSpPr>
            <a:spLocks noGrp="1"/>
          </p:cNvSpPr>
          <p:nvPr>
            <p:ph sz="quarter" idx="1"/>
          </p:nvPr>
        </p:nvSpPr>
        <p:spPr/>
        <p:txBody>
          <a:bodyPr/>
          <a:lstStyle/>
          <a:p>
            <a:r>
              <a:rPr lang="en-GB" dirty="0"/>
              <a:t>Can show unexpected anomalies in patterns.</a:t>
            </a:r>
          </a:p>
          <a:p>
            <a:r>
              <a:rPr lang="en-GB" dirty="0"/>
              <a:t>Only shows the whole site so if there is a lot going on then it does not show the detail.</a:t>
            </a:r>
          </a:p>
          <a:p>
            <a:r>
              <a:rPr lang="en-GB" dirty="0"/>
              <a:t>If you do not have the data you can sub meter the supply for a period to obtain a snap shot of consumption.</a:t>
            </a:r>
          </a:p>
          <a:p>
            <a:r>
              <a:rPr lang="en-GB" dirty="0"/>
              <a:t>How do you improve on the data?</a:t>
            </a:r>
          </a:p>
          <a:p>
            <a:pPr lvl="1"/>
            <a:r>
              <a:rPr lang="en-GB" dirty="0"/>
              <a:t>Progress to sub metering at a lower level</a:t>
            </a:r>
          </a:p>
          <a:p>
            <a:pPr lvl="1"/>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481410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Sub Metering</a:t>
            </a:r>
          </a:p>
        </p:txBody>
      </p:sp>
      <p:sp>
        <p:nvSpPr>
          <p:cNvPr id="4" name="Footer Placeholder 3"/>
          <p:cNvSpPr>
            <a:spLocks noGrp="1"/>
          </p:cNvSpPr>
          <p:nvPr>
            <p:ph type="ftr" sz="quarter" idx="11"/>
          </p:nvPr>
        </p:nvSpPr>
        <p:spPr/>
        <p:txBody>
          <a:bodyPr/>
          <a:lstStyle/>
          <a:p>
            <a:pPr>
              <a:defRPr/>
            </a:pPr>
            <a:endParaRPr lang="en-US" dirty="0">
              <a:solidFill>
                <a:srgbClr val="1F497D"/>
              </a:solidFill>
            </a:endParaRPr>
          </a:p>
        </p:txBody>
      </p:sp>
      <p:pic>
        <p:nvPicPr>
          <p:cNvPr id="6" name="Content Placeholder 4">
            <a:extLst>
              <a:ext uri="{FF2B5EF4-FFF2-40B4-BE49-F238E27FC236}">
                <a16:creationId xmlns:a16="http://schemas.microsoft.com/office/drawing/2014/main" id="{63D2FB8D-9463-463E-952A-2915156E0F0D}"/>
              </a:ext>
            </a:extLst>
          </p:cNvPr>
          <p:cNvPicPr>
            <a:picLocks noGrp="1" noChangeAspect="1"/>
          </p:cNvPicPr>
          <p:nvPr>
            <p:ph sz="quarter" idx="1"/>
          </p:nvPr>
        </p:nvPicPr>
        <p:blipFill>
          <a:blip r:embed="rId2"/>
          <a:stretch>
            <a:fillRect/>
          </a:stretch>
        </p:blipFill>
        <p:spPr>
          <a:xfrm>
            <a:off x="2551615" y="1600200"/>
            <a:ext cx="7323720" cy="4495800"/>
          </a:xfrm>
          <a:prstGeom prst="rect">
            <a:avLst/>
          </a:prstGeom>
        </p:spPr>
      </p:pic>
    </p:spTree>
    <p:extLst>
      <p:ext uri="{BB962C8B-B14F-4D97-AF65-F5344CB8AC3E}">
        <p14:creationId xmlns:p14="http://schemas.microsoft.com/office/powerpoint/2010/main" val="436532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DC78-429D-4A63-98C8-CE4FC7608A56}"/>
              </a:ext>
            </a:extLst>
          </p:cNvPr>
          <p:cNvSpPr>
            <a:spLocks noGrp="1"/>
          </p:cNvSpPr>
          <p:nvPr>
            <p:ph type="title"/>
          </p:nvPr>
        </p:nvSpPr>
        <p:spPr/>
        <p:txBody>
          <a:bodyPr/>
          <a:lstStyle/>
          <a:p>
            <a:r>
              <a:rPr lang="en-GB" dirty="0"/>
              <a:t>Press 33</a:t>
            </a:r>
          </a:p>
        </p:txBody>
      </p:sp>
      <p:pic>
        <p:nvPicPr>
          <p:cNvPr id="5" name="Content Placeholder 4">
            <a:extLst>
              <a:ext uri="{FF2B5EF4-FFF2-40B4-BE49-F238E27FC236}">
                <a16:creationId xmlns:a16="http://schemas.microsoft.com/office/drawing/2014/main" id="{925FF580-9FEE-46F3-98BB-6E492E8A0BDD}"/>
              </a:ext>
            </a:extLst>
          </p:cNvPr>
          <p:cNvPicPr>
            <a:picLocks noGrp="1" noChangeAspect="1"/>
          </p:cNvPicPr>
          <p:nvPr>
            <p:ph sz="quarter" idx="1"/>
          </p:nvPr>
        </p:nvPicPr>
        <p:blipFill>
          <a:blip r:embed="rId2"/>
          <a:stretch>
            <a:fillRect/>
          </a:stretch>
        </p:blipFill>
        <p:spPr>
          <a:xfrm>
            <a:off x="2972920" y="1600200"/>
            <a:ext cx="6481110" cy="4495800"/>
          </a:xfrm>
          <a:prstGeom prst="rect">
            <a:avLst/>
          </a:prstGeom>
        </p:spPr>
      </p:pic>
      <p:sp>
        <p:nvSpPr>
          <p:cNvPr id="4" name="Footer Placeholder 3">
            <a:extLst>
              <a:ext uri="{FF2B5EF4-FFF2-40B4-BE49-F238E27FC236}">
                <a16:creationId xmlns:a16="http://schemas.microsoft.com/office/drawing/2014/main" id="{56578538-6ED7-4E61-8876-11F48F4A35BE}"/>
              </a:ext>
            </a:extLst>
          </p:cNvPr>
          <p:cNvSpPr>
            <a:spLocks noGrp="1"/>
          </p:cNvSpPr>
          <p:nvPr>
            <p:ph type="ftr" sz="quarter" idx="11"/>
          </p:nvPr>
        </p:nvSpPr>
        <p:spPr/>
        <p:txBody>
          <a:bodyPr/>
          <a:lstStyle/>
          <a:p>
            <a:pPr>
              <a:defRPr/>
            </a:pPr>
            <a:endParaRPr lang="en-US" dirty="0">
              <a:solidFill>
                <a:srgbClr val="1F497D"/>
              </a:solidFill>
            </a:endParaRPr>
          </a:p>
        </p:txBody>
      </p:sp>
    </p:spTree>
    <p:extLst>
      <p:ext uri="{BB962C8B-B14F-4D97-AF65-F5344CB8AC3E}">
        <p14:creationId xmlns:p14="http://schemas.microsoft.com/office/powerpoint/2010/main" val="1785577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Traditional Heating Pattern</a:t>
            </a:r>
          </a:p>
        </p:txBody>
      </p:sp>
      <p:pic>
        <p:nvPicPr>
          <p:cNvPr id="4098" name="Picture 2"/>
          <p:cNvPicPr>
            <a:picLocks noGrp="1" noChangeAspect="1" noChangeArrowheads="1"/>
          </p:cNvPicPr>
          <p:nvPr>
            <p:ph sz="quarter" idx="1"/>
          </p:nvPr>
        </p:nvPicPr>
        <p:blipFill>
          <a:blip r:embed="rId3" cstate="print"/>
          <a:srcRect/>
          <a:stretch>
            <a:fillRect/>
          </a:stretch>
        </p:blipFill>
        <p:spPr bwMode="auto">
          <a:xfrm>
            <a:off x="2711624" y="1556792"/>
            <a:ext cx="6861348" cy="4495800"/>
          </a:xfrm>
          <a:prstGeom prst="rect">
            <a:avLst/>
          </a:prstGeom>
          <a:noFill/>
          <a:ln w="9525">
            <a:noFill/>
            <a:miter lim="800000"/>
            <a:headEnd/>
            <a:tailEnd/>
          </a:ln>
          <a:effectLst/>
        </p:spPr>
      </p:pic>
      <p:sp>
        <p:nvSpPr>
          <p:cNvPr id="7" name="TextBox 6"/>
          <p:cNvSpPr txBox="1"/>
          <p:nvPr/>
        </p:nvSpPr>
        <p:spPr>
          <a:xfrm>
            <a:off x="2279576" y="5949280"/>
            <a:ext cx="7776864" cy="369332"/>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cs typeface="Arial" charset="0"/>
              </a:rPr>
              <a:t>Heating consumption traditionally taken from bills. What does this tell us?</a:t>
            </a:r>
          </a:p>
        </p:txBody>
      </p:sp>
    </p:spTree>
    <p:extLst>
      <p:ext uri="{BB962C8B-B14F-4D97-AF65-F5344CB8AC3E}">
        <p14:creationId xmlns:p14="http://schemas.microsoft.com/office/powerpoint/2010/main" val="1731812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Heating</a:t>
            </a:r>
          </a:p>
        </p:txBody>
      </p:sp>
      <p:sp>
        <p:nvSpPr>
          <p:cNvPr id="5" name="Content Placeholder 4"/>
          <p:cNvSpPr>
            <a:spLocks noGrp="1"/>
          </p:cNvSpPr>
          <p:nvPr>
            <p:ph sz="quarter" idx="1"/>
          </p:nvPr>
        </p:nvSpPr>
        <p:spPr/>
        <p:txBody>
          <a:bodyPr/>
          <a:lstStyle/>
          <a:p>
            <a:r>
              <a:rPr lang="en-GB" dirty="0"/>
              <a:t>How do we compare one year to another when winter periods or heating seasons can be so different each year?</a:t>
            </a:r>
          </a:p>
          <a:p>
            <a:endParaRPr lang="en-GB" dirty="0"/>
          </a:p>
          <a:p>
            <a:r>
              <a:rPr lang="en-GB" dirty="0"/>
              <a:t>We compare the heating consumption to local degree days.</a:t>
            </a:r>
          </a:p>
          <a:p>
            <a:pPr lvl="1"/>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83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000" b="1" dirty="0">
                <a:latin typeface="Gill Sans MT" pitchFamily="34" charset="0"/>
              </a:rPr>
              <a:t>Heating Pattern Compared Against External Temperatures </a:t>
            </a:r>
          </a:p>
        </p:txBody>
      </p:sp>
      <p:pic>
        <p:nvPicPr>
          <p:cNvPr id="5122" name="Picture 2"/>
          <p:cNvPicPr>
            <a:picLocks noGrp="1" noChangeAspect="1" noChangeArrowheads="1"/>
          </p:cNvPicPr>
          <p:nvPr>
            <p:ph sz="quarter" idx="1"/>
          </p:nvPr>
        </p:nvPicPr>
        <p:blipFill>
          <a:blip r:embed="rId3" cstate="print"/>
          <a:srcRect/>
          <a:stretch>
            <a:fillRect/>
          </a:stretch>
        </p:blipFill>
        <p:spPr bwMode="auto">
          <a:xfrm>
            <a:off x="2639617" y="1600200"/>
            <a:ext cx="6760402" cy="4769026"/>
          </a:xfrm>
          <a:prstGeom prst="rect">
            <a:avLst/>
          </a:prstGeom>
          <a:noFill/>
          <a:ln w="9525">
            <a:noFill/>
            <a:miter lim="800000"/>
            <a:headEnd/>
            <a:tailEnd/>
          </a:ln>
          <a:effectLst/>
        </p:spPr>
      </p:pic>
    </p:spTree>
    <p:extLst>
      <p:ext uri="{BB962C8B-B14F-4D97-AF65-F5344CB8AC3E}">
        <p14:creationId xmlns:p14="http://schemas.microsoft.com/office/powerpoint/2010/main" val="3900770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Summary</a:t>
            </a:r>
          </a:p>
        </p:txBody>
      </p:sp>
      <p:sp>
        <p:nvSpPr>
          <p:cNvPr id="5" name="Content Placeholder 4"/>
          <p:cNvSpPr>
            <a:spLocks noGrp="1"/>
          </p:cNvSpPr>
          <p:nvPr>
            <p:ph sz="quarter" idx="1"/>
          </p:nvPr>
        </p:nvSpPr>
        <p:spPr/>
        <p:txBody>
          <a:bodyPr/>
          <a:lstStyle/>
          <a:p>
            <a:r>
              <a:rPr lang="en-GB" dirty="0"/>
              <a:t>If you want to implement energy efficiency measures you need to understand what is currently happening and identify the waste.</a:t>
            </a:r>
          </a:p>
          <a:p>
            <a:pPr lvl="1"/>
            <a:r>
              <a:rPr lang="en-GB" dirty="0"/>
              <a:t>Lighting</a:t>
            </a:r>
          </a:p>
          <a:p>
            <a:pPr lvl="1"/>
            <a:r>
              <a:rPr lang="en-GB" dirty="0"/>
              <a:t>Space heating</a:t>
            </a:r>
          </a:p>
          <a:p>
            <a:pPr lvl="1"/>
            <a:r>
              <a:rPr lang="en-GB" dirty="0"/>
              <a:t>Process heating</a:t>
            </a:r>
          </a:p>
          <a:p>
            <a:pPr lvl="1"/>
            <a:r>
              <a:rPr lang="en-GB" dirty="0"/>
              <a:t>Compressed air</a:t>
            </a:r>
          </a:p>
          <a:p>
            <a:pPr lvl="1"/>
            <a:r>
              <a:rPr lang="en-GB" dirty="0"/>
              <a:t>Motors</a:t>
            </a:r>
          </a:p>
          <a:p>
            <a:pPr lvl="1"/>
            <a:r>
              <a:rPr lang="en-GB" dirty="0"/>
              <a:t>Refrigeration</a:t>
            </a:r>
          </a:p>
          <a:p>
            <a:pPr lvl="1"/>
            <a:endParaRPr lang="en-GB" dirty="0"/>
          </a:p>
          <a:p>
            <a:pPr>
              <a:buNone/>
            </a:pPr>
            <a:endParaRPr lang="en-GB" dirty="0"/>
          </a:p>
          <a:p>
            <a:pPr lvl="1"/>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13589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91937"/>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2" name="Rectangle 1"/>
          <p:cNvSpPr/>
          <p:nvPr/>
        </p:nvSpPr>
        <p:spPr>
          <a:xfrm>
            <a:off x="157395" y="1778352"/>
            <a:ext cx="7521146" cy="4791055"/>
          </a:xfrm>
          <a:prstGeom prst="rect">
            <a:avLst/>
          </a:prstGeom>
        </p:spPr>
        <p:txBody>
          <a:bodyPr wrap="square">
            <a:spAutoFit/>
          </a:bodyPr>
          <a:lstStyle/>
          <a:p>
            <a:pPr marL="342900" lvl="0" indent="-342900" defTabSz="457200">
              <a:spcBef>
                <a:spcPts val="600"/>
              </a:spcBef>
              <a:buClr>
                <a:srgbClr val="90C226"/>
              </a:buClr>
              <a:buSzPct val="80000"/>
              <a:buFont typeface="Wingdings 3" charset="2"/>
              <a:buChar char=""/>
            </a:pPr>
            <a:r>
              <a:rPr lang="en-GB" sz="1600" dirty="0">
                <a:latin typeface="Conduit"/>
              </a:rPr>
              <a:t>Energy/resource efficiency grants </a:t>
            </a:r>
          </a:p>
          <a:p>
            <a:pPr marL="742950" lvl="1" indent="-285750" defTabSz="457200">
              <a:spcBef>
                <a:spcPts val="600"/>
              </a:spcBef>
              <a:buClr>
                <a:srgbClr val="90C226"/>
              </a:buClr>
              <a:buSzPct val="80000"/>
              <a:buFont typeface="Wingdings 3" charset="2"/>
              <a:buChar char=""/>
            </a:pPr>
            <a:r>
              <a:rPr lang="en-GB" sz="1600" dirty="0">
                <a:latin typeface="Conduit"/>
              </a:rPr>
              <a:t>Capital grants to improve energy/resource efficiency (Min £1K up to £50k)</a:t>
            </a:r>
          </a:p>
          <a:p>
            <a:pPr marL="742950" lvl="1" indent="-285750" defTabSz="457200">
              <a:spcBef>
                <a:spcPts val="600"/>
              </a:spcBef>
              <a:buClr>
                <a:srgbClr val="90C226"/>
              </a:buClr>
              <a:buSzPct val="80000"/>
              <a:buFont typeface="Wingdings 3" charset="2"/>
              <a:buChar char=""/>
            </a:pPr>
            <a:r>
              <a:rPr lang="en-GB" sz="1600" dirty="0">
                <a:latin typeface="Conduit"/>
              </a:rPr>
              <a:t>Grants of 40%</a:t>
            </a:r>
          </a:p>
          <a:p>
            <a:pPr marL="742950" lvl="1" indent="-285750" defTabSz="457200">
              <a:spcBef>
                <a:spcPts val="600"/>
              </a:spcBef>
              <a:buClr>
                <a:srgbClr val="90C226"/>
              </a:buClr>
              <a:buSzPct val="80000"/>
              <a:buFont typeface="Wingdings 3" charset="2"/>
              <a:buChar char=""/>
            </a:pPr>
            <a:r>
              <a:rPr lang="en-GB" sz="1600" dirty="0">
                <a:latin typeface="Conduit"/>
              </a:rPr>
              <a:t>Must save Approx. 5 tonnes+ of CO</a:t>
            </a:r>
            <a:r>
              <a:rPr lang="en-GB" sz="1600" baseline="-25000" dirty="0">
                <a:latin typeface="Conduit"/>
              </a:rPr>
              <a:t>2</a:t>
            </a:r>
            <a:r>
              <a:rPr lang="en-GB" sz="1600" dirty="0">
                <a:latin typeface="Conduit"/>
              </a:rPr>
              <a:t> per year.</a:t>
            </a:r>
          </a:p>
          <a:p>
            <a:pPr marL="342900" lvl="0" indent="-342900" defTabSz="457200">
              <a:spcBef>
                <a:spcPts val="600"/>
              </a:spcBef>
              <a:buClr>
                <a:srgbClr val="90C226"/>
              </a:buClr>
              <a:buSzPct val="80000"/>
              <a:buFont typeface="Wingdings 3" charset="2"/>
              <a:buChar char=""/>
            </a:pPr>
            <a:r>
              <a:rPr lang="en-GB" sz="1600" dirty="0">
                <a:latin typeface="Conduit"/>
              </a:rPr>
              <a:t>What can be supported? </a:t>
            </a:r>
          </a:p>
          <a:p>
            <a:pPr marL="742950" lvl="1" indent="-285750" defTabSz="457200">
              <a:spcBef>
                <a:spcPts val="600"/>
              </a:spcBef>
              <a:buClr>
                <a:srgbClr val="90C226"/>
              </a:buClr>
              <a:buSzPct val="80000"/>
              <a:buFont typeface="Wingdings 3" charset="2"/>
              <a:buChar char=""/>
            </a:pPr>
            <a:r>
              <a:rPr lang="en-GB" sz="1600" dirty="0">
                <a:latin typeface="Conduit"/>
              </a:rPr>
              <a:t>Measures that save carbon</a:t>
            </a:r>
          </a:p>
          <a:p>
            <a:pPr marL="742950" lvl="1" indent="-285750" defTabSz="457200">
              <a:spcBef>
                <a:spcPts val="600"/>
              </a:spcBef>
              <a:buClr>
                <a:srgbClr val="90C226"/>
              </a:buClr>
              <a:buSzPct val="80000"/>
              <a:buFont typeface="Wingdings 3" charset="2"/>
              <a:buChar char=""/>
            </a:pPr>
            <a:r>
              <a:rPr lang="en-GB" sz="1600" dirty="0">
                <a:latin typeface="Conduit"/>
              </a:rPr>
              <a:t>Typical measures include lighting - LED, heating, energy efficient equipment, transformers, power factor correction, renewable technologies, ventilation, refrigeration, recycling and waste - compactors, balers and crushers </a:t>
            </a:r>
          </a:p>
          <a:p>
            <a:pPr marL="342900" lvl="0" indent="-342900" defTabSz="457200">
              <a:spcBef>
                <a:spcPts val="600"/>
              </a:spcBef>
              <a:buClr>
                <a:srgbClr val="90C226"/>
              </a:buClr>
              <a:buSzPct val="80000"/>
              <a:buFont typeface="Wingdings 3" charset="2"/>
              <a:buChar char=""/>
            </a:pPr>
            <a:r>
              <a:rPr lang="en-GB" sz="1600" dirty="0">
                <a:latin typeface="Conduit"/>
              </a:rPr>
              <a:t>Eligibility: </a:t>
            </a:r>
          </a:p>
          <a:p>
            <a:pPr marL="742950" lvl="1" indent="-285750" defTabSz="457200">
              <a:spcBef>
                <a:spcPts val="600"/>
              </a:spcBef>
              <a:buClr>
                <a:srgbClr val="90C226"/>
              </a:buClr>
              <a:buSzPct val="80000"/>
              <a:buFont typeface="Wingdings 3" charset="2"/>
              <a:buChar char=""/>
            </a:pPr>
            <a:r>
              <a:rPr lang="en-GB" sz="1600" dirty="0">
                <a:latin typeface="Conduit"/>
              </a:rPr>
              <a:t>&gt;50% B2B</a:t>
            </a:r>
          </a:p>
          <a:p>
            <a:pPr marL="742950" lvl="1" indent="-285750" defTabSz="457200">
              <a:spcBef>
                <a:spcPts val="600"/>
              </a:spcBef>
              <a:buClr>
                <a:srgbClr val="90C226"/>
              </a:buClr>
              <a:buSzPct val="80000"/>
              <a:buFont typeface="Wingdings 3" charset="2"/>
              <a:buChar char=""/>
            </a:pPr>
            <a:r>
              <a:rPr lang="en-GB" sz="1600" dirty="0">
                <a:latin typeface="Conduit"/>
              </a:rPr>
              <a:t>Match funding can’t be via another public sector grant etc. </a:t>
            </a:r>
          </a:p>
          <a:p>
            <a:pPr>
              <a:spcBef>
                <a:spcPts val="200"/>
              </a:spcBef>
              <a:spcAft>
                <a:spcPts val="200"/>
              </a:spcAft>
              <a:buClr>
                <a:srgbClr val="A1E335"/>
              </a:buClr>
              <a:buSzPct val="90000"/>
            </a:pPr>
            <a:endParaRPr lang="en-GB" sz="2000" dirty="0">
              <a:latin typeface="Conduit"/>
            </a:endParaRPr>
          </a:p>
          <a:p>
            <a:pPr marL="342900" indent="-342900">
              <a:spcBef>
                <a:spcPts val="200"/>
              </a:spcBef>
              <a:spcAft>
                <a:spcPts val="200"/>
              </a:spcAft>
              <a:buClr>
                <a:srgbClr val="A1E335"/>
              </a:buClr>
              <a:buSzPct val="90000"/>
              <a:buFont typeface="Wingdings 3" panose="05040102010807070707" pitchFamily="18" charset="2"/>
              <a:buChar char="u"/>
            </a:pPr>
            <a:endParaRPr lang="en-GB" sz="2000" dirty="0">
              <a:latin typeface="Conduit"/>
            </a:endParaRPr>
          </a:p>
          <a:p>
            <a:pPr marL="342900" indent="-342900">
              <a:spcBef>
                <a:spcPts val="200"/>
              </a:spcBef>
              <a:spcAft>
                <a:spcPts val="200"/>
              </a:spcAft>
              <a:buClr>
                <a:srgbClr val="A1E335"/>
              </a:buClr>
              <a:buSzPct val="90000"/>
              <a:buFont typeface="Wingdings 3" panose="05040102010807070707" pitchFamily="18" charset="2"/>
              <a:buChar char="u"/>
            </a:pPr>
            <a:endParaRPr lang="en-GB" sz="2000" dirty="0">
              <a:latin typeface="Conduit"/>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1780" y="1429403"/>
            <a:ext cx="2883344" cy="1915699"/>
          </a:xfrm>
          <a:prstGeom prst="rect">
            <a:avLst/>
          </a:prstGeom>
        </p:spPr>
      </p:pic>
      <p:pic>
        <p:nvPicPr>
          <p:cNvPr id="3" name="Picture 2"/>
          <p:cNvPicPr>
            <a:picLocks noChangeAspect="1"/>
          </p:cNvPicPr>
          <p:nvPr/>
        </p:nvPicPr>
        <p:blipFill>
          <a:blip r:embed="rId9"/>
          <a:stretch>
            <a:fillRect/>
          </a:stretch>
        </p:blipFill>
        <p:spPr>
          <a:xfrm>
            <a:off x="9375607" y="2939826"/>
            <a:ext cx="2115495" cy="1859441"/>
          </a:xfrm>
          <a:prstGeom prst="rect">
            <a:avLst/>
          </a:prstGeom>
        </p:spPr>
      </p:pic>
      <p:pic>
        <p:nvPicPr>
          <p:cNvPr id="15" name="Picture 2" descr="http://safetytoolboxtopics.com/images/stories/bigstock-Factory-Workers-And-Production-6966036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8323" y="4423802"/>
            <a:ext cx="2413846" cy="160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237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Summary</a:t>
            </a:r>
          </a:p>
        </p:txBody>
      </p:sp>
      <p:sp>
        <p:nvSpPr>
          <p:cNvPr id="5" name="Content Placeholder 4"/>
          <p:cNvSpPr>
            <a:spLocks noGrp="1"/>
          </p:cNvSpPr>
          <p:nvPr>
            <p:ph sz="quarter" idx="1"/>
          </p:nvPr>
        </p:nvSpPr>
        <p:spPr/>
        <p:txBody>
          <a:bodyPr/>
          <a:lstStyle/>
          <a:p>
            <a:pPr lvl="1">
              <a:buNone/>
            </a:pPr>
            <a:endParaRPr lang="en-GB" dirty="0"/>
          </a:p>
          <a:p>
            <a:r>
              <a:rPr lang="en-GB" dirty="0"/>
              <a:t>The measurement can then be done again after the improvements have been made and the impact of the changes can be seen.</a:t>
            </a:r>
          </a:p>
          <a:p>
            <a:pPr lvl="1"/>
            <a:endParaRPr lang="en-GB" dirty="0"/>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51601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Improvement Activities</a:t>
            </a:r>
          </a:p>
        </p:txBody>
      </p:sp>
      <p:sp>
        <p:nvSpPr>
          <p:cNvPr id="5" name="Content Placeholder 4"/>
          <p:cNvSpPr>
            <a:spLocks noGrp="1"/>
          </p:cNvSpPr>
          <p:nvPr>
            <p:ph sz="quarter" idx="1"/>
          </p:nvPr>
        </p:nvSpPr>
        <p:spPr/>
        <p:txBody>
          <a:bodyPr/>
          <a:lstStyle/>
          <a:p>
            <a:pPr eaLnBrk="1" hangingPunct="1">
              <a:lnSpc>
                <a:spcPct val="80000"/>
              </a:lnSpc>
              <a:buNone/>
            </a:pPr>
            <a:endParaRPr lang="en-GB" altLang="en-US" dirty="0"/>
          </a:p>
          <a:p>
            <a:pPr eaLnBrk="1" hangingPunct="1">
              <a:lnSpc>
                <a:spcPct val="90000"/>
              </a:lnSpc>
              <a:buNone/>
            </a:pPr>
            <a:r>
              <a:rPr lang="en-GB" altLang="en-US" dirty="0"/>
              <a:t>LED Lighting.</a:t>
            </a:r>
          </a:p>
          <a:p>
            <a:pPr eaLnBrk="1" hangingPunct="1">
              <a:lnSpc>
                <a:spcPct val="90000"/>
              </a:lnSpc>
              <a:buNone/>
            </a:pPr>
            <a:r>
              <a:rPr lang="en-GB" altLang="en-US" dirty="0"/>
              <a:t>Motion and daylight sensors – potential 80% savings.</a:t>
            </a:r>
          </a:p>
          <a:p>
            <a:pPr eaLnBrk="1" hangingPunct="1">
              <a:lnSpc>
                <a:spcPct val="90000"/>
              </a:lnSpc>
              <a:buNone/>
            </a:pPr>
            <a:r>
              <a:rPr lang="en-GB" altLang="en-US" dirty="0"/>
              <a:t>Temperature controls on heating systems – a 1 degree reduction can reduce heating costs by 8%.</a:t>
            </a:r>
          </a:p>
          <a:p>
            <a:pPr eaLnBrk="1" hangingPunct="1">
              <a:lnSpc>
                <a:spcPct val="90000"/>
              </a:lnSpc>
              <a:buNone/>
            </a:pPr>
            <a:r>
              <a:rPr lang="en-GB" altLang="en-US" dirty="0"/>
              <a:t>Timers to restrict out of hours consumption e.g. water heaters.</a:t>
            </a:r>
          </a:p>
          <a:p>
            <a:pPr eaLnBrk="1" hangingPunct="1">
              <a:lnSpc>
                <a:spcPct val="90000"/>
              </a:lnSpc>
              <a:buNone/>
            </a:pPr>
            <a:r>
              <a:rPr lang="en-GB" altLang="en-US" dirty="0"/>
              <a:t>Ensure that boilers are serviced and replaced when appropriate.</a:t>
            </a:r>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89998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Improvement Activities</a:t>
            </a:r>
          </a:p>
        </p:txBody>
      </p:sp>
      <p:sp>
        <p:nvSpPr>
          <p:cNvPr id="5" name="Content Placeholder 4"/>
          <p:cNvSpPr>
            <a:spLocks noGrp="1"/>
          </p:cNvSpPr>
          <p:nvPr>
            <p:ph sz="quarter" idx="1"/>
          </p:nvPr>
        </p:nvSpPr>
        <p:spPr/>
        <p:txBody>
          <a:bodyPr/>
          <a:lstStyle/>
          <a:p>
            <a:pPr eaLnBrk="1" hangingPunct="1">
              <a:lnSpc>
                <a:spcPct val="80000"/>
              </a:lnSpc>
              <a:buNone/>
            </a:pPr>
            <a:endParaRPr lang="en-GB" altLang="en-US" dirty="0"/>
          </a:p>
          <a:p>
            <a:pPr eaLnBrk="1" hangingPunct="1">
              <a:lnSpc>
                <a:spcPct val="90000"/>
              </a:lnSpc>
              <a:buNone/>
            </a:pPr>
            <a:r>
              <a:rPr lang="en-GB" altLang="en-US" dirty="0"/>
              <a:t>Temperature settings on process heating and chilling; establish optimum temperatures by controlled experiments.</a:t>
            </a:r>
          </a:p>
          <a:p>
            <a:pPr eaLnBrk="1" hangingPunct="1">
              <a:lnSpc>
                <a:spcPct val="90000"/>
              </a:lnSpc>
              <a:buNone/>
            </a:pPr>
            <a:endParaRPr lang="en-GB" altLang="en-US" dirty="0"/>
          </a:p>
          <a:p>
            <a:pPr eaLnBrk="1" hangingPunct="1">
              <a:lnSpc>
                <a:spcPct val="90000"/>
              </a:lnSpc>
              <a:buNone/>
            </a:pPr>
            <a:r>
              <a:rPr lang="en-GB" altLang="en-US" dirty="0"/>
              <a:t>Monitor heat up periods prior to start of production.</a:t>
            </a:r>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897898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Equipment Heat Up Periods</a:t>
            </a:r>
          </a:p>
        </p:txBody>
      </p:sp>
      <p:sp>
        <p:nvSpPr>
          <p:cNvPr id="4" name="Footer Placeholder 3"/>
          <p:cNvSpPr>
            <a:spLocks noGrp="1"/>
          </p:cNvSpPr>
          <p:nvPr>
            <p:ph type="ftr" sz="quarter" idx="11"/>
          </p:nvPr>
        </p:nvSpPr>
        <p:spPr/>
        <p:txBody>
          <a:bodyPr/>
          <a:lstStyle/>
          <a:p>
            <a:pPr>
              <a:defRPr/>
            </a:pPr>
            <a:endParaRPr lang="en-US" dirty="0">
              <a:solidFill>
                <a:srgbClr val="1F497D"/>
              </a:solidFill>
            </a:endParaRPr>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2774984" y="1600200"/>
            <a:ext cx="6876983" cy="4495800"/>
          </a:xfrm>
          <a:prstGeom prst="rect">
            <a:avLst/>
          </a:prstGeom>
          <a:noFill/>
          <a:ln w="9525">
            <a:noFill/>
            <a:miter lim="800000"/>
            <a:headEnd/>
            <a:tailEnd/>
          </a:ln>
          <a:effectLst/>
        </p:spPr>
      </p:pic>
    </p:spTree>
    <p:extLst>
      <p:ext uri="{BB962C8B-B14F-4D97-AF65-F5344CB8AC3E}">
        <p14:creationId xmlns:p14="http://schemas.microsoft.com/office/powerpoint/2010/main" val="2233630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b="1" dirty="0">
                <a:latin typeface="Gill Sans MT" pitchFamily="34" charset="0"/>
              </a:rPr>
              <a:t>Improvement Activities</a:t>
            </a:r>
          </a:p>
        </p:txBody>
      </p:sp>
      <p:sp>
        <p:nvSpPr>
          <p:cNvPr id="5" name="Content Placeholder 4"/>
          <p:cNvSpPr>
            <a:spLocks noGrp="1"/>
          </p:cNvSpPr>
          <p:nvPr>
            <p:ph sz="quarter" idx="1"/>
          </p:nvPr>
        </p:nvSpPr>
        <p:spPr/>
        <p:txBody>
          <a:bodyPr/>
          <a:lstStyle/>
          <a:p>
            <a:pPr eaLnBrk="1" hangingPunct="1">
              <a:lnSpc>
                <a:spcPct val="90000"/>
              </a:lnSpc>
              <a:buNone/>
            </a:pPr>
            <a:r>
              <a:rPr lang="en-GB" altLang="en-US" dirty="0"/>
              <a:t>Compressed Air leaks – a small leak can cost over £700 per year if not repaired. Recent survey identified 38 leaks with an estimated annual cost of over £5,000.</a:t>
            </a:r>
          </a:p>
          <a:p>
            <a:pPr eaLnBrk="1" hangingPunct="1">
              <a:lnSpc>
                <a:spcPct val="90000"/>
              </a:lnSpc>
              <a:buNone/>
            </a:pPr>
            <a:r>
              <a:rPr lang="en-GB" altLang="en-US" dirty="0"/>
              <a:t>Variable speed v fixed speed compressors.</a:t>
            </a:r>
          </a:p>
          <a:p>
            <a:pPr eaLnBrk="1" hangingPunct="1">
              <a:lnSpc>
                <a:spcPct val="90000"/>
              </a:lnSpc>
              <a:buNone/>
            </a:pPr>
            <a:r>
              <a:rPr lang="en-GB" altLang="en-US" dirty="0"/>
              <a:t>Variable speed motors / invertors – reducing the speed of motors can reduce energy consumption by 50%.</a:t>
            </a:r>
          </a:p>
          <a:p>
            <a:pPr eaLnBrk="1" hangingPunct="1">
              <a:lnSpc>
                <a:spcPct val="90000"/>
              </a:lnSpc>
              <a:buNone/>
            </a:pPr>
            <a:r>
              <a:rPr lang="en-GB" altLang="en-US" dirty="0"/>
              <a:t>Match the load on the equipment to the requirements of the business.</a:t>
            </a:r>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283183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GB" dirty="0"/>
          </a:p>
          <a:p>
            <a:endParaRPr lang="en-GB" dirty="0"/>
          </a:p>
          <a:p>
            <a:pPr algn="ctr">
              <a:buNone/>
            </a:pPr>
            <a:r>
              <a:rPr lang="en-GB" sz="4400" dirty="0"/>
              <a:t>Case Studies</a:t>
            </a:r>
          </a:p>
        </p:txBody>
      </p:sp>
    </p:spTree>
    <p:extLst>
      <p:ext uri="{BB962C8B-B14F-4D97-AF65-F5344CB8AC3E}">
        <p14:creationId xmlns:p14="http://schemas.microsoft.com/office/powerpoint/2010/main" val="1250442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 Gas Usage</a:t>
            </a:r>
          </a:p>
        </p:txBody>
      </p:sp>
      <p:pic>
        <p:nvPicPr>
          <p:cNvPr id="3075" name="Picture 3"/>
          <p:cNvPicPr>
            <a:picLocks noGrp="1" noChangeAspect="1" noChangeArrowheads="1"/>
          </p:cNvPicPr>
          <p:nvPr>
            <p:ph sz="quarter" idx="1"/>
          </p:nvPr>
        </p:nvPicPr>
        <p:blipFill>
          <a:blip r:embed="rId2" cstate="print"/>
          <a:srcRect/>
          <a:stretch>
            <a:fillRect/>
          </a:stretch>
        </p:blipFill>
        <p:spPr bwMode="auto">
          <a:xfrm>
            <a:off x="2136775" y="1844825"/>
            <a:ext cx="8948170" cy="3679721"/>
          </a:xfrm>
          <a:prstGeom prst="rect">
            <a:avLst/>
          </a:prstGeom>
          <a:noFill/>
          <a:ln w="9525">
            <a:noFill/>
            <a:miter lim="800000"/>
            <a:headEnd/>
            <a:tailEnd/>
          </a:ln>
          <a:effectLst/>
        </p:spPr>
      </p:pic>
    </p:spTree>
    <p:extLst>
      <p:ext uri="{BB962C8B-B14F-4D97-AF65-F5344CB8AC3E}">
        <p14:creationId xmlns:p14="http://schemas.microsoft.com/office/powerpoint/2010/main" val="3533035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 Gas Usage</a:t>
            </a:r>
          </a:p>
        </p:txBody>
      </p:sp>
      <p:sp>
        <p:nvSpPr>
          <p:cNvPr id="5" name="Content Placeholder 4"/>
          <p:cNvSpPr>
            <a:spLocks noGrp="1"/>
          </p:cNvSpPr>
          <p:nvPr>
            <p:ph sz="quarter" idx="1"/>
          </p:nvPr>
        </p:nvSpPr>
        <p:spPr/>
        <p:txBody>
          <a:bodyPr/>
          <a:lstStyle/>
          <a:p>
            <a:pPr eaLnBrk="1" hangingPunct="1">
              <a:lnSpc>
                <a:spcPct val="80000"/>
              </a:lnSpc>
            </a:pPr>
            <a:r>
              <a:rPr lang="en-GB" altLang="en-US" dirty="0"/>
              <a:t>Process gas usage should be no more than 180,000 kWh/yr.</a:t>
            </a:r>
          </a:p>
          <a:p>
            <a:pPr eaLnBrk="1" hangingPunct="1">
              <a:lnSpc>
                <a:spcPct val="80000"/>
              </a:lnSpc>
            </a:pPr>
            <a:r>
              <a:rPr lang="en-GB" altLang="en-US" dirty="0"/>
              <a:t>Process and space heating gas consumptions separated for the first time.</a:t>
            </a:r>
          </a:p>
          <a:p>
            <a:pPr eaLnBrk="1" hangingPunct="1">
              <a:lnSpc>
                <a:spcPct val="80000"/>
              </a:lnSpc>
            </a:pPr>
            <a:r>
              <a:rPr lang="en-GB" altLang="en-US" dirty="0"/>
              <a:t>Process gas usage was 240,000 kWh/yr – much higher than expected.</a:t>
            </a:r>
          </a:p>
          <a:p>
            <a:pPr eaLnBrk="1" hangingPunct="1">
              <a:lnSpc>
                <a:spcPct val="80000"/>
              </a:lnSpc>
            </a:pPr>
            <a:r>
              <a:rPr lang="en-GB" altLang="en-US" dirty="0"/>
              <a:t>Energy Action Plan set target for reduction in process gas usage of 60,000 kWh/yr.</a:t>
            </a:r>
          </a:p>
          <a:p>
            <a:pPr eaLnBrk="1" hangingPunct="1">
              <a:lnSpc>
                <a:spcPct val="80000"/>
              </a:lnSpc>
            </a:pPr>
            <a:r>
              <a:rPr lang="en-GB" altLang="en-US" dirty="0"/>
              <a:t>In this case, target achieved by insulation of a small furnace.</a:t>
            </a:r>
          </a:p>
          <a:p>
            <a:pPr eaLnBrk="1" hangingPunct="1">
              <a:lnSpc>
                <a:spcPct val="80000"/>
              </a:lnSpc>
            </a:pPr>
            <a:r>
              <a:rPr lang="en-GB" altLang="en-US" dirty="0"/>
              <a:t>Savings of £2,000/yr.</a:t>
            </a:r>
          </a:p>
          <a:p>
            <a:endParaRPr lang="en-GB" dirty="0"/>
          </a:p>
        </p:txBody>
      </p:sp>
    </p:spTree>
    <p:extLst>
      <p:ext uri="{BB962C8B-B14F-4D97-AF65-F5344CB8AC3E}">
        <p14:creationId xmlns:p14="http://schemas.microsoft.com/office/powerpoint/2010/main" val="52926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 LED Lighting</a:t>
            </a:r>
          </a:p>
        </p:txBody>
      </p:sp>
      <p:sp>
        <p:nvSpPr>
          <p:cNvPr id="7" name="Content Placeholder 6"/>
          <p:cNvSpPr>
            <a:spLocks noGrp="1"/>
          </p:cNvSpPr>
          <p:nvPr>
            <p:ph sz="quarter" idx="1"/>
          </p:nvPr>
        </p:nvSpPr>
        <p:spPr/>
        <p:txBody>
          <a:bodyPr/>
          <a:lstStyle/>
          <a:p>
            <a:r>
              <a:rPr lang="en-GB" altLang="en-US" dirty="0"/>
              <a:t>Current System 222 Lights:</a:t>
            </a:r>
          </a:p>
          <a:p>
            <a:pPr lvl="1"/>
            <a:r>
              <a:rPr lang="en-GB" altLang="en-US" sz="2900" dirty="0"/>
              <a:t>Energy Cost: £24,240 pa</a:t>
            </a:r>
          </a:p>
          <a:p>
            <a:pPr lvl="1"/>
            <a:r>
              <a:rPr lang="en-GB" altLang="en-US" sz="2900" dirty="0"/>
              <a:t>Carbon Cost: 123.5 CO2e tonnes pa</a:t>
            </a:r>
          </a:p>
          <a:p>
            <a:pPr lvl="1"/>
            <a:r>
              <a:rPr lang="en-GB" altLang="en-US" sz="2900" dirty="0"/>
              <a:t>Power: 39 kW</a:t>
            </a:r>
          </a:p>
          <a:p>
            <a:r>
              <a:rPr lang="en-GB" altLang="en-US" dirty="0"/>
              <a:t>Recommended System 232 Lights:</a:t>
            </a:r>
          </a:p>
          <a:p>
            <a:pPr lvl="1"/>
            <a:r>
              <a:rPr lang="en-GB" altLang="en-US" sz="2900" dirty="0"/>
              <a:t>Energy Cost: £8,030 pa</a:t>
            </a:r>
          </a:p>
          <a:p>
            <a:pPr lvl="1"/>
            <a:r>
              <a:rPr lang="en-GB" altLang="en-US" sz="2900" dirty="0"/>
              <a:t>Carbon Cost: 41 CO2e tonnes pa</a:t>
            </a:r>
          </a:p>
          <a:p>
            <a:pPr lvl="1"/>
            <a:r>
              <a:rPr lang="en-GB" altLang="en-US" sz="2900" dirty="0"/>
              <a:t>Power: 12.7 kW</a:t>
            </a:r>
          </a:p>
          <a:p>
            <a:pPr lvl="1"/>
            <a:endParaRPr lang="en-GB" altLang="en-US" sz="2900" dirty="0"/>
          </a:p>
          <a:p>
            <a:endParaRPr lang="en-GB" dirty="0"/>
          </a:p>
        </p:txBody>
      </p:sp>
    </p:spTree>
    <p:extLst>
      <p:ext uri="{BB962C8B-B14F-4D97-AF65-F5344CB8AC3E}">
        <p14:creationId xmlns:p14="http://schemas.microsoft.com/office/powerpoint/2010/main" val="39017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 LED Lighting</a:t>
            </a:r>
          </a:p>
        </p:txBody>
      </p:sp>
      <p:sp>
        <p:nvSpPr>
          <p:cNvPr id="7" name="Content Placeholder 6"/>
          <p:cNvSpPr>
            <a:spLocks noGrp="1"/>
          </p:cNvSpPr>
          <p:nvPr>
            <p:ph sz="quarter" idx="1"/>
          </p:nvPr>
        </p:nvSpPr>
        <p:spPr/>
        <p:txBody>
          <a:bodyPr/>
          <a:lstStyle/>
          <a:p>
            <a:r>
              <a:rPr lang="en-GB" altLang="en-US" dirty="0"/>
              <a:t>Savings:</a:t>
            </a:r>
          </a:p>
          <a:p>
            <a:pPr lvl="1"/>
            <a:r>
              <a:rPr lang="en-GB" altLang="en-US" sz="2900" dirty="0"/>
              <a:t>Energy Savings: £16,210 pa</a:t>
            </a:r>
          </a:p>
          <a:p>
            <a:pPr lvl="1"/>
            <a:r>
              <a:rPr lang="en-GB" altLang="en-US" sz="2900" dirty="0"/>
              <a:t>Carbon Savings: 82.5 CO2e tonnes pa</a:t>
            </a:r>
          </a:p>
          <a:p>
            <a:pPr lvl="1"/>
            <a:r>
              <a:rPr lang="en-GB" altLang="en-US" sz="2900" dirty="0"/>
              <a:t>Power Reduction: 26.3 kW</a:t>
            </a:r>
          </a:p>
          <a:p>
            <a:pPr lvl="1"/>
            <a:r>
              <a:rPr lang="en-GB" altLang="en-US" sz="2900" dirty="0"/>
              <a:t>67% reduction in energy consumption and costs</a:t>
            </a:r>
          </a:p>
          <a:p>
            <a:pPr lvl="1"/>
            <a:r>
              <a:rPr lang="en-GB" altLang="en-US" sz="2900" dirty="0"/>
              <a:t>Reduced maintenance and replacement costs</a:t>
            </a:r>
          </a:p>
          <a:p>
            <a:pPr lvl="1"/>
            <a:r>
              <a:rPr lang="en-GB" altLang="en-US" sz="2900" dirty="0"/>
              <a:t>Significant improvement in quality of lighting</a:t>
            </a:r>
          </a:p>
          <a:p>
            <a:endParaRPr lang="en-GB" dirty="0"/>
          </a:p>
        </p:txBody>
      </p:sp>
    </p:spTree>
    <p:extLst>
      <p:ext uri="{BB962C8B-B14F-4D97-AF65-F5344CB8AC3E}">
        <p14:creationId xmlns:p14="http://schemas.microsoft.com/office/powerpoint/2010/main" val="148698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220286" y="1113890"/>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2" name="Rectangle 1"/>
          <p:cNvSpPr/>
          <p:nvPr/>
        </p:nvSpPr>
        <p:spPr>
          <a:xfrm>
            <a:off x="343669" y="1792064"/>
            <a:ext cx="1940147" cy="461665"/>
          </a:xfrm>
          <a:prstGeom prst="rect">
            <a:avLst/>
          </a:prstGeom>
        </p:spPr>
        <p:txBody>
          <a:bodyPr wrap="none">
            <a:spAutoFit/>
          </a:bodyPr>
          <a:lstStyle/>
          <a:p>
            <a:r>
              <a:rPr lang="en-GB" sz="2400" b="1" dirty="0">
                <a:solidFill>
                  <a:srgbClr val="A1E335"/>
                </a:solidFill>
              </a:rPr>
              <a:t>Indigo Fitness</a:t>
            </a:r>
          </a:p>
        </p:txBody>
      </p:sp>
      <p:sp>
        <p:nvSpPr>
          <p:cNvPr id="3" name="Rectangle 2"/>
          <p:cNvSpPr/>
          <p:nvPr/>
        </p:nvSpPr>
        <p:spPr>
          <a:xfrm>
            <a:off x="330969" y="2172358"/>
            <a:ext cx="7206653" cy="2652008"/>
          </a:xfrm>
          <a:prstGeom prst="rect">
            <a:avLst/>
          </a:prstGeom>
        </p:spPr>
        <p:txBody>
          <a:bodyPr wrap="square">
            <a:spAutoFit/>
          </a:bodyPr>
          <a:lstStyle/>
          <a:p>
            <a:pPr marL="342900" indent="-342900">
              <a:spcBef>
                <a:spcPts val="200"/>
              </a:spcBef>
              <a:spcAft>
                <a:spcPts val="200"/>
              </a:spcAft>
              <a:buClr>
                <a:srgbClr val="A1E335"/>
              </a:buClr>
              <a:buSzPct val="75000"/>
              <a:buFont typeface="Wingdings 3" panose="05040102010807070707" pitchFamily="18" charset="2"/>
              <a:buChar char="u"/>
            </a:pPr>
            <a:r>
              <a:rPr lang="en-GB" sz="1900" dirty="0">
                <a:latin typeface="Conduit"/>
              </a:rPr>
              <a:t>UK’s largest Fitness equipment manufacturer</a:t>
            </a:r>
          </a:p>
          <a:p>
            <a:pPr marL="342900" indent="-342900">
              <a:spcBef>
                <a:spcPts val="200"/>
              </a:spcBef>
              <a:spcAft>
                <a:spcPts val="200"/>
              </a:spcAft>
              <a:buClr>
                <a:srgbClr val="A1E335"/>
              </a:buClr>
              <a:buSzPct val="75000"/>
              <a:buFont typeface="Wingdings 3" panose="05040102010807070707" pitchFamily="18" charset="2"/>
              <a:buChar char="u"/>
            </a:pPr>
            <a:r>
              <a:rPr lang="en-GB" sz="1900" dirty="0">
                <a:latin typeface="Conduit"/>
              </a:rPr>
              <a:t>£62,070 energy efficiency grant</a:t>
            </a:r>
          </a:p>
          <a:p>
            <a:pPr marL="742950" lvl="1" indent="-285750">
              <a:spcBef>
                <a:spcPts val="200"/>
              </a:spcBef>
              <a:spcAft>
                <a:spcPts val="200"/>
              </a:spcAft>
              <a:buClr>
                <a:srgbClr val="A1E335"/>
              </a:buClr>
              <a:buSzPct val="75000"/>
              <a:buFont typeface="Wingdings 3" panose="05040102010807070707" pitchFamily="18" charset="2"/>
              <a:buChar char="u"/>
            </a:pPr>
            <a:r>
              <a:rPr lang="en-GB" sz="1600" dirty="0">
                <a:latin typeface="Conduit"/>
              </a:rPr>
              <a:t>New insulated roof. 30% energy saving</a:t>
            </a:r>
          </a:p>
          <a:p>
            <a:pPr marL="742950" lvl="1" indent="-285750">
              <a:spcBef>
                <a:spcPts val="200"/>
              </a:spcBef>
              <a:spcAft>
                <a:spcPts val="200"/>
              </a:spcAft>
              <a:buClr>
                <a:srgbClr val="A1E335"/>
              </a:buClr>
              <a:buSzPct val="75000"/>
              <a:buFont typeface="Wingdings 3" panose="05040102010807070707" pitchFamily="18" charset="2"/>
              <a:buChar char="u"/>
            </a:pPr>
            <a:r>
              <a:rPr lang="en-GB" sz="1600" dirty="0">
                <a:latin typeface="Conduit"/>
              </a:rPr>
              <a:t>Sensor controlled LED lighting throughout. 70% energy savings</a:t>
            </a:r>
          </a:p>
          <a:p>
            <a:pPr marL="742950" lvl="1" indent="-285750">
              <a:spcBef>
                <a:spcPts val="200"/>
              </a:spcBef>
              <a:spcAft>
                <a:spcPts val="200"/>
              </a:spcAft>
              <a:buClr>
                <a:srgbClr val="A1E335"/>
              </a:buClr>
              <a:buSzPct val="75000"/>
              <a:buFont typeface="Wingdings 3" panose="05040102010807070707" pitchFamily="18" charset="2"/>
              <a:buChar char="u"/>
            </a:pPr>
            <a:r>
              <a:rPr lang="en-GB" sz="1600" dirty="0">
                <a:latin typeface="Conduit"/>
              </a:rPr>
              <a:t>New heating system plus infrared heating with sensor controls </a:t>
            </a:r>
          </a:p>
          <a:p>
            <a:pPr marL="342900" indent="-342900">
              <a:spcBef>
                <a:spcPts val="200"/>
              </a:spcBef>
              <a:spcAft>
                <a:spcPts val="200"/>
              </a:spcAft>
              <a:buClr>
                <a:srgbClr val="A1E335"/>
              </a:buClr>
              <a:buSzPct val="75000"/>
              <a:buFont typeface="Wingdings 3" panose="05040102010807070707" pitchFamily="18" charset="2"/>
              <a:buChar char="u"/>
            </a:pPr>
            <a:r>
              <a:rPr lang="en-GB" sz="1900" dirty="0">
                <a:latin typeface="Conduit"/>
              </a:rPr>
              <a:t>Lighting – save 22 tonnes of carbon per year</a:t>
            </a:r>
          </a:p>
          <a:p>
            <a:pPr marL="342900" indent="-342900">
              <a:spcBef>
                <a:spcPts val="200"/>
              </a:spcBef>
              <a:spcAft>
                <a:spcPts val="200"/>
              </a:spcAft>
              <a:buClr>
                <a:srgbClr val="A1E335"/>
              </a:buClr>
              <a:buSzPct val="75000"/>
              <a:buFont typeface="Wingdings 3" panose="05040102010807070707" pitchFamily="18" charset="2"/>
              <a:buChar char="u"/>
            </a:pPr>
            <a:r>
              <a:rPr lang="en-GB" sz="1900" dirty="0">
                <a:latin typeface="Conduit"/>
              </a:rPr>
              <a:t>Roof insulation save 13 tonnes of carbon per year</a:t>
            </a:r>
          </a:p>
          <a:p>
            <a:pPr marL="342900" indent="-342900">
              <a:spcBef>
                <a:spcPts val="200"/>
              </a:spcBef>
              <a:spcAft>
                <a:spcPts val="200"/>
              </a:spcAft>
              <a:buClr>
                <a:srgbClr val="A1E335"/>
              </a:buClr>
              <a:buSzPct val="75000"/>
              <a:buFont typeface="Wingdings 3" panose="05040102010807070707" pitchFamily="18" charset="2"/>
              <a:buChar char="u"/>
            </a:pPr>
            <a:r>
              <a:rPr lang="en-GB" sz="1900" dirty="0">
                <a:latin typeface="Conduit"/>
              </a:rPr>
              <a:t>£6,000 a year saving on energy costs</a:t>
            </a:r>
          </a:p>
        </p:txBody>
      </p:sp>
      <p:pic>
        <p:nvPicPr>
          <p:cNvPr id="12" name="Picture 11"/>
          <p:cNvPicPr/>
          <p:nvPr/>
        </p:nvPicPr>
        <p:blipFill>
          <a:blip r:embed="rId8" cstate="print">
            <a:extLst>
              <a:ext uri="{28A0092B-C50C-407E-A947-70E740481C1C}">
                <a14:useLocalDpi xmlns:a14="http://schemas.microsoft.com/office/drawing/2010/main" val="0"/>
              </a:ext>
            </a:extLst>
          </a:blip>
          <a:stretch>
            <a:fillRect/>
          </a:stretch>
        </p:blipFill>
        <p:spPr>
          <a:xfrm>
            <a:off x="7703094" y="1808250"/>
            <a:ext cx="2642585" cy="168296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1998" y="4108098"/>
            <a:ext cx="2869213" cy="1900854"/>
          </a:xfrm>
          <a:prstGeom prst="rect">
            <a:avLst/>
          </a:prstGeom>
        </p:spPr>
      </p:pic>
    </p:spTree>
    <p:extLst>
      <p:ext uri="{BB962C8B-B14F-4D97-AF65-F5344CB8AC3E}">
        <p14:creationId xmlns:p14="http://schemas.microsoft.com/office/powerpoint/2010/main" val="9480794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Study – LED Lighting</a:t>
            </a:r>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1919536" y="4221089"/>
            <a:ext cx="8153400" cy="177336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2000028" y="1772816"/>
            <a:ext cx="8019454" cy="1872208"/>
          </a:xfrm>
          <a:prstGeom prst="rect">
            <a:avLst/>
          </a:prstGeom>
          <a:noFill/>
          <a:ln w="9525">
            <a:noFill/>
            <a:miter lim="800000"/>
            <a:headEnd/>
            <a:tailEnd/>
          </a:ln>
          <a:effectLst/>
        </p:spPr>
      </p:pic>
    </p:spTree>
    <p:extLst>
      <p:ext uri="{BB962C8B-B14F-4D97-AF65-F5344CB8AC3E}">
        <p14:creationId xmlns:p14="http://schemas.microsoft.com/office/powerpoint/2010/main" val="165270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t" hangingPunct="1"/>
            <a:r>
              <a:rPr lang="en-GB" sz="2800" dirty="0"/>
              <a:t>Questions / Discussion</a:t>
            </a:r>
            <a:endParaRPr lang="en-GB" sz="2800" b="1" dirty="0">
              <a:latin typeface="Gill Sans MT" pitchFamily="34" charset="0"/>
            </a:endParaRPr>
          </a:p>
        </p:txBody>
      </p:sp>
      <p:sp>
        <p:nvSpPr>
          <p:cNvPr id="5" name="Content Placeholder 4"/>
          <p:cNvSpPr>
            <a:spLocks noGrp="1"/>
          </p:cNvSpPr>
          <p:nvPr>
            <p:ph sz="quarter" idx="1"/>
          </p:nvPr>
        </p:nvSpPr>
        <p:spPr/>
        <p:txBody>
          <a:bodyPr/>
          <a:lstStyle/>
          <a:p>
            <a:pPr lvl="1">
              <a:buNone/>
            </a:pPr>
            <a:endParaRPr lang="en-GB" dirty="0"/>
          </a:p>
          <a:p>
            <a:pPr lvl="1">
              <a:buNone/>
            </a:pPr>
            <a:endParaRPr lang="en-GB" dirty="0"/>
          </a:p>
          <a:p>
            <a:pPr lvl="1">
              <a:buNone/>
            </a:pPr>
            <a:endParaRPr lang="en-GB" dirty="0"/>
          </a:p>
          <a:p>
            <a:pPr lvl="1">
              <a:buNone/>
            </a:pPr>
            <a:r>
              <a:rPr lang="en-GB" sz="2400" b="1" dirty="0">
                <a:latin typeface="Gill Sans MT" pitchFamily="34" charset="0"/>
              </a:rPr>
              <a:t>Steve Stones</a:t>
            </a:r>
          </a:p>
          <a:p>
            <a:pPr lvl="1">
              <a:buNone/>
            </a:pPr>
            <a:r>
              <a:rPr lang="en-GB" sz="2400" b="1" dirty="0">
                <a:latin typeface="Gill Sans MT" pitchFamily="34" charset="0"/>
              </a:rPr>
              <a:t>Pro Enviro Ltd</a:t>
            </a:r>
          </a:p>
          <a:p>
            <a:pPr lvl="1">
              <a:buNone/>
            </a:pPr>
            <a:r>
              <a:rPr lang="en-GB" sz="2400" b="1" dirty="0">
                <a:latin typeface="Gill Sans MT" pitchFamily="34" charset="0"/>
              </a:rPr>
              <a:t>www.proenviro.co.uk</a:t>
            </a:r>
          </a:p>
          <a:p>
            <a:pPr lvl="1">
              <a:buNone/>
            </a:pPr>
            <a:endParaRPr lang="en-GB" dirty="0"/>
          </a:p>
          <a:p>
            <a:pPr>
              <a:buNone/>
            </a:pP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88922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dirty="0"/>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76541" y="1083947"/>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2" name="Rectangle 1"/>
          <p:cNvSpPr/>
          <p:nvPr/>
        </p:nvSpPr>
        <p:spPr>
          <a:xfrm>
            <a:off x="552557" y="1833254"/>
            <a:ext cx="1434880" cy="430887"/>
          </a:xfrm>
          <a:prstGeom prst="rect">
            <a:avLst/>
          </a:prstGeom>
        </p:spPr>
        <p:txBody>
          <a:bodyPr wrap="none">
            <a:spAutoFit/>
          </a:bodyPr>
          <a:lstStyle/>
          <a:p>
            <a:r>
              <a:rPr lang="en-GB" sz="2200" b="1" dirty="0" err="1">
                <a:solidFill>
                  <a:srgbClr val="A1E335"/>
                </a:solidFill>
              </a:rPr>
              <a:t>Sarginsons</a:t>
            </a:r>
            <a:endParaRPr lang="en-GB" sz="2200" b="1" dirty="0">
              <a:solidFill>
                <a:srgbClr val="A1E335"/>
              </a:solidFill>
            </a:endParaRPr>
          </a:p>
        </p:txBody>
      </p:sp>
      <p:sp>
        <p:nvSpPr>
          <p:cNvPr id="3" name="Rectangle 2"/>
          <p:cNvSpPr/>
          <p:nvPr/>
        </p:nvSpPr>
        <p:spPr>
          <a:xfrm>
            <a:off x="552557" y="2233364"/>
            <a:ext cx="6096000" cy="3652282"/>
          </a:xfrm>
          <a:prstGeom prst="rect">
            <a:avLst/>
          </a:prstGeom>
        </p:spPr>
        <p:txBody>
          <a:bodyPr>
            <a:spAutoFit/>
          </a:bodyPr>
          <a:lstStyle/>
          <a:p>
            <a:pPr>
              <a:spcBef>
                <a:spcPts val="200"/>
              </a:spcBef>
              <a:spcAft>
                <a:spcPts val="200"/>
              </a:spcAft>
            </a:pPr>
            <a:r>
              <a:rPr lang="en-GB" sz="2000" dirty="0">
                <a:solidFill>
                  <a:schemeClr val="tx1">
                    <a:lumMod val="95000"/>
                    <a:lumOff val="5000"/>
                  </a:schemeClr>
                </a:solidFill>
                <a:latin typeface="Conduit"/>
              </a:rPr>
              <a:t>Aluminium </a:t>
            </a:r>
            <a:r>
              <a:rPr lang="en-GB" sz="2000" dirty="0" err="1">
                <a:solidFill>
                  <a:schemeClr val="tx1">
                    <a:lumMod val="95000"/>
                    <a:lumOff val="5000"/>
                  </a:schemeClr>
                </a:solidFill>
                <a:latin typeface="Conduit"/>
              </a:rPr>
              <a:t>Diecasting</a:t>
            </a:r>
            <a:endParaRPr lang="en-GB" sz="2000" dirty="0">
              <a:solidFill>
                <a:schemeClr val="tx1">
                  <a:lumMod val="95000"/>
                  <a:lumOff val="5000"/>
                </a:schemeClr>
              </a:solidFill>
              <a:latin typeface="Conduit"/>
            </a:endParaRPr>
          </a:p>
          <a:p>
            <a:pPr>
              <a:spcBef>
                <a:spcPts val="200"/>
              </a:spcBef>
              <a:spcAft>
                <a:spcPts val="200"/>
              </a:spcAft>
            </a:pPr>
            <a:r>
              <a:rPr lang="en-GB" sz="2000" dirty="0">
                <a:solidFill>
                  <a:schemeClr val="tx1">
                    <a:lumMod val="95000"/>
                    <a:lumOff val="5000"/>
                  </a:schemeClr>
                </a:solidFill>
                <a:latin typeface="Conduit"/>
              </a:rPr>
              <a:t>£370,000 spend per annum electricity and gas</a:t>
            </a:r>
          </a:p>
          <a:p>
            <a:pPr marL="342900" indent="-342900">
              <a:spcBef>
                <a:spcPts val="200"/>
              </a:spcBef>
              <a:spcAft>
                <a:spcPts val="200"/>
              </a:spcAft>
              <a:buClr>
                <a:srgbClr val="A1E335"/>
              </a:buClr>
              <a:buSzPct val="75000"/>
              <a:buFont typeface="Wingdings 3" panose="05040102010807070707" pitchFamily="18" charset="2"/>
              <a:buChar char="u"/>
            </a:pPr>
            <a:r>
              <a:rPr lang="en-GB" dirty="0">
                <a:latin typeface="Conduit"/>
              </a:rPr>
              <a:t>£130,000 capital investment</a:t>
            </a:r>
          </a:p>
          <a:p>
            <a:pPr marL="342900" indent="-342900">
              <a:spcBef>
                <a:spcPts val="200"/>
              </a:spcBef>
              <a:spcAft>
                <a:spcPts val="200"/>
              </a:spcAft>
              <a:buClr>
                <a:srgbClr val="A1E335"/>
              </a:buClr>
              <a:buSzPct val="75000"/>
              <a:buFont typeface="Wingdings 3" panose="05040102010807070707" pitchFamily="18" charset="2"/>
              <a:buChar char="u"/>
            </a:pPr>
            <a:r>
              <a:rPr lang="en-GB" dirty="0">
                <a:latin typeface="Conduit"/>
              </a:rPr>
              <a:t>£26,000 energy efficiency grant</a:t>
            </a:r>
          </a:p>
          <a:p>
            <a:pPr marL="742950" lvl="1" indent="-285750">
              <a:spcBef>
                <a:spcPts val="200"/>
              </a:spcBef>
              <a:spcAft>
                <a:spcPts val="200"/>
              </a:spcAft>
              <a:buClr>
                <a:srgbClr val="A1E335"/>
              </a:buClr>
              <a:buSzPct val="75000"/>
              <a:buFont typeface="Wingdings 3" panose="05040102010807070707" pitchFamily="18" charset="2"/>
              <a:buChar char="u"/>
            </a:pPr>
            <a:r>
              <a:rPr lang="en-GB" sz="1700" dirty="0">
                <a:latin typeface="Conduit"/>
              </a:rPr>
              <a:t>2  recuperation gas furnaces</a:t>
            </a:r>
          </a:p>
          <a:p>
            <a:pPr marL="742950" lvl="1" indent="-285750">
              <a:spcBef>
                <a:spcPts val="200"/>
              </a:spcBef>
              <a:spcAft>
                <a:spcPts val="200"/>
              </a:spcAft>
              <a:buClr>
                <a:srgbClr val="A1E335"/>
              </a:buClr>
              <a:buSzPct val="75000"/>
              <a:buFont typeface="Wingdings 3" panose="05040102010807070707" pitchFamily="18" charset="2"/>
              <a:buChar char="u"/>
            </a:pPr>
            <a:r>
              <a:rPr lang="en-GB" sz="1700" dirty="0">
                <a:latin typeface="Conduit"/>
              </a:rPr>
              <a:t>Variable speed air compressors and drying equipment</a:t>
            </a:r>
          </a:p>
          <a:p>
            <a:pPr marL="742950" lvl="1" indent="-285750">
              <a:spcBef>
                <a:spcPts val="200"/>
              </a:spcBef>
              <a:spcAft>
                <a:spcPts val="200"/>
              </a:spcAft>
              <a:buClr>
                <a:srgbClr val="A1E335"/>
              </a:buClr>
              <a:buSzPct val="75000"/>
              <a:buFont typeface="Wingdings 3" panose="05040102010807070707" pitchFamily="18" charset="2"/>
              <a:buChar char="u"/>
            </a:pPr>
            <a:r>
              <a:rPr lang="en-GB" sz="1700" dirty="0">
                <a:latin typeface="Conduit"/>
              </a:rPr>
              <a:t>LED lighting throughout</a:t>
            </a:r>
          </a:p>
          <a:p>
            <a:pPr marL="742950" lvl="1" indent="-285750">
              <a:spcBef>
                <a:spcPts val="200"/>
              </a:spcBef>
              <a:spcAft>
                <a:spcPts val="200"/>
              </a:spcAft>
              <a:buClr>
                <a:srgbClr val="A1E335"/>
              </a:buClr>
              <a:buSzPct val="75000"/>
              <a:buFont typeface="Wingdings 3" panose="05040102010807070707" pitchFamily="18" charset="2"/>
              <a:buChar char="u"/>
            </a:pPr>
            <a:r>
              <a:rPr lang="en-GB" sz="1700" dirty="0">
                <a:latin typeface="Conduit"/>
              </a:rPr>
              <a:t>Power Factor Correction</a:t>
            </a:r>
          </a:p>
          <a:p>
            <a:pPr marL="342900" indent="-342900">
              <a:spcBef>
                <a:spcPts val="200"/>
              </a:spcBef>
              <a:spcAft>
                <a:spcPts val="200"/>
              </a:spcAft>
              <a:buClr>
                <a:srgbClr val="A1E335"/>
              </a:buClr>
              <a:buSzPct val="75000"/>
              <a:buFont typeface="Wingdings 3" panose="05040102010807070707" pitchFamily="18" charset="2"/>
              <a:buChar char="u"/>
            </a:pPr>
            <a:r>
              <a:rPr lang="en-GB" dirty="0">
                <a:latin typeface="Conduit"/>
              </a:rPr>
              <a:t>Payback – 1.5 year </a:t>
            </a:r>
          </a:p>
          <a:p>
            <a:pPr marL="342900" indent="-342900">
              <a:spcBef>
                <a:spcPts val="200"/>
              </a:spcBef>
              <a:spcAft>
                <a:spcPts val="200"/>
              </a:spcAft>
              <a:buClr>
                <a:srgbClr val="A1E335"/>
              </a:buClr>
              <a:buSzPct val="75000"/>
              <a:buFont typeface="Wingdings 3" panose="05040102010807070707" pitchFamily="18" charset="2"/>
              <a:buChar char="u"/>
            </a:pPr>
            <a:r>
              <a:rPr lang="en-GB" dirty="0">
                <a:latin typeface="Conduit"/>
              </a:rPr>
              <a:t>335 Tonnes CO2 saving/ annum</a:t>
            </a:r>
          </a:p>
          <a:p>
            <a:pPr marL="342900" indent="-342900">
              <a:spcBef>
                <a:spcPts val="200"/>
              </a:spcBef>
              <a:spcAft>
                <a:spcPts val="200"/>
              </a:spcAft>
              <a:buClr>
                <a:srgbClr val="A1E335"/>
              </a:buClr>
              <a:buSzPct val="75000"/>
              <a:buFont typeface="Wingdings 3" panose="05040102010807070707" pitchFamily="18" charset="2"/>
              <a:buChar char="u"/>
            </a:pPr>
            <a:r>
              <a:rPr lang="en-GB" dirty="0">
                <a:latin typeface="Conduit"/>
              </a:rPr>
              <a:t>£50k per annum in energy bills</a:t>
            </a:r>
            <a:endParaRPr lang="en-GB"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0176" y="1921980"/>
            <a:ext cx="2177076" cy="144784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0176" y="3468143"/>
            <a:ext cx="2177076" cy="144865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07439" y="5026490"/>
            <a:ext cx="2149813" cy="1437728"/>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0422" y="4505675"/>
            <a:ext cx="2458241" cy="1536401"/>
          </a:xfrm>
          <a:prstGeom prst="rect">
            <a:avLst/>
          </a:prstGeom>
        </p:spPr>
      </p:pic>
    </p:spTree>
    <p:extLst>
      <p:ext uri="{BB962C8B-B14F-4D97-AF65-F5344CB8AC3E}">
        <p14:creationId xmlns:p14="http://schemas.microsoft.com/office/powerpoint/2010/main" val="1819406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GB"/>
          </a:p>
        </p:txBody>
      </p:sp>
      <p:pic>
        <p:nvPicPr>
          <p:cNvPr id="18" name="Picture Placeholder 17"/>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8963696" y="3972548"/>
            <a:ext cx="2391692" cy="188850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 y="0"/>
            <a:ext cx="12207081" cy="6858000"/>
          </a:xfrm>
          <a:prstGeom prst="rect">
            <a:avLst/>
          </a:prstGeom>
        </p:spPr>
      </p:pic>
      <p:sp>
        <p:nvSpPr>
          <p:cNvPr id="7" name="Title 1"/>
          <p:cNvSpPr txBox="1">
            <a:spLocks/>
          </p:cNvSpPr>
          <p:nvPr/>
        </p:nvSpPr>
        <p:spPr>
          <a:xfrm>
            <a:off x="4731135" y="2717104"/>
            <a:ext cx="4450100" cy="33467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spcBef>
                <a:spcPts val="450"/>
              </a:spcBef>
              <a:spcAft>
                <a:spcPts val="450"/>
              </a:spcAft>
            </a:pPr>
            <a:br>
              <a:rPr lang="en-GB" sz="2400" dirty="0">
                <a:solidFill>
                  <a:srgbClr val="7F7F7F"/>
                </a:solidFill>
                <a:latin typeface="Conduit"/>
              </a:rPr>
            </a:br>
            <a:endParaRPr lang="en-GB" sz="2400" dirty="0">
              <a:solidFill>
                <a:srgbClr val="7F7F7F"/>
              </a:solidFill>
              <a:latin typeface="Conduit"/>
            </a:endParaRPr>
          </a:p>
        </p:txBody>
      </p:sp>
      <p:pic>
        <p:nvPicPr>
          <p:cNvPr id="9" name="Picture 8"/>
          <p:cNvPicPr>
            <a:picLocks noChangeAspect="1"/>
          </p:cNvPicPr>
          <p:nvPr/>
        </p:nvPicPr>
        <p:blipFill>
          <a:blip r:embed="rId4"/>
          <a:stretch>
            <a:fillRect/>
          </a:stretch>
        </p:blipFill>
        <p:spPr>
          <a:xfrm>
            <a:off x="114980" y="1027441"/>
            <a:ext cx="2186912" cy="488027"/>
          </a:xfrm>
          <a:prstGeom prst="rect">
            <a:avLst/>
          </a:prstGeom>
        </p:spPr>
      </p:pic>
      <p:pic>
        <p:nvPicPr>
          <p:cNvPr id="6" name="Picture 5"/>
          <p:cNvPicPr>
            <a:picLocks noChangeAspect="1"/>
          </p:cNvPicPr>
          <p:nvPr/>
        </p:nvPicPr>
        <p:blipFill>
          <a:blip r:embed="rId5"/>
          <a:stretch>
            <a:fillRect/>
          </a:stretch>
        </p:blipFill>
        <p:spPr>
          <a:xfrm>
            <a:off x="969793" y="6033032"/>
            <a:ext cx="5011346" cy="512108"/>
          </a:xfrm>
          <a:prstGeom prst="rect">
            <a:avLst/>
          </a:prstGeom>
        </p:spPr>
      </p:pic>
      <p:pic>
        <p:nvPicPr>
          <p:cNvPr id="8" name="Picture 7"/>
          <p:cNvPicPr>
            <a:picLocks noChangeAspect="1"/>
          </p:cNvPicPr>
          <p:nvPr/>
        </p:nvPicPr>
        <p:blipFill>
          <a:blip r:embed="rId6"/>
          <a:stretch>
            <a:fillRect/>
          </a:stretch>
        </p:blipFill>
        <p:spPr>
          <a:xfrm>
            <a:off x="1080409" y="6270644"/>
            <a:ext cx="256054" cy="207282"/>
          </a:xfrm>
          <a:prstGeom prst="rect">
            <a:avLst/>
          </a:prstGeom>
        </p:spPr>
      </p:pic>
      <p:pic>
        <p:nvPicPr>
          <p:cNvPr id="10" name="Picture 9"/>
          <p:cNvPicPr>
            <a:picLocks noChangeAspect="1"/>
          </p:cNvPicPr>
          <p:nvPr/>
        </p:nvPicPr>
        <p:blipFill>
          <a:blip r:embed="rId7"/>
          <a:stretch>
            <a:fillRect/>
          </a:stretch>
        </p:blipFill>
        <p:spPr>
          <a:xfrm>
            <a:off x="2704843" y="6298485"/>
            <a:ext cx="231668" cy="231668"/>
          </a:xfrm>
          <a:prstGeom prst="rect">
            <a:avLst/>
          </a:prstGeom>
        </p:spPr>
      </p:pic>
      <p:sp>
        <p:nvSpPr>
          <p:cNvPr id="11" name="Rectangle 10"/>
          <p:cNvSpPr/>
          <p:nvPr/>
        </p:nvSpPr>
        <p:spPr>
          <a:xfrm>
            <a:off x="247135" y="1744068"/>
            <a:ext cx="4599801" cy="400110"/>
          </a:xfrm>
          <a:prstGeom prst="rect">
            <a:avLst/>
          </a:prstGeom>
        </p:spPr>
        <p:txBody>
          <a:bodyPr wrap="square">
            <a:spAutoFit/>
          </a:bodyPr>
          <a:lstStyle/>
          <a:p>
            <a:r>
              <a:rPr lang="en-GB" altLang="en-US" sz="2000" b="1" dirty="0">
                <a:solidFill>
                  <a:srgbClr val="ACD433"/>
                </a:solidFill>
                <a:latin typeface="Conduit"/>
              </a:rPr>
              <a:t>Green Business Network</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2526" y="2041825"/>
            <a:ext cx="2875785" cy="2874974"/>
          </a:xfrm>
          <a:prstGeom prst="rect">
            <a:avLst/>
          </a:prstGeom>
        </p:spPr>
      </p:pic>
      <p:sp>
        <p:nvSpPr>
          <p:cNvPr id="2" name="Rectangle 1"/>
          <p:cNvSpPr/>
          <p:nvPr/>
        </p:nvSpPr>
        <p:spPr>
          <a:xfrm>
            <a:off x="284130" y="2192304"/>
            <a:ext cx="6940917" cy="5057795"/>
          </a:xfrm>
          <a:prstGeom prst="rect">
            <a:avLst/>
          </a:prstGeom>
        </p:spPr>
        <p:txBody>
          <a:bodyPr wrap="square">
            <a:spAutoFit/>
          </a:bodyPr>
          <a:lstStyle/>
          <a:p>
            <a:pPr>
              <a:spcBef>
                <a:spcPts val="200"/>
              </a:spcBef>
              <a:spcAft>
                <a:spcPts val="300"/>
              </a:spcAft>
            </a:pPr>
            <a:r>
              <a:rPr lang="en-GB" sz="1700" dirty="0">
                <a:latin typeface="Conduit"/>
              </a:rPr>
              <a:t>Membership is free and offers a range of benefits:</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Events and workshops</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Monthly newsletter – news, events new legislation, case studies</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Membership certificate</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Expert advice</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Enhance green credentials to secure new business</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Networking and supply chain opportunities (Inclusion </a:t>
            </a:r>
            <a:br>
              <a:rPr lang="en-GB" sz="1700" dirty="0">
                <a:latin typeface="Conduit"/>
              </a:rPr>
            </a:br>
            <a:r>
              <a:rPr lang="en-GB" sz="1700" dirty="0">
                <a:latin typeface="Conduit"/>
              </a:rPr>
              <a:t>in Green Business Directory)</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Currently have 460 other organisations you can network with</a:t>
            </a:r>
          </a:p>
          <a:p>
            <a:pPr marL="285750" indent="-285750">
              <a:spcBef>
                <a:spcPts val="200"/>
              </a:spcBef>
              <a:spcAft>
                <a:spcPts val="300"/>
              </a:spcAft>
              <a:buClr>
                <a:srgbClr val="A1E335"/>
              </a:buClr>
              <a:buSzPct val="75000"/>
              <a:buFont typeface="Wingdings 3" panose="05040102010807070707" pitchFamily="18" charset="2"/>
              <a:buChar char="u"/>
            </a:pPr>
            <a:r>
              <a:rPr lang="en-GB" sz="1700" dirty="0">
                <a:latin typeface="Conduit"/>
              </a:rPr>
              <a:t>Signposting to other grants</a:t>
            </a:r>
          </a:p>
          <a:p>
            <a:pPr marL="742950" lvl="1" indent="-285750">
              <a:spcBef>
                <a:spcPts val="200"/>
              </a:spcBef>
              <a:spcAft>
                <a:spcPts val="300"/>
              </a:spcAft>
              <a:buClr>
                <a:srgbClr val="A1E335"/>
              </a:buClr>
              <a:buSzPct val="75000"/>
              <a:buFont typeface="Wingdings 3" panose="05040102010807070707" pitchFamily="18" charset="2"/>
              <a:buChar char="u"/>
            </a:pPr>
            <a:r>
              <a:rPr lang="en-GB" sz="1200" dirty="0">
                <a:latin typeface="Conduit"/>
              </a:rPr>
              <a:t>Business Support</a:t>
            </a:r>
          </a:p>
          <a:p>
            <a:pPr marL="742950" lvl="1" indent="-285750">
              <a:spcBef>
                <a:spcPts val="200"/>
              </a:spcBef>
              <a:spcAft>
                <a:spcPts val="300"/>
              </a:spcAft>
              <a:buClr>
                <a:srgbClr val="A1E335"/>
              </a:buClr>
              <a:buSzPct val="75000"/>
              <a:buFont typeface="Wingdings 3" panose="05040102010807070707" pitchFamily="18" charset="2"/>
              <a:buChar char="u"/>
            </a:pPr>
            <a:r>
              <a:rPr lang="en-GB" sz="1200" dirty="0">
                <a:latin typeface="Conduit"/>
              </a:rPr>
              <a:t>Innovation </a:t>
            </a:r>
          </a:p>
          <a:p>
            <a:pPr marL="742950" lvl="1" indent="-285750">
              <a:spcBef>
                <a:spcPts val="200"/>
              </a:spcBef>
              <a:spcAft>
                <a:spcPts val="300"/>
              </a:spcAft>
              <a:buClr>
                <a:srgbClr val="A1E335"/>
              </a:buClr>
              <a:buSzPct val="75000"/>
              <a:buFont typeface="Wingdings 3" panose="05040102010807070707" pitchFamily="18" charset="2"/>
              <a:buChar char="u"/>
            </a:pPr>
            <a:r>
              <a:rPr lang="en-GB" sz="1200" dirty="0">
                <a:latin typeface="Conduit"/>
              </a:rPr>
              <a:t>Skills 4 Growth</a:t>
            </a:r>
          </a:p>
          <a:p>
            <a:pPr lvl="1">
              <a:spcBef>
                <a:spcPts val="200"/>
              </a:spcBef>
              <a:spcAft>
                <a:spcPts val="300"/>
              </a:spcAft>
              <a:buClr>
                <a:srgbClr val="A1E335"/>
              </a:buClr>
              <a:buSzPct val="75000"/>
            </a:pPr>
            <a:endParaRPr lang="en-GB" sz="1500" dirty="0">
              <a:latin typeface="Conduit"/>
            </a:endParaRPr>
          </a:p>
          <a:p>
            <a:pPr marL="742950" lvl="1" indent="-285750">
              <a:spcBef>
                <a:spcPts val="200"/>
              </a:spcBef>
              <a:spcAft>
                <a:spcPts val="300"/>
              </a:spcAft>
              <a:buClr>
                <a:srgbClr val="A1E335"/>
              </a:buClr>
              <a:buSzPct val="75000"/>
              <a:buFont typeface="Wingdings 3" panose="05040102010807070707" pitchFamily="18" charset="2"/>
              <a:buChar char="u"/>
            </a:pPr>
            <a:endParaRPr lang="en-GB" dirty="0">
              <a:latin typeface="Conduit"/>
            </a:endParaRPr>
          </a:p>
          <a:p>
            <a:endParaRPr lang="en-GB" dirty="0">
              <a:latin typeface="Conduit"/>
            </a:endParaRPr>
          </a:p>
        </p:txBody>
      </p:sp>
    </p:spTree>
    <p:extLst>
      <p:ext uri="{BB962C8B-B14F-4D97-AF65-F5344CB8AC3E}">
        <p14:creationId xmlns:p14="http://schemas.microsoft.com/office/powerpoint/2010/main" val="14643870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3318</TotalTime>
  <Words>3388</Words>
  <Application>Microsoft Office PowerPoint</Application>
  <PresentationFormat>Widescreen</PresentationFormat>
  <Paragraphs>534</Paragraphs>
  <Slides>71</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71</vt:i4>
      </vt:variant>
    </vt:vector>
  </HeadingPairs>
  <TitlesOfParts>
    <vt:vector size="85" baseType="lpstr">
      <vt:lpstr>Arial</vt:lpstr>
      <vt:lpstr>Calibri</vt:lpstr>
      <vt:lpstr>Calibri Light</vt:lpstr>
      <vt:lpstr>Conduit</vt:lpstr>
      <vt:lpstr>Gill Sans MT</vt:lpstr>
      <vt:lpstr>Symbol</vt:lpstr>
      <vt:lpstr>Times New Roman</vt:lpstr>
      <vt:lpstr>Tw Cen MT</vt:lpstr>
      <vt:lpstr>Wingdings</vt:lpstr>
      <vt:lpstr>Wingdings 2</vt:lpstr>
      <vt:lpstr>Wingdings 3</vt:lpstr>
      <vt:lpstr>Office Theme</vt:lpstr>
      <vt:lpstr>Median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Summaries</vt:lpstr>
      <vt:lpstr>CWLEP Growth Hub Information, Diagnostic and Brokerage</vt:lpstr>
      <vt:lpstr>University of Warwick Science Park Business Ready</vt:lpstr>
      <vt:lpstr>CUE Business Solutions                              Technology Business Start-up</vt:lpstr>
      <vt:lpstr>C&amp;W Chamber of Commerce                     Business Support - Accelerated Growth &amp; Start-Up</vt:lpstr>
      <vt:lpstr>Warwickshire County Council Business &amp; Investment Strand</vt:lpstr>
      <vt:lpstr>Coventry City Council Investment Fund</vt:lpstr>
      <vt:lpstr>Coventry City Council              Employer Hub and Wellbeing Teams</vt:lpstr>
      <vt:lpstr>C&amp;W Cooperative Development Agency  Social Enterprise Support</vt:lpstr>
      <vt:lpstr>Prince’s Trust ERDF CW Business Support Programme</vt:lpstr>
      <vt:lpstr>Coventry &amp; Warwickshire Reinvestment Trust Creative SpringBoard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Going Green:  the benefits for your business     </vt:lpstr>
      <vt:lpstr>Outline</vt:lpstr>
      <vt:lpstr>The Business Case</vt:lpstr>
      <vt:lpstr>The Business Case</vt:lpstr>
      <vt:lpstr>PowerPoint Presentation</vt:lpstr>
      <vt:lpstr>Where do you start</vt:lpstr>
      <vt:lpstr>Where do you start</vt:lpstr>
      <vt:lpstr>Energy Bills</vt:lpstr>
      <vt:lpstr>Half Hourly Meter</vt:lpstr>
      <vt:lpstr>Electricity Consumption</vt:lpstr>
      <vt:lpstr>Electricity Consumption</vt:lpstr>
      <vt:lpstr>Electricity Consumption</vt:lpstr>
      <vt:lpstr>Half Hourly Data</vt:lpstr>
      <vt:lpstr>Sub Metering</vt:lpstr>
      <vt:lpstr>Press 33</vt:lpstr>
      <vt:lpstr>Traditional Heating Pattern</vt:lpstr>
      <vt:lpstr>Heating</vt:lpstr>
      <vt:lpstr>Heating Pattern Compared Against External Temperatures </vt:lpstr>
      <vt:lpstr>Summary</vt:lpstr>
      <vt:lpstr>Summary</vt:lpstr>
      <vt:lpstr>Improvement Activities</vt:lpstr>
      <vt:lpstr>Improvement Activities</vt:lpstr>
      <vt:lpstr>Equipment Heat Up Periods</vt:lpstr>
      <vt:lpstr>Improvement Activities</vt:lpstr>
      <vt:lpstr>PowerPoint Presentation</vt:lpstr>
      <vt:lpstr>Case Study – Gas Usage</vt:lpstr>
      <vt:lpstr>Case Study – Gas Usage</vt:lpstr>
      <vt:lpstr>Case Study – LED Lighting</vt:lpstr>
      <vt:lpstr>Case Study – LED Lighting</vt:lpstr>
      <vt:lpstr>Case Study – LED Lighting</vt:lpstr>
      <vt:lpstr>Questions / Discussion</vt:lpstr>
    </vt:vector>
  </TitlesOfParts>
  <Company>Coventry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 Sarah</dc:creator>
  <cp:lastModifiedBy>Osborne, Denise</cp:lastModifiedBy>
  <cp:revision>107</cp:revision>
  <dcterms:created xsi:type="dcterms:W3CDTF">2017-11-13T13:00:49Z</dcterms:created>
  <dcterms:modified xsi:type="dcterms:W3CDTF">2019-04-10T10:08:26Z</dcterms:modified>
</cp:coreProperties>
</file>