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5" r:id="rId3"/>
    <p:sldId id="259" r:id="rId4"/>
    <p:sldId id="264" r:id="rId5"/>
    <p:sldId id="260" r:id="rId6"/>
    <p:sldId id="263" r:id="rId7"/>
    <p:sldId id="266" r:id="rId8"/>
    <p:sldId id="267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9139-05E0-468D-9ADB-6CA7222CB152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6E9F-6AB6-4D8E-B610-B5A69AD10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852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9139-05E0-468D-9ADB-6CA7222CB152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6E9F-6AB6-4D8E-B610-B5A69AD10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253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9139-05E0-468D-9ADB-6CA7222CB152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6E9F-6AB6-4D8E-B610-B5A69AD10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622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45" indent="0" algn="ctr">
              <a:buNone/>
              <a:defRPr/>
            </a:lvl2pPr>
            <a:lvl3pPr marL="914290" indent="0" algn="ctr">
              <a:buNone/>
              <a:defRPr/>
            </a:lvl3pPr>
            <a:lvl4pPr marL="1371435" indent="0" algn="ctr">
              <a:buNone/>
              <a:defRPr/>
            </a:lvl4pPr>
            <a:lvl5pPr marL="1828581" indent="0" algn="ctr">
              <a:buNone/>
              <a:defRPr/>
            </a:lvl5pPr>
            <a:lvl6pPr marL="2285726" indent="0" algn="ctr">
              <a:buNone/>
              <a:defRPr/>
            </a:lvl6pPr>
            <a:lvl7pPr marL="2742871" indent="0" algn="ctr">
              <a:buNone/>
              <a:defRPr/>
            </a:lvl7pPr>
            <a:lvl8pPr marL="3200016" indent="0" algn="ctr">
              <a:buNone/>
              <a:defRPr/>
            </a:lvl8pPr>
            <a:lvl9pPr marL="3657161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I:\CLYPShared\Colin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CLYP overview 021110 MS.ppt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DCA7C8-B36C-4B52-A332-958973B7BF1D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132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I:\CLYPShared\Colin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CLYP overview 021110 MS.ppt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895FA2-9666-4DE6-A731-1F92551E5DF5}" type="slidenum">
              <a:rPr lang="en-GB" altLang="en-US" smtClean="0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478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45" indent="0">
              <a:buNone/>
              <a:defRPr sz="1800"/>
            </a:lvl2pPr>
            <a:lvl3pPr marL="914290" indent="0">
              <a:buNone/>
              <a:defRPr sz="1600"/>
            </a:lvl3pPr>
            <a:lvl4pPr marL="1371435" indent="0">
              <a:buNone/>
              <a:defRPr sz="1400"/>
            </a:lvl4pPr>
            <a:lvl5pPr marL="1828581" indent="0">
              <a:buNone/>
              <a:defRPr sz="1400"/>
            </a:lvl5pPr>
            <a:lvl6pPr marL="2285726" indent="0">
              <a:buNone/>
              <a:defRPr sz="1400"/>
            </a:lvl6pPr>
            <a:lvl7pPr marL="2742871" indent="0">
              <a:buNone/>
              <a:defRPr sz="1400"/>
            </a:lvl7pPr>
            <a:lvl8pPr marL="3200016" indent="0">
              <a:buNone/>
              <a:defRPr sz="1400"/>
            </a:lvl8pPr>
            <a:lvl9pPr marL="3657161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I:\CLYPShared\Colin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CLYP overview 021110 MS.ppt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C30972-1FE4-42C9-BCD6-B4679BBAA45F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227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I:\CLYPShared\Colin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CLYP overview 021110 MS.ppt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86CF79-3B2F-4C9D-85EA-BF72D80B1CDC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801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5" indent="0">
              <a:buNone/>
              <a:defRPr sz="2000" b="1"/>
            </a:lvl2pPr>
            <a:lvl3pPr marL="914290" indent="0">
              <a:buNone/>
              <a:defRPr sz="1800" b="1"/>
            </a:lvl3pPr>
            <a:lvl4pPr marL="1371435" indent="0">
              <a:buNone/>
              <a:defRPr sz="1600" b="1"/>
            </a:lvl4pPr>
            <a:lvl5pPr marL="1828581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1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5" indent="0">
              <a:buNone/>
              <a:defRPr sz="2000" b="1"/>
            </a:lvl2pPr>
            <a:lvl3pPr marL="914290" indent="0">
              <a:buNone/>
              <a:defRPr sz="1800" b="1"/>
            </a:lvl3pPr>
            <a:lvl4pPr marL="1371435" indent="0">
              <a:buNone/>
              <a:defRPr sz="1600" b="1"/>
            </a:lvl4pPr>
            <a:lvl5pPr marL="1828581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1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I:\CLYPShared\Colin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CLYP overview 021110 MS.ppt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E79F82-2399-4888-A907-AC0A114F41C3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3904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I:\CLYPShared\Colin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CLYP overview 021110 MS.ppt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31CBD2-37E0-475A-91CD-4405A9A0A1A4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408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I:\CLYPShared\Colin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CLYP overview 021110 MS.ppt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A0854D-F9DF-49BC-B1B3-B09C5B3A30C7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0476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5" indent="0">
              <a:buNone/>
              <a:defRPr sz="1200"/>
            </a:lvl2pPr>
            <a:lvl3pPr marL="914290" indent="0">
              <a:buNone/>
              <a:defRPr sz="1000"/>
            </a:lvl3pPr>
            <a:lvl4pPr marL="1371435" indent="0">
              <a:buNone/>
              <a:defRPr sz="900"/>
            </a:lvl4pPr>
            <a:lvl5pPr marL="1828581" indent="0">
              <a:buNone/>
              <a:defRPr sz="900"/>
            </a:lvl5pPr>
            <a:lvl6pPr marL="2285726" indent="0">
              <a:buNone/>
              <a:defRPr sz="900"/>
            </a:lvl6pPr>
            <a:lvl7pPr marL="2742871" indent="0">
              <a:buNone/>
              <a:defRPr sz="900"/>
            </a:lvl7pPr>
            <a:lvl8pPr marL="3200016" indent="0">
              <a:buNone/>
              <a:defRPr sz="900"/>
            </a:lvl8pPr>
            <a:lvl9pPr marL="365716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I:\CLYPShared\Colin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CLYP overview 021110 MS.ppt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94FACD-A7F6-4F07-B257-019582A4C113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786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9139-05E0-468D-9ADB-6CA7222CB152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6E9F-6AB6-4D8E-B610-B5A69AD10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9788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5" indent="0">
              <a:buNone/>
              <a:defRPr sz="2800"/>
            </a:lvl2pPr>
            <a:lvl3pPr marL="914290" indent="0">
              <a:buNone/>
              <a:defRPr sz="2400"/>
            </a:lvl3pPr>
            <a:lvl4pPr marL="1371435" indent="0">
              <a:buNone/>
              <a:defRPr sz="2000"/>
            </a:lvl4pPr>
            <a:lvl5pPr marL="1828581" indent="0">
              <a:buNone/>
              <a:defRPr sz="2000"/>
            </a:lvl5pPr>
            <a:lvl6pPr marL="2285726" indent="0">
              <a:buNone/>
              <a:defRPr sz="2000"/>
            </a:lvl6pPr>
            <a:lvl7pPr marL="2742871" indent="0">
              <a:buNone/>
              <a:defRPr sz="2000"/>
            </a:lvl7pPr>
            <a:lvl8pPr marL="3200016" indent="0">
              <a:buNone/>
              <a:defRPr sz="2000"/>
            </a:lvl8pPr>
            <a:lvl9pPr marL="3657161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5" indent="0">
              <a:buNone/>
              <a:defRPr sz="1200"/>
            </a:lvl2pPr>
            <a:lvl3pPr marL="914290" indent="0">
              <a:buNone/>
              <a:defRPr sz="1000"/>
            </a:lvl3pPr>
            <a:lvl4pPr marL="1371435" indent="0">
              <a:buNone/>
              <a:defRPr sz="900"/>
            </a:lvl4pPr>
            <a:lvl5pPr marL="1828581" indent="0">
              <a:buNone/>
              <a:defRPr sz="900"/>
            </a:lvl5pPr>
            <a:lvl6pPr marL="2285726" indent="0">
              <a:buNone/>
              <a:defRPr sz="900"/>
            </a:lvl6pPr>
            <a:lvl7pPr marL="2742871" indent="0">
              <a:buNone/>
              <a:defRPr sz="900"/>
            </a:lvl7pPr>
            <a:lvl8pPr marL="3200016" indent="0">
              <a:buNone/>
              <a:defRPr sz="900"/>
            </a:lvl8pPr>
            <a:lvl9pPr marL="365716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I:\CLYPShared\Colin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CLYP overview 021110 MS.ppt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8BC492-15C1-4B4E-88B0-674107A35066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3504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I:\CLYPShared\Colin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CLYP overview 021110 MS.ppt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F25793-2F97-4C21-B882-61FA02879339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6047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I:\CLYPShared\Colin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000000"/>
                </a:solidFill>
              </a:rPr>
              <a:t>CLYP overview 021110 MS.ppt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E76E2-0617-4639-B43A-A75E8A074A1E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42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9139-05E0-468D-9ADB-6CA7222CB152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6E9F-6AB6-4D8E-B610-B5A69AD10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800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9139-05E0-468D-9ADB-6CA7222CB152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6E9F-6AB6-4D8E-B610-B5A69AD10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768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9139-05E0-468D-9ADB-6CA7222CB152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6E9F-6AB6-4D8E-B610-B5A69AD10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85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9139-05E0-468D-9ADB-6CA7222CB152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6E9F-6AB6-4D8E-B610-B5A69AD10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516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9139-05E0-468D-9ADB-6CA7222CB152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6E9F-6AB6-4D8E-B610-B5A69AD10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63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9139-05E0-468D-9ADB-6CA7222CB152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6E9F-6AB6-4D8E-B610-B5A69AD10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0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9139-05E0-468D-9ADB-6CA7222CB152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6E9F-6AB6-4D8E-B610-B5A69AD10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276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99139-05E0-468D-9ADB-6CA7222CB152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66E9F-6AB6-4D8E-B610-B5A69AD10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268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8" tIns="45710" rIns="91418" bIns="457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8" tIns="45710" rIns="91418" bIns="457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8" tIns="45710" rIns="91418" bIns="4571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>
                <a:solidFill>
                  <a:srgbClr val="000000"/>
                </a:solidFill>
              </a:rPr>
              <a:t>I:\CLYPShared\Colin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8" tIns="45710" rIns="91418" bIns="4571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>
                <a:solidFill>
                  <a:srgbClr val="000000"/>
                </a:solidFill>
              </a:rPr>
              <a:t>CLYP overview 021110 MS.ppt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8" tIns="45710" rIns="91418" bIns="4571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FBD781E-B0A0-4003-A91E-EB1A64265783}" type="slidenum">
              <a:rPr lang="en-GB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59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1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29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43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58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298" indent="-22857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443" indent="-22857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589" indent="-22857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734" indent="-22857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0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1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1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1524000" y="428537"/>
            <a:ext cx="8936610" cy="1102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72" tIns="34286" rIns="68572" bIns="34286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Arial" charset="0"/>
              </a:defRPr>
            </a:lvl9pPr>
          </a:lstStyle>
          <a:p>
            <a:endParaRPr lang="en-GB" sz="3200" kern="0">
              <a:solidFill>
                <a:srgbClr val="0D7FA3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848119" y="1489515"/>
            <a:ext cx="8288372" cy="2584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72" tIns="34286" rIns="68572" bIns="34286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FB5"/>
                </a:solidFill>
                <a:latin typeface="Arial" charset="0"/>
              </a:defRPr>
            </a:lvl9pPr>
          </a:lstStyle>
          <a:p>
            <a:endParaRPr lang="en-GB" sz="2400" kern="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kern="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kern="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Specialist Provision in Coventry</a:t>
            </a:r>
          </a:p>
          <a:p>
            <a:r>
              <a:rPr lang="en-GB" sz="3600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co-production meeting</a:t>
            </a:r>
            <a:endParaRPr lang="en-GB" sz="3600" kern="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kern="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Thursday 11</a:t>
            </a:r>
            <a:r>
              <a:rPr lang="en-GB" sz="2400" kern="0" baseline="30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400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April 2019</a:t>
            </a:r>
          </a:p>
          <a:p>
            <a:r>
              <a:rPr lang="en-GB" sz="2400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10:30 to 12:00 noon</a:t>
            </a:r>
            <a:endParaRPr lang="en-GB" sz="2400" kern="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4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2344" y="5383764"/>
            <a:ext cx="9144000" cy="147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9" name="Picture 1" descr="cid:image003.png@01D0940A.74201DB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075" y="51240"/>
            <a:ext cx="4968684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1014" y="6144706"/>
            <a:ext cx="1956986" cy="713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367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8267" y="659757"/>
            <a:ext cx="4169886" cy="5986589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11442"/>
            <a:ext cx="6718479" cy="4476523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GB" sz="2800" b="1" kern="0" dirty="0" smtClean="0">
                <a:solidFill>
                  <a:srgbClr val="FF0000"/>
                </a:solidFill>
                <a:cs typeface="Arial" panose="020B0604020202020204" pitchFamily="34" charset="0"/>
              </a:rPr>
              <a:t>AIMS FOR TODAY: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endParaRPr lang="en-GB" sz="2000" kern="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GB" sz="2000" b="1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Focus:</a:t>
            </a:r>
            <a:r>
              <a:rPr lang="en-GB" sz="2000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Specialist </a:t>
            </a:r>
            <a:r>
              <a:rPr lang="en-GB" sz="2000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Placements </a:t>
            </a:r>
            <a:r>
              <a:rPr lang="en-GB" sz="2000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children and young people with SEN (Education Health and Care Plan) in Coventry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endParaRPr lang="en-GB" sz="2000" kern="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GB" sz="2000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 – key facts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</a:pPr>
            <a:endParaRPr lang="en-GB" sz="2000" kern="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GB" sz="2000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you think of existing provision?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GB" sz="2000" kern="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GB" sz="2000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could it be improved?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GB" sz="2000" kern="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GB" sz="2000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sz="2000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we need?</a:t>
            </a:r>
            <a:br>
              <a:rPr lang="en-GB" sz="2000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000" kern="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GB" sz="2000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sz="2000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GB" sz="2000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GB" sz="2000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want?</a:t>
            </a:r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19969"/>
            <a:ext cx="2897598" cy="838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794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875" y="636609"/>
            <a:ext cx="9566031" cy="960698"/>
          </a:xfrm>
        </p:spPr>
        <p:txBody>
          <a:bodyPr/>
          <a:lstStyle/>
          <a:p>
            <a:pPr algn="l"/>
            <a:r>
              <a:rPr lang="en-GB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Issue: Increasing demand is putting pressure on special school placements</a:t>
            </a:r>
            <a:r>
              <a:rPr lang="en-GB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182" y="2004120"/>
            <a:ext cx="11030673" cy="4373531"/>
          </a:xfrm>
        </p:spPr>
        <p:txBody>
          <a:bodyPr/>
          <a:lstStyle/>
          <a:p>
            <a:r>
              <a:rPr lang="en-GB" sz="2400" dirty="0">
                <a:solidFill>
                  <a:srgbClr val="002060"/>
                </a:solidFill>
                <a:cs typeface="Arial" panose="020B0604020202020204" pitchFamily="34" charset="0"/>
              </a:rPr>
              <a:t>Context of increasing demand and underfunding </a:t>
            </a:r>
            <a:r>
              <a:rPr lang="en-GB" sz="2400" dirty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 in EHCPs </a:t>
            </a:r>
            <a:r>
              <a:rPr lang="en-GB" sz="2400" dirty="0">
                <a:solidFill>
                  <a:srgbClr val="002060"/>
                </a:solidFill>
              </a:rPr>
              <a:t>31</a:t>
            </a:r>
            <a:r>
              <a:rPr lang="en-GB" sz="2400" dirty="0">
                <a:solidFill>
                  <a:srgbClr val="002060"/>
                </a:solidFill>
              </a:rPr>
              <a:t>% increase in demand for EHCPs during the five year period 2015 to </a:t>
            </a:r>
            <a:r>
              <a:rPr lang="en-GB" sz="2400" dirty="0">
                <a:solidFill>
                  <a:srgbClr val="002060"/>
                </a:solidFill>
              </a:rPr>
              <a:t>2019</a:t>
            </a:r>
          </a:p>
          <a:p>
            <a:endParaRPr lang="en-GB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002060"/>
                </a:solidFill>
              </a:rPr>
              <a:t>Growth Demand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r>
              <a:rPr lang="en-GB" sz="2400" dirty="0">
                <a:solidFill>
                  <a:srgbClr val="002060"/>
                </a:solidFill>
              </a:rPr>
              <a:t>Substantial </a:t>
            </a:r>
            <a:r>
              <a:rPr lang="en-GB" sz="2400" dirty="0">
                <a:solidFill>
                  <a:srgbClr val="002060"/>
                </a:solidFill>
              </a:rPr>
              <a:t>additional growth in 2018/19 of 299, which represents an increase of 14.3% against 2018 and an overall growth since the implementation of the reforms (Jan 2016) of 25%. </a:t>
            </a:r>
            <a:endParaRPr lang="en-GB" sz="24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endParaRPr lang="en-GB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526907"/>
              </p:ext>
            </p:extLst>
          </p:nvPr>
        </p:nvGraphicFramePr>
        <p:xfrm>
          <a:off x="1750903" y="3493490"/>
          <a:ext cx="8826342" cy="1171703"/>
        </p:xfrm>
        <a:graphic>
          <a:graphicData uri="http://schemas.openxmlformats.org/drawingml/2006/table">
            <a:tbl>
              <a:tblPr firstRow="1" firstCol="1" bandRow="1"/>
              <a:tblGrid>
                <a:gridCol w="1640479"/>
                <a:gridCol w="721451"/>
                <a:gridCol w="710696"/>
                <a:gridCol w="832148"/>
                <a:gridCol w="704342"/>
                <a:gridCol w="704342"/>
                <a:gridCol w="704342"/>
                <a:gridCol w="704342"/>
                <a:gridCol w="702577"/>
                <a:gridCol w="702577"/>
                <a:gridCol w="699046"/>
              </a:tblGrid>
              <a:tr h="4472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 2011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</a:tr>
              <a:tr h="7244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SEN Statements/EHCPs maintained (SEN2)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1349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1321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1315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1292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1280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1432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1559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1724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1785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2084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63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979" y="203080"/>
            <a:ext cx="10515600" cy="850064"/>
          </a:xfrm>
        </p:spPr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Special Provision Fund: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979" y="1053144"/>
            <a:ext cx="10515600" cy="4351338"/>
          </a:xfrm>
        </p:spPr>
        <p:txBody>
          <a:bodyPr/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This is the money the Government has allocated to Coventry to create additional SEN placements. It can be spent on a range of capital 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projects </a:t>
            </a:r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including both mainstream 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and special </a:t>
            </a:r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school provision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It must create 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new (additional) places, build new facilities or improve existing facilities </a:t>
            </a:r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for  children and young people (0 to up to 25) with an EHC plan.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451312"/>
              </p:ext>
            </p:extLst>
          </p:nvPr>
        </p:nvGraphicFramePr>
        <p:xfrm>
          <a:off x="3975598" y="3374259"/>
          <a:ext cx="6641431" cy="2648335"/>
        </p:xfrm>
        <a:graphic>
          <a:graphicData uri="http://schemas.openxmlformats.org/drawingml/2006/table">
            <a:tbl>
              <a:tblPr/>
              <a:tblGrid>
                <a:gridCol w="4771702"/>
                <a:gridCol w="1869729"/>
              </a:tblGrid>
              <a:tr h="283722">
                <a:tc>
                  <a:txBody>
                    <a:bodyPr/>
                    <a:lstStyle/>
                    <a:p>
                      <a:pPr algn="l" fontAlgn="t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2018-19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£775,574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739">
                <a:tc>
                  <a:txBody>
                    <a:bodyPr/>
                    <a:lstStyle/>
                    <a:p>
                      <a:pPr algn="l" fontAlgn="t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2019-20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£775,574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739">
                <a:tc>
                  <a:txBody>
                    <a:bodyPr/>
                    <a:lstStyle/>
                    <a:p>
                      <a:pPr algn="l" fontAlgn="t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2020-21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£775,574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739">
                <a:tc>
                  <a:txBody>
                    <a:bodyPr/>
                    <a:lstStyle/>
                    <a:p>
                      <a:pPr algn="l" fontAlgn="t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LA's original allocation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£2,326,723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739">
                <a:tc>
                  <a:txBody>
                    <a:bodyPr/>
                    <a:lstStyle/>
                    <a:p>
                      <a:pPr algn="l" fontAlgn="t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£50m top-up announced May 2018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£541,098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739">
                <a:tc>
                  <a:txBody>
                    <a:bodyPr/>
                    <a:lstStyle/>
                    <a:p>
                      <a:pPr algn="l" fontAlgn="t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£100m top-up announced December 2018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£1,082,197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739">
                <a:tc>
                  <a:txBody>
                    <a:bodyPr/>
                    <a:lstStyle/>
                    <a:p>
                      <a:pPr algn="l" fontAlgn="t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total allocation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£3,950,018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839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4654"/>
            <a:ext cx="10515600" cy="746045"/>
          </a:xfrm>
        </p:spPr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What do we currently have?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177" y="960699"/>
            <a:ext cx="10515600" cy="553269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2060"/>
                </a:solidFill>
              </a:rPr>
              <a:t>Pupil specific funding in mainstream schools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A part-traded part core-funded SEN support service which includes:</a:t>
            </a:r>
          </a:p>
          <a:p>
            <a:pPr lvl="1"/>
            <a:r>
              <a:rPr lang="en-GB" dirty="0" smtClean="0">
                <a:solidFill>
                  <a:srgbClr val="002060"/>
                </a:solidFill>
              </a:rPr>
              <a:t>Educational Psychology; Clinical Psychology; SEN Early Years (including portage) Complex Communication (ASC); Sensory (HI and VI); Social Emotional Mental Health and Learning Teams</a:t>
            </a:r>
          </a:p>
          <a:p>
            <a:pPr lvl="1"/>
            <a:endParaRPr lang="en-GB" dirty="0" smtClean="0">
              <a:solidFill>
                <a:srgbClr val="002060"/>
              </a:solidFill>
            </a:endParaRPr>
          </a:p>
          <a:p>
            <a:pPr marL="266700" lvl="1" indent="-174625"/>
            <a:r>
              <a:rPr lang="en-GB" sz="2800" dirty="0" smtClean="0">
                <a:solidFill>
                  <a:srgbClr val="002060"/>
                </a:solidFill>
              </a:rPr>
              <a:t>Direct funding to Mainstream schools</a:t>
            </a:r>
          </a:p>
          <a:p>
            <a:pPr marL="266700" lvl="1" indent="-174625"/>
            <a:endParaRPr lang="en-GB" sz="2800" dirty="0" smtClean="0">
              <a:solidFill>
                <a:srgbClr val="002060"/>
              </a:solidFill>
            </a:endParaRPr>
          </a:p>
          <a:p>
            <a:pPr marL="266700" lvl="1" indent="-174625"/>
            <a:r>
              <a:rPr lang="en-GB" sz="2800" dirty="0" smtClean="0">
                <a:solidFill>
                  <a:srgbClr val="002060"/>
                </a:solidFill>
              </a:rPr>
              <a:t>Enhanced Resource </a:t>
            </a:r>
            <a:r>
              <a:rPr lang="en-GB" sz="2800" dirty="0" err="1" smtClean="0">
                <a:solidFill>
                  <a:srgbClr val="002060"/>
                </a:solidFill>
              </a:rPr>
              <a:t>Provsion</a:t>
            </a:r>
            <a:r>
              <a:rPr lang="en-GB" sz="2800" dirty="0" smtClean="0">
                <a:solidFill>
                  <a:srgbClr val="002060"/>
                </a:solidFill>
              </a:rPr>
              <a:t> (bases) in mainstream:</a:t>
            </a:r>
          </a:p>
          <a:p>
            <a:pPr marL="723900" lvl="2" indent="-174625"/>
            <a:endParaRPr lang="en-GB" dirty="0" smtClean="0">
              <a:solidFill>
                <a:srgbClr val="00206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858706"/>
              </p:ext>
            </p:extLst>
          </p:nvPr>
        </p:nvGraphicFramePr>
        <p:xfrm>
          <a:off x="1018572" y="4767322"/>
          <a:ext cx="979218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1838"/>
                <a:gridCol w="4780345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>
                          <a:solidFill>
                            <a:srgbClr val="002060"/>
                          </a:solidFill>
                        </a:rPr>
                        <a:t>Aldermans</a:t>
                      </a:r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 Green Primary – ASC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err="1" smtClean="0">
                          <a:solidFill>
                            <a:srgbClr val="002060"/>
                          </a:solidFill>
                        </a:rPr>
                        <a:t>Aldermoor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 Farm Primary – ASC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Courthouse Green Primary – speech and language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President Kennedy – speech and language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Howes Primary –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Hearing Impairment</a:t>
                      </a:r>
                      <a:endParaRPr lang="en-GB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Stoke Park secondary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– Hearing Impairment</a:t>
                      </a:r>
                      <a:endParaRPr lang="en-GB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3420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4654"/>
            <a:ext cx="10515600" cy="746045"/>
          </a:xfrm>
        </p:spPr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What do we currently have?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5901"/>
            <a:ext cx="10515600" cy="4735532"/>
          </a:xfrm>
        </p:spPr>
        <p:txBody>
          <a:bodyPr>
            <a:normAutofit lnSpcReduction="10000"/>
          </a:bodyPr>
          <a:lstStyle/>
          <a:p>
            <a:r>
              <a:rPr lang="en-GB" b="1" dirty="0" smtClean="0">
                <a:solidFill>
                  <a:srgbClr val="002060"/>
                </a:solidFill>
              </a:rPr>
              <a:t>Eight special schools (all good or outstanding)</a:t>
            </a:r>
          </a:p>
          <a:p>
            <a:endParaRPr lang="en-GB" b="1" dirty="0">
              <a:solidFill>
                <a:srgbClr val="002060"/>
              </a:solidFill>
            </a:endParaRPr>
          </a:p>
          <a:p>
            <a:endParaRPr lang="en-GB" b="1" dirty="0" smtClean="0">
              <a:solidFill>
                <a:srgbClr val="002060"/>
              </a:solidFill>
            </a:endParaRPr>
          </a:p>
          <a:p>
            <a:endParaRPr lang="en-GB" b="1" dirty="0">
              <a:solidFill>
                <a:srgbClr val="002060"/>
              </a:solidFill>
            </a:endParaRPr>
          </a:p>
          <a:p>
            <a:endParaRPr lang="en-GB" b="1" dirty="0" smtClean="0">
              <a:solidFill>
                <a:srgbClr val="002060"/>
              </a:solidFill>
            </a:endParaRPr>
          </a:p>
          <a:p>
            <a:endParaRPr lang="en-GB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b="1" dirty="0">
              <a:solidFill>
                <a:srgbClr val="002060"/>
              </a:solidFill>
            </a:endParaRPr>
          </a:p>
          <a:p>
            <a:r>
              <a:rPr lang="en-GB" b="1" dirty="0" smtClean="0">
                <a:solidFill>
                  <a:srgbClr val="002060"/>
                </a:solidFill>
              </a:rPr>
              <a:t>A small number of pupils who attend special schools in other LAs or are placed in independent special schools outside of the City</a:t>
            </a:r>
          </a:p>
          <a:p>
            <a:r>
              <a:rPr lang="en-GB" b="1" dirty="0" smtClean="0">
                <a:solidFill>
                  <a:srgbClr val="002060"/>
                </a:solidFill>
              </a:rPr>
              <a:t>Hereward College – general FE College specialising in SEN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509611"/>
              </p:ext>
            </p:extLst>
          </p:nvPr>
        </p:nvGraphicFramePr>
        <p:xfrm>
          <a:off x="983848" y="2389650"/>
          <a:ext cx="9792183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1838"/>
                <a:gridCol w="4780345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Castlewood – Broad spectrum (primary)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Baginton – Broad Spectrum (secondary)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Tiverton – Broad Spectrum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(primary)</a:t>
                      </a:r>
                      <a:endParaRPr lang="en-GB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Riverbank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– Broad spectrum (secondary)</a:t>
                      </a:r>
                      <a:endParaRPr lang="en-GB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Three Spires – Broad Spectrum (primary)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Sherbourne – Broad Spectrum (2 to 19)</a:t>
                      </a:r>
                      <a:endParaRPr lang="en-GB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Woodfield – Social Emotional Mental Health  (5 to 16) – many pupils have a diagnosis of ASC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Corley – autism (secondary)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4603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What’s possible: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chemeClr val="accent1">
                    <a:lumMod val="50000"/>
                  </a:schemeClr>
                </a:solidFill>
              </a:rPr>
              <a:t>Increase places at special schools by extending classroom space</a:t>
            </a:r>
          </a:p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Woodfield School is moving to Woodlands in 2021 – big opportunity for expansion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Create new 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Enhanced Resourced Provisions (ERP) at </a:t>
            </a:r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mainstream school sites </a:t>
            </a:r>
          </a:p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Any other?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809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For discussion: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GB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you think of existing provision?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GB" kern="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GB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could it be improved?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GB" kern="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GB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we need?</a:t>
            </a:r>
            <a:br>
              <a:rPr lang="en-GB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kern="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GB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you want?</a:t>
            </a:r>
            <a:endParaRPr lang="en-GB" kern="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068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551</Words>
  <Application>Microsoft Office PowerPoint</Application>
  <PresentationFormat>Widescreen</PresentationFormat>
  <Paragraphs>130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Office Theme</vt:lpstr>
      <vt:lpstr>Default Design</vt:lpstr>
      <vt:lpstr>PowerPoint Presentation</vt:lpstr>
      <vt:lpstr>PowerPoint Presentation</vt:lpstr>
      <vt:lpstr>Issue: Increasing demand is putting pressure on special school placements </vt:lpstr>
      <vt:lpstr>Special Provision Fund:</vt:lpstr>
      <vt:lpstr>What do we currently have?</vt:lpstr>
      <vt:lpstr>What do we currently have?</vt:lpstr>
      <vt:lpstr>What’s possible:</vt:lpstr>
      <vt:lpstr>For discussion: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Specialist Placements What do we Need? What do you want?</dc:title>
  <dc:creator>Jeannette Essex</dc:creator>
  <cp:lastModifiedBy>Jeannette Essex</cp:lastModifiedBy>
  <cp:revision>11</cp:revision>
  <dcterms:created xsi:type="dcterms:W3CDTF">2019-04-09T21:05:05Z</dcterms:created>
  <dcterms:modified xsi:type="dcterms:W3CDTF">2019-04-11T08:21:12Z</dcterms:modified>
</cp:coreProperties>
</file>