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3">
  <p:sldMasterIdLst>
    <p:sldMasterId id="2147483648" r:id="rId1"/>
  </p:sldMasterIdLst>
  <p:notesMasterIdLst>
    <p:notesMasterId r:id="rId20"/>
  </p:notesMasterIdLst>
  <p:sldIdLst>
    <p:sldId id="257" r:id="rId2"/>
    <p:sldId id="271" r:id="rId3"/>
    <p:sldId id="272" r:id="rId4"/>
    <p:sldId id="268" r:id="rId5"/>
    <p:sldId id="282" r:id="rId6"/>
    <p:sldId id="301" r:id="rId7"/>
    <p:sldId id="297" r:id="rId8"/>
    <p:sldId id="267" r:id="rId9"/>
    <p:sldId id="292" r:id="rId10"/>
    <p:sldId id="293" r:id="rId11"/>
    <p:sldId id="298" r:id="rId12"/>
    <p:sldId id="299" r:id="rId13"/>
    <p:sldId id="283" r:id="rId14"/>
    <p:sldId id="294" r:id="rId15"/>
    <p:sldId id="300" r:id="rId16"/>
    <p:sldId id="295" r:id="rId17"/>
    <p:sldId id="269" r:id="rId18"/>
    <p:sldId id="296" r:id="rId19"/>
  </p:sldIdLst>
  <p:sldSz cx="12192000" cy="6858000"/>
  <p:notesSz cx="6858000" cy="9144000"/>
  <p:embeddedFontLst>
    <p:embeddedFont>
      <p:font typeface="Open Sans Light" panose="020B0306030504020204" pitchFamily="34" charset="0"/>
      <p:regular r:id="rId21"/>
      <p: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Lato" panose="020F0502020204030203" pitchFamily="34" charset="0"/>
      <p:regular r:id="rId29"/>
      <p:bold r:id="rId30"/>
      <p:italic r:id="rId31"/>
      <p:boldItalic r:id="rId32"/>
    </p:embeddedFont>
    <p:embeddedFont>
      <p:font typeface="Open Sans Extrabold" panose="020B0906030804020204" pitchFamily="34" charset="0"/>
      <p:bold r:id="rId33"/>
      <p:boldItalic r:id="rId34"/>
    </p:embeddedFont>
    <p:embeddedFont>
      <p:font typeface="Gill Sans MT" panose="020B0502020104020203" pitchFamily="34" charset="0"/>
      <p:regular r:id="rId35"/>
      <p:bold r:id="rId36"/>
      <p:italic r:id="rId37"/>
      <p:boldItalic r:id="rId38"/>
    </p:embeddedFont>
    <p:embeddedFont>
      <p:font typeface="League Spartan" panose="00000800000000000000" pitchFamily="50" charset="0"/>
      <p:bold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Jenny Barksfield" initials="JB" lastIdx="24" clrIdx="6">
    <p:extLst>
      <p:ext uri="{19B8F6BF-5375-455C-9EA6-DF929625EA0E}">
        <p15:presenceInfo xmlns:p15="http://schemas.microsoft.com/office/powerpoint/2012/main" userId="S-1-5-21-1285066173-1815393381-3561576999-2204" providerId="AD"/>
      </p:ext>
    </p:extLst>
  </p:cmAuthor>
  <p:cmAuthor id="1" name="Sally Martin" initials="SM" lastIdx="61" clrIdx="0">
    <p:extLst/>
  </p:cmAuthor>
  <p:cmAuthor id="2" name="Karen" initials="KS" lastIdx="7" clrIdx="1"/>
  <p:cmAuthor id="3" name="Helen Emerson" initials="HE" lastIdx="5" clrIdx="2">
    <p:extLst>
      <p:ext uri="{19B8F6BF-5375-455C-9EA6-DF929625EA0E}">
        <p15:presenceInfo xmlns:p15="http://schemas.microsoft.com/office/powerpoint/2012/main" userId="S-1-5-21-1285066173-1815393381-3561576999-2635" providerId="AD"/>
      </p:ext>
    </p:extLst>
  </p:cmAuthor>
  <p:cmAuthor id="4" name="Jenny Fox" initials="JF" lastIdx="38" clrIdx="3">
    <p:extLst>
      <p:ext uri="{19B8F6BF-5375-455C-9EA6-DF929625EA0E}">
        <p15:presenceInfo xmlns:p15="http://schemas.microsoft.com/office/powerpoint/2012/main" userId="S-1-5-21-1285066173-1815393381-3561576999-2620" providerId="AD"/>
      </p:ext>
    </p:extLst>
  </p:cmAuthor>
  <p:cmAuthor id="5" name="Anne Bell" initials="AB" lastIdx="3" clrIdx="4">
    <p:extLst>
      <p:ext uri="{19B8F6BF-5375-455C-9EA6-DF929625EA0E}">
        <p15:presenceInfo xmlns:p15="http://schemas.microsoft.com/office/powerpoint/2012/main" userId="314d471810b53530" providerId="Windows Live"/>
      </p:ext>
    </p:extLst>
  </p:cmAuthor>
  <p:cmAuthor id="6" name="Bethan Miller" initials="BM" lastIdx="36" clrIdx="5">
    <p:extLst>
      <p:ext uri="{19B8F6BF-5375-455C-9EA6-DF929625EA0E}">
        <p15:presenceInfo xmlns:p15="http://schemas.microsoft.com/office/powerpoint/2012/main" userId="S-1-5-21-1285066173-1815393381-3561576999-26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519E"/>
    <a:srgbClr val="7030A0"/>
    <a:srgbClr val="747679"/>
    <a:srgbClr val="E8D6EA"/>
    <a:srgbClr val="DCB9FF"/>
    <a:srgbClr val="CC66FF"/>
    <a:srgbClr val="CC99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7" autoAdjust="0"/>
    <p:restoredTop sz="78000" autoAdjust="0"/>
  </p:normalViewPr>
  <p:slideViewPr>
    <p:cSldViewPr snapToGrid="0">
      <p:cViewPr varScale="1">
        <p:scale>
          <a:sx n="90" d="100"/>
          <a:sy n="90" d="100"/>
        </p:scale>
        <p:origin x="1338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viewProps" Target="viewProps.xml"/><Relationship Id="rId47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commentAuthors" Target="commentAuthors.xml"/><Relationship Id="rId45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customXml" Target="../customXml/item2.xml"/><Relationship Id="rId20" Type="http://schemas.openxmlformats.org/officeDocument/2006/relationships/notesMaster" Target="notesMasters/notesMaster1.xml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87F6F-9843-49C6-B98B-30FABCBEA948}" type="datetimeFigureOut">
              <a:rPr lang="en-GB" smtClean="0"/>
              <a:t>16/04/2020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DB251-18AC-41D5-959F-F289AB91753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8364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5358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3293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877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0387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82721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4486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5387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9674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7151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9838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1152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9671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3404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843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0902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1BC51A-74D5-4913-84BC-78080CE7AED9}" type="datetime1">
              <a:rPr lang="en-GB" smtClean="0"/>
              <a:t>16/04/2020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2684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C21C6A-7D6D-4577-B7DF-6FC2D04838EF}" type="datetime1">
              <a:rPr lang="en-GB" smtClean="0"/>
              <a:t>16/04/2020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1082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EFBDEA-DDC4-4E4A-8DFA-3C9726BA22B7}" type="datetime1">
              <a:rPr lang="en-GB" smtClean="0"/>
              <a:t>16/04/2020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1142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9551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69436" y="6567015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2D651D86-383D-45DB-A701-76B5BFCFE28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4991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625DA5-65DF-4104-9FD3-85E6D9945DEC}" type="datetime1">
              <a:rPr lang="en-GB" smtClean="0"/>
              <a:t>16/04/2020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3445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D7084E-4ACB-4C63-8E1C-6FA6D3C12CE0}" type="datetime1">
              <a:rPr lang="en-GB" smtClean="0"/>
              <a:t>16/04/2020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061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EDEF39-D212-4F11-9B46-E280ACD6D935}" type="datetime1">
              <a:rPr lang="en-GB" smtClean="0"/>
              <a:t>16/04/2020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9992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27D3B1-02F1-4D38-8061-5C9363E92D44}" type="datetime1">
              <a:rPr lang="en-GB" smtClean="0"/>
              <a:t>16/04/2020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415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PSHE Association 2018  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69436" y="6567015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lang="en-GB" sz="1400" kern="120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2D651D86-383D-45DB-A701-76B5BFCFE28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767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BCF9-B630-4346-BE16-1BAC4BBDEC78}" type="datetime1">
              <a:rPr lang="en-GB" smtClean="0"/>
              <a:t>16/04/2020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399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1526A-B2B8-44E4-BE2F-FB0C3D36D1E5}" type="datetime1">
              <a:rPr lang="en-GB" smtClean="0"/>
              <a:t>16/04/2020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530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81516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GB" dirty="0"/>
              <a:t>© PSHE Association 2018   </a:t>
            </a:r>
          </a:p>
        </p:txBody>
      </p:sp>
    </p:spTree>
    <p:extLst>
      <p:ext uri="{BB962C8B-B14F-4D97-AF65-F5344CB8AC3E}">
        <p14:creationId xmlns:p14="http://schemas.microsoft.com/office/powerpoint/2010/main" val="318116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hyperlink" Target="https://www.pshe-association.org.uk/guide-parents-and-carers-educating-children-hom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ldline.org.uk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hyperlink" Target="http://www.samaritans.org/" TargetMode="External"/><Relationship Id="rId4" Type="http://schemas.openxmlformats.org/officeDocument/2006/relationships/hyperlink" Target="https://youngminds.org.uk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JA7G7AV-LT8" TargetMode="Externa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24133" y="3512859"/>
            <a:ext cx="6928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>
                <a:solidFill>
                  <a:schemeClr val="bg1"/>
                </a:solidFill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Home-learning lesson </a:t>
            </a:r>
            <a:r>
              <a:rPr lang="pt-BR" sz="2400" dirty="0">
                <a:solidFill>
                  <a:schemeClr val="bg1"/>
                </a:solidFill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</a:t>
            </a:r>
            <a:r>
              <a:rPr lang="pt-BR" sz="2400">
                <a:solidFill>
                  <a:schemeClr val="bg1"/>
                </a:solidFill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: </a:t>
            </a:r>
            <a:endParaRPr lang="pt-BR" sz="2400" smtClean="0">
              <a:solidFill>
                <a:schemeClr val="bg1"/>
              </a:solidFill>
              <a:latin typeface="League Spartan" panose="00000800000000000000" pitchFamily="50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r>
              <a:rPr lang="pt-BR" sz="2400" smtClean="0">
                <a:solidFill>
                  <a:schemeClr val="bg1"/>
                </a:solidFill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Promoting </a:t>
            </a:r>
            <a:r>
              <a:rPr lang="pt-BR" sz="2400" dirty="0">
                <a:solidFill>
                  <a:schemeClr val="bg1"/>
                </a:solidFill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emotional wellbeing</a:t>
            </a:r>
            <a:endParaRPr lang="en-GB" sz="2400" dirty="0">
              <a:solidFill>
                <a:schemeClr val="bg1"/>
              </a:solidFill>
              <a:latin typeface="League Spartan" panose="00000800000000000000" pitchFamily="50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1325" y="590433"/>
            <a:ext cx="1250731" cy="1034540"/>
          </a:xfrm>
          <a:prstGeom prst="rect">
            <a:avLst/>
          </a:prstGeom>
          <a:solidFill>
            <a:srgbClr val="955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42058" y="2667219"/>
            <a:ext cx="6747641" cy="830997"/>
          </a:xfrm>
          <a:prstGeom prst="rect">
            <a:avLst/>
          </a:prstGeom>
          <a:solidFill>
            <a:srgbClr val="95519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Mental health and emotional wellbeing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KS3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0" y="6508073"/>
            <a:ext cx="12192000" cy="30797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© PSHE Association 2020 	</a:t>
            </a:r>
            <a:r>
              <a:rPr lang="en-GB" dirty="0"/>
              <a:t> 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5301516" y="363207"/>
            <a:ext cx="3773892" cy="2062802"/>
          </a:xfrm>
          <a:prstGeom prst="cloudCallout">
            <a:avLst>
              <a:gd name="adj1" fmla="val 64579"/>
              <a:gd name="adj2" fmla="val 60846"/>
            </a:avLst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League Spartan" panose="000008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Parents: read our helpful guidance before you get started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393" y="363207"/>
            <a:ext cx="1814538" cy="10243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2811" y="685315"/>
            <a:ext cx="2020057" cy="187931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5760D00-5BB6-47E6-93A5-8C19966AB71C}"/>
              </a:ext>
            </a:extLst>
          </p:cNvPr>
          <p:cNvSpPr txBox="1"/>
          <p:nvPr/>
        </p:nvSpPr>
        <p:spPr>
          <a:xfrm>
            <a:off x="9234057" y="195939"/>
            <a:ext cx="2746662" cy="1077218"/>
          </a:xfrm>
          <a:prstGeom prst="rect">
            <a:avLst/>
          </a:prstGeom>
          <a:solidFill>
            <a:srgbClr val="95519E"/>
          </a:solidFill>
          <a:ln>
            <a:solidFill>
              <a:schemeClr val="bg1"/>
            </a:solidFill>
            <a:prstDash val="dash"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Before you start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9118AF-AF42-410A-8E06-F3E9BD6B8691}"/>
              </a:ext>
            </a:extLst>
          </p:cNvPr>
          <p:cNvSpPr txBox="1"/>
          <p:nvPr/>
        </p:nvSpPr>
        <p:spPr>
          <a:xfrm>
            <a:off x="259713" y="4854760"/>
            <a:ext cx="69287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start, play this slideshow from beginning</a:t>
            </a:r>
            <a:endParaRPr lang="en-GB" sz="28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3BCC5A-C8FE-4BA2-A56D-6111B9314AE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21" t="-1" r="2490" b="822"/>
          <a:stretch/>
        </p:blipFill>
        <p:spPr>
          <a:xfrm>
            <a:off x="5142868" y="5442890"/>
            <a:ext cx="736600" cy="954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0EDF2ED-C77A-4E4B-8F6C-EDC78964FFF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89"/>
          <a:stretch/>
        </p:blipFill>
        <p:spPr>
          <a:xfrm rot="20700138">
            <a:off x="5483527" y="5542122"/>
            <a:ext cx="796930" cy="828395"/>
          </a:xfrm>
          <a:prstGeom prst="rect">
            <a:avLst/>
          </a:prstGeom>
        </p:spPr>
      </p:pic>
      <p:pic>
        <p:nvPicPr>
          <p:cNvPr id="18" name="Picture 17">
            <a:hlinkClick r:id="rId7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7474" y="2760079"/>
            <a:ext cx="3791962" cy="253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2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10496" y="281405"/>
            <a:ext cx="118216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Create a mind map of ways people can help themselves to become more resilient in their daily lives</a:t>
            </a:r>
          </a:p>
        </p:txBody>
      </p:sp>
      <p:pic>
        <p:nvPicPr>
          <p:cNvPr id="11266" name="Picture 2" descr="Pixel Cells, Pixel, Mindmap, Organization Char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3327" y="1968443"/>
            <a:ext cx="4159405" cy="424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EC9BAD3-2585-43CD-9A98-E66E594CC519}"/>
              </a:ext>
            </a:extLst>
          </p:cNvPr>
          <p:cNvSpPr/>
          <p:nvPr/>
        </p:nvSpPr>
        <p:spPr>
          <a:xfrm>
            <a:off x="929267" y="1608304"/>
            <a:ext cx="5549591" cy="2208204"/>
          </a:xfrm>
          <a:prstGeom prst="rect">
            <a:avLst/>
          </a:prstGeom>
          <a:solidFill>
            <a:srgbClr val="E8D6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100" b="1" dirty="0">
                <a:solidFill>
                  <a:schemeClr val="tx1"/>
                </a:solidFill>
              </a:rPr>
              <a:t>Categories you could include in your mind map:</a:t>
            </a:r>
          </a:p>
          <a:p>
            <a:endParaRPr lang="en-GB" sz="21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tx1"/>
                </a:solidFill>
              </a:rPr>
              <a:t>Things about a person’s character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tx1"/>
                </a:solidFill>
              </a:rPr>
              <a:t>Things to do with family or friends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tx1"/>
                </a:solidFill>
              </a:rPr>
              <a:t>Things a person can do themselves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3FB466-2043-4B44-AD4E-76FA8D1A5A00}"/>
              </a:ext>
            </a:extLst>
          </p:cNvPr>
          <p:cNvSpPr/>
          <p:nvPr/>
        </p:nvSpPr>
        <p:spPr>
          <a:xfrm>
            <a:off x="929267" y="1608304"/>
            <a:ext cx="5549591" cy="2208204"/>
          </a:xfrm>
          <a:prstGeom prst="rect">
            <a:avLst/>
          </a:prstGeom>
          <a:solidFill>
            <a:srgbClr val="955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/>
              <a:t>Stuck?</a:t>
            </a:r>
          </a:p>
          <a:p>
            <a:pPr algn="ctr"/>
            <a:r>
              <a:rPr lang="en-GB" sz="4400" dirty="0"/>
              <a:t>Click here for ideas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EA51EB-0951-466E-B945-C0C8E5633B34}"/>
              </a:ext>
            </a:extLst>
          </p:cNvPr>
          <p:cNvSpPr/>
          <p:nvPr/>
        </p:nvSpPr>
        <p:spPr>
          <a:xfrm>
            <a:off x="847493" y="4123629"/>
            <a:ext cx="56313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If you want </a:t>
            </a:r>
            <a:r>
              <a:rPr lang="en-GB" sz="28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challenge yourself, </a:t>
            </a:r>
            <a:r>
              <a:rPr lang="en-GB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choose three items on your mind map that you think would be easiest for a person to do if they wanted to become more resilient.  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11519F77-8378-445C-870F-781825774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81516"/>
            <a:ext cx="12192000" cy="365125"/>
          </a:xfrm>
        </p:spPr>
        <p:txBody>
          <a:bodyPr/>
          <a:lstStyle/>
          <a:p>
            <a:r>
              <a:rPr lang="en-GB" dirty="0"/>
              <a:t>© PSHE Association 2020  </a:t>
            </a:r>
          </a:p>
        </p:txBody>
      </p:sp>
    </p:spTree>
    <p:extLst>
      <p:ext uri="{BB962C8B-B14F-4D97-AF65-F5344CB8AC3E}">
        <p14:creationId xmlns:p14="http://schemas.microsoft.com/office/powerpoint/2010/main" val="380448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64CDEB-7F1A-47DB-82A5-10ADE4B2CDF1}"/>
              </a:ext>
            </a:extLst>
          </p:cNvPr>
          <p:cNvSpPr txBox="1"/>
          <p:nvPr/>
        </p:nvSpPr>
        <p:spPr>
          <a:xfrm>
            <a:off x="738909" y="164296"/>
            <a:ext cx="10714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95519E"/>
                </a:solidFill>
                <a:latin typeface="League Spartan" panose="00000800000000000000" pitchFamily="50" charset="0"/>
              </a:rPr>
              <a:t>Key points about building resilience</a:t>
            </a:r>
            <a:endParaRPr lang="en-GB" sz="3600" dirty="0">
              <a:latin typeface="League Spartan" panose="00000800000000000000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125820-6B39-4C7C-A1A9-B0E391E85F0A}"/>
              </a:ext>
            </a:extLst>
          </p:cNvPr>
          <p:cNvSpPr txBox="1"/>
          <p:nvPr/>
        </p:nvSpPr>
        <p:spPr>
          <a:xfrm>
            <a:off x="8573524" y="3355452"/>
            <a:ext cx="330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Staying connected with friends and family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AB6CBA-22BA-4F5B-8347-D16671D6F6C1}"/>
              </a:ext>
            </a:extLst>
          </p:cNvPr>
          <p:cNvSpPr txBox="1"/>
          <p:nvPr/>
        </p:nvSpPr>
        <p:spPr>
          <a:xfrm>
            <a:off x="8573524" y="2314806"/>
            <a:ext cx="2706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Helping others where possible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2EE89E-35A7-425D-8E31-59C5EF8CCEC7}"/>
              </a:ext>
            </a:extLst>
          </p:cNvPr>
          <p:cNvSpPr txBox="1"/>
          <p:nvPr/>
        </p:nvSpPr>
        <p:spPr>
          <a:xfrm>
            <a:off x="4730669" y="899684"/>
            <a:ext cx="2471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Working towards a goal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7EDB9E-2E7E-4881-9675-7253F95BFA49}"/>
              </a:ext>
            </a:extLst>
          </p:cNvPr>
          <p:cNvSpPr txBox="1"/>
          <p:nvPr/>
        </p:nvSpPr>
        <p:spPr>
          <a:xfrm>
            <a:off x="998614" y="2330586"/>
            <a:ext cx="2988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Embracing change as a normal part of life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63CE55-1090-4369-B14C-777245DB3CE2}"/>
              </a:ext>
            </a:extLst>
          </p:cNvPr>
          <p:cNvSpPr txBox="1"/>
          <p:nvPr/>
        </p:nvSpPr>
        <p:spPr>
          <a:xfrm>
            <a:off x="3836020" y="4990448"/>
            <a:ext cx="42650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Avoiding seeing disappointments and setbacks as failures or as problems that cannot be overcome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553EC4-B4B4-47A2-AE62-9142E1F80CE9}"/>
              </a:ext>
            </a:extLst>
          </p:cNvPr>
          <p:cNvSpPr txBox="1"/>
          <p:nvPr/>
        </p:nvSpPr>
        <p:spPr>
          <a:xfrm>
            <a:off x="738909" y="4344026"/>
            <a:ext cx="3507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Focussing on what has gone well, strengths and accomplishments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38C2CC-C99E-44A4-A2E4-173E39F0A61A}"/>
              </a:ext>
            </a:extLst>
          </p:cNvPr>
          <p:cNvSpPr txBox="1"/>
          <p:nvPr/>
        </p:nvSpPr>
        <p:spPr>
          <a:xfrm>
            <a:off x="119134" y="3355453"/>
            <a:ext cx="2635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Embracing new challenges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D2CCB7-372D-47EA-9003-9DE0999C08C9}"/>
              </a:ext>
            </a:extLst>
          </p:cNvPr>
          <p:cNvSpPr txBox="1"/>
          <p:nvPr/>
        </p:nvSpPr>
        <p:spPr>
          <a:xfrm>
            <a:off x="2141091" y="1315183"/>
            <a:ext cx="2635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Keeping things in perspective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37A722-0D8A-4DEB-8CC9-CA52E4F008F5}"/>
              </a:ext>
            </a:extLst>
          </p:cNvPr>
          <p:cNvSpPr txBox="1"/>
          <p:nvPr/>
        </p:nvSpPr>
        <p:spPr>
          <a:xfrm>
            <a:off x="7115033" y="1405329"/>
            <a:ext cx="2635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Keeping a positive outlook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0A6E99-54E3-4F84-A684-1DCEE2D61AC0}"/>
              </a:ext>
            </a:extLst>
          </p:cNvPr>
          <p:cNvSpPr txBox="1"/>
          <p:nvPr/>
        </p:nvSpPr>
        <p:spPr>
          <a:xfrm>
            <a:off x="7584187" y="4396098"/>
            <a:ext cx="3856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Taking care of themselves physically and emotionally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3347F2-055B-49DE-A048-4988647E8F5C}"/>
              </a:ext>
            </a:extLst>
          </p:cNvPr>
          <p:cNvSpPr txBox="1"/>
          <p:nvPr/>
        </p:nvSpPr>
        <p:spPr>
          <a:xfrm>
            <a:off x="4038159" y="2740530"/>
            <a:ext cx="3856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95519E"/>
                </a:solidFill>
              </a:rPr>
              <a:t>Techniques to build resilience</a:t>
            </a:r>
          </a:p>
        </p:txBody>
      </p:sp>
    </p:spTree>
    <p:extLst>
      <p:ext uri="{BB962C8B-B14F-4D97-AF65-F5344CB8AC3E}">
        <p14:creationId xmlns:p14="http://schemas.microsoft.com/office/powerpoint/2010/main" val="419535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64CDEB-7F1A-47DB-82A5-10ADE4B2CDF1}"/>
              </a:ext>
            </a:extLst>
          </p:cNvPr>
          <p:cNvSpPr txBox="1"/>
          <p:nvPr/>
        </p:nvSpPr>
        <p:spPr>
          <a:xfrm>
            <a:off x="365257" y="493616"/>
            <a:ext cx="11572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95519E"/>
                </a:solidFill>
                <a:latin typeface="League Spartan" panose="00000800000000000000" pitchFamily="50" charset="0"/>
              </a:rPr>
              <a:t>Additional techniques for supporting resilience</a:t>
            </a:r>
            <a:endParaRPr lang="en-GB" sz="3600" dirty="0">
              <a:latin typeface="League Spartan" panose="00000800000000000000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9ACEB4-3178-43F2-B0F5-8C622BF9DC80}"/>
              </a:ext>
            </a:extLst>
          </p:cNvPr>
          <p:cNvSpPr/>
          <p:nvPr/>
        </p:nvSpPr>
        <p:spPr>
          <a:xfrm>
            <a:off x="636011" y="1352352"/>
            <a:ext cx="11030528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4000"/>
              </a:lnSpc>
              <a:spcAft>
                <a:spcPts val="600"/>
              </a:spcAft>
            </a:pPr>
            <a:r>
              <a:rPr lang="en-GB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Techniques to support emotional wellbeing:</a:t>
            </a:r>
          </a:p>
          <a:p>
            <a:pPr marL="457200" lvl="0" indent="-457200">
              <a:lnSpc>
                <a:spcPts val="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Journaling (writing about experiences, feelings and reflections </a:t>
            </a:r>
            <a:r>
              <a:rPr lang="en-GB" sz="28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on </a:t>
            </a:r>
            <a:r>
              <a:rPr lang="en-GB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regular basis)</a:t>
            </a:r>
          </a:p>
          <a:p>
            <a:pPr marL="457200" lvl="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Meditation </a:t>
            </a:r>
          </a:p>
          <a:p>
            <a:pPr lvl="0">
              <a:lnSpc>
                <a:spcPts val="4000"/>
              </a:lnSpc>
            </a:pPr>
            <a:endParaRPr lang="en-GB" sz="16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>
              <a:lnSpc>
                <a:spcPts val="4000"/>
              </a:lnSpc>
              <a:spcAft>
                <a:spcPts val="600"/>
              </a:spcAft>
            </a:pPr>
            <a:r>
              <a:rPr lang="en-GB" sz="28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Techniques </a:t>
            </a:r>
            <a:r>
              <a:rPr lang="en-GB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support physical health </a:t>
            </a:r>
            <a:r>
              <a:rPr lang="en-GB" sz="28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and </a:t>
            </a:r>
            <a:r>
              <a:rPr lang="en-GB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emotional wellbeing:</a:t>
            </a:r>
          </a:p>
          <a:p>
            <a:pPr marL="457200" lvl="0" indent="-457200">
              <a:lnSpc>
                <a:spcPts val="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Healthy sleep routines</a:t>
            </a:r>
          </a:p>
          <a:p>
            <a:pPr marL="457200" lvl="0" indent="-457200">
              <a:lnSpc>
                <a:spcPts val="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Regular exercise</a:t>
            </a:r>
          </a:p>
          <a:p>
            <a:pPr marL="457200" lvl="0" indent="-457200">
              <a:lnSpc>
                <a:spcPts val="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Maintaining a healthy, balanced diet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2A037AAE-083C-4C86-BCEE-F026D79CF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81516"/>
            <a:ext cx="12192000" cy="365125"/>
          </a:xfrm>
        </p:spPr>
        <p:txBody>
          <a:bodyPr/>
          <a:lstStyle/>
          <a:p>
            <a:r>
              <a:rPr lang="en-GB" dirty="0"/>
              <a:t>© PSHE Association 2020  </a:t>
            </a:r>
          </a:p>
        </p:txBody>
      </p:sp>
    </p:spTree>
    <p:extLst>
      <p:ext uri="{BB962C8B-B14F-4D97-AF65-F5344CB8AC3E}">
        <p14:creationId xmlns:p14="http://schemas.microsoft.com/office/powerpoint/2010/main" val="167777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0633" y="323173"/>
            <a:ext cx="107141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Managing disappointments and setbacks</a:t>
            </a:r>
            <a:endParaRPr lang="en-GB" sz="4400" b="1" dirty="0">
              <a:latin typeface="League Spartan" panose="00000800000000000000" pitchFamily="50" charset="0"/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63517" y="1628790"/>
            <a:ext cx="4823112" cy="2677656"/>
          </a:xfrm>
          <a:prstGeom prst="cloudCallout">
            <a:avLst>
              <a:gd name="adj1" fmla="val -47990"/>
              <a:gd name="adj2" fmla="val 54484"/>
            </a:avLst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en-GB" sz="2400" b="1" i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day-to-day situations might cause disappointment or be seen as a setback?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33530" y="1784224"/>
            <a:ext cx="5446695" cy="3908762"/>
          </a:xfrm>
          <a:prstGeom prst="rect">
            <a:avLst/>
          </a:prstGeom>
          <a:solidFill>
            <a:srgbClr val="DCB9FF"/>
          </a:solidFill>
          <a:ln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Sort the cards </a:t>
            </a:r>
            <a:br>
              <a:rPr lang="en-US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</a:br>
            <a:r>
              <a:rPr lang="en-US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from </a:t>
            </a:r>
            <a:r>
              <a:rPr lang="en-US" sz="2800" b="1" i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Resource 1</a:t>
            </a:r>
            <a:r>
              <a:rPr lang="en-US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into piles: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Strategies to help </a:t>
            </a:r>
            <a:r>
              <a:rPr lang="en-US" sz="2800" b="1" i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prevent </a:t>
            </a:r>
            <a:r>
              <a:rPr lang="en-US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disappointments and setbacks</a:t>
            </a:r>
            <a:br>
              <a:rPr lang="en-US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</a:br>
            <a:r>
              <a:rPr lang="en-US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(</a:t>
            </a:r>
            <a:r>
              <a:rPr lang="en-US" dirty="0" err="1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ie</a:t>
            </a:r>
            <a:r>
              <a:rPr lang="en-US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. What could be done beforehand to help stop them happening as often?)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Strategies to help </a:t>
            </a:r>
            <a:r>
              <a:rPr lang="en-US" sz="2800" b="1" i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manage</a:t>
            </a:r>
            <a:r>
              <a:rPr lang="en-US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disappointments and setbacks</a:t>
            </a:r>
            <a:br>
              <a:rPr lang="en-US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</a:br>
            <a:r>
              <a:rPr lang="en-US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(</a:t>
            </a:r>
            <a:r>
              <a:rPr lang="en-US" dirty="0" err="1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ie</a:t>
            </a:r>
            <a:r>
              <a:rPr lang="en-US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. What could be done in the moment to deal with the situation more positively?)</a:t>
            </a:r>
            <a:endParaRPr lang="en-US" sz="24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8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162550" y="1276350"/>
            <a:ext cx="1409700" cy="7048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ounded Rectangle 24"/>
          <p:cNvSpPr/>
          <p:nvPr/>
        </p:nvSpPr>
        <p:spPr>
          <a:xfrm rot="1041303">
            <a:off x="5298565" y="1774540"/>
            <a:ext cx="1409700" cy="7048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ounded Rectangle 25"/>
          <p:cNvSpPr/>
          <p:nvPr/>
        </p:nvSpPr>
        <p:spPr>
          <a:xfrm rot="20652637">
            <a:off x="5093246" y="2305473"/>
            <a:ext cx="1409700" cy="7048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F35BB4-EE86-4C19-BFED-D54DF7A9E4E3}"/>
              </a:ext>
            </a:extLst>
          </p:cNvPr>
          <p:cNvSpPr txBox="1"/>
          <p:nvPr/>
        </p:nvSpPr>
        <p:spPr>
          <a:xfrm>
            <a:off x="250633" y="4796412"/>
            <a:ext cx="4990469" cy="1810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GB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Suggestions: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Not getting a particular mark on a test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Being let down by a friend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Seeing a negative comment on social media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Struggling with a new skill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214B8F-0B57-4480-994C-9FBE3DB992FA}"/>
              </a:ext>
            </a:extLst>
          </p:cNvPr>
          <p:cNvSpPr txBox="1"/>
          <p:nvPr/>
        </p:nvSpPr>
        <p:spPr>
          <a:xfrm>
            <a:off x="6233530" y="5701788"/>
            <a:ext cx="5446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Tip: If you are unable to print this, choose one colour for each ‘pile’ and change the colour of the font or background of the card.</a:t>
            </a:r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933A6129-37AB-4E22-9076-F8BC98798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81516"/>
            <a:ext cx="12192000" cy="365125"/>
          </a:xfrm>
        </p:spPr>
        <p:txBody>
          <a:bodyPr/>
          <a:lstStyle/>
          <a:p>
            <a:r>
              <a:rPr lang="en-GB" dirty="0"/>
              <a:t>© PSHE Association 2020  </a:t>
            </a:r>
          </a:p>
        </p:txBody>
      </p:sp>
    </p:spTree>
    <p:extLst>
      <p:ext uri="{BB962C8B-B14F-4D97-AF65-F5344CB8AC3E}">
        <p14:creationId xmlns:p14="http://schemas.microsoft.com/office/powerpoint/2010/main" val="380574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0" grpId="0" animBg="1"/>
      <p:bldP spid="25" grpId="0" animBg="1"/>
      <p:bldP spid="26" grpId="0" animBg="1"/>
      <p:bldP spid="6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F230233-681E-4D36-9510-CCDC6ACDB178}"/>
              </a:ext>
            </a:extLst>
          </p:cNvPr>
          <p:cNvSpPr txBox="1"/>
          <p:nvPr/>
        </p:nvSpPr>
        <p:spPr>
          <a:xfrm>
            <a:off x="195168" y="281557"/>
            <a:ext cx="11801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Helpful strategies to reduce the impact of  disappointments or setbacks</a:t>
            </a:r>
            <a:endParaRPr lang="en-GB" sz="3600" b="1" dirty="0">
              <a:latin typeface="League Spartan" panose="00000800000000000000" pitchFamily="50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E348A4-C969-43EA-AE33-65A4BB488DF8}"/>
              </a:ext>
            </a:extLst>
          </p:cNvPr>
          <p:cNvSpPr/>
          <p:nvPr/>
        </p:nvSpPr>
        <p:spPr>
          <a:xfrm>
            <a:off x="195168" y="1984987"/>
            <a:ext cx="1180166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Activities such as journaling, listing </a:t>
            </a:r>
            <a:r>
              <a:rPr lang="en-GB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positive qualities and experiences, or practising </a:t>
            </a:r>
            <a:r>
              <a:rPr lang="en-GB" sz="28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gratitude, </a:t>
            </a:r>
            <a:r>
              <a:rPr lang="en-GB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can be regular habits which support a positive mindset. </a:t>
            </a:r>
          </a:p>
          <a:p>
            <a:endParaRPr lang="en-GB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Asking </a:t>
            </a:r>
            <a:r>
              <a:rPr lang="en-GB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questions such as ‘how will this event be affecting my life in a week/month/year’s time?’ can help keep things in perspective.</a:t>
            </a:r>
          </a:p>
          <a:p>
            <a:r>
              <a:rPr lang="en-GB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</a:t>
            </a:r>
            <a:r>
              <a:rPr lang="en-GB" sz="9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</a:t>
            </a:r>
            <a:endParaRPr lang="en-GB" sz="9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Reframing disappointments and setbacks to create a more positive take on an event, and being proactive in resolving issues which are upsetting.</a:t>
            </a:r>
            <a:endParaRPr lang="en-GB" sz="3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F3AE9F83-0DED-4952-B069-4A12B0AF7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81516"/>
            <a:ext cx="12192000" cy="365125"/>
          </a:xfrm>
        </p:spPr>
        <p:txBody>
          <a:bodyPr/>
          <a:lstStyle/>
          <a:p>
            <a:r>
              <a:rPr lang="en-GB" dirty="0"/>
              <a:t>© PSHE Association 2020  </a:t>
            </a:r>
          </a:p>
        </p:txBody>
      </p:sp>
    </p:spTree>
    <p:extLst>
      <p:ext uri="{BB962C8B-B14F-4D97-AF65-F5344CB8AC3E}">
        <p14:creationId xmlns:p14="http://schemas.microsoft.com/office/powerpoint/2010/main" val="171473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3D2F46-D9DE-4C7A-9801-6D1649ACFE4F}"/>
              </a:ext>
            </a:extLst>
          </p:cNvPr>
          <p:cNvSpPr txBox="1"/>
          <p:nvPr/>
        </p:nvSpPr>
        <p:spPr>
          <a:xfrm>
            <a:off x="195166" y="351630"/>
            <a:ext cx="5023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Unhelpful strategies </a:t>
            </a:r>
            <a:endParaRPr lang="en-GB" sz="3200" b="1" dirty="0">
              <a:latin typeface="League Spartan" panose="00000800000000000000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B545FC-B311-45F8-B025-16B0E857FCC3}"/>
              </a:ext>
            </a:extLst>
          </p:cNvPr>
          <p:cNvSpPr/>
          <p:nvPr/>
        </p:nvSpPr>
        <p:spPr>
          <a:xfrm>
            <a:off x="432864" y="1458475"/>
            <a:ext cx="10965239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While we have looked at helpful strategies, there are some strategies that would be unhelpful and/or risky, such as:</a:t>
            </a:r>
          </a:p>
          <a:p>
            <a:endParaRPr lang="en-GB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Using drugs, including alcohol, to manage feelings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Shouting at, ganging up on and manipulating others are aggressive strategies which are likely to have unintended serious consequences. </a:t>
            </a:r>
          </a:p>
          <a:p>
            <a:endParaRPr lang="en-GB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Ignoring issues is a passive response which can lead to difficult situations continuing unnecessarily.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CC8C534-61A4-42E7-9334-7D3E5FB03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81516"/>
            <a:ext cx="12192000" cy="365125"/>
          </a:xfrm>
        </p:spPr>
        <p:txBody>
          <a:bodyPr/>
          <a:lstStyle/>
          <a:p>
            <a:r>
              <a:rPr lang="en-GB" dirty="0"/>
              <a:t>© PSHE Association 2020  </a:t>
            </a:r>
          </a:p>
        </p:txBody>
      </p:sp>
    </p:spTree>
    <p:extLst>
      <p:ext uri="{BB962C8B-B14F-4D97-AF65-F5344CB8AC3E}">
        <p14:creationId xmlns:p14="http://schemas.microsoft.com/office/powerpoint/2010/main" val="269503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4052" y="301480"/>
            <a:ext cx="115694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Revisit your A-Z from the start of the lesson. </a:t>
            </a:r>
            <a:endParaRPr lang="en-GB" sz="4400" b="1" dirty="0">
              <a:latin typeface="League Spartan" panose="00000800000000000000" pitchFamily="50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56142" y="6589289"/>
            <a:ext cx="12192000" cy="365125"/>
          </a:xfrm>
        </p:spPr>
        <p:txBody>
          <a:bodyPr/>
          <a:lstStyle/>
          <a:p>
            <a:r>
              <a:rPr lang="en-GB" sz="1050" dirty="0"/>
              <a:t>© PSHE Association 2018 </a:t>
            </a:r>
            <a:r>
              <a:rPr lang="en-GB" dirty="0"/>
              <a:t>	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813552" y="6492875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16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669896" y="1678568"/>
            <a:ext cx="3940790" cy="4647426"/>
          </a:xfrm>
          <a:prstGeom prst="rect">
            <a:avLst/>
          </a:prstGeom>
          <a:solidFill>
            <a:srgbClr val="DCB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Wingdings" panose="05000000000000000000" pitchFamily="2" charset="2"/>
              </a:rPr>
              <a:t></a:t>
            </a:r>
            <a:r>
              <a:rPr lang="en-US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Wingdings" panose="05000000000000000000" pitchFamily="2" charset="2"/>
              </a:rPr>
              <a:t>Tick t</a:t>
            </a:r>
            <a:r>
              <a:rPr lang="en-US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hings which can have a positive impact on mental health</a:t>
            </a:r>
          </a:p>
          <a:p>
            <a:pPr algn="ctr"/>
            <a:endParaRPr lang="en-US" sz="28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ctr"/>
            <a:r>
              <a:rPr lang="en-US" sz="50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Wingdings" panose="05000000000000000000" pitchFamily="2" charset="2"/>
              </a:rPr>
              <a:t></a:t>
            </a:r>
            <a:r>
              <a:rPr lang="en-US" sz="28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Add new ideas and </a:t>
            </a:r>
            <a:r>
              <a:rPr lang="en-US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reframe negatives where </a:t>
            </a:r>
            <a:r>
              <a:rPr lang="en-US" sz="28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possible</a:t>
            </a:r>
          </a:p>
          <a:p>
            <a:pPr algn="ctr"/>
            <a:endParaRPr lang="en-US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C46923-AF5E-430B-9F5B-1785CE010DBC}"/>
              </a:ext>
            </a:extLst>
          </p:cNvPr>
          <p:cNvSpPr txBox="1"/>
          <p:nvPr/>
        </p:nvSpPr>
        <p:spPr>
          <a:xfrm>
            <a:off x="658017" y="2364482"/>
            <a:ext cx="60003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</a:t>
            </a:r>
            <a:r>
              <a:rPr lang="en-GB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is for active lifestyles </a:t>
            </a:r>
            <a:r>
              <a:rPr lang="en-US" sz="4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</a:t>
            </a:r>
            <a:endParaRPr lang="en-GB" sz="40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B4D43F-9A91-4E17-8B8E-D03B39D5D8AA}"/>
              </a:ext>
            </a:extLst>
          </p:cNvPr>
          <p:cNvSpPr txBox="1"/>
          <p:nvPr/>
        </p:nvSpPr>
        <p:spPr>
          <a:xfrm>
            <a:off x="658017" y="3423312"/>
            <a:ext cx="37208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 </a:t>
            </a:r>
            <a:r>
              <a:rPr lang="en-GB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is for bullying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1D62E2-C2E4-44B3-96B2-17AC168B097D}"/>
              </a:ext>
            </a:extLst>
          </p:cNvPr>
          <p:cNvSpPr txBox="1"/>
          <p:nvPr/>
        </p:nvSpPr>
        <p:spPr>
          <a:xfrm>
            <a:off x="658018" y="4482141"/>
            <a:ext cx="70118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 </a:t>
            </a:r>
            <a:r>
              <a:rPr lang="en-GB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is for</a:t>
            </a:r>
            <a:r>
              <a:rPr lang="en-GB" sz="4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>
                <a:solidFill>
                  <a:srgbClr val="00B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consideration of how failures help us to learn </a:t>
            </a:r>
            <a:r>
              <a:rPr lang="en-US" sz="4000" b="1" dirty="0">
                <a:solidFill>
                  <a:srgbClr val="00B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</a:t>
            </a:r>
            <a:endParaRPr lang="en-GB" sz="40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75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36" y="481822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Further support</a:t>
            </a:r>
            <a:endParaRPr lang="en-GB" sz="4400" b="1" dirty="0">
              <a:latin typeface="League Spartan" panose="00000800000000000000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18908" y="990948"/>
            <a:ext cx="604357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There are lots of places to get advice about emotional wellbeing, </a:t>
            </a:r>
            <a:r>
              <a:rPr lang="en-US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or </a:t>
            </a:r>
            <a:r>
              <a:rPr lang="en-US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to discuss feelings.</a:t>
            </a:r>
          </a:p>
          <a:p>
            <a:endParaRPr lang="en-US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US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US" sz="2400" b="1" dirty="0" err="1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ChildLine</a:t>
            </a:r>
            <a:r>
              <a:rPr lang="en-US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: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hlinkClick r:id="rId3"/>
              </a:rPr>
              <a:t>www.childline.org.uk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 </a:t>
            </a:r>
            <a:r>
              <a:rPr lang="en-US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Phone: 0800 1111</a:t>
            </a:r>
          </a:p>
          <a:p>
            <a:endParaRPr lang="en-US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US" sz="24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Young Minds:</a:t>
            </a:r>
          </a:p>
          <a:p>
            <a:r>
              <a:rPr lang="en-GB" sz="2400" u="sng" dirty="0">
                <a:latin typeface="Lato" panose="020B0604020202020204" charset="0"/>
                <a:ea typeface="Lato" panose="020B0604020202020204" charset="0"/>
                <a:cs typeface="Lato" panose="020B0604020202020204" charset="0"/>
                <a:hlinkClick r:id="rId4"/>
              </a:rPr>
              <a:t>www.youngminds.org.uk</a:t>
            </a:r>
            <a:endParaRPr lang="en-US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US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US" sz="24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Samaritans:</a:t>
            </a:r>
          </a:p>
          <a:p>
            <a:r>
              <a:rPr lang="en-GB" sz="2400" u="sng" dirty="0">
                <a:latin typeface="Lato" panose="020B0604020202020204" charset="0"/>
                <a:ea typeface="Lato" panose="020B0604020202020204" charset="0"/>
                <a:cs typeface="Lato" panose="020B0604020202020204" charset="0"/>
                <a:hlinkClick r:id="rId5"/>
              </a:rPr>
              <a:t>www.samaritans.org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Phone: 116 123</a:t>
            </a:r>
            <a:endParaRPr lang="en-US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US" sz="2400" dirty="0">
              <a:solidFill>
                <a:schemeClr val="bg1">
                  <a:lumMod val="50000"/>
                </a:schemeClr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50" dirty="0"/>
              <a:t>© PSHE Association 2018 </a:t>
            </a:r>
            <a:r>
              <a:rPr lang="en-GB" dirty="0"/>
              <a:t>	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17</a:t>
            </a:fld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67239" y="1624518"/>
            <a:ext cx="49113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If you have questions or concerns about emotional wellbeing or mental health, you can always speak to your parent or carer, or contact a teacher in school for more advice and support. </a:t>
            </a:r>
          </a:p>
          <a:p>
            <a:endParaRPr lang="en-GB" dirty="0"/>
          </a:p>
        </p:txBody>
      </p:sp>
      <p:pic>
        <p:nvPicPr>
          <p:cNvPr id="9" name="Picture 2" descr="Speech Bubbles, Conversation, Black, Blank, Chat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990" y="4311438"/>
            <a:ext cx="2912582" cy="187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32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5242" y="306412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More activities</a:t>
            </a:r>
            <a:endParaRPr lang="en-GB" sz="4400" b="1" dirty="0">
              <a:latin typeface="League Spartan" panose="00000800000000000000" pitchFamily="50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48351"/>
            <a:ext cx="12192000" cy="365125"/>
          </a:xfrm>
        </p:spPr>
        <p:txBody>
          <a:bodyPr/>
          <a:lstStyle/>
          <a:p>
            <a:r>
              <a:rPr lang="en-GB" sz="1050" dirty="0"/>
              <a:t>© PSHE Association 2018 </a:t>
            </a:r>
            <a:r>
              <a:rPr lang="en-GB" dirty="0"/>
              <a:t>	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18</a:t>
            </a:fld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6838655" y="378684"/>
            <a:ext cx="46007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Storylines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925833" y="982423"/>
            <a:ext cx="4996425" cy="5262979"/>
          </a:xfrm>
          <a:prstGeom prst="rect">
            <a:avLst/>
          </a:prstGeom>
          <a:ln>
            <a:solidFill>
              <a:srgbClr val="CC66FF"/>
            </a:solidFill>
          </a:ln>
        </p:spPr>
        <p:txBody>
          <a:bodyPr wrap="square">
            <a:spAutoFit/>
          </a:bodyPr>
          <a:lstStyle/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List characters or storylines from well-known programmes, films or recent news items that illustrate the following concepts:</a:t>
            </a:r>
          </a:p>
          <a:p>
            <a:endParaRPr lang="en-GB" sz="2400" dirty="0">
              <a:solidFill>
                <a:srgbClr val="95519E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keeping going when things are tough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having the confidence to do what they think is right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bouncing back from setbacks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seeing mistakes as opportunities to learn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adapting if a person does not succeed first time</a:t>
            </a:r>
          </a:p>
        </p:txBody>
      </p:sp>
      <p:sp>
        <p:nvSpPr>
          <p:cNvPr id="8" name="Rectangle 7"/>
          <p:cNvSpPr/>
          <p:nvPr/>
        </p:nvSpPr>
        <p:spPr>
          <a:xfrm>
            <a:off x="242436" y="1477828"/>
            <a:ext cx="46007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Decision tree</a:t>
            </a:r>
          </a:p>
        </p:txBody>
      </p:sp>
      <p:sp>
        <p:nvSpPr>
          <p:cNvPr id="6" name="Rectangle 5"/>
          <p:cNvSpPr/>
          <p:nvPr/>
        </p:nvSpPr>
        <p:spPr>
          <a:xfrm>
            <a:off x="315143" y="2001048"/>
            <a:ext cx="59712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Create a decision tree to illustrate consequences of acting in different ways. 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2975" y="2789161"/>
            <a:ext cx="3083525" cy="7849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Tara is upset she was not invited to an online group chat with her friends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7262" y="4174789"/>
            <a:ext cx="3083525" cy="83644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Tara </a:t>
            </a:r>
            <a:r>
              <a:rPr lang="en-GB"/>
              <a:t>has </a:t>
            </a:r>
            <a:r>
              <a:rPr lang="en-GB" smtClean="0"/>
              <a:t>a go </a:t>
            </a:r>
            <a:r>
              <a:rPr lang="en-GB" dirty="0"/>
              <a:t>at her friends for leaving her out and ignores them for a week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17262" y="5682220"/>
            <a:ext cx="3083525" cy="83099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Tara’s friends are upset and don’t invite her to the next group chat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351194" y="4174789"/>
            <a:ext cx="2935239" cy="83644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Tara asks her friends to message her if they have another group chat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393814" y="5682220"/>
            <a:ext cx="2892620" cy="83099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Tara has a great evening catching up with her friends online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1609916" y="3738978"/>
            <a:ext cx="313507" cy="270178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602270" y="5187196"/>
            <a:ext cx="1" cy="365784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368568" y="3697532"/>
            <a:ext cx="324621" cy="254162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892956" y="5125459"/>
            <a:ext cx="1" cy="365784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Nature, Plant, Tre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8800" y="1025186"/>
            <a:ext cx="1292008" cy="13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14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04157" y="3468908"/>
            <a:ext cx="109401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</a:rPr>
              <a:t>Home learning lesson </a:t>
            </a: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</a:rPr>
              <a:t>1: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eague Spartan" panose="00000800000000000000" pitchFamily="50" charset="0"/>
              </a:rPr>
              <a:t>Promoting emotional wellbeing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League Spartan" panose="00000800000000000000" pitchFamily="50" charset="0"/>
            </a:endParaRPr>
          </a:p>
        </p:txBody>
      </p:sp>
      <p:pic>
        <p:nvPicPr>
          <p:cNvPr id="4104" name="Picture 8" descr="Feedback, Satisfaction, Customer, Client, Survey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1268" y="225910"/>
            <a:ext cx="4589463" cy="2992712"/>
          </a:xfrm>
          <a:prstGeom prst="rect">
            <a:avLst/>
          </a:prstGeom>
          <a:solidFill>
            <a:srgbClr val="DCB9FF"/>
          </a:solidFill>
          <a:extLst/>
        </p:spPr>
      </p:pic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F1E89FA4-D98B-4430-B2D8-8410BE6FC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81516"/>
            <a:ext cx="12192000" cy="365125"/>
          </a:xfrm>
        </p:spPr>
        <p:txBody>
          <a:bodyPr/>
          <a:lstStyle/>
          <a:p>
            <a:r>
              <a:rPr lang="en-GB" dirty="0"/>
              <a:t>© PSHE Association 2020  </a:t>
            </a:r>
          </a:p>
        </p:txBody>
      </p:sp>
    </p:spTree>
    <p:extLst>
      <p:ext uri="{BB962C8B-B14F-4D97-AF65-F5344CB8AC3E}">
        <p14:creationId xmlns:p14="http://schemas.microsoft.com/office/powerpoint/2010/main" val="243246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6585" y="3185282"/>
            <a:ext cx="10965901" cy="25083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/>
            <a:r>
              <a:rPr lang="en-GB" sz="3200" b="1" dirty="0">
                <a:latin typeface="League Spartan" panose="00000800000000000000" pitchFamily="50" charset="0"/>
              </a:rPr>
              <a:t>We will be able to: </a:t>
            </a:r>
          </a:p>
          <a:p>
            <a:pPr lvl="3"/>
            <a:endParaRPr lang="en-GB" sz="3200" b="1" dirty="0">
              <a:latin typeface="League Spartan" panose="00000800000000000000" pitchFamily="50" charset="0"/>
            </a:endParaRPr>
          </a:p>
          <a:p>
            <a:pPr lvl="3"/>
            <a:endParaRPr lang="en-GB" sz="100" b="1" dirty="0">
              <a:latin typeface="Gill Sans MT" panose="020B0502020104020203" pitchFamily="34" charset="0"/>
            </a:endParaRPr>
          </a:p>
          <a:p>
            <a:pPr marL="914400" lvl="1" indent="-457200">
              <a:spcAft>
                <a:spcPts val="1200"/>
              </a:spcAft>
              <a:buSzPct val="202000"/>
              <a:buBlip>
                <a:blip r:embed="rId3"/>
              </a:buBlip>
            </a:pP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explain the factors that affect emotional wellbeing</a:t>
            </a:r>
          </a:p>
          <a:p>
            <a:pPr marL="914400" lvl="1" indent="-457200">
              <a:spcAft>
                <a:spcPts val="1200"/>
              </a:spcAft>
              <a:buSzPct val="202000"/>
              <a:buBlip>
                <a:blip r:embed="rId3"/>
              </a:buBlip>
            </a:pP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identify ways to promote emotional wellbeing and build resilience</a:t>
            </a:r>
          </a:p>
          <a:p>
            <a:pPr marL="914400" lvl="1" indent="-457200">
              <a:spcAft>
                <a:spcPts val="1200"/>
              </a:spcAft>
              <a:buSzPct val="202000"/>
              <a:buBlip>
                <a:blip r:embed="rId3"/>
              </a:buBlip>
            </a:pP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reframe and learn from disappointments and setbacks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9850" y="589419"/>
            <a:ext cx="10706426" cy="9387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3"/>
            <a:endParaRPr lang="en-GB" sz="1600" b="1" dirty="0">
              <a:latin typeface="Gill Sans MT" panose="020B0502020104020203" pitchFamily="34" charset="0"/>
            </a:endParaRPr>
          </a:p>
          <a:p>
            <a:pPr lvl="3"/>
            <a:endParaRPr lang="en-GB" sz="1100" b="1" dirty="0">
              <a:latin typeface="Gill Sans MT" panose="020B0502020104020203" pitchFamily="34" charset="0"/>
            </a:endParaRPr>
          </a:p>
          <a:p>
            <a:pPr lvl="3"/>
            <a:endParaRPr lang="en-GB" sz="800" b="1" dirty="0">
              <a:latin typeface="Gill Sans MT" panose="020B0502020104020203" pitchFamily="34" charset="0"/>
            </a:endParaRPr>
          </a:p>
          <a:p>
            <a:pPr lvl="3"/>
            <a:endParaRPr lang="en-GB" sz="2000" b="1" dirty="0">
              <a:latin typeface="Gill Sans MT" panose="020B050202010402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531" y="951146"/>
            <a:ext cx="968621" cy="10763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02" r="10174"/>
          <a:stretch/>
        </p:blipFill>
        <p:spPr>
          <a:xfrm>
            <a:off x="311178" y="3029146"/>
            <a:ext cx="877333" cy="10017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9842" y="652087"/>
            <a:ext cx="1115538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SzPct val="202000"/>
            </a:pPr>
            <a:r>
              <a:rPr lang="en-GB" sz="3200" dirty="0">
                <a:solidFill>
                  <a:prstClr val="black"/>
                </a:solidFill>
                <a:latin typeface="League Spartan" panose="020B0604020202020204" charset="0"/>
                <a:ea typeface="Lato" panose="020F0502020204030203" pitchFamily="34" charset="0"/>
                <a:cs typeface="Lato" panose="020F0502020204030203" pitchFamily="34" charset="0"/>
              </a:rPr>
              <a:t>We are learning:</a:t>
            </a:r>
          </a:p>
          <a:p>
            <a:pPr marL="914400" lvl="1" indent="-457200">
              <a:lnSpc>
                <a:spcPct val="150000"/>
              </a:lnSpc>
              <a:buSzPct val="202000"/>
              <a:buBlip>
                <a:blip r:embed="rId3"/>
              </a:buBlip>
            </a:pP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ways to promote emotional wellbeing</a:t>
            </a:r>
          </a:p>
          <a:p>
            <a:pPr marL="914400" lvl="1" indent="-457200">
              <a:lnSpc>
                <a:spcPct val="150000"/>
              </a:lnSpc>
              <a:buSzPct val="202000"/>
              <a:buBlip>
                <a:blip r:embed="rId3"/>
              </a:buBlip>
            </a:pP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build resilience and how to reframe disappointments and setbacks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F71FBDAC-68D1-4E31-BDDE-C061EB19B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81516"/>
            <a:ext cx="12192000" cy="365125"/>
          </a:xfrm>
        </p:spPr>
        <p:txBody>
          <a:bodyPr/>
          <a:lstStyle/>
          <a:p>
            <a:r>
              <a:rPr lang="en-GB" dirty="0"/>
              <a:t>© PSHE Association 2020  </a:t>
            </a:r>
          </a:p>
        </p:txBody>
      </p:sp>
    </p:spTree>
    <p:extLst>
      <p:ext uri="{BB962C8B-B14F-4D97-AF65-F5344CB8AC3E}">
        <p14:creationId xmlns:p14="http://schemas.microsoft.com/office/powerpoint/2010/main" val="155948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4052" y="301480"/>
            <a:ext cx="115694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95519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Create an A-Z list of factors that can </a:t>
            </a:r>
            <a:r>
              <a:rPr lang="en-GB" sz="4400" b="1" dirty="0" smtClean="0">
                <a:solidFill>
                  <a:srgbClr val="95519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affect </a:t>
            </a:r>
            <a:r>
              <a:rPr lang="en-GB" sz="4400" b="1" dirty="0">
                <a:solidFill>
                  <a:srgbClr val="95519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mental health and emotional </a:t>
            </a:r>
            <a:r>
              <a:rPr lang="en-GB" sz="4400" b="1" dirty="0" smtClean="0">
                <a:solidFill>
                  <a:srgbClr val="95519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wellbeing </a:t>
            </a:r>
          </a:p>
          <a:p>
            <a:pPr algn="ctr"/>
            <a:r>
              <a:rPr lang="en-GB" sz="4400" b="1" dirty="0" smtClean="0">
                <a:solidFill>
                  <a:srgbClr val="95519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(either </a:t>
            </a:r>
            <a:r>
              <a:rPr lang="en-GB" sz="4400" b="1" dirty="0">
                <a:solidFill>
                  <a:srgbClr val="95519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positively or </a:t>
            </a:r>
            <a:r>
              <a:rPr lang="en-GB" sz="4400" b="1" dirty="0" smtClean="0">
                <a:solidFill>
                  <a:srgbClr val="95519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negatively)</a:t>
            </a:r>
            <a:endParaRPr lang="en-GB" sz="44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32759B-44A6-4C32-A39A-8E7CE80E2E1B}"/>
              </a:ext>
            </a:extLst>
          </p:cNvPr>
          <p:cNvSpPr txBox="1"/>
          <p:nvPr/>
        </p:nvSpPr>
        <p:spPr>
          <a:xfrm>
            <a:off x="2541185" y="2698043"/>
            <a:ext cx="64251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</a:t>
            </a:r>
            <a:r>
              <a:rPr lang="en-GB" sz="4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is for active lifestyles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50C1FB-88E5-4127-B114-A8D716DD02B2}"/>
              </a:ext>
            </a:extLst>
          </p:cNvPr>
          <p:cNvSpPr txBox="1"/>
          <p:nvPr/>
        </p:nvSpPr>
        <p:spPr>
          <a:xfrm>
            <a:off x="2541185" y="3756873"/>
            <a:ext cx="43652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 </a:t>
            </a:r>
            <a:r>
              <a:rPr lang="en-GB" sz="4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is for bullying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D720CB-D8A5-463A-8A83-800AA93153C5}"/>
              </a:ext>
            </a:extLst>
          </p:cNvPr>
          <p:cNvSpPr txBox="1"/>
          <p:nvPr/>
        </p:nvSpPr>
        <p:spPr>
          <a:xfrm>
            <a:off x="2541185" y="4815703"/>
            <a:ext cx="25635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 </a:t>
            </a:r>
            <a:r>
              <a:rPr lang="en-GB" sz="4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is for…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8DA1B46-B3C7-4353-9CB3-DD170789DD62}"/>
              </a:ext>
            </a:extLst>
          </p:cNvPr>
          <p:cNvSpPr/>
          <p:nvPr/>
        </p:nvSpPr>
        <p:spPr>
          <a:xfrm rot="395485">
            <a:off x="7053583" y="3688463"/>
            <a:ext cx="2935004" cy="2731993"/>
          </a:xfrm>
          <a:prstGeom prst="ellipse">
            <a:avLst/>
          </a:prstGeom>
          <a:solidFill>
            <a:srgbClr val="95519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How many letters can you come up with an idea for?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228DB51D-84B4-492B-94FC-F6F36641E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81516"/>
            <a:ext cx="12192000" cy="365125"/>
          </a:xfrm>
        </p:spPr>
        <p:txBody>
          <a:bodyPr/>
          <a:lstStyle/>
          <a:p>
            <a:r>
              <a:rPr lang="en-GB" dirty="0"/>
              <a:t>© PSHE Association 2020  </a:t>
            </a:r>
          </a:p>
        </p:txBody>
      </p:sp>
    </p:spTree>
    <p:extLst>
      <p:ext uri="{BB962C8B-B14F-4D97-AF65-F5344CB8AC3E}">
        <p14:creationId xmlns:p14="http://schemas.microsoft.com/office/powerpoint/2010/main" val="257505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30841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95519E"/>
                </a:solidFill>
                <a:latin typeface="League Spartan" panose="00000800000000000000" pitchFamily="50" charset="0"/>
              </a:rPr>
              <a:t>The chart shows how </a:t>
            </a:r>
            <a:r>
              <a:rPr lang="en-GB" sz="2800" dirty="0" err="1">
                <a:solidFill>
                  <a:srgbClr val="95519E"/>
                </a:solidFill>
                <a:latin typeface="League Spartan" panose="00000800000000000000" pitchFamily="50" charset="0"/>
              </a:rPr>
              <a:t>Kaz</a:t>
            </a:r>
            <a:r>
              <a:rPr lang="en-GB" sz="2800" dirty="0">
                <a:solidFill>
                  <a:srgbClr val="95519E"/>
                </a:solidFill>
                <a:latin typeface="League Spartan" panose="00000800000000000000" pitchFamily="50" charset="0"/>
              </a:rPr>
              <a:t> is feeling at different points in the </a:t>
            </a:r>
            <a:r>
              <a:rPr lang="en-GB" sz="2800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day</a:t>
            </a:r>
            <a:endParaRPr lang="en-GB" sz="2800" dirty="0">
              <a:solidFill>
                <a:srgbClr val="95519E"/>
              </a:solidFill>
              <a:latin typeface="League Spartan" panose="00000800000000000000" pitchFamily="50" charset="0"/>
            </a:endParaRPr>
          </a:p>
          <a:p>
            <a:endParaRPr lang="en-GB" sz="1600" dirty="0" smtClean="0">
              <a:solidFill>
                <a:srgbClr val="95519E"/>
              </a:solidFill>
              <a:latin typeface="League Spartan" panose="00000800000000000000" pitchFamily="50" charset="0"/>
            </a:endParaRPr>
          </a:p>
          <a:p>
            <a:r>
              <a:rPr lang="en-GB" sz="2800" b="1" u="sng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Make </a:t>
            </a:r>
            <a:r>
              <a:rPr lang="en-GB" sz="2800" b="1" u="sng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notes</a:t>
            </a:r>
            <a:r>
              <a:rPr lang="en-GB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on the questions </a:t>
            </a:r>
            <a:r>
              <a:rPr lang="en-GB" sz="28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below:</a:t>
            </a:r>
            <a:endParaRPr lang="en-GB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8560E5-FEDB-4E9B-94B4-3061B63AD2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40"/>
          <a:stretch/>
        </p:blipFill>
        <p:spPr>
          <a:xfrm>
            <a:off x="119246" y="1396558"/>
            <a:ext cx="8957540" cy="526363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28DE153-A1F1-4305-B3BA-2655B76C53DF}"/>
              </a:ext>
            </a:extLst>
          </p:cNvPr>
          <p:cNvSpPr/>
          <p:nvPr/>
        </p:nvSpPr>
        <p:spPr>
          <a:xfrm>
            <a:off x="9161979" y="1396556"/>
            <a:ext cx="2910775" cy="5263639"/>
          </a:xfrm>
          <a:prstGeom prst="rect">
            <a:avLst/>
          </a:prstGeom>
          <a:solidFill>
            <a:srgbClr val="E8D6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>
                    <a:lumMod val="50000"/>
                  </a:schemeClr>
                </a:solidFill>
              </a:rPr>
              <a:t>Ideas</a:t>
            </a:r>
          </a:p>
          <a:p>
            <a:pPr algn="ctr"/>
            <a:endParaRPr lang="en-GB" sz="800" b="1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bg1">
                    <a:lumMod val="50000"/>
                  </a:schemeClr>
                </a:solidFill>
              </a:rPr>
              <a:t>Getting tired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bg1">
                    <a:lumMod val="50000"/>
                  </a:schemeClr>
                </a:solidFill>
              </a:rPr>
              <a:t>Playing sport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bg1">
                    <a:lumMod val="50000"/>
                  </a:schemeClr>
                </a:solidFill>
              </a:rPr>
              <a:t>Having detention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bg1">
                    <a:lumMod val="50000"/>
                  </a:schemeClr>
                </a:solidFill>
              </a:rPr>
              <a:t>Time outside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bg1">
                    <a:lumMod val="50000"/>
                  </a:schemeClr>
                </a:solidFill>
              </a:rPr>
              <a:t>Seeing friends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bg1">
                    <a:lumMod val="50000"/>
                  </a:schemeClr>
                </a:solidFill>
              </a:rPr>
              <a:t>Positive thinking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bg1">
                    <a:lumMod val="50000"/>
                  </a:schemeClr>
                </a:solidFill>
              </a:rPr>
              <a:t>A difficult lesson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bg1">
                    <a:lumMod val="50000"/>
                  </a:schemeClr>
                </a:solidFill>
              </a:rPr>
              <a:t>Eating a healthy meal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bg1">
                    <a:lumMod val="50000"/>
                  </a:schemeClr>
                </a:solidFill>
              </a:rPr>
              <a:t>Overcoming a setback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bg1">
                    <a:lumMod val="50000"/>
                  </a:schemeClr>
                </a:solidFill>
              </a:rPr>
              <a:t>Having an argument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bg1">
                    <a:lumMod val="50000"/>
                  </a:schemeClr>
                </a:solidFill>
              </a:rPr>
              <a:t>Checking social media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bg1">
                    <a:lumMod val="50000"/>
                  </a:schemeClr>
                </a:solidFill>
              </a:rPr>
              <a:t>Playing a favourite game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bg1">
                    <a:lumMod val="50000"/>
                  </a:schemeClr>
                </a:solidFill>
              </a:rPr>
              <a:t>Being proud of an achievement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22E92-B634-4D89-A502-E208088ADBE2}"/>
              </a:ext>
            </a:extLst>
          </p:cNvPr>
          <p:cNvSpPr/>
          <p:nvPr/>
        </p:nvSpPr>
        <p:spPr>
          <a:xfrm>
            <a:off x="9179005" y="1405706"/>
            <a:ext cx="2910775" cy="5263639"/>
          </a:xfrm>
          <a:prstGeom prst="rect">
            <a:avLst/>
          </a:prstGeom>
          <a:solidFill>
            <a:srgbClr val="955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Stuck?</a:t>
            </a:r>
          </a:p>
          <a:p>
            <a:pPr algn="ctr"/>
            <a:endParaRPr lang="en-GB" sz="44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n-GB" sz="4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Click here for ideas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6F371AF9-2553-4090-8CD1-6518BB9D7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81516"/>
            <a:ext cx="12192000" cy="365125"/>
          </a:xfrm>
        </p:spPr>
        <p:txBody>
          <a:bodyPr/>
          <a:lstStyle/>
          <a:p>
            <a:r>
              <a:rPr lang="en-GB" dirty="0"/>
              <a:t>© PSHE Association 2020  </a:t>
            </a:r>
          </a:p>
        </p:txBody>
      </p:sp>
    </p:spTree>
    <p:extLst>
      <p:ext uri="{BB962C8B-B14F-4D97-AF65-F5344CB8AC3E}">
        <p14:creationId xmlns:p14="http://schemas.microsoft.com/office/powerpoint/2010/main" val="127908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8560E5-FEDB-4E9B-94B4-3061B63AD2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472" y="0"/>
            <a:ext cx="11333056" cy="6659542"/>
          </a:xfrm>
          <a:prstGeom prst="rect">
            <a:avLst/>
          </a:prstGeom>
        </p:spPr>
      </p:pic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6F371AF9-2553-4090-8CD1-6518BB9D7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81516"/>
            <a:ext cx="12192000" cy="365125"/>
          </a:xfrm>
        </p:spPr>
        <p:txBody>
          <a:bodyPr/>
          <a:lstStyle/>
          <a:p>
            <a:r>
              <a:rPr lang="en-GB" dirty="0"/>
              <a:t>© PSHE Association 2020  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311B8108-01D4-4599-8E81-F71E64C79619}"/>
              </a:ext>
            </a:extLst>
          </p:cNvPr>
          <p:cNvSpPr/>
          <p:nvPr/>
        </p:nvSpPr>
        <p:spPr>
          <a:xfrm>
            <a:off x="119246" y="3088190"/>
            <a:ext cx="1969044" cy="1209254"/>
          </a:xfrm>
          <a:prstGeom prst="wedgeRoundRectCallout">
            <a:avLst>
              <a:gd name="adj1" fmla="val 6917"/>
              <a:gd name="adj2" fmla="val -124698"/>
              <a:gd name="adj3" fmla="val 16667"/>
            </a:avLst>
          </a:prstGeom>
          <a:solidFill>
            <a:srgbClr val="95519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Kaz</a:t>
            </a:r>
            <a:r>
              <a:rPr lang="en-GB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might have </a:t>
            </a:r>
            <a:r>
              <a:rPr lang="en-GB" sz="16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eaten </a:t>
            </a:r>
            <a:r>
              <a:rPr lang="en-GB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healthy breakfast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1F1C626B-18DC-4FC2-B022-4101CDF061A6}"/>
              </a:ext>
            </a:extLst>
          </p:cNvPr>
          <p:cNvSpPr/>
          <p:nvPr/>
        </p:nvSpPr>
        <p:spPr>
          <a:xfrm>
            <a:off x="2088290" y="1809063"/>
            <a:ext cx="1969044" cy="1209254"/>
          </a:xfrm>
          <a:prstGeom prst="wedgeRoundRectCallout">
            <a:avLst>
              <a:gd name="adj1" fmla="val -5418"/>
              <a:gd name="adj2" fmla="val 129327"/>
              <a:gd name="adj3" fmla="val 16667"/>
            </a:avLst>
          </a:prstGeom>
          <a:solidFill>
            <a:srgbClr val="95519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Kaz</a:t>
            </a:r>
            <a:r>
              <a:rPr lang="en-GB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might have had a difficult lesson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3F725BD0-ACA6-476F-8AEB-735E1D40A518}"/>
              </a:ext>
            </a:extLst>
          </p:cNvPr>
          <p:cNvSpPr/>
          <p:nvPr/>
        </p:nvSpPr>
        <p:spPr>
          <a:xfrm>
            <a:off x="4138918" y="4512166"/>
            <a:ext cx="1969044" cy="1209254"/>
          </a:xfrm>
          <a:prstGeom prst="wedgeRoundRectCallout">
            <a:avLst>
              <a:gd name="adj1" fmla="val 387"/>
              <a:gd name="adj2" fmla="val -184956"/>
              <a:gd name="adj3" fmla="val 16667"/>
            </a:avLst>
          </a:prstGeom>
          <a:solidFill>
            <a:srgbClr val="95519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Kaz</a:t>
            </a:r>
            <a:r>
              <a:rPr lang="en-GB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might have taken part in a </a:t>
            </a:r>
            <a:r>
              <a:rPr lang="en-GB" sz="16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favourite hobby over </a:t>
            </a:r>
            <a:r>
              <a:rPr lang="en-GB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lunch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C3FB1E86-D093-461A-AC19-B69CDBE5FE5D}"/>
              </a:ext>
            </a:extLst>
          </p:cNvPr>
          <p:cNvSpPr/>
          <p:nvPr/>
        </p:nvSpPr>
        <p:spPr>
          <a:xfrm>
            <a:off x="5983751" y="959550"/>
            <a:ext cx="1969044" cy="1209254"/>
          </a:xfrm>
          <a:prstGeom prst="wedgeRoundRectCallout">
            <a:avLst>
              <a:gd name="adj1" fmla="val 91813"/>
              <a:gd name="adj2" fmla="val 48984"/>
              <a:gd name="adj3" fmla="val 16667"/>
            </a:avLst>
          </a:prstGeom>
          <a:solidFill>
            <a:srgbClr val="95519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Kaz</a:t>
            </a:r>
            <a:r>
              <a:rPr lang="en-GB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might be spending some time outside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F752B60B-5D0B-49FA-993A-9477A5BA99A4}"/>
              </a:ext>
            </a:extLst>
          </p:cNvPr>
          <p:cNvSpPr/>
          <p:nvPr/>
        </p:nvSpPr>
        <p:spPr>
          <a:xfrm>
            <a:off x="9879212" y="1809062"/>
            <a:ext cx="1969044" cy="1209254"/>
          </a:xfrm>
          <a:prstGeom prst="wedgeRoundRectCallout">
            <a:avLst>
              <a:gd name="adj1" fmla="val 23606"/>
              <a:gd name="adj2" fmla="val 84429"/>
              <a:gd name="adj3" fmla="val 16667"/>
            </a:avLst>
          </a:prstGeom>
          <a:solidFill>
            <a:srgbClr val="95519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Kaz</a:t>
            </a:r>
            <a:r>
              <a:rPr lang="en-GB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might be gradually feeling more tired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7145867" y="4327688"/>
            <a:ext cx="4436533" cy="1781623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Here are some possible reasons for how </a:t>
            </a:r>
            <a:r>
              <a:rPr lang="en-GB" sz="2000" b="1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Kaz</a:t>
            </a:r>
            <a:r>
              <a:rPr lang="en-GB" sz="20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was feeling. Did you think of any others?</a:t>
            </a:r>
            <a:endParaRPr lang="en-GB" sz="20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40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2020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8909" y="286957"/>
            <a:ext cx="10714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95519E"/>
                </a:solidFill>
                <a:latin typeface="League Spartan" panose="00000800000000000000" pitchFamily="50" charset="0"/>
              </a:rPr>
              <a:t>Key points about wellbeing</a:t>
            </a:r>
            <a:endParaRPr lang="en-GB" sz="3600" dirty="0">
              <a:latin typeface="League Spartan" panose="00000800000000000000" pitchFamily="50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1E6FD2-ED52-4E83-9C9C-4AA6AF4733EB}"/>
              </a:ext>
            </a:extLst>
          </p:cNvPr>
          <p:cNvSpPr/>
          <p:nvPr/>
        </p:nvSpPr>
        <p:spPr>
          <a:xfrm>
            <a:off x="738910" y="1288186"/>
            <a:ext cx="10714181" cy="4668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GB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It is typical and expected for emotional wellbeing to fluctuate throughout the day or over several days.</a:t>
            </a: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endParaRPr lang="en-GB" sz="32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GB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key element of having positive emotional wellbeing is knowing how to bounce back from setbacks, or lift mood again when things are difficult.</a:t>
            </a: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endParaRPr lang="en-GB" sz="32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GB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Sometimes it can be hard to lift mood and this is when a person might need to ask for help.</a:t>
            </a:r>
          </a:p>
        </p:txBody>
      </p:sp>
    </p:spTree>
    <p:extLst>
      <p:ext uri="{BB962C8B-B14F-4D97-AF65-F5344CB8AC3E}">
        <p14:creationId xmlns:p14="http://schemas.microsoft.com/office/powerpoint/2010/main" val="372798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2A6A64-30EE-405D-98EB-E95393FCCB42}"/>
              </a:ext>
            </a:extLst>
          </p:cNvPr>
          <p:cNvSpPr/>
          <p:nvPr/>
        </p:nvSpPr>
        <p:spPr>
          <a:xfrm>
            <a:off x="132437" y="4887624"/>
            <a:ext cx="118018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Michael Jordan means that his failures are something that naturally occur alongside his successes. They are part of a process in which he continues to improve. To him, a failure is not the end but is a step in his journey. This means that after a failure he continues to </a:t>
            </a:r>
            <a:r>
              <a:rPr lang="en-GB" sz="2400" dirty="0" smtClean="0"/>
              <a:t>practise </a:t>
            </a:r>
            <a:r>
              <a:rPr lang="en-GB" sz="2400" dirty="0"/>
              <a:t>and </a:t>
            </a:r>
            <a:r>
              <a:rPr lang="en-GB" sz="2400" dirty="0" smtClean="0"/>
              <a:t>learn. Because </a:t>
            </a:r>
            <a:r>
              <a:rPr lang="en-GB" sz="2400" dirty="0"/>
              <a:t>he learns from his mistakes he has become more successful overall.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2437" y="117944"/>
            <a:ext cx="11888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Watch the clip of Michael Jordan talking about </a:t>
            </a:r>
            <a:r>
              <a:rPr lang="en-GB" sz="32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failure</a:t>
            </a:r>
            <a:endParaRPr lang="en-GB" sz="32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JA7G7AV-LT8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2437" y="702719"/>
            <a:ext cx="7061200" cy="39719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D4FAAF4-4376-461F-8014-DC95D8C656CD}"/>
              </a:ext>
            </a:extLst>
          </p:cNvPr>
          <p:cNvSpPr/>
          <p:nvPr/>
        </p:nvSpPr>
        <p:spPr>
          <a:xfrm>
            <a:off x="7290253" y="1739783"/>
            <a:ext cx="4644002" cy="2046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100"/>
              </a:lnSpc>
            </a:pP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Michael Jordan is a famous USA basketball player who many consider to have been the greatest basketball player of all time.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76EF8A-6176-4934-B5EF-8AF5021B356E}"/>
              </a:ext>
            </a:extLst>
          </p:cNvPr>
          <p:cNvSpPr/>
          <p:nvPr/>
        </p:nvSpPr>
        <p:spPr>
          <a:xfrm>
            <a:off x="132437" y="4823048"/>
            <a:ext cx="11801818" cy="1769715"/>
          </a:xfrm>
          <a:prstGeom prst="rect">
            <a:avLst/>
          </a:prstGeom>
          <a:solidFill>
            <a:srgbClr val="95519E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Michael Jordan says:  </a:t>
            </a:r>
          </a:p>
          <a:p>
            <a:pPr algn="ctr"/>
            <a:r>
              <a:rPr lang="en-GB" sz="32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</a:t>
            </a:r>
            <a:r>
              <a:rPr lang="en-GB" sz="32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I’ve failed over and over again in my life – this is why I succeed</a:t>
            </a:r>
            <a:r>
              <a:rPr lang="en-GB" sz="32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.”</a:t>
            </a:r>
          </a:p>
          <a:p>
            <a:pPr algn="ctr"/>
            <a:endParaRPr lang="en-GB" sz="800" b="1" i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GB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does he mean by this?        </a:t>
            </a:r>
            <a:r>
              <a:rPr lang="en-GB" sz="32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   </a:t>
            </a:r>
            <a:r>
              <a:rPr lang="en-GB" sz="32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Click </a:t>
            </a:r>
            <a:r>
              <a:rPr lang="en-GB" sz="3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</a:t>
            </a:r>
            <a:r>
              <a:rPr lang="en-GB" sz="32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reveal the answer</a:t>
            </a:r>
            <a:endParaRPr lang="en-GB" sz="32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EA92E85F-8ADE-4959-9C3E-9B05B9AD6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81516"/>
            <a:ext cx="12192000" cy="365125"/>
          </a:xfrm>
        </p:spPr>
        <p:txBody>
          <a:bodyPr/>
          <a:lstStyle/>
          <a:p>
            <a:r>
              <a:rPr lang="en-GB" dirty="0"/>
              <a:t>© PSHE Association 2020  </a:t>
            </a:r>
          </a:p>
        </p:txBody>
      </p:sp>
    </p:spTree>
    <p:extLst>
      <p:ext uri="{BB962C8B-B14F-4D97-AF65-F5344CB8AC3E}">
        <p14:creationId xmlns:p14="http://schemas.microsoft.com/office/powerpoint/2010/main" val="155886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92750" y="398848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What is the meaning of resilience?</a:t>
            </a:r>
            <a:endParaRPr lang="en-GB" sz="4400" b="1" dirty="0">
              <a:latin typeface="League Spartan" panose="00000800000000000000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5067" y="3727882"/>
            <a:ext cx="10221865" cy="1384995"/>
          </a:xfrm>
          <a:prstGeom prst="rect">
            <a:avLst/>
          </a:prstGeom>
          <a:solidFill>
            <a:srgbClr val="E8D6E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Resilience describes the result of a process through which someone recovers from difficulties; adapts and overcomes risks and challenges; perseveres and ‘bounces back’ from setbacks.</a:t>
            </a:r>
            <a:endParaRPr lang="en-GB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C7A6AA-C54E-494E-AF19-A4798E572387}"/>
              </a:ext>
            </a:extLst>
          </p:cNvPr>
          <p:cNvSpPr/>
          <p:nvPr/>
        </p:nvSpPr>
        <p:spPr>
          <a:xfrm>
            <a:off x="897769" y="1636567"/>
            <a:ext cx="107141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Write your own definition of the word resilience. </a:t>
            </a:r>
            <a:br>
              <a:rPr lang="en-GB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GB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en-GB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GB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Are there any words that you think are similar in meaning?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D5834F-BAC6-400B-BD83-9BA7652D1D23}"/>
              </a:ext>
            </a:extLst>
          </p:cNvPr>
          <p:cNvSpPr/>
          <p:nvPr/>
        </p:nvSpPr>
        <p:spPr>
          <a:xfrm>
            <a:off x="985066" y="3727881"/>
            <a:ext cx="10221865" cy="1384995"/>
          </a:xfrm>
          <a:prstGeom prst="rect">
            <a:avLst/>
          </a:prstGeom>
          <a:solidFill>
            <a:srgbClr val="955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Click here for a definition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BC3C735F-4A23-478F-844A-5E657B3A3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81516"/>
            <a:ext cx="12192000" cy="365125"/>
          </a:xfrm>
        </p:spPr>
        <p:txBody>
          <a:bodyPr/>
          <a:lstStyle/>
          <a:p>
            <a:r>
              <a:rPr lang="en-GB" dirty="0"/>
              <a:t>© PSHE Association 2020  </a:t>
            </a:r>
          </a:p>
        </p:txBody>
      </p:sp>
    </p:spTree>
    <p:extLst>
      <p:ext uri="{BB962C8B-B14F-4D97-AF65-F5344CB8AC3E}">
        <p14:creationId xmlns:p14="http://schemas.microsoft.com/office/powerpoint/2010/main" val="196374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CD06D943F5E64DAFFF9D66E613B9C8" ma:contentTypeVersion="11" ma:contentTypeDescription="Create a new document." ma:contentTypeScope="" ma:versionID="e1b5699e06972d14eb8496f9d3d5f3b2">
  <xsd:schema xmlns:xsd="http://www.w3.org/2001/XMLSchema" xmlns:xs="http://www.w3.org/2001/XMLSchema" xmlns:p="http://schemas.microsoft.com/office/2006/metadata/properties" xmlns:ns2="2b7aad6f-4577-4517-947c-8938fd1dbe93" xmlns:ns3="e8598414-b8b6-4047-aa30-65305a42929c" targetNamespace="http://schemas.microsoft.com/office/2006/metadata/properties" ma:root="true" ma:fieldsID="ee4ad4f25eaa92200d1c6d7e7b94b7b9" ns2:_="" ns3:_="">
    <xsd:import namespace="2b7aad6f-4577-4517-947c-8938fd1dbe93"/>
    <xsd:import namespace="e8598414-b8b6-4047-aa30-65305a4292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7aad6f-4577-4517-947c-8938fd1dbe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598414-b8b6-4047-aa30-65305a42929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CC215A6-6DE0-418B-9A1D-F073AAFAB02F}"/>
</file>

<file path=customXml/itemProps2.xml><?xml version="1.0" encoding="utf-8"?>
<ds:datastoreItem xmlns:ds="http://schemas.openxmlformats.org/officeDocument/2006/customXml" ds:itemID="{20021CC6-9599-4A9C-805D-EB4B399F1003}"/>
</file>

<file path=customXml/itemProps3.xml><?xml version="1.0" encoding="utf-8"?>
<ds:datastoreItem xmlns:ds="http://schemas.openxmlformats.org/officeDocument/2006/customXml" ds:itemID="{FF81E891-BB42-46E9-8A92-CDE10B132328}"/>
</file>

<file path=docProps/app.xml><?xml version="1.0" encoding="utf-8"?>
<Properties xmlns="http://schemas.openxmlformats.org/officeDocument/2006/extended-properties" xmlns:vt="http://schemas.openxmlformats.org/officeDocument/2006/docPropsVTypes">
  <TotalTime>7908</TotalTime>
  <Words>1274</Words>
  <Application>Microsoft Office PowerPoint</Application>
  <PresentationFormat>Widescreen</PresentationFormat>
  <Paragraphs>196</Paragraphs>
  <Slides>18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Open Sans Light</vt:lpstr>
      <vt:lpstr>Calibri</vt:lpstr>
      <vt:lpstr>Calibri Light</vt:lpstr>
      <vt:lpstr>Lato</vt:lpstr>
      <vt:lpstr>Open Sans Extrabold</vt:lpstr>
      <vt:lpstr>Gill Sans MT</vt:lpstr>
      <vt:lpstr>Arial</vt:lpstr>
      <vt:lpstr>League Spartan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 Martin</dc:creator>
  <cp:lastModifiedBy>Sam Harvey</cp:lastModifiedBy>
  <cp:revision>475</cp:revision>
  <dcterms:created xsi:type="dcterms:W3CDTF">2018-11-29T11:01:12Z</dcterms:created>
  <dcterms:modified xsi:type="dcterms:W3CDTF">2020-04-16T11:36:42Z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0x010100DACD06D943F5E64DAFFF9D66E613B9C8</vt:lpwstr>
  </property>
</Properties>
</file>