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diagrams/data1.xml" ContentType="application/vnd.openxmlformats-officedocument.drawingml.diagramData+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264" r:id="rId2"/>
    <p:sldId id="266" r:id="rId3"/>
    <p:sldId id="297" r:id="rId4"/>
    <p:sldId id="298" r:id="rId5"/>
    <p:sldId id="302" r:id="rId6"/>
    <p:sldId id="267" r:id="rId7"/>
    <p:sldId id="304" r:id="rId8"/>
    <p:sldId id="303" r:id="rId9"/>
    <p:sldId id="301" r:id="rId10"/>
    <p:sldId id="273" r:id="rId11"/>
    <p:sldId id="288" r:id="rId12"/>
  </p:sldIdLst>
  <p:sldSz cx="12192000" cy="6858000"/>
  <p:notesSz cx="6858000" cy="9144000"/>
  <p:embeddedFontLst>
    <p:embeddedFont>
      <p:font typeface="Open Sans Light" panose="020B0306030504020204" pitchFamily="34" charset="0"/>
      <p:regular r:id="rId14"/>
      <p:italic r:id="rId15"/>
    </p:embeddedFont>
    <p:embeddedFont>
      <p:font typeface="Lato" panose="020F0502020204030203" pitchFamily="34" charset="0"/>
      <p:regular r:id="rId16"/>
      <p:bold r:id="rId17"/>
      <p:italic r:id="rId18"/>
      <p:boldItalic r:id="rId19"/>
    </p:embeddedFont>
    <p:embeddedFont>
      <p:font typeface="League Spartan" panose="00000800000000000000" pitchFamily="50" charset="0"/>
      <p:bold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3B48BC-E3CB-4A73-8879-15BFB5583A04}">
          <p14:sldIdLst>
            <p14:sldId id="264"/>
            <p14:sldId id="266"/>
            <p14:sldId id="297"/>
            <p14:sldId id="298"/>
            <p14:sldId id="302"/>
          </p14:sldIdLst>
        </p14:section>
        <p14:section name="Untitled Section" id="{F572E342-3878-47C5-A097-56FFAF5A995D}">
          <p14:sldIdLst>
            <p14:sldId id="267"/>
            <p14:sldId id="304"/>
            <p14:sldId id="303"/>
            <p14:sldId id="301"/>
            <p14:sldId id="273"/>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Emerson" initials="HE" lastIdx="15" clrIdx="0">
    <p:extLst>
      <p:ext uri="{19B8F6BF-5375-455C-9EA6-DF929625EA0E}">
        <p15:presenceInfo xmlns:p15="http://schemas.microsoft.com/office/powerpoint/2012/main" userId="S-1-5-21-1285066173-1815393381-3561576999-2635" providerId="AD"/>
      </p:ext>
    </p:extLst>
  </p:cmAuthor>
  <p:cmAuthor id="2" name="Jenny Fox" initials="JF" lastIdx="27" clrIdx="1">
    <p:extLst>
      <p:ext uri="{19B8F6BF-5375-455C-9EA6-DF929625EA0E}">
        <p15:presenceInfo xmlns:p15="http://schemas.microsoft.com/office/powerpoint/2012/main" userId="S-1-5-21-1285066173-1815393381-3561576999-2620" providerId="AD"/>
      </p:ext>
    </p:extLst>
  </p:cmAuthor>
  <p:cmAuthor id="3" name="Elizabeth Laming" initials="EL" lastIdx="9" clrIdx="2">
    <p:extLst>
      <p:ext uri="{19B8F6BF-5375-455C-9EA6-DF929625EA0E}">
        <p15:presenceInfo xmlns:p15="http://schemas.microsoft.com/office/powerpoint/2012/main" userId="S-1-5-21-1285066173-1815393381-3561576999-2642" providerId="AD"/>
      </p:ext>
    </p:extLst>
  </p:cmAuthor>
  <p:cmAuthor id="4" name="Jenny Barksfield" initials="JB" lastIdx="18" clrIdx="3">
    <p:extLst>
      <p:ext uri="{19B8F6BF-5375-455C-9EA6-DF929625EA0E}">
        <p15:presenceInfo xmlns:p15="http://schemas.microsoft.com/office/powerpoint/2012/main" userId="S-1-5-21-1285066173-1815393381-3561576999-2204" providerId="AD"/>
      </p:ext>
    </p:extLst>
  </p:cmAuthor>
  <p:cmAuthor id="5" name="Jonathan Baggaley" initials="JB" lastIdx="5" clrIdx="4">
    <p:extLst>
      <p:ext uri="{19B8F6BF-5375-455C-9EA6-DF929625EA0E}">
        <p15:presenceInfo xmlns:p15="http://schemas.microsoft.com/office/powerpoint/2012/main" userId="S-1-5-21-1285066173-1815393381-3561576999-2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FF"/>
    <a:srgbClr val="C871D9"/>
    <a:srgbClr val="B137C9"/>
    <a:srgbClr val="FF9FFF"/>
    <a:srgbClr val="F1B3FF"/>
    <a:srgbClr val="FEB1A4"/>
    <a:srgbClr val="FD7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94364" autoAdjust="0"/>
  </p:normalViewPr>
  <p:slideViewPr>
    <p:cSldViewPr snapToGrid="0">
      <p:cViewPr varScale="1">
        <p:scale>
          <a:sx n="109" d="100"/>
          <a:sy n="109" d="100"/>
        </p:scale>
        <p:origin x="60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878A3-BC36-477C-BF9F-F026B6AA880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191C045D-084D-44A3-9E2D-B346243CFA76}">
      <dgm:prSet phldrT="[Text]"/>
      <dgm:spPr>
        <a:solidFill>
          <a:srgbClr val="552579"/>
        </a:solidFill>
        <a:ln>
          <a:solidFill>
            <a:srgbClr val="7030A0"/>
          </a:solidFill>
        </a:ln>
      </dgm:spPr>
      <dgm:t>
        <a:bodyPr/>
        <a:lstStyle/>
        <a:p>
          <a:r>
            <a:rPr lang="en-GB" dirty="0"/>
            <a:t>Identity</a:t>
          </a:r>
        </a:p>
      </dgm:t>
    </dgm:pt>
    <dgm:pt modelId="{A383BE27-424E-403F-B5CE-377624660AC5}" type="parTrans" cxnId="{9D4AAFC7-A9A9-462D-AC6D-C698C978F2B6}">
      <dgm:prSet/>
      <dgm:spPr/>
      <dgm:t>
        <a:bodyPr/>
        <a:lstStyle/>
        <a:p>
          <a:endParaRPr lang="en-GB"/>
        </a:p>
      </dgm:t>
    </dgm:pt>
    <dgm:pt modelId="{8A8143A9-5474-475B-92AD-2B4E32F6D4D2}" type="sibTrans" cxnId="{9D4AAFC7-A9A9-462D-AC6D-C698C978F2B6}">
      <dgm:prSet/>
      <dgm:spPr/>
      <dgm:t>
        <a:bodyPr/>
        <a:lstStyle/>
        <a:p>
          <a:endParaRPr lang="en-GB"/>
        </a:p>
      </dgm:t>
    </dgm:pt>
    <dgm:pt modelId="{D4E4A783-CD8F-463D-A213-CEA95BC0F119}">
      <dgm:prSet phldrT="[Text]"/>
      <dgm:spPr>
        <a:solidFill>
          <a:srgbClr val="E6D6F2"/>
        </a:solidFill>
        <a:ln>
          <a:solidFill>
            <a:srgbClr val="7030A0"/>
          </a:solidFill>
        </a:ln>
      </dgm:spPr>
      <dgm:t>
        <a:bodyPr/>
        <a:lstStyle/>
        <a:p>
          <a:r>
            <a:rPr lang="en-GB" dirty="0"/>
            <a:t> </a:t>
          </a:r>
        </a:p>
      </dgm:t>
    </dgm:pt>
    <dgm:pt modelId="{6379DCD7-FD2B-4BE1-8967-958A8012409A}" type="parTrans" cxnId="{8ADCEAAA-AA96-41C2-A340-4A454D2402D7}">
      <dgm:prSet/>
      <dgm:spPr/>
      <dgm:t>
        <a:bodyPr/>
        <a:lstStyle/>
        <a:p>
          <a:endParaRPr lang="en-GB"/>
        </a:p>
      </dgm:t>
    </dgm:pt>
    <dgm:pt modelId="{6ACCDDFE-DFA3-404E-8359-F3A8D4239E0E}" type="sibTrans" cxnId="{8ADCEAAA-AA96-41C2-A340-4A454D2402D7}">
      <dgm:prSet/>
      <dgm:spPr/>
      <dgm:t>
        <a:bodyPr/>
        <a:lstStyle/>
        <a:p>
          <a:endParaRPr lang="en-GB"/>
        </a:p>
      </dgm:t>
    </dgm:pt>
    <dgm:pt modelId="{FE54FFA0-ED37-4BA8-B684-C72692E6D31A}">
      <dgm:prSet phldrT="[Text]"/>
      <dgm:spPr>
        <a:solidFill>
          <a:srgbClr val="CDACE6"/>
        </a:solidFill>
        <a:ln>
          <a:solidFill>
            <a:srgbClr val="7030A0"/>
          </a:solidFill>
        </a:ln>
      </dgm:spPr>
      <dgm:t>
        <a:bodyPr/>
        <a:lstStyle/>
        <a:p>
          <a:r>
            <a:rPr lang="en-GB" dirty="0"/>
            <a:t> </a:t>
          </a:r>
        </a:p>
      </dgm:t>
    </dgm:pt>
    <dgm:pt modelId="{08CE1862-845B-4FF2-836B-1FD53F3370C2}" type="parTrans" cxnId="{823E875D-36E2-4208-85DC-A752DDAB430E}">
      <dgm:prSet/>
      <dgm:spPr/>
      <dgm:t>
        <a:bodyPr/>
        <a:lstStyle/>
        <a:p>
          <a:endParaRPr lang="en-GB"/>
        </a:p>
      </dgm:t>
    </dgm:pt>
    <dgm:pt modelId="{DF762AD2-98F4-4E93-A518-22D08EFB03B3}" type="sibTrans" cxnId="{823E875D-36E2-4208-85DC-A752DDAB430E}">
      <dgm:prSet/>
      <dgm:spPr/>
      <dgm:t>
        <a:bodyPr/>
        <a:lstStyle/>
        <a:p>
          <a:endParaRPr lang="en-GB"/>
        </a:p>
      </dgm:t>
    </dgm:pt>
    <dgm:pt modelId="{CF35CDD8-821C-4598-BE08-8F597E831B0E}">
      <dgm:prSet phldrT="[Text]"/>
      <dgm:spPr>
        <a:solidFill>
          <a:srgbClr val="B686DA"/>
        </a:solidFill>
        <a:ln>
          <a:solidFill>
            <a:srgbClr val="7030A0"/>
          </a:solidFill>
        </a:ln>
      </dgm:spPr>
      <dgm:t>
        <a:bodyPr/>
        <a:lstStyle/>
        <a:p>
          <a:r>
            <a:rPr lang="en-GB" dirty="0"/>
            <a:t> </a:t>
          </a:r>
        </a:p>
      </dgm:t>
    </dgm:pt>
    <dgm:pt modelId="{7617C762-B197-4C16-BC76-771A5439CAB2}" type="parTrans" cxnId="{C9DA3723-EB26-437A-93CE-8FAA6DF629E0}">
      <dgm:prSet/>
      <dgm:spPr/>
      <dgm:t>
        <a:bodyPr/>
        <a:lstStyle/>
        <a:p>
          <a:endParaRPr lang="en-GB"/>
        </a:p>
      </dgm:t>
    </dgm:pt>
    <dgm:pt modelId="{14A462A3-8215-4882-B19A-060A427AAAF9}" type="sibTrans" cxnId="{C9DA3723-EB26-437A-93CE-8FAA6DF629E0}">
      <dgm:prSet/>
      <dgm:spPr/>
      <dgm:t>
        <a:bodyPr/>
        <a:lstStyle/>
        <a:p>
          <a:endParaRPr lang="en-GB"/>
        </a:p>
      </dgm:t>
    </dgm:pt>
    <dgm:pt modelId="{0D88F359-338C-49F7-BC0A-8FD39E67CA19}">
      <dgm:prSet phldrT="[Text]"/>
      <dgm:spPr>
        <a:solidFill>
          <a:srgbClr val="A366D0"/>
        </a:solidFill>
        <a:ln>
          <a:solidFill>
            <a:srgbClr val="7030A0"/>
          </a:solidFill>
        </a:ln>
      </dgm:spPr>
      <dgm:t>
        <a:bodyPr/>
        <a:lstStyle/>
        <a:p>
          <a:r>
            <a:rPr lang="en-GB" dirty="0"/>
            <a:t> </a:t>
          </a:r>
        </a:p>
      </dgm:t>
    </dgm:pt>
    <dgm:pt modelId="{0785B009-A934-415F-99C8-466F85ABFA65}" type="parTrans" cxnId="{BCB761BE-CC3A-4E6C-9703-42B8D94C12AE}">
      <dgm:prSet/>
      <dgm:spPr/>
      <dgm:t>
        <a:bodyPr/>
        <a:lstStyle/>
        <a:p>
          <a:endParaRPr lang="en-GB"/>
        </a:p>
      </dgm:t>
    </dgm:pt>
    <dgm:pt modelId="{B817D170-397A-4A46-89FA-95AAFF41CB48}" type="sibTrans" cxnId="{BCB761BE-CC3A-4E6C-9703-42B8D94C12AE}">
      <dgm:prSet/>
      <dgm:spPr/>
      <dgm:t>
        <a:bodyPr/>
        <a:lstStyle/>
        <a:p>
          <a:endParaRPr lang="en-GB"/>
        </a:p>
      </dgm:t>
    </dgm:pt>
    <dgm:pt modelId="{7BF0714A-7D36-4F19-B4E3-6CC30F7F1D50}">
      <dgm:prSet phldrT="[Text]"/>
      <dgm:spPr>
        <a:solidFill>
          <a:srgbClr val="8A3DC3"/>
        </a:solidFill>
        <a:ln>
          <a:solidFill>
            <a:srgbClr val="7030A0"/>
          </a:solidFill>
        </a:ln>
      </dgm:spPr>
      <dgm:t>
        <a:bodyPr/>
        <a:lstStyle/>
        <a:p>
          <a:r>
            <a:rPr lang="en-GB" dirty="0"/>
            <a:t> </a:t>
          </a:r>
        </a:p>
      </dgm:t>
    </dgm:pt>
    <dgm:pt modelId="{03D2CCBC-DF27-43AC-9BBF-C486E8DC202D}" type="parTrans" cxnId="{05B617DD-B8C9-418E-8640-0C733BAB9E36}">
      <dgm:prSet/>
      <dgm:spPr/>
      <dgm:t>
        <a:bodyPr/>
        <a:lstStyle/>
        <a:p>
          <a:endParaRPr lang="en-GB"/>
        </a:p>
      </dgm:t>
    </dgm:pt>
    <dgm:pt modelId="{220D7A35-E662-4C6D-A1F3-67B9C6891EC5}" type="sibTrans" cxnId="{05B617DD-B8C9-418E-8640-0C733BAB9E36}">
      <dgm:prSet/>
      <dgm:spPr/>
      <dgm:t>
        <a:bodyPr/>
        <a:lstStyle/>
        <a:p>
          <a:endParaRPr lang="en-GB"/>
        </a:p>
      </dgm:t>
    </dgm:pt>
    <dgm:pt modelId="{EA5C32D8-079C-4CA1-8C1C-F7ACE8EC5E4E}">
      <dgm:prSet phldrT="[Text]"/>
      <dgm:spPr>
        <a:solidFill>
          <a:srgbClr val="70319F"/>
        </a:solidFill>
        <a:ln>
          <a:solidFill>
            <a:srgbClr val="7030A0"/>
          </a:solidFill>
        </a:ln>
      </dgm:spPr>
      <dgm:t>
        <a:bodyPr/>
        <a:lstStyle/>
        <a:p>
          <a:r>
            <a:rPr lang="en-GB" dirty="0"/>
            <a:t> </a:t>
          </a:r>
        </a:p>
      </dgm:t>
    </dgm:pt>
    <dgm:pt modelId="{7AA5EFFB-E7A3-405C-B3AD-71D8B0EC1C7A}" type="parTrans" cxnId="{CA5E763F-1A6E-4391-B261-FDEF63FFD891}">
      <dgm:prSet/>
      <dgm:spPr/>
      <dgm:t>
        <a:bodyPr/>
        <a:lstStyle/>
        <a:p>
          <a:endParaRPr lang="en-GB"/>
        </a:p>
      </dgm:t>
    </dgm:pt>
    <dgm:pt modelId="{7C1FC588-2FE2-4ACA-8BC6-569317F675DC}" type="sibTrans" cxnId="{CA5E763F-1A6E-4391-B261-FDEF63FFD891}">
      <dgm:prSet/>
      <dgm:spPr/>
      <dgm:t>
        <a:bodyPr/>
        <a:lstStyle/>
        <a:p>
          <a:endParaRPr lang="en-GB"/>
        </a:p>
      </dgm:t>
    </dgm:pt>
    <dgm:pt modelId="{45CB80FA-BA91-4E8E-9670-286E97F6207F}" type="pres">
      <dgm:prSet presAssocID="{F89878A3-BC36-477C-BF9F-F026B6AA880B}" presName="cycle" presStyleCnt="0">
        <dgm:presLayoutVars>
          <dgm:chMax val="1"/>
          <dgm:dir/>
          <dgm:animLvl val="ctr"/>
          <dgm:resizeHandles val="exact"/>
        </dgm:presLayoutVars>
      </dgm:prSet>
      <dgm:spPr/>
      <dgm:t>
        <a:bodyPr/>
        <a:lstStyle/>
        <a:p>
          <a:endParaRPr lang="en-US"/>
        </a:p>
      </dgm:t>
    </dgm:pt>
    <dgm:pt modelId="{67380AB4-2AE7-421A-9393-B12C7E033D9D}" type="pres">
      <dgm:prSet presAssocID="{191C045D-084D-44A3-9E2D-B346243CFA76}" presName="centerShape" presStyleLbl="node0" presStyleIdx="0" presStyleCnt="1"/>
      <dgm:spPr/>
      <dgm:t>
        <a:bodyPr/>
        <a:lstStyle/>
        <a:p>
          <a:endParaRPr lang="en-US"/>
        </a:p>
      </dgm:t>
    </dgm:pt>
    <dgm:pt modelId="{9504B83F-2789-4772-9985-7E8B10E65E38}" type="pres">
      <dgm:prSet presAssocID="{6379DCD7-FD2B-4BE1-8967-958A8012409A}" presName="Name9" presStyleLbl="parChTrans1D2" presStyleIdx="0" presStyleCnt="6"/>
      <dgm:spPr/>
      <dgm:t>
        <a:bodyPr/>
        <a:lstStyle/>
        <a:p>
          <a:endParaRPr lang="en-US"/>
        </a:p>
      </dgm:t>
    </dgm:pt>
    <dgm:pt modelId="{5B3A29CB-D409-406B-BDC7-7A4C37F1CF37}" type="pres">
      <dgm:prSet presAssocID="{6379DCD7-FD2B-4BE1-8967-958A8012409A}" presName="connTx" presStyleLbl="parChTrans1D2" presStyleIdx="0" presStyleCnt="6"/>
      <dgm:spPr/>
      <dgm:t>
        <a:bodyPr/>
        <a:lstStyle/>
        <a:p>
          <a:endParaRPr lang="en-US"/>
        </a:p>
      </dgm:t>
    </dgm:pt>
    <dgm:pt modelId="{069250FD-BE7A-4323-ADBD-8A55B683F07B}" type="pres">
      <dgm:prSet presAssocID="{D4E4A783-CD8F-463D-A213-CEA95BC0F119}" presName="node" presStyleLbl="node1" presStyleIdx="0" presStyleCnt="6">
        <dgm:presLayoutVars>
          <dgm:bulletEnabled val="1"/>
        </dgm:presLayoutVars>
      </dgm:prSet>
      <dgm:spPr/>
      <dgm:t>
        <a:bodyPr/>
        <a:lstStyle/>
        <a:p>
          <a:endParaRPr lang="en-US"/>
        </a:p>
      </dgm:t>
    </dgm:pt>
    <dgm:pt modelId="{A991BDE1-B417-40B1-862D-36DCF73AD85D}" type="pres">
      <dgm:prSet presAssocID="{08CE1862-845B-4FF2-836B-1FD53F3370C2}" presName="Name9" presStyleLbl="parChTrans1D2" presStyleIdx="1" presStyleCnt="6"/>
      <dgm:spPr/>
      <dgm:t>
        <a:bodyPr/>
        <a:lstStyle/>
        <a:p>
          <a:endParaRPr lang="en-US"/>
        </a:p>
      </dgm:t>
    </dgm:pt>
    <dgm:pt modelId="{21163883-79C7-4E2B-8C7A-BCA9F2F0C5D7}" type="pres">
      <dgm:prSet presAssocID="{08CE1862-845B-4FF2-836B-1FD53F3370C2}" presName="connTx" presStyleLbl="parChTrans1D2" presStyleIdx="1" presStyleCnt="6"/>
      <dgm:spPr/>
      <dgm:t>
        <a:bodyPr/>
        <a:lstStyle/>
        <a:p>
          <a:endParaRPr lang="en-US"/>
        </a:p>
      </dgm:t>
    </dgm:pt>
    <dgm:pt modelId="{139DDA59-B478-4650-AA5E-15A7E9CCFF6D}" type="pres">
      <dgm:prSet presAssocID="{FE54FFA0-ED37-4BA8-B684-C72692E6D31A}" presName="node" presStyleLbl="node1" presStyleIdx="1" presStyleCnt="6">
        <dgm:presLayoutVars>
          <dgm:bulletEnabled val="1"/>
        </dgm:presLayoutVars>
      </dgm:prSet>
      <dgm:spPr/>
      <dgm:t>
        <a:bodyPr/>
        <a:lstStyle/>
        <a:p>
          <a:endParaRPr lang="en-US"/>
        </a:p>
      </dgm:t>
    </dgm:pt>
    <dgm:pt modelId="{2EAD1CFF-BDE9-45E8-8EC7-857FB49B8EC0}" type="pres">
      <dgm:prSet presAssocID="{7617C762-B197-4C16-BC76-771A5439CAB2}" presName="Name9" presStyleLbl="parChTrans1D2" presStyleIdx="2" presStyleCnt="6"/>
      <dgm:spPr/>
      <dgm:t>
        <a:bodyPr/>
        <a:lstStyle/>
        <a:p>
          <a:endParaRPr lang="en-US"/>
        </a:p>
      </dgm:t>
    </dgm:pt>
    <dgm:pt modelId="{B42ABF89-CFA9-40D4-9CB5-50FB83E07144}" type="pres">
      <dgm:prSet presAssocID="{7617C762-B197-4C16-BC76-771A5439CAB2}" presName="connTx" presStyleLbl="parChTrans1D2" presStyleIdx="2" presStyleCnt="6"/>
      <dgm:spPr/>
      <dgm:t>
        <a:bodyPr/>
        <a:lstStyle/>
        <a:p>
          <a:endParaRPr lang="en-US"/>
        </a:p>
      </dgm:t>
    </dgm:pt>
    <dgm:pt modelId="{FBB49FFB-4E9B-4D23-B7C1-CE924AD52547}" type="pres">
      <dgm:prSet presAssocID="{CF35CDD8-821C-4598-BE08-8F597E831B0E}" presName="node" presStyleLbl="node1" presStyleIdx="2" presStyleCnt="6">
        <dgm:presLayoutVars>
          <dgm:bulletEnabled val="1"/>
        </dgm:presLayoutVars>
      </dgm:prSet>
      <dgm:spPr/>
      <dgm:t>
        <a:bodyPr/>
        <a:lstStyle/>
        <a:p>
          <a:endParaRPr lang="en-US"/>
        </a:p>
      </dgm:t>
    </dgm:pt>
    <dgm:pt modelId="{67B05C59-ACB9-4D93-A798-4E29C18F055B}" type="pres">
      <dgm:prSet presAssocID="{0785B009-A934-415F-99C8-466F85ABFA65}" presName="Name9" presStyleLbl="parChTrans1D2" presStyleIdx="3" presStyleCnt="6"/>
      <dgm:spPr/>
      <dgm:t>
        <a:bodyPr/>
        <a:lstStyle/>
        <a:p>
          <a:endParaRPr lang="en-US"/>
        </a:p>
      </dgm:t>
    </dgm:pt>
    <dgm:pt modelId="{A060F04E-D27A-477B-A19B-3310F73DFB6A}" type="pres">
      <dgm:prSet presAssocID="{0785B009-A934-415F-99C8-466F85ABFA65}" presName="connTx" presStyleLbl="parChTrans1D2" presStyleIdx="3" presStyleCnt="6"/>
      <dgm:spPr/>
      <dgm:t>
        <a:bodyPr/>
        <a:lstStyle/>
        <a:p>
          <a:endParaRPr lang="en-US"/>
        </a:p>
      </dgm:t>
    </dgm:pt>
    <dgm:pt modelId="{EED59AA5-91EA-4CE4-997F-E3F2BC14A5C2}" type="pres">
      <dgm:prSet presAssocID="{0D88F359-338C-49F7-BC0A-8FD39E67CA19}" presName="node" presStyleLbl="node1" presStyleIdx="3" presStyleCnt="6">
        <dgm:presLayoutVars>
          <dgm:bulletEnabled val="1"/>
        </dgm:presLayoutVars>
      </dgm:prSet>
      <dgm:spPr/>
      <dgm:t>
        <a:bodyPr/>
        <a:lstStyle/>
        <a:p>
          <a:endParaRPr lang="en-US"/>
        </a:p>
      </dgm:t>
    </dgm:pt>
    <dgm:pt modelId="{4525F9F7-35A4-4B92-B599-37F4CC6097BE}" type="pres">
      <dgm:prSet presAssocID="{03D2CCBC-DF27-43AC-9BBF-C486E8DC202D}" presName="Name9" presStyleLbl="parChTrans1D2" presStyleIdx="4" presStyleCnt="6"/>
      <dgm:spPr/>
      <dgm:t>
        <a:bodyPr/>
        <a:lstStyle/>
        <a:p>
          <a:endParaRPr lang="en-US"/>
        </a:p>
      </dgm:t>
    </dgm:pt>
    <dgm:pt modelId="{6E096E50-D9E4-41E5-A911-1E60D7CDCAE7}" type="pres">
      <dgm:prSet presAssocID="{03D2CCBC-DF27-43AC-9BBF-C486E8DC202D}" presName="connTx" presStyleLbl="parChTrans1D2" presStyleIdx="4" presStyleCnt="6"/>
      <dgm:spPr/>
      <dgm:t>
        <a:bodyPr/>
        <a:lstStyle/>
        <a:p>
          <a:endParaRPr lang="en-US"/>
        </a:p>
      </dgm:t>
    </dgm:pt>
    <dgm:pt modelId="{DC4F551F-3249-4675-BEF6-73F10330C2C0}" type="pres">
      <dgm:prSet presAssocID="{7BF0714A-7D36-4F19-B4E3-6CC30F7F1D50}" presName="node" presStyleLbl="node1" presStyleIdx="4" presStyleCnt="6">
        <dgm:presLayoutVars>
          <dgm:bulletEnabled val="1"/>
        </dgm:presLayoutVars>
      </dgm:prSet>
      <dgm:spPr/>
      <dgm:t>
        <a:bodyPr/>
        <a:lstStyle/>
        <a:p>
          <a:endParaRPr lang="en-US"/>
        </a:p>
      </dgm:t>
    </dgm:pt>
    <dgm:pt modelId="{627C373B-9D6E-4353-BE1D-1352B43108B0}" type="pres">
      <dgm:prSet presAssocID="{7AA5EFFB-E7A3-405C-B3AD-71D8B0EC1C7A}" presName="Name9" presStyleLbl="parChTrans1D2" presStyleIdx="5" presStyleCnt="6"/>
      <dgm:spPr/>
      <dgm:t>
        <a:bodyPr/>
        <a:lstStyle/>
        <a:p>
          <a:endParaRPr lang="en-US"/>
        </a:p>
      </dgm:t>
    </dgm:pt>
    <dgm:pt modelId="{3F3FAC47-1479-4858-8974-60D563D23C2B}" type="pres">
      <dgm:prSet presAssocID="{7AA5EFFB-E7A3-405C-B3AD-71D8B0EC1C7A}" presName="connTx" presStyleLbl="parChTrans1D2" presStyleIdx="5" presStyleCnt="6"/>
      <dgm:spPr/>
      <dgm:t>
        <a:bodyPr/>
        <a:lstStyle/>
        <a:p>
          <a:endParaRPr lang="en-US"/>
        </a:p>
      </dgm:t>
    </dgm:pt>
    <dgm:pt modelId="{1874575C-EEB3-469C-964C-1887F34F29E6}" type="pres">
      <dgm:prSet presAssocID="{EA5C32D8-079C-4CA1-8C1C-F7ACE8EC5E4E}" presName="node" presStyleLbl="node1" presStyleIdx="5" presStyleCnt="6">
        <dgm:presLayoutVars>
          <dgm:bulletEnabled val="1"/>
        </dgm:presLayoutVars>
      </dgm:prSet>
      <dgm:spPr/>
      <dgm:t>
        <a:bodyPr/>
        <a:lstStyle/>
        <a:p>
          <a:endParaRPr lang="en-US"/>
        </a:p>
      </dgm:t>
    </dgm:pt>
  </dgm:ptLst>
  <dgm:cxnLst>
    <dgm:cxn modelId="{846A8A9B-5C98-45EE-9B65-BDA118F83559}" type="presOf" srcId="{7BF0714A-7D36-4F19-B4E3-6CC30F7F1D50}" destId="{DC4F551F-3249-4675-BEF6-73F10330C2C0}" srcOrd="0" destOrd="0" presId="urn:microsoft.com/office/officeart/2005/8/layout/radial1"/>
    <dgm:cxn modelId="{B15669E8-07DE-40EA-9C09-2B45B890B780}" type="presOf" srcId="{CF35CDD8-821C-4598-BE08-8F597E831B0E}" destId="{FBB49FFB-4E9B-4D23-B7C1-CE924AD52547}" srcOrd="0" destOrd="0" presId="urn:microsoft.com/office/officeart/2005/8/layout/radial1"/>
    <dgm:cxn modelId="{8ADCEAAA-AA96-41C2-A340-4A454D2402D7}" srcId="{191C045D-084D-44A3-9E2D-B346243CFA76}" destId="{D4E4A783-CD8F-463D-A213-CEA95BC0F119}" srcOrd="0" destOrd="0" parTransId="{6379DCD7-FD2B-4BE1-8967-958A8012409A}" sibTransId="{6ACCDDFE-DFA3-404E-8359-F3A8D4239E0E}"/>
    <dgm:cxn modelId="{9D4AAFC7-A9A9-462D-AC6D-C698C978F2B6}" srcId="{F89878A3-BC36-477C-BF9F-F026B6AA880B}" destId="{191C045D-084D-44A3-9E2D-B346243CFA76}" srcOrd="0" destOrd="0" parTransId="{A383BE27-424E-403F-B5CE-377624660AC5}" sibTransId="{8A8143A9-5474-475B-92AD-2B4E32F6D4D2}"/>
    <dgm:cxn modelId="{5E8104FA-C42A-4B79-97E3-5E3B502C7EF7}" type="presOf" srcId="{0785B009-A934-415F-99C8-466F85ABFA65}" destId="{67B05C59-ACB9-4D93-A798-4E29C18F055B}" srcOrd="0" destOrd="0" presId="urn:microsoft.com/office/officeart/2005/8/layout/radial1"/>
    <dgm:cxn modelId="{6ABB5D61-AAED-47E6-B494-8F202C5414FC}" type="presOf" srcId="{191C045D-084D-44A3-9E2D-B346243CFA76}" destId="{67380AB4-2AE7-421A-9393-B12C7E033D9D}" srcOrd="0" destOrd="0" presId="urn:microsoft.com/office/officeart/2005/8/layout/radial1"/>
    <dgm:cxn modelId="{C9DA3723-EB26-437A-93CE-8FAA6DF629E0}" srcId="{191C045D-084D-44A3-9E2D-B346243CFA76}" destId="{CF35CDD8-821C-4598-BE08-8F597E831B0E}" srcOrd="2" destOrd="0" parTransId="{7617C762-B197-4C16-BC76-771A5439CAB2}" sibTransId="{14A462A3-8215-4882-B19A-060A427AAAF9}"/>
    <dgm:cxn modelId="{07A1CC99-1CEC-4FA5-89A7-055CF9019548}" type="presOf" srcId="{D4E4A783-CD8F-463D-A213-CEA95BC0F119}" destId="{069250FD-BE7A-4323-ADBD-8A55B683F07B}" srcOrd="0" destOrd="0" presId="urn:microsoft.com/office/officeart/2005/8/layout/radial1"/>
    <dgm:cxn modelId="{91906C5D-961F-4B6B-A201-27838065FE97}" type="presOf" srcId="{0D88F359-338C-49F7-BC0A-8FD39E67CA19}" destId="{EED59AA5-91EA-4CE4-997F-E3F2BC14A5C2}" srcOrd="0" destOrd="0" presId="urn:microsoft.com/office/officeart/2005/8/layout/radial1"/>
    <dgm:cxn modelId="{A3EA3319-81D6-489E-9D3E-34E2DDE0A6E5}" type="presOf" srcId="{7617C762-B197-4C16-BC76-771A5439CAB2}" destId="{2EAD1CFF-BDE9-45E8-8EC7-857FB49B8EC0}" srcOrd="0" destOrd="0" presId="urn:microsoft.com/office/officeart/2005/8/layout/radial1"/>
    <dgm:cxn modelId="{CCFA252F-1403-4671-B8B6-3E82E1528D79}" type="presOf" srcId="{7AA5EFFB-E7A3-405C-B3AD-71D8B0EC1C7A}" destId="{3F3FAC47-1479-4858-8974-60D563D23C2B}" srcOrd="1" destOrd="0" presId="urn:microsoft.com/office/officeart/2005/8/layout/radial1"/>
    <dgm:cxn modelId="{CA5E763F-1A6E-4391-B261-FDEF63FFD891}" srcId="{191C045D-084D-44A3-9E2D-B346243CFA76}" destId="{EA5C32D8-079C-4CA1-8C1C-F7ACE8EC5E4E}" srcOrd="5" destOrd="0" parTransId="{7AA5EFFB-E7A3-405C-B3AD-71D8B0EC1C7A}" sibTransId="{7C1FC588-2FE2-4ACA-8BC6-569317F675DC}"/>
    <dgm:cxn modelId="{82AF88A9-4678-4C3A-BC43-125B11FEBA85}" type="presOf" srcId="{0785B009-A934-415F-99C8-466F85ABFA65}" destId="{A060F04E-D27A-477B-A19B-3310F73DFB6A}" srcOrd="1" destOrd="0" presId="urn:microsoft.com/office/officeart/2005/8/layout/radial1"/>
    <dgm:cxn modelId="{00CAFD70-FEE2-46F7-928F-9EB53F200EF4}" type="presOf" srcId="{03D2CCBC-DF27-43AC-9BBF-C486E8DC202D}" destId="{4525F9F7-35A4-4B92-B599-37F4CC6097BE}" srcOrd="0" destOrd="0" presId="urn:microsoft.com/office/officeart/2005/8/layout/radial1"/>
    <dgm:cxn modelId="{94DCEEDB-4147-479C-B427-B4E6B546A04B}" type="presOf" srcId="{08CE1862-845B-4FF2-836B-1FD53F3370C2}" destId="{21163883-79C7-4E2B-8C7A-BCA9F2F0C5D7}" srcOrd="1" destOrd="0" presId="urn:microsoft.com/office/officeart/2005/8/layout/radial1"/>
    <dgm:cxn modelId="{0CD2B09C-AEEC-4FC1-BA77-B8FB134D6A62}" type="presOf" srcId="{6379DCD7-FD2B-4BE1-8967-958A8012409A}" destId="{5B3A29CB-D409-406B-BDC7-7A4C37F1CF37}" srcOrd="1" destOrd="0" presId="urn:microsoft.com/office/officeart/2005/8/layout/radial1"/>
    <dgm:cxn modelId="{97A566F3-28C4-42FF-A3E2-36E0632F0877}" type="presOf" srcId="{EA5C32D8-079C-4CA1-8C1C-F7ACE8EC5E4E}" destId="{1874575C-EEB3-469C-964C-1887F34F29E6}" srcOrd="0" destOrd="0" presId="urn:microsoft.com/office/officeart/2005/8/layout/radial1"/>
    <dgm:cxn modelId="{0E0CDD7D-BBE1-4ACD-8DBA-BBD546092070}" type="presOf" srcId="{7AA5EFFB-E7A3-405C-B3AD-71D8B0EC1C7A}" destId="{627C373B-9D6E-4353-BE1D-1352B43108B0}" srcOrd="0" destOrd="0" presId="urn:microsoft.com/office/officeart/2005/8/layout/radial1"/>
    <dgm:cxn modelId="{89F11E5D-B871-443F-94D5-9E4D485E5C7E}" type="presOf" srcId="{6379DCD7-FD2B-4BE1-8967-958A8012409A}" destId="{9504B83F-2789-4772-9985-7E8B10E65E38}" srcOrd="0" destOrd="0" presId="urn:microsoft.com/office/officeart/2005/8/layout/radial1"/>
    <dgm:cxn modelId="{5A9D16E3-00A9-4CA6-97C1-490C15F34D5A}" type="presOf" srcId="{F89878A3-BC36-477C-BF9F-F026B6AA880B}" destId="{45CB80FA-BA91-4E8E-9670-286E97F6207F}" srcOrd="0" destOrd="0" presId="urn:microsoft.com/office/officeart/2005/8/layout/radial1"/>
    <dgm:cxn modelId="{A8FD395A-0604-4612-B2EF-FDC15D1FBBFE}" type="presOf" srcId="{FE54FFA0-ED37-4BA8-B684-C72692E6D31A}" destId="{139DDA59-B478-4650-AA5E-15A7E9CCFF6D}" srcOrd="0" destOrd="0" presId="urn:microsoft.com/office/officeart/2005/8/layout/radial1"/>
    <dgm:cxn modelId="{BCB761BE-CC3A-4E6C-9703-42B8D94C12AE}" srcId="{191C045D-084D-44A3-9E2D-B346243CFA76}" destId="{0D88F359-338C-49F7-BC0A-8FD39E67CA19}" srcOrd="3" destOrd="0" parTransId="{0785B009-A934-415F-99C8-466F85ABFA65}" sibTransId="{B817D170-397A-4A46-89FA-95AAFF41CB48}"/>
    <dgm:cxn modelId="{05B617DD-B8C9-418E-8640-0C733BAB9E36}" srcId="{191C045D-084D-44A3-9E2D-B346243CFA76}" destId="{7BF0714A-7D36-4F19-B4E3-6CC30F7F1D50}" srcOrd="4" destOrd="0" parTransId="{03D2CCBC-DF27-43AC-9BBF-C486E8DC202D}" sibTransId="{220D7A35-E662-4C6D-A1F3-67B9C6891EC5}"/>
    <dgm:cxn modelId="{823E875D-36E2-4208-85DC-A752DDAB430E}" srcId="{191C045D-084D-44A3-9E2D-B346243CFA76}" destId="{FE54FFA0-ED37-4BA8-B684-C72692E6D31A}" srcOrd="1" destOrd="0" parTransId="{08CE1862-845B-4FF2-836B-1FD53F3370C2}" sibTransId="{DF762AD2-98F4-4E93-A518-22D08EFB03B3}"/>
    <dgm:cxn modelId="{EA81B414-665C-4A97-9391-DD68546FAEC5}" type="presOf" srcId="{08CE1862-845B-4FF2-836B-1FD53F3370C2}" destId="{A991BDE1-B417-40B1-862D-36DCF73AD85D}" srcOrd="0" destOrd="0" presId="urn:microsoft.com/office/officeart/2005/8/layout/radial1"/>
    <dgm:cxn modelId="{74610EB8-A8BC-4BEA-803C-C47DAF104A10}" type="presOf" srcId="{7617C762-B197-4C16-BC76-771A5439CAB2}" destId="{B42ABF89-CFA9-40D4-9CB5-50FB83E07144}" srcOrd="1" destOrd="0" presId="urn:microsoft.com/office/officeart/2005/8/layout/radial1"/>
    <dgm:cxn modelId="{053E616C-1571-4581-8D8B-DACE435DC41D}" type="presOf" srcId="{03D2CCBC-DF27-43AC-9BBF-C486E8DC202D}" destId="{6E096E50-D9E4-41E5-A911-1E60D7CDCAE7}" srcOrd="1" destOrd="0" presId="urn:microsoft.com/office/officeart/2005/8/layout/radial1"/>
    <dgm:cxn modelId="{FC59DCA1-5E9F-43CA-8725-27FC75821F8D}" type="presParOf" srcId="{45CB80FA-BA91-4E8E-9670-286E97F6207F}" destId="{67380AB4-2AE7-421A-9393-B12C7E033D9D}" srcOrd="0" destOrd="0" presId="urn:microsoft.com/office/officeart/2005/8/layout/radial1"/>
    <dgm:cxn modelId="{BDA8D7FD-F6C1-49BC-A1DE-136697FA63D1}" type="presParOf" srcId="{45CB80FA-BA91-4E8E-9670-286E97F6207F}" destId="{9504B83F-2789-4772-9985-7E8B10E65E38}" srcOrd="1" destOrd="0" presId="urn:microsoft.com/office/officeart/2005/8/layout/radial1"/>
    <dgm:cxn modelId="{2A0E9550-DE82-49B6-B006-86D26690B4EC}" type="presParOf" srcId="{9504B83F-2789-4772-9985-7E8B10E65E38}" destId="{5B3A29CB-D409-406B-BDC7-7A4C37F1CF37}" srcOrd="0" destOrd="0" presId="urn:microsoft.com/office/officeart/2005/8/layout/radial1"/>
    <dgm:cxn modelId="{EE07129C-F6FA-4D6A-B64F-1651AB00C5BF}" type="presParOf" srcId="{45CB80FA-BA91-4E8E-9670-286E97F6207F}" destId="{069250FD-BE7A-4323-ADBD-8A55B683F07B}" srcOrd="2" destOrd="0" presId="urn:microsoft.com/office/officeart/2005/8/layout/radial1"/>
    <dgm:cxn modelId="{0D3767D6-7040-49B8-BCE8-B0653AD1DBB9}" type="presParOf" srcId="{45CB80FA-BA91-4E8E-9670-286E97F6207F}" destId="{A991BDE1-B417-40B1-862D-36DCF73AD85D}" srcOrd="3" destOrd="0" presId="urn:microsoft.com/office/officeart/2005/8/layout/radial1"/>
    <dgm:cxn modelId="{B7CAB3BF-9B47-4F63-9C0B-1C09ED3082B1}" type="presParOf" srcId="{A991BDE1-B417-40B1-862D-36DCF73AD85D}" destId="{21163883-79C7-4E2B-8C7A-BCA9F2F0C5D7}" srcOrd="0" destOrd="0" presId="urn:microsoft.com/office/officeart/2005/8/layout/radial1"/>
    <dgm:cxn modelId="{E83727D3-5CDB-4F23-AD4F-5471077E32C2}" type="presParOf" srcId="{45CB80FA-BA91-4E8E-9670-286E97F6207F}" destId="{139DDA59-B478-4650-AA5E-15A7E9CCFF6D}" srcOrd="4" destOrd="0" presId="urn:microsoft.com/office/officeart/2005/8/layout/radial1"/>
    <dgm:cxn modelId="{FC796520-24E5-4F62-B2BA-1AB2B3F3F665}" type="presParOf" srcId="{45CB80FA-BA91-4E8E-9670-286E97F6207F}" destId="{2EAD1CFF-BDE9-45E8-8EC7-857FB49B8EC0}" srcOrd="5" destOrd="0" presId="urn:microsoft.com/office/officeart/2005/8/layout/radial1"/>
    <dgm:cxn modelId="{EB5E45ED-05EC-4052-9DAB-09C8570ED4F0}" type="presParOf" srcId="{2EAD1CFF-BDE9-45E8-8EC7-857FB49B8EC0}" destId="{B42ABF89-CFA9-40D4-9CB5-50FB83E07144}" srcOrd="0" destOrd="0" presId="urn:microsoft.com/office/officeart/2005/8/layout/radial1"/>
    <dgm:cxn modelId="{4B4E625D-E855-4921-AEB9-3EE77D6EE861}" type="presParOf" srcId="{45CB80FA-BA91-4E8E-9670-286E97F6207F}" destId="{FBB49FFB-4E9B-4D23-B7C1-CE924AD52547}" srcOrd="6" destOrd="0" presId="urn:microsoft.com/office/officeart/2005/8/layout/radial1"/>
    <dgm:cxn modelId="{34795159-B876-49AC-8EBC-29CE2D92201E}" type="presParOf" srcId="{45CB80FA-BA91-4E8E-9670-286E97F6207F}" destId="{67B05C59-ACB9-4D93-A798-4E29C18F055B}" srcOrd="7" destOrd="0" presId="urn:microsoft.com/office/officeart/2005/8/layout/radial1"/>
    <dgm:cxn modelId="{217D58B2-93E6-4DBC-ABF1-994526D4FA8B}" type="presParOf" srcId="{67B05C59-ACB9-4D93-A798-4E29C18F055B}" destId="{A060F04E-D27A-477B-A19B-3310F73DFB6A}" srcOrd="0" destOrd="0" presId="urn:microsoft.com/office/officeart/2005/8/layout/radial1"/>
    <dgm:cxn modelId="{78755D31-3BC0-4DDD-9493-E14A46C18CB4}" type="presParOf" srcId="{45CB80FA-BA91-4E8E-9670-286E97F6207F}" destId="{EED59AA5-91EA-4CE4-997F-E3F2BC14A5C2}" srcOrd="8" destOrd="0" presId="urn:microsoft.com/office/officeart/2005/8/layout/radial1"/>
    <dgm:cxn modelId="{1F54485F-2137-4B09-9B3F-2FB472D685D8}" type="presParOf" srcId="{45CB80FA-BA91-4E8E-9670-286E97F6207F}" destId="{4525F9F7-35A4-4B92-B599-37F4CC6097BE}" srcOrd="9" destOrd="0" presId="urn:microsoft.com/office/officeart/2005/8/layout/radial1"/>
    <dgm:cxn modelId="{5BB4F3A7-5716-4305-9F67-F4445A273627}" type="presParOf" srcId="{4525F9F7-35A4-4B92-B599-37F4CC6097BE}" destId="{6E096E50-D9E4-41E5-A911-1E60D7CDCAE7}" srcOrd="0" destOrd="0" presId="urn:microsoft.com/office/officeart/2005/8/layout/radial1"/>
    <dgm:cxn modelId="{41403905-C614-4A23-B918-7976016A83E1}" type="presParOf" srcId="{45CB80FA-BA91-4E8E-9670-286E97F6207F}" destId="{DC4F551F-3249-4675-BEF6-73F10330C2C0}" srcOrd="10" destOrd="0" presId="urn:microsoft.com/office/officeart/2005/8/layout/radial1"/>
    <dgm:cxn modelId="{AEDA5EE0-EB6D-4057-A1F2-C8CC7D4F63B8}" type="presParOf" srcId="{45CB80FA-BA91-4E8E-9670-286E97F6207F}" destId="{627C373B-9D6E-4353-BE1D-1352B43108B0}" srcOrd="11" destOrd="0" presId="urn:microsoft.com/office/officeart/2005/8/layout/radial1"/>
    <dgm:cxn modelId="{9389582E-13CE-43C7-BB27-F3138D9ACD27}" type="presParOf" srcId="{627C373B-9D6E-4353-BE1D-1352B43108B0}" destId="{3F3FAC47-1479-4858-8974-60D563D23C2B}" srcOrd="0" destOrd="0" presId="urn:microsoft.com/office/officeart/2005/8/layout/radial1"/>
    <dgm:cxn modelId="{4409DF7E-38DB-4172-91D2-688B198B4F9E}" type="presParOf" srcId="{45CB80FA-BA91-4E8E-9670-286E97F6207F}" destId="{1874575C-EEB3-469C-964C-1887F34F29E6}"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80AB4-2AE7-421A-9393-B12C7E033D9D}">
      <dsp:nvSpPr>
        <dsp:cNvPr id="0" name=""/>
        <dsp:cNvSpPr/>
      </dsp:nvSpPr>
      <dsp:spPr>
        <a:xfrm>
          <a:off x="2681477" y="2092118"/>
          <a:ext cx="1606164" cy="1606164"/>
        </a:xfrm>
        <a:prstGeom prst="ellipse">
          <a:avLst/>
        </a:prstGeom>
        <a:solidFill>
          <a:srgbClr val="552579"/>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a:t>Identity</a:t>
          </a:r>
        </a:p>
      </dsp:txBody>
      <dsp:txXfrm>
        <a:off x="2916694" y="2327335"/>
        <a:ext cx="1135730" cy="1135730"/>
      </dsp:txXfrm>
    </dsp:sp>
    <dsp:sp modelId="{9504B83F-2789-4772-9985-7E8B10E65E38}">
      <dsp:nvSpPr>
        <dsp:cNvPr id="0" name=""/>
        <dsp:cNvSpPr/>
      </dsp:nvSpPr>
      <dsp:spPr>
        <a:xfrm rot="16200000">
          <a:off x="3243589" y="1830406"/>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1839099"/>
        <a:ext cx="24097" cy="24097"/>
      </dsp:txXfrm>
    </dsp:sp>
    <dsp:sp modelId="{069250FD-BE7A-4323-ADBD-8A55B683F07B}">
      <dsp:nvSpPr>
        <dsp:cNvPr id="0" name=""/>
        <dsp:cNvSpPr/>
      </dsp:nvSpPr>
      <dsp:spPr>
        <a:xfrm>
          <a:off x="2681477" y="4013"/>
          <a:ext cx="1606164" cy="1606164"/>
        </a:xfrm>
        <a:prstGeom prst="ellipse">
          <a:avLst/>
        </a:prstGeom>
        <a:solidFill>
          <a:srgbClr val="E6D6F2"/>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239230"/>
        <a:ext cx="1135730" cy="1135730"/>
      </dsp:txXfrm>
    </dsp:sp>
    <dsp:sp modelId="{A991BDE1-B417-40B1-862D-36DCF73AD85D}">
      <dsp:nvSpPr>
        <dsp:cNvPr id="0" name=""/>
        <dsp:cNvSpPr/>
      </dsp:nvSpPr>
      <dsp:spPr>
        <a:xfrm rot="19800000">
          <a:off x="4147765"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2361126"/>
        <a:ext cx="24097" cy="24097"/>
      </dsp:txXfrm>
    </dsp:sp>
    <dsp:sp modelId="{139DDA59-B478-4650-AA5E-15A7E9CCFF6D}">
      <dsp:nvSpPr>
        <dsp:cNvPr id="0" name=""/>
        <dsp:cNvSpPr/>
      </dsp:nvSpPr>
      <dsp:spPr>
        <a:xfrm>
          <a:off x="4489829" y="1048066"/>
          <a:ext cx="1606164" cy="1606164"/>
        </a:xfrm>
        <a:prstGeom prst="ellipse">
          <a:avLst/>
        </a:prstGeom>
        <a:solidFill>
          <a:srgbClr val="CDACE6"/>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1283283"/>
        <a:ext cx="1135730" cy="1135730"/>
      </dsp:txXfrm>
    </dsp:sp>
    <dsp:sp modelId="{2EAD1CFF-BDE9-45E8-8EC7-857FB49B8EC0}">
      <dsp:nvSpPr>
        <dsp:cNvPr id="0" name=""/>
        <dsp:cNvSpPr/>
      </dsp:nvSpPr>
      <dsp:spPr>
        <a:xfrm rot="1800000">
          <a:off x="4147765"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3405178"/>
        <a:ext cx="24097" cy="24097"/>
      </dsp:txXfrm>
    </dsp:sp>
    <dsp:sp modelId="{FBB49FFB-4E9B-4D23-B7C1-CE924AD52547}">
      <dsp:nvSpPr>
        <dsp:cNvPr id="0" name=""/>
        <dsp:cNvSpPr/>
      </dsp:nvSpPr>
      <dsp:spPr>
        <a:xfrm>
          <a:off x="4489829" y="3136171"/>
          <a:ext cx="1606164" cy="1606164"/>
        </a:xfrm>
        <a:prstGeom prst="ellipse">
          <a:avLst/>
        </a:prstGeom>
        <a:solidFill>
          <a:srgbClr val="B686DA"/>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3371388"/>
        <a:ext cx="1135730" cy="1135730"/>
      </dsp:txXfrm>
    </dsp:sp>
    <dsp:sp modelId="{67B05C59-ACB9-4D93-A798-4E29C18F055B}">
      <dsp:nvSpPr>
        <dsp:cNvPr id="0" name=""/>
        <dsp:cNvSpPr/>
      </dsp:nvSpPr>
      <dsp:spPr>
        <a:xfrm rot="5400000">
          <a:off x="3243589" y="3918511"/>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3927204"/>
        <a:ext cx="24097" cy="24097"/>
      </dsp:txXfrm>
    </dsp:sp>
    <dsp:sp modelId="{EED59AA5-91EA-4CE4-997F-E3F2BC14A5C2}">
      <dsp:nvSpPr>
        <dsp:cNvPr id="0" name=""/>
        <dsp:cNvSpPr/>
      </dsp:nvSpPr>
      <dsp:spPr>
        <a:xfrm>
          <a:off x="2681477" y="4180223"/>
          <a:ext cx="1606164" cy="1606164"/>
        </a:xfrm>
        <a:prstGeom prst="ellipse">
          <a:avLst/>
        </a:prstGeom>
        <a:solidFill>
          <a:srgbClr val="A366D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4415440"/>
        <a:ext cx="1135730" cy="1135730"/>
      </dsp:txXfrm>
    </dsp:sp>
    <dsp:sp modelId="{4525F9F7-35A4-4B92-B599-37F4CC6097BE}">
      <dsp:nvSpPr>
        <dsp:cNvPr id="0" name=""/>
        <dsp:cNvSpPr/>
      </dsp:nvSpPr>
      <dsp:spPr>
        <a:xfrm rot="9000000">
          <a:off x="2339413"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3405178"/>
        <a:ext cx="24097" cy="24097"/>
      </dsp:txXfrm>
    </dsp:sp>
    <dsp:sp modelId="{DC4F551F-3249-4675-BEF6-73F10330C2C0}">
      <dsp:nvSpPr>
        <dsp:cNvPr id="0" name=""/>
        <dsp:cNvSpPr/>
      </dsp:nvSpPr>
      <dsp:spPr>
        <a:xfrm>
          <a:off x="873125" y="3136171"/>
          <a:ext cx="1606164" cy="1606164"/>
        </a:xfrm>
        <a:prstGeom prst="ellipse">
          <a:avLst/>
        </a:prstGeom>
        <a:solidFill>
          <a:srgbClr val="8A3DC3"/>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3371388"/>
        <a:ext cx="1135730" cy="1135730"/>
      </dsp:txXfrm>
    </dsp:sp>
    <dsp:sp modelId="{627C373B-9D6E-4353-BE1D-1352B43108B0}">
      <dsp:nvSpPr>
        <dsp:cNvPr id="0" name=""/>
        <dsp:cNvSpPr/>
      </dsp:nvSpPr>
      <dsp:spPr>
        <a:xfrm rot="12600000">
          <a:off x="2339413"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2361126"/>
        <a:ext cx="24097" cy="24097"/>
      </dsp:txXfrm>
    </dsp:sp>
    <dsp:sp modelId="{1874575C-EEB3-469C-964C-1887F34F29E6}">
      <dsp:nvSpPr>
        <dsp:cNvPr id="0" name=""/>
        <dsp:cNvSpPr/>
      </dsp:nvSpPr>
      <dsp:spPr>
        <a:xfrm>
          <a:off x="873125" y="1048066"/>
          <a:ext cx="1606164" cy="1606164"/>
        </a:xfrm>
        <a:prstGeom prst="ellipse">
          <a:avLst/>
        </a:prstGeom>
        <a:solidFill>
          <a:srgbClr val="70319F"/>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1283283"/>
        <a:ext cx="1135730" cy="11357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27D98-AE48-4215-AD04-C84E28473059}" type="datetimeFigureOut">
              <a:rPr lang="en-GB" smtClean="0"/>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80A3-F752-46A5-ACD5-6CA482B3B4A6}" type="slidenum">
              <a:rPr lang="en-GB" smtClean="0"/>
              <a:t>‹#›</a:t>
            </a:fld>
            <a:endParaRPr lang="en-GB" dirty="0"/>
          </a:p>
        </p:txBody>
      </p:sp>
    </p:spTree>
    <p:extLst>
      <p:ext uri="{BB962C8B-B14F-4D97-AF65-F5344CB8AC3E}">
        <p14:creationId xmlns:p14="http://schemas.microsoft.com/office/powerpoint/2010/main" val="57638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2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16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0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18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https://www.youtube.com/watch?v=sq-0tjv4_BA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2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99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17887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180A3-F752-46A5-ACD5-6CA482B3B4A6}" type="slidenum">
              <a:rPr lang="en-GB" smtClean="0"/>
              <a:t>8</a:t>
            </a:fld>
            <a:endParaRPr lang="en-GB" dirty="0"/>
          </a:p>
        </p:txBody>
      </p:sp>
    </p:spTree>
    <p:extLst>
      <p:ext uri="{BB962C8B-B14F-4D97-AF65-F5344CB8AC3E}">
        <p14:creationId xmlns:p14="http://schemas.microsoft.com/office/powerpoint/2010/main" val="380216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80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08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5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94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7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9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927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03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4283910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cifas.org.uk/" TargetMode="External"/><Relationship Id="rId4" Type="http://schemas.openxmlformats.org/officeDocument/2006/relationships/hyperlink" Target="http://www.thinkuknow.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q-0tjv4_B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2tW50CD6A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0505D6-3886-45DC-8140-7284881A645E}"/>
              </a:ext>
            </a:extLst>
          </p:cNvPr>
          <p:cNvPicPr>
            <a:picLocks noChangeAspect="1"/>
          </p:cNvPicPr>
          <p:nvPr/>
        </p:nvPicPr>
        <p:blipFill rotWithShape="1">
          <a:blip r:embed="rId3"/>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ooter Placeholder 1"/>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0" name="TextBox 9">
            <a:extLst>
              <a:ext uri="{FF2B5EF4-FFF2-40B4-BE49-F238E27FC236}">
                <a16:creationId xmlns:a16="http://schemas.microsoft.com/office/drawing/2014/main" id="{B2C3EB1B-154B-41DA-8687-71A9E56A7F5F}"/>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12" name="Picture 11">
            <a:extLst>
              <a:ext uri="{FF2B5EF4-FFF2-40B4-BE49-F238E27FC236}">
                <a16:creationId xmlns:a16="http://schemas.microsoft.com/office/drawing/2014/main" id="{4BB4685D-24E5-405D-B85A-F294814B3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
        <p:nvSpPr>
          <p:cNvPr id="9" name="TextBox 8"/>
          <p:cNvSpPr txBox="1"/>
          <p:nvPr/>
        </p:nvSpPr>
        <p:spPr>
          <a:xfrm>
            <a:off x="955121" y="2478535"/>
            <a:ext cx="1009649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KS 3-4 HOME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Sharing information safely online</a:t>
            </a:r>
            <a:endParaRPr kumimoji="0" lang="en-GB"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400" y="285863"/>
            <a:ext cx="2475199" cy="1786784"/>
          </a:xfrm>
          <a:prstGeom prst="rect">
            <a:avLst/>
          </a:prstGeom>
        </p:spPr>
      </p:pic>
    </p:spTree>
    <p:extLst>
      <p:ext uri="{BB962C8B-B14F-4D97-AF65-F5344CB8AC3E}">
        <p14:creationId xmlns:p14="http://schemas.microsoft.com/office/powerpoint/2010/main" val="10600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33" y="516024"/>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Further support</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0" name="TextBox 9"/>
          <p:cNvSpPr txBox="1"/>
          <p:nvPr/>
        </p:nvSpPr>
        <p:spPr>
          <a:xfrm>
            <a:off x="6792687" y="1518917"/>
            <a:ext cx="5069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rPr>
              <a:t>Further information and support can be found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3"/>
              </a:rPr>
              <a:t>www.childline.org.uk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4"/>
              </a:rPr>
              <a:t>www.thinkuknow.co.uk</a:t>
            </a:r>
            <a:endParaRPr lang="en-US" sz="2400" dirty="0">
              <a:latin typeface="Lato" panose="020B0604020202020204" charset="0"/>
              <a:ea typeface="Lato" panose="020B0604020202020204" charset="0"/>
              <a:cs typeface="Lato" panose="020B0604020202020204" charset="0"/>
            </a:endParaRPr>
          </a:p>
          <a:p>
            <a:pPr lvl="0">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GB" sz="2400" dirty="0">
                <a:latin typeface="Lato" panose="020B0604020202020204" charset="0"/>
                <a:ea typeface="Lato" panose="020B0604020202020204" charset="0"/>
                <a:cs typeface="Lato" panose="020B0604020202020204" charset="0"/>
                <a:hlinkClick r:id="rId5"/>
              </a:rPr>
              <a:t>www.cifas.org.uk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635487" y="6426456"/>
            <a:ext cx="542325" cy="431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493314" y="1518917"/>
            <a:ext cx="5444348" cy="2585323"/>
          </a:xfrm>
          <a:prstGeom prst="rect">
            <a:avLst/>
          </a:prstGeom>
          <a:noFill/>
        </p:spPr>
        <p:txBody>
          <a:bodyPr wrap="square" rtlCol="0">
            <a:spAutoFit/>
          </a:bodyPr>
          <a:lstStyle/>
          <a:p>
            <a:pPr lvl="0">
              <a:defRPr/>
            </a:pP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If you’re worried about online </a:t>
            </a:r>
            <a:r>
              <a:rPr lang="en-GB" sz="2400" dirty="0" smtClean="0">
                <a:solidFill>
                  <a:prstClr val="black"/>
                </a:solidFill>
                <a:latin typeface="Lato" panose="020F0502020204030203" pitchFamily="34" charset="0"/>
                <a:ea typeface="Lato" panose="020F0502020204030203" pitchFamily="34" charset="0"/>
                <a:cs typeface="Lato" panose="020F0502020204030203" pitchFamily="34" charset="0"/>
              </a:rPr>
              <a:t>fraud, or any aspect of online safety</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you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should always speak to your parent or carer or a teacher in school so they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Speech Bubbles, Conversation, Black, Blank, Ch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695" y="4288013"/>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a:extLst>
              <a:ext uri="{FF2B5EF4-FFF2-40B4-BE49-F238E27FC236}">
                <a16:creationId xmlns:a16="http://schemas.microsoft.com/office/drawing/2014/main" id="{CA312261-61C3-434C-B7BA-AF6F8A2E2F41}"/>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15018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259144" y="513528"/>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2" name="Footer Placeholder 1">
            <a:extLst>
              <a:ext uri="{FF2B5EF4-FFF2-40B4-BE49-F238E27FC236}">
                <a16:creationId xmlns:a16="http://schemas.microsoft.com/office/drawing/2014/main" id="{C2A75DE2-1796-4251-9418-B31F7AD0BCA8}"/>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3" name="Rectangle 2">
            <a:extLst>
              <a:ext uri="{FF2B5EF4-FFF2-40B4-BE49-F238E27FC236}">
                <a16:creationId xmlns:a16="http://schemas.microsoft.com/office/drawing/2014/main" id="{37608707-522A-4006-B6BE-0780996F54A1}"/>
              </a:ext>
            </a:extLst>
          </p:cNvPr>
          <p:cNvSpPr/>
          <p:nvPr/>
        </p:nvSpPr>
        <p:spPr>
          <a:xfrm>
            <a:off x="6278700" y="1844778"/>
            <a:ext cx="5283380" cy="329430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Design your own television advert to warn people about the risks associated with sharing </a:t>
            </a:r>
            <a:r>
              <a:rPr lang="en-GB" sz="2200" dirty="0" smtClean="0">
                <a:latin typeface="Lato" panose="020B0604020202020204" charset="0"/>
                <a:ea typeface="Lato" panose="020B0604020202020204" charset="0"/>
                <a:cs typeface="Lato" panose="020B0604020202020204" charset="0"/>
              </a:rPr>
              <a:t>information </a:t>
            </a:r>
            <a:r>
              <a:rPr lang="en-GB" sz="2200" dirty="0">
                <a:latin typeface="Lato" panose="020B0604020202020204" charset="0"/>
                <a:ea typeface="Lato" panose="020B0604020202020204" charset="0"/>
                <a:cs typeface="Lato" panose="020B0604020202020204" charset="0"/>
              </a:rPr>
              <a:t>online, and highlighting ways to keep personal information safe online.</a:t>
            </a:r>
          </a:p>
          <a:p>
            <a:pPr>
              <a:lnSpc>
                <a:spcPts val="2800"/>
              </a:lnSpc>
            </a:pPr>
            <a:endParaRPr lang="en-GB" sz="2200" dirty="0">
              <a:latin typeface="Lato" panose="020B0604020202020204" charset="0"/>
              <a:ea typeface="Lato" panose="020B0604020202020204" charset="0"/>
              <a:cs typeface="Lato" panose="020B0604020202020204" charset="0"/>
            </a:endParaRPr>
          </a:p>
          <a:p>
            <a:pPr>
              <a:lnSpc>
                <a:spcPts val="2800"/>
              </a:lnSpc>
            </a:pPr>
            <a:r>
              <a:rPr lang="en-GB" sz="2200" dirty="0">
                <a:latin typeface="Lato" panose="020B0604020202020204" charset="0"/>
                <a:ea typeface="Lato" panose="020B0604020202020204" charset="0"/>
                <a:cs typeface="Lato" panose="020B0604020202020204" charset="0"/>
              </a:rPr>
              <a:t>Create a storyboard of images and text, showing what would be included in your advert.</a:t>
            </a:r>
          </a:p>
        </p:txBody>
      </p:sp>
      <p:pic>
        <p:nvPicPr>
          <p:cNvPr id="13" name="Picture 12">
            <a:extLst>
              <a:ext uri="{FF2B5EF4-FFF2-40B4-BE49-F238E27FC236}">
                <a16:creationId xmlns:a16="http://schemas.microsoft.com/office/drawing/2014/main" id="{2691FF78-EBFA-4F02-A2D4-CEC34E70A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05"/>
          <a:stretch/>
        </p:blipFill>
        <p:spPr>
          <a:xfrm rot="21268903">
            <a:off x="666325" y="1924318"/>
            <a:ext cx="4982636" cy="3367537"/>
          </a:xfrm>
          <a:prstGeom prst="rect">
            <a:avLst/>
          </a:prstGeom>
        </p:spPr>
      </p:pic>
    </p:spTree>
    <p:extLst>
      <p:ext uri="{BB962C8B-B14F-4D97-AF65-F5344CB8AC3E}">
        <p14:creationId xmlns:p14="http://schemas.microsoft.com/office/powerpoint/2010/main" val="35173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6707" y="2588648"/>
            <a:ext cx="7171540" cy="3862596"/>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describe what information should be kept private and what is safe to share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explain the risks of sharing personal information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err="1">
                <a:solidFill>
                  <a:prstClr val="black"/>
                </a:solidFill>
                <a:latin typeface="Lato" panose="020F0502020204030203" pitchFamily="34" charset="0"/>
                <a:ea typeface="Lato" panose="020F0502020204030203" pitchFamily="34" charset="0"/>
                <a:cs typeface="Lato" panose="020F0502020204030203" pitchFamily="34" charset="0"/>
              </a:rPr>
              <a:t>analyse</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 different strategies to ensure online safety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274806" y="327007"/>
            <a:ext cx="9642387" cy="1323439"/>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League Spartan" panose="020B0604020202020204" charset="0"/>
            </a:endParaRPr>
          </a:p>
          <a:p>
            <a:pPr marL="914400" lvl="1" indent="-457200">
              <a:buSzPct val="202000"/>
              <a:buBlip>
                <a:blip r:embed="rId3"/>
              </a:buBlip>
            </a:pPr>
            <a:r>
              <a:rPr lang="en-US" sz="2800" b="1" dirty="0">
                <a:solidFill>
                  <a:prstClr val="black"/>
                </a:solidFill>
                <a:latin typeface="League Spartan" panose="020B0604020202020204" charset="0"/>
                <a:ea typeface="Lato" panose="020F0502020204030203" pitchFamily="34" charset="0"/>
                <a:cs typeface="Lato" panose="020F0502020204030203" pitchFamily="34" charset="0"/>
              </a:rPr>
              <a:t>We are learning about online fraud and staying safe online</a:t>
            </a:r>
            <a:endParaRPr kumimoji="0" lang="en-GB" sz="1000" b="1" i="0" u="none" strike="noStrike" kern="1200" cap="none" spc="0" normalizeH="0" baseline="0" noProof="0" dirty="0">
              <a:ln>
                <a:noFill/>
              </a:ln>
              <a:solidFill>
                <a:prstClr val="black"/>
              </a:solidFill>
              <a:effectLst/>
              <a:uLnTx/>
              <a:uFillTx/>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971" y="444756"/>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553970" y="2035682"/>
            <a:ext cx="968621" cy="1105933"/>
          </a:xfrm>
          <a:prstGeom prst="rect">
            <a:avLst/>
          </a:prstGeom>
        </p:spPr>
      </p:pic>
      <p:sp>
        <p:nvSpPr>
          <p:cNvPr id="15" name="Footer Placeholder 1">
            <a:extLst>
              <a:ext uri="{FF2B5EF4-FFF2-40B4-BE49-F238E27FC236}">
                <a16:creationId xmlns:a16="http://schemas.microsoft.com/office/drawing/2014/main" id="{3CB0185D-0579-42B7-8137-5D3D25C0EE0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4" name="Rectangle: Rounded Corners 13">
            <a:extLst>
              <a:ext uri="{FF2B5EF4-FFF2-40B4-BE49-F238E27FC236}">
                <a16:creationId xmlns:a16="http://schemas.microsoft.com/office/drawing/2014/main" id="{B3305B71-1D4B-497E-9BE8-CBA490526286}"/>
              </a:ext>
            </a:extLst>
          </p:cNvPr>
          <p:cNvSpPr/>
          <p:nvPr/>
        </p:nvSpPr>
        <p:spPr>
          <a:xfrm>
            <a:off x="8185638" y="1411052"/>
            <a:ext cx="3676847" cy="4889540"/>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Lato" panose="020B0604020202020204" charset="0"/>
                <a:ea typeface="Lato" panose="020B0604020202020204" charset="0"/>
                <a:cs typeface="Lato" panose="020B0604020202020204" charset="0"/>
              </a:rPr>
              <a:t>Keywords for this </a:t>
            </a:r>
            <a:r>
              <a:rPr lang="en-GB" sz="2000" b="1" dirty="0" smtClean="0">
                <a:solidFill>
                  <a:schemeClr val="tx1"/>
                </a:solidFill>
                <a:latin typeface="Lato" panose="020B0604020202020204" charset="0"/>
                <a:ea typeface="Lato" panose="020B0604020202020204" charset="0"/>
                <a:cs typeface="Lato" panose="020B0604020202020204" charset="0"/>
              </a:rPr>
              <a:t>session:</a:t>
            </a:r>
            <a:endParaRPr lang="en-GB" sz="2000" b="1" dirty="0">
              <a:solidFill>
                <a:schemeClr val="tx1"/>
              </a:solidFill>
              <a:latin typeface="Lato" panose="020B0604020202020204" charset="0"/>
              <a:ea typeface="Lato" panose="020B0604020202020204" charset="0"/>
              <a:cs typeface="Lato" panose="020B0604020202020204" charset="0"/>
            </a:endParaRPr>
          </a:p>
          <a:p>
            <a:pPr algn="ctr"/>
            <a:endParaRPr lang="en-GB" sz="16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illegal deception intended for financial or personal </a:t>
            </a:r>
            <a:r>
              <a:rPr lang="en-GB" sz="2000" dirty="0" smtClean="0">
                <a:solidFill>
                  <a:schemeClr val="tx1"/>
                </a:solidFill>
                <a:latin typeface="Lato" panose="020B0604020202020204" charset="0"/>
                <a:ea typeface="Lato" panose="020B0604020202020204" charset="0"/>
                <a:cs typeface="Lato" panose="020B0604020202020204" charset="0"/>
              </a:rPr>
              <a:t>reward</a:t>
            </a:r>
            <a:endParaRPr lang="en-GB" sz="2000" dirty="0">
              <a:solidFill>
                <a:schemeClr val="tx1"/>
              </a:solidFill>
              <a:latin typeface="Lato" panose="020B0604020202020204" charset="0"/>
              <a:ea typeface="Lato" panose="020B0604020202020204" charset="0"/>
              <a:cs typeface="Lato" panose="020B0604020202020204" charset="0"/>
            </a:endParaRPr>
          </a:p>
          <a:p>
            <a:pPr>
              <a:lnSpc>
                <a:spcPts val="2600"/>
              </a:lnSpc>
            </a:pPr>
            <a:endParaRPr lang="en-GB" sz="20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Identity 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when a fraudster uses someone else’s identity (or creates a fake identity) to access a product or service so they don’t have to pay for it </a:t>
            </a:r>
            <a:r>
              <a:rPr lang="en-GB" sz="2000" dirty="0" smtClean="0">
                <a:solidFill>
                  <a:schemeClr val="tx1"/>
                </a:solidFill>
                <a:latin typeface="Lato" panose="020B0604020202020204" charset="0"/>
                <a:ea typeface="Lato" panose="020B0604020202020204" charset="0"/>
                <a:cs typeface="Lato" panose="020B0604020202020204" charset="0"/>
              </a:rPr>
              <a:t>themselves</a:t>
            </a:r>
            <a:endParaRPr lang="en-GB" sz="2000" dirty="0">
              <a:solidFill>
                <a:schemeClr val="tx1"/>
              </a:solidFill>
              <a:latin typeface="Lato" panose="020B0604020202020204" charset="0"/>
              <a:ea typeface="Lato" panose="020B0604020202020204" charset="0"/>
              <a:cs typeface="Lato" panose="020B0604020202020204" charset="0"/>
            </a:endParaRPr>
          </a:p>
          <a:p>
            <a:endParaRPr lang="en-GB"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66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253678" y="321976"/>
            <a:ext cx="5144800" cy="1446550"/>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What makes up your identity?</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6" name="TextBox 5"/>
          <p:cNvSpPr txBox="1"/>
          <p:nvPr/>
        </p:nvSpPr>
        <p:spPr>
          <a:xfrm>
            <a:off x="253677" y="1947518"/>
            <a:ext cx="5696186" cy="2308324"/>
          </a:xfrm>
          <a:prstGeom prst="rect">
            <a:avLst/>
          </a:prstGeom>
          <a:solidFill>
            <a:schemeClr val="bg1"/>
          </a:solidFill>
        </p:spPr>
        <p:txBody>
          <a:bodyPr wrap="square" rtlCol="0">
            <a:spAutoFit/>
          </a:bodyPr>
          <a:lstStyle/>
          <a:p>
            <a:r>
              <a:rPr lang="en-GB" sz="2400" dirty="0">
                <a:latin typeface="Lato" panose="020B0604020202020204" charset="0"/>
                <a:ea typeface="Lato" panose="020B0604020202020204" charset="0"/>
                <a:cs typeface="Lato" panose="020B0604020202020204" charset="0"/>
              </a:rPr>
              <a:t>Mind map all of the things that make up your identity.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E.g. your name, the school you go to, where you live etc</a:t>
            </a:r>
            <a:r>
              <a:rPr lang="en-GB" sz="2400" dirty="0" smtClean="0">
                <a:latin typeface="Lato" panose="020B0604020202020204" charset="0"/>
                <a:ea typeface="Lato" panose="020B0604020202020204" charset="0"/>
                <a:cs typeface="Lato" panose="020B0604020202020204" charset="0"/>
              </a:rPr>
              <a:t>..</a:t>
            </a:r>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p:txBody>
      </p:sp>
      <p:graphicFrame>
        <p:nvGraphicFramePr>
          <p:cNvPr id="11" name="Content Placeholder 3">
            <a:extLst>
              <a:ext uri="{FF2B5EF4-FFF2-40B4-BE49-F238E27FC236}">
                <a16:creationId xmlns:a16="http://schemas.microsoft.com/office/drawing/2014/main" id="{F0063763-E311-4DB3-8CF0-EAA63DC5DEF1}"/>
              </a:ext>
            </a:extLst>
          </p:cNvPr>
          <p:cNvGraphicFramePr>
            <a:graphicFrameLocks/>
          </p:cNvGraphicFramePr>
          <p:nvPr>
            <p:extLst>
              <p:ext uri="{D42A27DB-BD31-4B8C-83A1-F6EECF244321}">
                <p14:modId xmlns:p14="http://schemas.microsoft.com/office/powerpoint/2010/main" val="1882679329"/>
              </p:ext>
            </p:extLst>
          </p:nvPr>
        </p:nvGraphicFramePr>
        <p:xfrm>
          <a:off x="5550861" y="508353"/>
          <a:ext cx="6969120" cy="579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hought Bubble: Cloud 12">
            <a:extLst>
              <a:ext uri="{FF2B5EF4-FFF2-40B4-BE49-F238E27FC236}">
                <a16:creationId xmlns:a16="http://schemas.microsoft.com/office/drawing/2014/main" id="{2AF0EAAD-A5C1-4C6B-B37F-33E5FF68EE62}"/>
              </a:ext>
            </a:extLst>
          </p:cNvPr>
          <p:cNvSpPr/>
          <p:nvPr/>
        </p:nvSpPr>
        <p:spPr>
          <a:xfrm>
            <a:off x="1145672" y="3851045"/>
            <a:ext cx="4950328" cy="2852508"/>
          </a:xfrm>
          <a:prstGeom prst="cloudCallout">
            <a:avLst>
              <a:gd name="adj1" fmla="val -68598"/>
              <a:gd name="adj2" fmla="val 49289"/>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Lato" panose="020B0604020202020204" charset="0"/>
                <a:ea typeface="Lato" panose="020B0604020202020204" charset="0"/>
                <a:cs typeface="Lato" panose="020B0604020202020204" charset="0"/>
              </a:rPr>
              <a:t>Group these into ‘public’ and ‘private’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what elements of your identity would you be willing to share with other people online and which elements would you only share with people you know and trust?</a:t>
            </a:r>
            <a:endParaRPr lang="en-US"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567210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5" name="TextBox 4">
            <a:extLst>
              <a:ext uri="{FF2B5EF4-FFF2-40B4-BE49-F238E27FC236}">
                <a16:creationId xmlns:a16="http://schemas.microsoft.com/office/drawing/2014/main" id="{2A81AB3C-9CB3-444C-88CA-BF023EFC5AAB}"/>
              </a:ext>
            </a:extLst>
          </p:cNvPr>
          <p:cNvSpPr txBox="1"/>
          <p:nvPr/>
        </p:nvSpPr>
        <p:spPr>
          <a:xfrm>
            <a:off x="464499" y="1371674"/>
            <a:ext cx="5394310" cy="3631763"/>
          </a:xfrm>
          <a:prstGeom prst="rect">
            <a:avLst/>
          </a:prstGeom>
          <a:noFill/>
        </p:spPr>
        <p:txBody>
          <a:bodyPr wrap="square" rtlCol="0">
            <a:spAutoFit/>
          </a:bodyPr>
          <a:lstStyle/>
          <a:p>
            <a:r>
              <a:rPr lang="en-GB" sz="2400" dirty="0">
                <a:latin typeface="League Spartan" panose="020B0604020202020204" charset="0"/>
                <a:ea typeface="Lato" panose="020B0604020202020204" charset="0"/>
                <a:cs typeface="Lato" panose="020B0604020202020204" charset="0"/>
              </a:rPr>
              <a:t>How much of someone’s identity should they share online?</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For each statement on Worksheet 1, state whether you think the action is</a:t>
            </a:r>
            <a:r>
              <a:rPr lang="en-GB" sz="2400" dirty="0" smtClean="0">
                <a:latin typeface="Lato" panose="020B0604020202020204" charset="0"/>
                <a:ea typeface="Lato" panose="020B0604020202020204" charset="0"/>
                <a:cs typeface="Lato" panose="020B0604020202020204" charset="0"/>
              </a:rPr>
              <a:t>:</a:t>
            </a:r>
          </a:p>
          <a:p>
            <a:endParaRPr lang="en-GB" sz="800" dirty="0">
              <a:latin typeface="Lato" panose="020B0604020202020204" charset="0"/>
              <a:ea typeface="Lato" panose="020B0604020202020204" charset="0"/>
              <a:cs typeface="Lato" panose="020B0604020202020204" charset="0"/>
            </a:endParaRPr>
          </a:p>
          <a:p>
            <a:pPr marL="285750" indent="-285750">
              <a:buFontTx/>
              <a:buChar char="-"/>
            </a:pPr>
            <a:r>
              <a:rPr lang="en-GB" sz="2400" dirty="0">
                <a:latin typeface="Lato" panose="020B0604020202020204" charset="0"/>
                <a:ea typeface="Lato" panose="020B0604020202020204" charset="0"/>
                <a:cs typeface="Lato" panose="020B0604020202020204" charset="0"/>
              </a:rPr>
              <a:t>Safe</a:t>
            </a:r>
          </a:p>
          <a:p>
            <a:pPr marL="285750" indent="-285750">
              <a:buFontTx/>
              <a:buChar char="-"/>
            </a:pPr>
            <a:r>
              <a:rPr lang="en-GB" sz="2400" dirty="0">
                <a:latin typeface="Lato" panose="020B0604020202020204" charset="0"/>
                <a:ea typeface="Lato" panose="020B0604020202020204" charset="0"/>
                <a:cs typeface="Lato" panose="020B0604020202020204" charset="0"/>
              </a:rPr>
              <a:t>Unsafe</a:t>
            </a:r>
          </a:p>
          <a:p>
            <a:pPr marL="285750" indent="-285750">
              <a:buFontTx/>
              <a:buChar char="-"/>
            </a:pPr>
            <a:r>
              <a:rPr lang="en-GB" sz="2400" dirty="0">
                <a:latin typeface="Lato" panose="020B0604020202020204" charset="0"/>
                <a:ea typeface="Lato" panose="020B0604020202020204" charset="0"/>
                <a:cs typeface="Lato" panose="020B0604020202020204" charset="0"/>
              </a:rPr>
              <a:t>It depends</a:t>
            </a:r>
          </a:p>
          <a:p>
            <a:pPr marL="285750" indent="-285750">
              <a:buFontTx/>
              <a:buChar char="-"/>
            </a:pPr>
            <a:endParaRPr lang="en-GB" sz="2400" dirty="0">
              <a:latin typeface="Lato" panose="020B0604020202020204" charset="0"/>
              <a:ea typeface="Lato" panose="020B0604020202020204" charset="0"/>
              <a:cs typeface="Lato" panose="020B0604020202020204" charset="0"/>
            </a:endParaRP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0" y="508353"/>
            <a:ext cx="11403026"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How much should be shared online?</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2" name="Rectangle 1">
            <a:extLst>
              <a:ext uri="{FF2B5EF4-FFF2-40B4-BE49-F238E27FC236}">
                <a16:creationId xmlns:a16="http://schemas.microsoft.com/office/drawing/2014/main" id="{39D972FB-A027-4B2A-8C88-670529181E8C}"/>
              </a:ext>
            </a:extLst>
          </p:cNvPr>
          <p:cNvSpPr/>
          <p:nvPr/>
        </p:nvSpPr>
        <p:spPr>
          <a:xfrm>
            <a:off x="6808572" y="1382349"/>
            <a:ext cx="4677632" cy="4787016"/>
          </a:xfrm>
          <a:prstGeom prst="rect">
            <a:avLst/>
          </a:prstGeom>
        </p:spPr>
        <p:txBody>
          <a:bodyPr wrap="square">
            <a:spAutoFit/>
          </a:bodyPr>
          <a:lstStyle/>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Always think before posting and be prepared for anyone (family, teachers, online ‘friends’, a fraudster) to see what has been </a:t>
            </a:r>
            <a:r>
              <a:rPr lang="en-GB" dirty="0" smtClean="0">
                <a:latin typeface="Lato" panose="020B0604020202020204" charset="0"/>
                <a:ea typeface="Lato" panose="020B0604020202020204" charset="0"/>
                <a:cs typeface="Lato" panose="020B0604020202020204" charset="0"/>
              </a:rPr>
              <a:t>uploaded.</a:t>
            </a:r>
            <a:endParaRPr lang="en-GB" dirty="0">
              <a:latin typeface="Lato" panose="020B0604020202020204" charset="0"/>
              <a:ea typeface="Lato" panose="020B0604020202020204" charset="0"/>
              <a:cs typeface="Lato" panose="020B0604020202020204" charset="0"/>
            </a:endParaRPr>
          </a:p>
          <a:p>
            <a:pPr>
              <a:lnSpc>
                <a:spcPts val="2300"/>
              </a:lnSpc>
            </a:pPr>
            <a:endParaRPr lang="en-GB" sz="1100"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Be wary when using public computers </a:t>
            </a:r>
            <a:r>
              <a:rPr lang="en-GB" dirty="0" smtClean="0">
                <a:latin typeface="Lato" panose="020B0604020202020204" charset="0"/>
                <a:ea typeface="Lato" panose="020B0604020202020204" charset="0"/>
                <a:cs typeface="Lato" panose="020B0604020202020204" charset="0"/>
              </a:rPr>
              <a:t>or accessing public </a:t>
            </a:r>
            <a:r>
              <a:rPr lang="en-GB" dirty="0" err="1" smtClean="0">
                <a:latin typeface="Lato" panose="020B0604020202020204" charset="0"/>
                <a:ea typeface="Lato" panose="020B0604020202020204" charset="0"/>
                <a:cs typeface="Lato" panose="020B0604020202020204" charset="0"/>
              </a:rPr>
              <a:t>WiFi</a:t>
            </a:r>
            <a:r>
              <a:rPr lang="en-GB" dirty="0" smtClean="0">
                <a:latin typeface="Lato" panose="020B0604020202020204" charset="0"/>
                <a:ea typeface="Lato" panose="020B0604020202020204" charset="0"/>
                <a:cs typeface="Lato" panose="020B0604020202020204" charset="0"/>
              </a:rPr>
              <a:t>.</a:t>
            </a:r>
            <a:endParaRPr lang="en-GB" dirty="0">
              <a:latin typeface="Lato" panose="020B0604020202020204" charset="0"/>
              <a:ea typeface="Lato" panose="020B0604020202020204" charset="0"/>
              <a:cs typeface="Lato" panose="020B0604020202020204" charset="0"/>
            </a:endParaRPr>
          </a:p>
          <a:p>
            <a:pPr>
              <a:lnSpc>
                <a:spcPts val="2300"/>
              </a:lnSpc>
            </a:pPr>
            <a:endParaRPr lang="en-GB"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Recognise the risks of sharing too many distinguishing features, such as school logos, addresses, location, check-ins etc. as this might be used to build a picture of someone’s identity. This could be used by fraudsters or others who want to gain their trust, 'befriend’ them, or find out their location </a:t>
            </a:r>
            <a:r>
              <a:rPr lang="en-GB" dirty="0" smtClean="0">
                <a:latin typeface="Lato" panose="020B0604020202020204" charset="0"/>
                <a:ea typeface="Lato" panose="020B0604020202020204" charset="0"/>
                <a:cs typeface="Lato" panose="020B0604020202020204" charset="0"/>
              </a:rPr>
              <a:t>offline.</a:t>
            </a:r>
            <a:endParaRPr lang="en-GB" dirty="0">
              <a:latin typeface="Lato" panose="020B0604020202020204" charset="0"/>
              <a:ea typeface="Lato" panose="020B0604020202020204" charset="0"/>
              <a:cs typeface="Lato" panose="020B0604020202020204" charset="0"/>
            </a:endParaRPr>
          </a:p>
        </p:txBody>
      </p:sp>
      <p:sp>
        <p:nvSpPr>
          <p:cNvPr id="7" name="Arrow: Down 6">
            <a:extLst>
              <a:ext uri="{FF2B5EF4-FFF2-40B4-BE49-F238E27FC236}">
                <a16:creationId xmlns:a16="http://schemas.microsoft.com/office/drawing/2014/main" id="{9B8DE701-E5BE-4AD5-A0E4-7413C6F808AE}"/>
              </a:ext>
            </a:extLst>
          </p:cNvPr>
          <p:cNvSpPr/>
          <p:nvPr/>
        </p:nvSpPr>
        <p:spPr>
          <a:xfrm rot="16200000">
            <a:off x="4277193" y="3716990"/>
            <a:ext cx="2247190" cy="1969477"/>
          </a:xfrm>
          <a:prstGeom prst="downArrow">
            <a:avLst/>
          </a:prstGeom>
          <a:solidFill>
            <a:srgbClr val="F1B3FF"/>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solidFill>
                  <a:schemeClr val="tx1"/>
                </a:solidFill>
                <a:latin typeface="Lato" panose="020B0604020202020204" charset="0"/>
                <a:ea typeface="Lato" panose="020B0604020202020204" charset="0"/>
                <a:cs typeface="Lato" panose="020B0604020202020204" charset="0"/>
              </a:rPr>
              <a:t>Click </a:t>
            </a:r>
            <a:r>
              <a:rPr lang="en-GB" sz="1400" dirty="0">
                <a:solidFill>
                  <a:schemeClr val="tx1"/>
                </a:solidFill>
                <a:latin typeface="Lato" panose="020B0604020202020204" charset="0"/>
                <a:ea typeface="Lato" panose="020B0604020202020204" charset="0"/>
                <a:cs typeface="Lato" panose="020B0604020202020204" charset="0"/>
              </a:rPr>
              <a:t>the image to reveal key learning points!</a:t>
            </a:r>
          </a:p>
        </p:txBody>
      </p:sp>
      <p:pic>
        <p:nvPicPr>
          <p:cNvPr id="6" name="Picture 5">
            <a:extLst>
              <a:ext uri="{FF2B5EF4-FFF2-40B4-BE49-F238E27FC236}">
                <a16:creationId xmlns:a16="http://schemas.microsoft.com/office/drawing/2014/main" id="{C2E1B1FB-33B3-44FE-A313-503EE2C02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089" y="1447326"/>
            <a:ext cx="5627395" cy="4657062"/>
          </a:xfrm>
          <a:prstGeom prst="rect">
            <a:avLst/>
          </a:prstGeom>
        </p:spPr>
      </p:pic>
      <p:sp>
        <p:nvSpPr>
          <p:cNvPr id="10" name="Thought Bubble: Cloud 9">
            <a:extLst>
              <a:ext uri="{FF2B5EF4-FFF2-40B4-BE49-F238E27FC236}">
                <a16:creationId xmlns:a16="http://schemas.microsoft.com/office/drawing/2014/main" id="{085DCABB-17C7-4820-BECA-F748817DE13F}"/>
              </a:ext>
            </a:extLst>
          </p:cNvPr>
          <p:cNvSpPr/>
          <p:nvPr/>
        </p:nvSpPr>
        <p:spPr>
          <a:xfrm>
            <a:off x="667412" y="4586326"/>
            <a:ext cx="3545724" cy="2056408"/>
          </a:xfrm>
          <a:prstGeom prst="cloudCallout">
            <a:avLst>
              <a:gd name="adj1" fmla="val -64007"/>
              <a:gd name="adj2" fmla="val 52762"/>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If you’ve answered ‘it depends’, note down in what circumstances the action might be safe or unsafe.</a:t>
            </a:r>
          </a:p>
        </p:txBody>
      </p:sp>
    </p:spTree>
    <p:extLst>
      <p:ext uri="{BB962C8B-B14F-4D97-AF65-F5344CB8AC3E}">
        <p14:creationId xmlns:p14="http://schemas.microsoft.com/office/powerpoint/2010/main" val="2429758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119530"/>
            <a:ext cx="11927812" cy="1272143"/>
          </a:xfrm>
          <a:prstGeom prst="rect">
            <a:avLst/>
          </a:prstGeom>
          <a:noFill/>
        </p:spPr>
        <p:txBody>
          <a:bodyPr wrap="square" rtlCol="0">
            <a:spAutoFit/>
          </a:bodyPr>
          <a:lstStyle/>
          <a:p>
            <a:pPr>
              <a:lnSpc>
                <a:spcPts val="4600"/>
              </a:lnSpc>
            </a:pPr>
            <a:r>
              <a:rPr lang="en-GB" sz="3600" b="1" dirty="0">
                <a:solidFill>
                  <a:srgbClr val="95519E"/>
                </a:solidFill>
                <a:latin typeface="League Spartan" panose="00000800000000000000" pitchFamily="50" charset="0"/>
              </a:rPr>
              <a:t>What might the consequences be of sharing personal information online?</a:t>
            </a:r>
            <a:endParaRPr lang="en-GB" sz="36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264188" y="1488258"/>
            <a:ext cx="11927812" cy="4231928"/>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Watch the </a:t>
            </a:r>
            <a:r>
              <a:rPr lang="en-GB" sz="2400" dirty="0">
                <a:latin typeface="Lato" panose="020B0604020202020204" charset="0"/>
                <a:ea typeface="Lato" panose="020B0604020202020204" charset="0"/>
                <a:cs typeface="Lato" panose="020B0604020202020204" charset="0"/>
                <a:hlinkClick r:id="rId3"/>
              </a:rPr>
              <a:t>Data To Go video </a:t>
            </a:r>
            <a:r>
              <a:rPr lang="en-GB" sz="2400" dirty="0">
                <a:latin typeface="Lato" panose="020B0604020202020204" charset="0"/>
                <a:ea typeface="Lato" panose="020B0604020202020204" charset="0"/>
                <a:cs typeface="Lato" panose="020B0604020202020204" charset="0"/>
              </a:rPr>
              <a:t>which shows how a hacker or fraudster might be able to access personal information online.</a:t>
            </a:r>
          </a:p>
          <a:p>
            <a:endParaRPr lang="en-GB" sz="1200" dirty="0">
              <a:latin typeface="Lato" panose="020B0604020202020204" charset="0"/>
              <a:ea typeface="Lato" panose="020B0604020202020204" charset="0"/>
              <a:cs typeface="Lato" panose="020B0604020202020204" charset="0"/>
            </a:endParaRPr>
          </a:p>
          <a:p>
            <a:pPr lvl="1"/>
            <a:r>
              <a:rPr lang="en-GB" sz="2400" dirty="0">
                <a:latin typeface="Lato" panose="020B0604020202020204" charset="0"/>
                <a:ea typeface="Lato" panose="020B0604020202020204" charset="0"/>
                <a:cs typeface="Lato" panose="020B0604020202020204" charset="0"/>
              </a:rPr>
              <a:t>As you watch, answer the following questions</a:t>
            </a:r>
            <a:r>
              <a:rPr lang="en-GB" sz="2400" dirty="0" smtClean="0">
                <a:latin typeface="Lato" panose="020B0604020202020204" charset="0"/>
                <a:ea typeface="Lato" panose="020B0604020202020204" charset="0"/>
                <a:cs typeface="Lato" panose="020B0604020202020204" charset="0"/>
              </a:rPr>
              <a:t>:</a:t>
            </a:r>
          </a:p>
          <a:p>
            <a:pPr lvl="1"/>
            <a:endParaRPr lang="en-GB" sz="1100" dirty="0">
              <a:latin typeface="Lato" panose="020B0604020202020204" charset="0"/>
              <a:ea typeface="Lato" panose="020B0604020202020204" charset="0"/>
              <a:cs typeface="Lato" panose="020B0604020202020204" charset="0"/>
            </a:endParaRP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How did people react in this video when they were presented with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parts of their identity were the team able to find out about them?</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could these people have done to protect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do you think a fraudster would use this information for?</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might be the consequences of having this information publicly available?</a:t>
            </a:r>
          </a:p>
          <a:p>
            <a:endParaRPr lang="en-GB" sz="2400" dirty="0">
              <a:latin typeface="Lato" panose="020B0604020202020204" charset="0"/>
              <a:ea typeface="Lato" panose="020B0604020202020204" charset="0"/>
              <a:cs typeface="Lato" panose="020B0604020202020204" charset="0"/>
            </a:endParaRPr>
          </a:p>
        </p:txBody>
      </p:sp>
      <p:sp>
        <p:nvSpPr>
          <p:cNvPr id="2" name="TextBox 1">
            <a:extLst>
              <a:ext uri="{FF2B5EF4-FFF2-40B4-BE49-F238E27FC236}">
                <a16:creationId xmlns:a16="http://schemas.microsoft.com/office/drawing/2014/main" id="{6DBA3E43-5B24-4815-A98A-1B91E209F367}"/>
              </a:ext>
            </a:extLst>
          </p:cNvPr>
          <p:cNvSpPr txBox="1"/>
          <p:nvPr/>
        </p:nvSpPr>
        <p:spPr>
          <a:xfrm>
            <a:off x="334108" y="5601327"/>
            <a:ext cx="9214338" cy="430887"/>
          </a:xfrm>
          <a:prstGeom prst="rect">
            <a:avLst/>
          </a:prstGeom>
          <a:noFill/>
        </p:spPr>
        <p:txBody>
          <a:bodyPr wrap="square" rtlCol="0">
            <a:spAutoFit/>
          </a:bodyPr>
          <a:lstStyle/>
          <a:p>
            <a:r>
              <a:rPr lang="en-GB" sz="2200" b="1" dirty="0">
                <a:solidFill>
                  <a:srgbClr val="7030A0"/>
                </a:solidFill>
                <a:latin typeface="Lato" panose="020B0604020202020204" charset="0"/>
                <a:ea typeface="Lato" panose="020B0604020202020204" charset="0"/>
                <a:cs typeface="Lato" panose="020B0604020202020204" charset="0"/>
              </a:rPr>
              <a:t>Read about potential consequences on the next slide…</a:t>
            </a:r>
          </a:p>
        </p:txBody>
      </p:sp>
    </p:spTree>
    <p:extLst>
      <p:ext uri="{BB962C8B-B14F-4D97-AF65-F5344CB8AC3E}">
        <p14:creationId xmlns:p14="http://schemas.microsoft.com/office/powerpoint/2010/main" val="216702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26665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Potential consequences</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4272924" y="1248889"/>
            <a:ext cx="7813569" cy="5632311"/>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Fraudsters and others will </a:t>
            </a:r>
            <a:r>
              <a:rPr lang="en-GB" dirty="0" smtClean="0">
                <a:latin typeface="Lato" panose="020B0604020202020204" charset="0"/>
                <a:ea typeface="Lato" panose="020B0604020202020204" charset="0"/>
                <a:cs typeface="Lato" panose="020B0604020202020204" charset="0"/>
              </a:rPr>
              <a:t>sometimes use </a:t>
            </a:r>
            <a:r>
              <a:rPr lang="en-GB" dirty="0">
                <a:latin typeface="Lato" panose="020B0604020202020204" charset="0"/>
                <a:ea typeface="Lato" panose="020B0604020202020204" charset="0"/>
                <a:cs typeface="Lato" panose="020B0604020202020204" charset="0"/>
              </a:rPr>
              <a:t>information about a person’s interests and hobbies to befriend a target and trick them into giving over more information </a:t>
            </a:r>
            <a:r>
              <a:rPr lang="en-GB" dirty="0" smtClean="0">
                <a:latin typeface="Lato" panose="020B0604020202020204" charset="0"/>
                <a:ea typeface="Lato" panose="020B0604020202020204" charset="0"/>
                <a:cs typeface="Lato" panose="020B0604020202020204" charset="0"/>
              </a:rPr>
              <a:t>— </a:t>
            </a:r>
            <a:r>
              <a:rPr lang="en-GB" dirty="0">
                <a:latin typeface="Lato" panose="020B0604020202020204" charset="0"/>
                <a:ea typeface="Lato" panose="020B0604020202020204" charset="0"/>
                <a:cs typeface="Lato" panose="020B0604020202020204" charset="0"/>
              </a:rPr>
              <a:t>the more </a:t>
            </a:r>
            <a:r>
              <a:rPr lang="en-GB" dirty="0" smtClean="0">
                <a:latin typeface="Lato" panose="020B0604020202020204" charset="0"/>
                <a:ea typeface="Lato" panose="020B0604020202020204" charset="0"/>
                <a:cs typeface="Lato" panose="020B0604020202020204" charset="0"/>
              </a:rPr>
              <a:t>information </a:t>
            </a:r>
            <a:r>
              <a:rPr lang="en-GB" dirty="0">
                <a:latin typeface="Lato" panose="020B0604020202020204" charset="0"/>
                <a:ea typeface="Lato" panose="020B0604020202020204" charset="0"/>
                <a:cs typeface="Lato" panose="020B0604020202020204" charset="0"/>
              </a:rPr>
              <a:t>they have access to, the easier it may be for them to manipulate or </a:t>
            </a:r>
            <a:r>
              <a:rPr lang="en-GB" dirty="0" smtClean="0">
                <a:latin typeface="Lato" panose="020B0604020202020204" charset="0"/>
                <a:ea typeface="Lato" panose="020B0604020202020204" charset="0"/>
                <a:cs typeface="Lato" panose="020B0604020202020204" charset="0"/>
              </a:rPr>
              <a:t>exploit </a:t>
            </a:r>
            <a:r>
              <a:rPr lang="en-GB" dirty="0" smtClean="0">
                <a:latin typeface="Lato" panose="020B0604020202020204" charset="0"/>
                <a:ea typeface="Lato" panose="020B0604020202020204" charset="0"/>
                <a:cs typeface="Lato" panose="020B0604020202020204" charset="0"/>
              </a:rPr>
              <a:t>someone.</a:t>
            </a:r>
            <a:endParaRPr lang="en-GB" dirty="0" smtClean="0">
              <a:latin typeface="Lato" panose="020B0604020202020204" charset="0"/>
              <a:ea typeface="Lato" panose="020B0604020202020204" charset="0"/>
              <a:cs typeface="Lato" panose="020B0604020202020204" charset="0"/>
            </a:endParaRPr>
          </a:p>
          <a:p>
            <a:pPr>
              <a:lnSpc>
                <a:spcPts val="2400"/>
              </a:lnSpc>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While in this video the personal information was only being accessed in order to demonstrate an important security point, a fraudster might use this type of information to apply for loans, credit cards, or to befriend and trick someone online into revealing even more about </a:t>
            </a:r>
            <a:r>
              <a:rPr lang="en-GB" dirty="0" smtClean="0">
                <a:latin typeface="Lato" panose="020B0604020202020204" charset="0"/>
                <a:ea typeface="Lato" panose="020B0604020202020204" charset="0"/>
                <a:cs typeface="Lato" panose="020B0604020202020204" charset="0"/>
              </a:rPr>
              <a:t>themselves.</a:t>
            </a:r>
            <a:endParaRPr lang="en-GB"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Having this information publicly available could </a:t>
            </a:r>
            <a:r>
              <a:rPr lang="en-GB" dirty="0" smtClean="0">
                <a:latin typeface="Lato" panose="020B0604020202020204" charset="0"/>
                <a:ea typeface="Lato" panose="020B0604020202020204" charset="0"/>
                <a:cs typeface="Lato" panose="020B0604020202020204" charset="0"/>
              </a:rPr>
              <a:t>enable fraudsters to target people, </a:t>
            </a:r>
            <a:r>
              <a:rPr lang="en-GB" dirty="0">
                <a:latin typeface="Lato" panose="020B0604020202020204" charset="0"/>
                <a:ea typeface="Lato" panose="020B0604020202020204" charset="0"/>
                <a:cs typeface="Lato" panose="020B0604020202020204" charset="0"/>
              </a:rPr>
              <a:t>which can lead </a:t>
            </a:r>
            <a:r>
              <a:rPr lang="en-GB" dirty="0" smtClean="0">
                <a:latin typeface="Lato" panose="020B0604020202020204" charset="0"/>
                <a:ea typeface="Lato" panose="020B0604020202020204" charset="0"/>
                <a:cs typeface="Lato" panose="020B0604020202020204" charset="0"/>
              </a:rPr>
              <a:t>to:</a:t>
            </a:r>
          </a:p>
          <a:p>
            <a:pPr marL="342900" indent="-342900">
              <a:lnSpc>
                <a:spcPts val="1400"/>
              </a:lnSpc>
              <a:buFont typeface="Arial" panose="020B0604020202020204" pitchFamily="34" charset="0"/>
              <a:buChar char="•"/>
            </a:pPr>
            <a:endParaRPr lang="en-GB" sz="500" dirty="0" smtClean="0">
              <a:latin typeface="Lato" panose="020B0604020202020204" charset="0"/>
              <a:ea typeface="Lato" panose="020B0604020202020204" charset="0"/>
              <a:cs typeface="Lato" panose="020B0604020202020204" charset="0"/>
            </a:endParaRP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long </a:t>
            </a:r>
            <a:r>
              <a:rPr lang="en-GB" dirty="0">
                <a:latin typeface="Lato" panose="020B0604020202020204" charset="0"/>
                <a:ea typeface="Lato" panose="020B0604020202020204" charset="0"/>
                <a:cs typeface="Lato" panose="020B0604020202020204" charset="0"/>
              </a:rPr>
              <a:t>lasting reputational </a:t>
            </a:r>
            <a:r>
              <a:rPr lang="en-GB" dirty="0" smtClean="0">
                <a:latin typeface="Lato" panose="020B0604020202020204" charset="0"/>
                <a:ea typeface="Lato" panose="020B0604020202020204" charset="0"/>
                <a:cs typeface="Lato" panose="020B0604020202020204" charset="0"/>
              </a:rPr>
              <a:t>damage.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problems with getting </a:t>
            </a:r>
            <a:r>
              <a:rPr lang="en-GB" dirty="0">
                <a:latin typeface="Lato" panose="020B0604020202020204" charset="0"/>
                <a:ea typeface="Lato" panose="020B0604020202020204" charset="0"/>
                <a:cs typeface="Lato" panose="020B0604020202020204" charset="0"/>
              </a:rPr>
              <a:t>credit </a:t>
            </a:r>
            <a:r>
              <a:rPr lang="en-GB" dirty="0" smtClean="0">
                <a:latin typeface="Lato" panose="020B0604020202020204" charset="0"/>
                <a:ea typeface="Lato" panose="020B0604020202020204" charset="0"/>
                <a:cs typeface="Lato" panose="020B0604020202020204" charset="0"/>
              </a:rPr>
              <a:t>cards in </a:t>
            </a:r>
            <a:r>
              <a:rPr lang="en-GB" dirty="0">
                <a:latin typeface="Lato" panose="020B0604020202020204" charset="0"/>
                <a:ea typeface="Lato" panose="020B0604020202020204" charset="0"/>
                <a:cs typeface="Lato" panose="020B0604020202020204" charset="0"/>
              </a:rPr>
              <a:t>the </a:t>
            </a:r>
            <a:r>
              <a:rPr lang="en-GB" dirty="0" smtClean="0">
                <a:latin typeface="Lato" panose="020B0604020202020204" charset="0"/>
                <a:ea typeface="Lato" panose="020B0604020202020204" charset="0"/>
                <a:cs typeface="Lato" panose="020B0604020202020204" charset="0"/>
              </a:rPr>
              <a:t>future.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being </a:t>
            </a:r>
            <a:r>
              <a:rPr lang="en-GB" dirty="0">
                <a:latin typeface="Lato" panose="020B0604020202020204" charset="0"/>
                <a:ea typeface="Lato" panose="020B0604020202020204" charset="0"/>
                <a:cs typeface="Lato" panose="020B0604020202020204" charset="0"/>
              </a:rPr>
              <a:t>unable to retrieve stolen </a:t>
            </a:r>
            <a:r>
              <a:rPr lang="en-GB" dirty="0" smtClean="0">
                <a:latin typeface="Lato" panose="020B0604020202020204" charset="0"/>
                <a:ea typeface="Lato" panose="020B0604020202020204" charset="0"/>
                <a:cs typeface="Lato" panose="020B0604020202020204" charset="0"/>
              </a:rPr>
              <a:t>money.</a:t>
            </a:r>
            <a:endParaRPr lang="en-GB"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p:txBody>
      </p:sp>
      <p:pic>
        <p:nvPicPr>
          <p:cNvPr id="3" name="Picture 2">
            <a:extLst>
              <a:ext uri="{FF2B5EF4-FFF2-40B4-BE49-F238E27FC236}">
                <a16:creationId xmlns:a16="http://schemas.microsoft.com/office/drawing/2014/main" id="{A5AC86CD-300B-475B-B2D1-DDF6AAA8D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7341">
            <a:off x="690766" y="2285522"/>
            <a:ext cx="3353059" cy="2607353"/>
          </a:xfrm>
          <a:prstGeom prst="rect">
            <a:avLst/>
          </a:prstGeom>
        </p:spPr>
      </p:pic>
    </p:spTree>
    <p:extLst>
      <p:ext uri="{BB962C8B-B14F-4D97-AF65-F5344CB8AC3E}">
        <p14:creationId xmlns:p14="http://schemas.microsoft.com/office/powerpoint/2010/main" val="29626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7</a:t>
            </a:fld>
            <a:endParaRPr lang="en-GB" dirty="0"/>
          </a:p>
        </p:txBody>
      </p:sp>
      <p:sp>
        <p:nvSpPr>
          <p:cNvPr id="37" name="Rectangle 36"/>
          <p:cNvSpPr/>
          <p:nvPr/>
        </p:nvSpPr>
        <p:spPr>
          <a:xfrm rot="2700000">
            <a:off x="5416578"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5" name="Footer Placeholder 1">
            <a:extLst>
              <a:ext uri="{FF2B5EF4-FFF2-40B4-BE49-F238E27FC236}">
                <a16:creationId xmlns:a16="http://schemas.microsoft.com/office/drawing/2014/main" id="{28A5233F-AD4C-45C1-9FA2-2B1081723C15}"/>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24" name="Rectangle 23">
            <a:extLst>
              <a:ext uri="{FF2B5EF4-FFF2-40B4-BE49-F238E27FC236}">
                <a16:creationId xmlns:a16="http://schemas.microsoft.com/office/drawing/2014/main" id="{DD2946C9-A110-4151-B116-07F1CC9F6318}"/>
              </a:ext>
            </a:extLst>
          </p:cNvPr>
          <p:cNvSpPr/>
          <p:nvPr/>
        </p:nvSpPr>
        <p:spPr>
          <a:xfrm rot="2700000">
            <a:off x="6491330" y="158906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6" name="Rectangle 25">
            <a:extLst>
              <a:ext uri="{FF2B5EF4-FFF2-40B4-BE49-F238E27FC236}">
                <a16:creationId xmlns:a16="http://schemas.microsoft.com/office/drawing/2014/main" id="{DD168AB4-22C6-4642-824B-D73BFDA1B283}"/>
              </a:ext>
            </a:extLst>
          </p:cNvPr>
          <p:cNvSpPr/>
          <p:nvPr/>
        </p:nvSpPr>
        <p:spPr>
          <a:xfrm rot="2700000">
            <a:off x="7589260" y="51910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7" name="Rectangle 26">
            <a:extLst>
              <a:ext uri="{FF2B5EF4-FFF2-40B4-BE49-F238E27FC236}">
                <a16:creationId xmlns:a16="http://schemas.microsoft.com/office/drawing/2014/main" id="{B4935BE6-3CDC-4D5A-8F95-6C02CFEB02A6}"/>
              </a:ext>
            </a:extLst>
          </p:cNvPr>
          <p:cNvSpPr/>
          <p:nvPr/>
        </p:nvSpPr>
        <p:spPr>
          <a:xfrm rot="2700000">
            <a:off x="8660475" y="1575535"/>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8" name="Rectangle 27">
            <a:extLst>
              <a:ext uri="{FF2B5EF4-FFF2-40B4-BE49-F238E27FC236}">
                <a16:creationId xmlns:a16="http://schemas.microsoft.com/office/drawing/2014/main" id="{5B08F7AB-CA82-40E9-9730-BA1CACF2062C}"/>
              </a:ext>
            </a:extLst>
          </p:cNvPr>
          <p:cNvSpPr/>
          <p:nvPr/>
        </p:nvSpPr>
        <p:spPr>
          <a:xfrm rot="2700000">
            <a:off x="7575901"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9" name="Rectangle 28">
            <a:extLst>
              <a:ext uri="{FF2B5EF4-FFF2-40B4-BE49-F238E27FC236}">
                <a16:creationId xmlns:a16="http://schemas.microsoft.com/office/drawing/2014/main" id="{4F94C9B5-EEDE-465C-AFBF-B540E3B428DC}"/>
              </a:ext>
            </a:extLst>
          </p:cNvPr>
          <p:cNvSpPr/>
          <p:nvPr/>
        </p:nvSpPr>
        <p:spPr>
          <a:xfrm rot="2700000">
            <a:off x="9745049" y="264753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0" name="Rectangle 29">
            <a:extLst>
              <a:ext uri="{FF2B5EF4-FFF2-40B4-BE49-F238E27FC236}">
                <a16:creationId xmlns:a16="http://schemas.microsoft.com/office/drawing/2014/main" id="{CDC52C76-FCA2-41FC-AB6D-D19233CA14E6}"/>
              </a:ext>
            </a:extLst>
          </p:cNvPr>
          <p:cNvSpPr/>
          <p:nvPr/>
        </p:nvSpPr>
        <p:spPr>
          <a:xfrm rot="2700000">
            <a:off x="8663034" y="372898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1" name="Rectangle 30">
            <a:extLst>
              <a:ext uri="{FF2B5EF4-FFF2-40B4-BE49-F238E27FC236}">
                <a16:creationId xmlns:a16="http://schemas.microsoft.com/office/drawing/2014/main" id="{FA6D6E84-14A4-4AD2-B1AE-9BD1A61DEFB4}"/>
              </a:ext>
            </a:extLst>
          </p:cNvPr>
          <p:cNvSpPr/>
          <p:nvPr/>
        </p:nvSpPr>
        <p:spPr>
          <a:xfrm rot="2700000">
            <a:off x="6500079" y="3716100"/>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31">
            <a:extLst>
              <a:ext uri="{FF2B5EF4-FFF2-40B4-BE49-F238E27FC236}">
                <a16:creationId xmlns:a16="http://schemas.microsoft.com/office/drawing/2014/main" id="{6E4C35D4-32F8-4D00-8CD4-8E845CBEC77F}"/>
              </a:ext>
            </a:extLst>
          </p:cNvPr>
          <p:cNvSpPr/>
          <p:nvPr/>
        </p:nvSpPr>
        <p:spPr>
          <a:xfrm rot="2700000">
            <a:off x="7589261" y="481757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13" name="TextBox 12">
            <a:extLst>
              <a:ext uri="{FF2B5EF4-FFF2-40B4-BE49-F238E27FC236}">
                <a16:creationId xmlns:a16="http://schemas.microsoft.com/office/drawing/2014/main" id="{C3D10EB7-CE1D-4C5D-8D2B-3F84DE89B051}"/>
              </a:ext>
            </a:extLst>
          </p:cNvPr>
          <p:cNvSpPr txBox="1"/>
          <p:nvPr/>
        </p:nvSpPr>
        <p:spPr>
          <a:xfrm rot="21591346">
            <a:off x="9673781" y="418662"/>
            <a:ext cx="3876339" cy="369332"/>
          </a:xfrm>
          <a:prstGeom prst="rect">
            <a:avLst/>
          </a:prstGeom>
          <a:noFill/>
        </p:spPr>
        <p:txBody>
          <a:bodyPr wrap="square" rtlCol="0">
            <a:spAutoFit/>
          </a:bodyPr>
          <a:lstStyle/>
          <a:p>
            <a:r>
              <a:rPr lang="en-GB" dirty="0">
                <a:latin typeface="League Spartan" panose="00000800000000000000" pitchFamily="50" charset="0"/>
              </a:rPr>
              <a:t>Most important</a:t>
            </a:r>
          </a:p>
        </p:txBody>
      </p:sp>
      <p:sp>
        <p:nvSpPr>
          <p:cNvPr id="14" name="TextBox 13">
            <a:extLst>
              <a:ext uri="{FF2B5EF4-FFF2-40B4-BE49-F238E27FC236}">
                <a16:creationId xmlns:a16="http://schemas.microsoft.com/office/drawing/2014/main" id="{1900A6A4-4DA2-4293-AA7F-3F1F66625AF5}"/>
              </a:ext>
            </a:extLst>
          </p:cNvPr>
          <p:cNvSpPr txBox="1"/>
          <p:nvPr/>
        </p:nvSpPr>
        <p:spPr>
          <a:xfrm rot="21591346">
            <a:off x="9826299" y="6068877"/>
            <a:ext cx="2491968" cy="369332"/>
          </a:xfrm>
          <a:prstGeom prst="rect">
            <a:avLst/>
          </a:prstGeom>
          <a:noFill/>
        </p:spPr>
        <p:txBody>
          <a:bodyPr wrap="square" rtlCol="0">
            <a:spAutoFit/>
          </a:bodyPr>
          <a:lstStyle/>
          <a:p>
            <a:r>
              <a:rPr lang="en-GB" dirty="0">
                <a:latin typeface="League Spartan" panose="00000800000000000000" pitchFamily="50" charset="0"/>
              </a:rPr>
              <a:t>Least important</a:t>
            </a:r>
          </a:p>
        </p:txBody>
      </p:sp>
      <p:sp>
        <p:nvSpPr>
          <p:cNvPr id="15" name="TextBox 14">
            <a:extLst>
              <a:ext uri="{FF2B5EF4-FFF2-40B4-BE49-F238E27FC236}">
                <a16:creationId xmlns:a16="http://schemas.microsoft.com/office/drawing/2014/main" id="{B993AD9B-644B-4C55-ADCA-6AC31F8D13A8}"/>
              </a:ext>
            </a:extLst>
          </p:cNvPr>
          <p:cNvSpPr txBox="1"/>
          <p:nvPr/>
        </p:nvSpPr>
        <p:spPr>
          <a:xfrm>
            <a:off x="167266" y="1832686"/>
            <a:ext cx="5040630" cy="2246769"/>
          </a:xfrm>
          <a:prstGeom prst="rect">
            <a:avLst/>
          </a:prstGeom>
          <a:noFill/>
        </p:spPr>
        <p:txBody>
          <a:bodyPr wrap="square" rtlCol="0">
            <a:spAutoFit/>
          </a:bodyPr>
          <a:lstStyle/>
          <a:p>
            <a:pPr>
              <a:lnSpc>
                <a:spcPts val="2800"/>
              </a:lnSpc>
            </a:pPr>
            <a:r>
              <a:rPr lang="en-US" sz="2200" dirty="0">
                <a:latin typeface="Lato" panose="020B0604020202020204" charset="0"/>
                <a:ea typeface="Lato" panose="020B0604020202020204" charset="0"/>
                <a:cs typeface="Lato" panose="020B0604020202020204" charset="0"/>
              </a:rPr>
              <a:t>Complete the diamond 9 on ‘</a:t>
            </a:r>
            <a:r>
              <a:rPr lang="en-US" sz="2200" b="1" i="1" dirty="0">
                <a:latin typeface="Lato" panose="020B0604020202020204" charset="0"/>
                <a:ea typeface="Lato" panose="020B0604020202020204" charset="0"/>
                <a:cs typeface="Lato" panose="020B0604020202020204" charset="0"/>
              </a:rPr>
              <a:t>Worksheet 2: Diamond 9</a:t>
            </a:r>
            <a:r>
              <a:rPr lang="en-US" sz="2200" dirty="0">
                <a:latin typeface="Lato" panose="020B0604020202020204" charset="0"/>
                <a:ea typeface="Lato" panose="020B0604020202020204" charset="0"/>
                <a:cs typeface="Lato" panose="020B0604020202020204" charset="0"/>
              </a:rPr>
              <a:t>’ by putting the online safety tip </a:t>
            </a:r>
            <a:r>
              <a:rPr lang="en-US" sz="2200" dirty="0" smtClean="0">
                <a:latin typeface="Lato" panose="020B0604020202020204" charset="0"/>
                <a:ea typeface="Lato" panose="020B0604020202020204" charset="0"/>
                <a:cs typeface="Lato" panose="020B0604020202020204" charset="0"/>
              </a:rPr>
              <a:t>you think is most </a:t>
            </a:r>
            <a:r>
              <a:rPr lang="en-US" sz="2200" dirty="0">
                <a:latin typeface="Lato" panose="020B0604020202020204" charset="0"/>
                <a:ea typeface="Lato" panose="020B0604020202020204" charset="0"/>
                <a:cs typeface="Lato" panose="020B0604020202020204" charset="0"/>
              </a:rPr>
              <a:t>important </a:t>
            </a:r>
            <a:r>
              <a:rPr lang="en-US" sz="2200" dirty="0" smtClean="0">
                <a:latin typeface="Lato" panose="020B0604020202020204" charset="0"/>
                <a:ea typeface="Lato" panose="020B0604020202020204" charset="0"/>
                <a:cs typeface="Lato" panose="020B0604020202020204" charset="0"/>
              </a:rPr>
              <a:t>at </a:t>
            </a:r>
            <a:r>
              <a:rPr lang="en-US" sz="2200" dirty="0">
                <a:latin typeface="Lato" panose="020B0604020202020204" charset="0"/>
                <a:ea typeface="Lato" panose="020B0604020202020204" charset="0"/>
                <a:cs typeface="Lato" panose="020B0604020202020204" charset="0"/>
              </a:rPr>
              <a:t>the top, then the next two most important tips, down to the one you think is least important at the bottom.</a:t>
            </a:r>
          </a:p>
        </p:txBody>
      </p:sp>
      <p:sp>
        <p:nvSpPr>
          <p:cNvPr id="16" name="TextBox 15">
            <a:extLst>
              <a:ext uri="{FF2B5EF4-FFF2-40B4-BE49-F238E27FC236}">
                <a16:creationId xmlns:a16="http://schemas.microsoft.com/office/drawing/2014/main" id="{6D058C79-0633-4295-ACBE-6A1D897FC438}"/>
              </a:ext>
            </a:extLst>
          </p:cNvPr>
          <p:cNvSpPr txBox="1"/>
          <p:nvPr/>
        </p:nvSpPr>
        <p:spPr>
          <a:xfrm>
            <a:off x="117941" y="262982"/>
            <a:ext cx="6846154"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How can someone stay safe online?</a:t>
            </a:r>
            <a:endParaRPr lang="en-GB" sz="4400" b="1" dirty="0">
              <a:latin typeface="League Spartan" panose="020B0604020202020204" charset="0"/>
              <a:ea typeface="Lato" panose="020B0604020202020204" charset="0"/>
              <a:cs typeface="Lato" panose="020B0604020202020204" charset="0"/>
            </a:endParaRPr>
          </a:p>
        </p:txBody>
      </p:sp>
      <p:sp>
        <p:nvSpPr>
          <p:cNvPr id="3" name="Thought Bubble: Cloud 2">
            <a:extLst>
              <a:ext uri="{FF2B5EF4-FFF2-40B4-BE49-F238E27FC236}">
                <a16:creationId xmlns:a16="http://schemas.microsoft.com/office/drawing/2014/main" id="{C31E204D-2B05-4426-8AD2-FD26E3E9CB4C}"/>
              </a:ext>
            </a:extLst>
          </p:cNvPr>
          <p:cNvSpPr/>
          <p:nvPr/>
        </p:nvSpPr>
        <p:spPr>
          <a:xfrm>
            <a:off x="407399" y="4521269"/>
            <a:ext cx="4857514" cy="2056408"/>
          </a:xfrm>
          <a:prstGeom prst="cloudCallout">
            <a:avLst>
              <a:gd name="adj1" fmla="val -57416"/>
              <a:gd name="adj2" fmla="val 61655"/>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Watch this </a:t>
            </a:r>
            <a:r>
              <a:rPr lang="en-US" sz="1600" dirty="0">
                <a:solidFill>
                  <a:schemeClr val="tx1"/>
                </a:solidFill>
                <a:latin typeface="Lato" panose="020B0604020202020204" charset="0"/>
                <a:ea typeface="Lato" panose="020B0604020202020204" charset="0"/>
                <a:cs typeface="Lato" panose="020B0604020202020204" charset="0"/>
                <a:hlinkClick r:id="rId3"/>
              </a:rPr>
              <a:t>clip</a:t>
            </a:r>
            <a:r>
              <a:rPr lang="en-US" sz="1600" dirty="0">
                <a:solidFill>
                  <a:schemeClr val="tx1"/>
                </a:solidFill>
                <a:latin typeface="Lato" panose="020B0604020202020204" charset="0"/>
                <a:ea typeface="Lato" panose="020B0604020202020204" charset="0"/>
                <a:cs typeface="Lato" panose="020B0604020202020204" charset="0"/>
              </a:rPr>
              <a:t>…</a:t>
            </a:r>
          </a:p>
          <a:p>
            <a:endParaRPr lang="en-US" sz="600" dirty="0">
              <a:solidFill>
                <a:schemeClr val="tx1"/>
              </a:solidFill>
              <a:latin typeface="Lato" panose="020B0604020202020204" charset="0"/>
              <a:ea typeface="Lato" panose="020B0604020202020204" charset="0"/>
              <a:cs typeface="Lato" panose="020B0604020202020204" charset="0"/>
            </a:endParaRPr>
          </a:p>
          <a:p>
            <a:r>
              <a:rPr lang="en-US" sz="1600" dirty="0">
                <a:solidFill>
                  <a:schemeClr val="tx1"/>
                </a:solidFill>
                <a:latin typeface="Lato" panose="020B0604020202020204" charset="0"/>
                <a:ea typeface="Lato" panose="020B0604020202020204" charset="0"/>
                <a:cs typeface="Lato" panose="020B0604020202020204" charset="0"/>
              </a:rPr>
              <a:t>If you could give the young person in this video one tip, what would it be?</a:t>
            </a:r>
          </a:p>
        </p:txBody>
      </p:sp>
      <p:cxnSp>
        <p:nvCxnSpPr>
          <p:cNvPr id="5" name="Straight Arrow Connector 4"/>
          <p:cNvCxnSpPr/>
          <p:nvPr/>
        </p:nvCxnSpPr>
        <p:spPr>
          <a:xfrm flipH="1">
            <a:off x="8708673" y="575187"/>
            <a:ext cx="964649" cy="540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658764" y="5649615"/>
            <a:ext cx="1014558" cy="6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13981" y="991978"/>
            <a:ext cx="796413" cy="523220"/>
          </a:xfrm>
          <a:prstGeom prst="rect">
            <a:avLst/>
          </a:prstGeom>
          <a:noFill/>
        </p:spPr>
        <p:txBody>
          <a:bodyPr wrap="square" rtlCol="0">
            <a:spAutoFit/>
          </a:bodyPr>
          <a:lstStyle/>
          <a:p>
            <a:r>
              <a:rPr lang="en-GB" sz="2800" dirty="0"/>
              <a:t>1st</a:t>
            </a:r>
          </a:p>
        </p:txBody>
      </p:sp>
      <p:sp>
        <p:nvSpPr>
          <p:cNvPr id="9" name="TextBox 8"/>
          <p:cNvSpPr txBox="1"/>
          <p:nvPr/>
        </p:nvSpPr>
        <p:spPr>
          <a:xfrm>
            <a:off x="6865593" y="2105761"/>
            <a:ext cx="811161" cy="523220"/>
          </a:xfrm>
          <a:prstGeom prst="rect">
            <a:avLst/>
          </a:prstGeom>
          <a:noFill/>
        </p:spPr>
        <p:txBody>
          <a:bodyPr wrap="square" rtlCol="0">
            <a:spAutoFit/>
          </a:bodyPr>
          <a:lstStyle/>
          <a:p>
            <a:r>
              <a:rPr lang="en-GB" sz="2800" dirty="0"/>
              <a:t>2nd</a:t>
            </a:r>
          </a:p>
        </p:txBody>
      </p:sp>
      <p:sp>
        <p:nvSpPr>
          <p:cNvPr id="10" name="TextBox 9"/>
          <p:cNvSpPr txBox="1"/>
          <p:nvPr/>
        </p:nvSpPr>
        <p:spPr>
          <a:xfrm>
            <a:off x="9039137" y="2069534"/>
            <a:ext cx="805265" cy="523220"/>
          </a:xfrm>
          <a:prstGeom prst="rect">
            <a:avLst/>
          </a:prstGeom>
          <a:noFill/>
        </p:spPr>
        <p:txBody>
          <a:bodyPr wrap="square" rtlCol="0">
            <a:spAutoFit/>
          </a:bodyPr>
          <a:lstStyle/>
          <a:p>
            <a:r>
              <a:rPr lang="en-GB" sz="2800" dirty="0"/>
              <a:t>2nd</a:t>
            </a:r>
          </a:p>
        </p:txBody>
      </p:sp>
      <p:sp>
        <p:nvSpPr>
          <p:cNvPr id="11" name="TextBox 10"/>
          <p:cNvSpPr txBox="1"/>
          <p:nvPr/>
        </p:nvSpPr>
        <p:spPr>
          <a:xfrm>
            <a:off x="5827038" y="3138055"/>
            <a:ext cx="785067" cy="523220"/>
          </a:xfrm>
          <a:prstGeom prst="rect">
            <a:avLst/>
          </a:prstGeom>
          <a:noFill/>
        </p:spPr>
        <p:txBody>
          <a:bodyPr wrap="square" rtlCol="0">
            <a:spAutoFit/>
          </a:bodyPr>
          <a:lstStyle/>
          <a:p>
            <a:r>
              <a:rPr lang="en-GB" sz="2800" dirty="0"/>
              <a:t>3rd</a:t>
            </a:r>
          </a:p>
        </p:txBody>
      </p:sp>
      <p:sp>
        <p:nvSpPr>
          <p:cNvPr id="33" name="TextBox 32"/>
          <p:cNvSpPr txBox="1"/>
          <p:nvPr/>
        </p:nvSpPr>
        <p:spPr>
          <a:xfrm>
            <a:off x="7978951" y="3106072"/>
            <a:ext cx="729722" cy="523220"/>
          </a:xfrm>
          <a:prstGeom prst="rect">
            <a:avLst/>
          </a:prstGeom>
          <a:noFill/>
        </p:spPr>
        <p:txBody>
          <a:bodyPr wrap="square" rtlCol="0">
            <a:spAutoFit/>
          </a:bodyPr>
          <a:lstStyle/>
          <a:p>
            <a:r>
              <a:rPr lang="en-GB" sz="2800" dirty="0"/>
              <a:t>3rd</a:t>
            </a:r>
          </a:p>
        </p:txBody>
      </p:sp>
      <p:sp>
        <p:nvSpPr>
          <p:cNvPr id="12" name="TextBox 11"/>
          <p:cNvSpPr txBox="1"/>
          <p:nvPr/>
        </p:nvSpPr>
        <p:spPr>
          <a:xfrm>
            <a:off x="10144357" y="3063793"/>
            <a:ext cx="760633" cy="523220"/>
          </a:xfrm>
          <a:prstGeom prst="rect">
            <a:avLst/>
          </a:prstGeom>
          <a:noFill/>
        </p:spPr>
        <p:txBody>
          <a:bodyPr wrap="square" rtlCol="0">
            <a:spAutoFit/>
          </a:bodyPr>
          <a:lstStyle/>
          <a:p>
            <a:r>
              <a:rPr lang="en-GB" sz="2800" dirty="0"/>
              <a:t>3rd</a:t>
            </a:r>
          </a:p>
        </p:txBody>
      </p:sp>
      <p:sp>
        <p:nvSpPr>
          <p:cNvPr id="17" name="TextBox 16"/>
          <p:cNvSpPr txBox="1"/>
          <p:nvPr/>
        </p:nvSpPr>
        <p:spPr>
          <a:xfrm>
            <a:off x="6914021" y="4171669"/>
            <a:ext cx="733512" cy="523220"/>
          </a:xfrm>
          <a:prstGeom prst="rect">
            <a:avLst/>
          </a:prstGeom>
          <a:noFill/>
        </p:spPr>
        <p:txBody>
          <a:bodyPr wrap="square" rtlCol="0">
            <a:spAutoFit/>
          </a:bodyPr>
          <a:lstStyle/>
          <a:p>
            <a:r>
              <a:rPr lang="en-GB" sz="2800" dirty="0"/>
              <a:t>4th</a:t>
            </a:r>
          </a:p>
        </p:txBody>
      </p:sp>
      <p:sp>
        <p:nvSpPr>
          <p:cNvPr id="18" name="TextBox 17"/>
          <p:cNvSpPr txBox="1"/>
          <p:nvPr/>
        </p:nvSpPr>
        <p:spPr>
          <a:xfrm>
            <a:off x="9034528" y="4156034"/>
            <a:ext cx="1059693" cy="523220"/>
          </a:xfrm>
          <a:prstGeom prst="rect">
            <a:avLst/>
          </a:prstGeom>
          <a:noFill/>
        </p:spPr>
        <p:txBody>
          <a:bodyPr wrap="square" rtlCol="0">
            <a:spAutoFit/>
          </a:bodyPr>
          <a:lstStyle/>
          <a:p>
            <a:r>
              <a:rPr lang="en-GB" sz="2800" dirty="0"/>
              <a:t>4th</a:t>
            </a:r>
          </a:p>
        </p:txBody>
      </p:sp>
      <p:sp>
        <p:nvSpPr>
          <p:cNvPr id="19" name="TextBox 18"/>
          <p:cNvSpPr txBox="1"/>
          <p:nvPr/>
        </p:nvSpPr>
        <p:spPr>
          <a:xfrm>
            <a:off x="8013981" y="5233110"/>
            <a:ext cx="880793" cy="523220"/>
          </a:xfrm>
          <a:prstGeom prst="rect">
            <a:avLst/>
          </a:prstGeom>
          <a:noFill/>
        </p:spPr>
        <p:txBody>
          <a:bodyPr wrap="square" rtlCol="0">
            <a:spAutoFit/>
          </a:bodyPr>
          <a:lstStyle/>
          <a:p>
            <a:r>
              <a:rPr lang="en-GB" sz="2800" dirty="0"/>
              <a:t>5th</a:t>
            </a:r>
          </a:p>
        </p:txBody>
      </p:sp>
    </p:spTree>
    <p:extLst>
      <p:ext uri="{BB962C8B-B14F-4D97-AF65-F5344CB8AC3E}">
        <p14:creationId xmlns:p14="http://schemas.microsoft.com/office/powerpoint/2010/main" val="4024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8E6CF2-817A-4801-B8EC-41A633DFD3EB}"/>
              </a:ext>
            </a:extLst>
          </p:cNvPr>
          <p:cNvSpPr/>
          <p:nvPr/>
        </p:nvSpPr>
        <p:spPr>
          <a:xfrm>
            <a:off x="4636461" y="3585131"/>
            <a:ext cx="3110875" cy="2800767"/>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Austin could check that he does not have his address, email or phone number on any profile pages that anyone could access and use to contact him. </a:t>
            </a: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Personal information or bank details should never be given out to an unknown source</a:t>
            </a:r>
            <a:r>
              <a:rPr lang="en-GB" sz="1600" dirty="0" smtClean="0">
                <a:latin typeface="Lato" panose="020B0604020202020204" charset="0"/>
                <a:ea typeface="Lato" panose="020B0604020202020204" charset="0"/>
                <a:cs typeface="Lato" panose="020B0604020202020204" charset="0"/>
              </a:rPr>
              <a:t>.</a:t>
            </a:r>
          </a:p>
          <a:p>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p:txBody>
      </p:sp>
      <p:sp>
        <p:nvSpPr>
          <p:cNvPr id="14" name="TextBox 13">
            <a:extLst>
              <a:ext uri="{FF2B5EF4-FFF2-40B4-BE49-F238E27FC236}">
                <a16:creationId xmlns:a16="http://schemas.microsoft.com/office/drawing/2014/main" id="{521E54F8-4822-48D6-90D1-1201FBCA6C29}"/>
              </a:ext>
            </a:extLst>
          </p:cNvPr>
          <p:cNvSpPr txBox="1"/>
          <p:nvPr/>
        </p:nvSpPr>
        <p:spPr>
          <a:xfrm>
            <a:off x="552669" y="3585132"/>
            <a:ext cx="3343308" cy="2800767"/>
          </a:xfrm>
          <a:prstGeom prst="rect">
            <a:avLst/>
          </a:prstGeom>
          <a:noFill/>
        </p:spPr>
        <p:txBody>
          <a:bodyPr wrap="square" rtlCol="0">
            <a:spAutoFit/>
          </a:bodyPr>
          <a:lstStyle/>
          <a:p>
            <a:r>
              <a:rPr lang="en-GB" sz="1600" dirty="0">
                <a:latin typeface="Lato" panose="020B0604020202020204" charset="0"/>
                <a:ea typeface="Lato" panose="020B0604020202020204" charset="0"/>
                <a:cs typeface="Lato" panose="020B0604020202020204" charset="0"/>
              </a:rPr>
              <a:t>Aaliyah should be careful about what is shared, both publicly and with </a:t>
            </a:r>
            <a:r>
              <a:rPr lang="en-GB" sz="1600" dirty="0" smtClean="0">
                <a:latin typeface="Lato" panose="020B0604020202020204" charset="0"/>
                <a:ea typeface="Lato" panose="020B0604020202020204" charset="0"/>
                <a:cs typeface="Lato" panose="020B0604020202020204" charset="0"/>
              </a:rPr>
              <a:t>people she does not know face to face </a:t>
            </a:r>
            <a:r>
              <a:rPr lang="en-GB" sz="1600" dirty="0">
                <a:latin typeface="Lato" panose="020B0604020202020204" charset="0"/>
                <a:ea typeface="Lato" panose="020B0604020202020204" charset="0"/>
                <a:cs typeface="Lato" panose="020B0604020202020204" charset="0"/>
              </a:rPr>
              <a:t>(even if </a:t>
            </a:r>
            <a:r>
              <a:rPr lang="en-GB" sz="1600" dirty="0" smtClean="0">
                <a:latin typeface="Lato" panose="020B0604020202020204" charset="0"/>
                <a:ea typeface="Lato" panose="020B0604020202020204" charset="0"/>
                <a:cs typeface="Lato" panose="020B0604020202020204" charset="0"/>
              </a:rPr>
              <a:t>they seem </a:t>
            </a:r>
            <a:r>
              <a:rPr lang="en-GB" sz="1600" dirty="0" smtClean="0">
                <a:latin typeface="Lato" panose="020B0604020202020204" charset="0"/>
                <a:ea typeface="Lato" panose="020B0604020202020204" charset="0"/>
                <a:cs typeface="Lato" panose="020B0604020202020204" charset="0"/>
              </a:rPr>
              <a:t>friendly).</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She could change the privacy settings on her social media accounts so only friends, or friends of friends can follow or like posts.</a:t>
            </a:r>
          </a:p>
          <a:p>
            <a:endParaRPr lang="en-GB" sz="1600" dirty="0">
              <a:latin typeface="Lato" panose="020B0604020202020204" charset="0"/>
              <a:ea typeface="Lato" panose="020B0604020202020204" charset="0"/>
              <a:cs typeface="Lato" panose="020B0604020202020204" charset="0"/>
            </a:endParaRPr>
          </a:p>
        </p:txBody>
      </p:sp>
      <p:sp>
        <p:nvSpPr>
          <p:cNvPr id="3" name="Slide Number Placeholder 2">
            <a:extLst>
              <a:ext uri="{FF2B5EF4-FFF2-40B4-BE49-F238E27FC236}">
                <a16:creationId xmlns:a16="http://schemas.microsoft.com/office/drawing/2014/main" id="{9F3CEC6F-204D-44D8-BA4C-3408112486F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5F21F481-CC2C-4BB1-AE90-A727DF841B0B}"/>
              </a:ext>
            </a:extLst>
          </p:cNvPr>
          <p:cNvSpPr/>
          <p:nvPr/>
        </p:nvSpPr>
        <p:spPr>
          <a:xfrm>
            <a:off x="264188" y="1122639"/>
            <a:ext cx="11358852" cy="301621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Using what you now know about the consequences of sharing personal information online, and the different strategies that could be used to stay safe, write a short piece of advice </a:t>
            </a:r>
            <a:r>
              <a:rPr lang="en-GB" sz="2200" dirty="0" smtClean="0">
                <a:latin typeface="Lato" panose="020B0604020202020204" charset="0"/>
                <a:ea typeface="Lato" panose="020B0604020202020204" charset="0"/>
                <a:cs typeface="Lato" panose="020B0604020202020204" charset="0"/>
              </a:rPr>
              <a:t>to </a:t>
            </a:r>
            <a:r>
              <a:rPr lang="en-GB" sz="2200" dirty="0">
                <a:latin typeface="Lato" panose="020B0604020202020204" charset="0"/>
                <a:ea typeface="Lato" panose="020B0604020202020204" charset="0"/>
                <a:cs typeface="Lato" panose="020B0604020202020204" charset="0"/>
              </a:rPr>
              <a:t>the </a:t>
            </a:r>
            <a:r>
              <a:rPr lang="en-GB" sz="2200" dirty="0" smtClean="0">
                <a:latin typeface="Lato" panose="020B0604020202020204" charset="0"/>
                <a:ea typeface="Lato" panose="020B0604020202020204" charset="0"/>
                <a:cs typeface="Lato" panose="020B0604020202020204" charset="0"/>
              </a:rPr>
              <a:t>three </a:t>
            </a:r>
            <a:r>
              <a:rPr lang="en-GB" sz="2200" dirty="0">
                <a:latin typeface="Lato" panose="020B0604020202020204" charset="0"/>
                <a:ea typeface="Lato" panose="020B0604020202020204" charset="0"/>
                <a:cs typeface="Lato" panose="020B0604020202020204" charset="0"/>
              </a:rPr>
              <a:t>characters </a:t>
            </a:r>
            <a:r>
              <a:rPr lang="en-GB" sz="2200" dirty="0" smtClean="0">
                <a:latin typeface="Lato" panose="020B0604020202020204" charset="0"/>
                <a:ea typeface="Lato" panose="020B0604020202020204" charset="0"/>
                <a:cs typeface="Lato" panose="020B0604020202020204" charset="0"/>
              </a:rPr>
              <a:t>below (on </a:t>
            </a:r>
            <a:r>
              <a:rPr lang="en-GB" sz="2200" dirty="0">
                <a:latin typeface="Lato" panose="020B0604020202020204" charset="0"/>
                <a:ea typeface="Lato" panose="020B0604020202020204" charset="0"/>
                <a:cs typeface="Lato" panose="020B0604020202020204" charset="0"/>
              </a:rPr>
              <a:t>Worksheet </a:t>
            </a:r>
            <a:r>
              <a:rPr lang="en-GB" sz="2200" dirty="0" smtClean="0">
                <a:latin typeface="Lato" panose="020B0604020202020204" charset="0"/>
                <a:ea typeface="Lato" panose="020B0604020202020204" charset="0"/>
                <a:cs typeface="Lato" panose="020B0604020202020204" charset="0"/>
              </a:rPr>
              <a:t>3). </a:t>
            </a:r>
            <a:endParaRPr lang="en-GB" sz="2200" dirty="0">
              <a:latin typeface="Lato" panose="020B0604020202020204" charset="0"/>
              <a:ea typeface="Lato" panose="020B0604020202020204" charset="0"/>
              <a:cs typeface="Lato" panose="020B0604020202020204" charset="0"/>
            </a:endParaRPr>
          </a:p>
          <a:p>
            <a:endParaRPr lang="en-GB" sz="900" dirty="0">
              <a:solidFill>
                <a:srgbClr val="B137C9"/>
              </a:solidFill>
              <a:latin typeface="Lato" panose="020B0604020202020204" charset="0"/>
              <a:ea typeface="Lato" panose="020B0604020202020204" charset="0"/>
              <a:cs typeface="Lato" panose="020B0604020202020204" charset="0"/>
            </a:endParaRPr>
          </a:p>
          <a:p>
            <a:r>
              <a:rPr lang="en-GB" sz="2200" b="1" dirty="0" smtClean="0">
                <a:latin typeface="Lato" panose="020B0604020202020204" charset="0"/>
                <a:ea typeface="Lato" panose="020B0604020202020204" charset="0"/>
                <a:cs typeface="Lato" panose="020B0604020202020204" charset="0"/>
              </a:rPr>
              <a:t>Afterwards click each box </a:t>
            </a:r>
            <a:r>
              <a:rPr lang="en-GB" sz="2200" b="1" dirty="0">
                <a:latin typeface="Lato" panose="020B0604020202020204" charset="0"/>
                <a:ea typeface="Lato" panose="020B0604020202020204" charset="0"/>
                <a:cs typeface="Lato" panose="020B0604020202020204" charset="0"/>
              </a:rPr>
              <a:t>to </a:t>
            </a:r>
            <a:r>
              <a:rPr lang="en-GB" sz="2200" b="1" dirty="0" smtClean="0">
                <a:latin typeface="Lato" panose="020B0604020202020204" charset="0"/>
                <a:ea typeface="Lato" panose="020B0604020202020204" charset="0"/>
                <a:cs typeface="Lato" panose="020B0604020202020204" charset="0"/>
              </a:rPr>
              <a:t>reveal the answers: </a:t>
            </a:r>
            <a:r>
              <a:rPr lang="en-GB" sz="2200" b="1" dirty="0">
                <a:latin typeface="Lato" panose="020B0604020202020204" charset="0"/>
                <a:ea typeface="Lato" panose="020B0604020202020204" charset="0"/>
                <a:cs typeface="Lato" panose="020B0604020202020204" charset="0"/>
              </a:rPr>
              <a:t>Does your advice include some of these key points?</a:t>
            </a: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p:txBody>
      </p:sp>
      <p:sp>
        <p:nvSpPr>
          <p:cNvPr id="5" name="TextBox 4">
            <a:extLst>
              <a:ext uri="{FF2B5EF4-FFF2-40B4-BE49-F238E27FC236}">
                <a16:creationId xmlns:a16="http://schemas.microsoft.com/office/drawing/2014/main" id="{1DF4D115-4BA4-4321-AAAD-DD53F7C47C0F}"/>
              </a:ext>
            </a:extLst>
          </p:cNvPr>
          <p:cNvSpPr txBox="1"/>
          <p:nvPr/>
        </p:nvSpPr>
        <p:spPr>
          <a:xfrm>
            <a:off x="138928" y="35319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advice could be given?</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404DB0E-A5C1-45AB-8E9D-03C34121508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8" name="Rectangle 7">
            <a:extLst>
              <a:ext uri="{FF2B5EF4-FFF2-40B4-BE49-F238E27FC236}">
                <a16:creationId xmlns:a16="http://schemas.microsoft.com/office/drawing/2014/main" id="{DB14651A-4B3C-4811-906F-1E9D910EF034}"/>
              </a:ext>
            </a:extLst>
          </p:cNvPr>
          <p:cNvSpPr/>
          <p:nvPr/>
        </p:nvSpPr>
        <p:spPr>
          <a:xfrm>
            <a:off x="616265"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7030A0"/>
                </a:solidFill>
                <a:latin typeface="Lato" panose="020B0604020202020204" charset="0"/>
                <a:ea typeface="Lato" panose="020B0604020202020204" charset="0"/>
                <a:cs typeface="Lato" panose="020B0604020202020204" charset="0"/>
              </a:rPr>
              <a:t>Aaliyah</a:t>
            </a:r>
          </a:p>
          <a:p>
            <a:pPr algn="ctr"/>
            <a:endParaRPr lang="en-GB" sz="2000" dirty="0">
              <a:solidFill>
                <a:srgbClr val="7030A0"/>
              </a:solidFill>
              <a:latin typeface="Lato" panose="020B0604020202020204" charset="0"/>
              <a:ea typeface="Lato" panose="020B0604020202020204" charset="0"/>
              <a:cs typeface="Lato" panose="020B0604020202020204" charset="0"/>
            </a:endParaRPr>
          </a:p>
          <a:p>
            <a:pPr algn="ctr"/>
            <a:r>
              <a:rPr lang="en-GB" dirty="0">
                <a:solidFill>
                  <a:srgbClr val="7030A0"/>
                </a:solidFill>
                <a:latin typeface="Lato" panose="020B0604020202020204" charset="0"/>
                <a:ea typeface="Lato" panose="020B0604020202020204" charset="0"/>
                <a:cs typeface="Lato" panose="020B0604020202020204" charset="0"/>
              </a:rPr>
              <a:t>Aaliyah has been contacted on social media by someone she doesn’t know. They have sent her a message telling her a little bit about themselves and have asked her questions about herself in return. They seem to just want to be friends.</a:t>
            </a:r>
            <a:endParaRPr lang="en-GB" sz="2800" dirty="0">
              <a:solidFill>
                <a:srgbClr val="95519E"/>
              </a:solidFill>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9DC27EC6-0108-43F5-92D1-707FC23915FB}"/>
              </a:ext>
            </a:extLst>
          </p:cNvPr>
          <p:cNvSpPr/>
          <p:nvPr/>
        </p:nvSpPr>
        <p:spPr>
          <a:xfrm>
            <a:off x="4512242" y="3115792"/>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CC00CC"/>
                </a:solidFill>
                <a:latin typeface="Lato" panose="020B0604020202020204" charset="0"/>
                <a:ea typeface="Lato" panose="020B0604020202020204" charset="0"/>
                <a:cs typeface="Lato" panose="020B0604020202020204" charset="0"/>
              </a:rPr>
              <a:t>Austin </a:t>
            </a:r>
          </a:p>
          <a:p>
            <a:pPr algn="ctr"/>
            <a:endParaRPr lang="en-GB" sz="2800" dirty="0">
              <a:solidFill>
                <a:srgbClr val="CC00CC"/>
              </a:solidFill>
              <a:latin typeface="Lato" panose="020B0604020202020204" charset="0"/>
              <a:ea typeface="Lato" panose="020B0604020202020204" charset="0"/>
              <a:cs typeface="Lato" panose="020B0604020202020204" charset="0"/>
            </a:endParaRPr>
          </a:p>
          <a:p>
            <a:pPr algn="ctr"/>
            <a:r>
              <a:rPr lang="en-GB" dirty="0">
                <a:solidFill>
                  <a:srgbClr val="CC00CC"/>
                </a:solidFill>
                <a:latin typeface="Lato" panose="020B0604020202020204" charset="0"/>
                <a:ea typeface="Lato" panose="020B0604020202020204" charset="0"/>
                <a:cs typeface="Lato" panose="020B0604020202020204" charset="0"/>
              </a:rPr>
              <a:t>Austin has been sent an email, congratulating him on winning a competition. He can’t remember entering this particular one, but all he has to do to claim his prize is enter a few simple details. He’s excited to have won something! </a:t>
            </a:r>
          </a:p>
        </p:txBody>
      </p:sp>
      <p:sp>
        <p:nvSpPr>
          <p:cNvPr id="16" name="Rectangle 15">
            <a:extLst>
              <a:ext uri="{FF2B5EF4-FFF2-40B4-BE49-F238E27FC236}">
                <a16:creationId xmlns:a16="http://schemas.microsoft.com/office/drawing/2014/main" id="{30D1CE82-FF41-4406-802E-4B9A4F700DA3}"/>
              </a:ext>
            </a:extLst>
          </p:cNvPr>
          <p:cNvSpPr/>
          <p:nvPr/>
        </p:nvSpPr>
        <p:spPr>
          <a:xfrm>
            <a:off x="8662506" y="3338909"/>
            <a:ext cx="3140969" cy="3046988"/>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Chidi could remind Perry that having personal information publicly available could make someone more likely to be targeted by fraudsters and </a:t>
            </a:r>
            <a:r>
              <a:rPr lang="en-GB" sz="1600" dirty="0" smtClean="0">
                <a:latin typeface="Lato" panose="020B0604020202020204" charset="0"/>
                <a:ea typeface="Lato" panose="020B0604020202020204" charset="0"/>
                <a:cs typeface="Lato" panose="020B0604020202020204" charset="0"/>
              </a:rPr>
              <a:t>others.</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pPr lvl="0"/>
            <a:r>
              <a:rPr lang="en-GB" sz="1600" dirty="0">
                <a:latin typeface="Lato" panose="020B0604020202020204" charset="0"/>
                <a:ea typeface="Lato" panose="020B0604020202020204" charset="0"/>
                <a:cs typeface="Lato" panose="020B0604020202020204" charset="0"/>
              </a:rPr>
              <a:t>They could regularly check their privacy settings, especially after updates, to make sure only </a:t>
            </a:r>
            <a:r>
              <a:rPr lang="en-GB" sz="1600" dirty="0" smtClean="0">
                <a:latin typeface="Lato" panose="020B0604020202020204" charset="0"/>
                <a:ea typeface="Lato" panose="020B0604020202020204" charset="0"/>
                <a:cs typeface="Lato" panose="020B0604020202020204" charset="0"/>
              </a:rPr>
              <a:t>friends/friends-of-friends </a:t>
            </a:r>
            <a:r>
              <a:rPr lang="en-GB" sz="1600" dirty="0">
                <a:latin typeface="Lato" panose="020B0604020202020204" charset="0"/>
                <a:ea typeface="Lato" panose="020B0604020202020204" charset="0"/>
                <a:cs typeface="Lato" panose="020B0604020202020204" charset="0"/>
              </a:rPr>
              <a:t>can see social media updates.</a:t>
            </a:r>
          </a:p>
        </p:txBody>
      </p:sp>
      <p:sp>
        <p:nvSpPr>
          <p:cNvPr id="13" name="Rectangle 12">
            <a:extLst>
              <a:ext uri="{FF2B5EF4-FFF2-40B4-BE49-F238E27FC236}">
                <a16:creationId xmlns:a16="http://schemas.microsoft.com/office/drawing/2014/main" id="{21823D4A-DC8F-4BF8-B10C-5B4341251BCB}"/>
              </a:ext>
            </a:extLst>
          </p:cNvPr>
          <p:cNvSpPr/>
          <p:nvPr/>
        </p:nvSpPr>
        <p:spPr>
          <a:xfrm>
            <a:off x="8369950"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B137C9"/>
                </a:solidFill>
                <a:latin typeface="Lato" panose="020B0604020202020204" charset="0"/>
                <a:ea typeface="Lato" panose="020B0604020202020204" charset="0"/>
                <a:cs typeface="Lato" panose="020B0604020202020204" charset="0"/>
              </a:rPr>
              <a:t>Chidi</a:t>
            </a:r>
          </a:p>
          <a:p>
            <a:pPr algn="ctr"/>
            <a:endParaRPr lang="en-GB" sz="1700" dirty="0">
              <a:solidFill>
                <a:srgbClr val="B137C9"/>
              </a:solidFill>
              <a:latin typeface="Lato" panose="020B0604020202020204" charset="0"/>
              <a:ea typeface="Lato" panose="020B0604020202020204" charset="0"/>
              <a:cs typeface="Lato" panose="020B0604020202020204" charset="0"/>
            </a:endParaRPr>
          </a:p>
          <a:p>
            <a:pPr algn="ctr"/>
            <a:r>
              <a:rPr lang="en-GB" sz="1700" dirty="0">
                <a:solidFill>
                  <a:srgbClr val="B137C9"/>
                </a:solidFill>
                <a:latin typeface="Lato" panose="020B0604020202020204" charset="0"/>
                <a:ea typeface="Lato" panose="020B0604020202020204" charset="0"/>
                <a:cs typeface="Lato" panose="020B0604020202020204" charset="0"/>
              </a:rPr>
              <a:t>Chidi is worried about his friend Perry. Perry posts updates and pictures on social media regularly but lately this includes regular updates and photos about where they are and what they’re doing. He doesn’t want to upset or offend his friend, but is worried that Perry is sharing too much online!</a:t>
            </a:r>
            <a:endParaRPr lang="en-GB" sz="2800"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2398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1" y="508353"/>
            <a:ext cx="9145724"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Personal reflection</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7" name="Rectangle 6">
            <a:extLst>
              <a:ext uri="{FF2B5EF4-FFF2-40B4-BE49-F238E27FC236}">
                <a16:creationId xmlns:a16="http://schemas.microsoft.com/office/drawing/2014/main" id="{423EDC9E-CF24-431D-9B81-4EF3665AB85E}"/>
              </a:ext>
            </a:extLst>
          </p:cNvPr>
          <p:cNvSpPr/>
          <p:nvPr/>
        </p:nvSpPr>
        <p:spPr>
          <a:xfrm>
            <a:off x="457200" y="1940489"/>
            <a:ext cx="3749040" cy="267765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Using what you have learnt today, write down three things that you will aim to do </a:t>
            </a:r>
            <a:r>
              <a:rPr lang="en-GB" sz="2800" dirty="0" smtClean="0">
                <a:latin typeface="Lato" panose="020B0604020202020204" charset="0"/>
                <a:ea typeface="Lato" panose="020B0604020202020204" charset="0"/>
                <a:cs typeface="Lato" panose="020B0604020202020204" charset="0"/>
              </a:rPr>
              <a:t>in </a:t>
            </a:r>
            <a:r>
              <a:rPr lang="en-GB" sz="2800" dirty="0">
                <a:latin typeface="Lato" panose="020B0604020202020204" charset="0"/>
                <a:ea typeface="Lato" panose="020B0604020202020204" charset="0"/>
                <a:cs typeface="Lato" panose="020B0604020202020204" charset="0"/>
              </a:rPr>
              <a:t>future to increase your safety online.</a:t>
            </a:r>
          </a:p>
        </p:txBody>
      </p:sp>
      <p:pic>
        <p:nvPicPr>
          <p:cNvPr id="10" name="Picture 9">
            <a:extLst>
              <a:ext uri="{FF2B5EF4-FFF2-40B4-BE49-F238E27FC236}">
                <a16:creationId xmlns:a16="http://schemas.microsoft.com/office/drawing/2014/main" id="{6A145370-325E-44EC-967E-CCDBBD7E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14" y="863247"/>
            <a:ext cx="7122304" cy="5486400"/>
          </a:xfrm>
          <a:prstGeom prst="rect">
            <a:avLst/>
          </a:prstGeom>
        </p:spPr>
      </p:pic>
    </p:spTree>
    <p:extLst>
      <p:ext uri="{BB962C8B-B14F-4D97-AF65-F5344CB8AC3E}">
        <p14:creationId xmlns:p14="http://schemas.microsoft.com/office/powerpoint/2010/main" val="260568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D06D943F5E64DAFFF9D66E613B9C8" ma:contentTypeVersion="11" ma:contentTypeDescription="Create a new document." ma:contentTypeScope="" ma:versionID="e1b5699e06972d14eb8496f9d3d5f3b2">
  <xsd:schema xmlns:xsd="http://www.w3.org/2001/XMLSchema" xmlns:xs="http://www.w3.org/2001/XMLSchema" xmlns:p="http://schemas.microsoft.com/office/2006/metadata/properties" xmlns:ns2="2b7aad6f-4577-4517-947c-8938fd1dbe93" xmlns:ns3="e8598414-b8b6-4047-aa30-65305a42929c" targetNamespace="http://schemas.microsoft.com/office/2006/metadata/properties" ma:root="true" ma:fieldsID="ee4ad4f25eaa92200d1c6d7e7b94b7b9" ns2:_="" ns3:_="">
    <xsd:import namespace="2b7aad6f-4577-4517-947c-8938fd1dbe93"/>
    <xsd:import namespace="e8598414-b8b6-4047-aa30-65305a4292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aad6f-4577-4517-947c-8938fd1db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39508E-A2D3-4533-9F16-8DB513208DA5}"/>
</file>

<file path=customXml/itemProps2.xml><?xml version="1.0" encoding="utf-8"?>
<ds:datastoreItem xmlns:ds="http://schemas.openxmlformats.org/officeDocument/2006/customXml" ds:itemID="{6D935660-6FC9-4659-8A51-CC3715DE022F}"/>
</file>

<file path=customXml/itemProps3.xml><?xml version="1.0" encoding="utf-8"?>
<ds:datastoreItem xmlns:ds="http://schemas.openxmlformats.org/officeDocument/2006/customXml" ds:itemID="{929110C4-2D75-4219-AC33-05E71B39F393}"/>
</file>

<file path=docProps/app.xml><?xml version="1.0" encoding="utf-8"?>
<Properties xmlns="http://schemas.openxmlformats.org/officeDocument/2006/extended-properties" xmlns:vt="http://schemas.openxmlformats.org/officeDocument/2006/docPropsVTypes">
  <TotalTime>7621</TotalTime>
  <Words>1243</Words>
  <Application>Microsoft Office PowerPoint</Application>
  <PresentationFormat>Widescreen</PresentationFormat>
  <Paragraphs>155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 Light</vt:lpstr>
      <vt:lpstr>Arial</vt:lpstr>
      <vt:lpstr>Lato</vt:lpstr>
      <vt:lpstr>League Spartan</vt:lpstr>
      <vt:lpstr>Calibri Light</vt:lpstr>
      <vt:lpstr>Calibri</vt:lpstr>
      <vt:lpstr>Gill Sans MT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220</cp:revision>
  <dcterms:created xsi:type="dcterms:W3CDTF">2019-03-04T11:32:44Z</dcterms:created>
  <dcterms:modified xsi:type="dcterms:W3CDTF">2020-04-23T12:47:13Z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0x010100DACD06D943F5E64DAFFF9D66E613B9C8</vt:lpwstr>
  </property>
</Properties>
</file>