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16"/>
  </p:notesMasterIdLst>
  <p:sldIdLst>
    <p:sldId id="257" r:id="rId2"/>
    <p:sldId id="271" r:id="rId3"/>
    <p:sldId id="272" r:id="rId4"/>
    <p:sldId id="308" r:id="rId5"/>
    <p:sldId id="300" r:id="rId6"/>
    <p:sldId id="302" r:id="rId7"/>
    <p:sldId id="293" r:id="rId8"/>
    <p:sldId id="303" r:id="rId9"/>
    <p:sldId id="304" r:id="rId10"/>
    <p:sldId id="306" r:id="rId11"/>
    <p:sldId id="305" r:id="rId12"/>
    <p:sldId id="307" r:id="rId13"/>
    <p:sldId id="309"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League Spartan" panose="00000800000000000000" pitchFamily="50" charset="0"/>
      <p:bold r:id="rId23"/>
    </p:embeddedFont>
    <p:embeddedFont>
      <p:font typeface="Open Sans Light" panose="020B0306030504020204" pitchFamily="34" charset="0"/>
      <p:regular r:id="rId24"/>
      <p:italic r:id="rId25"/>
    </p:embeddedFont>
    <p:embeddedFont>
      <p:font typeface="Lato" panose="020F0502020204030203" pitchFamily="34" charset="0"/>
      <p:regular r:id="rId26"/>
      <p:bold r:id="rId27"/>
      <p:italic r:id="rId28"/>
      <p:boldItalic r:id="rId29"/>
    </p:embeddedFont>
    <p:embeddedFont>
      <p:font typeface="Gill Sans MT" panose="020B0502020104020203" pitchFamily="34" charset="0"/>
      <p:regular r:id="rId30"/>
      <p:bold r:id="rId31"/>
      <p:italic r:id="rId32"/>
      <p:boldItalic r:id="rId33"/>
    </p:embeddedFont>
    <p:embeddedFont>
      <p:font typeface="Open Sans Extrabold" panose="020B0906030804020204" pitchFamily="34" charset="0"/>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nny Barksfield" initials="JB" lastIdx="21" clrIdx="6">
    <p:extLst>
      <p:ext uri="{19B8F6BF-5375-455C-9EA6-DF929625EA0E}">
        <p15:presenceInfo xmlns:p15="http://schemas.microsoft.com/office/powerpoint/2012/main" userId="S-1-5-21-1285066173-1815393381-3561576999-2204" providerId="AD"/>
      </p:ext>
    </p:extLst>
  </p:cmAuthor>
  <p:cmAuthor id="1" name="Sally Martin" initials="SM" lastIdx="61" clrIdx="0">
    <p:extLst/>
  </p:cmAuthor>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36" clrIdx="3">
    <p:extLst>
      <p:ext uri="{19B8F6BF-5375-455C-9EA6-DF929625EA0E}">
        <p15:presenceInfo xmlns:p15="http://schemas.microsoft.com/office/powerpoint/2012/main" userId="S-1-5-21-1285066173-1815393381-3561576999-2620" providerId="AD"/>
      </p:ext>
    </p:extLst>
  </p:cmAuthor>
  <p:cmAuthor id="5" name="Anne Bell" initials="AB" lastIdx="3" clrIdx="4">
    <p:extLst>
      <p:ext uri="{19B8F6BF-5375-455C-9EA6-DF929625EA0E}">
        <p15:presenceInfo xmlns:p15="http://schemas.microsoft.com/office/powerpoint/2012/main" userId="314d471810b53530" providerId="Windows Live"/>
      </p:ext>
    </p:extLst>
  </p:cmAuthor>
  <p:cmAuthor id="6" name="Bethan Miller" initials="BM" lastIdx="40" clrIdx="5">
    <p:extLst>
      <p:ext uri="{19B8F6BF-5375-455C-9EA6-DF929625EA0E}">
        <p15:presenceInfo xmlns:p15="http://schemas.microsoft.com/office/powerpoint/2012/main" userId="S-1-5-21-1285066173-1815393381-3561576999-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DCB9FF"/>
    <a:srgbClr val="9966FF"/>
    <a:srgbClr val="9933FF"/>
    <a:srgbClr val="CC00FF"/>
    <a:srgbClr val="CC99FF"/>
    <a:srgbClr val="CC66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832" autoAdjust="0"/>
  </p:normalViewPr>
  <p:slideViewPr>
    <p:cSldViewPr snapToGrid="0">
      <p:cViewPr varScale="1">
        <p:scale>
          <a:sx n="89" d="100"/>
          <a:sy n="89" d="100"/>
        </p:scale>
        <p:origin x="1434" y="66"/>
      </p:cViewPr>
      <p:guideLst>
        <p:guide orient="horz" pos="2160"/>
        <p:guide pos="3840"/>
      </p:guideLst>
    </p:cSldViewPr>
  </p:slideViewPr>
  <p:outlineViewPr>
    <p:cViewPr>
      <p:scale>
        <a:sx n="33" d="100"/>
        <a:sy n="33" d="100"/>
      </p:scale>
      <p:origin x="0" y="-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16/04/2020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1426233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26384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2234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92724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315569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867088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58973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273296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339078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16/04/2020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16/04/2020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16/04/2020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16/04/2020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16/04/2020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www.samaritans.org/" TargetMode="External"/><Relationship Id="rId4" Type="http://schemas.openxmlformats.org/officeDocument/2006/relationships/hyperlink" Target="https://youngminds.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7394" y="3615035"/>
            <a:ext cx="7341054" cy="830997"/>
          </a:xfrm>
          <a:prstGeom prst="rect">
            <a:avLst/>
          </a:prstGeom>
          <a:noFill/>
        </p:spPr>
        <p:txBody>
          <a:bodyPr wrap="square" rtlCol="0">
            <a:spAutoFit/>
          </a:bodyPr>
          <a:lstStyle/>
          <a:p>
            <a:pPr algn="ctr"/>
            <a:r>
              <a:rPr lang="pt-BR"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2: </a:t>
            </a:r>
          </a:p>
          <a:p>
            <a:pPr algn="ctr"/>
            <a:r>
              <a:rPr lang="pt-BR"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Promoting emotional wellbeing</a:t>
            </a:r>
            <a:endParaRPr lang="en-GB"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842058" y="2667219"/>
            <a:ext cx="6747641" cy="830997"/>
          </a:xfrm>
          <a:prstGeom prst="rect">
            <a:avLst/>
          </a:prstGeom>
          <a:solidFill>
            <a:srgbClr val="95519E"/>
          </a:solidFill>
        </p:spPr>
        <p:txBody>
          <a:bodyPr wrap="square" rtlCol="0">
            <a:spAutoFit/>
          </a:bodyPr>
          <a:lstStyle/>
          <a:p>
            <a:pPr algn="ctr"/>
            <a:r>
              <a:rPr lang="en-GB"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algn="ctr"/>
            <a:r>
              <a:rPr lang="en-GB" sz="24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KS4</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2" name="Footer Placeholder 1"/>
          <p:cNvSpPr>
            <a:spLocks noGrp="1"/>
          </p:cNvSpPr>
          <p:nvPr>
            <p:ph type="ftr" sz="quarter" idx="4294967295"/>
          </p:nvPr>
        </p:nvSpPr>
        <p:spPr>
          <a:xfrm>
            <a:off x="0" y="6558386"/>
            <a:ext cx="12192000" cy="307975"/>
          </a:xfrm>
        </p:spPr>
        <p:txBody>
          <a:bodyPr/>
          <a:lstStyle/>
          <a:p>
            <a:r>
              <a:rPr lang="en-GB" dirty="0">
                <a:solidFill>
                  <a:schemeClr val="bg1"/>
                </a:solidFill>
              </a:rPr>
              <a:t>© PSHE Association 2020	</a:t>
            </a:r>
            <a:r>
              <a:rPr lang="en-GB" dirty="0"/>
              <a:t> </a:t>
            </a:r>
          </a:p>
        </p:txBody>
      </p:sp>
      <p:sp>
        <p:nvSpPr>
          <p:cNvPr id="7" name="Cloud Callout 6"/>
          <p:cNvSpPr/>
          <p:nvPr/>
        </p:nvSpPr>
        <p:spPr>
          <a:xfrm>
            <a:off x="5301516" y="363207"/>
            <a:ext cx="3773892" cy="2062802"/>
          </a:xfrm>
          <a:prstGeom prst="cloudCallout">
            <a:avLst>
              <a:gd name="adj1" fmla="val 67464"/>
              <a:gd name="adj2" fmla="val 58584"/>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Parents: read our helpful guidance before you get started</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algn="ctr"/>
            <a:r>
              <a:rPr lang="en-GB" sz="32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12" name="TextBox 11">
            <a:extLst>
              <a:ext uri="{FF2B5EF4-FFF2-40B4-BE49-F238E27FC236}">
                <a16:creationId xmlns:a16="http://schemas.microsoft.com/office/drawing/2014/main" id="{23E52865-6FD1-46BB-A7EA-E7BE08C98C77}"/>
              </a:ext>
            </a:extLst>
          </p:cNvPr>
          <p:cNvSpPr txBox="1"/>
          <p:nvPr/>
        </p:nvSpPr>
        <p:spPr>
          <a:xfrm>
            <a:off x="-98502" y="4851332"/>
            <a:ext cx="6928749" cy="954107"/>
          </a:xfrm>
          <a:prstGeom prst="rect">
            <a:avLst/>
          </a:prstGeom>
          <a:noFill/>
        </p:spPr>
        <p:txBody>
          <a:bodyPr wrap="square" rtlCol="0">
            <a:spAutoFit/>
          </a:bodyPr>
          <a:lstStyle/>
          <a:p>
            <a:pPr algn="ctr"/>
            <a:r>
              <a:rPr lang="pt-BR" sz="2800" dirty="0">
                <a:solidFill>
                  <a:schemeClr val="bg1"/>
                </a:solidFill>
                <a:latin typeface="Lato" panose="020F0502020204030203" pitchFamily="34" charset="0"/>
                <a:ea typeface="Lato" panose="020F0502020204030203" pitchFamily="34" charset="0"/>
                <a:cs typeface="Lato" panose="020F0502020204030203" pitchFamily="34" charset="0"/>
              </a:rPr>
              <a:t>To start, play this slideshow from beginning</a:t>
            </a:r>
            <a:endParaRPr lang="en-GB"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405CA8F-6092-4DC7-A4FD-515391649D3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5142868" y="5442890"/>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08357021-86F1-4A1E-8F99-469EEF83FBC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483527" y="5542122"/>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77474" y="2760079"/>
            <a:ext cx="3791962" cy="2537723"/>
          </a:xfrm>
          <a:prstGeom prst="rect">
            <a:avLst/>
          </a:prstGeom>
        </p:spPr>
      </p:pic>
    </p:spTree>
    <p:extLst>
      <p:ext uri="{BB962C8B-B14F-4D97-AF65-F5344CB8AC3E}">
        <p14:creationId xmlns:p14="http://schemas.microsoft.com/office/powerpoint/2010/main" val="17518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0EBE4B-03D2-4DE4-ACA2-5F84C9D21868}"/>
              </a:ext>
            </a:extLst>
          </p:cNvPr>
          <p:cNvSpPr/>
          <p:nvPr/>
        </p:nvSpPr>
        <p:spPr>
          <a:xfrm>
            <a:off x="153771" y="146821"/>
            <a:ext cx="7182928" cy="558743"/>
          </a:xfrm>
          <a:prstGeom prst="rect">
            <a:avLst/>
          </a:prstGeom>
        </p:spPr>
        <p:txBody>
          <a:bodyPr wrap="none">
            <a:spAutoFit/>
          </a:bodyPr>
          <a:lstStyle/>
          <a:p>
            <a:pPr>
              <a:lnSpc>
                <a:spcPct val="115000"/>
              </a:lnSpc>
              <a:spcBef>
                <a:spcPts val="1200"/>
              </a:spcBef>
              <a:spcAft>
                <a:spcPts val="0"/>
              </a:spcAft>
            </a:pPr>
            <a:r>
              <a:rPr lang="en-GB" sz="2800" b="1" dirty="0">
                <a:solidFill>
                  <a:srgbClr val="95519E"/>
                </a:solidFill>
                <a:latin typeface="Calibri" panose="020F0502020204030204" pitchFamily="34" charset="0"/>
                <a:cs typeface="Times New Roman" panose="02020603050405020304" pitchFamily="18" charset="0"/>
              </a:rPr>
              <a:t>Mindfulness, including mindfulness meditation</a:t>
            </a:r>
            <a:endParaRPr lang="en-GB" sz="2400" b="1" dirty="0">
              <a:effectLst/>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C8EC3D9-3765-4E06-AA5A-7F9C597E2F8F}"/>
              </a:ext>
            </a:extLst>
          </p:cNvPr>
          <p:cNvSpPr/>
          <p:nvPr/>
        </p:nvSpPr>
        <p:spPr>
          <a:xfrm>
            <a:off x="153770" y="720065"/>
            <a:ext cx="6592087" cy="6140142"/>
          </a:xfrm>
          <a:prstGeom prst="rect">
            <a:avLst/>
          </a:prstGeom>
        </p:spPr>
        <p:txBody>
          <a:bodyPr wrap="square">
            <a:spAutoFit/>
          </a:bodyPr>
          <a:lstStyle/>
          <a:p>
            <a:r>
              <a:rPr lang="en-US" sz="2100" dirty="0" err="1" smtClean="0">
                <a:ea typeface="Calibri" panose="020F0502020204030204" pitchFamily="34" charset="0"/>
                <a:cs typeface="Times New Roman" panose="02020603050405020304" pitchFamily="18" charset="0"/>
              </a:rPr>
              <a:t>Practising</a:t>
            </a:r>
            <a:r>
              <a:rPr lang="en-US" sz="2100" dirty="0" smtClean="0">
                <a:ea typeface="Calibri" panose="020F0502020204030204" pitchFamily="34" charset="0"/>
                <a:cs typeface="Times New Roman" panose="02020603050405020304" pitchFamily="18" charset="0"/>
              </a:rPr>
              <a:t> mindfulness encourages us to </a:t>
            </a:r>
            <a:r>
              <a:rPr lang="en-US" sz="2100" dirty="0">
                <a:ea typeface="Calibri" panose="020F0502020204030204" pitchFamily="34" charset="0"/>
                <a:cs typeface="Times New Roman" panose="02020603050405020304" pitchFamily="18" charset="0"/>
              </a:rPr>
              <a:t>focus on the present by paying attention to our thoughts, feelings and body in a particular way.  A study </a:t>
            </a:r>
            <a:r>
              <a:rPr lang="en-US" sz="2100" dirty="0"/>
              <a:t>found that 8 weekly sessions of between 75-90 minutes’ mindfulness training led to an average drop of 20% in stress levels. </a:t>
            </a:r>
            <a:endParaRPr lang="en-US" sz="2100" dirty="0" smtClean="0"/>
          </a:p>
          <a:p>
            <a:endParaRPr lang="en-US" sz="1000" dirty="0"/>
          </a:p>
          <a:p>
            <a:endParaRPr lang="en-US" sz="800" dirty="0"/>
          </a:p>
          <a:p>
            <a:r>
              <a:rPr lang="en-US" sz="2100" dirty="0"/>
              <a:t>Using </a:t>
            </a:r>
            <a:r>
              <a:rPr lang="en-US" sz="2100" dirty="0" err="1"/>
              <a:t>colouring</a:t>
            </a:r>
            <a:r>
              <a:rPr lang="en-US" sz="2100" dirty="0"/>
              <a:t> books </a:t>
            </a:r>
            <a:r>
              <a:rPr lang="en-US" sz="2100" dirty="0" smtClean="0"/>
              <a:t>to </a:t>
            </a:r>
            <a:r>
              <a:rPr lang="en-US" sz="2100" dirty="0"/>
              <a:t>calm the mind is supported by a clinical study, particularly when used in combination with other techniques such as deep breathing</a:t>
            </a:r>
            <a:r>
              <a:rPr lang="en-US" sz="2100" dirty="0" smtClean="0"/>
              <a:t>.</a:t>
            </a:r>
          </a:p>
          <a:p>
            <a:endParaRPr lang="en-US" sz="1000" dirty="0"/>
          </a:p>
          <a:p>
            <a:endParaRPr lang="en-US" sz="800" dirty="0"/>
          </a:p>
          <a:p>
            <a:r>
              <a:rPr lang="en-US" sz="2100" dirty="0"/>
              <a:t>In mindfulness meditation, people focus on experiences in the present, such as the flow of breath, in order to be mindful of the moment. This trains them to acknowledge thoughts and emotions </a:t>
            </a:r>
            <a:r>
              <a:rPr lang="en-US" sz="2100"/>
              <a:t>without </a:t>
            </a:r>
            <a:r>
              <a:rPr lang="en-US" sz="2100" smtClean="0"/>
              <a:t>judgement, </a:t>
            </a:r>
            <a:r>
              <a:rPr lang="en-US" sz="2100" dirty="0"/>
              <a:t>which can be particularly helpful if </a:t>
            </a:r>
            <a:r>
              <a:rPr lang="en-US" sz="2100" dirty="0" smtClean="0"/>
              <a:t>someone experiences </a:t>
            </a:r>
            <a:r>
              <a:rPr lang="en-US" sz="2100" dirty="0"/>
              <a:t>negative thinking loops. This can therefore lead to improvements in self-esteem and, by extension, resilience during times of difficulty</a:t>
            </a:r>
          </a:p>
          <a:p>
            <a:endParaRPr lang="en-GB" sz="2100" dirty="0"/>
          </a:p>
        </p:txBody>
      </p:sp>
      <p:sp>
        <p:nvSpPr>
          <p:cNvPr id="7" name="Rectangle 6">
            <a:extLst>
              <a:ext uri="{FF2B5EF4-FFF2-40B4-BE49-F238E27FC236}">
                <a16:creationId xmlns:a16="http://schemas.microsoft.com/office/drawing/2014/main" id="{46C5731D-B16B-475C-8E52-E70AA35577F6}"/>
              </a:ext>
            </a:extLst>
          </p:cNvPr>
          <p:cNvSpPr/>
          <p:nvPr/>
        </p:nvSpPr>
        <p:spPr>
          <a:xfrm>
            <a:off x="6949440" y="3644434"/>
            <a:ext cx="4819996" cy="1533240"/>
          </a:xfrm>
          <a:prstGeom prst="rect">
            <a:avLst/>
          </a:prstGeom>
        </p:spPr>
        <p:txBody>
          <a:bodyPr wrap="square">
            <a:spAutoFit/>
          </a:bodyPr>
          <a:lstStyle/>
          <a:p>
            <a:pPr>
              <a:lnSpc>
                <a:spcPts val="1270"/>
              </a:lnSpc>
              <a:spcBef>
                <a:spcPts val="60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Further investigation questions: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Arial" panose="020B0604020202020204" pitchFamily="34" charset="0"/>
              <a:buChar char="•"/>
            </a:pPr>
            <a:r>
              <a:rPr lang="en-GB" dirty="0">
                <a:solidFill>
                  <a:srgbClr val="000000"/>
                </a:solidFill>
                <a:latin typeface="Calibri" panose="020F0502020204030204" pitchFamily="34" charset="0"/>
                <a:cs typeface="Times New Roman" panose="02020603050405020304" pitchFamily="18" charset="0"/>
              </a:rPr>
              <a:t>What apps are available to support meditation?</a:t>
            </a:r>
          </a:p>
          <a:p>
            <a:pPr marL="342900" lvl="0" indent="-342900">
              <a:lnSpc>
                <a:spcPct val="115000"/>
              </a:lnSpc>
              <a:spcAft>
                <a:spcPts val="0"/>
              </a:spcAft>
              <a:buFont typeface="Arial" panose="020B0604020202020204" pitchFamily="34" charset="0"/>
              <a:buChar char="•"/>
            </a:pPr>
            <a:r>
              <a:rPr lang="en-GB" dirty="0">
                <a:solidFill>
                  <a:srgbClr val="000000"/>
                </a:solidFill>
                <a:latin typeface="Calibri" panose="020F0502020204030204" pitchFamily="34" charset="0"/>
                <a:cs typeface="Times New Roman" panose="02020603050405020304" pitchFamily="18" charset="0"/>
              </a:rPr>
              <a:t>How long is a person recommended to meditate for?</a:t>
            </a:r>
          </a:p>
        </p:txBody>
      </p:sp>
      <p:pic>
        <p:nvPicPr>
          <p:cNvPr id="8" name="Picture 7" descr="Adult Coloring, Art, Artistic, Beard, Beautiful">
            <a:extLst>
              <a:ext uri="{FF2B5EF4-FFF2-40B4-BE49-F238E27FC236}">
                <a16:creationId xmlns:a16="http://schemas.microsoft.com/office/drawing/2014/main" id="{D2DCBD0A-F8DD-436E-9220-B38321BF8460}"/>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9440" y="720065"/>
            <a:ext cx="4652010" cy="2708935"/>
          </a:xfrm>
          <a:prstGeom prst="rect">
            <a:avLst/>
          </a:prstGeom>
          <a:noFill/>
          <a:ln>
            <a:noFill/>
          </a:ln>
        </p:spPr>
      </p:pic>
      <p:sp>
        <p:nvSpPr>
          <p:cNvPr id="9" name="Footer Placeholder 3">
            <a:extLst>
              <a:ext uri="{FF2B5EF4-FFF2-40B4-BE49-F238E27FC236}">
                <a16:creationId xmlns:a16="http://schemas.microsoft.com/office/drawing/2014/main" id="{5338043E-2B7E-40B2-BA45-CC16E36639CB}"/>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38742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503EE-736D-40B3-91F3-5BB5097F45E7}"/>
              </a:ext>
            </a:extLst>
          </p:cNvPr>
          <p:cNvSpPr/>
          <p:nvPr/>
        </p:nvSpPr>
        <p:spPr>
          <a:xfrm>
            <a:off x="153771" y="146821"/>
            <a:ext cx="3003515" cy="558743"/>
          </a:xfrm>
          <a:prstGeom prst="rect">
            <a:avLst/>
          </a:prstGeom>
        </p:spPr>
        <p:txBody>
          <a:bodyPr wrap="none">
            <a:spAutoFit/>
          </a:bodyPr>
          <a:lstStyle/>
          <a:p>
            <a:pPr>
              <a:lnSpc>
                <a:spcPct val="115000"/>
              </a:lnSpc>
              <a:spcBef>
                <a:spcPts val="1200"/>
              </a:spcBef>
              <a:spcAft>
                <a:spcPts val="0"/>
              </a:spcAft>
            </a:pPr>
            <a:r>
              <a:rPr lang="en-GB" sz="2800" b="1" dirty="0">
                <a:solidFill>
                  <a:srgbClr val="95519E"/>
                </a:solidFill>
                <a:latin typeface="Calibri" panose="020F0502020204030204" pitchFamily="34" charset="0"/>
                <a:cs typeface="Times New Roman" panose="02020603050405020304" pitchFamily="18" charset="0"/>
              </a:rPr>
              <a:t>Exercise and dance</a:t>
            </a:r>
            <a:endParaRPr lang="en-GB" sz="2400" b="1" dirty="0">
              <a:effectLst/>
              <a:latin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907F40B-1CBF-4C23-80E2-DA04B100F454}"/>
              </a:ext>
            </a:extLst>
          </p:cNvPr>
          <p:cNvSpPr/>
          <p:nvPr/>
        </p:nvSpPr>
        <p:spPr>
          <a:xfrm>
            <a:off x="153770" y="705564"/>
            <a:ext cx="6269889" cy="5586145"/>
          </a:xfrm>
          <a:prstGeom prst="rect">
            <a:avLst/>
          </a:prstGeom>
        </p:spPr>
        <p:txBody>
          <a:bodyPr wrap="square">
            <a:spAutoFit/>
          </a:bodyPr>
          <a:lstStyle/>
          <a:p>
            <a:r>
              <a:rPr lang="en-GB" sz="2100" dirty="0" smtClean="0">
                <a:solidFill>
                  <a:srgbClr val="000000"/>
                </a:solidFill>
                <a:ea typeface="Times New Roman" panose="02020603050405020304" pitchFamily="18" charset="0"/>
                <a:cs typeface="Times New Roman" panose="02020603050405020304" pitchFamily="18" charset="0"/>
              </a:rPr>
              <a:t>Regular </a:t>
            </a:r>
            <a:r>
              <a:rPr lang="en-GB" sz="2100" dirty="0">
                <a:solidFill>
                  <a:srgbClr val="000000"/>
                </a:solidFill>
                <a:ea typeface="Times New Roman" panose="02020603050405020304" pitchFamily="18" charset="0"/>
                <a:cs typeface="Times New Roman" panose="02020603050405020304" pitchFamily="18" charset="0"/>
              </a:rPr>
              <a:t>exercise has been shown to improve mood and self-esteem whilst reducing stress and </a:t>
            </a:r>
            <a:r>
              <a:rPr lang="en-GB" sz="2100" dirty="0">
                <a:solidFill>
                  <a:srgbClr val="000000"/>
                </a:solidFill>
                <a:ea typeface="Calibri" panose="020F0502020204030204" pitchFamily="34" charset="0"/>
              </a:rPr>
              <a:t>anxiety. </a:t>
            </a:r>
          </a:p>
          <a:p>
            <a:endParaRPr lang="en-GB" sz="2100" dirty="0">
              <a:solidFill>
                <a:srgbClr val="000000"/>
              </a:solidFill>
              <a:ea typeface="Times New Roman" panose="02020603050405020304" pitchFamily="18" charset="0"/>
              <a:cs typeface="Times New Roman" panose="02020603050405020304" pitchFamily="18" charset="0"/>
            </a:endParaRPr>
          </a:p>
          <a:p>
            <a:r>
              <a:rPr lang="en-GB" sz="2100" dirty="0">
                <a:solidFill>
                  <a:srgbClr val="000000"/>
                </a:solidFill>
                <a:ea typeface="Times New Roman" panose="02020603050405020304" pitchFamily="18" charset="0"/>
                <a:cs typeface="Times New Roman" panose="02020603050405020304" pitchFamily="18" charset="0"/>
              </a:rPr>
              <a:t>This is due to many </a:t>
            </a:r>
            <a:r>
              <a:rPr lang="en-GB" sz="2100" dirty="0" smtClean="0">
                <a:solidFill>
                  <a:srgbClr val="000000"/>
                </a:solidFill>
                <a:ea typeface="Times New Roman" panose="02020603050405020304" pitchFamily="18" charset="0"/>
                <a:cs typeface="Times New Roman" panose="02020603050405020304" pitchFamily="18" charset="0"/>
              </a:rPr>
              <a:t>factors, </a:t>
            </a:r>
            <a:r>
              <a:rPr lang="en-GB" sz="2100" dirty="0">
                <a:solidFill>
                  <a:srgbClr val="000000"/>
                </a:solidFill>
                <a:ea typeface="Times New Roman" panose="02020603050405020304" pitchFamily="18" charset="0"/>
                <a:cs typeface="Times New Roman" panose="02020603050405020304" pitchFamily="18" charset="0"/>
              </a:rPr>
              <a:t>including the immediate impact of the endorphins (hormones) released during exercise, and the improvement in sleep quality following such activity. Studies have repeatedly shown that good quality sleep has been linked with improved mood. </a:t>
            </a:r>
          </a:p>
          <a:p>
            <a:endParaRPr lang="en-GB" sz="2100" dirty="0">
              <a:solidFill>
                <a:srgbClr val="000000"/>
              </a:solidFill>
              <a:cs typeface="Times New Roman" panose="02020603050405020304" pitchFamily="18" charset="0"/>
            </a:endParaRPr>
          </a:p>
          <a:p>
            <a:r>
              <a:rPr lang="en-GB" sz="2100" dirty="0"/>
              <a:t>Research </a:t>
            </a:r>
            <a:r>
              <a:rPr lang="en-GB" sz="2100" dirty="0" smtClean="0"/>
              <a:t>compared </a:t>
            </a:r>
            <a:r>
              <a:rPr lang="en-GB" sz="2100" dirty="0"/>
              <a:t>young women who danced with those who did </a:t>
            </a:r>
            <a:r>
              <a:rPr lang="en-GB" sz="2100" dirty="0" smtClean="0"/>
              <a:t>not and found </a:t>
            </a:r>
            <a:r>
              <a:rPr lang="en-GB" sz="2100" dirty="0"/>
              <a:t>a significant improvement in mood which lasted up to 8 months after the dance classes ended. Another study found that just one lively dance session can have a greater effect than vigorous exercise or listening to upbeat music.</a:t>
            </a:r>
          </a:p>
          <a:p>
            <a:endParaRPr lang="en-GB" sz="2100" dirty="0"/>
          </a:p>
        </p:txBody>
      </p:sp>
      <p:sp>
        <p:nvSpPr>
          <p:cNvPr id="10" name="Rectangle 9">
            <a:extLst>
              <a:ext uri="{FF2B5EF4-FFF2-40B4-BE49-F238E27FC236}">
                <a16:creationId xmlns:a16="http://schemas.microsoft.com/office/drawing/2014/main" id="{0BD03ACC-E24F-46F8-9B77-66ACAC7A5EA5}"/>
              </a:ext>
            </a:extLst>
          </p:cNvPr>
          <p:cNvSpPr/>
          <p:nvPr/>
        </p:nvSpPr>
        <p:spPr>
          <a:xfrm>
            <a:off x="6949440" y="3644434"/>
            <a:ext cx="4819996" cy="1514517"/>
          </a:xfrm>
          <a:prstGeom prst="rect">
            <a:avLst/>
          </a:prstGeom>
        </p:spPr>
        <p:txBody>
          <a:bodyPr wrap="square">
            <a:spAutoFit/>
          </a:bodyPr>
          <a:lstStyle/>
          <a:p>
            <a:pPr>
              <a:lnSpc>
                <a:spcPts val="1270"/>
              </a:lnSpc>
              <a:spcBef>
                <a:spcPts val="600"/>
              </a:spcBef>
              <a:spcAft>
                <a:spcPts val="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Further investigation questions: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dirty="0">
                <a:solidFill>
                  <a:srgbClr val="000000"/>
                </a:solidFill>
                <a:latin typeface="Calibri" panose="020F0502020204030204" pitchFamily="34" charset="0"/>
                <a:cs typeface="Times New Roman" panose="02020603050405020304" pitchFamily="18" charset="0"/>
              </a:rPr>
              <a:t>What forms of exercise are available that also promote mindfulness or meditation?</a:t>
            </a:r>
          </a:p>
          <a:p>
            <a:pPr marL="342900" lvl="0" indent="-342900">
              <a:lnSpc>
                <a:spcPct val="115000"/>
              </a:lnSpc>
              <a:spcAft>
                <a:spcPts val="0"/>
              </a:spcAft>
              <a:buFont typeface="Symbol" panose="05050102010706020507" pitchFamily="18" charset="2"/>
              <a:buChar char=""/>
            </a:pPr>
            <a:r>
              <a:rPr lang="en-GB" dirty="0">
                <a:solidFill>
                  <a:srgbClr val="000000"/>
                </a:solidFill>
                <a:latin typeface="Calibri" panose="020F0502020204030204" pitchFamily="34" charset="0"/>
                <a:cs typeface="Times New Roman" panose="02020603050405020304" pitchFamily="18" charset="0"/>
              </a:rPr>
              <a:t>What opportunities to engage in exercise or dance are available to people at the moment?</a:t>
            </a:r>
          </a:p>
        </p:txBody>
      </p:sp>
      <p:pic>
        <p:nvPicPr>
          <p:cNvPr id="12" name="Picture 11">
            <a:extLst>
              <a:ext uri="{FF2B5EF4-FFF2-40B4-BE49-F238E27FC236}">
                <a16:creationId xmlns:a16="http://schemas.microsoft.com/office/drawing/2014/main" id="{FBD41DCA-515F-4D05-A677-A3E4F7704E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9440" y="150202"/>
            <a:ext cx="4918196" cy="3278797"/>
          </a:xfrm>
          <a:prstGeom prst="rect">
            <a:avLst/>
          </a:prstGeom>
        </p:spPr>
      </p:pic>
      <p:sp>
        <p:nvSpPr>
          <p:cNvPr id="8" name="Footer Placeholder 3">
            <a:extLst>
              <a:ext uri="{FF2B5EF4-FFF2-40B4-BE49-F238E27FC236}">
                <a16:creationId xmlns:a16="http://schemas.microsoft.com/office/drawing/2014/main" id="{94111B5D-534E-42BF-941D-5301936D450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4162245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7918"/>
            <a:ext cx="4600783" cy="584775"/>
          </a:xfrm>
          <a:prstGeom prst="rect">
            <a:avLst/>
          </a:prstGeom>
        </p:spPr>
        <p:txBody>
          <a:bodyPr wrap="square">
            <a:spAutoFit/>
          </a:bodyPr>
          <a:lstStyle/>
          <a:p>
            <a:pPr algn="ctr"/>
            <a:r>
              <a:rPr lang="en-GB" sz="3200" b="1" dirty="0">
                <a:solidFill>
                  <a:srgbClr val="95519E"/>
                </a:solidFill>
                <a:latin typeface="League Spartan" panose="00000800000000000000" pitchFamily="50" charset="0"/>
              </a:rPr>
              <a:t>Wellbeing toolkit</a:t>
            </a:r>
          </a:p>
        </p:txBody>
      </p:sp>
      <p:sp>
        <p:nvSpPr>
          <p:cNvPr id="6" name="Rectangle 5"/>
          <p:cNvSpPr/>
          <p:nvPr/>
        </p:nvSpPr>
        <p:spPr>
          <a:xfrm>
            <a:off x="702963" y="1645363"/>
            <a:ext cx="7795640" cy="3970318"/>
          </a:xfrm>
          <a:prstGeom prst="rect">
            <a:avLst/>
          </a:prstGeom>
          <a:ln>
            <a:solidFill>
              <a:srgbClr val="9966FF"/>
            </a:solidFill>
          </a:ln>
        </p:spPr>
        <p:txBody>
          <a:bodyPr wrap="square">
            <a:spAutoFit/>
          </a:bodyPr>
          <a:lstStyle/>
          <a:p>
            <a:r>
              <a:rPr lang="en-GB" sz="2800" dirty="0"/>
              <a:t>Create a wellbeing toolkit for yourself. Your toolkit could include:</a:t>
            </a:r>
            <a:br>
              <a:rPr lang="en-GB" sz="2800" dirty="0"/>
            </a:br>
            <a:endParaRPr lang="en-GB" sz="2800" dirty="0"/>
          </a:p>
          <a:p>
            <a:pPr marL="342900" indent="-342900">
              <a:buFont typeface="Arial" panose="020B0604020202020204" pitchFamily="34" charset="0"/>
              <a:buChar char="•"/>
            </a:pPr>
            <a:r>
              <a:rPr lang="en-GB" sz="2800" dirty="0"/>
              <a:t>a collection of photos, memes or crafts that lift your mood</a:t>
            </a:r>
          </a:p>
          <a:p>
            <a:pPr marL="342900" indent="-342900">
              <a:buFont typeface="Arial" panose="020B0604020202020204" pitchFamily="34" charset="0"/>
              <a:buChar char="•"/>
            </a:pPr>
            <a:r>
              <a:rPr lang="en-GB" sz="2800" dirty="0"/>
              <a:t>a list of strategies you could use to support your wellbeing if things are difficult</a:t>
            </a:r>
          </a:p>
          <a:p>
            <a:pPr marL="342900" indent="-342900">
              <a:buFont typeface="Arial" panose="020B0604020202020204" pitchFamily="34" charset="0"/>
              <a:buChar char="•"/>
            </a:pPr>
            <a:r>
              <a:rPr lang="en-GB" sz="2800" dirty="0"/>
              <a:t>a snapshot of people, places and websites that offer support and help.</a:t>
            </a:r>
          </a:p>
        </p:txBody>
      </p:sp>
      <p:pic>
        <p:nvPicPr>
          <p:cNvPr id="4100" name="Picture 4" descr="Clip Art, Office, Office Cup, Pen, Pencil, Pencil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56711" y="874249"/>
            <a:ext cx="2480742" cy="494774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9F9C9B2B-A60B-4A17-A8E9-8638E02DE059}"/>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23446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40" y="443666"/>
            <a:ext cx="11709719" cy="1077218"/>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Using the information from this lesson, revisit your response to a friend from the start of the lesson.</a:t>
            </a:r>
            <a:endParaRPr lang="en-GB" sz="2800" b="1" dirty="0">
              <a:latin typeface="League Spartan" panose="00000800000000000000" pitchFamily="50" charset="0"/>
            </a:endParaRPr>
          </a:p>
        </p:txBody>
      </p:sp>
      <p:sp>
        <p:nvSpPr>
          <p:cNvPr id="10" name="Rounded Rectangular Callout 9"/>
          <p:cNvSpPr/>
          <p:nvPr/>
        </p:nvSpPr>
        <p:spPr>
          <a:xfrm>
            <a:off x="3554730" y="1873978"/>
            <a:ext cx="7935742" cy="1179683"/>
          </a:xfrm>
          <a:prstGeom prst="wedgeRoundRectCallout">
            <a:avLst>
              <a:gd name="adj1" fmla="val 53122"/>
              <a:gd name="adj2" fmla="val 31902"/>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rPr>
              <a:t>Hey, have you seen loads of people have been talking about emotional wellbeing on the news?</a:t>
            </a:r>
          </a:p>
        </p:txBody>
      </p:sp>
      <p:sp>
        <p:nvSpPr>
          <p:cNvPr id="8" name="Rounded Rectangular Callout 9">
            <a:extLst>
              <a:ext uri="{FF2B5EF4-FFF2-40B4-BE49-F238E27FC236}">
                <a16:creationId xmlns:a16="http://schemas.microsoft.com/office/drawing/2014/main" id="{3DFFF10A-A772-4FB3-A110-FD554CC938FB}"/>
              </a:ext>
            </a:extLst>
          </p:cNvPr>
          <p:cNvSpPr/>
          <p:nvPr/>
        </p:nvSpPr>
        <p:spPr>
          <a:xfrm>
            <a:off x="4743450" y="3187876"/>
            <a:ext cx="6747022" cy="1179683"/>
          </a:xfrm>
          <a:prstGeom prst="wedgeRoundRectCallout">
            <a:avLst>
              <a:gd name="adj1" fmla="val 53122"/>
              <a:gd name="adj2" fmla="val 31902"/>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rPr>
              <a:t>They’re saying you can do stuff to look after your own emotional wellbeing</a:t>
            </a:r>
            <a:r>
              <a:rPr lang="en-GB" sz="2800" b="1" dirty="0" smtClean="0">
                <a:latin typeface="+mj-lt"/>
              </a:rPr>
              <a:t>. </a:t>
            </a:r>
            <a:r>
              <a:rPr lang="en-GB" sz="2800" b="1" dirty="0">
                <a:latin typeface="+mj-lt"/>
              </a:rPr>
              <a:t>Any ideas?</a:t>
            </a:r>
          </a:p>
        </p:txBody>
      </p:sp>
      <p:sp>
        <p:nvSpPr>
          <p:cNvPr id="11" name="Rounded Rectangular Callout 9">
            <a:extLst>
              <a:ext uri="{FF2B5EF4-FFF2-40B4-BE49-F238E27FC236}">
                <a16:creationId xmlns:a16="http://schemas.microsoft.com/office/drawing/2014/main" id="{57667CB2-AAFF-4900-9636-31F5C0A35E63}"/>
              </a:ext>
            </a:extLst>
          </p:cNvPr>
          <p:cNvSpPr/>
          <p:nvPr/>
        </p:nvSpPr>
        <p:spPr>
          <a:xfrm>
            <a:off x="701528" y="4589135"/>
            <a:ext cx="3504712" cy="1179683"/>
          </a:xfrm>
          <a:prstGeom prst="wedgeRoundRectCallout">
            <a:avLst>
              <a:gd name="adj1" fmla="val -52927"/>
              <a:gd name="adj2" fmla="val 33840"/>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5519E"/>
                </a:solidFill>
                <a:latin typeface="+mj-lt"/>
              </a:rPr>
              <a:t>?</a:t>
            </a:r>
          </a:p>
        </p:txBody>
      </p:sp>
      <p:sp>
        <p:nvSpPr>
          <p:cNvPr id="9" name="Footer Placeholder 3">
            <a:extLst>
              <a:ext uri="{FF2B5EF4-FFF2-40B4-BE49-F238E27FC236}">
                <a16:creationId xmlns:a16="http://schemas.microsoft.com/office/drawing/2014/main" id="{64E00A47-89C8-458F-8835-A52D74313077}"/>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66676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654" y="44243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10" name="TextBox 9"/>
          <p:cNvSpPr txBox="1"/>
          <p:nvPr/>
        </p:nvSpPr>
        <p:spPr>
          <a:xfrm>
            <a:off x="5818908" y="285689"/>
            <a:ext cx="6043578" cy="5632311"/>
          </a:xfrm>
          <a:prstGeom prst="rect">
            <a:avLst/>
          </a:prstGeom>
          <a:noFill/>
        </p:spPr>
        <p:txBody>
          <a:bodyPr wrap="square" rtlCol="0">
            <a:spAutoFit/>
          </a:bodyPr>
          <a:lstStyle/>
          <a:p>
            <a:r>
              <a:rPr lang="en-US" sz="2400" dirty="0">
                <a:latin typeface="Lato" panose="020B0604020202020204" charset="0"/>
                <a:ea typeface="Lato" panose="020B0604020202020204" charset="0"/>
                <a:cs typeface="Lato" panose="020B0604020202020204" charset="0"/>
              </a:rPr>
              <a:t>There are lots of places to get advice about emotional wellbeing or to discuss feelings.</a:t>
            </a:r>
          </a:p>
          <a:p>
            <a:endParaRPr lang="en-US" sz="2400" dirty="0">
              <a:latin typeface="Lato" panose="020B0604020202020204" charset="0"/>
              <a:ea typeface="Lato" panose="020B0604020202020204" charset="0"/>
              <a:cs typeface="Lato" panose="020B0604020202020204" charset="0"/>
            </a:endParaRPr>
          </a:p>
          <a:p>
            <a:endParaRPr lang="en-US" sz="2400" dirty="0">
              <a:latin typeface="Lato" panose="020B0604020202020204" charset="0"/>
              <a:ea typeface="Lato" panose="020B0604020202020204" charset="0"/>
              <a:cs typeface="Lato" panose="020B0604020202020204" charset="0"/>
            </a:endParaRPr>
          </a:p>
          <a:p>
            <a:r>
              <a:rPr lang="en-US" sz="2400" b="1" dirty="0" err="1">
                <a:latin typeface="Lato" panose="020B0604020202020204" charset="0"/>
                <a:ea typeface="Lato" panose="020B0604020202020204" charset="0"/>
                <a:cs typeface="Lato" panose="020B0604020202020204" charset="0"/>
              </a:rPr>
              <a:t>ChildLine</a:t>
            </a:r>
            <a:r>
              <a:rPr lang="en-US" sz="2400" dirty="0">
                <a:latin typeface="Lato" panose="020B0604020202020204" charset="0"/>
                <a:ea typeface="Lato" panose="020B0604020202020204" charset="0"/>
                <a:cs typeface="Lato" panose="020B0604020202020204" charset="0"/>
              </a:rPr>
              <a:t>:</a:t>
            </a:r>
          </a:p>
          <a:p>
            <a:r>
              <a:rPr lang="en-US" sz="2400" dirty="0">
                <a:solidFill>
                  <a:schemeClr val="bg1">
                    <a:lumMod val="50000"/>
                  </a:schemeClr>
                </a:solidFill>
                <a:latin typeface="Lato" panose="020B0604020202020204" charset="0"/>
                <a:ea typeface="Lato" panose="020B0604020202020204" charset="0"/>
                <a:cs typeface="Lato" panose="020B0604020202020204" charset="0"/>
                <a:hlinkClick r:id="rId3"/>
              </a:rPr>
              <a:t>www.childline.org.uk</a:t>
            </a:r>
            <a:r>
              <a:rPr lang="en-US" sz="2400" dirty="0">
                <a:solidFill>
                  <a:schemeClr val="bg1">
                    <a:lumMod val="50000"/>
                  </a:schemeClr>
                </a:solidFill>
                <a:latin typeface="Lato" panose="020B0604020202020204" charset="0"/>
                <a:ea typeface="Lato" panose="020B0604020202020204" charset="0"/>
                <a:cs typeface="Lato" panose="020B0604020202020204" charset="0"/>
              </a:rPr>
              <a:t>  </a:t>
            </a:r>
            <a:r>
              <a:rPr lang="en-US" sz="2400" dirty="0">
                <a:latin typeface="Lato" panose="020B0604020202020204" charset="0"/>
                <a:ea typeface="Lato" panose="020B0604020202020204" charset="0"/>
                <a:cs typeface="Lato" panose="020B0604020202020204" charset="0"/>
              </a:rPr>
              <a:t>Phone: 0800 1111</a:t>
            </a:r>
          </a:p>
          <a:p>
            <a:endParaRPr lang="en-US" sz="2400" dirty="0">
              <a:latin typeface="Lato" panose="020B0604020202020204" charset="0"/>
              <a:ea typeface="Lato" panose="020B0604020202020204" charset="0"/>
              <a:cs typeface="Lato" panose="020B0604020202020204" charset="0"/>
            </a:endParaRPr>
          </a:p>
          <a:p>
            <a:r>
              <a:rPr lang="en-US" sz="2400" b="1" dirty="0">
                <a:latin typeface="Lato" panose="020B0604020202020204" charset="0"/>
                <a:ea typeface="Lato" panose="020B0604020202020204" charset="0"/>
                <a:cs typeface="Lato" panose="020B0604020202020204" charset="0"/>
              </a:rPr>
              <a:t>Young Minds:</a:t>
            </a:r>
          </a:p>
          <a:p>
            <a:r>
              <a:rPr lang="en-GB" sz="2400" u="sng" dirty="0">
                <a:latin typeface="Lato" panose="020B0604020202020204" charset="0"/>
                <a:ea typeface="Lato" panose="020B0604020202020204" charset="0"/>
                <a:cs typeface="Lato" panose="020B0604020202020204" charset="0"/>
                <a:hlinkClick r:id="rId4"/>
              </a:rPr>
              <a:t>www.youngminds.org.uk</a:t>
            </a:r>
            <a:endParaRPr lang="en-US" sz="2400" dirty="0">
              <a:latin typeface="Lato" panose="020B0604020202020204" charset="0"/>
              <a:ea typeface="Lato" panose="020B0604020202020204" charset="0"/>
              <a:cs typeface="Lato" panose="020B0604020202020204" charset="0"/>
            </a:endParaRPr>
          </a:p>
          <a:p>
            <a:endParaRPr lang="en-US" sz="2400" dirty="0">
              <a:latin typeface="Lato" panose="020B0604020202020204" charset="0"/>
              <a:ea typeface="Lato" panose="020B0604020202020204" charset="0"/>
              <a:cs typeface="Lato" panose="020B0604020202020204" charset="0"/>
            </a:endParaRPr>
          </a:p>
          <a:p>
            <a:r>
              <a:rPr lang="en-US" sz="2400" b="1" dirty="0">
                <a:latin typeface="Lato" panose="020B0604020202020204" charset="0"/>
                <a:ea typeface="Lato" panose="020B0604020202020204" charset="0"/>
                <a:cs typeface="Lato" panose="020B0604020202020204" charset="0"/>
              </a:rPr>
              <a:t>Samaritans:</a:t>
            </a:r>
          </a:p>
          <a:p>
            <a:r>
              <a:rPr lang="en-GB" sz="2400" u="sng" dirty="0">
                <a:latin typeface="Lato" panose="020B0604020202020204" charset="0"/>
                <a:ea typeface="Lato" panose="020B0604020202020204" charset="0"/>
                <a:cs typeface="Lato" panose="020B0604020202020204" charset="0"/>
                <a:hlinkClick r:id="rId5"/>
              </a:rPr>
              <a:t>www.samaritans.org</a:t>
            </a:r>
            <a:r>
              <a:rPr lang="en-GB" sz="2400" dirty="0">
                <a:latin typeface="Lato" panose="020B0604020202020204" charset="0"/>
                <a:ea typeface="Lato" panose="020B0604020202020204" charset="0"/>
                <a:cs typeface="Lato" panose="020B0604020202020204" charset="0"/>
              </a:rPr>
              <a:t> Phone: 116 123</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In a crisis, text ‘Shout’ to 85258</a:t>
            </a:r>
            <a:endParaRPr lang="en-US" sz="2400" dirty="0">
              <a:latin typeface="Lato" panose="020B0604020202020204" charset="0"/>
              <a:ea typeface="Lato" panose="020B0604020202020204" charset="0"/>
              <a:cs typeface="Lato" panose="020B0604020202020204" charset="0"/>
            </a:endParaRPr>
          </a:p>
          <a:p>
            <a:endParaRPr lang="en-US" sz="24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390830" y="1665362"/>
            <a:ext cx="4911343"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emotional wellbeing or mental health, you can always speak to your parent or carer, or contact a teacher in school for more advice and support. </a:t>
            </a:r>
          </a:p>
          <a:p>
            <a:endParaRPr lang="en-GB" dirty="0"/>
          </a:p>
        </p:txBody>
      </p:sp>
      <p:pic>
        <p:nvPicPr>
          <p:cNvPr id="9" name="Picture 2" descr="Speech Bubbles, Conversation, Black, Blank, Cha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5990" y="4311438"/>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961D0B76-4056-4F50-A5EA-E6BF889C77CD}"/>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04632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86976" y="3652186"/>
            <a:ext cx="1013089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Home learning lesson </a:t>
            </a:r>
            <a:r>
              <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effectLst/>
                <a:uLnTx/>
                <a:uFillTx/>
                <a:latin typeface="League Spartan" panose="00000800000000000000" pitchFamily="50" charset="0"/>
              </a:rPr>
              <a:t>Promoting emotional wellbeing</a:t>
            </a:r>
          </a:p>
        </p:txBody>
      </p:sp>
      <p:sp>
        <p:nvSpPr>
          <p:cNvPr id="10" name="Footer Placeholder 3"/>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pic>
        <p:nvPicPr>
          <p:cNvPr id="6146" name="Picture 2" descr="Brain, Mind, Presence, Mindset, Mindfulness, Medit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5783" y="615277"/>
            <a:ext cx="3904361" cy="25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277547"/>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a:t>
            </a:r>
            <a:r>
              <a:rPr lang="en-GB" sz="3200" b="1" dirty="0" smtClean="0">
                <a:latin typeface="League Spartan" panose="00000800000000000000" pitchFamily="50" charset="0"/>
              </a:rPr>
              <a:t>:</a:t>
            </a:r>
          </a:p>
          <a:p>
            <a:pPr lvl="1">
              <a:spcAft>
                <a:spcPts val="1200"/>
              </a:spcAft>
            </a:pPr>
            <a:r>
              <a:rPr lang="en-GB" sz="200" b="1" dirty="0" smtClean="0">
                <a:latin typeface="League Spartan" panose="00000800000000000000" pitchFamily="50" charset="0"/>
              </a:rPr>
              <a:t> </a:t>
            </a:r>
            <a:endParaRPr lang="en-GB" sz="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a range of strategies to promote emotional wellbeing</a:t>
            </a: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evaluate the effectiveness of ways to promote mental and emotional wellbeing</a:t>
            </a: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311178" y="3029146"/>
            <a:ext cx="877333" cy="1001704"/>
          </a:xfrm>
          <a:prstGeom prst="rect">
            <a:avLst/>
          </a:prstGeom>
        </p:spPr>
      </p:pic>
      <p:sp>
        <p:nvSpPr>
          <p:cNvPr id="5" name="Rectangle 4"/>
          <p:cNvSpPr/>
          <p:nvPr/>
        </p:nvSpPr>
        <p:spPr>
          <a:xfrm>
            <a:off x="1188511" y="889137"/>
            <a:ext cx="10950753" cy="1477328"/>
          </a:xfrm>
          <a:prstGeom prst="rect">
            <a:avLst/>
          </a:prstGeom>
        </p:spPr>
        <p:txBody>
          <a:bodyPr wrap="square">
            <a:spAutoFit/>
          </a:bodyPr>
          <a:lstStyle/>
          <a:p>
            <a:pPr lvl="1">
              <a:lnSpc>
                <a:spcPct val="150000"/>
              </a:lnSpc>
              <a:buSzPct val="202000"/>
            </a:pPr>
            <a:r>
              <a:rPr lang="en-GB" sz="3200" dirty="0">
                <a:solidFill>
                  <a:prstClr val="black"/>
                </a:solidFill>
                <a:latin typeface="League Spartan" panose="020B0604020202020204" charset="0"/>
                <a:ea typeface="Lato" panose="020F0502020204030203" pitchFamily="34" charset="0"/>
                <a:cs typeface="Lato" panose="020F0502020204030203" pitchFamily="34" charset="0"/>
              </a:rPr>
              <a:t>We are learning</a:t>
            </a:r>
            <a:r>
              <a:rPr lang="en-GB" sz="3200" dirty="0" smtClean="0">
                <a:solidFill>
                  <a:prstClr val="black"/>
                </a:solidFill>
                <a:latin typeface="League Spartan" panose="020B0604020202020204" charset="0"/>
                <a:ea typeface="Lato" panose="020F0502020204030203" pitchFamily="34" charset="0"/>
                <a:cs typeface="Lato" panose="020F0502020204030203" pitchFamily="34" charset="0"/>
              </a:rPr>
              <a:t>:</a:t>
            </a:r>
          </a:p>
          <a:p>
            <a:pPr lvl="1">
              <a:lnSpc>
                <a:spcPct val="150000"/>
              </a:lnSpc>
              <a:buSzPct val="202000"/>
            </a:pPr>
            <a:endParaRPr lang="en-GB" sz="1100" dirty="0">
              <a:solidFill>
                <a:prstClr val="black"/>
              </a:solidFill>
              <a:latin typeface="League Spartan" panose="020B060402020202020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strategies to promote mental health and emotional wellbeing</a:t>
            </a:r>
          </a:p>
        </p:txBody>
      </p:sp>
      <p:sp>
        <p:nvSpPr>
          <p:cNvPr id="9" name="Footer Placeholder 3">
            <a:extLst>
              <a:ext uri="{FF2B5EF4-FFF2-40B4-BE49-F238E27FC236}">
                <a16:creationId xmlns:a16="http://schemas.microsoft.com/office/drawing/2014/main" id="{B5A34E6D-9566-4E5F-A2B2-582AC60CB96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140" y="443666"/>
            <a:ext cx="11709719" cy="1077218"/>
          </a:xfrm>
          <a:prstGeom prst="rect">
            <a:avLst/>
          </a:prstGeom>
          <a:noFill/>
        </p:spPr>
        <p:txBody>
          <a:bodyPr wrap="square" rtlCol="0">
            <a:spAutoFit/>
          </a:bodyPr>
          <a:lstStyle/>
          <a:p>
            <a:r>
              <a:rPr lang="en-GB" sz="3200" b="1" dirty="0">
                <a:solidFill>
                  <a:srgbClr val="95519E"/>
                </a:solidFill>
                <a:latin typeface="League Spartan" panose="00000800000000000000" pitchFamily="50" charset="0"/>
              </a:rPr>
              <a:t>You receive the messages below from a friend. </a:t>
            </a:r>
          </a:p>
          <a:p>
            <a:r>
              <a:rPr lang="en-GB" sz="3200" b="1" dirty="0">
                <a:latin typeface="Lato" panose="020F0502020204030203" pitchFamily="34" charset="0"/>
                <a:ea typeface="Lato" panose="020F0502020204030203" pitchFamily="34" charset="0"/>
                <a:cs typeface="Lato" panose="020F0502020204030203" pitchFamily="34" charset="0"/>
              </a:rPr>
              <a:t>Write down what you might say to them.</a:t>
            </a:r>
            <a:endParaRPr lang="en-GB" sz="2800" b="1" dirty="0">
              <a:latin typeface="Lato" panose="020F0502020204030203" pitchFamily="34" charset="0"/>
              <a:ea typeface="Lato" panose="020F0502020204030203" pitchFamily="34" charset="0"/>
              <a:cs typeface="Lato" panose="020F0502020204030203" pitchFamily="34" charset="0"/>
            </a:endParaRPr>
          </a:p>
        </p:txBody>
      </p:sp>
      <p:sp>
        <p:nvSpPr>
          <p:cNvPr id="6" name="TextBox 5"/>
          <p:cNvSpPr txBox="1"/>
          <p:nvPr/>
        </p:nvSpPr>
        <p:spPr>
          <a:xfrm rot="427394">
            <a:off x="7829906" y="4719869"/>
            <a:ext cx="3561722" cy="1815882"/>
          </a:xfrm>
          <a:prstGeom prst="rect">
            <a:avLst/>
          </a:prstGeom>
          <a:noFill/>
          <a:ln>
            <a:solidFill>
              <a:srgbClr val="95519E"/>
            </a:solidFill>
          </a:ln>
        </p:spPr>
        <p:txBody>
          <a:bodyPr wrap="square" rtlCol="0">
            <a:spAutoFit/>
          </a:bodyPr>
          <a:lstStyle/>
          <a:p>
            <a:pPr algn="ctr"/>
            <a:r>
              <a:rPr lang="en-GB" sz="2800" b="1" dirty="0">
                <a:latin typeface="Lato" panose="020F0502020204030203" pitchFamily="34" charset="0"/>
                <a:ea typeface="Lato" panose="020F0502020204030203" pitchFamily="34" charset="0"/>
                <a:cs typeface="Lato" panose="020F0502020204030203" pitchFamily="34" charset="0"/>
              </a:rPr>
              <a:t>Put your response to one side but keep it safe, you’ll need it at the end of the </a:t>
            </a:r>
            <a:r>
              <a:rPr lang="en-GB" sz="2800" b="1" dirty="0" smtClean="0">
                <a:latin typeface="Lato" panose="020F0502020204030203" pitchFamily="34" charset="0"/>
                <a:ea typeface="Lato" panose="020F0502020204030203" pitchFamily="34" charset="0"/>
                <a:cs typeface="Lato" panose="020F0502020204030203" pitchFamily="34" charset="0"/>
              </a:rPr>
              <a:t>lesson</a:t>
            </a:r>
            <a:endParaRPr lang="en-GB" sz="2800" b="1" dirty="0">
              <a:latin typeface="Lato" panose="020F0502020204030203" pitchFamily="34" charset="0"/>
              <a:ea typeface="Lato" panose="020F0502020204030203" pitchFamily="34" charset="0"/>
              <a:cs typeface="Lato" panose="020F0502020204030203" pitchFamily="34" charset="0"/>
            </a:endParaRPr>
          </a:p>
        </p:txBody>
      </p:sp>
      <p:sp>
        <p:nvSpPr>
          <p:cNvPr id="10" name="Rounded Rectangular Callout 9"/>
          <p:cNvSpPr/>
          <p:nvPr/>
        </p:nvSpPr>
        <p:spPr>
          <a:xfrm>
            <a:off x="3554730" y="1873978"/>
            <a:ext cx="7935742" cy="1179683"/>
          </a:xfrm>
          <a:prstGeom prst="wedgeRoundRectCallout">
            <a:avLst>
              <a:gd name="adj1" fmla="val 53122"/>
              <a:gd name="adj2" fmla="val 31902"/>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rPr>
              <a:t>Hey, have you seen loads of people have been talking about emotional wellbeing on the news?</a:t>
            </a:r>
          </a:p>
        </p:txBody>
      </p:sp>
      <p:sp>
        <p:nvSpPr>
          <p:cNvPr id="8" name="Rounded Rectangular Callout 9">
            <a:extLst>
              <a:ext uri="{FF2B5EF4-FFF2-40B4-BE49-F238E27FC236}">
                <a16:creationId xmlns:a16="http://schemas.microsoft.com/office/drawing/2014/main" id="{3DFFF10A-A772-4FB3-A110-FD554CC938FB}"/>
              </a:ext>
            </a:extLst>
          </p:cNvPr>
          <p:cNvSpPr/>
          <p:nvPr/>
        </p:nvSpPr>
        <p:spPr>
          <a:xfrm>
            <a:off x="4743450" y="3187876"/>
            <a:ext cx="6747022" cy="1179683"/>
          </a:xfrm>
          <a:prstGeom prst="wedgeRoundRectCallout">
            <a:avLst>
              <a:gd name="adj1" fmla="val 53122"/>
              <a:gd name="adj2" fmla="val 31902"/>
              <a:gd name="adj3" fmla="val 16667"/>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latin typeface="+mj-lt"/>
              </a:rPr>
              <a:t>They’re saying you can do stuff to </a:t>
            </a:r>
            <a:r>
              <a:rPr lang="en-GB" sz="2800" b="1" dirty="0" smtClean="0">
                <a:latin typeface="+mj-lt"/>
              </a:rPr>
              <a:t>look after your own emotional wellbeing. </a:t>
            </a:r>
            <a:r>
              <a:rPr lang="en-GB" sz="2800" b="1" dirty="0">
                <a:latin typeface="+mj-lt"/>
              </a:rPr>
              <a:t>Any ideas?</a:t>
            </a:r>
          </a:p>
        </p:txBody>
      </p:sp>
      <p:sp>
        <p:nvSpPr>
          <p:cNvPr id="11" name="Rounded Rectangular Callout 9">
            <a:extLst>
              <a:ext uri="{FF2B5EF4-FFF2-40B4-BE49-F238E27FC236}">
                <a16:creationId xmlns:a16="http://schemas.microsoft.com/office/drawing/2014/main" id="{57667CB2-AAFF-4900-9636-31F5C0A35E63}"/>
              </a:ext>
            </a:extLst>
          </p:cNvPr>
          <p:cNvSpPr/>
          <p:nvPr/>
        </p:nvSpPr>
        <p:spPr>
          <a:xfrm>
            <a:off x="701528" y="4589135"/>
            <a:ext cx="3504712" cy="1179683"/>
          </a:xfrm>
          <a:prstGeom prst="wedgeRoundRectCallout">
            <a:avLst>
              <a:gd name="adj1" fmla="val -52927"/>
              <a:gd name="adj2" fmla="val 33840"/>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95519E"/>
                </a:solidFill>
                <a:latin typeface="+mj-lt"/>
              </a:rPr>
              <a:t>?</a:t>
            </a:r>
          </a:p>
        </p:txBody>
      </p:sp>
      <p:sp>
        <p:nvSpPr>
          <p:cNvPr id="9" name="Footer Placeholder 3">
            <a:extLst>
              <a:ext uri="{FF2B5EF4-FFF2-40B4-BE49-F238E27FC236}">
                <a16:creationId xmlns:a16="http://schemas.microsoft.com/office/drawing/2014/main" id="{752702A8-71C9-4122-BA87-CE92E8D7BBC3}"/>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95042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62608">
            <a:off x="7256849" y="296913"/>
            <a:ext cx="2012001" cy="1699198"/>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62608">
            <a:off x="7230879" y="4478625"/>
            <a:ext cx="2012001" cy="1699198"/>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Diamond 9</a:t>
            </a:r>
            <a:endParaRPr lang="en-GB" sz="4400" b="1" dirty="0">
              <a:latin typeface="League Spartan" panose="00000800000000000000" pitchFamily="50" charset="0"/>
            </a:endParaRPr>
          </a:p>
        </p:txBody>
      </p:sp>
      <p:sp>
        <p:nvSpPr>
          <p:cNvPr id="14" name="TextBox 13"/>
          <p:cNvSpPr txBox="1"/>
          <p:nvPr/>
        </p:nvSpPr>
        <p:spPr>
          <a:xfrm>
            <a:off x="223731" y="1209593"/>
            <a:ext cx="7026361" cy="5078313"/>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What strategies are most effective for maintaining good emotional wellbeing ?</a:t>
            </a:r>
          </a:p>
          <a:p>
            <a:endParaRPr lang="en-US" sz="2400" b="1" dirty="0">
              <a:latin typeface="League Spartan" panose="00000800000000000000" pitchFamily="50" charset="0"/>
            </a:endParaRPr>
          </a:p>
          <a:p>
            <a:r>
              <a:rPr lang="en-GB" sz="2800" dirty="0">
                <a:latin typeface="Lato" panose="020B0604020202020204" charset="0"/>
                <a:ea typeface="Lato" panose="020B0604020202020204" charset="0"/>
                <a:cs typeface="Lato" panose="020B0604020202020204" charset="0"/>
              </a:rPr>
              <a:t>Use </a:t>
            </a:r>
            <a:r>
              <a:rPr lang="en-GB" sz="2800" b="1" i="1" dirty="0">
                <a:latin typeface="Lato" panose="020B0604020202020204" charset="0"/>
                <a:ea typeface="Lato" panose="020B0604020202020204" charset="0"/>
                <a:cs typeface="Lato" panose="020B0604020202020204" charset="0"/>
              </a:rPr>
              <a:t>Resource 1 </a:t>
            </a:r>
            <a:r>
              <a:rPr lang="en-GB" sz="2800" dirty="0">
                <a:latin typeface="Lato" panose="020B0604020202020204" charset="0"/>
                <a:ea typeface="Lato" panose="020B0604020202020204" charset="0"/>
                <a:cs typeface="Lato" panose="020B0604020202020204" charset="0"/>
              </a:rPr>
              <a:t>to rank the techniques in order of their effectiveness (either for yourself, or for people in general).</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Put the </a:t>
            </a:r>
            <a:r>
              <a:rPr lang="en-US" sz="2800" dirty="0" smtClean="0">
                <a:latin typeface="Lato" panose="020B0604020202020204" charset="0"/>
                <a:ea typeface="Lato" panose="020B0604020202020204" charset="0"/>
                <a:cs typeface="Lato" panose="020B0604020202020204" charset="0"/>
              </a:rPr>
              <a:t>strategy you think is most </a:t>
            </a:r>
            <a:r>
              <a:rPr lang="en-US" sz="2800" dirty="0">
                <a:latin typeface="Lato" panose="020B0604020202020204" charset="0"/>
                <a:ea typeface="Lato" panose="020B0604020202020204" charset="0"/>
                <a:cs typeface="Lato" panose="020B0604020202020204" charset="0"/>
              </a:rPr>
              <a:t>effective </a:t>
            </a:r>
            <a:r>
              <a:rPr lang="en-US" sz="2800" dirty="0" smtClean="0">
                <a:latin typeface="Lato" panose="020B0604020202020204" charset="0"/>
                <a:ea typeface="Lato" panose="020B0604020202020204" charset="0"/>
                <a:cs typeface="Lato" panose="020B0604020202020204" charset="0"/>
              </a:rPr>
              <a:t>at </a:t>
            </a:r>
            <a:r>
              <a:rPr lang="en-US" sz="2800" dirty="0">
                <a:latin typeface="Lato" panose="020B0604020202020204" charset="0"/>
                <a:ea typeface="Lato" panose="020B0604020202020204" charset="0"/>
                <a:cs typeface="Lato" panose="020B0604020202020204" charset="0"/>
              </a:rPr>
              <a:t>the top, then the next two most effective, down to the </a:t>
            </a:r>
            <a:r>
              <a:rPr lang="en-US" sz="2800" dirty="0" smtClean="0">
                <a:latin typeface="Lato" panose="020B0604020202020204" charset="0"/>
                <a:ea typeface="Lato" panose="020B0604020202020204" charset="0"/>
                <a:cs typeface="Lato" panose="020B0604020202020204" charset="0"/>
              </a:rPr>
              <a:t>one you think is least effective at the bottom.</a:t>
            </a:r>
            <a:endParaRPr lang="en-US" sz="2400" dirty="0">
              <a:latin typeface="Lato" panose="020B0604020202020204" charset="0"/>
              <a:ea typeface="Lato" panose="020B0604020202020204" charset="0"/>
              <a:cs typeface="Lato" panose="020B0604020202020204" charset="0"/>
            </a:endParaRPr>
          </a:p>
          <a:p>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9" name="Rectangle 8"/>
          <p:cNvSpPr/>
          <p:nvPr/>
        </p:nvSpPr>
        <p:spPr>
          <a:xfrm rot="2700000">
            <a:off x="9087489" y="12750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rot="21591346">
            <a:off x="7519130" y="587306"/>
            <a:ext cx="1386585" cy="923330"/>
          </a:xfrm>
          <a:prstGeom prst="rect">
            <a:avLst/>
          </a:prstGeom>
          <a:noFill/>
        </p:spPr>
        <p:txBody>
          <a:bodyPr wrap="square" rtlCol="0">
            <a:spAutoFit/>
          </a:bodyPr>
          <a:lstStyle/>
          <a:p>
            <a:r>
              <a:rPr lang="en-GB" dirty="0">
                <a:latin typeface="League Spartan" panose="00000800000000000000" pitchFamily="50" charset="0"/>
              </a:rPr>
              <a:t>Most effective strategy</a:t>
            </a:r>
          </a:p>
        </p:txBody>
      </p:sp>
      <p:sp>
        <p:nvSpPr>
          <p:cNvPr id="23" name="TextBox 22"/>
          <p:cNvSpPr txBox="1"/>
          <p:nvPr/>
        </p:nvSpPr>
        <p:spPr>
          <a:xfrm rot="21591346">
            <a:off x="7496938" y="4825418"/>
            <a:ext cx="1386585" cy="923330"/>
          </a:xfrm>
          <a:prstGeom prst="rect">
            <a:avLst/>
          </a:prstGeom>
          <a:noFill/>
        </p:spPr>
        <p:txBody>
          <a:bodyPr wrap="square" rtlCol="0">
            <a:spAutoFit/>
          </a:bodyPr>
          <a:lstStyle/>
          <a:p>
            <a:r>
              <a:rPr lang="en-GB" dirty="0">
                <a:latin typeface="League Spartan" panose="00000800000000000000" pitchFamily="50" charset="0"/>
              </a:rPr>
              <a:t>Least effective strategy</a:t>
            </a:r>
          </a:p>
        </p:txBody>
      </p:sp>
      <p:sp>
        <p:nvSpPr>
          <p:cNvPr id="33" name="Rectangle 32"/>
          <p:cNvSpPr/>
          <p:nvPr/>
        </p:nvSpPr>
        <p:spPr>
          <a:xfrm rot="2700000">
            <a:off x="9893032" y="207907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rot="2700000">
            <a:off x="8313786" y="2044512"/>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rot="2700000">
            <a:off x="9113338" y="2789787"/>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rot="2700000">
            <a:off x="10670781" y="284049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rot="2700000">
            <a:off x="7560438" y="28166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rot="2700000">
            <a:off x="8359991" y="353506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rot="2700000">
            <a:off x="9893033" y="3551208"/>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rot="2700000">
            <a:off x="9159545" y="426192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1D4DDCA-4D4A-4BC4-8CB0-D686C8BCD3BC}"/>
              </a:ext>
            </a:extLst>
          </p:cNvPr>
          <p:cNvSpPr txBox="1"/>
          <p:nvPr/>
        </p:nvSpPr>
        <p:spPr>
          <a:xfrm>
            <a:off x="6096000" y="5982744"/>
            <a:ext cx="6276062" cy="646331"/>
          </a:xfrm>
          <a:prstGeom prst="rect">
            <a:avLst/>
          </a:prstGeom>
          <a:noFill/>
        </p:spPr>
        <p:txBody>
          <a:bodyPr wrap="square" rtlCol="0">
            <a:spAutoFit/>
          </a:bodyPr>
          <a:lstStyle/>
          <a:p>
            <a:r>
              <a:rPr lang="en-GB" i="1" dirty="0"/>
              <a:t>Tip: If you can’t print these, then copy and paste each card into the diamond 9 template in Resource 1. </a:t>
            </a:r>
          </a:p>
        </p:txBody>
      </p:sp>
      <p:sp>
        <p:nvSpPr>
          <p:cNvPr id="24" name="Footer Placeholder 3">
            <a:extLst>
              <a:ext uri="{FF2B5EF4-FFF2-40B4-BE49-F238E27FC236}">
                <a16:creationId xmlns:a16="http://schemas.microsoft.com/office/drawing/2014/main" id="{97FE6661-D179-4A80-8817-171127D014B2}"/>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60458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62608">
            <a:off x="7256849" y="296913"/>
            <a:ext cx="2012001" cy="1699198"/>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62608">
            <a:off x="7230879" y="4478625"/>
            <a:ext cx="2012001" cy="1699198"/>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Diamond 9</a:t>
            </a:r>
            <a:endParaRPr lang="en-GB" sz="4400" b="1" dirty="0">
              <a:latin typeface="League Spartan" panose="00000800000000000000" pitchFamily="50" charset="0"/>
            </a:endParaRPr>
          </a:p>
        </p:txBody>
      </p:sp>
      <p:sp>
        <p:nvSpPr>
          <p:cNvPr id="14" name="TextBox 13"/>
          <p:cNvSpPr txBox="1"/>
          <p:nvPr/>
        </p:nvSpPr>
        <p:spPr>
          <a:xfrm>
            <a:off x="380411" y="1265070"/>
            <a:ext cx="6644308" cy="4832092"/>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There are many things people can do to support their mental health and emotional wellbeing. </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These will be more or less effective depending upon the person and the situation.</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If you have any other ideas for strategies, consider where these might sit </a:t>
            </a:r>
            <a:r>
              <a:rPr lang="en-US" sz="2800" dirty="0" smtClean="0">
                <a:latin typeface="Lato" panose="020B0604020202020204" charset="0"/>
                <a:ea typeface="Lato" panose="020B0604020202020204" charset="0"/>
                <a:cs typeface="Lato" panose="020B0604020202020204" charset="0"/>
              </a:rPr>
              <a:t>in </a:t>
            </a:r>
            <a:r>
              <a:rPr lang="en-US" sz="2800" dirty="0">
                <a:latin typeface="Lato" panose="020B0604020202020204" charset="0"/>
                <a:ea typeface="Lato" panose="020B0604020202020204" charset="0"/>
                <a:cs typeface="Lato" panose="020B0604020202020204" charset="0"/>
              </a:rPr>
              <a:t>your diamond 9.</a:t>
            </a:r>
            <a:endParaRPr lang="en-GB" sz="2800" dirty="0">
              <a:latin typeface="Lato" panose="020B0604020202020204" charset="0"/>
              <a:ea typeface="Lato" panose="020B0604020202020204" charset="0"/>
              <a:cs typeface="Lato" panose="020B0604020202020204" charset="0"/>
            </a:endParaRPr>
          </a:p>
        </p:txBody>
      </p:sp>
      <p:sp>
        <p:nvSpPr>
          <p:cNvPr id="9" name="Rectangle 8"/>
          <p:cNvSpPr/>
          <p:nvPr/>
        </p:nvSpPr>
        <p:spPr>
          <a:xfrm rot="2700000">
            <a:off x="9087489" y="12750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rot="21591346">
            <a:off x="7519130" y="587306"/>
            <a:ext cx="1386585" cy="923330"/>
          </a:xfrm>
          <a:prstGeom prst="rect">
            <a:avLst/>
          </a:prstGeom>
          <a:noFill/>
        </p:spPr>
        <p:txBody>
          <a:bodyPr wrap="square" rtlCol="0">
            <a:spAutoFit/>
          </a:bodyPr>
          <a:lstStyle/>
          <a:p>
            <a:r>
              <a:rPr lang="en-GB" dirty="0">
                <a:latin typeface="League Spartan" panose="00000800000000000000" pitchFamily="50" charset="0"/>
              </a:rPr>
              <a:t>Most effective strategy</a:t>
            </a:r>
          </a:p>
        </p:txBody>
      </p:sp>
      <p:sp>
        <p:nvSpPr>
          <p:cNvPr id="23" name="TextBox 22"/>
          <p:cNvSpPr txBox="1"/>
          <p:nvPr/>
        </p:nvSpPr>
        <p:spPr>
          <a:xfrm rot="21591346">
            <a:off x="7496938" y="4825418"/>
            <a:ext cx="1386585" cy="923330"/>
          </a:xfrm>
          <a:prstGeom prst="rect">
            <a:avLst/>
          </a:prstGeom>
          <a:noFill/>
        </p:spPr>
        <p:txBody>
          <a:bodyPr wrap="square" rtlCol="0">
            <a:spAutoFit/>
          </a:bodyPr>
          <a:lstStyle/>
          <a:p>
            <a:r>
              <a:rPr lang="en-GB" dirty="0">
                <a:latin typeface="League Spartan" panose="00000800000000000000" pitchFamily="50" charset="0"/>
              </a:rPr>
              <a:t>Least effective strategy</a:t>
            </a:r>
          </a:p>
        </p:txBody>
      </p:sp>
      <p:sp>
        <p:nvSpPr>
          <p:cNvPr id="33" name="Rectangle 32"/>
          <p:cNvSpPr/>
          <p:nvPr/>
        </p:nvSpPr>
        <p:spPr>
          <a:xfrm rot="2700000">
            <a:off x="9893032" y="207907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rot="2700000">
            <a:off x="8313786" y="2044512"/>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rot="2700000">
            <a:off x="9113338" y="2789787"/>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rot="2700000">
            <a:off x="10670781" y="2840493"/>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p:cNvSpPr/>
          <p:nvPr/>
        </p:nvSpPr>
        <p:spPr>
          <a:xfrm rot="2700000">
            <a:off x="7560438" y="281667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rot="2700000">
            <a:off x="8359991" y="353506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rot="2700000">
            <a:off x="9893033" y="3551208"/>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rot="2700000">
            <a:off x="9159545" y="4261921"/>
            <a:ext cx="925433" cy="89516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ooter Placeholder 3">
            <a:extLst>
              <a:ext uri="{FF2B5EF4-FFF2-40B4-BE49-F238E27FC236}">
                <a16:creationId xmlns:a16="http://schemas.microsoft.com/office/drawing/2014/main" id="{2544F1BE-3557-464E-B494-10A270209B0C}"/>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823447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407" y="38572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Evaluate strategies</a:t>
            </a:r>
            <a:endParaRPr lang="en-GB" sz="4400" b="1" dirty="0">
              <a:latin typeface="League Spartan" panose="00000800000000000000" pitchFamily="50" charset="0"/>
            </a:endParaRPr>
          </a:p>
        </p:txBody>
      </p:sp>
      <p:sp>
        <p:nvSpPr>
          <p:cNvPr id="6" name="TextBox 5"/>
          <p:cNvSpPr txBox="1"/>
          <p:nvPr/>
        </p:nvSpPr>
        <p:spPr>
          <a:xfrm>
            <a:off x="559574" y="1425697"/>
            <a:ext cx="11053306" cy="3970318"/>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Read the four strategy information slides that follow.</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List three short key points about each strategy. </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Rank each strategy from most to least </a:t>
            </a:r>
            <a:r>
              <a:rPr lang="en-GB" sz="2800" dirty="0" smtClean="0">
                <a:latin typeface="Lato" panose="020B0604020202020204" charset="0"/>
                <a:ea typeface="Lato" panose="020B0604020202020204" charset="0"/>
                <a:cs typeface="Lato" panose="020B0604020202020204" charset="0"/>
              </a:rPr>
              <a:t>effective (this </a:t>
            </a:r>
            <a:r>
              <a:rPr lang="en-GB" sz="2800" dirty="0">
                <a:latin typeface="Lato" panose="020B0604020202020204" charset="0"/>
                <a:ea typeface="Lato" panose="020B0604020202020204" charset="0"/>
                <a:cs typeface="Lato" panose="020B0604020202020204" charset="0"/>
              </a:rPr>
              <a:t>is an individual judgement so there’s no one right </a:t>
            </a:r>
            <a:r>
              <a:rPr lang="en-GB" sz="2800" dirty="0" smtClean="0">
                <a:latin typeface="Lato" panose="020B0604020202020204" charset="0"/>
                <a:ea typeface="Lato" panose="020B0604020202020204" charset="0"/>
                <a:cs typeface="Lato" panose="020B0604020202020204" charset="0"/>
              </a:rPr>
              <a:t>answer). </a:t>
            </a:r>
            <a:endParaRPr lang="en-GB" sz="2800" dirty="0">
              <a:latin typeface="Lato" panose="020B0604020202020204" charset="0"/>
              <a:ea typeface="Lato" panose="020B0604020202020204" charset="0"/>
              <a:cs typeface="Lato" panose="020B0604020202020204" charset="0"/>
            </a:endParaRPr>
          </a:p>
          <a:p>
            <a:endParaRPr lang="en-GB" sz="2800" dirty="0">
              <a:latin typeface="Lato" panose="020B0604020202020204" charset="0"/>
              <a:ea typeface="Lato" panose="020B0604020202020204" charset="0"/>
              <a:cs typeface="Lato" panose="020B0604020202020204" charset="0"/>
            </a:endParaRPr>
          </a:p>
          <a:p>
            <a:r>
              <a:rPr lang="en-GB" sz="2800" b="1" dirty="0">
                <a:latin typeface="Lato" panose="020B0604020202020204" charset="0"/>
                <a:ea typeface="Lato" panose="020B0604020202020204" charset="0"/>
                <a:cs typeface="Lato" panose="020B0604020202020204" charset="0"/>
              </a:rPr>
              <a:t>If you would like a further challenge, research questions are provided for each strategy.</a:t>
            </a:r>
          </a:p>
        </p:txBody>
      </p:sp>
      <p:sp>
        <p:nvSpPr>
          <p:cNvPr id="7" name="Footer Placeholder 3">
            <a:extLst>
              <a:ext uri="{FF2B5EF4-FFF2-40B4-BE49-F238E27FC236}">
                <a16:creationId xmlns:a16="http://schemas.microsoft.com/office/drawing/2014/main" id="{772F84C0-96FA-44A5-AA6C-AAA760115D00}"/>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586164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AA7AD0-1D87-4598-AEED-8BB18732DBF2}"/>
              </a:ext>
            </a:extLst>
          </p:cNvPr>
          <p:cNvSpPr/>
          <p:nvPr/>
        </p:nvSpPr>
        <p:spPr>
          <a:xfrm>
            <a:off x="228600" y="182880"/>
            <a:ext cx="3764813" cy="558743"/>
          </a:xfrm>
          <a:prstGeom prst="rect">
            <a:avLst/>
          </a:prstGeom>
        </p:spPr>
        <p:txBody>
          <a:bodyPr wrap="none">
            <a:spAutoFit/>
          </a:bodyPr>
          <a:lstStyle/>
          <a:p>
            <a:pPr>
              <a:lnSpc>
                <a:spcPct val="115000"/>
              </a:lnSpc>
              <a:spcBef>
                <a:spcPts val="1200"/>
              </a:spcBef>
              <a:spcAft>
                <a:spcPts val="0"/>
              </a:spcAft>
            </a:pPr>
            <a:r>
              <a:rPr lang="en-GB" sz="2800" b="1" dirty="0">
                <a:solidFill>
                  <a:srgbClr val="95519E"/>
                </a:solidFill>
                <a:latin typeface="Calibri" panose="020F0502020204030204" pitchFamily="34" charset="0"/>
                <a:cs typeface="Times New Roman" panose="02020603050405020304" pitchFamily="18" charset="0"/>
              </a:rPr>
              <a:t>Spending time in nature</a:t>
            </a:r>
            <a:endParaRPr lang="en-GB" sz="2400" b="1" dirty="0">
              <a:solidFill>
                <a:srgbClr val="95519E"/>
              </a:solidFill>
              <a:effectLst/>
              <a:latin typeface="Calibri" panose="020F0502020204030204" pitchFamily="34" charset="0"/>
              <a:cs typeface="Times New Roman" panose="02020603050405020304" pitchFamily="18" charset="0"/>
            </a:endParaRPr>
          </a:p>
        </p:txBody>
      </p:sp>
      <p:pic>
        <p:nvPicPr>
          <p:cNvPr id="5" name="Picture 4" descr="Pretty Woman, Young, Female, Lifestyle">
            <a:extLst>
              <a:ext uri="{FF2B5EF4-FFF2-40B4-BE49-F238E27FC236}">
                <a16:creationId xmlns:a16="http://schemas.microsoft.com/office/drawing/2014/main" id="{D19088D2-0B17-47B7-AAE6-268D10A31D6F}"/>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236972" y="327197"/>
            <a:ext cx="5532464" cy="3043252"/>
          </a:xfrm>
          <a:prstGeom prst="rect">
            <a:avLst/>
          </a:prstGeom>
          <a:noFill/>
          <a:ln>
            <a:noFill/>
          </a:ln>
        </p:spPr>
      </p:pic>
      <p:sp>
        <p:nvSpPr>
          <p:cNvPr id="6" name="Rectangle 5">
            <a:extLst>
              <a:ext uri="{FF2B5EF4-FFF2-40B4-BE49-F238E27FC236}">
                <a16:creationId xmlns:a16="http://schemas.microsoft.com/office/drawing/2014/main" id="{AA8432DB-96DB-4AAB-8805-44BF8354580A}"/>
              </a:ext>
            </a:extLst>
          </p:cNvPr>
          <p:cNvSpPr/>
          <p:nvPr/>
        </p:nvSpPr>
        <p:spPr>
          <a:xfrm>
            <a:off x="228600" y="756124"/>
            <a:ext cx="5726430" cy="5295296"/>
          </a:xfrm>
          <a:prstGeom prst="rect">
            <a:avLst/>
          </a:prstGeom>
        </p:spPr>
        <p:txBody>
          <a:bodyPr wrap="square">
            <a:spAutoFit/>
          </a:bodyPr>
          <a:lstStyle/>
          <a:p>
            <a:pPr>
              <a:lnSpc>
                <a:spcPct val="115000"/>
              </a:lnSpc>
              <a:spcAft>
                <a:spcPts val="0"/>
              </a:spcAft>
            </a:pPr>
            <a:r>
              <a:rPr lang="en-GB" sz="2100" dirty="0">
                <a:ea typeface="Calibri" panose="020F0502020204030204" pitchFamily="34" charset="0"/>
                <a:cs typeface="Times New Roman" panose="02020603050405020304" pitchFamily="18" charset="0"/>
              </a:rPr>
              <a:t>Some studies have found that being in nature may reduce feelings of anger, fear and </a:t>
            </a:r>
            <a:r>
              <a:rPr lang="en-GB" sz="2100" dirty="0" smtClean="0">
                <a:ea typeface="Calibri" panose="020F0502020204030204" pitchFamily="34" charset="0"/>
                <a:cs typeface="Times New Roman" panose="02020603050405020304" pitchFamily="18" charset="0"/>
              </a:rPr>
              <a:t>stress, </a:t>
            </a:r>
            <a:r>
              <a:rPr lang="en-GB" sz="2100" dirty="0">
                <a:ea typeface="Calibri" panose="020F0502020204030204" pitchFamily="34" charset="0"/>
                <a:cs typeface="Times New Roman" panose="02020603050405020304" pitchFamily="18" charset="0"/>
              </a:rPr>
              <a:t>while improving mood and </a:t>
            </a:r>
            <a:r>
              <a:rPr lang="en-GB" sz="2100" dirty="0" smtClean="0">
                <a:ea typeface="Calibri" panose="020F0502020204030204" pitchFamily="34" charset="0"/>
                <a:cs typeface="Times New Roman" panose="02020603050405020304" pitchFamily="18" charset="0"/>
              </a:rPr>
              <a:t>mental </a:t>
            </a:r>
            <a:r>
              <a:rPr lang="en-GB" sz="2100" dirty="0">
                <a:ea typeface="Calibri" panose="020F0502020204030204" pitchFamily="34" charset="0"/>
                <a:cs typeface="Times New Roman" panose="02020603050405020304" pitchFamily="18" charset="0"/>
              </a:rPr>
              <a:t>wellbeing. Being outdoors is thought to reduce stress by lowering the stress hormone </a:t>
            </a:r>
            <a:r>
              <a:rPr lang="en-GB" sz="2100" i="1" dirty="0">
                <a:ea typeface="Calibri" panose="020F0502020204030204" pitchFamily="34" charset="0"/>
                <a:cs typeface="Times New Roman" panose="02020603050405020304" pitchFamily="18" charset="0"/>
              </a:rPr>
              <a:t>cortisol</a:t>
            </a:r>
            <a:r>
              <a:rPr lang="en-GB" sz="2100" dirty="0">
                <a:ea typeface="Calibri" panose="020F0502020204030204" pitchFamily="34" charset="0"/>
                <a:cs typeface="Times New Roman" panose="02020603050405020304" pitchFamily="18" charset="0"/>
              </a:rPr>
              <a:t>. This means the rate of recovery from stress may be quicker </a:t>
            </a:r>
            <a:r>
              <a:rPr lang="en-GB" sz="2100" dirty="0" smtClean="0">
                <a:ea typeface="Calibri" panose="020F0502020204030204" pitchFamily="34" charset="0"/>
                <a:cs typeface="Times New Roman" panose="02020603050405020304" pitchFamily="18" charset="0"/>
              </a:rPr>
              <a:t>in the natural </a:t>
            </a:r>
            <a:r>
              <a:rPr lang="en-GB" sz="2100" dirty="0">
                <a:ea typeface="Calibri" panose="020F0502020204030204" pitchFamily="34" charset="0"/>
                <a:cs typeface="Times New Roman" panose="02020603050405020304" pitchFamily="18" charset="0"/>
              </a:rPr>
              <a:t>environment than </a:t>
            </a:r>
            <a:r>
              <a:rPr lang="en-GB" sz="2100" dirty="0" smtClean="0">
                <a:ea typeface="Calibri" panose="020F0502020204030204" pitchFamily="34" charset="0"/>
                <a:cs typeface="Times New Roman" panose="02020603050405020304" pitchFamily="18" charset="0"/>
              </a:rPr>
              <a:t>recovery from </a:t>
            </a:r>
            <a:r>
              <a:rPr lang="en-GB" sz="2100" dirty="0">
                <a:ea typeface="Calibri" panose="020F0502020204030204" pitchFamily="34" charset="0"/>
                <a:cs typeface="Times New Roman" panose="02020603050405020304" pitchFamily="18" charset="0"/>
              </a:rPr>
              <a:t>the same stressor indoors. </a:t>
            </a:r>
            <a:endParaRPr lang="en-GB" sz="2100" dirty="0" smtClean="0">
              <a:ea typeface="Calibri" panose="020F0502020204030204" pitchFamily="34" charset="0"/>
              <a:cs typeface="Times New Roman" panose="02020603050405020304" pitchFamily="18" charset="0"/>
            </a:endParaRPr>
          </a:p>
          <a:p>
            <a:pPr>
              <a:lnSpc>
                <a:spcPct val="115000"/>
              </a:lnSpc>
              <a:spcAft>
                <a:spcPts val="0"/>
              </a:spcAft>
            </a:pPr>
            <a:endParaRPr lang="en-GB" sz="2100" dirty="0">
              <a:effectLst/>
              <a:ea typeface="Calibri" panose="020F0502020204030204" pitchFamily="34" charset="0"/>
              <a:cs typeface="Times New Roman" panose="02020603050405020304" pitchFamily="18" charset="0"/>
            </a:endParaRPr>
          </a:p>
          <a:p>
            <a:pPr>
              <a:lnSpc>
                <a:spcPct val="115000"/>
              </a:lnSpc>
              <a:spcAft>
                <a:spcPts val="0"/>
              </a:spcAft>
            </a:pPr>
            <a:r>
              <a:rPr lang="en-GB" sz="2100" dirty="0"/>
              <a:t>Aside from the benefits of </a:t>
            </a:r>
            <a:r>
              <a:rPr lang="en-GB" sz="2100" dirty="0" smtClean="0"/>
              <a:t>spending </a:t>
            </a:r>
            <a:r>
              <a:rPr lang="en-GB" sz="2100" dirty="0"/>
              <a:t>time in nature or viewing scenes of </a:t>
            </a:r>
            <a:r>
              <a:rPr lang="en-GB" sz="2100" dirty="0" smtClean="0"/>
              <a:t>nature </a:t>
            </a:r>
            <a:r>
              <a:rPr lang="en-GB" sz="2100" dirty="0"/>
              <a:t>on our wellbeing, taking time out of our days to go for a walk or activity gives overactive minds an opportunity to ‘switch off’.</a:t>
            </a:r>
          </a:p>
        </p:txBody>
      </p:sp>
      <p:sp>
        <p:nvSpPr>
          <p:cNvPr id="11" name="Rectangle 10">
            <a:extLst>
              <a:ext uri="{FF2B5EF4-FFF2-40B4-BE49-F238E27FC236}">
                <a16:creationId xmlns:a16="http://schemas.microsoft.com/office/drawing/2014/main" id="{BACEDC71-B04F-462D-A264-54DB69CCC50E}"/>
              </a:ext>
            </a:extLst>
          </p:cNvPr>
          <p:cNvSpPr/>
          <p:nvPr/>
        </p:nvSpPr>
        <p:spPr>
          <a:xfrm>
            <a:off x="6236972" y="3820153"/>
            <a:ext cx="5726428" cy="1687129"/>
          </a:xfrm>
          <a:prstGeom prst="rect">
            <a:avLst/>
          </a:prstGeom>
        </p:spPr>
        <p:txBody>
          <a:bodyPr wrap="square">
            <a:spAutoFit/>
          </a:bodyPr>
          <a:lstStyle/>
          <a:p>
            <a:pPr>
              <a:lnSpc>
                <a:spcPts val="1270"/>
              </a:lnSpc>
              <a:spcBef>
                <a:spcPts val="600"/>
              </a:spcBef>
              <a:spcAft>
                <a:spcPts val="60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Further investigation questions</a:t>
            </a:r>
            <a:r>
              <a:rPr lang="en-GB"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342900" lvl="0" indent="-342900">
              <a:lnSpc>
                <a:spcPct val="115000"/>
              </a:lnSpc>
              <a:spcAft>
                <a:spcPts val="600"/>
              </a:spcAft>
              <a:buFont typeface="Symbol" panose="05050102010706020507" pitchFamily="18" charset="2"/>
              <a:buChar char=""/>
            </a:pPr>
            <a:r>
              <a:rPr lang="en-GB"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How </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long do people need to spend in nature for it to make a difference?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alternatives are there to going for a walk in nature that might still provide similar benefits?</a:t>
            </a:r>
            <a:endParaRPr lang="en-GB" dirty="0"/>
          </a:p>
        </p:txBody>
      </p:sp>
      <p:sp>
        <p:nvSpPr>
          <p:cNvPr id="8" name="Footer Placeholder 3">
            <a:extLst>
              <a:ext uri="{FF2B5EF4-FFF2-40B4-BE49-F238E27FC236}">
                <a16:creationId xmlns:a16="http://schemas.microsoft.com/office/drawing/2014/main" id="{9A1AB36A-638C-4E3C-B331-CFC217731DA6}"/>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80350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2691E1-CF2F-4150-9C33-777300B31E85}"/>
              </a:ext>
            </a:extLst>
          </p:cNvPr>
          <p:cNvSpPr/>
          <p:nvPr/>
        </p:nvSpPr>
        <p:spPr>
          <a:xfrm>
            <a:off x="153771" y="146821"/>
            <a:ext cx="2353337" cy="558743"/>
          </a:xfrm>
          <a:prstGeom prst="rect">
            <a:avLst/>
          </a:prstGeom>
        </p:spPr>
        <p:txBody>
          <a:bodyPr wrap="none">
            <a:spAutoFit/>
          </a:bodyPr>
          <a:lstStyle/>
          <a:p>
            <a:pPr>
              <a:lnSpc>
                <a:spcPct val="115000"/>
              </a:lnSpc>
              <a:spcBef>
                <a:spcPts val="1200"/>
              </a:spcBef>
              <a:spcAft>
                <a:spcPts val="0"/>
              </a:spcAft>
            </a:pPr>
            <a:r>
              <a:rPr lang="en-GB" sz="2800" b="1" dirty="0">
                <a:solidFill>
                  <a:srgbClr val="95519E"/>
                </a:solidFill>
                <a:latin typeface="Calibri" panose="020F0502020204030204" pitchFamily="34" charset="0"/>
                <a:cs typeface="Times New Roman" panose="02020603050405020304" pitchFamily="18" charset="0"/>
              </a:rPr>
              <a:t>Arts and crafts</a:t>
            </a:r>
            <a:endParaRPr lang="en-GB" sz="2400" b="1" dirty="0">
              <a:effectLst/>
              <a:latin typeface="Calibri" panose="020F0502020204030204" pitchFamily="34" charset="0"/>
              <a:cs typeface="Times New Roman" panose="02020603050405020304" pitchFamily="18" charset="0"/>
            </a:endParaRPr>
          </a:p>
        </p:txBody>
      </p:sp>
      <p:pic>
        <p:nvPicPr>
          <p:cNvPr id="5" name="Picture 4" descr="Origami, Crane, Pencil To Paper, Rubber, Paper, Folding">
            <a:extLst>
              <a:ext uri="{FF2B5EF4-FFF2-40B4-BE49-F238E27FC236}">
                <a16:creationId xmlns:a16="http://schemas.microsoft.com/office/drawing/2014/main" id="{E74F7948-B73E-4B4B-823A-B76D59A894CE}"/>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6993890" y="426192"/>
            <a:ext cx="4775546" cy="2557038"/>
          </a:xfrm>
          <a:prstGeom prst="rect">
            <a:avLst/>
          </a:prstGeom>
          <a:noFill/>
          <a:ln>
            <a:noFill/>
          </a:ln>
        </p:spPr>
      </p:pic>
      <p:sp>
        <p:nvSpPr>
          <p:cNvPr id="6" name="Rectangle 5">
            <a:extLst>
              <a:ext uri="{FF2B5EF4-FFF2-40B4-BE49-F238E27FC236}">
                <a16:creationId xmlns:a16="http://schemas.microsoft.com/office/drawing/2014/main" id="{425F835C-3141-44B4-B464-F3FB2642441A}"/>
              </a:ext>
            </a:extLst>
          </p:cNvPr>
          <p:cNvSpPr/>
          <p:nvPr/>
        </p:nvSpPr>
        <p:spPr>
          <a:xfrm>
            <a:off x="153770" y="868656"/>
            <a:ext cx="6292750" cy="5723170"/>
          </a:xfrm>
          <a:prstGeom prst="rect">
            <a:avLst/>
          </a:prstGeom>
        </p:spPr>
        <p:txBody>
          <a:bodyPr wrap="square">
            <a:spAutoFit/>
          </a:bodyPr>
          <a:lstStyle/>
          <a:p>
            <a:pPr>
              <a:lnSpc>
                <a:spcPct val="115000"/>
              </a:lnSpc>
              <a:spcAft>
                <a:spcPts val="0"/>
              </a:spcAft>
            </a:pPr>
            <a:r>
              <a:rPr lang="en-GB" sz="2100" dirty="0">
                <a:ea typeface="Calibri" panose="020F0502020204030204" pitchFamily="34" charset="0"/>
                <a:cs typeface="Times New Roman" panose="02020603050405020304" pitchFamily="18" charset="0"/>
              </a:rPr>
              <a:t>A 2009 collection of interviews noted benefits from many </a:t>
            </a:r>
            <a:r>
              <a:rPr lang="en-GB" sz="2100" dirty="0" smtClean="0">
                <a:ea typeface="Calibri" panose="020F0502020204030204" pitchFamily="34" charset="0"/>
                <a:cs typeface="Times New Roman" panose="02020603050405020304" pitchFamily="18" charset="0"/>
              </a:rPr>
              <a:t>art-forms — </a:t>
            </a:r>
            <a:r>
              <a:rPr lang="en-GB" sz="2100" dirty="0">
                <a:ea typeface="Calibri" panose="020F0502020204030204" pitchFamily="34" charset="0"/>
                <a:cs typeface="Times New Roman" panose="02020603050405020304" pitchFamily="18" charset="0"/>
              </a:rPr>
              <a:t>including music, painting, drawing caricatures and </a:t>
            </a:r>
            <a:r>
              <a:rPr lang="en-GB" sz="2100" dirty="0" smtClean="0">
                <a:ea typeface="Calibri" panose="020F0502020204030204" pitchFamily="34" charset="0"/>
                <a:cs typeface="Times New Roman" panose="02020603050405020304" pitchFamily="18" charset="0"/>
              </a:rPr>
              <a:t>poetry — </a:t>
            </a:r>
            <a:r>
              <a:rPr lang="en-GB" sz="2100" dirty="0">
                <a:ea typeface="Calibri" panose="020F0502020204030204" pitchFamily="34" charset="0"/>
                <a:cs typeface="Times New Roman" panose="02020603050405020304" pitchFamily="18" charset="0"/>
              </a:rPr>
              <a:t>on wellbeing. Many interviewees reported </a:t>
            </a:r>
            <a:r>
              <a:rPr lang="en-GB" sz="2100" dirty="0" smtClean="0">
                <a:ea typeface="Calibri" panose="020F0502020204030204" pitchFamily="34" charset="0"/>
                <a:cs typeface="Times New Roman" panose="02020603050405020304" pitchFamily="18" charset="0"/>
              </a:rPr>
              <a:t>enjoyment </a:t>
            </a:r>
            <a:r>
              <a:rPr lang="en-GB" sz="2100" dirty="0">
                <a:ea typeface="Calibri" panose="020F0502020204030204" pitchFamily="34" charset="0"/>
                <a:cs typeface="Times New Roman" panose="02020603050405020304" pitchFamily="18" charset="0"/>
              </a:rPr>
              <a:t>from </a:t>
            </a:r>
            <a:r>
              <a:rPr lang="en-GB" sz="2100" dirty="0" smtClean="0">
                <a:ea typeface="Calibri" panose="020F0502020204030204" pitchFamily="34" charset="0"/>
                <a:cs typeface="Times New Roman" panose="02020603050405020304" pitchFamily="18" charset="0"/>
              </a:rPr>
              <a:t>both practising </a:t>
            </a:r>
            <a:r>
              <a:rPr lang="en-GB" sz="2100" dirty="0">
                <a:ea typeface="Calibri" panose="020F0502020204030204" pitchFamily="34" charset="0"/>
                <a:cs typeface="Times New Roman" panose="02020603050405020304" pitchFamily="18" charset="0"/>
              </a:rPr>
              <a:t>the art-form itself and from the opportunities for social connection that </a:t>
            </a:r>
            <a:r>
              <a:rPr lang="en-GB" sz="2100" dirty="0" smtClean="0">
                <a:ea typeface="Calibri" panose="020F0502020204030204" pitchFamily="34" charset="0"/>
                <a:cs typeface="Times New Roman" panose="02020603050405020304" pitchFamily="18" charset="0"/>
              </a:rPr>
              <a:t>taking part facilitated. </a:t>
            </a:r>
            <a:endParaRPr lang="en-GB" sz="2100" dirty="0">
              <a:ea typeface="Calibri" panose="020F0502020204030204" pitchFamily="34" charset="0"/>
              <a:cs typeface="Times New Roman" panose="02020603050405020304" pitchFamily="18" charset="0"/>
            </a:endParaRPr>
          </a:p>
          <a:p>
            <a:pPr>
              <a:lnSpc>
                <a:spcPct val="115000"/>
              </a:lnSpc>
              <a:spcAft>
                <a:spcPts val="0"/>
              </a:spcAft>
            </a:pPr>
            <a:r>
              <a:rPr lang="en-GB" sz="2100" dirty="0">
                <a:ea typeface="Calibri" panose="020F0502020204030204" pitchFamily="34" charset="0"/>
                <a:cs typeface="Times New Roman" panose="02020603050405020304" pitchFamily="18" charset="0"/>
              </a:rPr>
              <a:t> </a:t>
            </a:r>
          </a:p>
          <a:p>
            <a:pPr>
              <a:lnSpc>
                <a:spcPct val="115000"/>
              </a:lnSpc>
              <a:spcAft>
                <a:spcPts val="0"/>
              </a:spcAft>
            </a:pPr>
            <a:r>
              <a:rPr lang="en-GB" sz="2100" dirty="0">
                <a:ea typeface="Calibri" panose="020F0502020204030204" pitchFamily="34" charset="0"/>
                <a:cs typeface="Times New Roman" panose="02020603050405020304" pitchFamily="18" charset="0"/>
              </a:rPr>
              <a:t>During times of stress, people sometimes find they have repeated, often negative, thoughts. Yet even when a person identifies this </a:t>
            </a:r>
            <a:r>
              <a:rPr lang="en-GB" sz="2100" dirty="0" smtClean="0">
                <a:ea typeface="Calibri" panose="020F0502020204030204" pitchFamily="34" charset="0"/>
                <a:cs typeface="Times New Roman" panose="02020603050405020304" pitchFamily="18" charset="0"/>
              </a:rPr>
              <a:t>negative thinking pattern </a:t>
            </a:r>
            <a:r>
              <a:rPr lang="en-GB" sz="2100" dirty="0">
                <a:ea typeface="Calibri" panose="020F0502020204030204" pitchFamily="34" charset="0"/>
                <a:cs typeface="Times New Roman" panose="02020603050405020304" pitchFamily="18" charset="0"/>
              </a:rPr>
              <a:t>as unhelpful, it can be difficult to simply stop such thoughts. Diverting full attention to another activity (e.g. arts or crafts) can provide relief.</a:t>
            </a:r>
          </a:p>
          <a:p>
            <a:pPr>
              <a:lnSpc>
                <a:spcPct val="115000"/>
              </a:lnSpc>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F273BE0-DD8C-4BA1-B999-02CB397C283A}"/>
              </a:ext>
            </a:extLst>
          </p:cNvPr>
          <p:cNvSpPr/>
          <p:nvPr/>
        </p:nvSpPr>
        <p:spPr>
          <a:xfrm>
            <a:off x="6993890" y="3587284"/>
            <a:ext cx="4775546" cy="1986954"/>
          </a:xfrm>
          <a:prstGeom prst="rect">
            <a:avLst/>
          </a:prstGeom>
        </p:spPr>
        <p:txBody>
          <a:bodyPr wrap="square">
            <a:spAutoFit/>
          </a:bodyPr>
          <a:lstStyle/>
          <a:p>
            <a:pPr>
              <a:lnSpc>
                <a:spcPts val="1270"/>
              </a:lnSpc>
              <a:spcBef>
                <a:spcPts val="600"/>
              </a:spcBef>
              <a:spcAft>
                <a:spcPts val="600"/>
              </a:spcAft>
            </a:pPr>
            <a:r>
              <a:rPr lang="en-GB"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Further investigation questions: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How long do people need to spend on arts or crafts for it to make a difference?</a:t>
            </a:r>
          </a:p>
          <a:p>
            <a:pPr marL="342900" lvl="0" indent="-342900">
              <a:lnSpc>
                <a:spcPct val="115000"/>
              </a:lnSpc>
              <a:spcAft>
                <a:spcPts val="600"/>
              </a:spcAft>
              <a:buFont typeface="Symbol" panose="05050102010706020507" pitchFamily="18" charset="2"/>
              <a:buChar char=""/>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are some unusual arts and crafts which people might not know about or might not think about practising?</a:t>
            </a:r>
            <a:endParaRPr lang="en-GB" dirty="0"/>
          </a:p>
        </p:txBody>
      </p:sp>
      <p:sp>
        <p:nvSpPr>
          <p:cNvPr id="8" name="Footer Placeholder 3">
            <a:extLst>
              <a:ext uri="{FF2B5EF4-FFF2-40B4-BE49-F238E27FC236}">
                <a16:creationId xmlns:a16="http://schemas.microsoft.com/office/drawing/2014/main" id="{62ABF128-8D28-421D-A9D2-6FD757BFAF76}"/>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3422130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CD06D943F5E64DAFFF9D66E613B9C8" ma:contentTypeVersion="11" ma:contentTypeDescription="Create a new document." ma:contentTypeScope="" ma:versionID="e1b5699e06972d14eb8496f9d3d5f3b2">
  <xsd:schema xmlns:xsd="http://www.w3.org/2001/XMLSchema" xmlns:xs="http://www.w3.org/2001/XMLSchema" xmlns:p="http://schemas.microsoft.com/office/2006/metadata/properties" xmlns:ns2="2b7aad6f-4577-4517-947c-8938fd1dbe93" xmlns:ns3="e8598414-b8b6-4047-aa30-65305a42929c" targetNamespace="http://schemas.microsoft.com/office/2006/metadata/properties" ma:root="true" ma:fieldsID="ee4ad4f25eaa92200d1c6d7e7b94b7b9" ns2:_="" ns3:_="">
    <xsd:import namespace="2b7aad6f-4577-4517-947c-8938fd1dbe93"/>
    <xsd:import namespace="e8598414-b8b6-4047-aa30-65305a4292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7aad6f-4577-4517-947c-8938fd1dbe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98414-b8b6-4047-aa30-65305a4292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115C0-071D-48A7-BA77-8CE91514BE33}"/>
</file>

<file path=customXml/itemProps2.xml><?xml version="1.0" encoding="utf-8"?>
<ds:datastoreItem xmlns:ds="http://schemas.openxmlformats.org/officeDocument/2006/customXml" ds:itemID="{E7EDE1B0-4746-463B-BDD1-968D9664D096}"/>
</file>

<file path=customXml/itemProps3.xml><?xml version="1.0" encoding="utf-8"?>
<ds:datastoreItem xmlns:ds="http://schemas.openxmlformats.org/officeDocument/2006/customXml" ds:itemID="{6FD98AB5-A456-49D8-8DC9-AAB724330979}"/>
</file>

<file path=docProps/app.xml><?xml version="1.0" encoding="utf-8"?>
<Properties xmlns="http://schemas.openxmlformats.org/officeDocument/2006/extended-properties" xmlns:vt="http://schemas.openxmlformats.org/officeDocument/2006/docPropsVTypes">
  <TotalTime>7302</TotalTime>
  <Words>1148</Words>
  <Application>Microsoft Office PowerPoint</Application>
  <PresentationFormat>Widescreen</PresentationFormat>
  <Paragraphs>136</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Calibri</vt:lpstr>
      <vt:lpstr>Times New Roman</vt:lpstr>
      <vt:lpstr>Calibri Light</vt:lpstr>
      <vt:lpstr>League Spartan</vt:lpstr>
      <vt:lpstr>Open Sans Light</vt:lpstr>
      <vt:lpstr>Symbol</vt:lpstr>
      <vt:lpstr>Lato</vt:lpstr>
      <vt:lpstr>Gill Sans MT</vt:lpstr>
      <vt:lpstr>Arial</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Sam Harvey</cp:lastModifiedBy>
  <cp:revision>453</cp:revision>
  <dcterms:created xsi:type="dcterms:W3CDTF">2018-11-29T11:01:12Z</dcterms:created>
  <dcterms:modified xsi:type="dcterms:W3CDTF">2020-04-16T11:43:07Z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0x010100DACD06D943F5E64DAFFF9D66E613B9C8</vt:lpwstr>
  </property>
</Properties>
</file>