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sldIdLst>
    <p:sldId id="256" r:id="rId5"/>
    <p:sldId id="304" r:id="rId6"/>
    <p:sldId id="305" r:id="rId7"/>
    <p:sldId id="306" r:id="rId8"/>
    <p:sldId id="307" r:id="rId9"/>
    <p:sldId id="308" r:id="rId10"/>
    <p:sldId id="311" r:id="rId11"/>
    <p:sldId id="310" r:id="rId12"/>
    <p:sldId id="309" r:id="rId13"/>
    <p:sldId id="312" r:id="rId14"/>
    <p:sldId id="313" r:id="rId15"/>
    <p:sldId id="314" r:id="rId16"/>
    <p:sldId id="315" r:id="rId17"/>
    <p:sldId id="316" r:id="rId18"/>
    <p:sldId id="317" r:id="rId19"/>
    <p:sldId id="318" r:id="rId20"/>
    <p:sldId id="319" r:id="rId21"/>
    <p:sldId id="320" r:id="rId22"/>
    <p:sldId id="266" r:id="rId23"/>
    <p:sldId id="295" r:id="rId24"/>
    <p:sldId id="296" r:id="rId25"/>
    <p:sldId id="298" r:id="rId26"/>
    <p:sldId id="321" r:id="rId27"/>
    <p:sldId id="303" r:id="rId2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0F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3817" autoAdjust="0"/>
  </p:normalViewPr>
  <p:slideViewPr>
    <p:cSldViewPr snapToGrid="0">
      <p:cViewPr varScale="1">
        <p:scale>
          <a:sx n="63" d="100"/>
          <a:sy n="63" d="100"/>
        </p:scale>
        <p:origin x="764" y="48"/>
      </p:cViewPr>
      <p:guideLst/>
    </p:cSldViewPr>
  </p:slideViewPr>
  <p:notesTextViewPr>
    <p:cViewPr>
      <p:scale>
        <a:sx n="1" d="1"/>
        <a:sy n="1" d="1"/>
      </p:scale>
      <p:origin x="0" y="0"/>
    </p:cViewPr>
  </p:notesTextViewPr>
  <p:notesViewPr>
    <p:cSldViewPr snapToGrid="0">
      <p:cViewPr varScale="1">
        <p:scale>
          <a:sx n="47" d="100"/>
          <a:sy n="47" d="100"/>
        </p:scale>
        <p:origin x="2792" y="6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0BAA113-9C03-4E10-8408-9E1F5F89915F}" type="datetimeFigureOut">
              <a:rPr lang="en-GB" smtClean="0"/>
              <a:t>09/06/2020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791DE1F-D7BD-43F5-BB60-4B8316BCC92E}" type="slidenum">
              <a:rPr lang="en-GB" smtClean="0"/>
              <a:t>‹#›</a:t>
            </a:fld>
            <a:endParaRPr lang="en-GB"/>
          </a:p>
        </p:txBody>
      </p:sp>
    </p:spTree>
    <p:extLst>
      <p:ext uri="{BB962C8B-B14F-4D97-AF65-F5344CB8AC3E}">
        <p14:creationId xmlns:p14="http://schemas.microsoft.com/office/powerpoint/2010/main" val="1781385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Intro:</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a:t>
            </a:r>
            <a:r>
              <a:rPr lang="en-US" sz="1200" kern="1200" dirty="0">
                <a:solidFill>
                  <a:schemeClr val="tx1"/>
                </a:solidFill>
                <a:effectLst/>
                <a:latin typeface="+mn-lt"/>
                <a:ea typeface="+mn-ea"/>
                <a:cs typeface="+mn-cs"/>
              </a:rPr>
              <a:t> strategy for attendance included demands a holistic approach.  Nothing can be solved in isolation. My attendance strategy must be informed by the broader SDP and supported by, as well as supporting, each of the other SDP strategies.  We need a synergic SLT and governing body all striving towards a common goal, with staff at all levels on board and pushing with us.</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My preferred model comes from http://www.attendanceworks.org;</a:t>
            </a:r>
            <a:r>
              <a:rPr lang="en-GB" sz="1200" baseline="0" dirty="0"/>
              <a:t> an American </a:t>
            </a:r>
            <a:r>
              <a:rPr lang="en-GB" sz="1200" b="0" i="0" kern="1200" dirty="0">
                <a:solidFill>
                  <a:schemeClr val="tx1"/>
                </a:solidFill>
                <a:effectLst/>
                <a:latin typeface="+mn-lt"/>
                <a:ea typeface="+mn-ea"/>
                <a:cs typeface="+mn-cs"/>
              </a:rPr>
              <a:t>national and state initiative.  I’ve used their broad</a:t>
            </a:r>
            <a:r>
              <a:rPr lang="en-GB" sz="1200" b="0" i="0" kern="1200" baseline="0" dirty="0">
                <a:solidFill>
                  <a:schemeClr val="tx1"/>
                </a:solidFill>
                <a:effectLst/>
                <a:latin typeface="+mn-lt"/>
                <a:ea typeface="+mn-ea"/>
                <a:cs typeface="+mn-cs"/>
              </a:rPr>
              <a:t> strategies as a skeleton, added a number of my other preferred evidence-based strategies and tailored them to the particular challenges we face here.</a:t>
            </a: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F791DE1F-D7BD-43F5-BB60-4B8316BCC92E}" type="slidenum">
              <a:rPr lang="en-GB" smtClean="0"/>
              <a:t>1</a:t>
            </a:fld>
            <a:endParaRPr lang="en-GB"/>
          </a:p>
        </p:txBody>
      </p:sp>
    </p:spTree>
    <p:extLst>
      <p:ext uri="{BB962C8B-B14F-4D97-AF65-F5344CB8AC3E}">
        <p14:creationId xmlns:p14="http://schemas.microsoft.com/office/powerpoint/2010/main" val="3012109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2D288F8-7EB2-4406-B7FD-479672AC5078}" type="datetimeFigureOut">
              <a:rPr lang="en-GB" smtClean="0"/>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6D9809-F01B-44E8-B40D-268E71E7837C}" type="slidenum">
              <a:rPr lang="en-GB" smtClean="0"/>
              <a:t>‹#›</a:t>
            </a:fld>
            <a:endParaRPr lang="en-GB"/>
          </a:p>
        </p:txBody>
      </p:sp>
    </p:spTree>
    <p:extLst>
      <p:ext uri="{BB962C8B-B14F-4D97-AF65-F5344CB8AC3E}">
        <p14:creationId xmlns:p14="http://schemas.microsoft.com/office/powerpoint/2010/main" val="3567007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2D288F8-7EB2-4406-B7FD-479672AC5078}" type="datetimeFigureOut">
              <a:rPr lang="en-GB" smtClean="0"/>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6D9809-F01B-44E8-B40D-268E71E7837C}" type="slidenum">
              <a:rPr lang="en-GB" smtClean="0"/>
              <a:t>‹#›</a:t>
            </a:fld>
            <a:endParaRPr lang="en-GB"/>
          </a:p>
        </p:txBody>
      </p:sp>
    </p:spTree>
    <p:extLst>
      <p:ext uri="{BB962C8B-B14F-4D97-AF65-F5344CB8AC3E}">
        <p14:creationId xmlns:p14="http://schemas.microsoft.com/office/powerpoint/2010/main" val="2357927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2D288F8-7EB2-4406-B7FD-479672AC5078}" type="datetimeFigureOut">
              <a:rPr lang="en-GB" smtClean="0"/>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6D9809-F01B-44E8-B40D-268E71E7837C}" type="slidenum">
              <a:rPr lang="en-GB" smtClean="0"/>
              <a:t>‹#›</a:t>
            </a:fld>
            <a:endParaRPr lang="en-GB"/>
          </a:p>
        </p:txBody>
      </p:sp>
    </p:spTree>
    <p:extLst>
      <p:ext uri="{BB962C8B-B14F-4D97-AF65-F5344CB8AC3E}">
        <p14:creationId xmlns:p14="http://schemas.microsoft.com/office/powerpoint/2010/main" val="2666104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2D288F8-7EB2-4406-B7FD-479672AC5078}" type="datetimeFigureOut">
              <a:rPr lang="en-GB" smtClean="0"/>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6D9809-F01B-44E8-B40D-268E71E7837C}" type="slidenum">
              <a:rPr lang="en-GB" smtClean="0"/>
              <a:t>‹#›</a:t>
            </a:fld>
            <a:endParaRPr lang="en-GB"/>
          </a:p>
        </p:txBody>
      </p:sp>
    </p:spTree>
    <p:extLst>
      <p:ext uri="{BB962C8B-B14F-4D97-AF65-F5344CB8AC3E}">
        <p14:creationId xmlns:p14="http://schemas.microsoft.com/office/powerpoint/2010/main" val="2352651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D288F8-7EB2-4406-B7FD-479672AC5078}" type="datetimeFigureOut">
              <a:rPr lang="en-GB" smtClean="0"/>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6D9809-F01B-44E8-B40D-268E71E7837C}" type="slidenum">
              <a:rPr lang="en-GB" smtClean="0"/>
              <a:t>‹#›</a:t>
            </a:fld>
            <a:endParaRPr lang="en-GB"/>
          </a:p>
        </p:txBody>
      </p:sp>
    </p:spTree>
    <p:extLst>
      <p:ext uri="{BB962C8B-B14F-4D97-AF65-F5344CB8AC3E}">
        <p14:creationId xmlns:p14="http://schemas.microsoft.com/office/powerpoint/2010/main" val="131060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2D288F8-7EB2-4406-B7FD-479672AC5078}" type="datetimeFigureOut">
              <a:rPr lang="en-GB" smtClean="0"/>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6D9809-F01B-44E8-B40D-268E71E7837C}" type="slidenum">
              <a:rPr lang="en-GB" smtClean="0"/>
              <a:t>‹#›</a:t>
            </a:fld>
            <a:endParaRPr lang="en-GB"/>
          </a:p>
        </p:txBody>
      </p:sp>
    </p:spTree>
    <p:extLst>
      <p:ext uri="{BB962C8B-B14F-4D97-AF65-F5344CB8AC3E}">
        <p14:creationId xmlns:p14="http://schemas.microsoft.com/office/powerpoint/2010/main" val="3437146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2D288F8-7EB2-4406-B7FD-479672AC5078}" type="datetimeFigureOut">
              <a:rPr lang="en-GB" smtClean="0"/>
              <a:t>09/06/2020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86D9809-F01B-44E8-B40D-268E71E7837C}" type="slidenum">
              <a:rPr lang="en-GB" smtClean="0"/>
              <a:t>‹#›</a:t>
            </a:fld>
            <a:endParaRPr lang="en-GB"/>
          </a:p>
        </p:txBody>
      </p:sp>
    </p:spTree>
    <p:extLst>
      <p:ext uri="{BB962C8B-B14F-4D97-AF65-F5344CB8AC3E}">
        <p14:creationId xmlns:p14="http://schemas.microsoft.com/office/powerpoint/2010/main" val="3029009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2D288F8-7EB2-4406-B7FD-479672AC5078}" type="datetimeFigureOut">
              <a:rPr lang="en-GB" smtClean="0"/>
              <a:t>09/06/2020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86D9809-F01B-44E8-B40D-268E71E7837C}" type="slidenum">
              <a:rPr lang="en-GB" smtClean="0"/>
              <a:t>‹#›</a:t>
            </a:fld>
            <a:endParaRPr lang="en-GB"/>
          </a:p>
        </p:txBody>
      </p:sp>
    </p:spTree>
    <p:extLst>
      <p:ext uri="{BB962C8B-B14F-4D97-AF65-F5344CB8AC3E}">
        <p14:creationId xmlns:p14="http://schemas.microsoft.com/office/powerpoint/2010/main" val="3429966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288F8-7EB2-4406-B7FD-479672AC5078}" type="datetimeFigureOut">
              <a:rPr lang="en-GB" smtClean="0"/>
              <a:t>09/06/2020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86D9809-F01B-44E8-B40D-268E71E7837C}" type="slidenum">
              <a:rPr lang="en-GB" smtClean="0"/>
              <a:t>‹#›</a:t>
            </a:fld>
            <a:endParaRPr lang="en-GB"/>
          </a:p>
        </p:txBody>
      </p:sp>
    </p:spTree>
    <p:extLst>
      <p:ext uri="{BB962C8B-B14F-4D97-AF65-F5344CB8AC3E}">
        <p14:creationId xmlns:p14="http://schemas.microsoft.com/office/powerpoint/2010/main" val="2925804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D288F8-7EB2-4406-B7FD-479672AC5078}" type="datetimeFigureOut">
              <a:rPr lang="en-GB" smtClean="0"/>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6D9809-F01B-44E8-B40D-268E71E7837C}" type="slidenum">
              <a:rPr lang="en-GB" smtClean="0"/>
              <a:t>‹#›</a:t>
            </a:fld>
            <a:endParaRPr lang="en-GB"/>
          </a:p>
        </p:txBody>
      </p:sp>
    </p:spTree>
    <p:extLst>
      <p:ext uri="{BB962C8B-B14F-4D97-AF65-F5344CB8AC3E}">
        <p14:creationId xmlns:p14="http://schemas.microsoft.com/office/powerpoint/2010/main" val="2112321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D288F8-7EB2-4406-B7FD-479672AC5078}" type="datetimeFigureOut">
              <a:rPr lang="en-GB" smtClean="0"/>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6D9809-F01B-44E8-B40D-268E71E7837C}" type="slidenum">
              <a:rPr lang="en-GB" smtClean="0"/>
              <a:t>‹#›</a:t>
            </a:fld>
            <a:endParaRPr lang="en-GB"/>
          </a:p>
        </p:txBody>
      </p:sp>
    </p:spTree>
    <p:extLst>
      <p:ext uri="{BB962C8B-B14F-4D97-AF65-F5344CB8AC3E}">
        <p14:creationId xmlns:p14="http://schemas.microsoft.com/office/powerpoint/2010/main" val="2076691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D288F8-7EB2-4406-B7FD-479672AC5078}" type="datetimeFigureOut">
              <a:rPr lang="en-GB" smtClean="0"/>
              <a:t>09/06/2020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6D9809-F01B-44E8-B40D-268E71E7837C}" type="slidenum">
              <a:rPr lang="en-GB" smtClean="0"/>
              <a:t>‹#›</a:t>
            </a:fld>
            <a:endParaRPr lang="en-GB"/>
          </a:p>
        </p:txBody>
      </p:sp>
    </p:spTree>
    <p:extLst>
      <p:ext uri="{BB962C8B-B14F-4D97-AF65-F5344CB8AC3E}">
        <p14:creationId xmlns:p14="http://schemas.microsoft.com/office/powerpoint/2010/main" val="992438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ii.library.jhu.edu/files/2014/07/attendance.jpg"/>
          <p:cNvPicPr>
            <a:picLocks noChangeAspect="1" noChangeArrowheads="1"/>
          </p:cNvPicPr>
          <p:nvPr/>
        </p:nvPicPr>
        <p:blipFill rotWithShape="1">
          <a:blip r:embed="rId3">
            <a:extLst>
              <a:ext uri="{28A0092B-C50C-407E-A947-70E740481C1C}">
                <a14:useLocalDpi xmlns:a14="http://schemas.microsoft.com/office/drawing/2010/main" val="0"/>
              </a:ext>
            </a:extLst>
          </a:blip>
          <a:srcRect r="-30" b="15495"/>
          <a:stretch/>
        </p:blipFill>
        <p:spPr bwMode="auto">
          <a:xfrm>
            <a:off x="0" y="0"/>
            <a:ext cx="12195544" cy="686863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645241"/>
            <a:ext cx="7180872" cy="3416320"/>
          </a:xfrm>
          <a:prstGeom prst="rect">
            <a:avLst/>
          </a:prstGeom>
          <a:noFill/>
        </p:spPr>
        <p:txBody>
          <a:bodyPr wrap="square" lIns="91440" tIns="45720" rIns="91440" bIns="45720">
            <a:spAutoFit/>
          </a:bodyPr>
          <a:lstStyle/>
          <a:p>
            <a:pPr algn="ctr"/>
            <a:r>
              <a:rPr lang="en-US" sz="5400" b="1" cap="none" spc="0" dirty="0">
                <a:ln w="6600">
                  <a:solidFill>
                    <a:srgbClr val="B10F0F"/>
                  </a:solidFill>
                  <a:prstDash val="solid"/>
                </a:ln>
                <a:solidFill>
                  <a:srgbClr val="0070C0"/>
                </a:solidFill>
                <a:effectLst>
                  <a:outerShdw dist="38100" dir="2700000" algn="tl" rotWithShape="0">
                    <a:srgbClr val="C00000"/>
                  </a:outerShdw>
                </a:effectLst>
              </a:rPr>
              <a:t>CELC</a:t>
            </a:r>
          </a:p>
          <a:p>
            <a:pPr algn="ctr"/>
            <a:r>
              <a:rPr lang="en-US" sz="5400" b="1" cap="none" spc="0" dirty="0">
                <a:ln w="6600">
                  <a:solidFill>
                    <a:srgbClr val="B10F0F"/>
                  </a:solidFill>
                  <a:prstDash val="solid"/>
                </a:ln>
                <a:solidFill>
                  <a:srgbClr val="FFFFFF"/>
                </a:solidFill>
                <a:effectLst>
                  <a:outerShdw dist="38100" dir="2700000" algn="tl" rotWithShape="0">
                    <a:srgbClr val="C00000"/>
                  </a:outerShdw>
                </a:effectLst>
              </a:rPr>
              <a:t>Improving Student Attendance &amp; Punctuality </a:t>
            </a:r>
          </a:p>
        </p:txBody>
      </p:sp>
    </p:spTree>
    <p:extLst>
      <p:ext uri="{BB962C8B-B14F-4D97-AF65-F5344CB8AC3E}">
        <p14:creationId xmlns:p14="http://schemas.microsoft.com/office/powerpoint/2010/main" val="1510593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F961A-835A-4A7B-BCC4-28E0A49A8D2A}"/>
              </a:ext>
            </a:extLst>
          </p:cNvPr>
          <p:cNvSpPr>
            <a:spLocks noGrp="1"/>
          </p:cNvSpPr>
          <p:nvPr>
            <p:ph type="title"/>
          </p:nvPr>
        </p:nvSpPr>
        <p:spPr/>
        <p:txBody>
          <a:bodyPr/>
          <a:lstStyle/>
          <a:p>
            <a:r>
              <a:rPr lang="en-GB" b="1" dirty="0"/>
              <a:t>For what reason(s) are students allowed a day off school?</a:t>
            </a:r>
          </a:p>
        </p:txBody>
      </p:sp>
      <p:sp>
        <p:nvSpPr>
          <p:cNvPr id="3" name="Content Placeholder 2">
            <a:extLst>
              <a:ext uri="{FF2B5EF4-FFF2-40B4-BE49-F238E27FC236}">
                <a16:creationId xmlns:a16="http://schemas.microsoft.com/office/drawing/2014/main" id="{675AFB9B-A08B-4268-8093-E6FEE1A300FC}"/>
              </a:ext>
            </a:extLst>
          </p:cNvPr>
          <p:cNvSpPr>
            <a:spLocks noGrp="1"/>
          </p:cNvSpPr>
          <p:nvPr>
            <p:ph idx="1"/>
          </p:nvPr>
        </p:nvSpPr>
        <p:spPr>
          <a:xfrm>
            <a:off x="838200" y="2032000"/>
            <a:ext cx="10515600" cy="4460875"/>
          </a:xfrm>
        </p:spPr>
        <p:txBody>
          <a:bodyPr>
            <a:normAutofit fontScale="62500" lnSpcReduction="20000"/>
          </a:bodyPr>
          <a:lstStyle/>
          <a:p>
            <a:pPr marL="0" indent="0">
              <a:buNone/>
            </a:pPr>
            <a:r>
              <a:rPr lang="en-GB" sz="7700" dirty="0"/>
              <a:t>None of these reasons!</a:t>
            </a:r>
          </a:p>
          <a:p>
            <a:pPr marL="0" indent="0">
              <a:buNone/>
            </a:pPr>
            <a:endParaRPr lang="en-GB" sz="6000" dirty="0"/>
          </a:p>
          <a:p>
            <a:pPr marL="0" indent="0">
              <a:buNone/>
            </a:pPr>
            <a:r>
              <a:rPr lang="en-GB" sz="6000" dirty="0"/>
              <a:t>Students can attend emergency medical and dental appointments, </a:t>
            </a:r>
            <a:r>
              <a:rPr lang="en-GB" sz="6000" i="1" dirty="0"/>
              <a:t>but</a:t>
            </a:r>
            <a:r>
              <a:rPr lang="en-GB" sz="6000" dirty="0"/>
              <a:t> it is important that they attend school before/after these appointments, where possible. Time may be given in exceptional circumstances at the discretion of the Head teacher. This is extremely unusual.</a:t>
            </a:r>
          </a:p>
        </p:txBody>
      </p:sp>
    </p:spTree>
    <p:extLst>
      <p:ext uri="{BB962C8B-B14F-4D97-AF65-F5344CB8AC3E}">
        <p14:creationId xmlns:p14="http://schemas.microsoft.com/office/powerpoint/2010/main" val="3191857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F961A-835A-4A7B-BCC4-28E0A49A8D2A}"/>
              </a:ext>
            </a:extLst>
          </p:cNvPr>
          <p:cNvSpPr>
            <a:spLocks noGrp="1"/>
          </p:cNvSpPr>
          <p:nvPr>
            <p:ph type="title"/>
          </p:nvPr>
        </p:nvSpPr>
        <p:spPr/>
        <p:txBody>
          <a:bodyPr/>
          <a:lstStyle/>
          <a:p>
            <a:r>
              <a:rPr lang="en-GB" b="1" dirty="0"/>
              <a:t>If a student is late to school will this count as an absence?</a:t>
            </a:r>
          </a:p>
        </p:txBody>
      </p:sp>
      <p:sp>
        <p:nvSpPr>
          <p:cNvPr id="3" name="Content Placeholder 2">
            <a:extLst>
              <a:ext uri="{FF2B5EF4-FFF2-40B4-BE49-F238E27FC236}">
                <a16:creationId xmlns:a16="http://schemas.microsoft.com/office/drawing/2014/main" id="{675AFB9B-A08B-4268-8093-E6FEE1A300FC}"/>
              </a:ext>
            </a:extLst>
          </p:cNvPr>
          <p:cNvSpPr>
            <a:spLocks noGrp="1"/>
          </p:cNvSpPr>
          <p:nvPr>
            <p:ph idx="1"/>
          </p:nvPr>
        </p:nvSpPr>
        <p:spPr>
          <a:xfrm>
            <a:off x="838200" y="2062479"/>
            <a:ext cx="10515600" cy="4114483"/>
          </a:xfrm>
        </p:spPr>
        <p:txBody>
          <a:bodyPr>
            <a:normAutofit/>
          </a:bodyPr>
          <a:lstStyle/>
          <a:p>
            <a:pPr marL="514350" indent="-514350">
              <a:buAutoNum type="alphaUcPeriod"/>
            </a:pPr>
            <a:r>
              <a:rPr lang="en-GB" sz="6000" dirty="0"/>
              <a:t> Yes – always </a:t>
            </a:r>
          </a:p>
          <a:p>
            <a:pPr marL="514350" indent="-514350">
              <a:buAutoNum type="alphaUcPeriod"/>
            </a:pPr>
            <a:r>
              <a:rPr lang="en-GB" sz="6000" dirty="0"/>
              <a:t> Yes – if they arrive after 10:00</a:t>
            </a:r>
          </a:p>
          <a:p>
            <a:pPr marL="514350" indent="-514350">
              <a:buAutoNum type="alphaUcPeriod"/>
            </a:pPr>
            <a:r>
              <a:rPr lang="en-GB" sz="6000" dirty="0"/>
              <a:t> Yes – if they arrive after break</a:t>
            </a:r>
          </a:p>
          <a:p>
            <a:pPr marL="514350" indent="-514350">
              <a:buAutoNum type="alphaUcPeriod"/>
            </a:pPr>
            <a:r>
              <a:rPr lang="en-GB" sz="6000" dirty="0"/>
              <a:t> No – Never</a:t>
            </a:r>
          </a:p>
        </p:txBody>
      </p:sp>
    </p:spTree>
    <p:extLst>
      <p:ext uri="{BB962C8B-B14F-4D97-AF65-F5344CB8AC3E}">
        <p14:creationId xmlns:p14="http://schemas.microsoft.com/office/powerpoint/2010/main" val="185531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F961A-835A-4A7B-BCC4-28E0A49A8D2A}"/>
              </a:ext>
            </a:extLst>
          </p:cNvPr>
          <p:cNvSpPr>
            <a:spLocks noGrp="1"/>
          </p:cNvSpPr>
          <p:nvPr>
            <p:ph type="title"/>
          </p:nvPr>
        </p:nvSpPr>
        <p:spPr/>
        <p:txBody>
          <a:bodyPr/>
          <a:lstStyle/>
          <a:p>
            <a:r>
              <a:rPr lang="en-GB" b="1" dirty="0"/>
              <a:t>If a student is late to school will this count as an absence?</a:t>
            </a:r>
          </a:p>
        </p:txBody>
      </p:sp>
      <p:sp>
        <p:nvSpPr>
          <p:cNvPr id="3" name="Content Placeholder 2">
            <a:extLst>
              <a:ext uri="{FF2B5EF4-FFF2-40B4-BE49-F238E27FC236}">
                <a16:creationId xmlns:a16="http://schemas.microsoft.com/office/drawing/2014/main" id="{675AFB9B-A08B-4268-8093-E6FEE1A300FC}"/>
              </a:ext>
            </a:extLst>
          </p:cNvPr>
          <p:cNvSpPr>
            <a:spLocks noGrp="1"/>
          </p:cNvSpPr>
          <p:nvPr>
            <p:ph idx="1"/>
          </p:nvPr>
        </p:nvSpPr>
        <p:spPr>
          <a:xfrm>
            <a:off x="838200" y="1910080"/>
            <a:ext cx="10515600" cy="4582795"/>
          </a:xfrm>
        </p:spPr>
        <p:txBody>
          <a:bodyPr>
            <a:normAutofit fontScale="55000" lnSpcReduction="20000"/>
          </a:bodyPr>
          <a:lstStyle/>
          <a:p>
            <a:pPr marL="0" indent="0">
              <a:buNone/>
            </a:pPr>
            <a:r>
              <a:rPr lang="en-GB" sz="7300" dirty="0"/>
              <a:t>The answer is ‘B’: a student will be counted as absent for that school session (half a day) if they arrive after the register closes at 10:00. </a:t>
            </a:r>
          </a:p>
          <a:p>
            <a:pPr marL="0" indent="0">
              <a:buNone/>
            </a:pPr>
            <a:endParaRPr lang="en-GB" sz="6000" dirty="0"/>
          </a:p>
          <a:p>
            <a:pPr marL="0" indent="0">
              <a:buNone/>
            </a:pPr>
            <a:r>
              <a:rPr lang="en-GB" sz="6500" dirty="0"/>
              <a:t>If a student has been delayed due to exceptional circumstances beyond their control - for example, a bus breaking down - this may be taken into account and marked differently, but this decision can only be taken by the Head Teacher or their delegated representative.</a:t>
            </a:r>
          </a:p>
        </p:txBody>
      </p:sp>
    </p:spTree>
    <p:extLst>
      <p:ext uri="{BB962C8B-B14F-4D97-AF65-F5344CB8AC3E}">
        <p14:creationId xmlns:p14="http://schemas.microsoft.com/office/powerpoint/2010/main" val="1263648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F961A-835A-4A7B-BCC4-28E0A49A8D2A}"/>
              </a:ext>
            </a:extLst>
          </p:cNvPr>
          <p:cNvSpPr>
            <a:spLocks noGrp="1"/>
          </p:cNvSpPr>
          <p:nvPr>
            <p:ph type="title"/>
          </p:nvPr>
        </p:nvSpPr>
        <p:spPr/>
        <p:txBody>
          <a:bodyPr/>
          <a:lstStyle/>
          <a:p>
            <a:r>
              <a:rPr lang="en-GB" b="1" dirty="0"/>
              <a:t>If John has 90% attendance at the end of the school year, how much time has he missed?</a:t>
            </a:r>
          </a:p>
        </p:txBody>
      </p:sp>
      <p:sp>
        <p:nvSpPr>
          <p:cNvPr id="3" name="Content Placeholder 2">
            <a:extLst>
              <a:ext uri="{FF2B5EF4-FFF2-40B4-BE49-F238E27FC236}">
                <a16:creationId xmlns:a16="http://schemas.microsoft.com/office/drawing/2014/main" id="{675AFB9B-A08B-4268-8093-E6FEE1A300FC}"/>
              </a:ext>
            </a:extLst>
          </p:cNvPr>
          <p:cNvSpPr>
            <a:spLocks noGrp="1"/>
          </p:cNvSpPr>
          <p:nvPr>
            <p:ph idx="1"/>
          </p:nvPr>
        </p:nvSpPr>
        <p:spPr>
          <a:xfrm>
            <a:off x="838200" y="2062479"/>
            <a:ext cx="10515600" cy="4114483"/>
          </a:xfrm>
        </p:spPr>
        <p:txBody>
          <a:bodyPr>
            <a:normAutofit fontScale="92500" lnSpcReduction="10000"/>
          </a:bodyPr>
          <a:lstStyle/>
          <a:p>
            <a:pPr marL="514350" indent="-514350">
              <a:buAutoNum type="alphaUcPeriod"/>
            </a:pPr>
            <a:r>
              <a:rPr lang="en-GB" sz="6000" dirty="0"/>
              <a:t> 3 weeks</a:t>
            </a:r>
          </a:p>
          <a:p>
            <a:pPr marL="514350" indent="-514350">
              <a:buAutoNum type="alphaUcPeriod"/>
            </a:pPr>
            <a:r>
              <a:rPr lang="en-GB" sz="6000" dirty="0"/>
              <a:t> 2 weeks </a:t>
            </a:r>
          </a:p>
          <a:p>
            <a:pPr marL="514350" indent="-514350">
              <a:buAutoNum type="alphaUcPeriod"/>
            </a:pPr>
            <a:r>
              <a:rPr lang="en-GB" sz="6000" dirty="0"/>
              <a:t> 4 weeks </a:t>
            </a:r>
          </a:p>
          <a:p>
            <a:pPr marL="514350" indent="-514350">
              <a:buAutoNum type="alphaUcPeriod"/>
            </a:pPr>
            <a:r>
              <a:rPr lang="en-GB" sz="6000" dirty="0"/>
              <a:t> 5 weeks </a:t>
            </a:r>
          </a:p>
          <a:p>
            <a:pPr marL="514350" indent="-514350">
              <a:buAutoNum type="alphaUcPeriod"/>
            </a:pPr>
            <a:r>
              <a:rPr lang="en-GB" sz="6000" dirty="0"/>
              <a:t> 1 week</a:t>
            </a:r>
          </a:p>
        </p:txBody>
      </p:sp>
    </p:spTree>
    <p:extLst>
      <p:ext uri="{BB962C8B-B14F-4D97-AF65-F5344CB8AC3E}">
        <p14:creationId xmlns:p14="http://schemas.microsoft.com/office/powerpoint/2010/main" val="2603158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F961A-835A-4A7B-BCC4-28E0A49A8D2A}"/>
              </a:ext>
            </a:extLst>
          </p:cNvPr>
          <p:cNvSpPr>
            <a:spLocks noGrp="1"/>
          </p:cNvSpPr>
          <p:nvPr>
            <p:ph type="title"/>
          </p:nvPr>
        </p:nvSpPr>
        <p:spPr/>
        <p:txBody>
          <a:bodyPr/>
          <a:lstStyle/>
          <a:p>
            <a:r>
              <a:rPr lang="en-GB" b="1" dirty="0"/>
              <a:t>If John has 90% attendance at the end of the school year, how much time has he missed?</a:t>
            </a:r>
          </a:p>
        </p:txBody>
      </p:sp>
      <p:sp>
        <p:nvSpPr>
          <p:cNvPr id="3" name="Content Placeholder 2">
            <a:extLst>
              <a:ext uri="{FF2B5EF4-FFF2-40B4-BE49-F238E27FC236}">
                <a16:creationId xmlns:a16="http://schemas.microsoft.com/office/drawing/2014/main" id="{675AFB9B-A08B-4268-8093-E6FEE1A300FC}"/>
              </a:ext>
            </a:extLst>
          </p:cNvPr>
          <p:cNvSpPr>
            <a:spLocks noGrp="1"/>
          </p:cNvSpPr>
          <p:nvPr>
            <p:ph idx="1"/>
          </p:nvPr>
        </p:nvSpPr>
        <p:spPr>
          <a:xfrm>
            <a:off x="838200" y="2062479"/>
            <a:ext cx="10515600" cy="4430396"/>
          </a:xfrm>
        </p:spPr>
        <p:txBody>
          <a:bodyPr>
            <a:normAutofit fontScale="70000" lnSpcReduction="20000"/>
          </a:bodyPr>
          <a:lstStyle/>
          <a:p>
            <a:pPr marL="0" indent="0">
              <a:buNone/>
            </a:pPr>
            <a:r>
              <a:rPr lang="en-GB" sz="6900" dirty="0"/>
              <a:t>The answer is ‘C’: 4 weeks - this is a lot when you realise that the student school year is only 38 weeks long! </a:t>
            </a:r>
          </a:p>
          <a:p>
            <a:pPr marL="0" indent="0">
              <a:buNone/>
            </a:pPr>
            <a:endParaRPr lang="en-GB" sz="6000" dirty="0"/>
          </a:p>
          <a:p>
            <a:pPr marL="0" indent="0">
              <a:buNone/>
            </a:pPr>
            <a:r>
              <a:rPr lang="en-GB" sz="6000" dirty="0"/>
              <a:t>If John keeps his attendance at 90% for his whole five years at secondary school, he will have missed over half a year of school – 20 weeks!!</a:t>
            </a:r>
          </a:p>
        </p:txBody>
      </p:sp>
    </p:spTree>
    <p:extLst>
      <p:ext uri="{BB962C8B-B14F-4D97-AF65-F5344CB8AC3E}">
        <p14:creationId xmlns:p14="http://schemas.microsoft.com/office/powerpoint/2010/main" val="102227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F961A-835A-4A7B-BCC4-28E0A49A8D2A}"/>
              </a:ext>
            </a:extLst>
          </p:cNvPr>
          <p:cNvSpPr>
            <a:spLocks noGrp="1"/>
          </p:cNvSpPr>
          <p:nvPr>
            <p:ph type="title"/>
          </p:nvPr>
        </p:nvSpPr>
        <p:spPr>
          <a:xfrm>
            <a:off x="589280" y="365125"/>
            <a:ext cx="11054080" cy="1788795"/>
          </a:xfrm>
        </p:spPr>
        <p:txBody>
          <a:bodyPr>
            <a:noAutofit/>
          </a:bodyPr>
          <a:lstStyle/>
          <a:p>
            <a:r>
              <a:rPr lang="en-GB" b="1" dirty="0"/>
              <a:t>If John has 90% attendance at the end of Year 11, how much will this detrimentally affect each of his GCSE grades?</a:t>
            </a:r>
          </a:p>
        </p:txBody>
      </p:sp>
      <p:sp>
        <p:nvSpPr>
          <p:cNvPr id="3" name="Content Placeholder 2">
            <a:extLst>
              <a:ext uri="{FF2B5EF4-FFF2-40B4-BE49-F238E27FC236}">
                <a16:creationId xmlns:a16="http://schemas.microsoft.com/office/drawing/2014/main" id="{675AFB9B-A08B-4268-8093-E6FEE1A300FC}"/>
              </a:ext>
            </a:extLst>
          </p:cNvPr>
          <p:cNvSpPr>
            <a:spLocks noGrp="1"/>
          </p:cNvSpPr>
          <p:nvPr>
            <p:ph idx="1"/>
          </p:nvPr>
        </p:nvSpPr>
        <p:spPr>
          <a:xfrm>
            <a:off x="838200" y="2286000"/>
            <a:ext cx="10515600" cy="3890962"/>
          </a:xfrm>
        </p:spPr>
        <p:txBody>
          <a:bodyPr>
            <a:normAutofit/>
          </a:bodyPr>
          <a:lstStyle/>
          <a:p>
            <a:pPr marL="514350" indent="-514350">
              <a:buAutoNum type="alphaUcPeriod"/>
            </a:pPr>
            <a:r>
              <a:rPr lang="en-GB" sz="6000" dirty="0"/>
              <a:t> 1/3 of a GCSE grade</a:t>
            </a:r>
          </a:p>
          <a:p>
            <a:pPr marL="514350" indent="-514350">
              <a:buAutoNum type="alphaUcPeriod"/>
            </a:pPr>
            <a:r>
              <a:rPr lang="en-GB" sz="6000" dirty="0"/>
              <a:t> 1/2 of a GCSE grade</a:t>
            </a:r>
          </a:p>
          <a:p>
            <a:pPr marL="514350" indent="-514350">
              <a:buAutoNum type="alphaUcPeriod"/>
            </a:pPr>
            <a:r>
              <a:rPr lang="en-GB" sz="6000" dirty="0"/>
              <a:t> 1 full GCSE grade</a:t>
            </a:r>
          </a:p>
          <a:p>
            <a:pPr marL="514350" indent="-514350">
              <a:buAutoNum type="alphaUcPeriod"/>
            </a:pPr>
            <a:r>
              <a:rPr lang="en-GB" sz="6000" dirty="0"/>
              <a:t> 2 full GCSE grades</a:t>
            </a:r>
          </a:p>
        </p:txBody>
      </p:sp>
    </p:spTree>
    <p:extLst>
      <p:ext uri="{BB962C8B-B14F-4D97-AF65-F5344CB8AC3E}">
        <p14:creationId xmlns:p14="http://schemas.microsoft.com/office/powerpoint/2010/main" val="90082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F961A-835A-4A7B-BCC4-28E0A49A8D2A}"/>
              </a:ext>
            </a:extLst>
          </p:cNvPr>
          <p:cNvSpPr>
            <a:spLocks noGrp="1"/>
          </p:cNvSpPr>
          <p:nvPr>
            <p:ph type="title"/>
          </p:nvPr>
        </p:nvSpPr>
        <p:spPr>
          <a:xfrm>
            <a:off x="589280" y="365125"/>
            <a:ext cx="11054080" cy="1788795"/>
          </a:xfrm>
        </p:spPr>
        <p:txBody>
          <a:bodyPr>
            <a:noAutofit/>
          </a:bodyPr>
          <a:lstStyle/>
          <a:p>
            <a:r>
              <a:rPr lang="en-GB" b="1" dirty="0"/>
              <a:t>If John has 90% attendance at the end of Year 11, how much will this detrimentally affect each of his GCSE grades?</a:t>
            </a:r>
          </a:p>
        </p:txBody>
      </p:sp>
      <p:sp>
        <p:nvSpPr>
          <p:cNvPr id="3" name="Content Placeholder 2">
            <a:extLst>
              <a:ext uri="{FF2B5EF4-FFF2-40B4-BE49-F238E27FC236}">
                <a16:creationId xmlns:a16="http://schemas.microsoft.com/office/drawing/2014/main" id="{675AFB9B-A08B-4268-8093-E6FEE1A300FC}"/>
              </a:ext>
            </a:extLst>
          </p:cNvPr>
          <p:cNvSpPr>
            <a:spLocks noGrp="1"/>
          </p:cNvSpPr>
          <p:nvPr>
            <p:ph idx="1"/>
          </p:nvPr>
        </p:nvSpPr>
        <p:spPr>
          <a:xfrm>
            <a:off x="838200" y="2712720"/>
            <a:ext cx="10515600" cy="3464242"/>
          </a:xfrm>
        </p:spPr>
        <p:txBody>
          <a:bodyPr>
            <a:normAutofit fontScale="62500" lnSpcReduction="20000"/>
          </a:bodyPr>
          <a:lstStyle/>
          <a:p>
            <a:pPr marL="0" indent="0">
              <a:buNone/>
            </a:pPr>
            <a:r>
              <a:rPr lang="en-GB" sz="7700" dirty="0"/>
              <a:t>The answer is ‘C’: 1 full GCSE grade</a:t>
            </a:r>
          </a:p>
          <a:p>
            <a:pPr marL="0" indent="0">
              <a:buNone/>
            </a:pPr>
            <a:endParaRPr lang="en-GB" sz="6000" dirty="0"/>
          </a:p>
          <a:p>
            <a:pPr marL="0" indent="0">
              <a:buNone/>
            </a:pPr>
            <a:r>
              <a:rPr lang="en-GB" sz="6000" dirty="0"/>
              <a:t>Think about what learning would John have missed in that time!</a:t>
            </a:r>
          </a:p>
          <a:p>
            <a:pPr marL="0" indent="0">
              <a:buNone/>
            </a:pPr>
            <a:r>
              <a:rPr lang="en-GB" sz="6000" dirty="0"/>
              <a:t>Research suggests that just 17 days missed from school equates to a full GCSE grade in each subject.</a:t>
            </a:r>
          </a:p>
        </p:txBody>
      </p:sp>
    </p:spTree>
    <p:extLst>
      <p:ext uri="{BB962C8B-B14F-4D97-AF65-F5344CB8AC3E}">
        <p14:creationId xmlns:p14="http://schemas.microsoft.com/office/powerpoint/2010/main" val="207155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F961A-835A-4A7B-BCC4-28E0A49A8D2A}"/>
              </a:ext>
            </a:extLst>
          </p:cNvPr>
          <p:cNvSpPr>
            <a:spLocks noGrp="1"/>
          </p:cNvSpPr>
          <p:nvPr>
            <p:ph type="title"/>
          </p:nvPr>
        </p:nvSpPr>
        <p:spPr>
          <a:xfrm>
            <a:off x="355600" y="365759"/>
            <a:ext cx="11836400" cy="660401"/>
          </a:xfrm>
        </p:spPr>
        <p:txBody>
          <a:bodyPr>
            <a:noAutofit/>
          </a:bodyPr>
          <a:lstStyle/>
          <a:p>
            <a:r>
              <a:rPr lang="en-GB" sz="4000" b="1" dirty="0">
                <a:latin typeface="+mn-lt"/>
              </a:rPr>
              <a:t>Who can help to improve a CELC student’s attendance?</a:t>
            </a:r>
            <a:br>
              <a:rPr lang="en-GB" sz="4000" b="1" dirty="0">
                <a:latin typeface="+mn-lt"/>
              </a:rPr>
            </a:br>
            <a:endParaRPr lang="en-GB" sz="3200" b="1" dirty="0">
              <a:latin typeface="+mn-lt"/>
            </a:endParaRPr>
          </a:p>
        </p:txBody>
      </p:sp>
      <p:sp>
        <p:nvSpPr>
          <p:cNvPr id="3" name="Content Placeholder 2">
            <a:extLst>
              <a:ext uri="{FF2B5EF4-FFF2-40B4-BE49-F238E27FC236}">
                <a16:creationId xmlns:a16="http://schemas.microsoft.com/office/drawing/2014/main" id="{675AFB9B-A08B-4268-8093-E6FEE1A300FC}"/>
              </a:ext>
            </a:extLst>
          </p:cNvPr>
          <p:cNvSpPr>
            <a:spLocks noGrp="1"/>
          </p:cNvSpPr>
          <p:nvPr>
            <p:ph idx="1"/>
          </p:nvPr>
        </p:nvSpPr>
        <p:spPr>
          <a:xfrm>
            <a:off x="838200" y="1127761"/>
            <a:ext cx="10515600" cy="5364480"/>
          </a:xfrm>
        </p:spPr>
        <p:txBody>
          <a:bodyPr>
            <a:normAutofit fontScale="55000" lnSpcReduction="20000"/>
          </a:bodyPr>
          <a:lstStyle/>
          <a:p>
            <a:pPr marL="514350" indent="-514350">
              <a:buAutoNum type="alphaUcPeriod"/>
            </a:pPr>
            <a:r>
              <a:rPr lang="en-GB" sz="6000" dirty="0"/>
              <a:t>The student</a:t>
            </a:r>
          </a:p>
          <a:p>
            <a:pPr marL="514350" indent="-514350">
              <a:buAutoNum type="alphaUcPeriod"/>
            </a:pPr>
            <a:r>
              <a:rPr lang="en-GB" sz="6000" dirty="0"/>
              <a:t>The student’s parent(s)/family</a:t>
            </a:r>
          </a:p>
          <a:p>
            <a:pPr marL="514350" indent="-514350">
              <a:buAutoNum type="alphaUcPeriod"/>
            </a:pPr>
            <a:r>
              <a:rPr lang="en-GB" sz="6000" dirty="0"/>
              <a:t>Admin staff</a:t>
            </a:r>
          </a:p>
          <a:p>
            <a:pPr marL="514350" indent="-514350">
              <a:buAutoNum type="alphaUcPeriod"/>
            </a:pPr>
            <a:r>
              <a:rPr lang="en-GB" sz="6000" dirty="0"/>
              <a:t>The student’s keyworker</a:t>
            </a:r>
          </a:p>
          <a:p>
            <a:pPr marL="514350" indent="-514350">
              <a:buAutoNum type="alphaUcPeriod"/>
            </a:pPr>
            <a:r>
              <a:rPr lang="en-GB" sz="6000" dirty="0"/>
              <a:t>CELC teachers</a:t>
            </a:r>
          </a:p>
          <a:p>
            <a:pPr marL="514350" indent="-514350">
              <a:buAutoNum type="alphaUcPeriod"/>
            </a:pPr>
            <a:r>
              <a:rPr lang="en-GB" sz="6000" dirty="0"/>
              <a:t>Pastoral Managers</a:t>
            </a:r>
          </a:p>
          <a:p>
            <a:pPr marL="514350" indent="-514350">
              <a:buAutoNum type="alphaUcPeriod"/>
            </a:pPr>
            <a:r>
              <a:rPr lang="en-GB" sz="6000" dirty="0"/>
              <a:t>SLT</a:t>
            </a:r>
          </a:p>
          <a:p>
            <a:pPr marL="514350" indent="-514350">
              <a:buAutoNum type="alphaUcPeriod"/>
            </a:pPr>
            <a:r>
              <a:rPr lang="en-GB" sz="6000" dirty="0"/>
              <a:t>Assistant Head responsible for Attendance (JMC)</a:t>
            </a:r>
          </a:p>
          <a:p>
            <a:pPr marL="514350" indent="-514350">
              <a:buAutoNum type="alphaUcPeriod"/>
            </a:pPr>
            <a:r>
              <a:rPr lang="en-GB" sz="6000" dirty="0"/>
              <a:t>CELC’s Education Welfare Officers</a:t>
            </a:r>
          </a:p>
          <a:p>
            <a:pPr marL="514350" indent="-514350">
              <a:buAutoNum type="alphaUcPeriod"/>
            </a:pPr>
            <a:r>
              <a:rPr lang="en-GB" sz="6000" dirty="0"/>
              <a:t>The Head Teacher</a:t>
            </a:r>
          </a:p>
          <a:p>
            <a:pPr marL="514350" indent="-514350">
              <a:buAutoNum type="alphaUcPeriod"/>
            </a:pPr>
            <a:r>
              <a:rPr lang="en-GB" sz="6000" dirty="0"/>
              <a:t>Outside Agencies</a:t>
            </a:r>
          </a:p>
        </p:txBody>
      </p:sp>
    </p:spTree>
    <p:extLst>
      <p:ext uri="{BB962C8B-B14F-4D97-AF65-F5344CB8AC3E}">
        <p14:creationId xmlns:p14="http://schemas.microsoft.com/office/powerpoint/2010/main" val="2194220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F961A-835A-4A7B-BCC4-28E0A49A8D2A}"/>
              </a:ext>
            </a:extLst>
          </p:cNvPr>
          <p:cNvSpPr>
            <a:spLocks noGrp="1"/>
          </p:cNvSpPr>
          <p:nvPr>
            <p:ph type="title"/>
          </p:nvPr>
        </p:nvSpPr>
        <p:spPr>
          <a:xfrm>
            <a:off x="355600" y="132080"/>
            <a:ext cx="11836400" cy="1097915"/>
          </a:xfrm>
        </p:spPr>
        <p:txBody>
          <a:bodyPr>
            <a:noAutofit/>
          </a:bodyPr>
          <a:lstStyle/>
          <a:p>
            <a:r>
              <a:rPr lang="en-GB" sz="4000" b="1" dirty="0">
                <a:latin typeface="+mn-lt"/>
              </a:rPr>
              <a:t>Who can help to improve a CELC student’s attendance?</a:t>
            </a:r>
          </a:p>
        </p:txBody>
      </p:sp>
      <p:sp>
        <p:nvSpPr>
          <p:cNvPr id="3" name="Content Placeholder 2">
            <a:extLst>
              <a:ext uri="{FF2B5EF4-FFF2-40B4-BE49-F238E27FC236}">
                <a16:creationId xmlns:a16="http://schemas.microsoft.com/office/drawing/2014/main" id="{675AFB9B-A08B-4268-8093-E6FEE1A300FC}"/>
              </a:ext>
            </a:extLst>
          </p:cNvPr>
          <p:cNvSpPr>
            <a:spLocks noGrp="1"/>
          </p:cNvSpPr>
          <p:nvPr>
            <p:ph idx="1"/>
          </p:nvPr>
        </p:nvSpPr>
        <p:spPr>
          <a:xfrm>
            <a:off x="838200" y="1381760"/>
            <a:ext cx="10515600" cy="5049520"/>
          </a:xfrm>
        </p:spPr>
        <p:txBody>
          <a:bodyPr>
            <a:normAutofit fontScale="70000" lnSpcReduction="20000"/>
          </a:bodyPr>
          <a:lstStyle/>
          <a:p>
            <a:pPr marL="0" indent="0">
              <a:buNone/>
            </a:pPr>
            <a:r>
              <a:rPr lang="en-GB" sz="7700" dirty="0"/>
              <a:t>The answer, of course, is all of these people.</a:t>
            </a:r>
          </a:p>
          <a:p>
            <a:pPr marL="0" indent="0">
              <a:buNone/>
            </a:pPr>
            <a:endParaRPr lang="en-GB" sz="6000" dirty="0"/>
          </a:p>
          <a:p>
            <a:pPr marL="0" indent="0">
              <a:buNone/>
            </a:pPr>
            <a:r>
              <a:rPr lang="en-GB" sz="6000" dirty="0"/>
              <a:t>As CELC staff, we all have a responsibility to monitor and encourage student attendance, whilst engaging students and families in working with us to ensure that the young person is able to attend school and maintain their education wherever possible. </a:t>
            </a:r>
          </a:p>
        </p:txBody>
      </p:sp>
    </p:spTree>
    <p:extLst>
      <p:ext uri="{BB962C8B-B14F-4D97-AF65-F5344CB8AC3E}">
        <p14:creationId xmlns:p14="http://schemas.microsoft.com/office/powerpoint/2010/main" val="3063933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67268BA-C946-4A17-A61D-47CE53FB04FE}"/>
              </a:ext>
            </a:extLst>
          </p:cNvPr>
          <p:cNvSpPr/>
          <p:nvPr/>
        </p:nvSpPr>
        <p:spPr>
          <a:xfrm>
            <a:off x="1094105" y="1582340"/>
            <a:ext cx="10515600" cy="4185761"/>
          </a:xfrm>
          <a:prstGeom prst="rect">
            <a:avLst/>
          </a:prstGeom>
        </p:spPr>
        <p:txBody>
          <a:bodyPr wrap="square">
            <a:spAutoFit/>
          </a:bodyPr>
          <a:lstStyle/>
          <a:p>
            <a:r>
              <a:rPr lang="en-GB" dirty="0"/>
              <a:t> </a:t>
            </a:r>
            <a:endParaRPr lang="en-GB" sz="3200" dirty="0"/>
          </a:p>
          <a:p>
            <a:pPr>
              <a:lnSpc>
                <a:spcPct val="80000"/>
              </a:lnSpc>
              <a:buFont typeface="Georgia" pitchFamily="18" charset="0"/>
              <a:buNone/>
              <a:defRPr/>
            </a:pPr>
            <a:r>
              <a:rPr lang="en-US" sz="4000" b="1" dirty="0">
                <a:solidFill>
                  <a:schemeClr val="tx2">
                    <a:lumMod val="75000"/>
                  </a:schemeClr>
                </a:solidFill>
              </a:rPr>
              <a:t>High numbers of school absence are:</a:t>
            </a:r>
          </a:p>
          <a:p>
            <a:pPr>
              <a:lnSpc>
                <a:spcPct val="80000"/>
              </a:lnSpc>
              <a:buFont typeface="Georgia" pitchFamily="18" charset="0"/>
              <a:buNone/>
              <a:defRPr/>
            </a:pPr>
            <a:endParaRPr lang="en-US" sz="4000" dirty="0">
              <a:solidFill>
                <a:schemeClr val="tx2">
                  <a:lumMod val="75000"/>
                </a:schemeClr>
              </a:solidFill>
            </a:endParaRPr>
          </a:p>
          <a:p>
            <a:pPr marL="571500" indent="-571500">
              <a:lnSpc>
                <a:spcPct val="80000"/>
              </a:lnSpc>
              <a:buClr>
                <a:schemeClr val="tx2">
                  <a:lumMod val="75000"/>
                </a:schemeClr>
              </a:buClr>
              <a:buSzPct val="80000"/>
              <a:buFont typeface="Arial" panose="020B0604020202020204" pitchFamily="34" charset="0"/>
              <a:buChar char="•"/>
              <a:defRPr/>
            </a:pPr>
            <a:r>
              <a:rPr lang="en-US" sz="4000" dirty="0"/>
              <a:t>An early warning sign of potential NEETS </a:t>
            </a:r>
            <a:r>
              <a:rPr lang="en-US" sz="3200" dirty="0"/>
              <a:t>(Post-16s: Not in Education, Employment or Training)</a:t>
            </a:r>
          </a:p>
          <a:p>
            <a:pPr marL="571500" indent="-571500">
              <a:lnSpc>
                <a:spcPct val="80000"/>
              </a:lnSpc>
              <a:buClr>
                <a:schemeClr val="tx2">
                  <a:lumMod val="75000"/>
                </a:schemeClr>
              </a:buClr>
              <a:buSzPct val="80000"/>
              <a:buFont typeface="Arial" panose="020B0604020202020204" pitchFamily="34" charset="0"/>
              <a:buChar char="•"/>
              <a:defRPr/>
            </a:pPr>
            <a:r>
              <a:rPr lang="en-US" sz="4000" dirty="0"/>
              <a:t>Predictive of academic failure </a:t>
            </a:r>
          </a:p>
          <a:p>
            <a:pPr marL="571500" indent="-571500">
              <a:lnSpc>
                <a:spcPct val="80000"/>
              </a:lnSpc>
              <a:buClr>
                <a:schemeClr val="tx2">
                  <a:lumMod val="75000"/>
                </a:schemeClr>
              </a:buClr>
              <a:buSzPct val="80000"/>
              <a:buFont typeface="Arial" panose="020B0604020202020204" pitchFamily="34" charset="0"/>
              <a:buChar char="•"/>
              <a:defRPr/>
            </a:pPr>
            <a:r>
              <a:rPr lang="en-US" sz="4000" dirty="0"/>
              <a:t>A red flag for student disengagement </a:t>
            </a:r>
          </a:p>
          <a:p>
            <a:endParaRPr lang="en-GB" sz="3200" dirty="0"/>
          </a:p>
          <a:p>
            <a:endParaRPr lang="en-GB" sz="2400" dirty="0"/>
          </a:p>
        </p:txBody>
      </p:sp>
      <p:sp>
        <p:nvSpPr>
          <p:cNvPr id="4" name="Title 1">
            <a:extLst>
              <a:ext uri="{FF2B5EF4-FFF2-40B4-BE49-F238E27FC236}">
                <a16:creationId xmlns:a16="http://schemas.microsoft.com/office/drawing/2014/main" id="{6ADF712D-DDB4-45AF-9872-11F5D041CA59}"/>
              </a:ext>
            </a:extLst>
          </p:cNvPr>
          <p:cNvSpPr txBox="1">
            <a:spLocks/>
          </p:cNvSpPr>
          <p:nvPr/>
        </p:nvSpPr>
        <p:spPr>
          <a:xfrm>
            <a:off x="838200" y="503706"/>
            <a:ext cx="10515600" cy="85170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4800" b="1" dirty="0">
                <a:ea typeface="ＭＳ Ｐゴシック" panose="020B0600070205080204" pitchFamily="34" charset="-128"/>
              </a:rPr>
              <a:t>Why Focus on Attendance?</a:t>
            </a:r>
            <a:br>
              <a:rPr lang="en-US" altLang="en-US" dirty="0">
                <a:ea typeface="ＭＳ Ｐゴシック" panose="020B0600070205080204" pitchFamily="34" charset="-128"/>
              </a:rPr>
            </a:br>
            <a:endParaRPr lang="en-GB" b="1" dirty="0"/>
          </a:p>
        </p:txBody>
      </p:sp>
    </p:spTree>
    <p:extLst>
      <p:ext uri="{BB962C8B-B14F-4D97-AF65-F5344CB8AC3E}">
        <p14:creationId xmlns:p14="http://schemas.microsoft.com/office/powerpoint/2010/main" val="633503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ABB8-3ECC-456E-8325-EC4997EF7A4C}"/>
              </a:ext>
            </a:extLst>
          </p:cNvPr>
          <p:cNvSpPr>
            <a:spLocks noGrp="1"/>
          </p:cNvSpPr>
          <p:nvPr>
            <p:ph type="title"/>
          </p:nvPr>
        </p:nvSpPr>
        <p:spPr/>
        <p:txBody>
          <a:bodyPr>
            <a:normAutofit/>
          </a:bodyPr>
          <a:lstStyle/>
          <a:p>
            <a:pPr algn="ctr"/>
            <a:r>
              <a:rPr lang="en-GB" sz="7200" b="1" dirty="0">
                <a:solidFill>
                  <a:schemeClr val="accent5">
                    <a:lumMod val="75000"/>
                  </a:schemeClr>
                </a:solidFill>
              </a:rPr>
              <a:t>Quiz Time</a:t>
            </a:r>
          </a:p>
        </p:txBody>
      </p:sp>
      <p:sp>
        <p:nvSpPr>
          <p:cNvPr id="3" name="Content Placeholder 2">
            <a:extLst>
              <a:ext uri="{FF2B5EF4-FFF2-40B4-BE49-F238E27FC236}">
                <a16:creationId xmlns:a16="http://schemas.microsoft.com/office/drawing/2014/main" id="{BA1D6403-B946-41FB-A0D3-EBCE3CBF017C}"/>
              </a:ext>
            </a:extLst>
          </p:cNvPr>
          <p:cNvSpPr>
            <a:spLocks noGrp="1"/>
          </p:cNvSpPr>
          <p:nvPr>
            <p:ph idx="1"/>
          </p:nvPr>
        </p:nvSpPr>
        <p:spPr>
          <a:xfrm>
            <a:off x="838200" y="2326639"/>
            <a:ext cx="10515600" cy="3850323"/>
          </a:xfrm>
        </p:spPr>
        <p:txBody>
          <a:bodyPr>
            <a:normAutofit/>
          </a:bodyPr>
          <a:lstStyle/>
          <a:p>
            <a:pPr marL="0" indent="0" algn="ctr">
              <a:buNone/>
            </a:pPr>
            <a:r>
              <a:rPr lang="en-GB" sz="6600" dirty="0"/>
              <a:t>The CELC </a:t>
            </a:r>
          </a:p>
          <a:p>
            <a:pPr marL="0" indent="0" algn="ctr">
              <a:buNone/>
            </a:pPr>
            <a:r>
              <a:rPr lang="en-GB" sz="7200" dirty="0"/>
              <a:t>Attendance Quiz!</a:t>
            </a:r>
          </a:p>
        </p:txBody>
      </p:sp>
    </p:spTree>
    <p:extLst>
      <p:ext uri="{BB962C8B-B14F-4D97-AF65-F5344CB8AC3E}">
        <p14:creationId xmlns:p14="http://schemas.microsoft.com/office/powerpoint/2010/main" val="2414040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67268BA-C946-4A17-A61D-47CE53FB04FE}"/>
              </a:ext>
            </a:extLst>
          </p:cNvPr>
          <p:cNvSpPr/>
          <p:nvPr/>
        </p:nvSpPr>
        <p:spPr>
          <a:xfrm>
            <a:off x="1083945" y="1355408"/>
            <a:ext cx="10515600" cy="5786199"/>
          </a:xfrm>
          <a:prstGeom prst="rect">
            <a:avLst/>
          </a:prstGeom>
        </p:spPr>
        <p:txBody>
          <a:bodyPr wrap="square">
            <a:spAutoFit/>
          </a:bodyPr>
          <a:lstStyle/>
          <a:p>
            <a:r>
              <a:rPr lang="en-GB" dirty="0"/>
              <a:t> </a:t>
            </a:r>
            <a:endParaRPr lang="en-US" altLang="en-US" sz="4000" dirty="0">
              <a:ea typeface="ＭＳ Ｐゴシック" panose="020B0600070205080204" pitchFamily="34" charset="-128"/>
            </a:endParaRPr>
          </a:p>
          <a:p>
            <a:pPr marL="571500" indent="-571500">
              <a:lnSpc>
                <a:spcPct val="80000"/>
              </a:lnSpc>
              <a:buFont typeface="Arial" panose="020B0604020202020204" pitchFamily="34" charset="0"/>
              <a:buChar char="•"/>
              <a:defRPr/>
            </a:pPr>
            <a:r>
              <a:rPr lang="en-US" altLang="en-US" sz="4000" dirty="0">
                <a:ea typeface="ＭＳ Ｐゴシック" panose="020B0600070205080204" pitchFamily="34" charset="-128"/>
              </a:rPr>
              <a:t>Illness</a:t>
            </a:r>
          </a:p>
          <a:p>
            <a:pPr marL="571500" indent="-571500">
              <a:lnSpc>
                <a:spcPct val="80000"/>
              </a:lnSpc>
              <a:buFont typeface="Arial" panose="020B0604020202020204" pitchFamily="34" charset="0"/>
              <a:buChar char="•"/>
              <a:defRPr/>
            </a:pPr>
            <a:r>
              <a:rPr lang="en-US" altLang="en-US" sz="4000" dirty="0">
                <a:ea typeface="ＭＳ Ｐゴシック" panose="020B0600070205080204" pitchFamily="34" charset="-128"/>
              </a:rPr>
              <a:t>Lack of familial education, or respect for education</a:t>
            </a:r>
          </a:p>
          <a:p>
            <a:pPr marL="571500" indent="-571500">
              <a:lnSpc>
                <a:spcPct val="80000"/>
              </a:lnSpc>
              <a:buFont typeface="Arial" panose="020B0604020202020204" pitchFamily="34" charset="0"/>
              <a:buChar char="•"/>
              <a:defRPr/>
            </a:pPr>
            <a:r>
              <a:rPr lang="en-US" altLang="en-US" sz="4000" dirty="0">
                <a:ea typeface="ＭＳ Ｐゴシック" panose="020B0600070205080204" pitchFamily="34" charset="-128"/>
              </a:rPr>
              <a:t>Parental support</a:t>
            </a:r>
          </a:p>
          <a:p>
            <a:pPr marL="571500" indent="-571500">
              <a:lnSpc>
                <a:spcPct val="80000"/>
              </a:lnSpc>
              <a:buFont typeface="Arial" panose="020B0604020202020204" pitchFamily="34" charset="0"/>
              <a:buChar char="•"/>
              <a:defRPr/>
            </a:pPr>
            <a:r>
              <a:rPr lang="en-US" sz="4000" dirty="0">
                <a:ea typeface="ＭＳ Ｐゴシック" panose="020B0600070205080204" pitchFamily="34" charset="-128"/>
              </a:rPr>
              <a:t>Feelings of inadequacy at school</a:t>
            </a:r>
          </a:p>
          <a:p>
            <a:pPr marL="571500" indent="-571500">
              <a:lnSpc>
                <a:spcPct val="80000"/>
              </a:lnSpc>
              <a:buFont typeface="Arial" panose="020B0604020202020204" pitchFamily="34" charset="0"/>
              <a:buChar char="•"/>
              <a:defRPr/>
            </a:pPr>
            <a:r>
              <a:rPr lang="en-US" sz="4000" dirty="0">
                <a:ea typeface="ＭＳ Ｐゴシック" panose="020B0600070205080204" pitchFamily="34" charset="-128"/>
              </a:rPr>
              <a:t>Lack of challenge at school</a:t>
            </a:r>
          </a:p>
          <a:p>
            <a:pPr marL="571500" indent="-571500">
              <a:lnSpc>
                <a:spcPct val="80000"/>
              </a:lnSpc>
              <a:buFont typeface="Arial" panose="020B0604020202020204" pitchFamily="34" charset="0"/>
              <a:buChar char="•"/>
              <a:defRPr/>
            </a:pPr>
            <a:r>
              <a:rPr lang="en-US" altLang="en-US" sz="4000" dirty="0">
                <a:ea typeface="ＭＳ Ｐゴシック" panose="020B0600070205080204" pitchFamily="34" charset="-128"/>
              </a:rPr>
              <a:t>Bullying, or other negative experiences at school - gangs, drugs, and crime (pull and push)</a:t>
            </a:r>
          </a:p>
          <a:p>
            <a:pPr lvl="1"/>
            <a:r>
              <a:rPr lang="en-US" altLang="en-US" sz="4000" dirty="0">
                <a:ea typeface="ＭＳ Ｐゴシック" panose="020B0600070205080204" pitchFamily="34" charset="-128"/>
              </a:rPr>
              <a:t>	</a:t>
            </a:r>
            <a:endParaRPr lang="en-GB" sz="3200" dirty="0"/>
          </a:p>
          <a:p>
            <a:endParaRPr lang="en-GB" sz="2400" dirty="0"/>
          </a:p>
        </p:txBody>
      </p:sp>
      <p:sp>
        <p:nvSpPr>
          <p:cNvPr id="4" name="Title 1">
            <a:extLst>
              <a:ext uri="{FF2B5EF4-FFF2-40B4-BE49-F238E27FC236}">
                <a16:creationId xmlns:a16="http://schemas.microsoft.com/office/drawing/2014/main" id="{6ADF712D-DDB4-45AF-9872-11F5D041CA59}"/>
              </a:ext>
            </a:extLst>
          </p:cNvPr>
          <p:cNvSpPr txBox="1">
            <a:spLocks/>
          </p:cNvSpPr>
          <p:nvPr/>
        </p:nvSpPr>
        <p:spPr>
          <a:xfrm>
            <a:off x="838200" y="193040"/>
            <a:ext cx="10515600" cy="116236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b="1" dirty="0">
                <a:cs typeface="ＭＳ Ｐゴシック" charset="0"/>
              </a:rPr>
              <a:t>Why are students absent from school?</a:t>
            </a:r>
          </a:p>
          <a:p>
            <a:r>
              <a:rPr lang="en-US" sz="3600" b="1" dirty="0"/>
              <a:t>The main reasons:</a:t>
            </a:r>
            <a:endParaRPr lang="en-GB" sz="3600" b="1" dirty="0"/>
          </a:p>
        </p:txBody>
      </p:sp>
    </p:spTree>
    <p:extLst>
      <p:ext uri="{BB962C8B-B14F-4D97-AF65-F5344CB8AC3E}">
        <p14:creationId xmlns:p14="http://schemas.microsoft.com/office/powerpoint/2010/main" val="1841722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FE22A06-217C-4DEA-8226-9967C6DBFF8C}"/>
              </a:ext>
            </a:extLst>
          </p:cNvPr>
          <p:cNvPicPr/>
          <p:nvPr/>
        </p:nvPicPr>
        <p:blipFill rotWithShape="1">
          <a:blip r:embed="rId2"/>
          <a:srcRect l="34009" t="24222" r="49059" b="9560"/>
          <a:stretch/>
        </p:blipFill>
        <p:spPr bwMode="auto">
          <a:xfrm>
            <a:off x="7294880" y="-10795"/>
            <a:ext cx="4450080" cy="6879590"/>
          </a:xfrm>
          <a:prstGeom prst="rect">
            <a:avLst/>
          </a:prstGeom>
          <a:ln>
            <a:noFill/>
          </a:ln>
          <a:extLst>
            <a:ext uri="{53640926-AAD7-44D8-BBD7-CCE9431645EC}">
              <a14:shadowObscured xmlns:a14="http://schemas.microsoft.com/office/drawing/2010/main"/>
            </a:ext>
          </a:extLst>
        </p:spPr>
      </p:pic>
      <p:sp>
        <p:nvSpPr>
          <p:cNvPr id="3" name="TextBox 2">
            <a:extLst>
              <a:ext uri="{FF2B5EF4-FFF2-40B4-BE49-F238E27FC236}">
                <a16:creationId xmlns:a16="http://schemas.microsoft.com/office/drawing/2014/main" id="{B43BAA73-0FAD-44AD-AD54-65B793A09A84}"/>
              </a:ext>
            </a:extLst>
          </p:cNvPr>
          <p:cNvSpPr txBox="1"/>
          <p:nvPr/>
        </p:nvSpPr>
        <p:spPr>
          <a:xfrm>
            <a:off x="447040" y="1107440"/>
            <a:ext cx="6654800" cy="4893647"/>
          </a:xfrm>
          <a:prstGeom prst="rect">
            <a:avLst/>
          </a:prstGeom>
          <a:noFill/>
        </p:spPr>
        <p:txBody>
          <a:bodyPr wrap="square" rtlCol="0">
            <a:spAutoFit/>
          </a:bodyPr>
          <a:lstStyle/>
          <a:p>
            <a:r>
              <a:rPr lang="en-GB" sz="4000" b="1" dirty="0"/>
              <a:t>What does poor attendance look like?</a:t>
            </a:r>
          </a:p>
          <a:p>
            <a:endParaRPr lang="en-GB" sz="3200" b="1" dirty="0"/>
          </a:p>
          <a:p>
            <a:pPr>
              <a:spcBef>
                <a:spcPct val="0"/>
              </a:spcBef>
              <a:defRPr/>
            </a:pPr>
            <a:r>
              <a:rPr lang="en-US" altLang="en-US" sz="3200" b="1" dirty="0">
                <a:ln>
                  <a:solidFill>
                    <a:schemeClr val="tx1">
                      <a:lumMod val="50000"/>
                      <a:lumOff val="50000"/>
                    </a:schemeClr>
                  </a:solidFill>
                </a:ln>
                <a:solidFill>
                  <a:schemeClr val="accent1"/>
                </a:solidFill>
              </a:rPr>
              <a:t>Satisfactory Attendance: </a:t>
            </a:r>
            <a:r>
              <a:rPr lang="en-US" altLang="en-US" sz="3200" b="1" dirty="0"/>
              <a:t>&lt;5% absence</a:t>
            </a:r>
          </a:p>
          <a:p>
            <a:pPr>
              <a:spcBef>
                <a:spcPct val="0"/>
              </a:spcBef>
              <a:defRPr/>
            </a:pPr>
            <a:r>
              <a:rPr lang="en-US" altLang="en-US" sz="3200" b="1" dirty="0">
                <a:ln>
                  <a:solidFill>
                    <a:schemeClr val="tx1">
                      <a:lumMod val="50000"/>
                      <a:lumOff val="50000"/>
                    </a:schemeClr>
                  </a:solidFill>
                </a:ln>
                <a:solidFill>
                  <a:srgbClr val="FFC000"/>
                </a:solidFill>
              </a:rPr>
              <a:t>Warning Signs: </a:t>
            </a:r>
            <a:r>
              <a:rPr lang="en-US" altLang="en-US" sz="3200" b="1" dirty="0"/>
              <a:t>&lt;10% - &gt;5% absence</a:t>
            </a:r>
          </a:p>
          <a:p>
            <a:pPr>
              <a:spcBef>
                <a:spcPct val="0"/>
              </a:spcBef>
              <a:defRPr/>
            </a:pPr>
            <a:r>
              <a:rPr lang="en-US" altLang="en-US" sz="3200" b="1" dirty="0">
                <a:ln>
                  <a:solidFill>
                    <a:schemeClr val="tx1">
                      <a:lumMod val="50000"/>
                      <a:lumOff val="50000"/>
                    </a:schemeClr>
                  </a:solidFill>
                </a:ln>
                <a:solidFill>
                  <a:srgbClr val="FF0000"/>
                </a:solidFill>
              </a:rPr>
              <a:t>Chronic Absence: </a:t>
            </a:r>
            <a:r>
              <a:rPr lang="en-US" altLang="en-US" sz="3200" b="1" dirty="0"/>
              <a:t>&gt;10% absence</a:t>
            </a:r>
          </a:p>
          <a:p>
            <a:pPr>
              <a:spcBef>
                <a:spcPct val="0"/>
              </a:spcBef>
              <a:defRPr/>
            </a:pPr>
            <a:r>
              <a:rPr lang="en-US" altLang="en-US" sz="3200" b="1" dirty="0">
                <a:ln>
                  <a:solidFill>
                    <a:schemeClr val="tx1">
                      <a:lumMod val="50000"/>
                      <a:lumOff val="50000"/>
                    </a:schemeClr>
                  </a:solidFill>
                </a:ln>
                <a:solidFill>
                  <a:srgbClr val="C00000"/>
                </a:solidFill>
                <a:cs typeface="Arial" pitchFamily="34" charset="0"/>
              </a:rPr>
              <a:t>Emergency</a:t>
            </a:r>
            <a:r>
              <a:rPr lang="en-US" altLang="en-US" sz="3200" b="1" dirty="0">
                <a:solidFill>
                  <a:srgbClr val="C00000"/>
                </a:solidFill>
                <a:cs typeface="Arial" pitchFamily="34" charset="0"/>
              </a:rPr>
              <a:t>: </a:t>
            </a:r>
            <a:r>
              <a:rPr lang="en-US" altLang="en-US" sz="3200" b="1" dirty="0"/>
              <a:t>&gt;</a:t>
            </a:r>
            <a:r>
              <a:rPr lang="en-US" altLang="en-US" sz="3200" b="1" dirty="0">
                <a:cs typeface="Arial" pitchFamily="34" charset="0"/>
              </a:rPr>
              <a:t>20% absence</a:t>
            </a:r>
          </a:p>
          <a:p>
            <a:pPr>
              <a:spcBef>
                <a:spcPct val="0"/>
              </a:spcBef>
              <a:defRPr/>
            </a:pPr>
            <a:endParaRPr lang="en-US" altLang="en-US" sz="3200" b="1" dirty="0"/>
          </a:p>
          <a:p>
            <a:endParaRPr lang="en-GB" sz="4000" b="1" dirty="0"/>
          </a:p>
        </p:txBody>
      </p:sp>
    </p:spTree>
    <p:extLst>
      <p:ext uri="{BB962C8B-B14F-4D97-AF65-F5344CB8AC3E}">
        <p14:creationId xmlns:p14="http://schemas.microsoft.com/office/powerpoint/2010/main" val="15617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A53F31-557E-4E81-8AA9-C29A9AA24316}"/>
              </a:ext>
            </a:extLst>
          </p:cNvPr>
          <p:cNvSpPr/>
          <p:nvPr/>
        </p:nvSpPr>
        <p:spPr>
          <a:xfrm>
            <a:off x="101600" y="590401"/>
            <a:ext cx="11988800" cy="5078313"/>
          </a:xfrm>
          <a:prstGeom prst="rect">
            <a:avLst/>
          </a:prstGeom>
        </p:spPr>
        <p:txBody>
          <a:bodyPr wrap="square">
            <a:spAutoFit/>
          </a:bodyPr>
          <a:lstStyle/>
          <a:p>
            <a:pPr lvl="2">
              <a:defRPr/>
            </a:pPr>
            <a:r>
              <a:rPr lang="en-US" altLang="en-US" sz="3600" b="1" dirty="0">
                <a:ea typeface="ＭＳ Ｐゴシック" pitchFamily="34" charset="-128"/>
              </a:rPr>
              <a:t>Schools that make attendance gains </a:t>
            </a:r>
            <a:r>
              <a:rPr lang="en-US" sz="3600" b="1" dirty="0"/>
              <a:t>bring together: </a:t>
            </a:r>
          </a:p>
          <a:p>
            <a:pPr marL="1485900" lvl="2" indent="-571500">
              <a:buFont typeface="Arial" panose="020B0604020202020204" pitchFamily="34" charset="0"/>
              <a:buChar char="•"/>
              <a:defRPr/>
            </a:pPr>
            <a:r>
              <a:rPr lang="en-US" sz="3600" dirty="0"/>
              <a:t>School staff members</a:t>
            </a:r>
          </a:p>
          <a:p>
            <a:pPr marL="1485900" lvl="2" indent="-571500">
              <a:buFont typeface="Arial" panose="020B0604020202020204" pitchFamily="34" charset="0"/>
              <a:buChar char="•"/>
              <a:defRPr/>
            </a:pPr>
            <a:r>
              <a:rPr lang="en-US" sz="3600" dirty="0"/>
              <a:t>Parents/families</a:t>
            </a:r>
          </a:p>
          <a:p>
            <a:pPr marL="1485900" lvl="2" indent="-571500">
              <a:buFont typeface="Arial" panose="020B0604020202020204" pitchFamily="34" charset="0"/>
              <a:buChar char="•"/>
              <a:defRPr/>
            </a:pPr>
            <a:r>
              <a:rPr lang="en-US" sz="3600" dirty="0"/>
              <a:t>Students</a:t>
            </a:r>
          </a:p>
          <a:p>
            <a:pPr marL="1485900" lvl="2" indent="-571500">
              <a:buFont typeface="Arial" panose="020B0604020202020204" pitchFamily="34" charset="0"/>
              <a:buChar char="•"/>
              <a:defRPr/>
            </a:pPr>
            <a:r>
              <a:rPr lang="en-US" sz="3600" dirty="0"/>
              <a:t>Outside agencies</a:t>
            </a:r>
          </a:p>
          <a:p>
            <a:pPr marL="1485900" lvl="2" indent="-571500">
              <a:buFont typeface="Arial" panose="020B0604020202020204" pitchFamily="34" charset="0"/>
              <a:buChar char="•"/>
              <a:defRPr/>
            </a:pPr>
            <a:endParaRPr lang="en-US" sz="3600" dirty="0"/>
          </a:p>
          <a:p>
            <a:pPr lvl="2">
              <a:defRPr/>
            </a:pPr>
            <a:r>
              <a:rPr lang="en-US" sz="3600" dirty="0"/>
              <a:t>All of the above should be brought together to review data, identify related issues, and then collaboratively develop strategies to improve student attendance.</a:t>
            </a:r>
            <a:r>
              <a:rPr lang="en-US" sz="3600" dirty="0">
                <a:solidFill>
                  <a:srgbClr val="FF0000"/>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91497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96A85BF7-8127-4C04-A1BE-230286988918}"/>
              </a:ext>
            </a:extLst>
          </p:cNvPr>
          <p:cNvSpPr txBox="1">
            <a:spLocks noChangeArrowheads="1"/>
          </p:cNvSpPr>
          <p:nvPr/>
        </p:nvSpPr>
        <p:spPr>
          <a:xfrm>
            <a:off x="2011680" y="182880"/>
            <a:ext cx="8168640" cy="62992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4000" b="1" dirty="0">
                <a:latin typeface="+mn-lt"/>
              </a:rPr>
              <a:t>Attendance Strategies</a:t>
            </a:r>
          </a:p>
        </p:txBody>
      </p:sp>
      <p:sp>
        <p:nvSpPr>
          <p:cNvPr id="3" name="Rectangle 2">
            <a:extLst>
              <a:ext uri="{FF2B5EF4-FFF2-40B4-BE49-F238E27FC236}">
                <a16:creationId xmlns:a16="http://schemas.microsoft.com/office/drawing/2014/main" id="{1C1CFBCB-32DE-4D3A-B7DE-548FB2D86936}"/>
              </a:ext>
            </a:extLst>
          </p:cNvPr>
          <p:cNvSpPr txBox="1">
            <a:spLocks noChangeArrowheads="1"/>
          </p:cNvSpPr>
          <p:nvPr/>
        </p:nvSpPr>
        <p:spPr>
          <a:xfrm>
            <a:off x="609600" y="1584960"/>
            <a:ext cx="10698480" cy="47752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charset="0"/>
              <a:buChar char="•"/>
              <a:defRPr/>
            </a:pPr>
            <a:endParaRPr lang="en-US" altLang="en-US" sz="3600" dirty="0">
              <a:ea typeface="ＭＳ Ｐゴシック" panose="020B0600070205080204" pitchFamily="34" charset="-128"/>
            </a:endParaRPr>
          </a:p>
          <a:p>
            <a:pPr>
              <a:spcAft>
                <a:spcPct val="30000"/>
              </a:spcAft>
            </a:pPr>
            <a:endParaRPr lang="en-US" altLang="en-US" dirty="0">
              <a:ea typeface="ＭＳ Ｐゴシック" panose="020B0600070205080204" pitchFamily="34" charset="-128"/>
            </a:endParaRPr>
          </a:p>
        </p:txBody>
      </p:sp>
      <p:sp>
        <p:nvSpPr>
          <p:cNvPr id="5" name="Content Placeholder 2">
            <a:extLst>
              <a:ext uri="{FF2B5EF4-FFF2-40B4-BE49-F238E27FC236}">
                <a16:creationId xmlns:a16="http://schemas.microsoft.com/office/drawing/2014/main" id="{2824170D-9BE4-4D94-9DC4-F83DF482D98A}"/>
              </a:ext>
            </a:extLst>
          </p:cNvPr>
          <p:cNvSpPr txBox="1">
            <a:spLocks/>
          </p:cNvSpPr>
          <p:nvPr/>
        </p:nvSpPr>
        <p:spPr>
          <a:xfrm>
            <a:off x="518160" y="1076960"/>
            <a:ext cx="11277600" cy="5466080"/>
          </a:xfrm>
          <a:prstGeom prst="rect">
            <a:avLst/>
          </a:prstGeom>
        </p:spPr>
        <p:txBody>
          <a:bodyPr>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7000" dirty="0"/>
              <a:t>Each of the people below can play in monitoring and supporting attendance: </a:t>
            </a:r>
          </a:p>
          <a:p>
            <a:pPr marL="0" indent="0">
              <a:buNone/>
            </a:pPr>
            <a:endParaRPr lang="en-GB" sz="6000" dirty="0"/>
          </a:p>
          <a:p>
            <a:pPr marL="514350" indent="-514350">
              <a:buFont typeface="Arial" panose="020B0604020202020204" pitchFamily="34" charset="0"/>
              <a:buAutoNum type="alphaUcPeriod"/>
            </a:pPr>
            <a:r>
              <a:rPr lang="en-GB" sz="6000" dirty="0"/>
              <a:t>The student</a:t>
            </a:r>
          </a:p>
          <a:p>
            <a:pPr marL="514350" indent="-514350">
              <a:buFont typeface="Arial" panose="020B0604020202020204" pitchFamily="34" charset="0"/>
              <a:buAutoNum type="alphaUcPeriod"/>
            </a:pPr>
            <a:r>
              <a:rPr lang="en-GB" sz="6000" dirty="0"/>
              <a:t>The student’s parent(s)/family</a:t>
            </a:r>
          </a:p>
          <a:p>
            <a:pPr marL="514350" indent="-514350">
              <a:buFont typeface="Arial" panose="020B0604020202020204" pitchFamily="34" charset="0"/>
              <a:buAutoNum type="alphaUcPeriod"/>
            </a:pPr>
            <a:r>
              <a:rPr lang="en-GB" sz="6000" dirty="0"/>
              <a:t>Admin staff</a:t>
            </a:r>
          </a:p>
          <a:p>
            <a:pPr marL="514350" indent="-514350">
              <a:buFont typeface="Arial" panose="020B0604020202020204" pitchFamily="34" charset="0"/>
              <a:buAutoNum type="alphaUcPeriod"/>
            </a:pPr>
            <a:r>
              <a:rPr lang="en-GB" sz="6000" dirty="0"/>
              <a:t>The student’s keyworker</a:t>
            </a:r>
          </a:p>
          <a:p>
            <a:pPr marL="514350" indent="-514350">
              <a:buFont typeface="Arial" panose="020B0604020202020204" pitchFamily="34" charset="0"/>
              <a:buAutoNum type="alphaUcPeriod"/>
            </a:pPr>
            <a:r>
              <a:rPr lang="en-GB" sz="6000" dirty="0"/>
              <a:t>CELC teachers</a:t>
            </a:r>
          </a:p>
          <a:p>
            <a:pPr marL="514350" indent="-514350">
              <a:buFont typeface="Arial" panose="020B0604020202020204" pitchFamily="34" charset="0"/>
              <a:buAutoNum type="alphaUcPeriod"/>
            </a:pPr>
            <a:r>
              <a:rPr lang="en-GB" sz="6000" dirty="0"/>
              <a:t>Pastoral Managers</a:t>
            </a:r>
          </a:p>
          <a:p>
            <a:pPr marL="514350" indent="-514350">
              <a:buFont typeface="Arial" panose="020B0604020202020204" pitchFamily="34" charset="0"/>
              <a:buAutoNum type="alphaUcPeriod"/>
            </a:pPr>
            <a:r>
              <a:rPr lang="en-GB" sz="6000" dirty="0"/>
              <a:t>SLT</a:t>
            </a:r>
          </a:p>
          <a:p>
            <a:pPr marL="514350" indent="-514350">
              <a:buFont typeface="Arial" panose="020B0604020202020204" pitchFamily="34" charset="0"/>
              <a:buAutoNum type="alphaUcPeriod"/>
            </a:pPr>
            <a:r>
              <a:rPr lang="en-GB" sz="6000" dirty="0"/>
              <a:t>Assistant Head responsible for Attendance (JMC)</a:t>
            </a:r>
          </a:p>
          <a:p>
            <a:pPr marL="514350" indent="-514350">
              <a:buFont typeface="Arial" panose="020B0604020202020204" pitchFamily="34" charset="0"/>
              <a:buAutoNum type="alphaUcPeriod"/>
            </a:pPr>
            <a:r>
              <a:rPr lang="en-GB" sz="6000" dirty="0"/>
              <a:t>CELC’s Education Welfare Officers</a:t>
            </a:r>
          </a:p>
          <a:p>
            <a:pPr marL="514350" indent="-514350">
              <a:buFont typeface="Arial" panose="020B0604020202020204" pitchFamily="34" charset="0"/>
              <a:buAutoNum type="alphaUcPeriod"/>
            </a:pPr>
            <a:r>
              <a:rPr lang="en-GB" sz="6000" dirty="0"/>
              <a:t>The Head Teacher</a:t>
            </a:r>
          </a:p>
          <a:p>
            <a:pPr marL="514350" indent="-514350">
              <a:buFont typeface="Arial" panose="020B0604020202020204" pitchFamily="34" charset="0"/>
              <a:buAutoNum type="alphaUcPeriod"/>
            </a:pPr>
            <a:r>
              <a:rPr lang="en-GB" sz="6000" dirty="0"/>
              <a:t>Outside Agencies</a:t>
            </a:r>
          </a:p>
        </p:txBody>
      </p:sp>
    </p:spTree>
    <p:extLst>
      <p:ext uri="{BB962C8B-B14F-4D97-AF65-F5344CB8AC3E}">
        <p14:creationId xmlns:p14="http://schemas.microsoft.com/office/powerpoint/2010/main" val="29036170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01EC1-F952-4F05-829C-8F544A5DC6C9}"/>
              </a:ext>
            </a:extLst>
          </p:cNvPr>
          <p:cNvSpPr txBox="1">
            <a:spLocks/>
          </p:cNvSpPr>
          <p:nvPr/>
        </p:nvSpPr>
        <p:spPr>
          <a:xfrm>
            <a:off x="1859280" y="447040"/>
            <a:ext cx="8321040" cy="105251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altLang="en-US" sz="3600" b="1" dirty="0">
                <a:latin typeface="+mn-lt"/>
                <a:ea typeface="ＭＳ Ｐゴシック" pitchFamily="34" charset="-128"/>
              </a:rPr>
              <a:t>What Parents Can Do?</a:t>
            </a:r>
          </a:p>
        </p:txBody>
      </p:sp>
      <p:sp>
        <p:nvSpPr>
          <p:cNvPr id="3" name="Content Placeholder 2">
            <a:extLst>
              <a:ext uri="{FF2B5EF4-FFF2-40B4-BE49-F238E27FC236}">
                <a16:creationId xmlns:a16="http://schemas.microsoft.com/office/drawing/2014/main" id="{03E45A24-0C1E-4AE6-B8CF-26EC1173C666}"/>
              </a:ext>
            </a:extLst>
          </p:cNvPr>
          <p:cNvSpPr txBox="1">
            <a:spLocks/>
          </p:cNvSpPr>
          <p:nvPr/>
        </p:nvSpPr>
        <p:spPr>
          <a:xfrm>
            <a:off x="457200" y="1341121"/>
            <a:ext cx="11125200" cy="5059680"/>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en-US" sz="3600" b="1" dirty="0">
                <a:ea typeface="ＭＳ Ｐゴシック" panose="020B0600070205080204" pitchFamily="34" charset="-128"/>
              </a:rPr>
              <a:t>You can support your child to attend school by:</a:t>
            </a:r>
          </a:p>
          <a:p>
            <a:r>
              <a:rPr lang="en-US" altLang="en-US" sz="3200" dirty="0">
                <a:ea typeface="ＭＳ Ｐゴシック" panose="020B0600070205080204" pitchFamily="34" charset="-128"/>
              </a:rPr>
              <a:t>Ensuring your child arrives on time each day, ready to learn.</a:t>
            </a:r>
          </a:p>
          <a:p>
            <a:r>
              <a:rPr lang="en-US" altLang="en-US" sz="3200" dirty="0">
                <a:ea typeface="ＭＳ Ｐゴシック" panose="020B0600070205080204" pitchFamily="34" charset="-128"/>
              </a:rPr>
              <a:t>Take an interest in the education of your child, by talking to them about school and by keeping in regular communication with school.</a:t>
            </a:r>
          </a:p>
          <a:p>
            <a:r>
              <a:rPr lang="en-US" altLang="en-US" sz="3200" dirty="0">
                <a:ea typeface="ＭＳ Ｐゴシック" panose="020B0600070205080204" pitchFamily="34" charset="-128"/>
              </a:rPr>
              <a:t>Call the school before 9:15am, on each day of absence.</a:t>
            </a:r>
          </a:p>
          <a:p>
            <a:r>
              <a:rPr lang="en-US" altLang="en-US" sz="3200" dirty="0">
                <a:ea typeface="ＭＳ Ｐゴシック" panose="020B0600070205080204" pitchFamily="34" charset="-128"/>
              </a:rPr>
              <a:t>Be alert to any signs that might indicate bullying or other issues that could affect school attendance.</a:t>
            </a:r>
          </a:p>
          <a:p>
            <a:r>
              <a:rPr lang="en-US" altLang="en-US" sz="3200" dirty="0">
                <a:ea typeface="ＭＳ Ｐゴシック" panose="020B0600070205080204" pitchFamily="34" charset="-128"/>
              </a:rPr>
              <a:t>Inform the school immediately if there are any matters that arise that may affect the attendance of your son/daughter.</a:t>
            </a:r>
          </a:p>
        </p:txBody>
      </p:sp>
    </p:spTree>
    <p:extLst>
      <p:ext uri="{BB962C8B-B14F-4D97-AF65-F5344CB8AC3E}">
        <p14:creationId xmlns:p14="http://schemas.microsoft.com/office/powerpoint/2010/main" val="2063083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F961A-835A-4A7B-BCC4-28E0A49A8D2A}"/>
              </a:ext>
            </a:extLst>
          </p:cNvPr>
          <p:cNvSpPr>
            <a:spLocks noGrp="1"/>
          </p:cNvSpPr>
          <p:nvPr>
            <p:ph type="title"/>
          </p:nvPr>
        </p:nvSpPr>
        <p:spPr/>
        <p:txBody>
          <a:bodyPr/>
          <a:lstStyle/>
          <a:p>
            <a:r>
              <a:rPr lang="en-GB" b="1" dirty="0"/>
              <a:t>What is the expected minimum attendance percentage set out by the Government?</a:t>
            </a:r>
          </a:p>
        </p:txBody>
      </p:sp>
      <p:sp>
        <p:nvSpPr>
          <p:cNvPr id="3" name="Content Placeholder 2">
            <a:extLst>
              <a:ext uri="{FF2B5EF4-FFF2-40B4-BE49-F238E27FC236}">
                <a16:creationId xmlns:a16="http://schemas.microsoft.com/office/drawing/2014/main" id="{675AFB9B-A08B-4268-8093-E6FEE1A300FC}"/>
              </a:ext>
            </a:extLst>
          </p:cNvPr>
          <p:cNvSpPr>
            <a:spLocks noGrp="1"/>
          </p:cNvSpPr>
          <p:nvPr>
            <p:ph idx="1"/>
          </p:nvPr>
        </p:nvSpPr>
        <p:spPr>
          <a:xfrm>
            <a:off x="838200" y="2062479"/>
            <a:ext cx="10515600" cy="4114483"/>
          </a:xfrm>
        </p:spPr>
        <p:txBody>
          <a:bodyPr>
            <a:normAutofit/>
          </a:bodyPr>
          <a:lstStyle/>
          <a:p>
            <a:pPr marL="514350" indent="-514350">
              <a:buAutoNum type="alphaUcPeriod"/>
            </a:pPr>
            <a:r>
              <a:rPr lang="en-GB" sz="6000" dirty="0"/>
              <a:t> 80% </a:t>
            </a:r>
          </a:p>
          <a:p>
            <a:pPr marL="514350" indent="-514350">
              <a:buAutoNum type="alphaUcPeriod"/>
            </a:pPr>
            <a:r>
              <a:rPr lang="en-GB" sz="6000" dirty="0"/>
              <a:t> 85% </a:t>
            </a:r>
          </a:p>
          <a:p>
            <a:pPr marL="514350" indent="-514350">
              <a:buAutoNum type="alphaUcPeriod"/>
            </a:pPr>
            <a:r>
              <a:rPr lang="en-GB" sz="6000" dirty="0"/>
              <a:t> 90%</a:t>
            </a:r>
          </a:p>
          <a:p>
            <a:pPr marL="514350" indent="-514350">
              <a:buAutoNum type="alphaUcPeriod"/>
            </a:pPr>
            <a:r>
              <a:rPr lang="en-GB" sz="6000" dirty="0"/>
              <a:t> 95%</a:t>
            </a:r>
          </a:p>
        </p:txBody>
      </p:sp>
    </p:spTree>
    <p:extLst>
      <p:ext uri="{BB962C8B-B14F-4D97-AF65-F5344CB8AC3E}">
        <p14:creationId xmlns:p14="http://schemas.microsoft.com/office/powerpoint/2010/main" val="2018723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F961A-835A-4A7B-BCC4-28E0A49A8D2A}"/>
              </a:ext>
            </a:extLst>
          </p:cNvPr>
          <p:cNvSpPr>
            <a:spLocks noGrp="1"/>
          </p:cNvSpPr>
          <p:nvPr>
            <p:ph type="title"/>
          </p:nvPr>
        </p:nvSpPr>
        <p:spPr/>
        <p:txBody>
          <a:bodyPr/>
          <a:lstStyle/>
          <a:p>
            <a:r>
              <a:rPr lang="en-GB" b="1" dirty="0"/>
              <a:t>What is the expected minimum attendance percentage set out by the Government?</a:t>
            </a:r>
          </a:p>
        </p:txBody>
      </p:sp>
      <p:sp>
        <p:nvSpPr>
          <p:cNvPr id="3" name="Content Placeholder 2">
            <a:extLst>
              <a:ext uri="{FF2B5EF4-FFF2-40B4-BE49-F238E27FC236}">
                <a16:creationId xmlns:a16="http://schemas.microsoft.com/office/drawing/2014/main" id="{675AFB9B-A08B-4268-8093-E6FEE1A300FC}"/>
              </a:ext>
            </a:extLst>
          </p:cNvPr>
          <p:cNvSpPr>
            <a:spLocks noGrp="1"/>
          </p:cNvSpPr>
          <p:nvPr>
            <p:ph idx="1"/>
          </p:nvPr>
        </p:nvSpPr>
        <p:spPr>
          <a:xfrm>
            <a:off x="838200" y="2062479"/>
            <a:ext cx="10515600" cy="4114483"/>
          </a:xfrm>
        </p:spPr>
        <p:txBody>
          <a:bodyPr>
            <a:normAutofit/>
          </a:bodyPr>
          <a:lstStyle/>
          <a:p>
            <a:pPr marL="0" indent="0">
              <a:buNone/>
            </a:pPr>
            <a:r>
              <a:rPr lang="en-GB" sz="6000" dirty="0"/>
              <a:t>The answer is ‘D’: 95%</a:t>
            </a:r>
          </a:p>
          <a:p>
            <a:pPr marL="0" indent="0">
              <a:buNone/>
            </a:pPr>
            <a:endParaRPr lang="en-GB" sz="2400" dirty="0"/>
          </a:p>
          <a:p>
            <a:pPr marL="0" indent="0">
              <a:buNone/>
            </a:pPr>
            <a:r>
              <a:rPr lang="en-GB" sz="4800" dirty="0"/>
              <a:t>This is the minimum expectation that the Government have for all children to attend school.</a:t>
            </a:r>
          </a:p>
        </p:txBody>
      </p:sp>
    </p:spTree>
    <p:extLst>
      <p:ext uri="{BB962C8B-B14F-4D97-AF65-F5344CB8AC3E}">
        <p14:creationId xmlns:p14="http://schemas.microsoft.com/office/powerpoint/2010/main" val="3821699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F961A-835A-4A7B-BCC4-28E0A49A8D2A}"/>
              </a:ext>
            </a:extLst>
          </p:cNvPr>
          <p:cNvSpPr>
            <a:spLocks noGrp="1"/>
          </p:cNvSpPr>
          <p:nvPr>
            <p:ph type="title"/>
          </p:nvPr>
        </p:nvSpPr>
        <p:spPr/>
        <p:txBody>
          <a:bodyPr/>
          <a:lstStyle/>
          <a:p>
            <a:r>
              <a:rPr lang="en-GB" b="1" dirty="0"/>
              <a:t>What absence percentage is considered as ‘persistent absenteeism’ by the Government?</a:t>
            </a:r>
          </a:p>
        </p:txBody>
      </p:sp>
      <p:sp>
        <p:nvSpPr>
          <p:cNvPr id="3" name="Content Placeholder 2">
            <a:extLst>
              <a:ext uri="{FF2B5EF4-FFF2-40B4-BE49-F238E27FC236}">
                <a16:creationId xmlns:a16="http://schemas.microsoft.com/office/drawing/2014/main" id="{675AFB9B-A08B-4268-8093-E6FEE1A300FC}"/>
              </a:ext>
            </a:extLst>
          </p:cNvPr>
          <p:cNvSpPr>
            <a:spLocks noGrp="1"/>
          </p:cNvSpPr>
          <p:nvPr>
            <p:ph idx="1"/>
          </p:nvPr>
        </p:nvSpPr>
        <p:spPr>
          <a:xfrm>
            <a:off x="838200" y="2062479"/>
            <a:ext cx="10515600" cy="4114483"/>
          </a:xfrm>
        </p:spPr>
        <p:txBody>
          <a:bodyPr>
            <a:normAutofit/>
          </a:bodyPr>
          <a:lstStyle/>
          <a:p>
            <a:pPr marL="514350" indent="-514350">
              <a:buAutoNum type="alphaUcPeriod"/>
            </a:pPr>
            <a:r>
              <a:rPr lang="en-GB" sz="6000" dirty="0"/>
              <a:t> &gt;30% </a:t>
            </a:r>
          </a:p>
          <a:p>
            <a:pPr marL="514350" indent="-514350">
              <a:buAutoNum type="alphaUcPeriod"/>
            </a:pPr>
            <a:r>
              <a:rPr lang="en-GB" sz="6000" dirty="0"/>
              <a:t> &gt;20% </a:t>
            </a:r>
          </a:p>
          <a:p>
            <a:pPr marL="514350" indent="-514350">
              <a:buAutoNum type="alphaUcPeriod"/>
            </a:pPr>
            <a:r>
              <a:rPr lang="en-GB" sz="6000" dirty="0"/>
              <a:t> &gt;10%</a:t>
            </a:r>
          </a:p>
          <a:p>
            <a:pPr marL="514350" indent="-514350">
              <a:buAutoNum type="alphaUcPeriod"/>
            </a:pPr>
            <a:r>
              <a:rPr lang="en-GB" sz="6000" dirty="0"/>
              <a:t> &gt;5%</a:t>
            </a:r>
          </a:p>
        </p:txBody>
      </p:sp>
    </p:spTree>
    <p:extLst>
      <p:ext uri="{BB962C8B-B14F-4D97-AF65-F5344CB8AC3E}">
        <p14:creationId xmlns:p14="http://schemas.microsoft.com/office/powerpoint/2010/main" val="388393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F961A-835A-4A7B-BCC4-28E0A49A8D2A}"/>
              </a:ext>
            </a:extLst>
          </p:cNvPr>
          <p:cNvSpPr>
            <a:spLocks noGrp="1"/>
          </p:cNvSpPr>
          <p:nvPr>
            <p:ph type="title"/>
          </p:nvPr>
        </p:nvSpPr>
        <p:spPr/>
        <p:txBody>
          <a:bodyPr/>
          <a:lstStyle/>
          <a:p>
            <a:r>
              <a:rPr lang="en-GB" b="1" dirty="0"/>
              <a:t>What absence percentage is considered as ‘persistent absenteeism’ by the Government?</a:t>
            </a:r>
          </a:p>
        </p:txBody>
      </p:sp>
      <p:sp>
        <p:nvSpPr>
          <p:cNvPr id="3" name="Content Placeholder 2">
            <a:extLst>
              <a:ext uri="{FF2B5EF4-FFF2-40B4-BE49-F238E27FC236}">
                <a16:creationId xmlns:a16="http://schemas.microsoft.com/office/drawing/2014/main" id="{675AFB9B-A08B-4268-8093-E6FEE1A300FC}"/>
              </a:ext>
            </a:extLst>
          </p:cNvPr>
          <p:cNvSpPr>
            <a:spLocks noGrp="1"/>
          </p:cNvSpPr>
          <p:nvPr>
            <p:ph idx="1"/>
          </p:nvPr>
        </p:nvSpPr>
        <p:spPr>
          <a:xfrm>
            <a:off x="838200" y="2062479"/>
            <a:ext cx="10515600" cy="4114483"/>
          </a:xfrm>
        </p:spPr>
        <p:txBody>
          <a:bodyPr>
            <a:normAutofit lnSpcReduction="10000"/>
          </a:bodyPr>
          <a:lstStyle/>
          <a:p>
            <a:pPr marL="0" indent="0">
              <a:buNone/>
            </a:pPr>
            <a:r>
              <a:rPr lang="en-GB" sz="7200" dirty="0"/>
              <a:t>The answer is ‘C’: &gt;10%</a:t>
            </a:r>
          </a:p>
          <a:p>
            <a:pPr marL="0" indent="0">
              <a:buNone/>
            </a:pPr>
            <a:endParaRPr lang="en-GB" sz="3200" dirty="0"/>
          </a:p>
          <a:p>
            <a:pPr marL="0" indent="0">
              <a:buNone/>
            </a:pPr>
            <a:r>
              <a:rPr lang="en-GB" sz="6000" dirty="0"/>
              <a:t>Any absence above 10% is classified as ‘persistent absenteeism’.</a:t>
            </a:r>
          </a:p>
        </p:txBody>
      </p:sp>
    </p:spTree>
    <p:extLst>
      <p:ext uri="{BB962C8B-B14F-4D97-AF65-F5344CB8AC3E}">
        <p14:creationId xmlns:p14="http://schemas.microsoft.com/office/powerpoint/2010/main" val="1077167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F961A-835A-4A7B-BCC4-28E0A49A8D2A}"/>
              </a:ext>
            </a:extLst>
          </p:cNvPr>
          <p:cNvSpPr>
            <a:spLocks noGrp="1"/>
          </p:cNvSpPr>
          <p:nvPr>
            <p:ph type="title"/>
          </p:nvPr>
        </p:nvSpPr>
        <p:spPr/>
        <p:txBody>
          <a:bodyPr/>
          <a:lstStyle/>
          <a:p>
            <a:r>
              <a:rPr lang="en-GB" b="1" dirty="0"/>
              <a:t>Who can authorise a student to have time off school?</a:t>
            </a:r>
          </a:p>
        </p:txBody>
      </p:sp>
      <p:sp>
        <p:nvSpPr>
          <p:cNvPr id="3" name="Content Placeholder 2">
            <a:extLst>
              <a:ext uri="{FF2B5EF4-FFF2-40B4-BE49-F238E27FC236}">
                <a16:creationId xmlns:a16="http://schemas.microsoft.com/office/drawing/2014/main" id="{675AFB9B-A08B-4268-8093-E6FEE1A300FC}"/>
              </a:ext>
            </a:extLst>
          </p:cNvPr>
          <p:cNvSpPr>
            <a:spLocks noGrp="1"/>
          </p:cNvSpPr>
          <p:nvPr>
            <p:ph idx="1"/>
          </p:nvPr>
        </p:nvSpPr>
        <p:spPr>
          <a:xfrm>
            <a:off x="838200" y="2062479"/>
            <a:ext cx="10515600" cy="4114483"/>
          </a:xfrm>
        </p:spPr>
        <p:txBody>
          <a:bodyPr>
            <a:normAutofit fontScale="92500" lnSpcReduction="10000"/>
          </a:bodyPr>
          <a:lstStyle/>
          <a:p>
            <a:pPr marL="514350" indent="-514350">
              <a:buAutoNum type="alphaUcPeriod"/>
            </a:pPr>
            <a:r>
              <a:rPr lang="en-GB" sz="6000" dirty="0"/>
              <a:t> Parent </a:t>
            </a:r>
          </a:p>
          <a:p>
            <a:pPr marL="514350" indent="-514350">
              <a:buAutoNum type="alphaUcPeriod"/>
            </a:pPr>
            <a:r>
              <a:rPr lang="en-GB" sz="6000" dirty="0"/>
              <a:t> A doctor </a:t>
            </a:r>
          </a:p>
          <a:p>
            <a:pPr marL="514350" indent="-514350">
              <a:buAutoNum type="alphaUcPeriod"/>
            </a:pPr>
            <a:r>
              <a:rPr lang="en-GB" sz="6000" dirty="0"/>
              <a:t> A relative </a:t>
            </a:r>
          </a:p>
          <a:p>
            <a:pPr marL="514350" indent="-514350">
              <a:buAutoNum type="alphaUcPeriod"/>
            </a:pPr>
            <a:r>
              <a:rPr lang="en-GB" sz="6000" dirty="0"/>
              <a:t> The Head Teacher</a:t>
            </a:r>
          </a:p>
          <a:p>
            <a:pPr marL="514350" indent="-514350">
              <a:buAutoNum type="alphaUcPeriod"/>
            </a:pPr>
            <a:r>
              <a:rPr lang="en-GB" sz="6000" dirty="0"/>
              <a:t> The child themselves</a:t>
            </a:r>
          </a:p>
        </p:txBody>
      </p:sp>
    </p:spTree>
    <p:extLst>
      <p:ext uri="{BB962C8B-B14F-4D97-AF65-F5344CB8AC3E}">
        <p14:creationId xmlns:p14="http://schemas.microsoft.com/office/powerpoint/2010/main" val="3516022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F961A-835A-4A7B-BCC4-28E0A49A8D2A}"/>
              </a:ext>
            </a:extLst>
          </p:cNvPr>
          <p:cNvSpPr>
            <a:spLocks noGrp="1"/>
          </p:cNvSpPr>
          <p:nvPr>
            <p:ph type="title"/>
          </p:nvPr>
        </p:nvSpPr>
        <p:spPr/>
        <p:txBody>
          <a:bodyPr/>
          <a:lstStyle/>
          <a:p>
            <a:r>
              <a:rPr lang="en-GB" b="1" dirty="0"/>
              <a:t>Who can authorise a student to have time off school?</a:t>
            </a:r>
          </a:p>
        </p:txBody>
      </p:sp>
      <p:sp>
        <p:nvSpPr>
          <p:cNvPr id="3" name="Content Placeholder 2">
            <a:extLst>
              <a:ext uri="{FF2B5EF4-FFF2-40B4-BE49-F238E27FC236}">
                <a16:creationId xmlns:a16="http://schemas.microsoft.com/office/drawing/2014/main" id="{675AFB9B-A08B-4268-8093-E6FEE1A300FC}"/>
              </a:ext>
            </a:extLst>
          </p:cNvPr>
          <p:cNvSpPr>
            <a:spLocks noGrp="1"/>
          </p:cNvSpPr>
          <p:nvPr>
            <p:ph idx="1"/>
          </p:nvPr>
        </p:nvSpPr>
        <p:spPr>
          <a:xfrm>
            <a:off x="838200" y="1991361"/>
            <a:ext cx="10896600" cy="4501514"/>
          </a:xfrm>
        </p:spPr>
        <p:txBody>
          <a:bodyPr>
            <a:normAutofit fontScale="77500" lnSpcReduction="20000"/>
          </a:bodyPr>
          <a:lstStyle/>
          <a:p>
            <a:pPr marL="0" indent="0">
              <a:buNone/>
            </a:pPr>
            <a:r>
              <a:rPr lang="en-GB" sz="6700" dirty="0"/>
              <a:t>The answer is only ‘D’: The Head Teacher (who may delegate this authority to another member of staff)</a:t>
            </a:r>
          </a:p>
          <a:p>
            <a:pPr marL="0" indent="0">
              <a:buNone/>
            </a:pPr>
            <a:endParaRPr lang="en-GB" sz="5600" dirty="0"/>
          </a:p>
          <a:p>
            <a:pPr marL="0" indent="0">
              <a:buNone/>
            </a:pPr>
            <a:r>
              <a:rPr lang="en-GB" sz="5700" dirty="0"/>
              <a:t>Other people may give information to the Head Teacher to inform his/her decision but this is not the same as giving authorisation for the absence. </a:t>
            </a:r>
          </a:p>
        </p:txBody>
      </p:sp>
    </p:spTree>
    <p:extLst>
      <p:ext uri="{BB962C8B-B14F-4D97-AF65-F5344CB8AC3E}">
        <p14:creationId xmlns:p14="http://schemas.microsoft.com/office/powerpoint/2010/main" val="253061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F961A-835A-4A7B-BCC4-28E0A49A8D2A}"/>
              </a:ext>
            </a:extLst>
          </p:cNvPr>
          <p:cNvSpPr>
            <a:spLocks noGrp="1"/>
          </p:cNvSpPr>
          <p:nvPr>
            <p:ph type="title"/>
          </p:nvPr>
        </p:nvSpPr>
        <p:spPr/>
        <p:txBody>
          <a:bodyPr/>
          <a:lstStyle/>
          <a:p>
            <a:r>
              <a:rPr lang="en-GB" b="1" dirty="0"/>
              <a:t>For what reason(s) are students allowed a day off school?</a:t>
            </a:r>
          </a:p>
        </p:txBody>
      </p:sp>
      <p:sp>
        <p:nvSpPr>
          <p:cNvPr id="3" name="Content Placeholder 2">
            <a:extLst>
              <a:ext uri="{FF2B5EF4-FFF2-40B4-BE49-F238E27FC236}">
                <a16:creationId xmlns:a16="http://schemas.microsoft.com/office/drawing/2014/main" id="{675AFB9B-A08B-4268-8093-E6FEE1A300FC}"/>
              </a:ext>
            </a:extLst>
          </p:cNvPr>
          <p:cNvSpPr>
            <a:spLocks noGrp="1"/>
          </p:cNvSpPr>
          <p:nvPr>
            <p:ph idx="1"/>
          </p:nvPr>
        </p:nvSpPr>
        <p:spPr>
          <a:xfrm>
            <a:off x="838200" y="2062479"/>
            <a:ext cx="10515600" cy="4114483"/>
          </a:xfrm>
        </p:spPr>
        <p:txBody>
          <a:bodyPr>
            <a:normAutofit fontScale="92500" lnSpcReduction="10000"/>
          </a:bodyPr>
          <a:lstStyle/>
          <a:p>
            <a:pPr marL="514350" indent="-514350">
              <a:buAutoNum type="alphaUcPeriod"/>
            </a:pPr>
            <a:r>
              <a:rPr lang="en-GB" sz="6000" dirty="0"/>
              <a:t> To visit a relative </a:t>
            </a:r>
          </a:p>
          <a:p>
            <a:pPr marL="514350" indent="-514350">
              <a:buAutoNum type="alphaUcPeriod"/>
            </a:pPr>
            <a:r>
              <a:rPr lang="en-GB" sz="6000" dirty="0"/>
              <a:t> To go to the Dentist / Doctor </a:t>
            </a:r>
          </a:p>
          <a:p>
            <a:pPr marL="514350" indent="-514350">
              <a:buAutoNum type="alphaUcPeriod"/>
            </a:pPr>
            <a:r>
              <a:rPr lang="en-GB" sz="6000" dirty="0"/>
              <a:t> To go on Holiday </a:t>
            </a:r>
          </a:p>
          <a:p>
            <a:pPr marL="514350" indent="-514350">
              <a:buAutoNum type="alphaUcPeriod"/>
            </a:pPr>
            <a:r>
              <a:rPr lang="en-GB" sz="6000" dirty="0"/>
              <a:t> To buy school uniform </a:t>
            </a:r>
          </a:p>
          <a:p>
            <a:pPr marL="514350" indent="-514350">
              <a:buAutoNum type="alphaUcPeriod"/>
            </a:pPr>
            <a:r>
              <a:rPr lang="en-GB" sz="6000" dirty="0"/>
              <a:t> Because it is their birthday</a:t>
            </a:r>
          </a:p>
        </p:txBody>
      </p:sp>
    </p:spTree>
    <p:extLst>
      <p:ext uri="{BB962C8B-B14F-4D97-AF65-F5344CB8AC3E}">
        <p14:creationId xmlns:p14="http://schemas.microsoft.com/office/powerpoint/2010/main" val="3912549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798FCFA7C8BAC4997BB850E22C0104B" ma:contentTypeVersion="11" ma:contentTypeDescription="Create a new document." ma:contentTypeScope="" ma:versionID="773275638eb8675e11e276ebd2258762">
  <xsd:schema xmlns:xsd="http://www.w3.org/2001/XMLSchema" xmlns:xs="http://www.w3.org/2001/XMLSchema" xmlns:p="http://schemas.microsoft.com/office/2006/metadata/properties" xmlns:ns2="d64b8420-6987-42b0-b882-76f4dcdebdf5" xmlns:ns3="e8598414-b8b6-4047-aa30-65305a42929c" targetNamespace="http://schemas.microsoft.com/office/2006/metadata/properties" ma:root="true" ma:fieldsID="5b5c5e158315a0524ad6d4aa27186dec" ns2:_="" ns3:_="">
    <xsd:import namespace="d64b8420-6987-42b0-b882-76f4dcdebdf5"/>
    <xsd:import namespace="e8598414-b8b6-4047-aa30-65305a42929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4b8420-6987-42b0-b882-76f4dcdebd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8598414-b8b6-4047-aa30-65305a42929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74AD6EF-202B-44E1-8620-424E634AED32}">
  <ds:schemaRefs>
    <ds:schemaRef ds:uri="d64b8420-6987-42b0-b882-76f4dcdebdf5"/>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e8598414-b8b6-4047-aa30-65305a42929c"/>
    <ds:schemaRef ds:uri="http://www.w3.org/XML/1998/namespace"/>
    <ds:schemaRef ds:uri="http://purl.org/dc/dcmitype/"/>
  </ds:schemaRefs>
</ds:datastoreItem>
</file>

<file path=customXml/itemProps2.xml><?xml version="1.0" encoding="utf-8"?>
<ds:datastoreItem xmlns:ds="http://schemas.openxmlformats.org/officeDocument/2006/customXml" ds:itemID="{1B834E42-39EE-477A-AFB2-FB831EBB5BE1}">
  <ds:schemaRefs>
    <ds:schemaRef ds:uri="http://schemas.microsoft.com/sharepoint/v3/contenttype/forms"/>
  </ds:schemaRefs>
</ds:datastoreItem>
</file>

<file path=customXml/itemProps3.xml><?xml version="1.0" encoding="utf-8"?>
<ds:datastoreItem xmlns:ds="http://schemas.openxmlformats.org/officeDocument/2006/customXml" ds:itemID="{2674A3B2-2893-4961-88BA-B72E0735C5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4b8420-6987-42b0-b882-76f4dcdebdf5"/>
    <ds:schemaRef ds:uri="e8598414-b8b6-4047-aa30-65305a4292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961</TotalTime>
  <Words>1182</Words>
  <Application>Microsoft Office PowerPoint</Application>
  <PresentationFormat>Widescreen</PresentationFormat>
  <Paragraphs>144</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Georgia</vt:lpstr>
      <vt:lpstr>Office Theme</vt:lpstr>
      <vt:lpstr>PowerPoint Presentation</vt:lpstr>
      <vt:lpstr>Quiz Time</vt:lpstr>
      <vt:lpstr>What is the expected minimum attendance percentage set out by the Government?</vt:lpstr>
      <vt:lpstr>What is the expected minimum attendance percentage set out by the Government?</vt:lpstr>
      <vt:lpstr>What absence percentage is considered as ‘persistent absenteeism’ by the Government?</vt:lpstr>
      <vt:lpstr>What absence percentage is considered as ‘persistent absenteeism’ by the Government?</vt:lpstr>
      <vt:lpstr>Who can authorise a student to have time off school?</vt:lpstr>
      <vt:lpstr>Who can authorise a student to have time off school?</vt:lpstr>
      <vt:lpstr>For what reason(s) are students allowed a day off school?</vt:lpstr>
      <vt:lpstr>For what reason(s) are students allowed a day off school?</vt:lpstr>
      <vt:lpstr>If a student is late to school will this count as an absence?</vt:lpstr>
      <vt:lpstr>If a student is late to school will this count as an absence?</vt:lpstr>
      <vt:lpstr>If John has 90% attendance at the end of the school year, how much time has he missed?</vt:lpstr>
      <vt:lpstr>If John has 90% attendance at the end of the school year, how much time has he missed?</vt:lpstr>
      <vt:lpstr>If John has 90% attendance at the end of Year 11, how much will this detrimentally affect each of his GCSE grades?</vt:lpstr>
      <vt:lpstr>If John has 90% attendance at the end of Year 11, how much will this detrimentally affect each of his GCSE grades?</vt:lpstr>
      <vt:lpstr>Who can help to improve a CELC student’s attendance? </vt:lpstr>
      <vt:lpstr>Who can help to improve a CELC student’s attendance?</vt:lpstr>
      <vt:lpstr>PowerPoint Presentation</vt:lpstr>
      <vt:lpstr>PowerPoint Presentation</vt:lpstr>
      <vt:lpstr>PowerPoint Presentation</vt:lpstr>
      <vt:lpstr>PowerPoint Presentation</vt:lpstr>
      <vt:lpstr>PowerPoint Presentation</vt:lpstr>
      <vt:lpstr>PowerPoint Presentation</vt:lpstr>
    </vt:vector>
  </TitlesOfParts>
  <Company>CTC Kingshurst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Matthew Stiles ***</dc:creator>
  <cp:lastModifiedBy>McCarthy, Joanne</cp:lastModifiedBy>
  <cp:revision>73</cp:revision>
  <cp:lastPrinted>2017-04-20T14:43:59Z</cp:lastPrinted>
  <dcterms:created xsi:type="dcterms:W3CDTF">2017-04-20T12:28:16Z</dcterms:created>
  <dcterms:modified xsi:type="dcterms:W3CDTF">2020-06-09T10:52:58Z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0x0101002798FCFA7C8BAC4997BB850E22C0104B</vt:lpwstr>
  </property>
</Properties>
</file>