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8"/>
  </p:notesMasterIdLst>
  <p:sldIdLst>
    <p:sldId id="256" r:id="rId5"/>
    <p:sldId id="265" r:id="rId6"/>
    <p:sldId id="296" r:id="rId7"/>
    <p:sldId id="268" r:id="rId8"/>
    <p:sldId id="297" r:id="rId9"/>
    <p:sldId id="298" r:id="rId10"/>
    <p:sldId id="299" r:id="rId11"/>
    <p:sldId id="273" r:id="rId12"/>
    <p:sldId id="281" r:id="rId13"/>
    <p:sldId id="280" r:id="rId14"/>
    <p:sldId id="275" r:id="rId15"/>
    <p:sldId id="277" r:id="rId16"/>
    <p:sldId id="274"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Gill Sans MT" panose="020B0502020104020203" pitchFamily="34" charset="0"/>
      <p:regular r:id="rId25"/>
      <p:bold r:id="rId26"/>
      <p:italic r:id="rId27"/>
      <p:boldItalic r:id="rId28"/>
    </p:embeddedFont>
    <p:embeddedFont>
      <p:font typeface="Lato" panose="020B0604020202020204" charset="0"/>
      <p:regular r:id="rId29"/>
      <p:bold r:id="rId30"/>
      <p:italic r:id="rId31"/>
      <p:boldItalic r:id="rId32"/>
    </p:embeddedFont>
    <p:embeddedFont>
      <p:font typeface="League Spartan" panose="020B0604020202020204" charset="0"/>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than Miller" initials="BM" lastIdx="7" clrIdx="0">
    <p:extLst>
      <p:ext uri="{19B8F6BF-5375-455C-9EA6-DF929625EA0E}">
        <p15:presenceInfo xmlns:p15="http://schemas.microsoft.com/office/powerpoint/2012/main" userId="S-1-5-21-1285066173-1815393381-3561576999-2641" providerId="AD"/>
      </p:ext>
    </p:extLst>
  </p:cmAuthor>
  <p:cmAuthor id="2" name="Jenny Fox" initials="JF" lastIdx="15" clrIdx="1">
    <p:extLst>
      <p:ext uri="{19B8F6BF-5375-455C-9EA6-DF929625EA0E}">
        <p15:presenceInfo xmlns:p15="http://schemas.microsoft.com/office/powerpoint/2012/main" userId="S-1-5-21-1285066173-1815393381-3561576999-26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5519E"/>
    <a:srgbClr val="E4D1E7"/>
    <a:srgbClr val="CCA7D1"/>
    <a:srgbClr val="D6B8DA"/>
    <a:srgbClr val="D6475E"/>
    <a:srgbClr val="F9E3E7"/>
    <a:srgbClr val="FF6699"/>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36" autoAdjust="0"/>
    <p:restoredTop sz="78792" autoAdjust="0"/>
  </p:normalViewPr>
  <p:slideViewPr>
    <p:cSldViewPr snapToGrid="0">
      <p:cViewPr varScale="1">
        <p:scale>
          <a:sx n="53" d="100"/>
          <a:sy n="53" d="100"/>
        </p:scale>
        <p:origin x="1228"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74C49-88B1-4145-AAE9-321585C0E3E9}" type="datetimeFigureOut">
              <a:rPr lang="en-GB" smtClean="0"/>
              <a:t>15/06/2020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341621-6C35-4F0F-A6C9-262F1FFD9795}" type="slidenum">
              <a:rPr lang="en-GB" smtClean="0"/>
              <a:t>‹#›</a:t>
            </a:fld>
            <a:endParaRPr lang="en-GB"/>
          </a:p>
        </p:txBody>
      </p:sp>
    </p:spTree>
    <p:extLst>
      <p:ext uri="{BB962C8B-B14F-4D97-AF65-F5344CB8AC3E}">
        <p14:creationId xmlns:p14="http://schemas.microsoft.com/office/powerpoint/2010/main" val="3972487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567DB251-18AC-41D5-959F-F289AB917537}" type="slidenum">
              <a:rPr lang="en-GB" smtClean="0"/>
              <a:t>3</a:t>
            </a:fld>
            <a:endParaRPr lang="en-GB" dirty="0"/>
          </a:p>
        </p:txBody>
      </p:sp>
    </p:spTree>
    <p:extLst>
      <p:ext uri="{BB962C8B-B14F-4D97-AF65-F5344CB8AC3E}">
        <p14:creationId xmlns:p14="http://schemas.microsoft.com/office/powerpoint/2010/main" val="3037151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B341621-6C35-4F0F-A6C9-262F1FFD9795}" type="slidenum">
              <a:rPr lang="en-GB" smtClean="0"/>
              <a:t>13</a:t>
            </a:fld>
            <a:endParaRPr lang="en-GB"/>
          </a:p>
        </p:txBody>
      </p:sp>
    </p:spTree>
    <p:extLst>
      <p:ext uri="{BB962C8B-B14F-4D97-AF65-F5344CB8AC3E}">
        <p14:creationId xmlns:p14="http://schemas.microsoft.com/office/powerpoint/2010/main" val="137568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B341621-6C35-4F0F-A6C9-262F1FFD9795}" type="slidenum">
              <a:rPr lang="en-GB" smtClean="0"/>
              <a:t>4</a:t>
            </a:fld>
            <a:endParaRPr lang="en-GB"/>
          </a:p>
        </p:txBody>
      </p:sp>
    </p:spTree>
    <p:extLst>
      <p:ext uri="{BB962C8B-B14F-4D97-AF65-F5344CB8AC3E}">
        <p14:creationId xmlns:p14="http://schemas.microsoft.com/office/powerpoint/2010/main" val="3719003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B341621-6C35-4F0F-A6C9-262F1FFD9795}" type="slidenum">
              <a:rPr lang="en-GB" smtClean="0"/>
              <a:t>5</a:t>
            </a:fld>
            <a:endParaRPr lang="en-GB"/>
          </a:p>
        </p:txBody>
      </p:sp>
    </p:spTree>
    <p:extLst>
      <p:ext uri="{BB962C8B-B14F-4D97-AF65-F5344CB8AC3E}">
        <p14:creationId xmlns:p14="http://schemas.microsoft.com/office/powerpoint/2010/main" val="119893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rPr>
              <a:t>Billy</a:t>
            </a:r>
          </a:p>
          <a:p>
            <a:pPr marL="0" indent="0">
              <a:buNone/>
            </a:pPr>
            <a:r>
              <a:rPr lang="en-GB" sz="1200" dirty="0"/>
              <a:t>Since having children, Billy has been more aware of the need to keep the planet safe for future generations.</a:t>
            </a:r>
          </a:p>
          <a:p>
            <a:pPr marL="0" indent="0">
              <a:buNone/>
            </a:pPr>
            <a:r>
              <a:rPr lang="en-GB" sz="1200" dirty="0"/>
              <a:t>Billy currently has a job mapping the oceans, but he has been offered a higher pay by an oil company which he could use to buy a bigger house.</a:t>
            </a:r>
          </a:p>
          <a:p>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rPr>
              <a:t>Eli</a:t>
            </a:r>
          </a:p>
          <a:p>
            <a:pPr marL="0" indent="0">
              <a:buNone/>
            </a:pPr>
            <a:r>
              <a:rPr lang="en-GB" sz="1200" dirty="0"/>
              <a:t>Eli has worked hard to get a job designing luxury cars. His family are very proud of him and he likes being able to donate to environmental charities.</a:t>
            </a:r>
          </a:p>
          <a:p>
            <a:pPr marL="0" indent="0">
              <a:buNone/>
            </a:pPr>
            <a:r>
              <a:rPr lang="en-GB" sz="1200" dirty="0"/>
              <a:t>Eli’s doing really well in his job. He wonders if he should continue doing what he’s good at, or if he should look for something more challenging.</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rPr>
              <a:t>Nicola</a:t>
            </a:r>
          </a:p>
          <a:p>
            <a:pPr marL="0" indent="0">
              <a:buNone/>
            </a:pPr>
            <a:r>
              <a:rPr lang="en-GB" sz="1200" dirty="0"/>
              <a:t>Nicola is a fitness vlogger and often makes vlogs with other people who have similar interests. She is a popular person and enjoys working with others.</a:t>
            </a:r>
          </a:p>
          <a:p>
            <a:pPr marL="0" indent="0">
              <a:buNone/>
            </a:pPr>
            <a:r>
              <a:rPr lang="en-GB" sz="1200" dirty="0"/>
              <a:t>Nicola’s friend has just won an award for their vlogs. Nicola feels happy for her friend, but wonders if she should have an award too.</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rPr>
              <a:t>Sabina</a:t>
            </a:r>
          </a:p>
          <a:p>
            <a:pPr marL="0" indent="0">
              <a:buNone/>
            </a:pPr>
            <a:r>
              <a:rPr lang="en-GB" sz="1200" dirty="0"/>
              <a:t>Sabina volunteers in after school clubs with lots of sports and activities to help children who have moved to the UK make new friends. </a:t>
            </a:r>
          </a:p>
          <a:p>
            <a:pPr marL="0" indent="0">
              <a:buNone/>
            </a:pPr>
            <a:r>
              <a:rPr lang="en-GB" sz="1200" dirty="0"/>
              <a:t>Sabina can’t decide on her next step, should she start a research degree about migration or become a teacher?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chemeClr val="tx1"/>
              </a:solidFill>
            </a:endParaRPr>
          </a:p>
          <a:p>
            <a:endParaRPr lang="en-GB" dirty="0"/>
          </a:p>
        </p:txBody>
      </p:sp>
      <p:sp>
        <p:nvSpPr>
          <p:cNvPr id="4" name="Slide Number Placeholder 3"/>
          <p:cNvSpPr>
            <a:spLocks noGrp="1"/>
          </p:cNvSpPr>
          <p:nvPr>
            <p:ph type="sldNum" sz="quarter" idx="5"/>
          </p:nvPr>
        </p:nvSpPr>
        <p:spPr/>
        <p:txBody>
          <a:bodyPr/>
          <a:lstStyle/>
          <a:p>
            <a:fld id="{6B341621-6C35-4F0F-A6C9-262F1FFD9795}" type="slidenum">
              <a:rPr lang="en-GB" smtClean="0"/>
              <a:t>6</a:t>
            </a:fld>
            <a:endParaRPr lang="en-GB"/>
          </a:p>
        </p:txBody>
      </p:sp>
    </p:spTree>
    <p:extLst>
      <p:ext uri="{BB962C8B-B14F-4D97-AF65-F5344CB8AC3E}">
        <p14:creationId xmlns:p14="http://schemas.microsoft.com/office/powerpoint/2010/main" val="1129617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rPr>
              <a:t>Values about supporting ourselves or others</a:t>
            </a:r>
          </a:p>
          <a:p>
            <a:pPr marL="342900" lvl="0" indent="-342900">
              <a:buFont typeface="Arial" panose="020B0604020202020204" pitchFamily="34" charset="0"/>
              <a:buChar char="•"/>
            </a:pPr>
            <a:r>
              <a:rPr lang="en-GB" sz="1200" dirty="0"/>
              <a:t>Building a sense of community </a:t>
            </a:r>
          </a:p>
          <a:p>
            <a:pPr marL="342900" lvl="0" indent="-342900">
              <a:buFont typeface="Arial" panose="020B0604020202020204" pitchFamily="34" charset="0"/>
              <a:buChar char="•"/>
            </a:pPr>
            <a:r>
              <a:rPr lang="en-GB" sz="1200" dirty="0"/>
              <a:t>Being healthy </a:t>
            </a:r>
          </a:p>
          <a:p>
            <a:pPr marL="342900" lvl="0" indent="-342900">
              <a:buFont typeface="Arial" panose="020B0604020202020204" pitchFamily="34" charset="0"/>
              <a:buChar char="•"/>
            </a:pPr>
            <a:r>
              <a:rPr lang="en-GB" sz="1200" dirty="0"/>
              <a:t>Protecting the environment</a:t>
            </a:r>
          </a:p>
          <a:p>
            <a:pPr marL="342900" lvl="0" indent="-342900">
              <a:buFont typeface="Arial" panose="020B0604020202020204" pitchFamily="34" charset="0"/>
              <a:buChar char="•"/>
            </a:pPr>
            <a:r>
              <a:rPr lang="en-GB" sz="1200" dirty="0"/>
              <a:t>Fostering self-acceptance</a:t>
            </a:r>
          </a:p>
          <a:p>
            <a:pPr marL="342900" lvl="0" indent="-342900">
              <a:buFont typeface="Arial" panose="020B0604020202020204" pitchFamily="34" charset="0"/>
              <a:buChar char="•"/>
            </a:pPr>
            <a:r>
              <a:rPr lang="en-GB" sz="1200" dirty="0"/>
              <a:t>Having positive and healthy relationships</a:t>
            </a:r>
          </a:p>
          <a:p>
            <a:pPr marL="342900" lvl="0" indent="-342900">
              <a:buFont typeface="Arial" panose="020B0604020202020204" pitchFamily="34" charset="0"/>
              <a:buChar char="•"/>
            </a:pPr>
            <a:r>
              <a:rPr lang="en-GB" sz="1200" dirty="0"/>
              <a:t>Learning or developing skills</a:t>
            </a:r>
          </a:p>
          <a:p>
            <a:pPr lvl="0"/>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rPr>
              <a:t>Values about comparing a person to others</a:t>
            </a:r>
          </a:p>
          <a:p>
            <a:pPr marL="342900" lvl="0" indent="-342900">
              <a:buFont typeface="Arial" panose="020B0604020202020204" pitchFamily="34" charset="0"/>
              <a:buChar char="•"/>
            </a:pPr>
            <a:r>
              <a:rPr lang="en-GB" sz="1200" dirty="0"/>
              <a:t>Being wealthy</a:t>
            </a:r>
          </a:p>
          <a:p>
            <a:pPr marL="342900" lvl="0" indent="-342900">
              <a:buFont typeface="Arial" panose="020B0604020202020204" pitchFamily="34" charset="0"/>
              <a:buChar char="•"/>
            </a:pPr>
            <a:r>
              <a:rPr lang="en-GB" sz="1200" dirty="0"/>
              <a:t>Winning awards</a:t>
            </a:r>
          </a:p>
          <a:p>
            <a:pPr marL="342900" lvl="0" indent="-342900">
              <a:buFont typeface="Arial" panose="020B0604020202020204" pitchFamily="34" charset="0"/>
              <a:buChar char="•"/>
            </a:pPr>
            <a:r>
              <a:rPr lang="en-GB" sz="1200" dirty="0"/>
              <a:t>Having high social status</a:t>
            </a: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B341621-6C35-4F0F-A6C9-262F1FFD9795}" type="slidenum">
              <a:rPr lang="en-GB" smtClean="0"/>
              <a:t>8</a:t>
            </a:fld>
            <a:endParaRPr lang="en-GB"/>
          </a:p>
        </p:txBody>
      </p:sp>
    </p:spTree>
    <p:extLst>
      <p:ext uri="{BB962C8B-B14F-4D97-AF65-F5344CB8AC3E}">
        <p14:creationId xmlns:p14="http://schemas.microsoft.com/office/powerpoint/2010/main" val="3690481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B341621-6C35-4F0F-A6C9-262F1FFD9795}" type="slidenum">
              <a:rPr lang="en-GB" smtClean="0"/>
              <a:t>9</a:t>
            </a:fld>
            <a:endParaRPr lang="en-GB"/>
          </a:p>
        </p:txBody>
      </p:sp>
    </p:spTree>
    <p:extLst>
      <p:ext uri="{BB962C8B-B14F-4D97-AF65-F5344CB8AC3E}">
        <p14:creationId xmlns:p14="http://schemas.microsoft.com/office/powerpoint/2010/main" val="4006779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rPr>
              <a:t>Building a sense of community </a:t>
            </a:r>
            <a:r>
              <a:rPr lang="en-GB" sz="1200" b="1" dirty="0">
                <a:solidFill>
                  <a:schemeClr val="tx1"/>
                </a:solidFill>
                <a:sym typeface="Wingdings" panose="05000000000000000000" pitchFamily="2" charset="2"/>
              </a:rPr>
              <a:t> </a:t>
            </a:r>
            <a:r>
              <a:rPr lang="en-GB" sz="800" dirty="0">
                <a:solidFill>
                  <a:schemeClr val="tx1"/>
                </a:solidFill>
              </a:rPr>
              <a:t>Checking in on friends on the phone and asking how they are.</a:t>
            </a:r>
            <a:endParaRPr lang="en-GB" sz="800" b="1" i="1"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Pursuing knowledge </a:t>
            </a:r>
            <a:r>
              <a:rPr lang="en-GB" sz="1200" b="1" dirty="0">
                <a:solidFill>
                  <a:schemeClr val="tx1"/>
                </a:solidFill>
                <a:sym typeface="Wingdings" panose="05000000000000000000" pitchFamily="2" charset="2"/>
              </a:rPr>
              <a:t> </a:t>
            </a:r>
            <a:r>
              <a:rPr lang="en-GB" sz="1200" dirty="0">
                <a:solidFill>
                  <a:schemeClr val="tx1"/>
                </a:solidFill>
              </a:rPr>
              <a:t>Starting an online course to learn a new skill.</a:t>
            </a:r>
            <a:endParaRPr lang="en-GB" sz="1200" b="1" dirty="0">
              <a:solidFill>
                <a:schemeClr val="tx1"/>
              </a:solidFill>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sym typeface="Wingdings" panose="05000000000000000000" pitchFamily="2" charset="2"/>
              </a:rPr>
              <a:t>Protecting the environment  </a:t>
            </a:r>
            <a:r>
              <a:rPr lang="en-GB" sz="1200" dirty="0">
                <a:solidFill>
                  <a:schemeClr val="tx1"/>
                </a:solidFill>
              </a:rPr>
              <a:t>Reducing single-use plastic bought and recycling at home.</a:t>
            </a:r>
            <a:endParaRPr lang="en-GB" sz="1200" b="1" dirty="0">
              <a:solidFill>
                <a:schemeClr val="tx1"/>
              </a:solidFill>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sym typeface="Wingdings" panose="05000000000000000000" pitchFamily="2" charset="2"/>
              </a:rPr>
              <a:t>Fostering</a:t>
            </a:r>
            <a:r>
              <a:rPr lang="en-GB" sz="1200" b="1" baseline="0" dirty="0">
                <a:solidFill>
                  <a:schemeClr val="tx1"/>
                </a:solidFill>
                <a:sym typeface="Wingdings" panose="05000000000000000000" pitchFamily="2" charset="2"/>
              </a:rPr>
              <a:t> self-acceptance </a:t>
            </a:r>
            <a:r>
              <a:rPr lang="en-GB" sz="1200" b="1" dirty="0">
                <a:solidFill>
                  <a:schemeClr val="tx1"/>
                </a:solidFill>
                <a:sym typeface="Wingdings" panose="05000000000000000000" pitchFamily="2" charset="2"/>
              </a:rPr>
              <a:t> </a:t>
            </a:r>
            <a:r>
              <a:rPr lang="en-GB" sz="1200" dirty="0">
                <a:solidFill>
                  <a:schemeClr val="tx1"/>
                </a:solidFill>
              </a:rPr>
              <a:t>Keeping a journal to log personal strengths and challenges.</a:t>
            </a:r>
            <a:endParaRPr lang="en-GB" sz="1200" b="1" dirty="0">
              <a:solidFill>
                <a:schemeClr val="tx1"/>
              </a:solidFill>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sym typeface="Wingdings" panose="05000000000000000000" pitchFamily="2" charset="2"/>
              </a:rPr>
              <a:t>Having high social status  </a:t>
            </a:r>
            <a:r>
              <a:rPr lang="en-GB" sz="1200" dirty="0">
                <a:solidFill>
                  <a:schemeClr val="tx1"/>
                </a:solidFill>
              </a:rPr>
              <a:t>Buying new clothes every few weeks to follow the latest trends.</a:t>
            </a:r>
            <a:endParaRPr lang="en-GB" sz="800" i="1" dirty="0">
              <a:solidFill>
                <a:schemeClr val="tx1"/>
              </a:solidFill>
            </a:endParaRPr>
          </a:p>
          <a:p>
            <a:endParaRPr lang="en-GB" b="1" dirty="0"/>
          </a:p>
        </p:txBody>
      </p:sp>
      <p:sp>
        <p:nvSpPr>
          <p:cNvPr id="4" name="Slide Number Placeholder 3"/>
          <p:cNvSpPr>
            <a:spLocks noGrp="1"/>
          </p:cNvSpPr>
          <p:nvPr>
            <p:ph type="sldNum" sz="quarter" idx="5"/>
          </p:nvPr>
        </p:nvSpPr>
        <p:spPr/>
        <p:txBody>
          <a:bodyPr/>
          <a:lstStyle/>
          <a:p>
            <a:fld id="{6B341621-6C35-4F0F-A6C9-262F1FFD9795}" type="slidenum">
              <a:rPr lang="en-GB" smtClean="0"/>
              <a:t>10</a:t>
            </a:fld>
            <a:endParaRPr lang="en-GB"/>
          </a:p>
        </p:txBody>
      </p:sp>
    </p:spTree>
    <p:extLst>
      <p:ext uri="{BB962C8B-B14F-4D97-AF65-F5344CB8AC3E}">
        <p14:creationId xmlns:p14="http://schemas.microsoft.com/office/powerpoint/2010/main" val="4282883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B341621-6C35-4F0F-A6C9-262F1FFD9795}" type="slidenum">
              <a:rPr lang="en-GB" smtClean="0"/>
              <a:t>11</a:t>
            </a:fld>
            <a:endParaRPr lang="en-GB"/>
          </a:p>
        </p:txBody>
      </p:sp>
    </p:spTree>
    <p:extLst>
      <p:ext uri="{BB962C8B-B14F-4D97-AF65-F5344CB8AC3E}">
        <p14:creationId xmlns:p14="http://schemas.microsoft.com/office/powerpoint/2010/main" val="4018774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B341621-6C35-4F0F-A6C9-262F1FFD9795}" type="slidenum">
              <a:rPr lang="en-GB" smtClean="0"/>
              <a:t>12</a:t>
            </a:fld>
            <a:endParaRPr lang="en-GB"/>
          </a:p>
        </p:txBody>
      </p:sp>
    </p:spTree>
    <p:extLst>
      <p:ext uri="{BB962C8B-B14F-4D97-AF65-F5344CB8AC3E}">
        <p14:creationId xmlns:p14="http://schemas.microsoft.com/office/powerpoint/2010/main" val="1247865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790D8-8E18-49AB-B8ED-4365990B3A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69E6FD-FADD-421A-97A4-2F806C00D3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9C9F10A-B773-4132-9ADF-FB6699DAF261}"/>
              </a:ext>
            </a:extLst>
          </p:cNvPr>
          <p:cNvSpPr>
            <a:spLocks noGrp="1"/>
          </p:cNvSpPr>
          <p:nvPr>
            <p:ph type="dt" sz="half" idx="10"/>
          </p:nvPr>
        </p:nvSpPr>
        <p:spPr/>
        <p:txBody>
          <a:bodyPr/>
          <a:lstStyle/>
          <a:p>
            <a:fld id="{22D2BB77-EE8D-4283-A1C3-26D15F185850}" type="datetimeFigureOut">
              <a:rPr lang="en-GB" smtClean="0"/>
              <a:t>15/06/2020</a:t>
            </a:fld>
            <a:endParaRPr lang="en-GB"/>
          </a:p>
        </p:txBody>
      </p:sp>
      <p:sp>
        <p:nvSpPr>
          <p:cNvPr id="5" name="Footer Placeholder 4">
            <a:extLst>
              <a:ext uri="{FF2B5EF4-FFF2-40B4-BE49-F238E27FC236}">
                <a16:creationId xmlns:a16="http://schemas.microsoft.com/office/drawing/2014/main" id="{5DAB0A44-04B6-417C-887F-3CBF2B0647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469111-C8F4-424F-948B-52B7EC9E7451}"/>
              </a:ext>
            </a:extLst>
          </p:cNvPr>
          <p:cNvSpPr>
            <a:spLocks noGrp="1"/>
          </p:cNvSpPr>
          <p:nvPr>
            <p:ph type="sldNum" sz="quarter" idx="12"/>
          </p:nvPr>
        </p:nvSpPr>
        <p:spPr/>
        <p:txBody>
          <a:bodyPr/>
          <a:lstStyle/>
          <a:p>
            <a:fld id="{87866202-1A40-409B-B611-B4619AAF144C}" type="slidenum">
              <a:rPr lang="en-GB" smtClean="0"/>
              <a:t>‹#›</a:t>
            </a:fld>
            <a:endParaRPr lang="en-GB"/>
          </a:p>
        </p:txBody>
      </p:sp>
    </p:spTree>
    <p:extLst>
      <p:ext uri="{BB962C8B-B14F-4D97-AF65-F5344CB8AC3E}">
        <p14:creationId xmlns:p14="http://schemas.microsoft.com/office/powerpoint/2010/main" val="3818542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9D4FA-2E77-48A0-83AB-D7EEAA28EE9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DBD0570-3DC0-4416-9F8F-269D7E36EB0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F124D5-8AAE-4F1C-A98E-D0F9B54DDE83}"/>
              </a:ext>
            </a:extLst>
          </p:cNvPr>
          <p:cNvSpPr>
            <a:spLocks noGrp="1"/>
          </p:cNvSpPr>
          <p:nvPr>
            <p:ph type="dt" sz="half" idx="10"/>
          </p:nvPr>
        </p:nvSpPr>
        <p:spPr/>
        <p:txBody>
          <a:bodyPr/>
          <a:lstStyle/>
          <a:p>
            <a:fld id="{22D2BB77-EE8D-4283-A1C3-26D15F185850}" type="datetimeFigureOut">
              <a:rPr lang="en-GB" smtClean="0"/>
              <a:t>15/06/2020</a:t>
            </a:fld>
            <a:endParaRPr lang="en-GB"/>
          </a:p>
        </p:txBody>
      </p:sp>
      <p:sp>
        <p:nvSpPr>
          <p:cNvPr id="5" name="Footer Placeholder 4">
            <a:extLst>
              <a:ext uri="{FF2B5EF4-FFF2-40B4-BE49-F238E27FC236}">
                <a16:creationId xmlns:a16="http://schemas.microsoft.com/office/drawing/2014/main" id="{D7181E14-9110-4C98-A029-708005672E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093E88-8095-441F-81AC-314D149DEFBB}"/>
              </a:ext>
            </a:extLst>
          </p:cNvPr>
          <p:cNvSpPr>
            <a:spLocks noGrp="1"/>
          </p:cNvSpPr>
          <p:nvPr>
            <p:ph type="sldNum" sz="quarter" idx="12"/>
          </p:nvPr>
        </p:nvSpPr>
        <p:spPr/>
        <p:txBody>
          <a:bodyPr/>
          <a:lstStyle/>
          <a:p>
            <a:fld id="{87866202-1A40-409B-B611-B4619AAF144C}" type="slidenum">
              <a:rPr lang="en-GB" smtClean="0"/>
              <a:t>‹#›</a:t>
            </a:fld>
            <a:endParaRPr lang="en-GB"/>
          </a:p>
        </p:txBody>
      </p:sp>
    </p:spTree>
    <p:extLst>
      <p:ext uri="{BB962C8B-B14F-4D97-AF65-F5344CB8AC3E}">
        <p14:creationId xmlns:p14="http://schemas.microsoft.com/office/powerpoint/2010/main" val="1686309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D5FAF4-4F8E-45B9-9339-9F30E338347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7DF531-482C-45D6-9F19-1159AB126E2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CAAD5A-7FC9-4E04-A303-C6AECDD25309}"/>
              </a:ext>
            </a:extLst>
          </p:cNvPr>
          <p:cNvSpPr>
            <a:spLocks noGrp="1"/>
          </p:cNvSpPr>
          <p:nvPr>
            <p:ph type="dt" sz="half" idx="10"/>
          </p:nvPr>
        </p:nvSpPr>
        <p:spPr/>
        <p:txBody>
          <a:bodyPr/>
          <a:lstStyle/>
          <a:p>
            <a:fld id="{22D2BB77-EE8D-4283-A1C3-26D15F185850}" type="datetimeFigureOut">
              <a:rPr lang="en-GB" smtClean="0"/>
              <a:t>15/06/2020</a:t>
            </a:fld>
            <a:endParaRPr lang="en-GB"/>
          </a:p>
        </p:txBody>
      </p:sp>
      <p:sp>
        <p:nvSpPr>
          <p:cNvPr id="5" name="Footer Placeholder 4">
            <a:extLst>
              <a:ext uri="{FF2B5EF4-FFF2-40B4-BE49-F238E27FC236}">
                <a16:creationId xmlns:a16="http://schemas.microsoft.com/office/drawing/2014/main" id="{2D627700-7223-4FD1-A852-B328A36CED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DB539A-93E5-44E5-8CC6-DBC4FE6C8B81}"/>
              </a:ext>
            </a:extLst>
          </p:cNvPr>
          <p:cNvSpPr>
            <a:spLocks noGrp="1"/>
          </p:cNvSpPr>
          <p:nvPr>
            <p:ph type="sldNum" sz="quarter" idx="12"/>
          </p:nvPr>
        </p:nvSpPr>
        <p:spPr/>
        <p:txBody>
          <a:bodyPr/>
          <a:lstStyle/>
          <a:p>
            <a:fld id="{87866202-1A40-409B-B611-B4619AAF144C}" type="slidenum">
              <a:rPr lang="en-GB" smtClean="0"/>
              <a:t>‹#›</a:t>
            </a:fld>
            <a:endParaRPr lang="en-GB"/>
          </a:p>
        </p:txBody>
      </p:sp>
    </p:spTree>
    <p:extLst>
      <p:ext uri="{BB962C8B-B14F-4D97-AF65-F5344CB8AC3E}">
        <p14:creationId xmlns:p14="http://schemas.microsoft.com/office/powerpoint/2010/main" val="2472679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0D611-95F4-4A89-8DD3-E665A7EB0A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F722BBC-F877-43F2-9648-C644A7B05A9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CCEBD9-F490-4787-A3E6-3227CA10333F}"/>
              </a:ext>
            </a:extLst>
          </p:cNvPr>
          <p:cNvSpPr>
            <a:spLocks noGrp="1"/>
          </p:cNvSpPr>
          <p:nvPr>
            <p:ph type="dt" sz="half" idx="10"/>
          </p:nvPr>
        </p:nvSpPr>
        <p:spPr/>
        <p:txBody>
          <a:bodyPr/>
          <a:lstStyle/>
          <a:p>
            <a:fld id="{22D2BB77-EE8D-4283-A1C3-26D15F185850}" type="datetimeFigureOut">
              <a:rPr lang="en-GB" smtClean="0"/>
              <a:t>15/06/2020</a:t>
            </a:fld>
            <a:endParaRPr lang="en-GB"/>
          </a:p>
        </p:txBody>
      </p:sp>
      <p:sp>
        <p:nvSpPr>
          <p:cNvPr id="5" name="Footer Placeholder 4">
            <a:extLst>
              <a:ext uri="{FF2B5EF4-FFF2-40B4-BE49-F238E27FC236}">
                <a16:creationId xmlns:a16="http://schemas.microsoft.com/office/drawing/2014/main" id="{92FC1B9A-FBED-46B8-BCB7-E187B5C7C3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25598B-7DB6-4176-992A-3CD57B4DC6C8}"/>
              </a:ext>
            </a:extLst>
          </p:cNvPr>
          <p:cNvSpPr>
            <a:spLocks noGrp="1"/>
          </p:cNvSpPr>
          <p:nvPr>
            <p:ph type="sldNum" sz="quarter" idx="12"/>
          </p:nvPr>
        </p:nvSpPr>
        <p:spPr/>
        <p:txBody>
          <a:bodyPr/>
          <a:lstStyle/>
          <a:p>
            <a:fld id="{87866202-1A40-409B-B611-B4619AAF144C}" type="slidenum">
              <a:rPr lang="en-GB" smtClean="0"/>
              <a:t>‹#›</a:t>
            </a:fld>
            <a:endParaRPr lang="en-GB"/>
          </a:p>
        </p:txBody>
      </p:sp>
    </p:spTree>
    <p:extLst>
      <p:ext uri="{BB962C8B-B14F-4D97-AF65-F5344CB8AC3E}">
        <p14:creationId xmlns:p14="http://schemas.microsoft.com/office/powerpoint/2010/main" val="54084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3BBDF-1B4A-4E5D-9E57-072F82BF0A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B20846-7527-4F56-AA39-C8D9E58EF5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5ACB993-4502-4437-9399-4C877EEB9535}"/>
              </a:ext>
            </a:extLst>
          </p:cNvPr>
          <p:cNvSpPr>
            <a:spLocks noGrp="1"/>
          </p:cNvSpPr>
          <p:nvPr>
            <p:ph type="dt" sz="half" idx="10"/>
          </p:nvPr>
        </p:nvSpPr>
        <p:spPr/>
        <p:txBody>
          <a:bodyPr/>
          <a:lstStyle/>
          <a:p>
            <a:fld id="{22D2BB77-EE8D-4283-A1C3-26D15F185850}" type="datetimeFigureOut">
              <a:rPr lang="en-GB" smtClean="0"/>
              <a:t>15/06/2020</a:t>
            </a:fld>
            <a:endParaRPr lang="en-GB"/>
          </a:p>
        </p:txBody>
      </p:sp>
      <p:sp>
        <p:nvSpPr>
          <p:cNvPr id="5" name="Footer Placeholder 4">
            <a:extLst>
              <a:ext uri="{FF2B5EF4-FFF2-40B4-BE49-F238E27FC236}">
                <a16:creationId xmlns:a16="http://schemas.microsoft.com/office/drawing/2014/main" id="{559D40D4-6CD1-43E2-B9E2-6D1894D6B5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2F541E-44C0-4B64-B8F0-B3BD0842DF18}"/>
              </a:ext>
            </a:extLst>
          </p:cNvPr>
          <p:cNvSpPr>
            <a:spLocks noGrp="1"/>
          </p:cNvSpPr>
          <p:nvPr>
            <p:ph type="sldNum" sz="quarter" idx="12"/>
          </p:nvPr>
        </p:nvSpPr>
        <p:spPr/>
        <p:txBody>
          <a:bodyPr/>
          <a:lstStyle/>
          <a:p>
            <a:fld id="{87866202-1A40-409B-B611-B4619AAF144C}" type="slidenum">
              <a:rPr lang="en-GB" smtClean="0"/>
              <a:t>‹#›</a:t>
            </a:fld>
            <a:endParaRPr lang="en-GB"/>
          </a:p>
        </p:txBody>
      </p:sp>
    </p:spTree>
    <p:extLst>
      <p:ext uri="{BB962C8B-B14F-4D97-AF65-F5344CB8AC3E}">
        <p14:creationId xmlns:p14="http://schemas.microsoft.com/office/powerpoint/2010/main" val="2006130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04663-88A1-4BF1-9150-7BF312C7E4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7E6AE0-24F3-47BB-8FFC-87C2B11BC8C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F8FFAE-A688-4803-97AF-CD46D75DBB6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1264426-019E-4F25-99EE-4BEFC17FB7B3}"/>
              </a:ext>
            </a:extLst>
          </p:cNvPr>
          <p:cNvSpPr>
            <a:spLocks noGrp="1"/>
          </p:cNvSpPr>
          <p:nvPr>
            <p:ph type="dt" sz="half" idx="10"/>
          </p:nvPr>
        </p:nvSpPr>
        <p:spPr/>
        <p:txBody>
          <a:bodyPr/>
          <a:lstStyle/>
          <a:p>
            <a:fld id="{22D2BB77-EE8D-4283-A1C3-26D15F185850}" type="datetimeFigureOut">
              <a:rPr lang="en-GB" smtClean="0"/>
              <a:t>15/06/2020</a:t>
            </a:fld>
            <a:endParaRPr lang="en-GB"/>
          </a:p>
        </p:txBody>
      </p:sp>
      <p:sp>
        <p:nvSpPr>
          <p:cNvPr id="6" name="Footer Placeholder 5">
            <a:extLst>
              <a:ext uri="{FF2B5EF4-FFF2-40B4-BE49-F238E27FC236}">
                <a16:creationId xmlns:a16="http://schemas.microsoft.com/office/drawing/2014/main" id="{241DE85D-06DD-4794-9257-AE6BAB22F54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062C6B-FEE1-47EF-A699-94570146A3D0}"/>
              </a:ext>
            </a:extLst>
          </p:cNvPr>
          <p:cNvSpPr>
            <a:spLocks noGrp="1"/>
          </p:cNvSpPr>
          <p:nvPr>
            <p:ph type="sldNum" sz="quarter" idx="12"/>
          </p:nvPr>
        </p:nvSpPr>
        <p:spPr/>
        <p:txBody>
          <a:bodyPr/>
          <a:lstStyle/>
          <a:p>
            <a:fld id="{87866202-1A40-409B-B611-B4619AAF144C}" type="slidenum">
              <a:rPr lang="en-GB" smtClean="0"/>
              <a:t>‹#›</a:t>
            </a:fld>
            <a:endParaRPr lang="en-GB"/>
          </a:p>
        </p:txBody>
      </p:sp>
    </p:spTree>
    <p:extLst>
      <p:ext uri="{BB962C8B-B14F-4D97-AF65-F5344CB8AC3E}">
        <p14:creationId xmlns:p14="http://schemas.microsoft.com/office/powerpoint/2010/main" val="145483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7D7CE-A7F5-4686-B017-E3A16367B2A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78FA905-A9E0-4A98-99C3-441C8C51A2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E169F47-23AA-4717-9E9B-19AE1436DE6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7703E6A-45FB-4879-955F-1F5AC865E3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758EA1F-D109-402B-998E-3B4A99AE77F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4C7DE07-3B71-4D13-B9AD-C152B1E21916}"/>
              </a:ext>
            </a:extLst>
          </p:cNvPr>
          <p:cNvSpPr>
            <a:spLocks noGrp="1"/>
          </p:cNvSpPr>
          <p:nvPr>
            <p:ph type="dt" sz="half" idx="10"/>
          </p:nvPr>
        </p:nvSpPr>
        <p:spPr/>
        <p:txBody>
          <a:bodyPr/>
          <a:lstStyle/>
          <a:p>
            <a:fld id="{22D2BB77-EE8D-4283-A1C3-26D15F185850}" type="datetimeFigureOut">
              <a:rPr lang="en-GB" smtClean="0"/>
              <a:t>15/06/2020</a:t>
            </a:fld>
            <a:endParaRPr lang="en-GB"/>
          </a:p>
        </p:txBody>
      </p:sp>
      <p:sp>
        <p:nvSpPr>
          <p:cNvPr id="8" name="Footer Placeholder 7">
            <a:extLst>
              <a:ext uri="{FF2B5EF4-FFF2-40B4-BE49-F238E27FC236}">
                <a16:creationId xmlns:a16="http://schemas.microsoft.com/office/drawing/2014/main" id="{6134531C-584D-4C0E-885F-4A5E7E7AD86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531D27E-3988-4B75-BBEF-19BC8E4715E2}"/>
              </a:ext>
            </a:extLst>
          </p:cNvPr>
          <p:cNvSpPr>
            <a:spLocks noGrp="1"/>
          </p:cNvSpPr>
          <p:nvPr>
            <p:ph type="sldNum" sz="quarter" idx="12"/>
          </p:nvPr>
        </p:nvSpPr>
        <p:spPr/>
        <p:txBody>
          <a:bodyPr/>
          <a:lstStyle/>
          <a:p>
            <a:fld id="{87866202-1A40-409B-B611-B4619AAF144C}" type="slidenum">
              <a:rPr lang="en-GB" smtClean="0"/>
              <a:t>‹#›</a:t>
            </a:fld>
            <a:endParaRPr lang="en-GB"/>
          </a:p>
        </p:txBody>
      </p:sp>
    </p:spTree>
    <p:extLst>
      <p:ext uri="{BB962C8B-B14F-4D97-AF65-F5344CB8AC3E}">
        <p14:creationId xmlns:p14="http://schemas.microsoft.com/office/powerpoint/2010/main" val="148130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0BA3B-CE85-44E1-BFC5-D497239902F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ADF2279-50C9-46DB-897E-643B198A67EE}"/>
              </a:ext>
            </a:extLst>
          </p:cNvPr>
          <p:cNvSpPr>
            <a:spLocks noGrp="1"/>
          </p:cNvSpPr>
          <p:nvPr>
            <p:ph type="dt" sz="half" idx="10"/>
          </p:nvPr>
        </p:nvSpPr>
        <p:spPr/>
        <p:txBody>
          <a:bodyPr/>
          <a:lstStyle/>
          <a:p>
            <a:fld id="{22D2BB77-EE8D-4283-A1C3-26D15F185850}" type="datetimeFigureOut">
              <a:rPr lang="en-GB" smtClean="0"/>
              <a:t>15/06/2020</a:t>
            </a:fld>
            <a:endParaRPr lang="en-GB"/>
          </a:p>
        </p:txBody>
      </p:sp>
      <p:sp>
        <p:nvSpPr>
          <p:cNvPr id="4" name="Footer Placeholder 3">
            <a:extLst>
              <a:ext uri="{FF2B5EF4-FFF2-40B4-BE49-F238E27FC236}">
                <a16:creationId xmlns:a16="http://schemas.microsoft.com/office/drawing/2014/main" id="{3FD21C17-529E-44D7-950D-79D13AB0E79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1479DFB-240F-44B8-9C16-3E17416F90D6}"/>
              </a:ext>
            </a:extLst>
          </p:cNvPr>
          <p:cNvSpPr>
            <a:spLocks noGrp="1"/>
          </p:cNvSpPr>
          <p:nvPr>
            <p:ph type="sldNum" sz="quarter" idx="12"/>
          </p:nvPr>
        </p:nvSpPr>
        <p:spPr/>
        <p:txBody>
          <a:bodyPr/>
          <a:lstStyle/>
          <a:p>
            <a:fld id="{87866202-1A40-409B-B611-B4619AAF144C}" type="slidenum">
              <a:rPr lang="en-GB" smtClean="0"/>
              <a:t>‹#›</a:t>
            </a:fld>
            <a:endParaRPr lang="en-GB"/>
          </a:p>
        </p:txBody>
      </p:sp>
    </p:spTree>
    <p:extLst>
      <p:ext uri="{BB962C8B-B14F-4D97-AF65-F5344CB8AC3E}">
        <p14:creationId xmlns:p14="http://schemas.microsoft.com/office/powerpoint/2010/main" val="3367123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AD815E-D3E1-413A-B7F3-5052AD0F61BF}"/>
              </a:ext>
            </a:extLst>
          </p:cNvPr>
          <p:cNvSpPr>
            <a:spLocks noGrp="1"/>
          </p:cNvSpPr>
          <p:nvPr>
            <p:ph type="dt" sz="half" idx="10"/>
          </p:nvPr>
        </p:nvSpPr>
        <p:spPr/>
        <p:txBody>
          <a:bodyPr/>
          <a:lstStyle/>
          <a:p>
            <a:fld id="{22D2BB77-EE8D-4283-A1C3-26D15F185850}" type="datetimeFigureOut">
              <a:rPr lang="en-GB" smtClean="0"/>
              <a:t>15/06/2020</a:t>
            </a:fld>
            <a:endParaRPr lang="en-GB"/>
          </a:p>
        </p:txBody>
      </p:sp>
      <p:sp>
        <p:nvSpPr>
          <p:cNvPr id="3" name="Footer Placeholder 2">
            <a:extLst>
              <a:ext uri="{FF2B5EF4-FFF2-40B4-BE49-F238E27FC236}">
                <a16:creationId xmlns:a16="http://schemas.microsoft.com/office/drawing/2014/main" id="{60A67679-8A58-42F2-AE85-1C0D2B9B505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3920B81-AD82-43BC-A38B-BC8BF00B9409}"/>
              </a:ext>
            </a:extLst>
          </p:cNvPr>
          <p:cNvSpPr>
            <a:spLocks noGrp="1"/>
          </p:cNvSpPr>
          <p:nvPr>
            <p:ph type="sldNum" sz="quarter" idx="12"/>
          </p:nvPr>
        </p:nvSpPr>
        <p:spPr/>
        <p:txBody>
          <a:bodyPr/>
          <a:lstStyle/>
          <a:p>
            <a:fld id="{87866202-1A40-409B-B611-B4619AAF144C}" type="slidenum">
              <a:rPr lang="en-GB" smtClean="0"/>
              <a:t>‹#›</a:t>
            </a:fld>
            <a:endParaRPr lang="en-GB"/>
          </a:p>
        </p:txBody>
      </p:sp>
    </p:spTree>
    <p:extLst>
      <p:ext uri="{BB962C8B-B14F-4D97-AF65-F5344CB8AC3E}">
        <p14:creationId xmlns:p14="http://schemas.microsoft.com/office/powerpoint/2010/main" val="5887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7BDAC-9A03-4151-BFDA-C783834C26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ED624E-98D1-429B-9022-D6543143DC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6DEE0FC-8792-4A31-AB3D-D69593F8A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A3CB2FC-6538-4944-8A8C-2C8EE8AA05A3}"/>
              </a:ext>
            </a:extLst>
          </p:cNvPr>
          <p:cNvSpPr>
            <a:spLocks noGrp="1"/>
          </p:cNvSpPr>
          <p:nvPr>
            <p:ph type="dt" sz="half" idx="10"/>
          </p:nvPr>
        </p:nvSpPr>
        <p:spPr/>
        <p:txBody>
          <a:bodyPr/>
          <a:lstStyle/>
          <a:p>
            <a:fld id="{22D2BB77-EE8D-4283-A1C3-26D15F185850}" type="datetimeFigureOut">
              <a:rPr lang="en-GB" smtClean="0"/>
              <a:t>15/06/2020</a:t>
            </a:fld>
            <a:endParaRPr lang="en-GB"/>
          </a:p>
        </p:txBody>
      </p:sp>
      <p:sp>
        <p:nvSpPr>
          <p:cNvPr id="6" name="Footer Placeholder 5">
            <a:extLst>
              <a:ext uri="{FF2B5EF4-FFF2-40B4-BE49-F238E27FC236}">
                <a16:creationId xmlns:a16="http://schemas.microsoft.com/office/drawing/2014/main" id="{E3550AE2-9415-46CE-9FDE-5143B8AFD5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E19B64-0114-4E0A-8DE2-A82D70C25FC2}"/>
              </a:ext>
            </a:extLst>
          </p:cNvPr>
          <p:cNvSpPr>
            <a:spLocks noGrp="1"/>
          </p:cNvSpPr>
          <p:nvPr>
            <p:ph type="sldNum" sz="quarter" idx="12"/>
          </p:nvPr>
        </p:nvSpPr>
        <p:spPr/>
        <p:txBody>
          <a:bodyPr/>
          <a:lstStyle/>
          <a:p>
            <a:fld id="{87866202-1A40-409B-B611-B4619AAF144C}" type="slidenum">
              <a:rPr lang="en-GB" smtClean="0"/>
              <a:t>‹#›</a:t>
            </a:fld>
            <a:endParaRPr lang="en-GB"/>
          </a:p>
        </p:txBody>
      </p:sp>
    </p:spTree>
    <p:extLst>
      <p:ext uri="{BB962C8B-B14F-4D97-AF65-F5344CB8AC3E}">
        <p14:creationId xmlns:p14="http://schemas.microsoft.com/office/powerpoint/2010/main" val="1532262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ACFE0-5686-40FD-9961-B211C98121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10BDD55-BFD9-48AD-8DC3-D473DC13D5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C29B0D0-816D-472A-83A5-C0009D1830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33B15FE-C48D-4F24-84D7-40F7C71E0955}"/>
              </a:ext>
            </a:extLst>
          </p:cNvPr>
          <p:cNvSpPr>
            <a:spLocks noGrp="1"/>
          </p:cNvSpPr>
          <p:nvPr>
            <p:ph type="dt" sz="half" idx="10"/>
          </p:nvPr>
        </p:nvSpPr>
        <p:spPr/>
        <p:txBody>
          <a:bodyPr/>
          <a:lstStyle/>
          <a:p>
            <a:fld id="{22D2BB77-EE8D-4283-A1C3-26D15F185850}" type="datetimeFigureOut">
              <a:rPr lang="en-GB" smtClean="0"/>
              <a:t>15/06/2020</a:t>
            </a:fld>
            <a:endParaRPr lang="en-GB"/>
          </a:p>
        </p:txBody>
      </p:sp>
      <p:sp>
        <p:nvSpPr>
          <p:cNvPr id="6" name="Footer Placeholder 5">
            <a:extLst>
              <a:ext uri="{FF2B5EF4-FFF2-40B4-BE49-F238E27FC236}">
                <a16:creationId xmlns:a16="http://schemas.microsoft.com/office/drawing/2014/main" id="{212A477A-499D-43D9-8142-25E1D3DAC7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D5C1B29-8F39-4855-928D-3104B76AE51B}"/>
              </a:ext>
            </a:extLst>
          </p:cNvPr>
          <p:cNvSpPr>
            <a:spLocks noGrp="1"/>
          </p:cNvSpPr>
          <p:nvPr>
            <p:ph type="sldNum" sz="quarter" idx="12"/>
          </p:nvPr>
        </p:nvSpPr>
        <p:spPr/>
        <p:txBody>
          <a:bodyPr/>
          <a:lstStyle/>
          <a:p>
            <a:fld id="{87866202-1A40-409B-B611-B4619AAF144C}" type="slidenum">
              <a:rPr lang="en-GB" smtClean="0"/>
              <a:t>‹#›</a:t>
            </a:fld>
            <a:endParaRPr lang="en-GB"/>
          </a:p>
        </p:txBody>
      </p:sp>
    </p:spTree>
    <p:extLst>
      <p:ext uri="{BB962C8B-B14F-4D97-AF65-F5344CB8AC3E}">
        <p14:creationId xmlns:p14="http://schemas.microsoft.com/office/powerpoint/2010/main" val="2445084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DD0CE4-B0AB-4937-A1B8-B5B7960F84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15C5870-0B15-4F5F-AD9C-E8C440FE90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81DEF0-221A-47BB-B63B-0362D1B59E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D2BB77-EE8D-4283-A1C3-26D15F185850}" type="datetimeFigureOut">
              <a:rPr lang="en-GB" smtClean="0"/>
              <a:t>15/06/2020</a:t>
            </a:fld>
            <a:endParaRPr lang="en-GB"/>
          </a:p>
        </p:txBody>
      </p:sp>
      <p:sp>
        <p:nvSpPr>
          <p:cNvPr id="5" name="Footer Placeholder 4">
            <a:extLst>
              <a:ext uri="{FF2B5EF4-FFF2-40B4-BE49-F238E27FC236}">
                <a16:creationId xmlns:a16="http://schemas.microsoft.com/office/drawing/2014/main" id="{CBB04EFD-8ED9-42BD-93A4-B34C34DA75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77DAC44-02A6-44B3-A00F-8C95395E3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866202-1A40-409B-B611-B4619AAF144C}" type="slidenum">
              <a:rPr lang="en-GB" smtClean="0"/>
              <a:t>‹#›</a:t>
            </a:fld>
            <a:endParaRPr lang="en-GB"/>
          </a:p>
        </p:txBody>
      </p:sp>
    </p:spTree>
    <p:extLst>
      <p:ext uri="{BB962C8B-B14F-4D97-AF65-F5344CB8AC3E}">
        <p14:creationId xmlns:p14="http://schemas.microsoft.com/office/powerpoint/2010/main" val="38488121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5519E"/>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062F946-9A3E-444A-A62A-BE4B9E0BC230}"/>
              </a:ext>
            </a:extLst>
          </p:cNvPr>
          <p:cNvSpPr txBox="1"/>
          <p:nvPr/>
        </p:nvSpPr>
        <p:spPr>
          <a:xfrm>
            <a:off x="9869891" y="195939"/>
            <a:ext cx="2110827" cy="1077218"/>
          </a:xfrm>
          <a:prstGeom prst="rect">
            <a:avLst/>
          </a:prstGeom>
          <a:noFill/>
          <a:ln>
            <a:solidFill>
              <a:schemeClr val="bg1"/>
            </a:solidFill>
            <a:prstDash val="dash"/>
          </a:ln>
        </p:spPr>
        <p:txBody>
          <a:bodyPr wrap="square" rtlCol="0" anchor="ctr" anchorCtr="1">
            <a:spAutoFit/>
          </a:bodyPr>
          <a:lstStyle/>
          <a:p>
            <a:r>
              <a:rPr lang="en-GB" sz="3200" b="1" dirty="0">
                <a:solidFill>
                  <a:schemeClr val="bg1"/>
                </a:solidFill>
                <a:latin typeface="League Spartan" panose="00000800000000000000" pitchFamily="50" charset="0"/>
                <a:ea typeface="Open Sans Extrabold" panose="020B0906030804020204" pitchFamily="34" charset="0"/>
                <a:cs typeface="Open Sans Extrabold" panose="020B0906030804020204" pitchFamily="34" charset="0"/>
              </a:rPr>
              <a:t>Before you start</a:t>
            </a:r>
          </a:p>
        </p:txBody>
      </p:sp>
      <p:sp>
        <p:nvSpPr>
          <p:cNvPr id="7" name="TextBox 6">
            <a:extLst>
              <a:ext uri="{FF2B5EF4-FFF2-40B4-BE49-F238E27FC236}">
                <a16:creationId xmlns:a16="http://schemas.microsoft.com/office/drawing/2014/main" id="{B31A5CF3-DEFB-40E8-B3F7-8493BC9EAA0D}"/>
              </a:ext>
            </a:extLst>
          </p:cNvPr>
          <p:cNvSpPr txBox="1"/>
          <p:nvPr/>
        </p:nvSpPr>
        <p:spPr>
          <a:xfrm>
            <a:off x="293714" y="2141681"/>
            <a:ext cx="11604571" cy="1415772"/>
          </a:xfrm>
          <a:prstGeom prst="rect">
            <a:avLst/>
          </a:prstGeom>
          <a:noFill/>
        </p:spPr>
        <p:txBody>
          <a:bodyPr wrap="square" rtlCol="0">
            <a:spAutoFit/>
          </a:bodyPr>
          <a:lstStyle/>
          <a:p>
            <a:pPr algn="ctr"/>
            <a:r>
              <a:rPr lang="en-GB" sz="4600" b="1" dirty="0">
                <a:solidFill>
                  <a:schemeClr val="bg1"/>
                </a:solidFill>
                <a:latin typeface="League Spartan" panose="00000800000000000000" pitchFamily="50" charset="0"/>
                <a:ea typeface="Open Sans Extrabold" panose="020B0906030804020204" pitchFamily="34" charset="0"/>
                <a:cs typeface="Open Sans Extrabold" panose="020B0906030804020204" pitchFamily="34" charset="0"/>
              </a:rPr>
              <a:t>Growing Careers for Positive Change</a:t>
            </a:r>
          </a:p>
          <a:p>
            <a:pPr algn="ctr"/>
            <a:endParaRPr lang="en-GB" sz="1000" b="1" dirty="0">
              <a:solidFill>
                <a:schemeClr val="bg1"/>
              </a:solidFill>
              <a:latin typeface="League Spartan" panose="00000800000000000000" pitchFamily="50" charset="0"/>
              <a:ea typeface="Open Sans Extrabold" panose="020B0906030804020204" pitchFamily="34" charset="0"/>
              <a:cs typeface="Open Sans Extrabold" panose="020B0906030804020204" pitchFamily="34" charset="0"/>
            </a:endParaRPr>
          </a:p>
          <a:p>
            <a:pPr algn="ctr"/>
            <a:r>
              <a:rPr lang="en-GB" sz="3000" b="1" dirty="0">
                <a:solidFill>
                  <a:schemeClr val="bg1"/>
                </a:solidFill>
                <a:latin typeface="Lato" panose="020F0502020204030203" pitchFamily="34" charset="0"/>
                <a:ea typeface="Lato" panose="020F0502020204030203" pitchFamily="34" charset="0"/>
                <a:cs typeface="Lato" panose="020F0502020204030203" pitchFamily="34" charset="0"/>
              </a:rPr>
              <a:t>Home-learning KS4 lesson 1: Identifying values and aligning actions</a:t>
            </a:r>
          </a:p>
        </p:txBody>
      </p:sp>
      <p:sp>
        <p:nvSpPr>
          <p:cNvPr id="8" name="TextBox 7">
            <a:extLst>
              <a:ext uri="{FF2B5EF4-FFF2-40B4-BE49-F238E27FC236}">
                <a16:creationId xmlns:a16="http://schemas.microsoft.com/office/drawing/2014/main" id="{038FAA43-0204-4495-B264-446F7D86361D}"/>
              </a:ext>
            </a:extLst>
          </p:cNvPr>
          <p:cNvSpPr txBox="1"/>
          <p:nvPr/>
        </p:nvSpPr>
        <p:spPr>
          <a:xfrm>
            <a:off x="3687187" y="5048134"/>
            <a:ext cx="4817624" cy="1077218"/>
          </a:xfrm>
          <a:prstGeom prst="rect">
            <a:avLst/>
          </a:prstGeom>
          <a:noFill/>
        </p:spPr>
        <p:txBody>
          <a:bodyPr wrap="square" rtlCol="0">
            <a:spAutoFit/>
          </a:bodyPr>
          <a:lstStyle/>
          <a:p>
            <a:pPr algn="ctr"/>
            <a:r>
              <a:rPr lang="pt-BR" sz="3200" dirty="0">
                <a:solidFill>
                  <a:schemeClr val="bg1"/>
                </a:solidFill>
                <a:latin typeface="League Spartan" panose="00000800000000000000" pitchFamily="50" charset="0"/>
                <a:ea typeface="Open Sans Extrabold" panose="020B0906030804020204" pitchFamily="34" charset="0"/>
                <a:cs typeface="Open Sans Extrabold" panose="020B0906030804020204" pitchFamily="34" charset="0"/>
              </a:rPr>
              <a:t>To start, play this slideshow from beginning</a:t>
            </a:r>
            <a:endParaRPr lang="en-GB" sz="3200" dirty="0">
              <a:solidFill>
                <a:schemeClr val="bg1"/>
              </a:solidFill>
              <a:latin typeface="League Spartan" panose="00000800000000000000" pitchFamily="50" charset="0"/>
              <a:ea typeface="Open Sans Extrabold" panose="020B0906030804020204" pitchFamily="34" charset="0"/>
              <a:cs typeface="Open Sans Extrabold" panose="020B0906030804020204" pitchFamily="34" charset="0"/>
            </a:endParaRPr>
          </a:p>
        </p:txBody>
      </p:sp>
      <p:pic>
        <p:nvPicPr>
          <p:cNvPr id="9" name="Picture 8">
            <a:extLst>
              <a:ext uri="{FF2B5EF4-FFF2-40B4-BE49-F238E27FC236}">
                <a16:creationId xmlns:a16="http://schemas.microsoft.com/office/drawing/2014/main" id="{9BA99356-B64C-40E9-9E32-CB89297FDE42}"/>
              </a:ext>
            </a:extLst>
          </p:cNvPr>
          <p:cNvPicPr>
            <a:picLocks noChangeAspect="1"/>
          </p:cNvPicPr>
          <p:nvPr/>
        </p:nvPicPr>
        <p:blipFill rotWithShape="1">
          <a:blip r:embed="rId2"/>
          <a:srcRect l="8621" t="-1" r="2490" b="822"/>
          <a:stretch/>
        </p:blipFill>
        <p:spPr>
          <a:xfrm>
            <a:off x="8603805" y="5133863"/>
            <a:ext cx="825104" cy="954107"/>
          </a:xfrm>
          <a:prstGeom prst="rect">
            <a:avLst/>
          </a:prstGeom>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id="{D4E22F69-9DF0-45FC-B4AA-E4D7A8B799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8" t="1312" r="50968" b="-1568"/>
          <a:stretch/>
        </p:blipFill>
        <p:spPr>
          <a:xfrm rot="20700138">
            <a:off x="8984757" y="5222004"/>
            <a:ext cx="799141" cy="828395"/>
          </a:xfrm>
          <a:prstGeom prst="rect">
            <a:avLst/>
          </a:prstGeom>
        </p:spPr>
      </p:pic>
      <p:sp>
        <p:nvSpPr>
          <p:cNvPr id="11" name="Footer Placeholder 3">
            <a:extLst>
              <a:ext uri="{FF2B5EF4-FFF2-40B4-BE49-F238E27FC236}">
                <a16:creationId xmlns:a16="http://schemas.microsoft.com/office/drawing/2014/main" id="{CD1D9508-ACF4-4C19-A313-007D0C8CCB41}"/>
              </a:ext>
            </a:extLst>
          </p:cNvPr>
          <p:cNvSpPr>
            <a:spLocks noGrp="1"/>
          </p:cNvSpPr>
          <p:nvPr>
            <p:ph type="ftr" sz="quarter" idx="11"/>
          </p:nvPr>
        </p:nvSpPr>
        <p:spPr>
          <a:xfrm>
            <a:off x="0" y="6581516"/>
            <a:ext cx="12192000" cy="365125"/>
          </a:xfrm>
        </p:spPr>
        <p:txBody>
          <a:bodyPr/>
          <a:lstStyle/>
          <a:p>
            <a:r>
              <a:rPr lang="en-GB" sz="1050" dirty="0">
                <a:solidFill>
                  <a:schemeClr val="bg1"/>
                </a:solidFill>
              </a:rPr>
              <a:t>© PSHE Association 2020</a:t>
            </a:r>
            <a:r>
              <a:rPr lang="en-GB" dirty="0">
                <a:solidFill>
                  <a:schemeClr val="bg1"/>
                </a:solidFill>
              </a:rPr>
              <a:t>	 </a:t>
            </a:r>
          </a:p>
        </p:txBody>
      </p:sp>
      <p:sp>
        <p:nvSpPr>
          <p:cNvPr id="12" name="TextBox 11"/>
          <p:cNvSpPr txBox="1"/>
          <p:nvPr/>
        </p:nvSpPr>
        <p:spPr>
          <a:xfrm>
            <a:off x="178130" y="5750519"/>
            <a:ext cx="2553371" cy="830997"/>
          </a:xfrm>
          <a:prstGeom prst="rect">
            <a:avLst/>
          </a:prstGeom>
          <a:noFill/>
        </p:spPr>
        <p:txBody>
          <a:bodyPr wrap="square" rtlCol="0">
            <a:spAutoFit/>
          </a:bodyPr>
          <a:lstStyle/>
          <a:p>
            <a:r>
              <a:rPr lang="en-GB" sz="1600" i="1" dirty="0">
                <a:solidFill>
                  <a:schemeClr val="bg1"/>
                </a:solidFill>
              </a:rPr>
              <a:t>Adapted for home learning with kind permission from the Environment Agency</a:t>
            </a:r>
          </a:p>
        </p:txBody>
      </p:sp>
      <p:pic>
        <p:nvPicPr>
          <p:cNvPr id="13" name="Picture 1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3714" y="213463"/>
            <a:ext cx="4448396" cy="1229655"/>
          </a:xfrm>
          <a:prstGeom prst="rect">
            <a:avLst/>
          </a:prstGeom>
        </p:spPr>
      </p:pic>
    </p:spTree>
    <p:extLst>
      <p:ext uri="{BB962C8B-B14F-4D97-AF65-F5344CB8AC3E}">
        <p14:creationId xmlns:p14="http://schemas.microsoft.com/office/powerpoint/2010/main" val="949144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B7E7D6D-740C-4DFB-9DCA-C3483E9ED350}"/>
              </a:ext>
            </a:extLst>
          </p:cNvPr>
          <p:cNvSpPr/>
          <p:nvPr/>
        </p:nvSpPr>
        <p:spPr>
          <a:xfrm>
            <a:off x="3158908" y="1159189"/>
            <a:ext cx="1702420" cy="2347870"/>
          </a:xfrm>
          <a:prstGeom prst="rect">
            <a:avLst/>
          </a:prstGeom>
          <a:solidFill>
            <a:srgbClr val="E4D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2000" b="1" dirty="0">
                <a:solidFill>
                  <a:schemeClr val="tx1"/>
                </a:solidFill>
              </a:rPr>
              <a:t>Pursuing knowledge</a:t>
            </a:r>
            <a:endParaRPr lang="en-GB" sz="900" b="1" i="1" dirty="0">
              <a:solidFill>
                <a:schemeClr val="tx1"/>
              </a:solidFill>
            </a:endParaRPr>
          </a:p>
        </p:txBody>
      </p:sp>
      <p:sp>
        <p:nvSpPr>
          <p:cNvPr id="11" name="TextBox 10">
            <a:extLst>
              <a:ext uri="{FF2B5EF4-FFF2-40B4-BE49-F238E27FC236}">
                <a16:creationId xmlns:a16="http://schemas.microsoft.com/office/drawing/2014/main" id="{32B9A550-0780-40F4-A706-770346B43648}"/>
              </a:ext>
            </a:extLst>
          </p:cNvPr>
          <p:cNvSpPr txBox="1"/>
          <p:nvPr/>
        </p:nvSpPr>
        <p:spPr>
          <a:xfrm>
            <a:off x="448616" y="73582"/>
            <a:ext cx="12192000" cy="1077218"/>
          </a:xfrm>
          <a:prstGeom prst="rect">
            <a:avLst/>
          </a:prstGeom>
          <a:solidFill>
            <a:srgbClr val="F9E3E7">
              <a:alpha val="0"/>
            </a:srgbClr>
          </a:solidFill>
        </p:spPr>
        <p:txBody>
          <a:bodyPr wrap="square" rtlCol="0">
            <a:spAutoFit/>
          </a:bodyPr>
          <a:lstStyle/>
          <a:p>
            <a:pPr lvl="0">
              <a:defRPr/>
            </a:pPr>
            <a:r>
              <a:rPr lang="en-GB" sz="2400" b="1" dirty="0">
                <a:solidFill>
                  <a:srgbClr val="95519E"/>
                </a:solidFill>
                <a:latin typeface="Lato" panose="020F0502020204030203" pitchFamily="34" charset="0"/>
                <a:ea typeface="Lato" panose="020F0502020204030203" pitchFamily="34" charset="0"/>
                <a:cs typeface="Lato" panose="020F0502020204030203" pitchFamily="34" charset="0"/>
              </a:rPr>
              <a:t>There are lots of ways people might act on different values. </a:t>
            </a:r>
            <a:br>
              <a:rPr lang="en-GB" sz="2400" b="1" dirty="0">
                <a:solidFill>
                  <a:srgbClr val="95519E"/>
                </a:solidFill>
                <a:latin typeface="Lato" panose="020F0502020204030203" pitchFamily="34" charset="0"/>
                <a:ea typeface="Lato" panose="020F0502020204030203" pitchFamily="34" charset="0"/>
                <a:cs typeface="Lato" panose="020F0502020204030203" pitchFamily="34" charset="0"/>
              </a:rPr>
            </a:br>
            <a:r>
              <a:rPr lang="en-GB" sz="2400" b="1" dirty="0">
                <a:solidFill>
                  <a:srgbClr val="95519E"/>
                </a:solidFill>
                <a:latin typeface="Lato" panose="020F0502020204030203" pitchFamily="34" charset="0"/>
                <a:ea typeface="Lato" panose="020F0502020204030203" pitchFamily="34" charset="0"/>
                <a:cs typeface="Lato" panose="020F0502020204030203" pitchFamily="34" charset="0"/>
              </a:rPr>
              <a:t>Match the value to the action a person might take.</a:t>
            </a:r>
          </a:p>
          <a:p>
            <a:pPr lvl="0" algn="ctr">
              <a:defRPr/>
            </a:pPr>
            <a:r>
              <a:rPr lang="en-GB" sz="1600" i="1" dirty="0">
                <a:solidFill>
                  <a:srgbClr val="95519E"/>
                </a:solidFill>
                <a:latin typeface="Lato" panose="020F0502020204030203" pitchFamily="34" charset="0"/>
                <a:ea typeface="Lato" panose="020F0502020204030203" pitchFamily="34" charset="0"/>
                <a:cs typeface="Lato" panose="020F0502020204030203" pitchFamily="34" charset="0"/>
              </a:rPr>
              <a:t>Click each box to reveal the answer.</a:t>
            </a:r>
          </a:p>
        </p:txBody>
      </p:sp>
      <p:sp>
        <p:nvSpPr>
          <p:cNvPr id="13" name="Rectangle 12">
            <a:extLst>
              <a:ext uri="{FF2B5EF4-FFF2-40B4-BE49-F238E27FC236}">
                <a16:creationId xmlns:a16="http://schemas.microsoft.com/office/drawing/2014/main" id="{2E52B101-3B9C-46E2-A4EE-3DD36ABAB63E}"/>
              </a:ext>
            </a:extLst>
          </p:cNvPr>
          <p:cNvSpPr/>
          <p:nvPr/>
        </p:nvSpPr>
        <p:spPr>
          <a:xfrm>
            <a:off x="874459" y="1159189"/>
            <a:ext cx="1702420" cy="2347870"/>
          </a:xfrm>
          <a:prstGeom prst="rect">
            <a:avLst/>
          </a:prstGeom>
          <a:solidFill>
            <a:srgbClr val="E4D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2000" b="1" dirty="0">
                <a:solidFill>
                  <a:schemeClr val="tx1"/>
                </a:solidFill>
              </a:rPr>
              <a:t>Building a sense of community</a:t>
            </a:r>
            <a:endParaRPr lang="en-GB" sz="900" b="1" i="1" dirty="0">
              <a:solidFill>
                <a:schemeClr val="tx1"/>
              </a:solidFill>
            </a:endParaRPr>
          </a:p>
        </p:txBody>
      </p:sp>
      <p:sp>
        <p:nvSpPr>
          <p:cNvPr id="18" name="Rectangle 17">
            <a:extLst>
              <a:ext uri="{FF2B5EF4-FFF2-40B4-BE49-F238E27FC236}">
                <a16:creationId xmlns:a16="http://schemas.microsoft.com/office/drawing/2014/main" id="{50CE38DB-4C21-4C17-9E80-5CA45FA8C283}"/>
              </a:ext>
            </a:extLst>
          </p:cNvPr>
          <p:cNvSpPr/>
          <p:nvPr/>
        </p:nvSpPr>
        <p:spPr>
          <a:xfrm>
            <a:off x="10011615" y="1159189"/>
            <a:ext cx="1702420" cy="2347870"/>
          </a:xfrm>
          <a:prstGeom prst="rect">
            <a:avLst/>
          </a:prstGeom>
          <a:solidFill>
            <a:srgbClr val="E4D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2000" b="1" dirty="0">
                <a:solidFill>
                  <a:schemeClr val="tx1"/>
                </a:solidFill>
              </a:rPr>
              <a:t>Having high social status</a:t>
            </a:r>
            <a:endParaRPr lang="en-GB" sz="900" b="1" i="1" dirty="0">
              <a:solidFill>
                <a:schemeClr val="tx1"/>
              </a:solidFill>
            </a:endParaRPr>
          </a:p>
        </p:txBody>
      </p:sp>
      <p:sp>
        <p:nvSpPr>
          <p:cNvPr id="21" name="Rectangle 20">
            <a:extLst>
              <a:ext uri="{FF2B5EF4-FFF2-40B4-BE49-F238E27FC236}">
                <a16:creationId xmlns:a16="http://schemas.microsoft.com/office/drawing/2014/main" id="{C7948738-64B9-4912-AD0D-149898B94435}"/>
              </a:ext>
            </a:extLst>
          </p:cNvPr>
          <p:cNvSpPr/>
          <p:nvPr/>
        </p:nvSpPr>
        <p:spPr>
          <a:xfrm>
            <a:off x="7727486" y="1159189"/>
            <a:ext cx="1702420" cy="2347870"/>
          </a:xfrm>
          <a:prstGeom prst="rect">
            <a:avLst/>
          </a:prstGeom>
          <a:solidFill>
            <a:srgbClr val="E4D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2000" b="1" dirty="0">
                <a:solidFill>
                  <a:schemeClr val="tx1"/>
                </a:solidFill>
              </a:rPr>
              <a:t>Fostering self-acceptance</a:t>
            </a:r>
            <a:endParaRPr lang="en-GB" sz="900" b="1" i="1" dirty="0">
              <a:solidFill>
                <a:schemeClr val="tx1"/>
              </a:solidFill>
            </a:endParaRPr>
          </a:p>
        </p:txBody>
      </p:sp>
      <p:sp>
        <p:nvSpPr>
          <p:cNvPr id="22" name="Rectangle 21">
            <a:extLst>
              <a:ext uri="{FF2B5EF4-FFF2-40B4-BE49-F238E27FC236}">
                <a16:creationId xmlns:a16="http://schemas.microsoft.com/office/drawing/2014/main" id="{88380BF1-0647-4D13-BF70-6B4C3974B13E}"/>
              </a:ext>
            </a:extLst>
          </p:cNvPr>
          <p:cNvSpPr/>
          <p:nvPr/>
        </p:nvSpPr>
        <p:spPr>
          <a:xfrm>
            <a:off x="5443037" y="1159189"/>
            <a:ext cx="1702420" cy="2347870"/>
          </a:xfrm>
          <a:prstGeom prst="rect">
            <a:avLst/>
          </a:prstGeom>
          <a:solidFill>
            <a:srgbClr val="E4D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2000" b="1" dirty="0">
                <a:solidFill>
                  <a:schemeClr val="tx1"/>
                </a:solidFill>
              </a:rPr>
              <a:t>Protecting the environment</a:t>
            </a:r>
            <a:endParaRPr lang="en-GB" sz="900" b="1" i="1" dirty="0">
              <a:solidFill>
                <a:schemeClr val="tx1"/>
              </a:solidFill>
            </a:endParaRPr>
          </a:p>
        </p:txBody>
      </p:sp>
      <p:sp>
        <p:nvSpPr>
          <p:cNvPr id="23" name="Rectangle 22">
            <a:extLst>
              <a:ext uri="{FF2B5EF4-FFF2-40B4-BE49-F238E27FC236}">
                <a16:creationId xmlns:a16="http://schemas.microsoft.com/office/drawing/2014/main" id="{A5392301-CF96-4D2C-ACE2-4F33B53633C2}"/>
              </a:ext>
            </a:extLst>
          </p:cNvPr>
          <p:cNvSpPr/>
          <p:nvPr/>
        </p:nvSpPr>
        <p:spPr>
          <a:xfrm>
            <a:off x="10011615" y="4237247"/>
            <a:ext cx="1702420" cy="2347870"/>
          </a:xfrm>
          <a:prstGeom prst="rect">
            <a:avLst/>
          </a:prstGeom>
          <a:solidFill>
            <a:srgbClr val="E4D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GB" sz="2000" dirty="0">
                <a:solidFill>
                  <a:schemeClr val="tx1"/>
                </a:solidFill>
              </a:rPr>
              <a:t>Buying new clothes every few weeks to follow the latest trends.</a:t>
            </a:r>
            <a:endParaRPr lang="en-GB" sz="900" i="1" dirty="0">
              <a:solidFill>
                <a:schemeClr val="tx1"/>
              </a:solidFill>
            </a:endParaRPr>
          </a:p>
        </p:txBody>
      </p:sp>
      <p:sp>
        <p:nvSpPr>
          <p:cNvPr id="24" name="Rectangle 23">
            <a:extLst>
              <a:ext uri="{FF2B5EF4-FFF2-40B4-BE49-F238E27FC236}">
                <a16:creationId xmlns:a16="http://schemas.microsoft.com/office/drawing/2014/main" id="{9DBE2BA7-0931-45D6-A5AD-CBEEF7AB5A9A}"/>
              </a:ext>
            </a:extLst>
          </p:cNvPr>
          <p:cNvSpPr/>
          <p:nvPr/>
        </p:nvSpPr>
        <p:spPr>
          <a:xfrm>
            <a:off x="7727486" y="4237247"/>
            <a:ext cx="1702420" cy="2347870"/>
          </a:xfrm>
          <a:prstGeom prst="rect">
            <a:avLst/>
          </a:prstGeom>
          <a:solidFill>
            <a:srgbClr val="E4D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GB" sz="2000" dirty="0">
                <a:solidFill>
                  <a:schemeClr val="tx1"/>
                </a:solidFill>
              </a:rPr>
              <a:t>Checking in on friends on the phone and asking how they are.</a:t>
            </a:r>
            <a:endParaRPr lang="en-GB" sz="900" i="1" dirty="0">
              <a:solidFill>
                <a:schemeClr val="tx1"/>
              </a:solidFill>
            </a:endParaRPr>
          </a:p>
        </p:txBody>
      </p:sp>
      <p:sp>
        <p:nvSpPr>
          <p:cNvPr id="25" name="Rectangle 24">
            <a:extLst>
              <a:ext uri="{FF2B5EF4-FFF2-40B4-BE49-F238E27FC236}">
                <a16:creationId xmlns:a16="http://schemas.microsoft.com/office/drawing/2014/main" id="{535B060D-4CB0-42A6-9F3D-34AE20F6A877}"/>
              </a:ext>
            </a:extLst>
          </p:cNvPr>
          <p:cNvSpPr/>
          <p:nvPr/>
        </p:nvSpPr>
        <p:spPr>
          <a:xfrm>
            <a:off x="3159228" y="4237247"/>
            <a:ext cx="1702420" cy="2347870"/>
          </a:xfrm>
          <a:prstGeom prst="rect">
            <a:avLst/>
          </a:prstGeom>
          <a:solidFill>
            <a:srgbClr val="E4D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GB" sz="2000" dirty="0">
                <a:solidFill>
                  <a:schemeClr val="tx1"/>
                </a:solidFill>
              </a:rPr>
              <a:t>Reducing single-use plastic bought and recycling at home.</a:t>
            </a:r>
            <a:endParaRPr lang="en-GB" sz="900" i="1" dirty="0">
              <a:solidFill>
                <a:schemeClr val="tx1"/>
              </a:solidFill>
            </a:endParaRPr>
          </a:p>
        </p:txBody>
      </p:sp>
      <p:sp>
        <p:nvSpPr>
          <p:cNvPr id="26" name="Rectangle 25">
            <a:extLst>
              <a:ext uri="{FF2B5EF4-FFF2-40B4-BE49-F238E27FC236}">
                <a16:creationId xmlns:a16="http://schemas.microsoft.com/office/drawing/2014/main" id="{AFDB61C9-BF41-4A39-81E3-AC92619589F8}"/>
              </a:ext>
            </a:extLst>
          </p:cNvPr>
          <p:cNvSpPr/>
          <p:nvPr/>
        </p:nvSpPr>
        <p:spPr>
          <a:xfrm>
            <a:off x="875099" y="4237247"/>
            <a:ext cx="1702420" cy="2347870"/>
          </a:xfrm>
          <a:prstGeom prst="rect">
            <a:avLst/>
          </a:prstGeom>
          <a:solidFill>
            <a:srgbClr val="E4D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GB" sz="2000" dirty="0">
                <a:solidFill>
                  <a:schemeClr val="tx1"/>
                </a:solidFill>
              </a:rPr>
              <a:t>Starting an online course to learn a new skill.</a:t>
            </a:r>
          </a:p>
          <a:p>
            <a:pPr algn="ctr"/>
            <a:endParaRPr lang="en-GB" sz="900" i="1" dirty="0">
              <a:solidFill>
                <a:schemeClr val="tx1"/>
              </a:solidFill>
            </a:endParaRPr>
          </a:p>
        </p:txBody>
      </p:sp>
      <p:sp>
        <p:nvSpPr>
          <p:cNvPr id="28" name="Rectangle 27">
            <a:extLst>
              <a:ext uri="{FF2B5EF4-FFF2-40B4-BE49-F238E27FC236}">
                <a16:creationId xmlns:a16="http://schemas.microsoft.com/office/drawing/2014/main" id="{44E5A200-4F21-4E67-A4D8-52D90E3DE0C0}"/>
              </a:ext>
            </a:extLst>
          </p:cNvPr>
          <p:cNvSpPr/>
          <p:nvPr/>
        </p:nvSpPr>
        <p:spPr>
          <a:xfrm>
            <a:off x="5443357" y="4237247"/>
            <a:ext cx="1702420" cy="2347870"/>
          </a:xfrm>
          <a:prstGeom prst="rect">
            <a:avLst/>
          </a:prstGeom>
          <a:solidFill>
            <a:srgbClr val="E4D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GB" sz="2000" dirty="0">
                <a:solidFill>
                  <a:schemeClr val="tx1"/>
                </a:solidFill>
              </a:rPr>
              <a:t>Keeping a journal to log personal strengths and challenges.</a:t>
            </a:r>
            <a:endParaRPr lang="en-GB" sz="900" i="1" dirty="0">
              <a:solidFill>
                <a:schemeClr val="tx1"/>
              </a:solidFill>
            </a:endParaRPr>
          </a:p>
        </p:txBody>
      </p:sp>
      <p:sp>
        <p:nvSpPr>
          <p:cNvPr id="2" name="TextBox 1">
            <a:extLst>
              <a:ext uri="{FF2B5EF4-FFF2-40B4-BE49-F238E27FC236}">
                <a16:creationId xmlns:a16="http://schemas.microsoft.com/office/drawing/2014/main" id="{2E58C230-332B-4A48-B20F-2A40A5B10A86}"/>
              </a:ext>
            </a:extLst>
          </p:cNvPr>
          <p:cNvSpPr txBox="1"/>
          <p:nvPr/>
        </p:nvSpPr>
        <p:spPr>
          <a:xfrm rot="16200000">
            <a:off x="-144807" y="2040737"/>
            <a:ext cx="1296958" cy="584775"/>
          </a:xfrm>
          <a:prstGeom prst="rect">
            <a:avLst/>
          </a:prstGeom>
          <a:noFill/>
        </p:spPr>
        <p:txBody>
          <a:bodyPr wrap="none" rtlCol="0">
            <a:spAutoFit/>
          </a:bodyPr>
          <a:lstStyle/>
          <a:p>
            <a:r>
              <a:rPr lang="en-GB" sz="3200" b="1" dirty="0"/>
              <a:t>Values</a:t>
            </a:r>
          </a:p>
        </p:txBody>
      </p:sp>
      <p:sp>
        <p:nvSpPr>
          <p:cNvPr id="29" name="TextBox 28">
            <a:extLst>
              <a:ext uri="{FF2B5EF4-FFF2-40B4-BE49-F238E27FC236}">
                <a16:creationId xmlns:a16="http://schemas.microsoft.com/office/drawing/2014/main" id="{51622193-3169-4348-B8E0-2DDF2BD01262}"/>
              </a:ext>
            </a:extLst>
          </p:cNvPr>
          <p:cNvSpPr txBox="1"/>
          <p:nvPr/>
        </p:nvSpPr>
        <p:spPr>
          <a:xfrm rot="16200000">
            <a:off x="-222649" y="5118795"/>
            <a:ext cx="1452642" cy="584775"/>
          </a:xfrm>
          <a:prstGeom prst="rect">
            <a:avLst/>
          </a:prstGeom>
          <a:noFill/>
        </p:spPr>
        <p:txBody>
          <a:bodyPr wrap="none" rtlCol="0">
            <a:spAutoFit/>
          </a:bodyPr>
          <a:lstStyle/>
          <a:p>
            <a:r>
              <a:rPr lang="en-GB" sz="3200" b="1" dirty="0"/>
              <a:t>Actions</a:t>
            </a:r>
          </a:p>
        </p:txBody>
      </p:sp>
      <p:cxnSp>
        <p:nvCxnSpPr>
          <p:cNvPr id="4" name="Straight Arrow Connector 3">
            <a:extLst>
              <a:ext uri="{FF2B5EF4-FFF2-40B4-BE49-F238E27FC236}">
                <a16:creationId xmlns:a16="http://schemas.microsoft.com/office/drawing/2014/main" id="{B4BC88EF-838C-4A37-89AC-369C26D4AEC7}"/>
              </a:ext>
            </a:extLst>
          </p:cNvPr>
          <p:cNvCxnSpPr>
            <a:stCxn id="12" idx="2"/>
            <a:endCxn id="26" idx="0"/>
          </p:cNvCxnSpPr>
          <p:nvPr/>
        </p:nvCxnSpPr>
        <p:spPr>
          <a:xfrm flipH="1">
            <a:off x="1726309" y="3507059"/>
            <a:ext cx="2283809" cy="730188"/>
          </a:xfrm>
          <a:prstGeom prst="straightConnector1">
            <a:avLst/>
          </a:prstGeom>
          <a:ln w="57150">
            <a:solidFill>
              <a:srgbClr val="95519E"/>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8C7389F-7249-434F-83AF-59AF2A16A28E}"/>
              </a:ext>
            </a:extLst>
          </p:cNvPr>
          <p:cNvCxnSpPr>
            <a:cxnSpLocks/>
            <a:stCxn id="13" idx="2"/>
            <a:endCxn id="24" idx="0"/>
          </p:cNvCxnSpPr>
          <p:nvPr/>
        </p:nvCxnSpPr>
        <p:spPr>
          <a:xfrm>
            <a:off x="1725669" y="3507059"/>
            <a:ext cx="6853027" cy="730188"/>
          </a:xfrm>
          <a:prstGeom prst="straightConnector1">
            <a:avLst/>
          </a:prstGeom>
          <a:ln w="57150">
            <a:solidFill>
              <a:srgbClr val="95519E"/>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AD6061A-89D8-4E7F-BD91-533D96E891F6}"/>
              </a:ext>
            </a:extLst>
          </p:cNvPr>
          <p:cNvCxnSpPr>
            <a:cxnSpLocks/>
            <a:stCxn id="18" idx="2"/>
            <a:endCxn id="23" idx="0"/>
          </p:cNvCxnSpPr>
          <p:nvPr/>
        </p:nvCxnSpPr>
        <p:spPr>
          <a:xfrm>
            <a:off x="10862825" y="3507059"/>
            <a:ext cx="0" cy="730188"/>
          </a:xfrm>
          <a:prstGeom prst="straightConnector1">
            <a:avLst/>
          </a:prstGeom>
          <a:ln w="57150">
            <a:solidFill>
              <a:srgbClr val="95519E"/>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0B2F4D4-319F-4AAF-ADBD-EEF4A38D97AC}"/>
              </a:ext>
            </a:extLst>
          </p:cNvPr>
          <p:cNvCxnSpPr>
            <a:cxnSpLocks/>
            <a:stCxn id="21" idx="2"/>
            <a:endCxn id="28" idx="0"/>
          </p:cNvCxnSpPr>
          <p:nvPr/>
        </p:nvCxnSpPr>
        <p:spPr>
          <a:xfrm flipH="1">
            <a:off x="6294567" y="3507059"/>
            <a:ext cx="2284129" cy="730188"/>
          </a:xfrm>
          <a:prstGeom prst="straightConnector1">
            <a:avLst/>
          </a:prstGeom>
          <a:ln w="57150">
            <a:solidFill>
              <a:srgbClr val="95519E"/>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1AD9681-0667-401F-8193-718E8C6A8155}"/>
              </a:ext>
            </a:extLst>
          </p:cNvPr>
          <p:cNvCxnSpPr>
            <a:cxnSpLocks/>
            <a:stCxn id="22" idx="2"/>
            <a:endCxn id="25" idx="0"/>
          </p:cNvCxnSpPr>
          <p:nvPr/>
        </p:nvCxnSpPr>
        <p:spPr>
          <a:xfrm flipH="1">
            <a:off x="4010438" y="3507059"/>
            <a:ext cx="2283809" cy="730188"/>
          </a:xfrm>
          <a:prstGeom prst="straightConnector1">
            <a:avLst/>
          </a:prstGeom>
          <a:ln w="57150">
            <a:solidFill>
              <a:srgbClr val="95519E"/>
            </a:solidFill>
            <a:tailEnd type="triangle"/>
          </a:ln>
        </p:spPr>
        <p:style>
          <a:lnRef idx="1">
            <a:schemeClr val="accent1"/>
          </a:lnRef>
          <a:fillRef idx="0">
            <a:schemeClr val="accent1"/>
          </a:fillRef>
          <a:effectRef idx="0">
            <a:schemeClr val="accent1"/>
          </a:effectRef>
          <a:fontRef idx="minor">
            <a:schemeClr val="tx1"/>
          </a:fontRef>
        </p:style>
      </p:cxnSp>
      <p:pic>
        <p:nvPicPr>
          <p:cNvPr id="60" name="Picture 59">
            <a:extLst>
              <a:ext uri="{FF2B5EF4-FFF2-40B4-BE49-F238E27FC236}">
                <a16:creationId xmlns:a16="http://schemas.microsoft.com/office/drawing/2014/main" id="{E0CD108E-ECCE-4C9E-8FEA-F001172C1A8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14666" y="4389409"/>
            <a:ext cx="590903" cy="590903"/>
          </a:xfrm>
          <a:prstGeom prst="rect">
            <a:avLst/>
          </a:prstGeom>
        </p:spPr>
      </p:pic>
      <p:pic>
        <p:nvPicPr>
          <p:cNvPr id="62" name="Picture 61">
            <a:extLst>
              <a:ext uri="{FF2B5EF4-FFF2-40B4-BE49-F238E27FC236}">
                <a16:creationId xmlns:a16="http://schemas.microsoft.com/office/drawing/2014/main" id="{04F6317B-DBAF-4A6B-B832-880DFA96EBF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088906">
            <a:off x="6038986" y="4393959"/>
            <a:ext cx="510522" cy="575742"/>
          </a:xfrm>
          <a:prstGeom prst="rect">
            <a:avLst/>
          </a:prstGeom>
        </p:spPr>
      </p:pic>
      <p:pic>
        <p:nvPicPr>
          <p:cNvPr id="64" name="Picture 63">
            <a:extLst>
              <a:ext uri="{FF2B5EF4-FFF2-40B4-BE49-F238E27FC236}">
                <a16:creationId xmlns:a16="http://schemas.microsoft.com/office/drawing/2014/main" id="{35A9B6A1-8861-4E2F-92DD-3B2B5EA19E7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291037" y="4358654"/>
            <a:ext cx="575317" cy="578026"/>
          </a:xfrm>
          <a:prstGeom prst="rect">
            <a:avLst/>
          </a:prstGeom>
        </p:spPr>
      </p:pic>
      <p:pic>
        <p:nvPicPr>
          <p:cNvPr id="66" name="Picture 65">
            <a:extLst>
              <a:ext uri="{FF2B5EF4-FFF2-40B4-BE49-F238E27FC236}">
                <a16:creationId xmlns:a16="http://schemas.microsoft.com/office/drawing/2014/main" id="{610B7BF4-9D32-42DE-9DE9-86CD013C89D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24665" r="74306" b="23393"/>
          <a:stretch/>
        </p:blipFill>
        <p:spPr>
          <a:xfrm rot="1608879">
            <a:off x="10508888" y="4324077"/>
            <a:ext cx="707874" cy="715505"/>
          </a:xfrm>
          <a:prstGeom prst="rect">
            <a:avLst/>
          </a:prstGeom>
        </p:spPr>
      </p:pic>
      <p:pic>
        <p:nvPicPr>
          <p:cNvPr id="68" name="Picture 67">
            <a:extLst>
              <a:ext uri="{FF2B5EF4-FFF2-40B4-BE49-F238E27FC236}">
                <a16:creationId xmlns:a16="http://schemas.microsoft.com/office/drawing/2014/main" id="{C5120A66-F09C-457F-A314-F1608AA9974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342133" y="4401741"/>
            <a:ext cx="767072" cy="568712"/>
          </a:xfrm>
          <a:prstGeom prst="rect">
            <a:avLst/>
          </a:prstGeom>
        </p:spPr>
      </p:pic>
      <p:sp>
        <p:nvSpPr>
          <p:cNvPr id="27" name="Footer Placeholder 3">
            <a:extLst>
              <a:ext uri="{FF2B5EF4-FFF2-40B4-BE49-F238E27FC236}">
                <a16:creationId xmlns:a16="http://schemas.microsoft.com/office/drawing/2014/main" id="{34F472C2-7A66-402E-AB7D-9E16068BABF3}"/>
              </a:ext>
            </a:extLst>
          </p:cNvPr>
          <p:cNvSpPr>
            <a:spLocks noGrp="1"/>
          </p:cNvSpPr>
          <p:nvPr>
            <p:ph type="ftr" sz="quarter" idx="11"/>
          </p:nvPr>
        </p:nvSpPr>
        <p:spPr>
          <a:xfrm>
            <a:off x="0" y="6581516"/>
            <a:ext cx="12192000" cy="365125"/>
          </a:xfrm>
        </p:spPr>
        <p:txBody>
          <a:bodyPr/>
          <a:lstStyle/>
          <a:p>
            <a:r>
              <a:rPr lang="en-GB" sz="1050" dirty="0"/>
              <a:t>© PSHE Association 2020</a:t>
            </a:r>
            <a:r>
              <a:rPr lang="en-GB" dirty="0"/>
              <a:t>	 </a:t>
            </a:r>
          </a:p>
        </p:txBody>
      </p:sp>
    </p:spTree>
    <p:extLst>
      <p:ext uri="{BB962C8B-B14F-4D97-AF65-F5344CB8AC3E}">
        <p14:creationId xmlns:p14="http://schemas.microsoft.com/office/powerpoint/2010/main" val="22942241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5" presetClass="emph" presetSubtype="0" fill="hold" nodeType="afterEffect">
                                  <p:stCondLst>
                                    <p:cond delay="0"/>
                                  </p:stCondLst>
                                  <p:childTnLst>
                                    <p:animClr clrSpc="hsl" dir="cw">
                                      <p:cBhvr override="childStyle">
                                        <p:cTn id="10" dur="500" fill="hold"/>
                                        <p:tgtEl>
                                          <p:spTgt spid="4"/>
                                        </p:tgtEl>
                                        <p:attrNameLst>
                                          <p:attrName>style.color</p:attrName>
                                        </p:attrNameLst>
                                      </p:cBhvr>
                                      <p:by>
                                        <p:hsl h="0" s="-70588" l="0"/>
                                      </p:by>
                                    </p:animClr>
                                    <p:animClr clrSpc="hsl" dir="cw">
                                      <p:cBhvr>
                                        <p:cTn id="11" dur="500" fill="hold"/>
                                        <p:tgtEl>
                                          <p:spTgt spid="4"/>
                                        </p:tgtEl>
                                        <p:attrNameLst>
                                          <p:attrName>fillcolor</p:attrName>
                                        </p:attrNameLst>
                                      </p:cBhvr>
                                      <p:by>
                                        <p:hsl h="0" s="-70588" l="0"/>
                                      </p:by>
                                    </p:animClr>
                                    <p:animClr clrSpc="hsl" dir="cw">
                                      <p:cBhvr>
                                        <p:cTn id="12" dur="500" fill="hold"/>
                                        <p:tgtEl>
                                          <p:spTgt spid="4"/>
                                        </p:tgtEl>
                                        <p:attrNameLst>
                                          <p:attrName>stroke.color</p:attrName>
                                        </p:attrNameLst>
                                      </p:cBhvr>
                                      <p:by>
                                        <p:hsl h="0" s="-70588" l="0"/>
                                      </p:by>
                                    </p:animClr>
                                    <p:set>
                                      <p:cBhvr>
                                        <p:cTn id="13" dur="500" fill="hold"/>
                                        <p:tgtEl>
                                          <p:spTgt spid="4"/>
                                        </p:tgtEl>
                                        <p:attrNameLst>
                                          <p:attrName>fill.type</p:attrName>
                                        </p:attrNameLst>
                                      </p:cBhvr>
                                      <p:to>
                                        <p:strVal val="solid"/>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500"/>
                                        <p:tgtEl>
                                          <p:spTgt spid="30"/>
                                        </p:tgtEl>
                                      </p:cBhvr>
                                    </p:animEffect>
                                  </p:childTnLst>
                                </p:cTn>
                              </p:par>
                            </p:childTnLst>
                          </p:cTn>
                        </p:par>
                        <p:par>
                          <p:cTn id="20" fill="hold">
                            <p:stCondLst>
                              <p:cond delay="500"/>
                            </p:stCondLst>
                            <p:childTnLst>
                              <p:par>
                                <p:cTn id="21" presetID="25" presetClass="emph" presetSubtype="0" fill="hold" nodeType="afterEffect">
                                  <p:stCondLst>
                                    <p:cond delay="0"/>
                                  </p:stCondLst>
                                  <p:childTnLst>
                                    <p:animClr clrSpc="hsl" dir="cw">
                                      <p:cBhvr override="childStyle">
                                        <p:cTn id="22" dur="500" fill="hold"/>
                                        <p:tgtEl>
                                          <p:spTgt spid="30"/>
                                        </p:tgtEl>
                                        <p:attrNameLst>
                                          <p:attrName>style.color</p:attrName>
                                        </p:attrNameLst>
                                      </p:cBhvr>
                                      <p:by>
                                        <p:hsl h="0" s="-70588" l="0"/>
                                      </p:by>
                                    </p:animClr>
                                    <p:animClr clrSpc="hsl" dir="cw">
                                      <p:cBhvr>
                                        <p:cTn id="23" dur="500" fill="hold"/>
                                        <p:tgtEl>
                                          <p:spTgt spid="30"/>
                                        </p:tgtEl>
                                        <p:attrNameLst>
                                          <p:attrName>fillcolor</p:attrName>
                                        </p:attrNameLst>
                                      </p:cBhvr>
                                      <p:by>
                                        <p:hsl h="0" s="-70588" l="0"/>
                                      </p:by>
                                    </p:animClr>
                                    <p:animClr clrSpc="hsl" dir="cw">
                                      <p:cBhvr>
                                        <p:cTn id="24" dur="500" fill="hold"/>
                                        <p:tgtEl>
                                          <p:spTgt spid="30"/>
                                        </p:tgtEl>
                                        <p:attrNameLst>
                                          <p:attrName>stroke.color</p:attrName>
                                        </p:attrNameLst>
                                      </p:cBhvr>
                                      <p:by>
                                        <p:hsl h="0" s="-70588" l="0"/>
                                      </p:by>
                                    </p:animClr>
                                    <p:set>
                                      <p:cBhvr>
                                        <p:cTn id="25" dur="500" fill="hold"/>
                                        <p:tgtEl>
                                          <p:spTgt spid="30"/>
                                        </p:tgtEl>
                                        <p:attrNameLst>
                                          <p:attrName>fill.type</p:attrName>
                                        </p:attrNameLst>
                                      </p:cBhvr>
                                      <p:to>
                                        <p:strVal val="solid"/>
                                      </p:to>
                                    </p:se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500"/>
                                        <p:tgtEl>
                                          <p:spTgt spid="32"/>
                                        </p:tgtEl>
                                      </p:cBhvr>
                                    </p:animEffect>
                                  </p:childTnLst>
                                </p:cTn>
                              </p:par>
                            </p:childTnLst>
                          </p:cTn>
                        </p:par>
                        <p:par>
                          <p:cTn id="32" fill="hold">
                            <p:stCondLst>
                              <p:cond delay="500"/>
                            </p:stCondLst>
                            <p:childTnLst>
                              <p:par>
                                <p:cTn id="33" presetID="25" presetClass="emph" presetSubtype="0" fill="hold" nodeType="afterEffect">
                                  <p:stCondLst>
                                    <p:cond delay="0"/>
                                  </p:stCondLst>
                                  <p:childTnLst>
                                    <p:animClr clrSpc="hsl" dir="cw">
                                      <p:cBhvr override="childStyle">
                                        <p:cTn id="34" dur="500" fill="hold"/>
                                        <p:tgtEl>
                                          <p:spTgt spid="32"/>
                                        </p:tgtEl>
                                        <p:attrNameLst>
                                          <p:attrName>style.color</p:attrName>
                                        </p:attrNameLst>
                                      </p:cBhvr>
                                      <p:by>
                                        <p:hsl h="0" s="-70588" l="0"/>
                                      </p:by>
                                    </p:animClr>
                                    <p:animClr clrSpc="hsl" dir="cw">
                                      <p:cBhvr>
                                        <p:cTn id="35" dur="500" fill="hold"/>
                                        <p:tgtEl>
                                          <p:spTgt spid="32"/>
                                        </p:tgtEl>
                                        <p:attrNameLst>
                                          <p:attrName>fillcolor</p:attrName>
                                        </p:attrNameLst>
                                      </p:cBhvr>
                                      <p:by>
                                        <p:hsl h="0" s="-70588" l="0"/>
                                      </p:by>
                                    </p:animClr>
                                    <p:animClr clrSpc="hsl" dir="cw">
                                      <p:cBhvr>
                                        <p:cTn id="36" dur="500" fill="hold"/>
                                        <p:tgtEl>
                                          <p:spTgt spid="32"/>
                                        </p:tgtEl>
                                        <p:attrNameLst>
                                          <p:attrName>stroke.color</p:attrName>
                                        </p:attrNameLst>
                                      </p:cBhvr>
                                      <p:by>
                                        <p:hsl h="0" s="-70588" l="0"/>
                                      </p:by>
                                    </p:animClr>
                                    <p:set>
                                      <p:cBhvr>
                                        <p:cTn id="37" dur="500" fill="hold"/>
                                        <p:tgtEl>
                                          <p:spTgt spid="32"/>
                                        </p:tgtEl>
                                        <p:attrNameLst>
                                          <p:attrName>fill.type</p:attrName>
                                        </p:attrNameLst>
                                      </p:cBhvr>
                                      <p:to>
                                        <p:strVal val="solid"/>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up)">
                                      <p:cBhvr>
                                        <p:cTn id="43" dur="500"/>
                                        <p:tgtEl>
                                          <p:spTgt spid="33"/>
                                        </p:tgtEl>
                                      </p:cBhvr>
                                    </p:animEffect>
                                  </p:childTnLst>
                                </p:cTn>
                              </p:par>
                            </p:childTnLst>
                          </p:cTn>
                        </p:par>
                        <p:par>
                          <p:cTn id="44" fill="hold">
                            <p:stCondLst>
                              <p:cond delay="500"/>
                            </p:stCondLst>
                            <p:childTnLst>
                              <p:par>
                                <p:cTn id="45" presetID="25" presetClass="emph" presetSubtype="0" fill="hold" nodeType="afterEffect">
                                  <p:stCondLst>
                                    <p:cond delay="0"/>
                                  </p:stCondLst>
                                  <p:childTnLst>
                                    <p:animClr clrSpc="hsl" dir="cw">
                                      <p:cBhvr override="childStyle">
                                        <p:cTn id="46" dur="500" fill="hold"/>
                                        <p:tgtEl>
                                          <p:spTgt spid="33"/>
                                        </p:tgtEl>
                                        <p:attrNameLst>
                                          <p:attrName>style.color</p:attrName>
                                        </p:attrNameLst>
                                      </p:cBhvr>
                                      <p:by>
                                        <p:hsl h="0" s="-70588" l="0"/>
                                      </p:by>
                                    </p:animClr>
                                    <p:animClr clrSpc="hsl" dir="cw">
                                      <p:cBhvr>
                                        <p:cTn id="47" dur="500" fill="hold"/>
                                        <p:tgtEl>
                                          <p:spTgt spid="33"/>
                                        </p:tgtEl>
                                        <p:attrNameLst>
                                          <p:attrName>fillcolor</p:attrName>
                                        </p:attrNameLst>
                                      </p:cBhvr>
                                      <p:by>
                                        <p:hsl h="0" s="-70588" l="0"/>
                                      </p:by>
                                    </p:animClr>
                                    <p:animClr clrSpc="hsl" dir="cw">
                                      <p:cBhvr>
                                        <p:cTn id="48" dur="500" fill="hold"/>
                                        <p:tgtEl>
                                          <p:spTgt spid="33"/>
                                        </p:tgtEl>
                                        <p:attrNameLst>
                                          <p:attrName>stroke.color</p:attrName>
                                        </p:attrNameLst>
                                      </p:cBhvr>
                                      <p:by>
                                        <p:hsl h="0" s="-70588" l="0"/>
                                      </p:by>
                                    </p:animClr>
                                    <p:set>
                                      <p:cBhvr>
                                        <p:cTn id="49" dur="500" fill="hold"/>
                                        <p:tgtEl>
                                          <p:spTgt spid="33"/>
                                        </p:tgtEl>
                                        <p:attrNameLst>
                                          <p:attrName>fill.type</p:attrName>
                                        </p:attrNameLst>
                                      </p:cBhvr>
                                      <p:to>
                                        <p:strVal val="solid"/>
                                      </p:to>
                                    </p:set>
                                  </p:childTnLst>
                                </p:cTn>
                              </p:par>
                            </p:childTnLst>
                          </p:cTn>
                        </p:par>
                      </p:childTnLst>
                    </p:cTn>
                  </p:par>
                </p:childTnLst>
              </p:cTn>
              <p:nextCondLst>
                <p:cond evt="onClick" delay="0">
                  <p:tgtEl>
                    <p:spTgt spid="22"/>
                  </p:tgtEl>
                </p:cond>
              </p:nextCondLst>
            </p:seq>
            <p:seq concurrent="1" nextAc="seek">
              <p:cTn id="50" restart="whenNotActive" fill="hold" evtFilter="cancelBubble" nodeType="interactiveSeq">
                <p:stCondLst>
                  <p:cond evt="onClick" delay="0">
                    <p:tgtEl>
                      <p:spTgt spid="18"/>
                    </p:tgtEl>
                  </p:cond>
                </p:stCondLst>
                <p:endSync evt="end" delay="0">
                  <p:rtn val="all"/>
                </p:endSync>
                <p:childTnLst>
                  <p:par>
                    <p:cTn id="51" fill="hold">
                      <p:stCondLst>
                        <p:cond delay="0"/>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up)">
                                      <p:cBhvr>
                                        <p:cTn id="55" dur="500"/>
                                        <p:tgtEl>
                                          <p:spTgt spid="31"/>
                                        </p:tgtEl>
                                      </p:cBhvr>
                                    </p:animEffect>
                                  </p:childTnLst>
                                </p:cTn>
                              </p:par>
                            </p:childTnLst>
                          </p:cTn>
                        </p:par>
                        <p:par>
                          <p:cTn id="56" fill="hold">
                            <p:stCondLst>
                              <p:cond delay="500"/>
                            </p:stCondLst>
                            <p:childTnLst>
                              <p:par>
                                <p:cTn id="57" presetID="25" presetClass="emph" presetSubtype="0" fill="hold" nodeType="afterEffect">
                                  <p:stCondLst>
                                    <p:cond delay="0"/>
                                  </p:stCondLst>
                                  <p:childTnLst>
                                    <p:animClr clrSpc="hsl" dir="cw">
                                      <p:cBhvr override="childStyle">
                                        <p:cTn id="58" dur="500" fill="hold"/>
                                        <p:tgtEl>
                                          <p:spTgt spid="31"/>
                                        </p:tgtEl>
                                        <p:attrNameLst>
                                          <p:attrName>style.color</p:attrName>
                                        </p:attrNameLst>
                                      </p:cBhvr>
                                      <p:by>
                                        <p:hsl h="0" s="-70588" l="0"/>
                                      </p:by>
                                    </p:animClr>
                                    <p:animClr clrSpc="hsl" dir="cw">
                                      <p:cBhvr>
                                        <p:cTn id="59" dur="500" fill="hold"/>
                                        <p:tgtEl>
                                          <p:spTgt spid="31"/>
                                        </p:tgtEl>
                                        <p:attrNameLst>
                                          <p:attrName>fillcolor</p:attrName>
                                        </p:attrNameLst>
                                      </p:cBhvr>
                                      <p:by>
                                        <p:hsl h="0" s="-70588" l="0"/>
                                      </p:by>
                                    </p:animClr>
                                    <p:animClr clrSpc="hsl" dir="cw">
                                      <p:cBhvr>
                                        <p:cTn id="60" dur="500" fill="hold"/>
                                        <p:tgtEl>
                                          <p:spTgt spid="31"/>
                                        </p:tgtEl>
                                        <p:attrNameLst>
                                          <p:attrName>stroke.color</p:attrName>
                                        </p:attrNameLst>
                                      </p:cBhvr>
                                      <p:by>
                                        <p:hsl h="0" s="-70588" l="0"/>
                                      </p:by>
                                    </p:animClr>
                                    <p:set>
                                      <p:cBhvr>
                                        <p:cTn id="61" dur="500" fill="hold"/>
                                        <p:tgtEl>
                                          <p:spTgt spid="31"/>
                                        </p:tgtEl>
                                        <p:attrNameLst>
                                          <p:attrName>fill.type</p:attrName>
                                        </p:attrNameLst>
                                      </p:cBhvr>
                                      <p:to>
                                        <p:strVal val="solid"/>
                                      </p:to>
                                    </p:set>
                                  </p:childTnLst>
                                </p:cTn>
                              </p:par>
                            </p:childTnLst>
                          </p:cTn>
                        </p:par>
                      </p:childTnLst>
                    </p:cTn>
                  </p:par>
                </p:childTnLst>
              </p:cTn>
              <p:nextCondLst>
                <p:cond evt="onClick" delay="0">
                  <p:tgtEl>
                    <p:spTgt spid="1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B6CEA63-673F-4661-95A0-403D506BA9FE}"/>
              </a:ext>
            </a:extLst>
          </p:cNvPr>
          <p:cNvSpPr txBox="1"/>
          <p:nvPr/>
        </p:nvSpPr>
        <p:spPr>
          <a:xfrm>
            <a:off x="211283" y="272883"/>
            <a:ext cx="9658608" cy="707886"/>
          </a:xfrm>
          <a:prstGeom prst="rect">
            <a:avLst/>
          </a:prstGeom>
          <a:solidFill>
            <a:srgbClr val="F9E3E7">
              <a:alpha val="0"/>
            </a:srgbClr>
          </a:solidFill>
        </p:spPr>
        <p:txBody>
          <a:bodyPr wrap="square" rtlCol="0">
            <a:spAutoFit/>
          </a:bodyPr>
          <a:lstStyle/>
          <a:p>
            <a:pPr lvl="0">
              <a:defRPr/>
            </a:pPr>
            <a:r>
              <a:rPr lang="en-GB" sz="4000" b="1" dirty="0">
                <a:solidFill>
                  <a:srgbClr val="95519E"/>
                </a:solidFill>
                <a:latin typeface="League Spartan" panose="00000800000000000000" pitchFamily="50" charset="0"/>
                <a:ea typeface="Open Sans Extrabold" panose="020B0906030804020204" pitchFamily="34" charset="0"/>
                <a:cs typeface="Open Sans Extrabold" panose="020B0906030804020204" pitchFamily="34" charset="0"/>
              </a:rPr>
              <a:t>Personal reflection</a:t>
            </a:r>
            <a:endParaRPr lang="en-GB" sz="4000" b="1" strike="sngStrike" dirty="0">
              <a:solidFill>
                <a:srgbClr val="95519E"/>
              </a:solidFill>
              <a:latin typeface="League Spartan" panose="00000800000000000000" pitchFamily="50" charset="0"/>
              <a:ea typeface="Open Sans Extrabold" panose="020B0906030804020204" pitchFamily="34" charset="0"/>
              <a:cs typeface="Open Sans Extrabold" panose="020B0906030804020204" pitchFamily="34" charset="0"/>
            </a:endParaRPr>
          </a:p>
        </p:txBody>
      </p:sp>
      <p:sp>
        <p:nvSpPr>
          <p:cNvPr id="26" name="Content Placeholder 2">
            <a:extLst>
              <a:ext uri="{FF2B5EF4-FFF2-40B4-BE49-F238E27FC236}">
                <a16:creationId xmlns:a16="http://schemas.microsoft.com/office/drawing/2014/main" id="{E21D2E6C-6B9A-4589-B4F6-51FD4274E556}"/>
              </a:ext>
            </a:extLst>
          </p:cNvPr>
          <p:cNvSpPr>
            <a:spLocks noGrp="1"/>
          </p:cNvSpPr>
          <p:nvPr>
            <p:ph idx="1"/>
          </p:nvPr>
        </p:nvSpPr>
        <p:spPr>
          <a:xfrm>
            <a:off x="308082" y="900475"/>
            <a:ext cx="8812167" cy="5609063"/>
          </a:xfrm>
        </p:spPr>
        <p:txBody>
          <a:bodyPr>
            <a:noAutofit/>
          </a:bodyPr>
          <a:lstStyle/>
          <a:p>
            <a:pPr marL="0" indent="0">
              <a:buNone/>
            </a:pPr>
            <a:r>
              <a:rPr lang="en-GB" dirty="0"/>
              <a:t>Are there any values that were not in the earlier activities that you feel are important to you?</a:t>
            </a:r>
          </a:p>
          <a:p>
            <a:pPr marL="0" indent="0">
              <a:buNone/>
            </a:pPr>
            <a:endParaRPr lang="en-GB" dirty="0"/>
          </a:p>
          <a:p>
            <a:pPr marL="0" indent="0">
              <a:buNone/>
            </a:pPr>
            <a:r>
              <a:rPr lang="en-GB" dirty="0"/>
              <a:t>What do you already do to act on these values in your life?</a:t>
            </a:r>
          </a:p>
          <a:p>
            <a:pPr marL="0" indent="0">
              <a:buNone/>
            </a:pPr>
            <a:endParaRPr lang="en-GB" dirty="0"/>
          </a:p>
          <a:p>
            <a:pPr marL="0" indent="0">
              <a:buNone/>
            </a:pPr>
            <a:r>
              <a:rPr lang="en-GB" b="1" dirty="0"/>
              <a:t>Setting yourself a goal:</a:t>
            </a:r>
          </a:p>
          <a:p>
            <a:r>
              <a:rPr lang="en-GB" dirty="0"/>
              <a:t>Set yourself one goal or action you would like to achieve in the future that aligns with your values. </a:t>
            </a:r>
          </a:p>
          <a:p>
            <a:r>
              <a:rPr lang="en-GB" dirty="0"/>
              <a:t>Try to think about a timeframe for this goal. </a:t>
            </a:r>
            <a:br>
              <a:rPr lang="en-GB" dirty="0"/>
            </a:br>
            <a:r>
              <a:rPr lang="en-GB" dirty="0"/>
              <a:t>Do you want to achieve it this week, this year or is it a long-term goal that relates to your career ambitions?</a:t>
            </a:r>
          </a:p>
        </p:txBody>
      </p:sp>
      <p:pic>
        <p:nvPicPr>
          <p:cNvPr id="3" name="Picture 2">
            <a:extLst>
              <a:ext uri="{FF2B5EF4-FFF2-40B4-BE49-F238E27FC236}">
                <a16:creationId xmlns:a16="http://schemas.microsoft.com/office/drawing/2014/main" id="{C9944FF7-0C2C-44E2-9D3A-9A76FBD31F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74070">
            <a:off x="9218272" y="1208766"/>
            <a:ext cx="2559857" cy="3938242"/>
          </a:xfrm>
          <a:prstGeom prst="rect">
            <a:avLst/>
          </a:prstGeom>
        </p:spPr>
      </p:pic>
      <p:sp>
        <p:nvSpPr>
          <p:cNvPr id="8" name="Footer Placeholder 3">
            <a:extLst>
              <a:ext uri="{FF2B5EF4-FFF2-40B4-BE49-F238E27FC236}">
                <a16:creationId xmlns:a16="http://schemas.microsoft.com/office/drawing/2014/main" id="{46EF6DE6-E70E-4E10-B17F-C56C1930225F}"/>
              </a:ext>
            </a:extLst>
          </p:cNvPr>
          <p:cNvSpPr>
            <a:spLocks noGrp="1"/>
          </p:cNvSpPr>
          <p:nvPr>
            <p:ph type="ftr" sz="quarter" idx="11"/>
          </p:nvPr>
        </p:nvSpPr>
        <p:spPr>
          <a:xfrm>
            <a:off x="0" y="6581516"/>
            <a:ext cx="12192000" cy="365125"/>
          </a:xfrm>
        </p:spPr>
        <p:txBody>
          <a:bodyPr/>
          <a:lstStyle/>
          <a:p>
            <a:r>
              <a:rPr lang="en-GB" sz="1050" dirty="0"/>
              <a:t>© PSHE Association 2020</a:t>
            </a:r>
            <a:r>
              <a:rPr lang="en-GB" dirty="0"/>
              <a:t>	 </a:t>
            </a:r>
          </a:p>
        </p:txBody>
      </p:sp>
    </p:spTree>
    <p:extLst>
      <p:ext uri="{BB962C8B-B14F-4D97-AF65-F5344CB8AC3E}">
        <p14:creationId xmlns:p14="http://schemas.microsoft.com/office/powerpoint/2010/main" val="4063650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B6CEA63-673F-4661-95A0-403D506BA9FE}"/>
              </a:ext>
            </a:extLst>
          </p:cNvPr>
          <p:cNvSpPr txBox="1"/>
          <p:nvPr/>
        </p:nvSpPr>
        <p:spPr>
          <a:xfrm>
            <a:off x="211283" y="272883"/>
            <a:ext cx="9658608" cy="707886"/>
          </a:xfrm>
          <a:prstGeom prst="rect">
            <a:avLst/>
          </a:prstGeom>
          <a:solidFill>
            <a:srgbClr val="F9E3E7">
              <a:alpha val="0"/>
            </a:srgbClr>
          </a:solidFill>
        </p:spPr>
        <p:txBody>
          <a:bodyPr wrap="square" rtlCol="0">
            <a:spAutoFit/>
          </a:bodyPr>
          <a:lstStyle/>
          <a:p>
            <a:pPr lvl="0">
              <a:defRPr/>
            </a:pPr>
            <a:r>
              <a:rPr lang="en-GB" sz="4000" b="1" dirty="0">
                <a:solidFill>
                  <a:srgbClr val="95519E"/>
                </a:solidFill>
                <a:latin typeface="League Spartan" panose="00000800000000000000" pitchFamily="50" charset="0"/>
                <a:ea typeface="Open Sans Extrabold" panose="020B0906030804020204" pitchFamily="34" charset="0"/>
                <a:cs typeface="Open Sans Extrabold" panose="020B0906030804020204" pitchFamily="34" charset="0"/>
              </a:rPr>
              <a:t>Support </a:t>
            </a:r>
          </a:p>
        </p:txBody>
      </p:sp>
      <p:sp>
        <p:nvSpPr>
          <p:cNvPr id="19" name="Content Placeholder 2">
            <a:extLst>
              <a:ext uri="{FF2B5EF4-FFF2-40B4-BE49-F238E27FC236}">
                <a16:creationId xmlns:a16="http://schemas.microsoft.com/office/drawing/2014/main" id="{E90F11D2-D575-4C5A-B7AA-86BD0DE901B6}"/>
              </a:ext>
            </a:extLst>
          </p:cNvPr>
          <p:cNvSpPr txBox="1">
            <a:spLocks/>
          </p:cNvSpPr>
          <p:nvPr/>
        </p:nvSpPr>
        <p:spPr>
          <a:xfrm>
            <a:off x="5400909" y="2004948"/>
            <a:ext cx="751573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p>
        </p:txBody>
      </p:sp>
      <p:pic>
        <p:nvPicPr>
          <p:cNvPr id="14" name="Picture 13">
            <a:extLst>
              <a:ext uri="{FF2B5EF4-FFF2-40B4-BE49-F238E27FC236}">
                <a16:creationId xmlns:a16="http://schemas.microsoft.com/office/drawing/2014/main" id="{6E683235-5B39-47C3-A331-1A04A97E27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0909" y="2523815"/>
            <a:ext cx="1264923" cy="1490475"/>
          </a:xfrm>
          <a:prstGeom prst="rect">
            <a:avLst/>
          </a:prstGeom>
        </p:spPr>
      </p:pic>
      <p:sp>
        <p:nvSpPr>
          <p:cNvPr id="21" name="Content Placeholder 2">
            <a:extLst>
              <a:ext uri="{FF2B5EF4-FFF2-40B4-BE49-F238E27FC236}">
                <a16:creationId xmlns:a16="http://schemas.microsoft.com/office/drawing/2014/main" id="{84D6A29C-BB85-404A-B42A-C9685AFF9769}"/>
              </a:ext>
            </a:extLst>
          </p:cNvPr>
          <p:cNvSpPr txBox="1">
            <a:spLocks/>
          </p:cNvSpPr>
          <p:nvPr/>
        </p:nvSpPr>
        <p:spPr>
          <a:xfrm>
            <a:off x="6733801" y="2454931"/>
            <a:ext cx="524691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Visit the National Careers Service website for help identifying types of careers or what kind of job might match best with your strengths. </a:t>
            </a:r>
          </a:p>
          <a:p>
            <a:pPr marL="0" indent="0">
              <a:buNone/>
            </a:pPr>
            <a:r>
              <a:rPr lang="en-GB" sz="2000" dirty="0"/>
              <a:t>Or call the helpline for information and advice about jobs, careers and training if you’re 13 or older in England.</a:t>
            </a:r>
            <a:endParaRPr lang="en-GB" sz="2400" i="1" dirty="0"/>
          </a:p>
          <a:p>
            <a:pPr marL="0" indent="0">
              <a:buNone/>
            </a:pPr>
            <a:r>
              <a:rPr lang="en-GB" sz="2000" b="1" dirty="0"/>
              <a:t>0800 100 900  nationalcareers.service.gov.uk</a:t>
            </a:r>
          </a:p>
          <a:p>
            <a:pPr marL="0" indent="0">
              <a:buNone/>
            </a:pPr>
            <a:endParaRPr lang="en-GB" sz="200" dirty="0"/>
          </a:p>
          <a:p>
            <a:pPr marL="0" indent="0">
              <a:buNone/>
            </a:pPr>
            <a:r>
              <a:rPr lang="en-GB" sz="2000" dirty="0"/>
              <a:t>Visit Prospects for information and guidance on pathways into graduate careers, and to explore the kinds of careers you might enjoy if you choose to continue your study at university.</a:t>
            </a:r>
            <a:endParaRPr lang="en-GB" sz="200" dirty="0"/>
          </a:p>
          <a:p>
            <a:pPr marL="0" indent="0">
              <a:buNone/>
            </a:pPr>
            <a:r>
              <a:rPr lang="en-GB" sz="2000" b="1" dirty="0"/>
              <a:t>www.prospects.ac.uk</a:t>
            </a:r>
          </a:p>
          <a:p>
            <a:pPr marL="0" indent="0">
              <a:buNone/>
            </a:pPr>
            <a:endParaRPr lang="en-GB" sz="200" dirty="0"/>
          </a:p>
          <a:p>
            <a:pPr marL="0" indent="0">
              <a:buNone/>
            </a:pPr>
            <a:endParaRPr lang="en-GB" sz="2400" dirty="0"/>
          </a:p>
          <a:p>
            <a:pPr marL="0" indent="0">
              <a:buNone/>
            </a:pPr>
            <a:endParaRPr lang="en-GB" sz="2400" dirty="0"/>
          </a:p>
          <a:p>
            <a:pPr marL="0" indent="0">
              <a:buNone/>
            </a:pPr>
            <a:endParaRPr lang="en-GB" dirty="0"/>
          </a:p>
        </p:txBody>
      </p:sp>
      <p:pic>
        <p:nvPicPr>
          <p:cNvPr id="22" name="Picture 21">
            <a:extLst>
              <a:ext uri="{FF2B5EF4-FFF2-40B4-BE49-F238E27FC236}">
                <a16:creationId xmlns:a16="http://schemas.microsoft.com/office/drawing/2014/main" id="{02C76E2E-E6E2-417D-8446-447C858634D7}"/>
              </a:ext>
            </a:extLst>
          </p:cNvPr>
          <p:cNvPicPr>
            <a:picLocks noChangeAspect="1"/>
          </p:cNvPicPr>
          <p:nvPr/>
        </p:nvPicPr>
        <p:blipFill rotWithShape="1">
          <a:blip r:embed="rId4">
            <a:extLst>
              <a:ext uri="{28A0092B-C50C-407E-A947-70E740481C1C}">
                <a14:useLocalDpi xmlns:a14="http://schemas.microsoft.com/office/drawing/2010/main" val="0"/>
              </a:ext>
            </a:extLst>
          </a:blip>
          <a:srcRect l="12824" t="30852" r="14837" b="32910"/>
          <a:stretch/>
        </p:blipFill>
        <p:spPr>
          <a:xfrm>
            <a:off x="4305953" y="4876980"/>
            <a:ext cx="2304494" cy="607597"/>
          </a:xfrm>
          <a:prstGeom prst="rect">
            <a:avLst/>
          </a:prstGeom>
        </p:spPr>
      </p:pic>
      <p:sp>
        <p:nvSpPr>
          <p:cNvPr id="15" name="TextBox 14">
            <a:extLst>
              <a:ext uri="{FF2B5EF4-FFF2-40B4-BE49-F238E27FC236}">
                <a16:creationId xmlns:a16="http://schemas.microsoft.com/office/drawing/2014/main" id="{733228B5-9F6E-485B-BCB1-F15569A43ADD}"/>
              </a:ext>
            </a:extLst>
          </p:cNvPr>
          <p:cNvSpPr txBox="1"/>
          <p:nvPr/>
        </p:nvSpPr>
        <p:spPr>
          <a:xfrm>
            <a:off x="211283" y="1194719"/>
            <a:ext cx="4603785" cy="2585323"/>
          </a:xfrm>
          <a:prstGeom prst="rect">
            <a:avLst/>
          </a:prstGeom>
          <a:noFill/>
        </p:spPr>
        <p:txBody>
          <a:bodyPr wrap="square" rtlCol="0">
            <a:spAutoFit/>
          </a:bodyPr>
          <a:lstStyle/>
          <a:p>
            <a:r>
              <a:rPr lang="en-GB" sz="2400" dirty="0">
                <a:latin typeface="Lato" panose="020F0502020204030203" pitchFamily="34" charset="0"/>
                <a:ea typeface="Lato" panose="020F0502020204030203" pitchFamily="34" charset="0"/>
                <a:cs typeface="Lato" panose="020F0502020204030203" pitchFamily="34" charset="0"/>
              </a:rPr>
              <a:t>If you have questions or concerns about topics explored here, you can always speak to your parent or carer, or contact a teacher in school for more advice and support. </a:t>
            </a:r>
          </a:p>
          <a:p>
            <a:endParaRPr lang="en-GB" dirty="0"/>
          </a:p>
        </p:txBody>
      </p:sp>
      <p:sp>
        <p:nvSpPr>
          <p:cNvPr id="20" name="TextBox 19">
            <a:extLst>
              <a:ext uri="{FF2B5EF4-FFF2-40B4-BE49-F238E27FC236}">
                <a16:creationId xmlns:a16="http://schemas.microsoft.com/office/drawing/2014/main" id="{CD480617-69AF-4BCB-811D-F349F5C86C59}"/>
              </a:ext>
            </a:extLst>
          </p:cNvPr>
          <p:cNvSpPr txBox="1"/>
          <p:nvPr/>
        </p:nvSpPr>
        <p:spPr>
          <a:xfrm>
            <a:off x="5333606" y="1173951"/>
            <a:ext cx="6647111" cy="830997"/>
          </a:xfrm>
          <a:prstGeom prst="rect">
            <a:avLst/>
          </a:prstGeom>
          <a:noFill/>
        </p:spPr>
        <p:txBody>
          <a:bodyPr wrap="square" rtlCol="0">
            <a:spAutoFit/>
          </a:bodyPr>
          <a:lstStyle/>
          <a:p>
            <a:r>
              <a:rPr lang="en-GB" sz="2400" dirty="0">
                <a:latin typeface="Lato" panose="020F0502020204030203" pitchFamily="34" charset="0"/>
                <a:ea typeface="Lato" panose="020F0502020204030203" pitchFamily="34" charset="0"/>
                <a:cs typeface="Lato" panose="020F0502020204030203" pitchFamily="34" charset="0"/>
              </a:rPr>
              <a:t>There are lots of places to get advice about career pathways:</a:t>
            </a:r>
            <a:endParaRPr lang="en-GB" dirty="0"/>
          </a:p>
        </p:txBody>
      </p:sp>
      <p:sp>
        <p:nvSpPr>
          <p:cNvPr id="23" name="Footer Placeholder 3">
            <a:extLst>
              <a:ext uri="{FF2B5EF4-FFF2-40B4-BE49-F238E27FC236}">
                <a16:creationId xmlns:a16="http://schemas.microsoft.com/office/drawing/2014/main" id="{D81439A2-3104-422C-8C6F-A0745C645A47}"/>
              </a:ext>
            </a:extLst>
          </p:cNvPr>
          <p:cNvSpPr>
            <a:spLocks noGrp="1"/>
          </p:cNvSpPr>
          <p:nvPr>
            <p:ph type="ftr" sz="quarter" idx="11"/>
          </p:nvPr>
        </p:nvSpPr>
        <p:spPr>
          <a:xfrm>
            <a:off x="0" y="6581516"/>
            <a:ext cx="12192000" cy="365125"/>
          </a:xfrm>
        </p:spPr>
        <p:txBody>
          <a:bodyPr/>
          <a:lstStyle/>
          <a:p>
            <a:r>
              <a:rPr lang="en-GB" sz="1050" dirty="0"/>
              <a:t>© PSHE Association 2020</a:t>
            </a:r>
            <a:r>
              <a:rPr lang="en-GB" dirty="0"/>
              <a:t>	 </a:t>
            </a:r>
          </a:p>
        </p:txBody>
      </p:sp>
    </p:spTree>
    <p:extLst>
      <p:ext uri="{BB962C8B-B14F-4D97-AF65-F5344CB8AC3E}">
        <p14:creationId xmlns:p14="http://schemas.microsoft.com/office/powerpoint/2010/main" val="2909244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204575-D56B-49AD-AD72-5EA999B6ADC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416625" y="2787805"/>
            <a:ext cx="5426927" cy="4070195"/>
          </a:xfrm>
          <a:prstGeom prst="rect">
            <a:avLst/>
          </a:prstGeom>
        </p:spPr>
      </p:pic>
      <p:sp>
        <p:nvSpPr>
          <p:cNvPr id="10" name="TextBox 9">
            <a:extLst>
              <a:ext uri="{FF2B5EF4-FFF2-40B4-BE49-F238E27FC236}">
                <a16:creationId xmlns:a16="http://schemas.microsoft.com/office/drawing/2014/main" id="{3B6CEA63-673F-4661-95A0-403D506BA9FE}"/>
              </a:ext>
            </a:extLst>
          </p:cNvPr>
          <p:cNvSpPr txBox="1"/>
          <p:nvPr/>
        </p:nvSpPr>
        <p:spPr>
          <a:xfrm>
            <a:off x="211283" y="272883"/>
            <a:ext cx="9658608" cy="707886"/>
          </a:xfrm>
          <a:prstGeom prst="rect">
            <a:avLst/>
          </a:prstGeom>
          <a:solidFill>
            <a:srgbClr val="F9E3E7">
              <a:alpha val="0"/>
            </a:srgbClr>
          </a:solidFill>
        </p:spPr>
        <p:txBody>
          <a:bodyPr wrap="square" rtlCol="0">
            <a:spAutoFit/>
          </a:bodyPr>
          <a:lstStyle/>
          <a:p>
            <a:pPr lvl="0">
              <a:defRPr/>
            </a:pPr>
            <a:r>
              <a:rPr lang="en-GB" sz="4000" b="1" dirty="0">
                <a:solidFill>
                  <a:srgbClr val="95519E"/>
                </a:solidFill>
                <a:latin typeface="League Spartan" panose="00000800000000000000" pitchFamily="50" charset="0"/>
                <a:ea typeface="Open Sans Extrabold" panose="020B0906030804020204" pitchFamily="34" charset="0"/>
                <a:cs typeface="Open Sans Extrabold" panose="020B0906030804020204" pitchFamily="34" charset="0"/>
              </a:rPr>
              <a:t>Optional extension activity</a:t>
            </a:r>
            <a:endParaRPr lang="en-GB" sz="4000" b="1" strike="sngStrike" dirty="0">
              <a:solidFill>
                <a:srgbClr val="95519E"/>
              </a:solidFill>
              <a:latin typeface="League Spartan" panose="00000800000000000000" pitchFamily="50" charset="0"/>
              <a:ea typeface="Open Sans Extrabold" panose="020B0906030804020204" pitchFamily="34" charset="0"/>
              <a:cs typeface="Open Sans Extrabold" panose="020B0906030804020204" pitchFamily="34" charset="0"/>
            </a:endParaRPr>
          </a:p>
        </p:txBody>
      </p:sp>
      <p:sp>
        <p:nvSpPr>
          <p:cNvPr id="26" name="Content Placeholder 2">
            <a:extLst>
              <a:ext uri="{FF2B5EF4-FFF2-40B4-BE49-F238E27FC236}">
                <a16:creationId xmlns:a16="http://schemas.microsoft.com/office/drawing/2014/main" id="{E21D2E6C-6B9A-4589-B4F6-51FD4274E556}"/>
              </a:ext>
            </a:extLst>
          </p:cNvPr>
          <p:cNvSpPr>
            <a:spLocks noGrp="1"/>
          </p:cNvSpPr>
          <p:nvPr>
            <p:ph idx="1"/>
          </p:nvPr>
        </p:nvSpPr>
        <p:spPr>
          <a:xfrm>
            <a:off x="356839" y="1471961"/>
            <a:ext cx="11429999" cy="5113155"/>
          </a:xfrm>
        </p:spPr>
        <p:txBody>
          <a:bodyPr>
            <a:normAutofit/>
          </a:bodyPr>
          <a:lstStyle/>
          <a:p>
            <a:pPr marL="0" indent="0">
              <a:buNone/>
            </a:pPr>
            <a:r>
              <a:rPr lang="en-GB" dirty="0"/>
              <a:t>Looking back at the characters we discussed earlier in the lesson, write a letter of advice to one character on what they can do next.</a:t>
            </a:r>
          </a:p>
          <a:p>
            <a:pPr marL="0" indent="0">
              <a:buNone/>
            </a:pPr>
            <a:endParaRPr lang="en-GB" dirty="0"/>
          </a:p>
          <a:p>
            <a:pPr marL="0" indent="0">
              <a:buNone/>
            </a:pPr>
            <a:r>
              <a:rPr lang="en-GB" dirty="0"/>
              <a:t>You could include:</a:t>
            </a:r>
          </a:p>
          <a:p>
            <a:pPr marL="0" indent="0">
              <a:buNone/>
            </a:pPr>
            <a:endParaRPr lang="en-GB" sz="800" dirty="0"/>
          </a:p>
          <a:p>
            <a:r>
              <a:rPr lang="en-GB" dirty="0"/>
              <a:t>Opportunities for the character to incorporate their</a:t>
            </a:r>
            <a:br>
              <a:rPr lang="en-GB" dirty="0"/>
            </a:br>
            <a:r>
              <a:rPr lang="en-GB" dirty="0"/>
              <a:t>values into daily life.</a:t>
            </a:r>
          </a:p>
          <a:p>
            <a:r>
              <a:rPr lang="en-GB" dirty="0"/>
              <a:t>Career choices the character might like to try.</a:t>
            </a:r>
          </a:p>
          <a:p>
            <a:r>
              <a:rPr lang="en-GB" dirty="0"/>
              <a:t>Other ways the character could act on their values.</a:t>
            </a:r>
          </a:p>
        </p:txBody>
      </p:sp>
      <p:sp>
        <p:nvSpPr>
          <p:cNvPr id="8" name="Footer Placeholder 3">
            <a:extLst>
              <a:ext uri="{FF2B5EF4-FFF2-40B4-BE49-F238E27FC236}">
                <a16:creationId xmlns:a16="http://schemas.microsoft.com/office/drawing/2014/main" id="{09CCF5E5-9C73-4343-8E37-1F40B129E983}"/>
              </a:ext>
            </a:extLst>
          </p:cNvPr>
          <p:cNvSpPr>
            <a:spLocks noGrp="1"/>
          </p:cNvSpPr>
          <p:nvPr>
            <p:ph type="ftr" sz="quarter" idx="11"/>
          </p:nvPr>
        </p:nvSpPr>
        <p:spPr>
          <a:xfrm>
            <a:off x="0" y="6581516"/>
            <a:ext cx="12192000" cy="365125"/>
          </a:xfrm>
        </p:spPr>
        <p:txBody>
          <a:bodyPr/>
          <a:lstStyle/>
          <a:p>
            <a:r>
              <a:rPr lang="en-GB" sz="1050" dirty="0"/>
              <a:t>© PSHE Association 2020</a:t>
            </a:r>
            <a:r>
              <a:rPr lang="en-GB" dirty="0"/>
              <a:t>	 </a:t>
            </a:r>
          </a:p>
        </p:txBody>
      </p:sp>
    </p:spTree>
    <p:extLst>
      <p:ext uri="{BB962C8B-B14F-4D97-AF65-F5344CB8AC3E}">
        <p14:creationId xmlns:p14="http://schemas.microsoft.com/office/powerpoint/2010/main" val="3899407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7753924-49C4-49AB-8591-B5C03D8DBEB4}"/>
              </a:ext>
            </a:extLst>
          </p:cNvPr>
          <p:cNvSpPr txBox="1"/>
          <p:nvPr/>
        </p:nvSpPr>
        <p:spPr>
          <a:xfrm>
            <a:off x="116675" y="5195455"/>
            <a:ext cx="12183120" cy="1477328"/>
          </a:xfrm>
          <a:prstGeom prst="rect">
            <a:avLst/>
          </a:prstGeom>
          <a:solidFill>
            <a:srgbClr val="F9E3E7">
              <a:alpha val="0"/>
            </a:srgbClr>
          </a:solidFill>
        </p:spPr>
        <p:txBody>
          <a:bodyPr wrap="square" rtlCol="0">
            <a:spAutoFit/>
          </a:bodyPr>
          <a:lstStyle/>
          <a:p>
            <a:pPr lvl="0" algn="ctr">
              <a:defRPr/>
            </a:pPr>
            <a:r>
              <a:rPr lang="en-GB" sz="4800" b="1" dirty="0">
                <a:latin typeface="League Spartan" panose="00000800000000000000" pitchFamily="50" charset="0"/>
                <a:ea typeface="Open Sans Extrabold" panose="020B0906030804020204" pitchFamily="34" charset="0"/>
                <a:cs typeface="Open Sans Extrabold" panose="020B0906030804020204" pitchFamily="34" charset="0"/>
              </a:rPr>
              <a:t>Home learning KS4 lesson 1:</a:t>
            </a:r>
            <a:br>
              <a:rPr lang="en-GB" sz="4800" b="1" dirty="0">
                <a:latin typeface="League Spartan" panose="00000800000000000000" pitchFamily="50" charset="0"/>
                <a:ea typeface="Open Sans Extrabold" panose="020B0906030804020204" pitchFamily="34" charset="0"/>
                <a:cs typeface="Open Sans Extrabold" panose="020B0906030804020204" pitchFamily="34" charset="0"/>
              </a:rPr>
            </a:br>
            <a:r>
              <a:rPr lang="en-GB" sz="4200" b="1" dirty="0">
                <a:latin typeface="Lato" panose="020F0502020204030203" pitchFamily="34" charset="0"/>
                <a:ea typeface="Lato" panose="020F0502020204030203" pitchFamily="34" charset="0"/>
                <a:cs typeface="Lato" panose="020F0502020204030203" pitchFamily="34" charset="0"/>
              </a:rPr>
              <a:t>Identifying values and aligning actions</a:t>
            </a:r>
            <a:endParaRPr lang="en-GB" sz="4200" b="1" strike="sngStrike" dirty="0">
              <a:latin typeface="Lato" panose="020F0502020204030203" pitchFamily="34" charset="0"/>
              <a:ea typeface="Lato" panose="020F0502020204030203" pitchFamily="34" charset="0"/>
              <a:cs typeface="Lato" panose="020F0502020204030203" pitchFamily="34" charset="0"/>
            </a:endParaRPr>
          </a:p>
        </p:txBody>
      </p:sp>
      <p:sp>
        <p:nvSpPr>
          <p:cNvPr id="3" name="Footer Placeholder 3">
            <a:extLst>
              <a:ext uri="{FF2B5EF4-FFF2-40B4-BE49-F238E27FC236}">
                <a16:creationId xmlns:a16="http://schemas.microsoft.com/office/drawing/2014/main" id="{B29CDB4E-2946-4110-9EC6-C9EA7F5068DC}"/>
              </a:ext>
            </a:extLst>
          </p:cNvPr>
          <p:cNvSpPr>
            <a:spLocks noGrp="1"/>
          </p:cNvSpPr>
          <p:nvPr>
            <p:ph type="ftr" sz="quarter" idx="11"/>
          </p:nvPr>
        </p:nvSpPr>
        <p:spPr>
          <a:xfrm>
            <a:off x="0" y="6592667"/>
            <a:ext cx="12192000" cy="365125"/>
          </a:xfrm>
        </p:spPr>
        <p:txBody>
          <a:bodyPr/>
          <a:lstStyle/>
          <a:p>
            <a:r>
              <a:rPr lang="en-GB" sz="1050" dirty="0"/>
              <a:t>© PSHE Association 2020</a:t>
            </a:r>
            <a:r>
              <a:rPr lang="en-GB" dirty="0"/>
              <a:t>	 </a:t>
            </a:r>
          </a:p>
        </p:txBody>
      </p:sp>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00271" y="219595"/>
            <a:ext cx="4991458" cy="4975860"/>
          </a:xfrm>
          <a:prstGeom prst="rect">
            <a:avLst/>
          </a:prstGeom>
        </p:spPr>
      </p:pic>
    </p:spTree>
    <p:extLst>
      <p:ext uri="{BB962C8B-B14F-4D97-AF65-F5344CB8AC3E}">
        <p14:creationId xmlns:p14="http://schemas.microsoft.com/office/powerpoint/2010/main" val="828916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96585" y="3185282"/>
            <a:ext cx="10965901" cy="2277547"/>
          </a:xfrm>
          <a:prstGeom prst="rect">
            <a:avLst/>
          </a:prstGeom>
          <a:solidFill>
            <a:schemeClr val="bg1"/>
          </a:solidFill>
        </p:spPr>
        <p:txBody>
          <a:bodyPr wrap="square" rtlCol="0">
            <a:spAutoFit/>
          </a:bodyPr>
          <a:lstStyle/>
          <a:p>
            <a:pPr lvl="1">
              <a:spcAft>
                <a:spcPts val="1200"/>
              </a:spcAft>
            </a:pPr>
            <a:r>
              <a:rPr lang="en-GB" sz="3200" b="1" dirty="0">
                <a:latin typeface="League Spartan" panose="00000800000000000000" pitchFamily="50" charset="0"/>
              </a:rPr>
              <a:t>We will be able to:</a:t>
            </a:r>
          </a:p>
          <a:p>
            <a:pPr lvl="1">
              <a:spcAft>
                <a:spcPts val="1200"/>
              </a:spcAft>
            </a:pPr>
            <a:r>
              <a:rPr lang="en-GB" sz="200" b="1" dirty="0">
                <a:latin typeface="League Spartan" panose="00000800000000000000" pitchFamily="50" charset="0"/>
              </a:rPr>
              <a:t> </a:t>
            </a:r>
          </a:p>
          <a:p>
            <a:pPr lvl="3"/>
            <a:endParaRPr lang="en-GB" sz="100" b="1" dirty="0">
              <a:latin typeface="Gill Sans MT" panose="020B0502020104020203" pitchFamily="34" charset="0"/>
            </a:endParaRPr>
          </a:p>
          <a:p>
            <a:pPr marL="914400" lvl="1" indent="-457200">
              <a:spcAft>
                <a:spcPts val="1800"/>
              </a:spcAft>
              <a:buSzPct val="202000"/>
              <a:buBlip>
                <a:blip r:embed="rId3"/>
              </a:buBlip>
            </a:pPr>
            <a:r>
              <a:rPr lang="en-GB" sz="2400" dirty="0">
                <a:latin typeface="Lato" panose="020F0502020204030203" pitchFamily="34" charset="0"/>
                <a:ea typeface="Lato" panose="020F0502020204030203" pitchFamily="34" charset="0"/>
                <a:cs typeface="Lato" panose="020F0502020204030203" pitchFamily="34" charset="0"/>
              </a:rPr>
              <a:t>explain how holding and acting in line with different types of values can affect wellbeing.</a:t>
            </a:r>
          </a:p>
          <a:p>
            <a:pPr marL="914400" lvl="1" indent="-457200">
              <a:spcAft>
                <a:spcPts val="1800"/>
              </a:spcAft>
              <a:buSzPct val="202000"/>
              <a:buBlip>
                <a:blip r:embed="rId3"/>
              </a:buBlip>
            </a:pPr>
            <a:r>
              <a:rPr lang="en-GB" sz="2400" dirty="0">
                <a:latin typeface="Lato" panose="020F0502020204030203" pitchFamily="34" charset="0"/>
                <a:ea typeface="Lato" panose="020F0502020204030203" pitchFamily="34" charset="0"/>
                <a:cs typeface="Lato" panose="020F0502020204030203" pitchFamily="34" charset="0"/>
              </a:rPr>
              <a:t>evaluate how a person’s values can impact their actions and goals.</a:t>
            </a:r>
          </a:p>
        </p:txBody>
      </p:sp>
      <p:sp>
        <p:nvSpPr>
          <p:cNvPr id="10" name="TextBox 9"/>
          <p:cNvSpPr txBox="1"/>
          <p:nvPr/>
        </p:nvSpPr>
        <p:spPr>
          <a:xfrm>
            <a:off x="749850" y="589419"/>
            <a:ext cx="10706426" cy="938719"/>
          </a:xfrm>
          <a:prstGeom prst="rect">
            <a:avLst/>
          </a:prstGeom>
          <a:solidFill>
            <a:schemeClr val="bg1"/>
          </a:solidFill>
        </p:spPr>
        <p:txBody>
          <a:bodyPr wrap="square" rtlCol="0">
            <a:spAutoFit/>
          </a:bodyPr>
          <a:lstStyle/>
          <a:p>
            <a:pPr lvl="3"/>
            <a:endParaRPr lang="en-GB" sz="1600" b="1" dirty="0">
              <a:latin typeface="Gill Sans MT" panose="020B0502020104020203" pitchFamily="34" charset="0"/>
            </a:endParaRPr>
          </a:p>
          <a:p>
            <a:pPr lvl="3"/>
            <a:endParaRPr lang="en-GB" sz="1100" b="1" dirty="0">
              <a:latin typeface="Gill Sans MT" panose="020B0502020104020203" pitchFamily="34" charset="0"/>
            </a:endParaRPr>
          </a:p>
          <a:p>
            <a:pPr lvl="3"/>
            <a:endParaRPr lang="en-GB" sz="800" b="1" dirty="0">
              <a:latin typeface="Gill Sans MT" panose="020B0502020104020203" pitchFamily="34" charset="0"/>
            </a:endParaRPr>
          </a:p>
          <a:p>
            <a:pPr lvl="3"/>
            <a:endParaRPr lang="en-GB" sz="2000" b="1" dirty="0">
              <a:latin typeface="Gill Sans MT" panose="020B0502020104020203" pitchFamily="34" charset="0"/>
            </a:endParaRP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5531" y="951146"/>
            <a:ext cx="968621" cy="1076313"/>
          </a:xfrm>
          <a:prstGeom prst="rect">
            <a:avLst/>
          </a:prstGeom>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l="10502" r="10174"/>
          <a:stretch/>
        </p:blipFill>
        <p:spPr>
          <a:xfrm>
            <a:off x="311178" y="3029146"/>
            <a:ext cx="877333" cy="1001704"/>
          </a:xfrm>
          <a:prstGeom prst="rect">
            <a:avLst/>
          </a:prstGeom>
        </p:spPr>
      </p:pic>
      <p:sp>
        <p:nvSpPr>
          <p:cNvPr id="5" name="Rectangle 4"/>
          <p:cNvSpPr/>
          <p:nvPr/>
        </p:nvSpPr>
        <p:spPr>
          <a:xfrm>
            <a:off x="1188511" y="889137"/>
            <a:ext cx="10950753" cy="1477328"/>
          </a:xfrm>
          <a:prstGeom prst="rect">
            <a:avLst/>
          </a:prstGeom>
        </p:spPr>
        <p:txBody>
          <a:bodyPr wrap="square">
            <a:spAutoFit/>
          </a:bodyPr>
          <a:lstStyle/>
          <a:p>
            <a:pPr lvl="1">
              <a:lnSpc>
                <a:spcPct val="150000"/>
              </a:lnSpc>
              <a:buSzPct val="202000"/>
            </a:pPr>
            <a:r>
              <a:rPr lang="en-GB" sz="3200" b="1" dirty="0">
                <a:solidFill>
                  <a:prstClr val="black"/>
                </a:solidFill>
                <a:latin typeface="League Spartan" panose="020B0604020202020204" charset="0"/>
                <a:ea typeface="Lato" panose="020F0502020204030203" pitchFamily="34" charset="0"/>
                <a:cs typeface="Lato" panose="020F0502020204030203" pitchFamily="34" charset="0"/>
              </a:rPr>
              <a:t>We are learning:</a:t>
            </a:r>
          </a:p>
          <a:p>
            <a:pPr lvl="1">
              <a:lnSpc>
                <a:spcPct val="150000"/>
              </a:lnSpc>
              <a:buSzPct val="202000"/>
            </a:pPr>
            <a:endParaRPr lang="en-GB" sz="1100" dirty="0">
              <a:solidFill>
                <a:prstClr val="black"/>
              </a:solidFill>
              <a:latin typeface="League Spartan" panose="020B0604020202020204" charset="0"/>
              <a:ea typeface="Lato" panose="020F0502020204030203" pitchFamily="34" charset="0"/>
              <a:cs typeface="Lato" panose="020F0502020204030203" pitchFamily="34" charset="0"/>
            </a:endParaRPr>
          </a:p>
          <a:p>
            <a:pPr marL="914400" lvl="1" indent="-457200">
              <a:spcAft>
                <a:spcPts val="1200"/>
              </a:spcAft>
              <a:buSzPct val="202000"/>
              <a:buBlip>
                <a:blip r:embed="rId3"/>
              </a:buBlip>
              <a:defRPr/>
            </a:pPr>
            <a:r>
              <a:rPr lang="en-GB" sz="2400" dirty="0">
                <a:latin typeface="Lato" panose="020F0502020204030203" pitchFamily="34" charset="0"/>
                <a:ea typeface="Lato" panose="020F0502020204030203" pitchFamily="34" charset="0"/>
                <a:cs typeface="Lato" panose="020F0502020204030203" pitchFamily="34" charset="0"/>
              </a:rPr>
              <a:t>about how people can align their actions with their values. </a:t>
            </a:r>
          </a:p>
        </p:txBody>
      </p:sp>
      <p:sp>
        <p:nvSpPr>
          <p:cNvPr id="9" name="Footer Placeholder 3">
            <a:extLst>
              <a:ext uri="{FF2B5EF4-FFF2-40B4-BE49-F238E27FC236}">
                <a16:creationId xmlns:a16="http://schemas.microsoft.com/office/drawing/2014/main" id="{B5A34E6D-9566-4E5F-A2B2-582AC60CB96E}"/>
              </a:ext>
            </a:extLst>
          </p:cNvPr>
          <p:cNvSpPr>
            <a:spLocks noGrp="1"/>
          </p:cNvSpPr>
          <p:nvPr>
            <p:ph type="ftr" sz="quarter" idx="11"/>
          </p:nvPr>
        </p:nvSpPr>
        <p:spPr>
          <a:xfrm>
            <a:off x="0" y="6581516"/>
            <a:ext cx="12192000" cy="365125"/>
          </a:xfrm>
        </p:spPr>
        <p:txBody>
          <a:bodyPr/>
          <a:lstStyle/>
          <a:p>
            <a:r>
              <a:rPr lang="en-GB" sz="1050" dirty="0"/>
              <a:t>© PSHE Association 2020</a:t>
            </a:r>
            <a:r>
              <a:rPr lang="en-GB" dirty="0"/>
              <a:t>	 </a:t>
            </a:r>
          </a:p>
        </p:txBody>
      </p:sp>
    </p:spTree>
    <p:extLst>
      <p:ext uri="{BB962C8B-B14F-4D97-AF65-F5344CB8AC3E}">
        <p14:creationId xmlns:p14="http://schemas.microsoft.com/office/powerpoint/2010/main" val="286373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B6CEA63-673F-4661-95A0-403D506BA9FE}"/>
              </a:ext>
            </a:extLst>
          </p:cNvPr>
          <p:cNvSpPr txBox="1"/>
          <p:nvPr/>
        </p:nvSpPr>
        <p:spPr>
          <a:xfrm>
            <a:off x="211283" y="272883"/>
            <a:ext cx="4966359" cy="707886"/>
          </a:xfrm>
          <a:prstGeom prst="rect">
            <a:avLst/>
          </a:prstGeom>
          <a:solidFill>
            <a:srgbClr val="F9E3E7">
              <a:alpha val="0"/>
            </a:srgbClr>
          </a:solidFill>
        </p:spPr>
        <p:txBody>
          <a:bodyPr wrap="square" rtlCol="0">
            <a:spAutoFit/>
          </a:bodyPr>
          <a:lstStyle/>
          <a:p>
            <a:pPr lvl="0">
              <a:defRPr/>
            </a:pPr>
            <a:r>
              <a:rPr lang="en-GB" sz="4000" b="1" dirty="0">
                <a:solidFill>
                  <a:srgbClr val="95519E"/>
                </a:solidFill>
                <a:latin typeface="League Spartan" panose="00000800000000000000" pitchFamily="50" charset="0"/>
                <a:ea typeface="Open Sans Extrabold" panose="020B0906030804020204" pitchFamily="34" charset="0"/>
                <a:cs typeface="Open Sans Extrabold" panose="020B0906030804020204" pitchFamily="34" charset="0"/>
              </a:rPr>
              <a:t>Diamond 9 Values </a:t>
            </a:r>
            <a:endParaRPr lang="en-GB" sz="4000" b="1" strike="sngStrike" dirty="0">
              <a:solidFill>
                <a:srgbClr val="95519E"/>
              </a:solidFill>
              <a:latin typeface="League Spartan" panose="00000800000000000000" pitchFamily="50" charset="0"/>
              <a:ea typeface="Open Sans Extrabold" panose="020B0906030804020204" pitchFamily="34" charset="0"/>
              <a:cs typeface="Open Sans Extrabold" panose="020B0906030804020204" pitchFamily="34" charset="0"/>
            </a:endParaRPr>
          </a:p>
        </p:txBody>
      </p:sp>
      <p:sp>
        <p:nvSpPr>
          <p:cNvPr id="20" name="Rectangle 19">
            <a:extLst>
              <a:ext uri="{FF2B5EF4-FFF2-40B4-BE49-F238E27FC236}">
                <a16:creationId xmlns:a16="http://schemas.microsoft.com/office/drawing/2014/main" id="{660BF158-CBBB-4885-9A1C-4CB4CBD17D9A}"/>
              </a:ext>
            </a:extLst>
          </p:cNvPr>
          <p:cNvSpPr/>
          <p:nvPr/>
        </p:nvSpPr>
        <p:spPr>
          <a:xfrm>
            <a:off x="425039" y="4625588"/>
            <a:ext cx="1760354" cy="400110"/>
          </a:xfrm>
          <a:prstGeom prst="rect">
            <a:avLst/>
          </a:prstGeom>
        </p:spPr>
        <p:txBody>
          <a:bodyPr wrap="none">
            <a:spAutoFit/>
          </a:bodyPr>
          <a:lstStyle/>
          <a:p>
            <a:r>
              <a:rPr lang="en-GB" sz="2000" b="1" dirty="0"/>
              <a:t>Less important</a:t>
            </a:r>
          </a:p>
        </p:txBody>
      </p:sp>
      <p:sp>
        <p:nvSpPr>
          <p:cNvPr id="25" name="Rectangle 24">
            <a:extLst>
              <a:ext uri="{FF2B5EF4-FFF2-40B4-BE49-F238E27FC236}">
                <a16:creationId xmlns:a16="http://schemas.microsoft.com/office/drawing/2014/main" id="{F9D74110-C41C-4AAC-BB59-C7DE8F4AB9B6}"/>
              </a:ext>
            </a:extLst>
          </p:cNvPr>
          <p:cNvSpPr/>
          <p:nvPr/>
        </p:nvSpPr>
        <p:spPr>
          <a:xfrm>
            <a:off x="409708" y="1552577"/>
            <a:ext cx="1896930" cy="400110"/>
          </a:xfrm>
          <a:prstGeom prst="rect">
            <a:avLst/>
          </a:prstGeom>
        </p:spPr>
        <p:txBody>
          <a:bodyPr wrap="none">
            <a:spAutoFit/>
          </a:bodyPr>
          <a:lstStyle/>
          <a:p>
            <a:r>
              <a:rPr lang="en-GB" sz="2000" b="1" dirty="0"/>
              <a:t>More important</a:t>
            </a:r>
          </a:p>
        </p:txBody>
      </p:sp>
      <p:sp>
        <p:nvSpPr>
          <p:cNvPr id="26" name="Content Placeholder 2">
            <a:extLst>
              <a:ext uri="{FF2B5EF4-FFF2-40B4-BE49-F238E27FC236}">
                <a16:creationId xmlns:a16="http://schemas.microsoft.com/office/drawing/2014/main" id="{E21D2E6C-6B9A-4589-B4F6-51FD4274E556}"/>
              </a:ext>
            </a:extLst>
          </p:cNvPr>
          <p:cNvSpPr>
            <a:spLocks noGrp="1"/>
          </p:cNvSpPr>
          <p:nvPr>
            <p:ph idx="1"/>
          </p:nvPr>
        </p:nvSpPr>
        <p:spPr>
          <a:xfrm>
            <a:off x="5502870" y="0"/>
            <a:ext cx="6633707" cy="6857999"/>
          </a:xfrm>
        </p:spPr>
        <p:txBody>
          <a:bodyPr>
            <a:normAutofit/>
          </a:bodyPr>
          <a:lstStyle/>
          <a:p>
            <a:pPr marL="0" indent="0">
              <a:buNone/>
            </a:pPr>
            <a:endParaRPr lang="en-GB" sz="1200" b="1" dirty="0"/>
          </a:p>
          <a:p>
            <a:pPr marL="0" indent="0">
              <a:buNone/>
            </a:pPr>
            <a:r>
              <a:rPr lang="en-GB" b="1" dirty="0"/>
              <a:t>Reading through the nine values below, which are most important to you?</a:t>
            </a:r>
          </a:p>
          <a:p>
            <a:pPr marL="0" indent="0">
              <a:buNone/>
            </a:pPr>
            <a:endParaRPr lang="en-GB" sz="100" b="1" dirty="0"/>
          </a:p>
          <a:p>
            <a:pPr marL="0" indent="0">
              <a:buNone/>
            </a:pPr>
            <a:r>
              <a:rPr lang="en-GB" sz="2400" dirty="0"/>
              <a:t>On a piece of paper, write down the number for each statement in the diamond 9 arrangement shown in the diagram.</a:t>
            </a:r>
          </a:p>
          <a:p>
            <a:pPr marL="514350" indent="-514350">
              <a:buFont typeface="+mj-lt"/>
              <a:buAutoNum type="arabicPeriod"/>
            </a:pPr>
            <a:r>
              <a:rPr lang="en-GB" sz="2400" dirty="0"/>
              <a:t>Building a sense of community</a:t>
            </a:r>
          </a:p>
          <a:p>
            <a:pPr marL="514350" indent="-514350">
              <a:buFont typeface="+mj-lt"/>
              <a:buAutoNum type="arabicPeriod"/>
            </a:pPr>
            <a:r>
              <a:rPr lang="en-GB" sz="2400" dirty="0"/>
              <a:t>Being healthy</a:t>
            </a:r>
          </a:p>
          <a:p>
            <a:pPr marL="514350" indent="-514350">
              <a:buFont typeface="+mj-lt"/>
              <a:buAutoNum type="arabicPeriod"/>
            </a:pPr>
            <a:r>
              <a:rPr lang="en-GB" sz="2400" dirty="0"/>
              <a:t>Protecting the environment</a:t>
            </a:r>
          </a:p>
          <a:p>
            <a:pPr marL="514350" indent="-514350">
              <a:buFont typeface="+mj-lt"/>
              <a:buAutoNum type="arabicPeriod"/>
            </a:pPr>
            <a:r>
              <a:rPr lang="en-GB" sz="2400" dirty="0"/>
              <a:t>Fostering self-acceptance</a:t>
            </a:r>
          </a:p>
          <a:p>
            <a:pPr marL="514350" indent="-514350">
              <a:buFont typeface="+mj-lt"/>
              <a:buAutoNum type="arabicPeriod"/>
            </a:pPr>
            <a:r>
              <a:rPr lang="en-GB" sz="2400" dirty="0"/>
              <a:t>Being wealthy</a:t>
            </a:r>
          </a:p>
          <a:p>
            <a:pPr marL="514350" indent="-514350">
              <a:buFont typeface="+mj-lt"/>
              <a:buAutoNum type="arabicPeriod"/>
            </a:pPr>
            <a:r>
              <a:rPr lang="en-GB" sz="2400" dirty="0"/>
              <a:t>Being famous or popular </a:t>
            </a:r>
          </a:p>
          <a:p>
            <a:pPr marL="514350" indent="-514350">
              <a:buFont typeface="+mj-lt"/>
              <a:buAutoNum type="arabicPeriod"/>
            </a:pPr>
            <a:r>
              <a:rPr lang="en-GB" sz="2400" dirty="0"/>
              <a:t>Winning awards</a:t>
            </a:r>
          </a:p>
          <a:p>
            <a:pPr marL="514350" indent="-514350">
              <a:buFont typeface="+mj-lt"/>
              <a:buAutoNum type="arabicPeriod"/>
            </a:pPr>
            <a:r>
              <a:rPr lang="en-GB" sz="2400" dirty="0"/>
              <a:t>Having positive and healthy relationships</a:t>
            </a:r>
          </a:p>
          <a:p>
            <a:pPr marL="514350" indent="-514350">
              <a:buFont typeface="+mj-lt"/>
              <a:buAutoNum type="arabicPeriod"/>
            </a:pPr>
            <a:r>
              <a:rPr lang="en-GB" sz="2400" dirty="0"/>
              <a:t>Learning or developing skills</a:t>
            </a:r>
          </a:p>
          <a:p>
            <a:endParaRPr lang="en-GB" dirty="0"/>
          </a:p>
        </p:txBody>
      </p:sp>
      <p:grpSp>
        <p:nvGrpSpPr>
          <p:cNvPr id="8" name="Group 7">
            <a:extLst>
              <a:ext uri="{FF2B5EF4-FFF2-40B4-BE49-F238E27FC236}">
                <a16:creationId xmlns:a16="http://schemas.microsoft.com/office/drawing/2014/main" id="{0C7AD3E8-E185-4F76-9960-F46729B657C7}"/>
              </a:ext>
            </a:extLst>
          </p:cNvPr>
          <p:cNvGrpSpPr/>
          <p:nvPr/>
        </p:nvGrpSpPr>
        <p:grpSpPr>
          <a:xfrm rot="2623506">
            <a:off x="1506655" y="1942496"/>
            <a:ext cx="2691160" cy="2684888"/>
            <a:chOff x="836341" y="1277687"/>
            <a:chExt cx="2691160" cy="2684888"/>
          </a:xfrm>
          <a:solidFill>
            <a:srgbClr val="DCC2E0"/>
          </a:solidFill>
        </p:grpSpPr>
        <p:sp>
          <p:nvSpPr>
            <p:cNvPr id="9" name="Rectangle 8">
              <a:extLst>
                <a:ext uri="{FF2B5EF4-FFF2-40B4-BE49-F238E27FC236}">
                  <a16:creationId xmlns:a16="http://schemas.microsoft.com/office/drawing/2014/main" id="{2ED5B2A5-AA3D-4C59-9193-92E9D2CBC35B}"/>
                </a:ext>
              </a:extLst>
            </p:cNvPr>
            <p:cNvSpPr/>
            <p:nvPr/>
          </p:nvSpPr>
          <p:spPr>
            <a:xfrm>
              <a:off x="836341" y="1282390"/>
              <a:ext cx="802888" cy="780586"/>
            </a:xfrm>
            <a:prstGeom prst="rect">
              <a:avLst/>
            </a:prstGeom>
            <a:grpFill/>
            <a:ln>
              <a:solidFill>
                <a:srgbClr val="F9E3E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E21CDFBD-B507-45E1-9282-9D87F4D3F4FF}"/>
                </a:ext>
              </a:extLst>
            </p:cNvPr>
            <p:cNvSpPr/>
            <p:nvPr/>
          </p:nvSpPr>
          <p:spPr>
            <a:xfrm>
              <a:off x="836341" y="2229663"/>
              <a:ext cx="802888" cy="780586"/>
            </a:xfrm>
            <a:prstGeom prst="rect">
              <a:avLst/>
            </a:prstGeom>
            <a:grpFill/>
            <a:ln>
              <a:solidFill>
                <a:srgbClr val="F9E3E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D4329CF-AEF2-4DEF-A930-BADE28E3EEE9}"/>
                </a:ext>
              </a:extLst>
            </p:cNvPr>
            <p:cNvSpPr/>
            <p:nvPr/>
          </p:nvSpPr>
          <p:spPr>
            <a:xfrm>
              <a:off x="836341" y="3176936"/>
              <a:ext cx="802888" cy="780586"/>
            </a:xfrm>
            <a:prstGeom prst="rect">
              <a:avLst/>
            </a:prstGeom>
            <a:grpFill/>
            <a:ln>
              <a:solidFill>
                <a:srgbClr val="F9E3E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B79A0A9F-D1E8-411A-8F60-D9DD68C26396}"/>
                </a:ext>
              </a:extLst>
            </p:cNvPr>
            <p:cNvSpPr/>
            <p:nvPr/>
          </p:nvSpPr>
          <p:spPr>
            <a:xfrm>
              <a:off x="1780477" y="1282390"/>
              <a:ext cx="802888" cy="780586"/>
            </a:xfrm>
            <a:prstGeom prst="rect">
              <a:avLst/>
            </a:prstGeom>
            <a:grpFill/>
            <a:ln>
              <a:solidFill>
                <a:srgbClr val="F9E3E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05203816-608D-4D13-9F00-8B37629BE721}"/>
                </a:ext>
              </a:extLst>
            </p:cNvPr>
            <p:cNvSpPr/>
            <p:nvPr/>
          </p:nvSpPr>
          <p:spPr>
            <a:xfrm>
              <a:off x="1780477" y="2234388"/>
              <a:ext cx="802888" cy="780586"/>
            </a:xfrm>
            <a:prstGeom prst="rect">
              <a:avLst/>
            </a:prstGeom>
            <a:grpFill/>
            <a:ln>
              <a:solidFill>
                <a:srgbClr val="F9E3E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540CCB9-E7C2-45CB-83CB-8E7280C15819}"/>
                </a:ext>
              </a:extLst>
            </p:cNvPr>
            <p:cNvSpPr/>
            <p:nvPr/>
          </p:nvSpPr>
          <p:spPr>
            <a:xfrm>
              <a:off x="1780477" y="3176936"/>
              <a:ext cx="802888" cy="780586"/>
            </a:xfrm>
            <a:prstGeom prst="rect">
              <a:avLst/>
            </a:prstGeom>
            <a:grpFill/>
            <a:ln>
              <a:solidFill>
                <a:srgbClr val="F9E3E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942CEC76-EAC2-40B7-9217-17E91832944E}"/>
                </a:ext>
              </a:extLst>
            </p:cNvPr>
            <p:cNvSpPr/>
            <p:nvPr/>
          </p:nvSpPr>
          <p:spPr>
            <a:xfrm>
              <a:off x="2724613" y="1277687"/>
              <a:ext cx="802888" cy="780586"/>
            </a:xfrm>
            <a:prstGeom prst="rect">
              <a:avLst/>
            </a:prstGeom>
            <a:grpFill/>
            <a:ln>
              <a:solidFill>
                <a:srgbClr val="F9E3E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8262101-9CEE-426F-BD66-5BFB64F97E5E}"/>
                </a:ext>
              </a:extLst>
            </p:cNvPr>
            <p:cNvSpPr/>
            <p:nvPr/>
          </p:nvSpPr>
          <p:spPr>
            <a:xfrm>
              <a:off x="2724613" y="2234388"/>
              <a:ext cx="802888" cy="780586"/>
            </a:xfrm>
            <a:prstGeom prst="rect">
              <a:avLst/>
            </a:prstGeom>
            <a:grpFill/>
            <a:ln>
              <a:solidFill>
                <a:srgbClr val="F9E3E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F8A2C2A-03DF-4D3D-BD38-F31A25A611BD}"/>
                </a:ext>
              </a:extLst>
            </p:cNvPr>
            <p:cNvSpPr/>
            <p:nvPr/>
          </p:nvSpPr>
          <p:spPr>
            <a:xfrm>
              <a:off x="2724613" y="3181989"/>
              <a:ext cx="802888" cy="780586"/>
            </a:xfrm>
            <a:prstGeom prst="rect">
              <a:avLst/>
            </a:prstGeom>
            <a:grpFill/>
            <a:ln>
              <a:solidFill>
                <a:srgbClr val="F9E3E7"/>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Box 1">
            <a:extLst>
              <a:ext uri="{FF2B5EF4-FFF2-40B4-BE49-F238E27FC236}">
                <a16:creationId xmlns:a16="http://schemas.microsoft.com/office/drawing/2014/main" id="{233521C8-4575-4829-B9DD-84A88CBCEB8D}"/>
              </a:ext>
            </a:extLst>
          </p:cNvPr>
          <p:cNvSpPr txBox="1"/>
          <p:nvPr/>
        </p:nvSpPr>
        <p:spPr>
          <a:xfrm>
            <a:off x="288665" y="5953098"/>
            <a:ext cx="4644791" cy="646331"/>
          </a:xfrm>
          <a:prstGeom prst="rect">
            <a:avLst/>
          </a:prstGeom>
          <a:noFill/>
          <a:ln w="38100">
            <a:solidFill>
              <a:srgbClr val="95519E"/>
            </a:solidFill>
          </a:ln>
        </p:spPr>
        <p:txBody>
          <a:bodyPr wrap="square" rtlCol="0">
            <a:spAutoFit/>
          </a:bodyPr>
          <a:lstStyle/>
          <a:p>
            <a:r>
              <a:rPr lang="en-GB" b="1" i="1" dirty="0"/>
              <a:t>If you are able to print, you may want to do this activity using the cards from Resource 1.</a:t>
            </a:r>
          </a:p>
        </p:txBody>
      </p:sp>
    </p:spTree>
    <p:extLst>
      <p:ext uri="{BB962C8B-B14F-4D97-AF65-F5344CB8AC3E}">
        <p14:creationId xmlns:p14="http://schemas.microsoft.com/office/powerpoint/2010/main" val="3059714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B6CEA63-673F-4661-95A0-403D506BA9FE}"/>
              </a:ext>
            </a:extLst>
          </p:cNvPr>
          <p:cNvSpPr txBox="1"/>
          <p:nvPr/>
        </p:nvSpPr>
        <p:spPr>
          <a:xfrm>
            <a:off x="211283" y="217127"/>
            <a:ext cx="9658608" cy="707886"/>
          </a:xfrm>
          <a:prstGeom prst="rect">
            <a:avLst/>
          </a:prstGeom>
          <a:solidFill>
            <a:srgbClr val="F9E3E7">
              <a:alpha val="0"/>
            </a:srgbClr>
          </a:solidFill>
        </p:spPr>
        <p:txBody>
          <a:bodyPr wrap="square" rtlCol="0">
            <a:spAutoFit/>
          </a:bodyPr>
          <a:lstStyle/>
          <a:p>
            <a:pPr lvl="0">
              <a:defRPr/>
            </a:pPr>
            <a:r>
              <a:rPr lang="en-GB" sz="4000" b="1" dirty="0">
                <a:solidFill>
                  <a:srgbClr val="95519E"/>
                </a:solidFill>
                <a:latin typeface="League Spartan" panose="00000800000000000000" pitchFamily="50" charset="0"/>
                <a:ea typeface="Open Sans Extrabold" panose="020B0906030804020204" pitchFamily="34" charset="0"/>
                <a:cs typeface="Open Sans Extrabold" panose="020B0906030804020204" pitchFamily="34" charset="0"/>
              </a:rPr>
              <a:t>Diamond 9 – Values </a:t>
            </a:r>
            <a:endParaRPr lang="en-GB" sz="4000" b="1" strike="sngStrike" dirty="0">
              <a:solidFill>
                <a:srgbClr val="95519E"/>
              </a:solidFill>
              <a:latin typeface="League Spartan" panose="00000800000000000000" pitchFamily="50" charset="0"/>
              <a:ea typeface="Open Sans Extrabold" panose="020B0906030804020204" pitchFamily="34" charset="0"/>
              <a:cs typeface="Open Sans Extrabold" panose="020B0906030804020204" pitchFamily="34" charset="0"/>
            </a:endParaRPr>
          </a:p>
        </p:txBody>
      </p:sp>
      <p:sp>
        <p:nvSpPr>
          <p:cNvPr id="21" name="Content Placeholder 2">
            <a:extLst>
              <a:ext uri="{FF2B5EF4-FFF2-40B4-BE49-F238E27FC236}">
                <a16:creationId xmlns:a16="http://schemas.microsoft.com/office/drawing/2014/main" id="{09F96E96-029F-4D8D-8A80-D65DCFA308BB}"/>
              </a:ext>
            </a:extLst>
          </p:cNvPr>
          <p:cNvSpPr txBox="1">
            <a:spLocks/>
          </p:cNvSpPr>
          <p:nvPr/>
        </p:nvSpPr>
        <p:spPr>
          <a:xfrm>
            <a:off x="305172" y="1167803"/>
            <a:ext cx="11582028" cy="5473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The way in which you have ordered your values might be different to the way someone else might order them. The importance we place on these values is personal, so there are a number of different ways people may prioritise them.</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To explore how different people prioritise values, read the four character profiles on the next slide.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Choose three values from </a:t>
            </a:r>
            <a:r>
              <a:rPr lang="en-GB" b="1" i="1" dirty="0"/>
              <a:t>Resource 1: value cards </a:t>
            </a:r>
            <a:r>
              <a:rPr lang="en-GB" dirty="0"/>
              <a:t>that you think would be of high importance to each character.</a:t>
            </a:r>
          </a:p>
          <a:p>
            <a:pPr marL="0" indent="0">
              <a:buFont typeface="Arial" panose="020B0604020202020204" pitchFamily="34" charset="0"/>
              <a:buNone/>
            </a:pPr>
            <a:endParaRPr lang="en-GB" dirty="0"/>
          </a:p>
          <a:p>
            <a:pPr marL="0" indent="0">
              <a:buFont typeface="Arial" panose="020B0604020202020204" pitchFamily="34" charset="0"/>
              <a:buNone/>
            </a:pPr>
            <a:r>
              <a:rPr lang="en-GB" i="1" dirty="0"/>
              <a:t>You may want to use the same value card more than once!</a:t>
            </a:r>
            <a:endParaRPr lang="en-GB" dirty="0"/>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1160850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
            <a:extLst>
              <a:ext uri="{FF2B5EF4-FFF2-40B4-BE49-F238E27FC236}">
                <a16:creationId xmlns:a16="http://schemas.microsoft.com/office/drawing/2014/main" id="{E21D2E6C-6B9A-4589-B4F6-51FD4274E556}"/>
              </a:ext>
            </a:extLst>
          </p:cNvPr>
          <p:cNvSpPr>
            <a:spLocks noGrp="1"/>
          </p:cNvSpPr>
          <p:nvPr>
            <p:ph idx="1"/>
          </p:nvPr>
        </p:nvSpPr>
        <p:spPr>
          <a:xfrm>
            <a:off x="970216" y="719594"/>
            <a:ext cx="3869414" cy="3262312"/>
          </a:xfrm>
        </p:spPr>
        <p:txBody>
          <a:bodyPr>
            <a:normAutofit/>
          </a:bodyPr>
          <a:lstStyle/>
          <a:p>
            <a:pPr marL="0" indent="0">
              <a:buNone/>
            </a:pPr>
            <a:r>
              <a:rPr lang="en-GB" sz="2000" dirty="0"/>
              <a:t>Since having children, Billy has been more aware of the need to keep the planet safe for future generations.</a:t>
            </a:r>
          </a:p>
          <a:p>
            <a:pPr marL="0" indent="0">
              <a:buNone/>
            </a:pPr>
            <a:r>
              <a:rPr lang="en-GB" sz="2000" dirty="0"/>
              <a:t>Billy currently has a job mapping the oceans, but he has been offered a higher pay by an oil company which he could use to buy a bigger house.</a:t>
            </a:r>
          </a:p>
        </p:txBody>
      </p:sp>
      <p:sp>
        <p:nvSpPr>
          <p:cNvPr id="6" name="Content Placeholder 2">
            <a:extLst>
              <a:ext uri="{FF2B5EF4-FFF2-40B4-BE49-F238E27FC236}">
                <a16:creationId xmlns:a16="http://schemas.microsoft.com/office/drawing/2014/main" id="{55B79DDB-8E31-4F00-BDC7-DCE9FD7569DC}"/>
              </a:ext>
            </a:extLst>
          </p:cNvPr>
          <p:cNvSpPr txBox="1">
            <a:spLocks/>
          </p:cNvSpPr>
          <p:nvPr/>
        </p:nvSpPr>
        <p:spPr>
          <a:xfrm>
            <a:off x="7114419" y="719594"/>
            <a:ext cx="3869414" cy="25415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Nicola is a fitness vlogger and often makes vlogs with other people who have similar interests. She is a popular person and enjoys working with others.</a:t>
            </a:r>
          </a:p>
          <a:p>
            <a:pPr marL="0" indent="0">
              <a:buNone/>
            </a:pPr>
            <a:r>
              <a:rPr lang="en-GB" sz="2000" dirty="0"/>
              <a:t>Nicola’s friend has just won an award for their vlogs. Nicola feels happy for her friend, but wonders if she should have an award too.</a:t>
            </a:r>
          </a:p>
        </p:txBody>
      </p:sp>
      <p:sp>
        <p:nvSpPr>
          <p:cNvPr id="8" name="Content Placeholder 2">
            <a:extLst>
              <a:ext uri="{FF2B5EF4-FFF2-40B4-BE49-F238E27FC236}">
                <a16:creationId xmlns:a16="http://schemas.microsoft.com/office/drawing/2014/main" id="{BA3519BC-7190-4A0D-A332-83C94A185AAF}"/>
              </a:ext>
            </a:extLst>
          </p:cNvPr>
          <p:cNvSpPr txBox="1">
            <a:spLocks/>
          </p:cNvSpPr>
          <p:nvPr/>
        </p:nvSpPr>
        <p:spPr>
          <a:xfrm>
            <a:off x="981368" y="3859245"/>
            <a:ext cx="4096212" cy="32623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Eli has worked hard to get a job designing luxury cars. His family are very proud of him and he likes being able to donate to environmental charities.</a:t>
            </a:r>
          </a:p>
          <a:p>
            <a:pPr marL="0" indent="0">
              <a:buNone/>
            </a:pPr>
            <a:r>
              <a:rPr lang="en-GB" sz="2000" dirty="0"/>
              <a:t>Eli’s doing really well in his job. He wonders if he should continue doing what he’s good at, or if he should look for something more challenging.</a:t>
            </a:r>
          </a:p>
        </p:txBody>
      </p:sp>
      <p:sp>
        <p:nvSpPr>
          <p:cNvPr id="9" name="Content Placeholder 2">
            <a:extLst>
              <a:ext uri="{FF2B5EF4-FFF2-40B4-BE49-F238E27FC236}">
                <a16:creationId xmlns:a16="http://schemas.microsoft.com/office/drawing/2014/main" id="{C707659B-BBAE-4CA4-9EF7-8254574C5449}"/>
              </a:ext>
            </a:extLst>
          </p:cNvPr>
          <p:cNvSpPr txBox="1">
            <a:spLocks/>
          </p:cNvSpPr>
          <p:nvPr/>
        </p:nvSpPr>
        <p:spPr>
          <a:xfrm>
            <a:off x="7114419" y="3859245"/>
            <a:ext cx="4096213" cy="25415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Sabina volunteers in after school clubs with lots of sports and activities to help children who have moved to the UK make new friends. </a:t>
            </a:r>
          </a:p>
          <a:p>
            <a:pPr marL="0" indent="0">
              <a:buNone/>
            </a:pPr>
            <a:r>
              <a:rPr lang="en-GB" sz="2000" dirty="0"/>
              <a:t>Sabina can’t decide on her next step, should she start a research degree about migration or become a teacher?</a:t>
            </a:r>
          </a:p>
        </p:txBody>
      </p:sp>
      <p:sp>
        <p:nvSpPr>
          <p:cNvPr id="13" name="TextBox 12">
            <a:extLst>
              <a:ext uri="{FF2B5EF4-FFF2-40B4-BE49-F238E27FC236}">
                <a16:creationId xmlns:a16="http://schemas.microsoft.com/office/drawing/2014/main" id="{2D1A6B64-ABC1-45D0-A3F5-1AB2AB5BCE12}"/>
              </a:ext>
            </a:extLst>
          </p:cNvPr>
          <p:cNvSpPr txBox="1"/>
          <p:nvPr/>
        </p:nvSpPr>
        <p:spPr>
          <a:xfrm>
            <a:off x="101370" y="-44847"/>
            <a:ext cx="12090630" cy="584775"/>
          </a:xfrm>
          <a:prstGeom prst="rect">
            <a:avLst/>
          </a:prstGeom>
          <a:solidFill>
            <a:srgbClr val="F9E3E7">
              <a:alpha val="0"/>
            </a:srgbClr>
          </a:solidFill>
        </p:spPr>
        <p:txBody>
          <a:bodyPr wrap="square" rtlCol="0">
            <a:spAutoFit/>
          </a:bodyPr>
          <a:lstStyle/>
          <a:p>
            <a:pPr lvl="0">
              <a:defRPr/>
            </a:pPr>
            <a:r>
              <a:rPr lang="en-GB" sz="3200" b="1" dirty="0">
                <a:solidFill>
                  <a:srgbClr val="95519E"/>
                </a:solidFill>
                <a:latin typeface="Lato" panose="020F0502020204030203" pitchFamily="34" charset="0"/>
                <a:ea typeface="Lato" panose="020F0502020204030203" pitchFamily="34" charset="0"/>
                <a:cs typeface="Lato" panose="020F0502020204030203" pitchFamily="34" charset="0"/>
              </a:rPr>
              <a:t>Click on each person to learn about them</a:t>
            </a:r>
            <a:endParaRPr lang="en-GB" sz="3200" b="1" strike="sngStrike" dirty="0">
              <a:solidFill>
                <a:srgbClr val="95519E"/>
              </a:solidFill>
              <a:latin typeface="Lato" panose="020F0502020204030203" pitchFamily="34" charset="0"/>
              <a:ea typeface="Lato" panose="020F0502020204030203" pitchFamily="34" charset="0"/>
              <a:cs typeface="Lato" panose="020F0502020204030203" pitchFamily="34" charset="0"/>
            </a:endParaRPr>
          </a:p>
        </p:txBody>
      </p:sp>
      <p:grpSp>
        <p:nvGrpSpPr>
          <p:cNvPr id="14" name="Group 13">
            <a:extLst>
              <a:ext uri="{FF2B5EF4-FFF2-40B4-BE49-F238E27FC236}">
                <a16:creationId xmlns:a16="http://schemas.microsoft.com/office/drawing/2014/main" id="{ACB3ED73-1276-4B10-BA85-CE77163362FA}"/>
              </a:ext>
            </a:extLst>
          </p:cNvPr>
          <p:cNvGrpSpPr/>
          <p:nvPr/>
        </p:nvGrpSpPr>
        <p:grpSpPr>
          <a:xfrm>
            <a:off x="1028722" y="548967"/>
            <a:ext cx="4034911" cy="2882807"/>
            <a:chOff x="981368" y="719595"/>
            <a:chExt cx="3796961" cy="2774084"/>
          </a:xfrm>
        </p:grpSpPr>
        <p:pic>
          <p:nvPicPr>
            <p:cNvPr id="5" name="Picture 4">
              <a:extLst>
                <a:ext uri="{FF2B5EF4-FFF2-40B4-BE49-F238E27FC236}">
                  <a16:creationId xmlns:a16="http://schemas.microsoft.com/office/drawing/2014/main" id="{CAE8737B-79C7-4551-A632-2AE5F19EF60A}"/>
                </a:ext>
              </a:extLst>
            </p:cNvPr>
            <p:cNvPicPr>
              <a:picLocks noChangeAspect="1"/>
            </p:cNvPicPr>
            <p:nvPr/>
          </p:nvPicPr>
          <p:blipFill>
            <a:blip r:embed="rId3"/>
            <a:stretch>
              <a:fillRect/>
            </a:stretch>
          </p:blipFill>
          <p:spPr>
            <a:xfrm>
              <a:off x="2046341" y="753737"/>
              <a:ext cx="2731988" cy="2739942"/>
            </a:xfrm>
            <a:prstGeom prst="rect">
              <a:avLst/>
            </a:prstGeom>
          </p:spPr>
        </p:pic>
        <p:sp>
          <p:nvSpPr>
            <p:cNvPr id="11" name="Rectangle 10">
              <a:extLst>
                <a:ext uri="{FF2B5EF4-FFF2-40B4-BE49-F238E27FC236}">
                  <a16:creationId xmlns:a16="http://schemas.microsoft.com/office/drawing/2014/main" id="{3C81729E-A224-455E-8366-E52D392E8784}"/>
                </a:ext>
              </a:extLst>
            </p:cNvPr>
            <p:cNvSpPr/>
            <p:nvPr/>
          </p:nvSpPr>
          <p:spPr>
            <a:xfrm>
              <a:off x="981368" y="719595"/>
              <a:ext cx="1064974" cy="2774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Billy</a:t>
              </a:r>
            </a:p>
          </p:txBody>
        </p:sp>
      </p:grpSp>
      <p:grpSp>
        <p:nvGrpSpPr>
          <p:cNvPr id="19" name="Group 18">
            <a:extLst>
              <a:ext uri="{FF2B5EF4-FFF2-40B4-BE49-F238E27FC236}">
                <a16:creationId xmlns:a16="http://schemas.microsoft.com/office/drawing/2014/main" id="{65DF344C-E27B-4030-AB73-AD5002181B9D}"/>
              </a:ext>
            </a:extLst>
          </p:cNvPr>
          <p:cNvGrpSpPr/>
          <p:nvPr/>
        </p:nvGrpSpPr>
        <p:grpSpPr>
          <a:xfrm>
            <a:off x="6924906" y="737672"/>
            <a:ext cx="4192740" cy="2882807"/>
            <a:chOff x="6791093" y="737672"/>
            <a:chExt cx="4192740" cy="2882807"/>
          </a:xfrm>
        </p:grpSpPr>
        <p:pic>
          <p:nvPicPr>
            <p:cNvPr id="15" name="Picture 14">
              <a:extLst>
                <a:ext uri="{FF2B5EF4-FFF2-40B4-BE49-F238E27FC236}">
                  <a16:creationId xmlns:a16="http://schemas.microsoft.com/office/drawing/2014/main" id="{8BAF9294-94D2-4CD9-9BE2-174477770F6F}"/>
                </a:ext>
              </a:extLst>
            </p:cNvPr>
            <p:cNvPicPr>
              <a:picLocks noChangeAspect="1"/>
            </p:cNvPicPr>
            <p:nvPr/>
          </p:nvPicPr>
          <p:blipFill>
            <a:blip r:embed="rId4"/>
            <a:stretch>
              <a:fillRect/>
            </a:stretch>
          </p:blipFill>
          <p:spPr>
            <a:xfrm>
              <a:off x="8080636" y="737672"/>
              <a:ext cx="2903197" cy="2858711"/>
            </a:xfrm>
            <a:prstGeom prst="rect">
              <a:avLst/>
            </a:prstGeom>
          </p:spPr>
        </p:pic>
        <p:sp>
          <p:nvSpPr>
            <p:cNvPr id="20" name="Rectangle 19">
              <a:extLst>
                <a:ext uri="{FF2B5EF4-FFF2-40B4-BE49-F238E27FC236}">
                  <a16:creationId xmlns:a16="http://schemas.microsoft.com/office/drawing/2014/main" id="{5D09CA24-A6A1-4C5D-81A1-A136D03270C5}"/>
                </a:ext>
              </a:extLst>
            </p:cNvPr>
            <p:cNvSpPr/>
            <p:nvPr/>
          </p:nvSpPr>
          <p:spPr>
            <a:xfrm>
              <a:off x="6791093" y="737672"/>
              <a:ext cx="1289426" cy="2882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Nicola</a:t>
              </a:r>
            </a:p>
          </p:txBody>
        </p:sp>
      </p:grpSp>
      <p:grpSp>
        <p:nvGrpSpPr>
          <p:cNvPr id="22" name="Group 21">
            <a:extLst>
              <a:ext uri="{FF2B5EF4-FFF2-40B4-BE49-F238E27FC236}">
                <a16:creationId xmlns:a16="http://schemas.microsoft.com/office/drawing/2014/main" id="{3FEE7027-C6B2-46B0-97EC-6E32D92A73FC}"/>
              </a:ext>
            </a:extLst>
          </p:cNvPr>
          <p:cNvGrpSpPr/>
          <p:nvPr/>
        </p:nvGrpSpPr>
        <p:grpSpPr>
          <a:xfrm>
            <a:off x="1028722" y="3713266"/>
            <a:ext cx="4048858" cy="2882807"/>
            <a:chOff x="1028722" y="3713266"/>
            <a:chExt cx="4048858" cy="2882807"/>
          </a:xfrm>
        </p:grpSpPr>
        <p:pic>
          <p:nvPicPr>
            <p:cNvPr id="21" name="Picture 20">
              <a:extLst>
                <a:ext uri="{FF2B5EF4-FFF2-40B4-BE49-F238E27FC236}">
                  <a16:creationId xmlns:a16="http://schemas.microsoft.com/office/drawing/2014/main" id="{EDB19654-F949-4ECA-8B76-D981011DD089}"/>
                </a:ext>
              </a:extLst>
            </p:cNvPr>
            <p:cNvPicPr>
              <a:picLocks noChangeAspect="1"/>
            </p:cNvPicPr>
            <p:nvPr/>
          </p:nvPicPr>
          <p:blipFill>
            <a:blip r:embed="rId5"/>
            <a:stretch>
              <a:fillRect/>
            </a:stretch>
          </p:blipFill>
          <p:spPr>
            <a:xfrm>
              <a:off x="2174382" y="3725314"/>
              <a:ext cx="2903198" cy="2858712"/>
            </a:xfrm>
            <a:prstGeom prst="rect">
              <a:avLst/>
            </a:prstGeom>
          </p:spPr>
        </p:pic>
        <p:sp>
          <p:nvSpPr>
            <p:cNvPr id="23" name="Rectangle 22">
              <a:extLst>
                <a:ext uri="{FF2B5EF4-FFF2-40B4-BE49-F238E27FC236}">
                  <a16:creationId xmlns:a16="http://schemas.microsoft.com/office/drawing/2014/main" id="{8CF70670-D57C-41F5-8897-0ACDF0EAA155}"/>
                </a:ext>
              </a:extLst>
            </p:cNvPr>
            <p:cNvSpPr/>
            <p:nvPr/>
          </p:nvSpPr>
          <p:spPr>
            <a:xfrm>
              <a:off x="1028722" y="3713266"/>
              <a:ext cx="1131714" cy="2882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Eli</a:t>
              </a:r>
            </a:p>
          </p:txBody>
        </p:sp>
      </p:grpSp>
      <p:grpSp>
        <p:nvGrpSpPr>
          <p:cNvPr id="25" name="Group 24">
            <a:extLst>
              <a:ext uri="{FF2B5EF4-FFF2-40B4-BE49-F238E27FC236}">
                <a16:creationId xmlns:a16="http://schemas.microsoft.com/office/drawing/2014/main" id="{A42C58DA-5D0E-4B18-9DFA-CE4D2478A858}"/>
              </a:ext>
            </a:extLst>
          </p:cNvPr>
          <p:cNvGrpSpPr/>
          <p:nvPr/>
        </p:nvGrpSpPr>
        <p:grpSpPr>
          <a:xfrm>
            <a:off x="6824545" y="3725314"/>
            <a:ext cx="4292984" cy="2885925"/>
            <a:chOff x="6824545" y="3725314"/>
            <a:chExt cx="4292984" cy="2885925"/>
          </a:xfrm>
        </p:grpSpPr>
        <p:pic>
          <p:nvPicPr>
            <p:cNvPr id="24" name="Picture 23">
              <a:extLst>
                <a:ext uri="{FF2B5EF4-FFF2-40B4-BE49-F238E27FC236}">
                  <a16:creationId xmlns:a16="http://schemas.microsoft.com/office/drawing/2014/main" id="{0EB3A891-A322-46F4-BD85-6D648F8C2374}"/>
                </a:ext>
              </a:extLst>
            </p:cNvPr>
            <p:cNvPicPr>
              <a:picLocks noChangeAspect="1"/>
            </p:cNvPicPr>
            <p:nvPr/>
          </p:nvPicPr>
          <p:blipFill>
            <a:blip r:embed="rId6"/>
            <a:stretch>
              <a:fillRect/>
            </a:stretch>
          </p:blipFill>
          <p:spPr>
            <a:xfrm>
              <a:off x="8214332" y="3725314"/>
              <a:ext cx="2903197" cy="2884938"/>
            </a:xfrm>
            <a:prstGeom prst="rect">
              <a:avLst/>
            </a:prstGeom>
          </p:spPr>
        </p:pic>
        <p:sp>
          <p:nvSpPr>
            <p:cNvPr id="27" name="Rectangle 26">
              <a:extLst>
                <a:ext uri="{FF2B5EF4-FFF2-40B4-BE49-F238E27FC236}">
                  <a16:creationId xmlns:a16="http://schemas.microsoft.com/office/drawing/2014/main" id="{AD7C03E5-DC0D-407C-978C-37F365EFDA65}"/>
                </a:ext>
              </a:extLst>
            </p:cNvPr>
            <p:cNvSpPr/>
            <p:nvPr/>
          </p:nvSpPr>
          <p:spPr>
            <a:xfrm>
              <a:off x="6824545" y="3728432"/>
              <a:ext cx="1389787" cy="2882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Sabina</a:t>
              </a:r>
            </a:p>
          </p:txBody>
        </p:sp>
      </p:grpSp>
    </p:spTree>
    <p:extLst>
      <p:ext uri="{BB962C8B-B14F-4D97-AF65-F5344CB8AC3E}">
        <p14:creationId xmlns:p14="http://schemas.microsoft.com/office/powerpoint/2010/main" val="5547384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BF4BF42-9AD9-4770-9998-B3A2E36D59F5}"/>
              </a:ext>
            </a:extLst>
          </p:cNvPr>
          <p:cNvSpPr txBox="1">
            <a:spLocks/>
          </p:cNvSpPr>
          <p:nvPr/>
        </p:nvSpPr>
        <p:spPr>
          <a:xfrm>
            <a:off x="305172" y="1148035"/>
            <a:ext cx="11582028" cy="453837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You may have suggested that Billy prioritises protecting the environment or that Sabina prioritises building a sense of community. </a:t>
            </a:r>
          </a:p>
          <a:p>
            <a:pPr marL="0" indent="0">
              <a:buFont typeface="Arial" panose="020B0604020202020204" pitchFamily="34" charset="0"/>
              <a:buNone/>
            </a:pPr>
            <a:br>
              <a:rPr lang="en-GB" dirty="0"/>
            </a:br>
            <a:r>
              <a:rPr lang="en-GB" dirty="0"/>
              <a:t>If you are able to speak to your classmates, you may find you have different suggestions – there is no one correct answer in this case.</a:t>
            </a:r>
          </a:p>
          <a:p>
            <a:pPr marL="0" indent="0">
              <a:buFont typeface="Arial" panose="020B0604020202020204" pitchFamily="34" charset="0"/>
              <a:buNone/>
            </a:pPr>
            <a:endParaRPr lang="en-GB" dirty="0"/>
          </a:p>
          <a:p>
            <a:pPr marL="0" indent="0">
              <a:buFont typeface="Arial" panose="020B0604020202020204" pitchFamily="34" charset="0"/>
              <a:buNone/>
            </a:pPr>
            <a:r>
              <a:rPr lang="en-GB" b="1" dirty="0"/>
              <a:t>Are there any values that two or more of the characters have in common?</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Sometimes people can hold similar values, but can act on these in different ways. They may act on these through their career choice, or through other actions in their daily lives.</a:t>
            </a: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p:txBody>
      </p:sp>
      <p:sp>
        <p:nvSpPr>
          <p:cNvPr id="5" name="TextBox 4">
            <a:extLst>
              <a:ext uri="{FF2B5EF4-FFF2-40B4-BE49-F238E27FC236}">
                <a16:creationId xmlns:a16="http://schemas.microsoft.com/office/drawing/2014/main" id="{841A93C7-3231-4CB4-9092-AF6B590E6F7E}"/>
              </a:ext>
            </a:extLst>
          </p:cNvPr>
          <p:cNvSpPr txBox="1"/>
          <p:nvPr/>
        </p:nvSpPr>
        <p:spPr>
          <a:xfrm>
            <a:off x="211283" y="217127"/>
            <a:ext cx="9658608" cy="707886"/>
          </a:xfrm>
          <a:prstGeom prst="rect">
            <a:avLst/>
          </a:prstGeom>
          <a:solidFill>
            <a:srgbClr val="F9E3E7">
              <a:alpha val="0"/>
            </a:srgbClr>
          </a:solidFill>
        </p:spPr>
        <p:txBody>
          <a:bodyPr wrap="square" rtlCol="0">
            <a:spAutoFit/>
          </a:bodyPr>
          <a:lstStyle/>
          <a:p>
            <a:pPr lvl="0">
              <a:defRPr/>
            </a:pPr>
            <a:r>
              <a:rPr lang="en-GB" sz="4000" b="1" dirty="0">
                <a:solidFill>
                  <a:srgbClr val="95519E"/>
                </a:solidFill>
                <a:latin typeface="League Spartan" panose="00000800000000000000" pitchFamily="50" charset="0"/>
                <a:ea typeface="Open Sans Extrabold" panose="020B0906030804020204" pitchFamily="34" charset="0"/>
                <a:cs typeface="Open Sans Extrabold" panose="020B0906030804020204" pitchFamily="34" charset="0"/>
              </a:rPr>
              <a:t>Different values </a:t>
            </a:r>
            <a:endParaRPr lang="en-GB" sz="4000" b="1" strike="sngStrike" dirty="0">
              <a:solidFill>
                <a:srgbClr val="95519E"/>
              </a:solidFill>
              <a:latin typeface="League Spartan" panose="00000800000000000000" pitchFamily="50"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199114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18E79EA-1ED9-4572-967E-60A8C03F97B8}"/>
              </a:ext>
            </a:extLst>
          </p:cNvPr>
          <p:cNvSpPr/>
          <p:nvPr/>
        </p:nvSpPr>
        <p:spPr>
          <a:xfrm>
            <a:off x="779787" y="3082695"/>
            <a:ext cx="4903115" cy="2677656"/>
          </a:xfrm>
          <a:prstGeom prst="rect">
            <a:avLst/>
          </a:prstGeom>
        </p:spPr>
        <p:txBody>
          <a:bodyPr wrap="square">
            <a:spAutoFit/>
          </a:bodyPr>
          <a:lstStyle/>
          <a:p>
            <a:pPr marL="342900" lvl="0" indent="-342900">
              <a:buFont typeface="Arial" panose="020B0604020202020204" pitchFamily="34" charset="0"/>
              <a:buChar char="•"/>
            </a:pPr>
            <a:r>
              <a:rPr lang="en-GB" sz="2400" dirty="0"/>
              <a:t>Building a sense of community </a:t>
            </a:r>
          </a:p>
          <a:p>
            <a:pPr marL="342900" lvl="0" indent="-342900">
              <a:buFont typeface="Arial" panose="020B0604020202020204" pitchFamily="34" charset="0"/>
              <a:buChar char="•"/>
            </a:pPr>
            <a:r>
              <a:rPr lang="en-GB" sz="2400" dirty="0"/>
              <a:t>Being healthy </a:t>
            </a:r>
          </a:p>
          <a:p>
            <a:pPr marL="342900" lvl="0" indent="-342900">
              <a:buFont typeface="Arial" panose="020B0604020202020204" pitchFamily="34" charset="0"/>
              <a:buChar char="•"/>
            </a:pPr>
            <a:r>
              <a:rPr lang="en-GB" sz="2400" dirty="0"/>
              <a:t>Protecting the environment</a:t>
            </a:r>
          </a:p>
          <a:p>
            <a:pPr marL="342900" lvl="0" indent="-342900">
              <a:buFont typeface="Arial" panose="020B0604020202020204" pitchFamily="34" charset="0"/>
              <a:buChar char="•"/>
            </a:pPr>
            <a:r>
              <a:rPr lang="en-GB" sz="2400" dirty="0"/>
              <a:t>Fostering self-acceptance</a:t>
            </a:r>
          </a:p>
          <a:p>
            <a:pPr marL="342900" lvl="0" indent="-342900">
              <a:buFont typeface="Arial" panose="020B0604020202020204" pitchFamily="34" charset="0"/>
              <a:buChar char="•"/>
            </a:pPr>
            <a:r>
              <a:rPr lang="en-GB" sz="2400" dirty="0"/>
              <a:t>Having positive and healthy relationships</a:t>
            </a:r>
          </a:p>
          <a:p>
            <a:pPr marL="342900" lvl="0" indent="-342900">
              <a:buFont typeface="Arial" panose="020B0604020202020204" pitchFamily="34" charset="0"/>
              <a:buChar char="•"/>
            </a:pPr>
            <a:r>
              <a:rPr lang="en-GB" sz="2400" dirty="0"/>
              <a:t>Learning or developing skills</a:t>
            </a:r>
          </a:p>
        </p:txBody>
      </p:sp>
      <p:sp>
        <p:nvSpPr>
          <p:cNvPr id="26" name="Content Placeholder 2">
            <a:extLst>
              <a:ext uri="{FF2B5EF4-FFF2-40B4-BE49-F238E27FC236}">
                <a16:creationId xmlns:a16="http://schemas.microsoft.com/office/drawing/2014/main" id="{E21D2E6C-6B9A-4589-B4F6-51FD4274E556}"/>
              </a:ext>
            </a:extLst>
          </p:cNvPr>
          <p:cNvSpPr>
            <a:spLocks noGrp="1"/>
          </p:cNvSpPr>
          <p:nvPr>
            <p:ph idx="1"/>
          </p:nvPr>
        </p:nvSpPr>
        <p:spPr>
          <a:xfrm>
            <a:off x="305171" y="1167804"/>
            <a:ext cx="11130037" cy="4351338"/>
          </a:xfrm>
        </p:spPr>
        <p:txBody>
          <a:bodyPr>
            <a:normAutofit/>
          </a:bodyPr>
          <a:lstStyle/>
          <a:p>
            <a:pPr marL="0" indent="0">
              <a:buNone/>
            </a:pPr>
            <a:r>
              <a:rPr lang="en-GB" dirty="0"/>
              <a:t>Sort </a:t>
            </a:r>
            <a:r>
              <a:rPr lang="en-GB" b="1" dirty="0"/>
              <a:t>Resource 1</a:t>
            </a:r>
            <a:r>
              <a:rPr lang="en-GB" dirty="0"/>
              <a:t> values cards into the categories below.</a:t>
            </a:r>
          </a:p>
          <a:p>
            <a:pPr marL="0" indent="0">
              <a:buNone/>
            </a:pPr>
            <a:r>
              <a:rPr lang="en-GB" dirty="0"/>
              <a:t>You might want to change the colour of each card without printing (for example to blue and orange as below) or you may want to print, cut out and sort the cards.</a:t>
            </a:r>
          </a:p>
        </p:txBody>
      </p:sp>
      <p:sp>
        <p:nvSpPr>
          <p:cNvPr id="9" name="Rectangle 8">
            <a:extLst>
              <a:ext uri="{FF2B5EF4-FFF2-40B4-BE49-F238E27FC236}">
                <a16:creationId xmlns:a16="http://schemas.microsoft.com/office/drawing/2014/main" id="{2BF4120B-99C0-42F9-8EBF-94E11454A12E}"/>
              </a:ext>
            </a:extLst>
          </p:cNvPr>
          <p:cNvSpPr/>
          <p:nvPr/>
        </p:nvSpPr>
        <p:spPr>
          <a:xfrm>
            <a:off x="6383327" y="3036529"/>
            <a:ext cx="4903115" cy="1569660"/>
          </a:xfrm>
          <a:prstGeom prst="rect">
            <a:avLst/>
          </a:prstGeom>
        </p:spPr>
        <p:txBody>
          <a:bodyPr wrap="square">
            <a:spAutoFit/>
          </a:bodyPr>
          <a:lstStyle/>
          <a:p>
            <a:pPr marL="342900" lvl="0" indent="-342900">
              <a:buFont typeface="Arial" panose="020B0604020202020204" pitchFamily="34" charset="0"/>
              <a:buChar char="•"/>
            </a:pPr>
            <a:r>
              <a:rPr lang="en-GB" sz="2400" dirty="0"/>
              <a:t>Being wealthy</a:t>
            </a:r>
          </a:p>
          <a:p>
            <a:pPr marL="342900" lvl="0" indent="-342900">
              <a:buFont typeface="Arial" panose="020B0604020202020204" pitchFamily="34" charset="0"/>
              <a:buChar char="•"/>
            </a:pPr>
            <a:r>
              <a:rPr lang="en-GB" sz="2400" dirty="0"/>
              <a:t>Winning awards</a:t>
            </a:r>
          </a:p>
          <a:p>
            <a:pPr marL="342900" lvl="0" indent="-342900">
              <a:buFont typeface="Arial" panose="020B0604020202020204" pitchFamily="34" charset="0"/>
              <a:buChar char="•"/>
            </a:pPr>
            <a:r>
              <a:rPr lang="en-GB" sz="2400" dirty="0"/>
              <a:t>Having high social status</a:t>
            </a:r>
          </a:p>
          <a:p>
            <a:pPr marL="342900" lvl="0" indent="-342900">
              <a:buFont typeface="Arial" panose="020B0604020202020204" pitchFamily="34" charset="0"/>
              <a:buChar char="•"/>
            </a:pPr>
            <a:endParaRPr lang="en-GB" sz="2400" dirty="0"/>
          </a:p>
        </p:txBody>
      </p:sp>
      <p:sp>
        <p:nvSpPr>
          <p:cNvPr id="2" name="Rectangle 1">
            <a:extLst>
              <a:ext uri="{FF2B5EF4-FFF2-40B4-BE49-F238E27FC236}">
                <a16:creationId xmlns:a16="http://schemas.microsoft.com/office/drawing/2014/main" id="{299B1CBC-8804-4429-BF71-9E55148FFA74}"/>
              </a:ext>
            </a:extLst>
          </p:cNvPr>
          <p:cNvSpPr/>
          <p:nvPr/>
        </p:nvSpPr>
        <p:spPr>
          <a:xfrm>
            <a:off x="779786" y="2936284"/>
            <a:ext cx="4903114" cy="333981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Values about supporting ourselves or others</a:t>
            </a:r>
          </a:p>
          <a:p>
            <a:pPr algn="ctr"/>
            <a:endParaRPr lang="en-GB" sz="3200" b="1" i="1" dirty="0">
              <a:solidFill>
                <a:schemeClr val="tx1"/>
              </a:solidFill>
            </a:endParaRPr>
          </a:p>
          <a:p>
            <a:pPr algn="ctr"/>
            <a:r>
              <a:rPr lang="en-GB" sz="3200" b="1" i="1" dirty="0">
                <a:solidFill>
                  <a:schemeClr val="tx1"/>
                </a:solidFill>
              </a:rPr>
              <a:t>Click here to reveal answers</a:t>
            </a:r>
            <a:endParaRPr lang="en-GB" sz="1100" i="1" dirty="0">
              <a:solidFill>
                <a:schemeClr val="tx1"/>
              </a:solidFill>
            </a:endParaRPr>
          </a:p>
        </p:txBody>
      </p:sp>
      <p:sp>
        <p:nvSpPr>
          <p:cNvPr id="13" name="Rectangle 12">
            <a:extLst>
              <a:ext uri="{FF2B5EF4-FFF2-40B4-BE49-F238E27FC236}">
                <a16:creationId xmlns:a16="http://schemas.microsoft.com/office/drawing/2014/main" id="{E7104CC1-C067-4C5F-B5C6-5777A260AF42}"/>
              </a:ext>
            </a:extLst>
          </p:cNvPr>
          <p:cNvSpPr/>
          <p:nvPr/>
        </p:nvSpPr>
        <p:spPr>
          <a:xfrm>
            <a:off x="6383325" y="2936284"/>
            <a:ext cx="4903114" cy="333981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Values about comparing a person to others</a:t>
            </a:r>
          </a:p>
          <a:p>
            <a:pPr algn="ctr"/>
            <a:endParaRPr lang="en-GB" sz="3200" b="1" i="1" dirty="0">
              <a:solidFill>
                <a:schemeClr val="tx1"/>
              </a:solidFill>
            </a:endParaRPr>
          </a:p>
          <a:p>
            <a:pPr algn="ctr"/>
            <a:r>
              <a:rPr lang="en-GB" sz="3200" b="1" i="1" dirty="0">
                <a:solidFill>
                  <a:schemeClr val="tx1"/>
                </a:solidFill>
              </a:rPr>
              <a:t>Click here to reveal answers</a:t>
            </a:r>
            <a:endParaRPr lang="en-GB" sz="1100" i="1" dirty="0">
              <a:solidFill>
                <a:schemeClr val="tx1"/>
              </a:solidFill>
            </a:endParaRPr>
          </a:p>
        </p:txBody>
      </p:sp>
      <p:sp>
        <p:nvSpPr>
          <p:cNvPr id="8" name="TextBox 7">
            <a:extLst>
              <a:ext uri="{FF2B5EF4-FFF2-40B4-BE49-F238E27FC236}">
                <a16:creationId xmlns:a16="http://schemas.microsoft.com/office/drawing/2014/main" id="{AD8D26B9-E323-41E3-9A7B-06676457CC73}"/>
              </a:ext>
            </a:extLst>
          </p:cNvPr>
          <p:cNvSpPr txBox="1"/>
          <p:nvPr/>
        </p:nvSpPr>
        <p:spPr>
          <a:xfrm>
            <a:off x="334538" y="271817"/>
            <a:ext cx="10714182" cy="769441"/>
          </a:xfrm>
          <a:prstGeom prst="rect">
            <a:avLst/>
          </a:prstGeom>
          <a:noFill/>
        </p:spPr>
        <p:txBody>
          <a:bodyPr wrap="square" rtlCol="0">
            <a:spAutoFit/>
          </a:bodyPr>
          <a:lstStyle/>
          <a:p>
            <a:r>
              <a:rPr lang="en-GB" sz="4400" b="1" dirty="0">
                <a:solidFill>
                  <a:srgbClr val="95519E"/>
                </a:solidFill>
                <a:latin typeface="League Spartan" panose="00000800000000000000" pitchFamily="50" charset="0"/>
              </a:rPr>
              <a:t>Values in daily life</a:t>
            </a:r>
            <a:endParaRPr lang="en-GB" sz="4400" b="1" dirty="0">
              <a:latin typeface="League Spartan" panose="00000800000000000000" pitchFamily="50" charset="0"/>
            </a:endParaRPr>
          </a:p>
        </p:txBody>
      </p:sp>
      <p:sp>
        <p:nvSpPr>
          <p:cNvPr id="10" name="Footer Placeholder 3">
            <a:extLst>
              <a:ext uri="{FF2B5EF4-FFF2-40B4-BE49-F238E27FC236}">
                <a16:creationId xmlns:a16="http://schemas.microsoft.com/office/drawing/2014/main" id="{50D5FEFF-2516-4570-845F-7755B98DDCC6}"/>
              </a:ext>
            </a:extLst>
          </p:cNvPr>
          <p:cNvSpPr>
            <a:spLocks noGrp="1"/>
          </p:cNvSpPr>
          <p:nvPr>
            <p:ph type="ftr" sz="quarter" idx="11"/>
          </p:nvPr>
        </p:nvSpPr>
        <p:spPr>
          <a:xfrm>
            <a:off x="0" y="6581516"/>
            <a:ext cx="12192000" cy="365125"/>
          </a:xfrm>
        </p:spPr>
        <p:txBody>
          <a:bodyPr/>
          <a:lstStyle/>
          <a:p>
            <a:r>
              <a:rPr lang="en-GB" sz="1050" dirty="0"/>
              <a:t>© PSHE Association 2020</a:t>
            </a:r>
            <a:r>
              <a:rPr lang="en-GB" dirty="0"/>
              <a:t>	 </a:t>
            </a:r>
          </a:p>
        </p:txBody>
      </p:sp>
    </p:spTree>
    <p:extLst>
      <p:ext uri="{BB962C8B-B14F-4D97-AF65-F5344CB8AC3E}">
        <p14:creationId xmlns:p14="http://schemas.microsoft.com/office/powerpoint/2010/main" val="17762182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759BF7EB-609C-48CF-BD13-538E0D72449D}"/>
              </a:ext>
            </a:extLst>
          </p:cNvPr>
          <p:cNvGrpSpPr/>
          <p:nvPr/>
        </p:nvGrpSpPr>
        <p:grpSpPr>
          <a:xfrm>
            <a:off x="1000237" y="863149"/>
            <a:ext cx="4272305" cy="3223240"/>
            <a:chOff x="1359296" y="1010020"/>
            <a:chExt cx="4272305" cy="3223240"/>
          </a:xfrm>
          <a:solidFill>
            <a:schemeClr val="accent1">
              <a:lumMod val="20000"/>
              <a:lumOff val="80000"/>
            </a:schemeClr>
          </a:solidFill>
        </p:grpSpPr>
        <p:sp>
          <p:nvSpPr>
            <p:cNvPr id="14" name="Rectangle 13">
              <a:extLst>
                <a:ext uri="{FF2B5EF4-FFF2-40B4-BE49-F238E27FC236}">
                  <a16:creationId xmlns:a16="http://schemas.microsoft.com/office/drawing/2014/main" id="{EA0EB690-D987-43A3-A29F-AE6163865B9C}"/>
                </a:ext>
              </a:extLst>
            </p:cNvPr>
            <p:cNvSpPr/>
            <p:nvPr/>
          </p:nvSpPr>
          <p:spPr>
            <a:xfrm>
              <a:off x="1359296" y="1010020"/>
              <a:ext cx="4272305" cy="32232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Values about supporting ourselves or others</a:t>
              </a:r>
            </a:p>
          </p:txBody>
        </p:sp>
        <p:pic>
          <p:nvPicPr>
            <p:cNvPr id="12" name="Picture 11">
              <a:extLst>
                <a:ext uri="{FF2B5EF4-FFF2-40B4-BE49-F238E27FC236}">
                  <a16:creationId xmlns:a16="http://schemas.microsoft.com/office/drawing/2014/main" id="{39EB9D01-C4FD-424C-B925-4B9D53E7247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951189" y="3068390"/>
              <a:ext cx="1530162" cy="992214"/>
            </a:xfrm>
            <a:prstGeom prst="rect">
              <a:avLst/>
            </a:prstGeom>
            <a:grpFill/>
          </p:spPr>
        </p:pic>
        <p:pic>
          <p:nvPicPr>
            <p:cNvPr id="17" name="Picture 16">
              <a:extLst>
                <a:ext uri="{FF2B5EF4-FFF2-40B4-BE49-F238E27FC236}">
                  <a16:creationId xmlns:a16="http://schemas.microsoft.com/office/drawing/2014/main" id="{D42AAECA-E116-4D7D-AB41-CF1819BF2CC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893695">
              <a:off x="4206937" y="1265584"/>
              <a:ext cx="1018666" cy="716249"/>
            </a:xfrm>
            <a:prstGeom prst="rect">
              <a:avLst/>
            </a:prstGeom>
            <a:grpFill/>
          </p:spPr>
        </p:pic>
        <p:pic>
          <p:nvPicPr>
            <p:cNvPr id="21" name="Picture 20">
              <a:extLst>
                <a:ext uri="{FF2B5EF4-FFF2-40B4-BE49-F238E27FC236}">
                  <a16:creationId xmlns:a16="http://schemas.microsoft.com/office/drawing/2014/main" id="{A1F3F089-3B45-4554-9668-50515B0CA21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543474" y="3148440"/>
              <a:ext cx="1634623" cy="817312"/>
            </a:xfrm>
            <a:prstGeom prst="rect">
              <a:avLst/>
            </a:prstGeom>
            <a:grpFill/>
          </p:spPr>
        </p:pic>
        <p:pic>
          <p:nvPicPr>
            <p:cNvPr id="23" name="Picture 22">
              <a:extLst>
                <a:ext uri="{FF2B5EF4-FFF2-40B4-BE49-F238E27FC236}">
                  <a16:creationId xmlns:a16="http://schemas.microsoft.com/office/drawing/2014/main" id="{62157F24-3D6D-4132-860F-5D7958A512C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939369" y="1219804"/>
              <a:ext cx="1086802" cy="947370"/>
            </a:xfrm>
            <a:prstGeom prst="rect">
              <a:avLst/>
            </a:prstGeom>
            <a:grpFill/>
          </p:spPr>
        </p:pic>
      </p:grpSp>
      <p:grpSp>
        <p:nvGrpSpPr>
          <p:cNvPr id="2" name="Group 1">
            <a:extLst>
              <a:ext uri="{FF2B5EF4-FFF2-40B4-BE49-F238E27FC236}">
                <a16:creationId xmlns:a16="http://schemas.microsoft.com/office/drawing/2014/main" id="{9F7165A9-65DE-4463-AE6E-6AD5476D28F3}"/>
              </a:ext>
            </a:extLst>
          </p:cNvPr>
          <p:cNvGrpSpPr/>
          <p:nvPr/>
        </p:nvGrpSpPr>
        <p:grpSpPr>
          <a:xfrm>
            <a:off x="7004781" y="863149"/>
            <a:ext cx="4249766" cy="3223241"/>
            <a:chOff x="7004781" y="863149"/>
            <a:chExt cx="4249766" cy="3223241"/>
          </a:xfrm>
        </p:grpSpPr>
        <p:sp>
          <p:nvSpPr>
            <p:cNvPr id="15" name="Rectangle 14">
              <a:extLst>
                <a:ext uri="{FF2B5EF4-FFF2-40B4-BE49-F238E27FC236}">
                  <a16:creationId xmlns:a16="http://schemas.microsoft.com/office/drawing/2014/main" id="{5D9A6721-8B90-4F2D-B03A-77323F8FAC06}"/>
                </a:ext>
              </a:extLst>
            </p:cNvPr>
            <p:cNvSpPr/>
            <p:nvPr/>
          </p:nvSpPr>
          <p:spPr>
            <a:xfrm>
              <a:off x="7004781" y="863149"/>
              <a:ext cx="4249766" cy="322324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Values about comparing an individual to others</a:t>
              </a:r>
            </a:p>
          </p:txBody>
        </p:sp>
        <p:pic>
          <p:nvPicPr>
            <p:cNvPr id="25" name="Picture 24">
              <a:extLst>
                <a:ext uri="{FF2B5EF4-FFF2-40B4-BE49-F238E27FC236}">
                  <a16:creationId xmlns:a16="http://schemas.microsoft.com/office/drawing/2014/main" id="{B38BB691-18DB-469C-BD7B-976CB055A9D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762035">
              <a:off x="10222805" y="2798820"/>
              <a:ext cx="760178" cy="1196836"/>
            </a:xfrm>
            <a:prstGeom prst="rect">
              <a:avLst/>
            </a:prstGeom>
            <a:solidFill>
              <a:schemeClr val="accent2">
                <a:lumMod val="20000"/>
                <a:lumOff val="80000"/>
              </a:schemeClr>
            </a:solidFill>
          </p:spPr>
        </p:pic>
        <p:pic>
          <p:nvPicPr>
            <p:cNvPr id="28" name="Picture 27">
              <a:extLst>
                <a:ext uri="{FF2B5EF4-FFF2-40B4-BE49-F238E27FC236}">
                  <a16:creationId xmlns:a16="http://schemas.microsoft.com/office/drawing/2014/main" id="{DA8851C6-C4B6-4E4A-A6E9-2CBFB39D95D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265256" y="2995865"/>
              <a:ext cx="1299638" cy="917869"/>
            </a:xfrm>
            <a:prstGeom prst="rect">
              <a:avLst/>
            </a:prstGeom>
            <a:solidFill>
              <a:schemeClr val="accent2">
                <a:lumMod val="20000"/>
                <a:lumOff val="80000"/>
              </a:schemeClr>
            </a:solidFill>
          </p:spPr>
        </p:pic>
        <p:pic>
          <p:nvPicPr>
            <p:cNvPr id="30" name="Picture 29">
              <a:extLst>
                <a:ext uri="{FF2B5EF4-FFF2-40B4-BE49-F238E27FC236}">
                  <a16:creationId xmlns:a16="http://schemas.microsoft.com/office/drawing/2014/main" id="{BF597580-5B27-474C-8995-F18B4F43B86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319832" y="966333"/>
              <a:ext cx="1866056" cy="933028"/>
            </a:xfrm>
            <a:prstGeom prst="rect">
              <a:avLst/>
            </a:prstGeom>
            <a:solidFill>
              <a:schemeClr val="accent2">
                <a:lumMod val="20000"/>
                <a:lumOff val="80000"/>
              </a:schemeClr>
            </a:solidFill>
          </p:spPr>
        </p:pic>
      </p:grpSp>
      <p:sp>
        <p:nvSpPr>
          <p:cNvPr id="31" name="TextBox 30">
            <a:extLst>
              <a:ext uri="{FF2B5EF4-FFF2-40B4-BE49-F238E27FC236}">
                <a16:creationId xmlns:a16="http://schemas.microsoft.com/office/drawing/2014/main" id="{B922AF4F-ED8D-47E3-9890-40B8C42E8265}"/>
              </a:ext>
            </a:extLst>
          </p:cNvPr>
          <p:cNvSpPr txBox="1"/>
          <p:nvPr/>
        </p:nvSpPr>
        <p:spPr>
          <a:xfrm>
            <a:off x="177829" y="155263"/>
            <a:ext cx="9658608" cy="707886"/>
          </a:xfrm>
          <a:prstGeom prst="rect">
            <a:avLst/>
          </a:prstGeom>
          <a:solidFill>
            <a:srgbClr val="F9E3E7">
              <a:alpha val="0"/>
            </a:srgbClr>
          </a:solidFill>
        </p:spPr>
        <p:txBody>
          <a:bodyPr wrap="square" rtlCol="0">
            <a:spAutoFit/>
          </a:bodyPr>
          <a:lstStyle/>
          <a:p>
            <a:pPr lvl="0">
              <a:defRPr/>
            </a:pPr>
            <a:r>
              <a:rPr lang="en-GB" sz="4000" b="1" dirty="0">
                <a:solidFill>
                  <a:srgbClr val="95519E"/>
                </a:solidFill>
                <a:latin typeface="League Spartan" panose="00000800000000000000" pitchFamily="50" charset="0"/>
                <a:ea typeface="Open Sans Extrabold" panose="020B0906030804020204" pitchFamily="34" charset="0"/>
                <a:cs typeface="Open Sans Extrabold" panose="020B0906030804020204" pitchFamily="34" charset="0"/>
              </a:rPr>
              <a:t>Values in daily life</a:t>
            </a:r>
            <a:endParaRPr lang="en-GB" sz="4000" b="1" strike="sngStrike" dirty="0">
              <a:solidFill>
                <a:srgbClr val="95519E"/>
              </a:solidFill>
              <a:latin typeface="League Spartan" panose="00000800000000000000" pitchFamily="50" charset="0"/>
              <a:ea typeface="Open Sans Extrabold" panose="020B0906030804020204" pitchFamily="34" charset="0"/>
              <a:cs typeface="Open Sans Extrabold" panose="020B0906030804020204" pitchFamily="34" charset="0"/>
            </a:endParaRPr>
          </a:p>
        </p:txBody>
      </p:sp>
      <p:sp>
        <p:nvSpPr>
          <p:cNvPr id="32" name="Content Placeholder 2">
            <a:extLst>
              <a:ext uri="{FF2B5EF4-FFF2-40B4-BE49-F238E27FC236}">
                <a16:creationId xmlns:a16="http://schemas.microsoft.com/office/drawing/2014/main" id="{919695B0-2092-4A53-B7DF-3A2C71115231}"/>
              </a:ext>
            </a:extLst>
          </p:cNvPr>
          <p:cNvSpPr>
            <a:spLocks noGrp="1"/>
          </p:cNvSpPr>
          <p:nvPr>
            <p:ph idx="1"/>
          </p:nvPr>
        </p:nvSpPr>
        <p:spPr>
          <a:xfrm>
            <a:off x="361595" y="4209453"/>
            <a:ext cx="5549590" cy="2648547"/>
          </a:xfrm>
        </p:spPr>
        <p:txBody>
          <a:bodyPr>
            <a:normAutofit/>
          </a:bodyPr>
          <a:lstStyle/>
          <a:p>
            <a:pPr marL="0" indent="0">
              <a:buNone/>
            </a:pPr>
            <a:r>
              <a:rPr lang="en-GB" sz="2200" dirty="0"/>
              <a:t>These are called </a:t>
            </a:r>
            <a:r>
              <a:rPr lang="en-GB" sz="2200" b="1" dirty="0"/>
              <a:t>intrinsic values</a:t>
            </a:r>
            <a:r>
              <a:rPr lang="en-GB" sz="2200" dirty="0"/>
              <a:t> and they help us to fulfil our needs. For example, connecting with others in a community or healthy relationship, or developing our knowledge and skills.</a:t>
            </a:r>
          </a:p>
          <a:p>
            <a:pPr marL="0" indent="0">
              <a:buNone/>
            </a:pPr>
            <a:r>
              <a:rPr lang="en-GB" sz="2200" dirty="0"/>
              <a:t>They support our wellbeing and that of others by helping us to learn and grow, or connect with each other and our wider world.</a:t>
            </a:r>
          </a:p>
        </p:txBody>
      </p:sp>
      <p:sp>
        <p:nvSpPr>
          <p:cNvPr id="33" name="Content Placeholder 2">
            <a:extLst>
              <a:ext uri="{FF2B5EF4-FFF2-40B4-BE49-F238E27FC236}">
                <a16:creationId xmlns:a16="http://schemas.microsoft.com/office/drawing/2014/main" id="{86612ADE-62BA-4F74-B2A1-C83A95FE58D8}"/>
              </a:ext>
            </a:extLst>
          </p:cNvPr>
          <p:cNvSpPr txBox="1">
            <a:spLocks/>
          </p:cNvSpPr>
          <p:nvPr/>
        </p:nvSpPr>
        <p:spPr>
          <a:xfrm>
            <a:off x="6354869" y="4229327"/>
            <a:ext cx="5549590" cy="23669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200" dirty="0"/>
              <a:t>These are called </a:t>
            </a:r>
            <a:r>
              <a:rPr lang="en-GB" sz="2200" b="1" dirty="0"/>
              <a:t>extrinsic values </a:t>
            </a:r>
            <a:r>
              <a:rPr lang="en-GB" sz="2200" dirty="0"/>
              <a:t>and they only have value when compared to something external, such as how much money someone has or what clothes they wear.</a:t>
            </a:r>
          </a:p>
          <a:p>
            <a:pPr marL="0" indent="0">
              <a:buFont typeface="Arial" panose="020B0604020202020204" pitchFamily="34" charset="0"/>
              <a:buNone/>
            </a:pPr>
            <a:r>
              <a:rPr lang="en-GB" sz="2200" dirty="0"/>
              <a:t>They often involve competition, and while a little competition can be healthy, too much focus on this can be less helpful to our wellbeing and even damage the environment.</a:t>
            </a:r>
          </a:p>
        </p:txBody>
      </p:sp>
    </p:spTree>
    <p:extLst>
      <p:ext uri="{BB962C8B-B14F-4D97-AF65-F5344CB8AC3E}">
        <p14:creationId xmlns:p14="http://schemas.microsoft.com/office/powerpoint/2010/main" val="169239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C76EB9FC025CE4EA77484FBE6FBF5F4" ma:contentTypeVersion="13" ma:contentTypeDescription="Create a new document." ma:contentTypeScope="" ma:versionID="36ea6a21231c880cef5ed1a13e3ad9af">
  <xsd:schema xmlns:xsd="http://www.w3.org/2001/XMLSchema" xmlns:xs="http://www.w3.org/2001/XMLSchema" xmlns:p="http://schemas.microsoft.com/office/2006/metadata/properties" xmlns:ns3="ac3bf045-7311-4518-a6b4-f5f99f1c0e44" xmlns:ns4="65bb1e99-9db2-4e53-8d81-bd5b10abd0eb" targetNamespace="http://schemas.microsoft.com/office/2006/metadata/properties" ma:root="true" ma:fieldsID="201dbc7284ddb8bdf264e13af93e1635" ns3:_="" ns4:_="">
    <xsd:import namespace="ac3bf045-7311-4518-a6b4-f5f99f1c0e44"/>
    <xsd:import namespace="65bb1e99-9db2-4e53-8d81-bd5b10abd0e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3bf045-7311-4518-a6b4-f5f99f1c0e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5bb1e99-9db2-4e53-8d81-bd5b10abd0e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D6DA58-2EBB-45F6-9185-DB3E8A65D46D}">
  <ds:schemaRefs>
    <ds:schemaRef ds:uri="http://purl.org/dc/elements/1.1/"/>
    <ds:schemaRef ds:uri="http://schemas.microsoft.com/office/2006/metadata/properties"/>
    <ds:schemaRef ds:uri="http://purl.org/dc/terms/"/>
    <ds:schemaRef ds:uri="http://schemas.openxmlformats.org/package/2006/metadata/core-properties"/>
    <ds:schemaRef ds:uri="65bb1e99-9db2-4e53-8d81-bd5b10abd0eb"/>
    <ds:schemaRef ds:uri="http://schemas.microsoft.com/office/2006/documentManagement/types"/>
    <ds:schemaRef ds:uri="http://schemas.microsoft.com/office/infopath/2007/PartnerControls"/>
    <ds:schemaRef ds:uri="ac3bf045-7311-4518-a6b4-f5f99f1c0e44"/>
    <ds:schemaRef ds:uri="http://www.w3.org/XML/1998/namespace"/>
    <ds:schemaRef ds:uri="http://purl.org/dc/dcmitype/"/>
  </ds:schemaRefs>
</ds:datastoreItem>
</file>

<file path=customXml/itemProps2.xml><?xml version="1.0" encoding="utf-8"?>
<ds:datastoreItem xmlns:ds="http://schemas.openxmlformats.org/officeDocument/2006/customXml" ds:itemID="{573827F3-23EF-4DD8-8D78-28F9D4ABF515}">
  <ds:schemaRefs>
    <ds:schemaRef ds:uri="http://schemas.microsoft.com/sharepoint/v3/contenttype/forms"/>
  </ds:schemaRefs>
</ds:datastoreItem>
</file>

<file path=customXml/itemProps3.xml><?xml version="1.0" encoding="utf-8"?>
<ds:datastoreItem xmlns:ds="http://schemas.openxmlformats.org/officeDocument/2006/customXml" ds:itemID="{8303EC9A-D9AE-4088-BC12-BF88EC3404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3bf045-7311-4518-a6b4-f5f99f1c0e44"/>
    <ds:schemaRef ds:uri="65bb1e99-9db2-4e53-8d81-bd5b10abd0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2039</TotalTime>
  <Words>1488</Words>
  <Application>Microsoft Office PowerPoint</Application>
  <PresentationFormat>Widescreen</PresentationFormat>
  <Paragraphs>179</Paragraphs>
  <Slides>13</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Lato</vt:lpstr>
      <vt:lpstr>League Spartan</vt:lpstr>
      <vt:lpstr>Arial</vt:lpstr>
      <vt:lpstr>Gill Sans MT</vt:lpstr>
      <vt:lpstr>Calibri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Bethan Miller</dc:creator>
  <cp:lastModifiedBy>James, Jacqueline</cp:lastModifiedBy>
  <cp:revision>375</cp:revision>
  <dcterms:created xsi:type="dcterms:W3CDTF">2020-01-31T10:31:06Z</dcterms:created>
  <dcterms:modified xsi:type="dcterms:W3CDTF">2020-06-15T08:58:08Z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0x0101005C76EB9FC025CE4EA77484FBE6FBF5F4</vt:lpwstr>
  </property>
</Properties>
</file>