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1"/>
  </p:notesMasterIdLst>
  <p:sldIdLst>
    <p:sldId id="256" r:id="rId5"/>
    <p:sldId id="265" r:id="rId6"/>
    <p:sldId id="296" r:id="rId7"/>
    <p:sldId id="278" r:id="rId8"/>
    <p:sldId id="292" r:id="rId9"/>
    <p:sldId id="297" r:id="rId10"/>
    <p:sldId id="286" r:id="rId11"/>
    <p:sldId id="279" r:id="rId12"/>
    <p:sldId id="287" r:id="rId13"/>
    <p:sldId id="289" r:id="rId14"/>
    <p:sldId id="288" r:id="rId15"/>
    <p:sldId id="275" r:id="rId16"/>
    <p:sldId id="299" r:id="rId17"/>
    <p:sldId id="300" r:id="rId18"/>
    <p:sldId id="298" r:id="rId19"/>
    <p:sldId id="277"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
      <p:font typeface="Gill Sans MT" panose="020B0502020104020203" pitchFamily="34" charset="0"/>
      <p:regular r:id="rId28"/>
      <p:bold r:id="rId29"/>
      <p:italic r:id="rId30"/>
      <p:boldItalic r:id="rId31"/>
    </p:embeddedFont>
    <p:embeddedFont>
      <p:font typeface="Lato" panose="020B0604020202020204" charset="0"/>
      <p:regular r:id="rId32"/>
      <p:bold r:id="rId33"/>
      <p:italic r:id="rId34"/>
      <p:boldItalic r:id="rId35"/>
    </p:embeddedFont>
    <p:embeddedFont>
      <p:font typeface="League Spartan" panose="020B0604020202020204" charset="0"/>
      <p:bold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than Miller" initials="BM" lastIdx="12" clrIdx="0">
    <p:extLst>
      <p:ext uri="{19B8F6BF-5375-455C-9EA6-DF929625EA0E}">
        <p15:presenceInfo xmlns:p15="http://schemas.microsoft.com/office/powerpoint/2012/main" userId="S-1-5-21-1285066173-1815393381-3561576999-2641" providerId="AD"/>
      </p:ext>
    </p:extLst>
  </p:cmAuthor>
  <p:cmAuthor id="2" name="Jenny Fox" initials="JF" lastIdx="15" clrIdx="1">
    <p:extLst>
      <p:ext uri="{19B8F6BF-5375-455C-9EA6-DF929625EA0E}">
        <p15:presenceInfo xmlns:p15="http://schemas.microsoft.com/office/powerpoint/2012/main" userId="S-1-5-21-1285066173-1815393381-3561576999-26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5519E"/>
    <a:srgbClr val="E4D1E7"/>
    <a:srgbClr val="CCA7D1"/>
    <a:srgbClr val="D6B8DA"/>
    <a:srgbClr val="D6475E"/>
    <a:srgbClr val="F9E3E7"/>
    <a:srgbClr val="FF6699"/>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92" autoAdjust="0"/>
    <p:restoredTop sz="71495" autoAdjust="0"/>
  </p:normalViewPr>
  <p:slideViewPr>
    <p:cSldViewPr snapToGrid="0">
      <p:cViewPr varScale="1">
        <p:scale>
          <a:sx n="48" d="100"/>
          <a:sy n="48" d="100"/>
        </p:scale>
        <p:origin x="1396"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274C49-88B1-4145-AAE9-321585C0E3E9}" type="datetimeFigureOut">
              <a:rPr lang="en-GB" smtClean="0"/>
              <a:t>15/06/2020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341621-6C35-4F0F-A6C9-262F1FFD9795}" type="slidenum">
              <a:rPr lang="en-GB" smtClean="0"/>
              <a:t>‹#›</a:t>
            </a:fld>
            <a:endParaRPr lang="en-GB"/>
          </a:p>
        </p:txBody>
      </p:sp>
    </p:spTree>
    <p:extLst>
      <p:ext uri="{BB962C8B-B14F-4D97-AF65-F5344CB8AC3E}">
        <p14:creationId xmlns:p14="http://schemas.microsoft.com/office/powerpoint/2010/main" val="3972487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567DB251-18AC-41D5-959F-F289AB917537}" type="slidenum">
              <a:rPr lang="en-GB" smtClean="0"/>
              <a:t>3</a:t>
            </a:fld>
            <a:endParaRPr lang="en-GB" dirty="0"/>
          </a:p>
        </p:txBody>
      </p:sp>
    </p:spTree>
    <p:extLst>
      <p:ext uri="{BB962C8B-B14F-4D97-AF65-F5344CB8AC3E}">
        <p14:creationId xmlns:p14="http://schemas.microsoft.com/office/powerpoint/2010/main" val="3037151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n-lt"/>
              <a:ea typeface="+mn-ea"/>
              <a:cs typeface="+mn-cs"/>
            </a:endParaRPr>
          </a:p>
          <a:p>
            <a:r>
              <a:rPr lang="en-GB" sz="1200" b="1" dirty="0">
                <a:solidFill>
                  <a:schemeClr val="tx1"/>
                </a:solidFill>
              </a:rPr>
              <a:t>A few examples of values you might expect could include:</a:t>
            </a:r>
          </a:p>
          <a:p>
            <a:pPr marL="342900" indent="-342900">
              <a:spcBef>
                <a:spcPts val="600"/>
              </a:spcBef>
              <a:buFont typeface="Arial" panose="020B0604020202020204" pitchFamily="34" charset="0"/>
              <a:buChar char="•"/>
            </a:pPr>
            <a:r>
              <a:rPr lang="en-GB" sz="1200" dirty="0">
                <a:solidFill>
                  <a:schemeClr val="tx1"/>
                </a:solidFill>
              </a:rPr>
              <a:t>A sense of community within the organisation</a:t>
            </a:r>
          </a:p>
          <a:p>
            <a:pPr marL="342900" indent="-342900">
              <a:spcBef>
                <a:spcPts val="600"/>
              </a:spcBef>
              <a:buFont typeface="Arial" panose="020B0604020202020204" pitchFamily="34" charset="0"/>
              <a:buChar char="•"/>
            </a:pPr>
            <a:r>
              <a:rPr lang="en-GB" sz="1200" dirty="0">
                <a:solidFill>
                  <a:schemeClr val="tx1"/>
                </a:solidFill>
              </a:rPr>
              <a:t>Helping the wider community outside the organisation</a:t>
            </a:r>
          </a:p>
          <a:p>
            <a:pPr marL="342900" indent="-342900">
              <a:spcBef>
                <a:spcPts val="600"/>
              </a:spcBef>
              <a:buFont typeface="Arial" panose="020B0604020202020204" pitchFamily="34" charset="0"/>
              <a:buChar char="•"/>
            </a:pPr>
            <a:r>
              <a:rPr lang="en-GB" sz="1200" dirty="0">
                <a:solidFill>
                  <a:schemeClr val="tx1"/>
                </a:solidFill>
              </a:rPr>
              <a:t>Helping employees to learn and develop their skills</a:t>
            </a:r>
          </a:p>
          <a:p>
            <a:pPr marL="342900" indent="-342900">
              <a:spcBef>
                <a:spcPts val="600"/>
              </a:spcBef>
              <a:buFont typeface="Arial" panose="020B0604020202020204" pitchFamily="34" charset="0"/>
              <a:buChar char="•"/>
            </a:pPr>
            <a:r>
              <a:rPr lang="en-GB" sz="1200" dirty="0">
                <a:solidFill>
                  <a:schemeClr val="tx1"/>
                </a:solidFill>
              </a:rPr>
              <a:t>Helping to support employees health and wellbeing</a:t>
            </a:r>
          </a:p>
          <a:p>
            <a:pPr marL="342900" indent="-342900">
              <a:spcBef>
                <a:spcPts val="600"/>
              </a:spcBef>
              <a:buFont typeface="Arial" panose="020B0604020202020204" pitchFamily="34" charset="0"/>
              <a:buChar char="•"/>
            </a:pPr>
            <a:r>
              <a:rPr lang="en-GB" sz="1200" dirty="0">
                <a:solidFill>
                  <a:schemeClr val="tx1"/>
                </a:solidFill>
              </a:rPr>
              <a:t>Helping to protect the environment or reduce waste</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B341621-6C35-4F0F-A6C9-262F1FFD9795}" type="slidenum">
              <a:rPr lang="en-GB" smtClean="0"/>
              <a:t>12</a:t>
            </a:fld>
            <a:endParaRPr lang="en-GB"/>
          </a:p>
        </p:txBody>
      </p:sp>
    </p:spTree>
    <p:extLst>
      <p:ext uri="{BB962C8B-B14F-4D97-AF65-F5344CB8AC3E}">
        <p14:creationId xmlns:p14="http://schemas.microsoft.com/office/powerpoint/2010/main" val="4018774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tx1"/>
                </a:solidFill>
              </a:rPr>
              <a:t>Susanna</a:t>
            </a:r>
          </a:p>
          <a:p>
            <a:pPr>
              <a:spcBef>
                <a:spcPts val="600"/>
              </a:spcBef>
            </a:pPr>
            <a:r>
              <a:rPr lang="en-GB" sz="1200" dirty="0">
                <a:solidFill>
                  <a:schemeClr val="tx1"/>
                </a:solidFill>
              </a:rPr>
              <a:t>Susanna has gained knowledge and skills from:</a:t>
            </a:r>
          </a:p>
          <a:p>
            <a:pPr marL="342900" indent="-342900">
              <a:spcBef>
                <a:spcPts val="600"/>
              </a:spcBef>
              <a:buFont typeface="Arial" panose="020B0604020202020204" pitchFamily="34" charset="0"/>
              <a:buChar char="•"/>
            </a:pPr>
            <a:r>
              <a:rPr lang="en-GB" sz="1200" dirty="0">
                <a:solidFill>
                  <a:schemeClr val="tx1"/>
                </a:solidFill>
              </a:rPr>
              <a:t>Her degree in Marine Biology</a:t>
            </a:r>
          </a:p>
          <a:p>
            <a:pPr marL="342900" indent="-342900">
              <a:spcBef>
                <a:spcPts val="600"/>
              </a:spcBef>
              <a:buFont typeface="Arial" panose="020B0604020202020204" pitchFamily="34" charset="0"/>
              <a:buChar char="•"/>
            </a:pPr>
            <a:r>
              <a:rPr lang="en-GB" sz="1200" dirty="0">
                <a:solidFill>
                  <a:schemeClr val="tx1"/>
                </a:solidFill>
              </a:rPr>
              <a:t>Her volunteering experience which is relevant to her chosen career path</a:t>
            </a:r>
          </a:p>
          <a:p>
            <a:pPr marL="342900" indent="-342900">
              <a:spcBef>
                <a:spcPts val="600"/>
              </a:spcBef>
              <a:buFont typeface="Arial" panose="020B0604020202020204" pitchFamily="34" charset="0"/>
              <a:buChar char="•"/>
            </a:pPr>
            <a:endParaRPr lang="en-GB" sz="1200" dirty="0">
              <a:solidFill>
                <a:schemeClr val="tx1"/>
              </a:solidFill>
            </a:endParaRPr>
          </a:p>
          <a:p>
            <a:pPr>
              <a:spcBef>
                <a:spcPts val="600"/>
              </a:spcBef>
            </a:pPr>
            <a:r>
              <a:rPr lang="en-GB" sz="1200" dirty="0">
                <a:solidFill>
                  <a:schemeClr val="tx1"/>
                </a:solidFill>
              </a:rPr>
              <a:t>Susanna feels connected to others in her job because:</a:t>
            </a:r>
          </a:p>
          <a:p>
            <a:pPr marL="342900" indent="-342900">
              <a:spcBef>
                <a:spcPts val="600"/>
              </a:spcBef>
              <a:buFont typeface="Arial" panose="020B0604020202020204" pitchFamily="34" charset="0"/>
              <a:buChar char="•"/>
            </a:pPr>
            <a:r>
              <a:rPr lang="en-GB" sz="1200" dirty="0">
                <a:solidFill>
                  <a:schemeClr val="tx1"/>
                </a:solidFill>
              </a:rPr>
              <a:t>She regularly works with new people</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err="1">
                <a:solidFill>
                  <a:schemeClr val="tx1"/>
                </a:solidFill>
              </a:rPr>
              <a:t>Yianni</a:t>
            </a:r>
            <a:endParaRPr lang="en-GB" sz="1200" b="1" dirty="0">
              <a:solidFill>
                <a:schemeClr val="tx1"/>
              </a:solidFill>
            </a:endParaRPr>
          </a:p>
          <a:p>
            <a:pPr>
              <a:spcBef>
                <a:spcPts val="600"/>
              </a:spcBef>
            </a:pPr>
            <a:r>
              <a:rPr lang="en-GB" sz="1200" dirty="0" err="1">
                <a:solidFill>
                  <a:schemeClr val="tx1"/>
                </a:solidFill>
              </a:rPr>
              <a:t>Yianni</a:t>
            </a:r>
            <a:r>
              <a:rPr lang="en-GB" sz="1200" dirty="0">
                <a:solidFill>
                  <a:schemeClr val="tx1"/>
                </a:solidFill>
              </a:rPr>
              <a:t> has gained knowledge and skills from:</a:t>
            </a:r>
          </a:p>
          <a:p>
            <a:pPr marL="342900" indent="-342900">
              <a:spcBef>
                <a:spcPts val="600"/>
              </a:spcBef>
              <a:buFont typeface="Arial" panose="020B0604020202020204" pitchFamily="34" charset="0"/>
              <a:buChar char="•"/>
            </a:pPr>
            <a:r>
              <a:rPr lang="en-GB" sz="1200" dirty="0">
                <a:solidFill>
                  <a:schemeClr val="tx1"/>
                </a:solidFill>
              </a:rPr>
              <a:t>His degree in Civil Engineering</a:t>
            </a:r>
          </a:p>
          <a:p>
            <a:pPr marL="342900" indent="-342900">
              <a:spcBef>
                <a:spcPts val="600"/>
              </a:spcBef>
              <a:buFont typeface="Arial" panose="020B0604020202020204" pitchFamily="34" charset="0"/>
              <a:buChar char="•"/>
            </a:pPr>
            <a:r>
              <a:rPr lang="en-GB" sz="1200" dirty="0">
                <a:solidFill>
                  <a:schemeClr val="tx1"/>
                </a:solidFill>
              </a:rPr>
              <a:t>Asking questions to more experienced team members in new roles</a:t>
            </a:r>
          </a:p>
          <a:p>
            <a:pPr marL="342900" indent="-342900">
              <a:spcBef>
                <a:spcPts val="600"/>
              </a:spcBef>
              <a:buFont typeface="Arial" panose="020B0604020202020204" pitchFamily="34" charset="0"/>
              <a:buChar char="•"/>
            </a:pPr>
            <a:endParaRPr lang="en-GB" sz="1200" dirty="0">
              <a:solidFill>
                <a:schemeClr val="tx1"/>
              </a:solidFill>
            </a:endParaRPr>
          </a:p>
          <a:p>
            <a:pPr>
              <a:spcBef>
                <a:spcPts val="600"/>
              </a:spcBef>
            </a:pPr>
            <a:r>
              <a:rPr lang="en-GB" sz="1200" dirty="0" err="1">
                <a:solidFill>
                  <a:schemeClr val="tx1"/>
                </a:solidFill>
              </a:rPr>
              <a:t>Yianni</a:t>
            </a:r>
            <a:r>
              <a:rPr lang="en-GB" sz="1200" dirty="0">
                <a:solidFill>
                  <a:schemeClr val="tx1"/>
                </a:solidFill>
              </a:rPr>
              <a:t> feels connected to others in his job because:</a:t>
            </a:r>
          </a:p>
          <a:p>
            <a:pPr marL="342900" indent="-342900">
              <a:spcBef>
                <a:spcPts val="600"/>
              </a:spcBef>
              <a:buFont typeface="Arial" panose="020B0604020202020204" pitchFamily="34" charset="0"/>
              <a:buChar char="•"/>
            </a:pPr>
            <a:r>
              <a:rPr lang="en-GB" sz="1200" dirty="0">
                <a:solidFill>
                  <a:schemeClr val="tx1"/>
                </a:solidFill>
              </a:rPr>
              <a:t>He interacts with others when asking questions</a:t>
            </a:r>
          </a:p>
          <a:p>
            <a:pPr marL="342900" indent="-342900">
              <a:spcBef>
                <a:spcPts val="600"/>
              </a:spcBef>
              <a:buFont typeface="Arial" panose="020B0604020202020204" pitchFamily="34" charset="0"/>
              <a:buChar char="•"/>
            </a:pPr>
            <a:r>
              <a:rPr lang="en-GB" sz="1200" dirty="0">
                <a:solidFill>
                  <a:schemeClr val="tx1"/>
                </a:solidFill>
              </a:rPr>
              <a:t>He sees the impact of the organisations work on different communities</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tx1"/>
                </a:solidFill>
              </a:rPr>
              <a:t>Faye</a:t>
            </a:r>
          </a:p>
          <a:p>
            <a:pPr>
              <a:spcBef>
                <a:spcPts val="600"/>
              </a:spcBef>
            </a:pPr>
            <a:r>
              <a:rPr lang="en-GB" sz="1200" dirty="0">
                <a:solidFill>
                  <a:schemeClr val="tx1"/>
                </a:solidFill>
              </a:rPr>
              <a:t>Faye has gained knowledge and skills from:</a:t>
            </a:r>
          </a:p>
          <a:p>
            <a:pPr marL="342900" indent="-342900">
              <a:spcBef>
                <a:spcPts val="600"/>
              </a:spcBef>
              <a:buFont typeface="Arial" panose="020B0604020202020204" pitchFamily="34" charset="0"/>
              <a:buChar char="•"/>
            </a:pPr>
            <a:r>
              <a:rPr lang="en-GB" sz="1200" dirty="0">
                <a:solidFill>
                  <a:schemeClr val="tx1"/>
                </a:solidFill>
              </a:rPr>
              <a:t>The range of projects she has been involved in</a:t>
            </a:r>
          </a:p>
          <a:p>
            <a:pPr marL="342900" indent="-342900">
              <a:spcBef>
                <a:spcPts val="600"/>
              </a:spcBef>
              <a:buFont typeface="Arial" panose="020B0604020202020204" pitchFamily="34" charset="0"/>
              <a:buChar char="•"/>
            </a:pPr>
            <a:r>
              <a:rPr lang="en-GB" sz="1200" dirty="0">
                <a:solidFill>
                  <a:schemeClr val="tx1"/>
                </a:solidFill>
              </a:rPr>
              <a:t>Her experience in taking on a little more leadership responsibility in each project</a:t>
            </a:r>
          </a:p>
          <a:p>
            <a:pPr marL="342900" indent="-342900">
              <a:spcBef>
                <a:spcPts val="600"/>
              </a:spcBef>
              <a:buFont typeface="Arial" panose="020B0604020202020204" pitchFamily="34" charset="0"/>
              <a:buChar char="•"/>
            </a:pPr>
            <a:endParaRPr lang="en-GB" sz="1200" dirty="0">
              <a:solidFill>
                <a:schemeClr val="tx1"/>
              </a:solidFill>
            </a:endParaRPr>
          </a:p>
          <a:p>
            <a:pPr>
              <a:spcBef>
                <a:spcPts val="600"/>
              </a:spcBef>
            </a:pPr>
            <a:r>
              <a:rPr lang="en-GB" sz="1200" dirty="0">
                <a:solidFill>
                  <a:schemeClr val="tx1"/>
                </a:solidFill>
              </a:rPr>
              <a:t>Faye feels connected to others in her job because:</a:t>
            </a:r>
          </a:p>
          <a:p>
            <a:pPr marL="342900" indent="-342900">
              <a:spcBef>
                <a:spcPts val="600"/>
              </a:spcBef>
              <a:buFont typeface="Arial" panose="020B0604020202020204" pitchFamily="34" charset="0"/>
              <a:buChar char="•"/>
            </a:pPr>
            <a:r>
              <a:rPr lang="en-GB" sz="1200" dirty="0">
                <a:solidFill>
                  <a:schemeClr val="tx1"/>
                </a:solidFill>
              </a:rPr>
              <a:t>She regularly works closely with colleagues in teams or pairs</a:t>
            </a:r>
          </a:p>
          <a:p>
            <a:pPr marL="342900" indent="-342900">
              <a:spcBef>
                <a:spcPts val="600"/>
              </a:spcBef>
              <a:buFont typeface="Arial" panose="020B0604020202020204" pitchFamily="34" charset="0"/>
              <a:buChar char="•"/>
            </a:pPr>
            <a:r>
              <a:rPr lang="en-GB" sz="1200" dirty="0">
                <a:solidFill>
                  <a:schemeClr val="tx1"/>
                </a:solidFill>
              </a:rPr>
              <a:t>She knows how important her work is to helping the local community.</a:t>
            </a:r>
          </a:p>
          <a:p>
            <a:endParaRPr lang="en-GB" dirty="0"/>
          </a:p>
        </p:txBody>
      </p:sp>
      <p:sp>
        <p:nvSpPr>
          <p:cNvPr id="4" name="Slide Number Placeholder 3"/>
          <p:cNvSpPr>
            <a:spLocks noGrp="1"/>
          </p:cNvSpPr>
          <p:nvPr>
            <p:ph type="sldNum" sz="quarter" idx="10"/>
          </p:nvPr>
        </p:nvSpPr>
        <p:spPr/>
        <p:txBody>
          <a:bodyPr/>
          <a:lstStyle/>
          <a:p>
            <a:fld id="{6B341621-6C35-4F0F-A6C9-262F1FFD9795}" type="slidenum">
              <a:rPr lang="en-GB" smtClean="0"/>
              <a:t>14</a:t>
            </a:fld>
            <a:endParaRPr lang="en-GB"/>
          </a:p>
        </p:txBody>
      </p:sp>
    </p:spTree>
    <p:extLst>
      <p:ext uri="{BB962C8B-B14F-4D97-AF65-F5344CB8AC3E}">
        <p14:creationId xmlns:p14="http://schemas.microsoft.com/office/powerpoint/2010/main" val="3274194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solidFill>
                  <a:schemeClr val="tx1"/>
                </a:solidFill>
              </a:rPr>
              <a:t>A few examples of what you might consider to be important could include:</a:t>
            </a:r>
          </a:p>
          <a:p>
            <a:pPr marL="342900" indent="-342900">
              <a:spcBef>
                <a:spcPts val="600"/>
              </a:spcBef>
              <a:buFont typeface="Arial" panose="020B0604020202020204" pitchFamily="34" charset="0"/>
              <a:buChar char="•"/>
            </a:pPr>
            <a:r>
              <a:rPr lang="en-GB" sz="1200" dirty="0">
                <a:solidFill>
                  <a:schemeClr val="tx1"/>
                </a:solidFill>
              </a:rPr>
              <a:t>A sense of community or a friendly workplace</a:t>
            </a:r>
          </a:p>
          <a:p>
            <a:pPr marL="342900" indent="-342900">
              <a:spcBef>
                <a:spcPts val="600"/>
              </a:spcBef>
              <a:buFont typeface="Arial" panose="020B0604020202020204" pitchFamily="34" charset="0"/>
              <a:buChar char="•"/>
            </a:pPr>
            <a:r>
              <a:rPr lang="en-GB" sz="1200" dirty="0">
                <a:solidFill>
                  <a:schemeClr val="tx1"/>
                </a:solidFill>
              </a:rPr>
              <a:t>Sharing similar values</a:t>
            </a:r>
          </a:p>
          <a:p>
            <a:pPr marL="342900" indent="-342900">
              <a:spcBef>
                <a:spcPts val="600"/>
              </a:spcBef>
              <a:buFont typeface="Arial" panose="020B0604020202020204" pitchFamily="34" charset="0"/>
              <a:buChar char="•"/>
            </a:pPr>
            <a:r>
              <a:rPr lang="en-GB" sz="1200" dirty="0">
                <a:solidFill>
                  <a:schemeClr val="tx1"/>
                </a:solidFill>
              </a:rPr>
              <a:t>Good pay</a:t>
            </a:r>
          </a:p>
          <a:p>
            <a:pPr marL="342900" indent="-342900">
              <a:spcBef>
                <a:spcPts val="600"/>
              </a:spcBef>
              <a:buFont typeface="Arial" panose="020B0604020202020204" pitchFamily="34" charset="0"/>
              <a:buChar char="•"/>
            </a:pPr>
            <a:r>
              <a:rPr lang="en-GB" sz="1200" dirty="0">
                <a:solidFill>
                  <a:schemeClr val="tx1"/>
                </a:solidFill>
              </a:rPr>
              <a:t>A job that people admire or respect</a:t>
            </a:r>
          </a:p>
          <a:p>
            <a:pPr marL="342900" indent="-342900">
              <a:spcBef>
                <a:spcPts val="600"/>
              </a:spcBef>
              <a:buFont typeface="Arial" panose="020B0604020202020204" pitchFamily="34" charset="0"/>
              <a:buChar char="•"/>
            </a:pPr>
            <a:r>
              <a:rPr lang="en-GB" sz="1200" dirty="0">
                <a:solidFill>
                  <a:schemeClr val="tx1"/>
                </a:solidFill>
              </a:rPr>
              <a:t>Opportunities to learn or develop skills</a:t>
            </a:r>
          </a:p>
          <a:p>
            <a:pPr marL="342900" indent="-342900">
              <a:spcBef>
                <a:spcPts val="600"/>
              </a:spcBef>
              <a:buFont typeface="Arial" panose="020B0604020202020204" pitchFamily="34" charset="0"/>
              <a:buChar char="•"/>
            </a:pPr>
            <a:r>
              <a:rPr lang="en-GB" sz="1200" dirty="0">
                <a:solidFill>
                  <a:schemeClr val="tx1"/>
                </a:solidFill>
              </a:rPr>
              <a:t>A role that helps to protect the environment</a:t>
            </a:r>
          </a:p>
          <a:p>
            <a:pPr marL="342900" indent="-342900">
              <a:spcBef>
                <a:spcPts val="600"/>
              </a:spcBef>
              <a:buFont typeface="Arial" panose="020B0604020202020204" pitchFamily="34" charset="0"/>
              <a:buChar char="•"/>
            </a:pPr>
            <a:r>
              <a:rPr lang="en-GB" sz="1200" dirty="0">
                <a:solidFill>
                  <a:schemeClr val="tx1"/>
                </a:solidFill>
              </a:rPr>
              <a:t>Opportunities to change people’s live for the better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B341621-6C35-4F0F-A6C9-262F1FFD9795}" type="slidenum">
              <a:rPr lang="en-GB" smtClean="0"/>
              <a:t>15</a:t>
            </a:fld>
            <a:endParaRPr lang="en-GB"/>
          </a:p>
        </p:txBody>
      </p:sp>
    </p:spTree>
    <p:extLst>
      <p:ext uri="{BB962C8B-B14F-4D97-AF65-F5344CB8AC3E}">
        <p14:creationId xmlns:p14="http://schemas.microsoft.com/office/powerpoint/2010/main" val="2098708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B341621-6C35-4F0F-A6C9-262F1FFD9795}" type="slidenum">
              <a:rPr lang="en-GB" smtClean="0"/>
              <a:t>16</a:t>
            </a:fld>
            <a:endParaRPr lang="en-GB"/>
          </a:p>
        </p:txBody>
      </p:sp>
    </p:spTree>
    <p:extLst>
      <p:ext uri="{BB962C8B-B14F-4D97-AF65-F5344CB8AC3E}">
        <p14:creationId xmlns:p14="http://schemas.microsoft.com/office/powerpoint/2010/main" val="1247865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solidFill>
                  <a:schemeClr val="tx1"/>
                </a:solidFill>
              </a:rPr>
              <a:t>A few examples of what you might consider to be important could include:</a:t>
            </a:r>
          </a:p>
          <a:p>
            <a:pPr marL="342900" indent="-342900">
              <a:spcBef>
                <a:spcPts val="600"/>
              </a:spcBef>
              <a:buFont typeface="Arial" panose="020B0604020202020204" pitchFamily="34" charset="0"/>
              <a:buChar char="•"/>
            </a:pPr>
            <a:r>
              <a:rPr lang="en-GB" sz="1200" dirty="0">
                <a:solidFill>
                  <a:schemeClr val="tx1"/>
                </a:solidFill>
              </a:rPr>
              <a:t>A sense of community or a friendly workplace</a:t>
            </a:r>
          </a:p>
          <a:p>
            <a:pPr marL="342900" indent="-342900">
              <a:spcBef>
                <a:spcPts val="600"/>
              </a:spcBef>
              <a:buFont typeface="Arial" panose="020B0604020202020204" pitchFamily="34" charset="0"/>
              <a:buChar char="•"/>
            </a:pPr>
            <a:r>
              <a:rPr lang="en-GB" sz="1200" dirty="0">
                <a:solidFill>
                  <a:schemeClr val="tx1"/>
                </a:solidFill>
              </a:rPr>
              <a:t>Sharing similar values</a:t>
            </a:r>
          </a:p>
          <a:p>
            <a:pPr marL="342900" indent="-342900">
              <a:spcBef>
                <a:spcPts val="600"/>
              </a:spcBef>
              <a:buFont typeface="Arial" panose="020B0604020202020204" pitchFamily="34" charset="0"/>
              <a:buChar char="•"/>
            </a:pPr>
            <a:r>
              <a:rPr lang="en-GB" sz="1200" dirty="0">
                <a:solidFill>
                  <a:schemeClr val="tx1"/>
                </a:solidFill>
              </a:rPr>
              <a:t>Good pay</a:t>
            </a:r>
          </a:p>
          <a:p>
            <a:pPr marL="342900" indent="-342900">
              <a:spcBef>
                <a:spcPts val="600"/>
              </a:spcBef>
              <a:buFont typeface="Arial" panose="020B0604020202020204" pitchFamily="34" charset="0"/>
              <a:buChar char="•"/>
            </a:pPr>
            <a:r>
              <a:rPr lang="en-GB" sz="1200" dirty="0">
                <a:solidFill>
                  <a:schemeClr val="tx1"/>
                </a:solidFill>
              </a:rPr>
              <a:t>A job that people admire or respect</a:t>
            </a:r>
          </a:p>
          <a:p>
            <a:pPr marL="342900" indent="-342900">
              <a:spcBef>
                <a:spcPts val="600"/>
              </a:spcBef>
              <a:buFont typeface="Arial" panose="020B0604020202020204" pitchFamily="34" charset="0"/>
              <a:buChar char="•"/>
            </a:pPr>
            <a:r>
              <a:rPr lang="en-GB" sz="1200" dirty="0">
                <a:solidFill>
                  <a:schemeClr val="tx1"/>
                </a:solidFill>
              </a:rPr>
              <a:t>Opportunities to learn or develop skills</a:t>
            </a:r>
          </a:p>
          <a:p>
            <a:pPr marL="342900" indent="-342900">
              <a:spcBef>
                <a:spcPts val="600"/>
              </a:spcBef>
              <a:buFont typeface="Arial" panose="020B0604020202020204" pitchFamily="34" charset="0"/>
              <a:buChar char="•"/>
            </a:pPr>
            <a:r>
              <a:rPr lang="en-GB" sz="1200" dirty="0">
                <a:solidFill>
                  <a:schemeClr val="tx1"/>
                </a:solidFill>
              </a:rPr>
              <a:t>A role that helps to protect the environment</a:t>
            </a:r>
          </a:p>
          <a:p>
            <a:pPr marL="342900" indent="-342900">
              <a:spcBef>
                <a:spcPts val="600"/>
              </a:spcBef>
              <a:buFont typeface="Arial" panose="020B0604020202020204" pitchFamily="34" charset="0"/>
              <a:buChar char="•"/>
            </a:pPr>
            <a:r>
              <a:rPr lang="en-GB" sz="1200" dirty="0">
                <a:solidFill>
                  <a:schemeClr val="tx1"/>
                </a:solidFill>
              </a:rPr>
              <a:t>Opportunities to change people’s live for the better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B341621-6C35-4F0F-A6C9-262F1FFD9795}" type="slidenum">
              <a:rPr lang="en-GB" smtClean="0"/>
              <a:t>4</a:t>
            </a:fld>
            <a:endParaRPr lang="en-GB"/>
          </a:p>
        </p:txBody>
      </p:sp>
    </p:spTree>
    <p:extLst>
      <p:ext uri="{BB962C8B-B14F-4D97-AF65-F5344CB8AC3E}">
        <p14:creationId xmlns:p14="http://schemas.microsoft.com/office/powerpoint/2010/main" val="1918230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B341621-6C35-4F0F-A6C9-262F1FFD9795}" type="slidenum">
              <a:rPr lang="en-GB" smtClean="0"/>
              <a:t>5</a:t>
            </a:fld>
            <a:endParaRPr lang="en-GB"/>
          </a:p>
        </p:txBody>
      </p:sp>
    </p:spTree>
    <p:extLst>
      <p:ext uri="{BB962C8B-B14F-4D97-AF65-F5344CB8AC3E}">
        <p14:creationId xmlns:p14="http://schemas.microsoft.com/office/powerpoint/2010/main" val="639365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B341621-6C35-4F0F-A6C9-262F1FFD9795}" type="slidenum">
              <a:rPr lang="en-GB" smtClean="0"/>
              <a:t>6</a:t>
            </a:fld>
            <a:endParaRPr lang="en-GB"/>
          </a:p>
        </p:txBody>
      </p:sp>
    </p:spTree>
    <p:extLst>
      <p:ext uri="{BB962C8B-B14F-4D97-AF65-F5344CB8AC3E}">
        <p14:creationId xmlns:p14="http://schemas.microsoft.com/office/powerpoint/2010/main" val="3934601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How might Erika’s feelings and actions differ between lessons she doesn’t want to take at GCSE and those she could do well in?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Erika may find that she produces work of a higher standard in subjects she prefers. She might feel that she has the skills to do well in these lessons.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What advice do you have for Erika around the subjects she is less interested in?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Erika should consider that she may have several careers in her life, she may want to keep her options open as subjects that feel </a:t>
            </a:r>
            <a:r>
              <a:rPr lang="en-GB" sz="1200" i="1" dirty="0"/>
              <a:t>‘less useful’ </a:t>
            </a:r>
            <a:r>
              <a:rPr lang="en-GB" sz="1200" dirty="0"/>
              <a:t>now may become more important in the future. Erika may also learn useful skills in one subject that can help in others.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What implications does this have for Erika when considering a career direction and applying for jobs?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If Erika enjoys a particular subject she might want to consider related careers. However, she may also want to consider topics that are not studied at GCSE, but that are available after she leaves high school. For example, she may choose to study politics in college.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B341621-6C35-4F0F-A6C9-262F1FFD9795}" type="slidenum">
              <a:rPr lang="en-GB" smtClean="0"/>
              <a:t>7</a:t>
            </a:fld>
            <a:endParaRPr lang="en-GB"/>
          </a:p>
        </p:txBody>
      </p:sp>
    </p:spTree>
    <p:extLst>
      <p:ext uri="{BB962C8B-B14F-4D97-AF65-F5344CB8AC3E}">
        <p14:creationId xmlns:p14="http://schemas.microsoft.com/office/powerpoint/2010/main" val="2833860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tx1"/>
                </a:solidFill>
              </a:rPr>
              <a:t>Nina</a:t>
            </a:r>
          </a:p>
          <a:p>
            <a:pPr marL="0" indent="0">
              <a:buNone/>
            </a:pPr>
            <a:r>
              <a:rPr lang="en-GB" sz="1200" dirty="0"/>
              <a:t>Nina has recently finished a Business degree. She’s looking forward to making some new friendships in her a new workplace.</a:t>
            </a:r>
          </a:p>
          <a:p>
            <a:pPr marL="0" indent="0">
              <a:buNone/>
            </a:pPr>
            <a:r>
              <a:rPr lang="en-GB" sz="1200" dirty="0"/>
              <a:t>Nina enjoyed the sense of community she experienced while volunteering in her university’s student union. She regularly helped with volunteering opportunities, especially those that included helping to provide learning opportunities for  young people.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B341621-6C35-4F0F-A6C9-262F1FFD9795}" type="slidenum">
              <a:rPr lang="en-GB" smtClean="0"/>
              <a:t>8</a:t>
            </a:fld>
            <a:endParaRPr lang="en-GB"/>
          </a:p>
        </p:txBody>
      </p:sp>
    </p:spTree>
    <p:extLst>
      <p:ext uri="{BB962C8B-B14F-4D97-AF65-F5344CB8AC3E}">
        <p14:creationId xmlns:p14="http://schemas.microsoft.com/office/powerpoint/2010/main" val="1368483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Lato" panose="020F0502020204030203" pitchFamily="34" charset="0"/>
                <a:ea typeface="Lato" panose="020F0502020204030203" pitchFamily="34" charset="0"/>
                <a:cs typeface="Lato" panose="020F0502020204030203" pitchFamily="34" charset="0"/>
              </a:rPr>
              <a:t>Keen Ideas</a:t>
            </a:r>
          </a:p>
          <a:p>
            <a:pPr>
              <a:spcAft>
                <a:spcPts val="600"/>
              </a:spcAft>
            </a:pPr>
            <a:r>
              <a:rPr lang="en-GB" dirty="0">
                <a:latin typeface="Lato" panose="020F0502020204030203" pitchFamily="34" charset="0"/>
                <a:ea typeface="Lato" panose="020F0502020204030203" pitchFamily="34" charset="0"/>
                <a:cs typeface="Lato" panose="020F0502020204030203" pitchFamily="34" charset="0"/>
              </a:rPr>
              <a:t>Our mission is to create a global community that allows people to meet and share their experiences.</a:t>
            </a:r>
          </a:p>
          <a:p>
            <a:pPr>
              <a:spcAft>
                <a:spcPts val="600"/>
              </a:spcAft>
            </a:pPr>
            <a:r>
              <a:rPr lang="en-GB" dirty="0">
                <a:latin typeface="Lato" panose="020F0502020204030203" pitchFamily="34" charset="0"/>
                <a:ea typeface="Lato" panose="020F0502020204030203" pitchFamily="34" charset="0"/>
                <a:cs typeface="Lato" panose="020F0502020204030203" pitchFamily="34" charset="0"/>
              </a:rPr>
              <a:t>We believe that a more connected world is a kinder world. Big thinking works better together.</a:t>
            </a:r>
          </a:p>
          <a:p>
            <a:pPr>
              <a:spcAft>
                <a:spcPts val="600"/>
              </a:spcAft>
            </a:pPr>
            <a:r>
              <a:rPr lang="en-GB" dirty="0">
                <a:latin typeface="Lato" panose="020F0502020204030203" pitchFamily="34" charset="0"/>
                <a:ea typeface="Lato" panose="020F0502020204030203" pitchFamily="34" charset="0"/>
                <a:cs typeface="Lato" panose="020F0502020204030203" pitchFamily="34" charset="0"/>
              </a:rPr>
              <a:t>We embrace diversity and work to ensure that everyone who works with us has equal opportunity to excel in their career.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r>
              <a:rPr lang="en-GB" b="1" dirty="0" err="1">
                <a:latin typeface="Lato" panose="020F0502020204030203" pitchFamily="34" charset="0"/>
                <a:ea typeface="Lato" panose="020F0502020204030203" pitchFamily="34" charset="0"/>
                <a:cs typeface="Lato" panose="020F0502020204030203" pitchFamily="34" charset="0"/>
              </a:rPr>
              <a:t>Sustainabelle</a:t>
            </a:r>
            <a:endParaRPr lang="en-GB" b="1" dirty="0">
              <a:latin typeface="Lato" panose="020F0502020204030203" pitchFamily="34" charset="0"/>
              <a:ea typeface="Lato" panose="020F0502020204030203" pitchFamily="34" charset="0"/>
              <a:cs typeface="Lato" panose="020F0502020204030203" pitchFamily="34" charset="0"/>
            </a:endParaRPr>
          </a:p>
          <a:p>
            <a:pPr>
              <a:spcBef>
                <a:spcPts val="600"/>
              </a:spcBef>
            </a:pPr>
            <a:r>
              <a:rPr lang="en-GB" dirty="0">
                <a:latin typeface="Lato" panose="020F0502020204030203" pitchFamily="34" charset="0"/>
                <a:ea typeface="Lato" panose="020F0502020204030203" pitchFamily="34" charset="0"/>
                <a:cs typeface="Lato" panose="020F0502020204030203" pitchFamily="34" charset="0"/>
              </a:rPr>
              <a:t>At </a:t>
            </a:r>
            <a:r>
              <a:rPr lang="en-GB" dirty="0" err="1">
                <a:latin typeface="Lato" panose="020F0502020204030203" pitchFamily="34" charset="0"/>
                <a:ea typeface="Lato" panose="020F0502020204030203" pitchFamily="34" charset="0"/>
                <a:cs typeface="Lato" panose="020F0502020204030203" pitchFamily="34" charset="0"/>
              </a:rPr>
              <a:t>Sustainabelle</a:t>
            </a:r>
            <a:r>
              <a:rPr lang="en-GB" dirty="0">
                <a:latin typeface="Lato" panose="020F0502020204030203" pitchFamily="34" charset="0"/>
                <a:ea typeface="Lato" panose="020F0502020204030203" pitchFamily="34" charset="0"/>
                <a:cs typeface="Lato" panose="020F0502020204030203" pitchFamily="34" charset="0"/>
              </a:rPr>
              <a:t> we produce eco-friendly fashionwear. We feel looking good shouldn’t cost the Earth, and that people should be at the centre of business – that’s why</a:t>
            </a:r>
          </a:p>
          <a:p>
            <a:pPr>
              <a:spcBef>
                <a:spcPts val="600"/>
              </a:spcBef>
            </a:pPr>
            <a:r>
              <a:rPr lang="en-GB" dirty="0">
                <a:latin typeface="Lato" panose="020F0502020204030203" pitchFamily="34" charset="0"/>
                <a:ea typeface="Lato" panose="020F0502020204030203" pitchFamily="34" charset="0"/>
                <a:cs typeface="Lato" panose="020F0502020204030203" pitchFamily="34" charset="0"/>
              </a:rPr>
              <a:t>everything we produce is Fair Trade and made from sustainable materials.</a:t>
            </a:r>
          </a:p>
          <a:p>
            <a:pPr>
              <a:spcBef>
                <a:spcPts val="600"/>
              </a:spcBef>
            </a:pPr>
            <a:r>
              <a:rPr lang="en-GB" dirty="0">
                <a:latin typeface="Lato" panose="020F0502020204030203" pitchFamily="34" charset="0"/>
                <a:ea typeface="Lato" panose="020F0502020204030203" pitchFamily="34" charset="0"/>
                <a:cs typeface="Lato" panose="020F0502020204030203" pitchFamily="34" charset="0"/>
              </a:rPr>
              <a:t>We provide the very best in quality and sustainability without compromising on style. Our products are the ultimate symbols of creativity, innovation and fashion.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r>
              <a:rPr lang="en-GB" b="1" dirty="0">
                <a:latin typeface="Lato" panose="020F0502020204030203" pitchFamily="34" charset="0"/>
                <a:ea typeface="Lato" panose="020F0502020204030203" pitchFamily="34" charset="0"/>
                <a:cs typeface="Lato" panose="020F0502020204030203" pitchFamily="34" charset="0"/>
              </a:rPr>
              <a:t>Fantastic Child</a:t>
            </a:r>
          </a:p>
          <a:p>
            <a:pPr>
              <a:spcBef>
                <a:spcPts val="600"/>
              </a:spcBef>
            </a:pPr>
            <a:r>
              <a:rPr lang="en-GB" dirty="0">
                <a:latin typeface="Lato" panose="020F0502020204030203" pitchFamily="34" charset="0"/>
                <a:ea typeface="Lato" panose="020F0502020204030203" pitchFamily="34" charset="0"/>
                <a:cs typeface="Lato" panose="020F0502020204030203" pitchFamily="34" charset="0"/>
              </a:rPr>
              <a:t>At fantastic child we believe that everyone should be given the chance to succeed.</a:t>
            </a:r>
          </a:p>
          <a:p>
            <a:pPr>
              <a:spcBef>
                <a:spcPts val="600"/>
              </a:spcBef>
            </a:pPr>
            <a:r>
              <a:rPr lang="en-GB" dirty="0">
                <a:latin typeface="Lato" panose="020F0502020204030203" pitchFamily="34" charset="0"/>
                <a:ea typeface="Lato" panose="020F0502020204030203" pitchFamily="34" charset="0"/>
                <a:cs typeface="Lato" panose="020F0502020204030203" pitchFamily="34" charset="0"/>
              </a:rPr>
              <a:t>That’s why we work to provide those children who are less fortunate with all of the support and essential items they need to thrive in their studies.</a:t>
            </a:r>
          </a:p>
          <a:p>
            <a:pPr>
              <a:spcBef>
                <a:spcPts val="600"/>
              </a:spcBef>
            </a:pPr>
            <a:r>
              <a:rPr lang="en-GB" dirty="0">
                <a:latin typeface="Lato" panose="020F0502020204030203" pitchFamily="34" charset="0"/>
                <a:ea typeface="Lato" panose="020F0502020204030203" pitchFamily="34" charset="0"/>
                <a:cs typeface="Lato" panose="020F0502020204030203" pitchFamily="34" charset="0"/>
              </a:rPr>
              <a:t>We do this by connecting communities in need with those who have more 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r>
              <a:rPr lang="en-GB" b="1" dirty="0">
                <a:latin typeface="Lato" panose="020F0502020204030203" pitchFamily="34" charset="0"/>
                <a:ea typeface="Lato" panose="020F0502020204030203" pitchFamily="34" charset="0"/>
                <a:cs typeface="Lato" panose="020F0502020204030203" pitchFamily="34" charset="0"/>
              </a:rPr>
              <a:t>Nutrious.ly</a:t>
            </a:r>
          </a:p>
          <a:p>
            <a:pPr>
              <a:spcBef>
                <a:spcPts val="600"/>
              </a:spcBef>
            </a:pPr>
            <a:r>
              <a:rPr lang="en-GB" dirty="0">
                <a:latin typeface="Lato" panose="020F0502020204030203" pitchFamily="34" charset="0"/>
                <a:ea typeface="Lato" panose="020F0502020204030203" pitchFamily="34" charset="0"/>
                <a:cs typeface="Lato" panose="020F0502020204030203" pitchFamily="34" charset="0"/>
              </a:rPr>
              <a:t>Nutrious.ly was set up to help people to eat nutrient-rich, delicious food every day. We work with local farmers across the UK to deliver boxes of organic produce to the</a:t>
            </a:r>
          </a:p>
          <a:p>
            <a:pPr>
              <a:spcBef>
                <a:spcPts val="600"/>
              </a:spcBef>
            </a:pPr>
            <a:r>
              <a:rPr lang="en-GB" dirty="0">
                <a:latin typeface="Lato" panose="020F0502020204030203" pitchFamily="34" charset="0"/>
                <a:ea typeface="Lato" panose="020F0502020204030203" pitchFamily="34" charset="0"/>
                <a:cs typeface="Lato" panose="020F0502020204030203" pitchFamily="34" charset="0"/>
              </a:rPr>
              <a:t>doorstep of our customers.</a:t>
            </a:r>
          </a:p>
          <a:p>
            <a:pPr>
              <a:spcBef>
                <a:spcPts val="600"/>
              </a:spcBef>
            </a:pPr>
            <a:r>
              <a:rPr lang="en-GB" dirty="0">
                <a:latin typeface="Lato" panose="020F0502020204030203" pitchFamily="34" charset="0"/>
                <a:ea typeface="Lato" panose="020F0502020204030203" pitchFamily="34" charset="0"/>
                <a:cs typeface="Lato" panose="020F0502020204030203" pitchFamily="34" charset="0"/>
              </a:rPr>
              <a:t>We think that food brings families together, and that dinner is a time to celebrate. We want to share our success, so for every food box ordered in the UK, we send one to a country in need.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p:txBody>
      </p:sp>
      <p:sp>
        <p:nvSpPr>
          <p:cNvPr id="4" name="Slide Number Placeholder 3"/>
          <p:cNvSpPr>
            <a:spLocks noGrp="1"/>
          </p:cNvSpPr>
          <p:nvPr>
            <p:ph type="sldNum" sz="quarter" idx="5"/>
          </p:nvPr>
        </p:nvSpPr>
        <p:spPr/>
        <p:txBody>
          <a:bodyPr/>
          <a:lstStyle/>
          <a:p>
            <a:fld id="{6B341621-6C35-4F0F-A6C9-262F1FFD9795}" type="slidenum">
              <a:rPr lang="en-GB" smtClean="0"/>
              <a:t>9</a:t>
            </a:fld>
            <a:endParaRPr lang="en-GB"/>
          </a:p>
        </p:txBody>
      </p:sp>
    </p:spTree>
    <p:extLst>
      <p:ext uri="{BB962C8B-B14F-4D97-AF65-F5344CB8AC3E}">
        <p14:creationId xmlns:p14="http://schemas.microsoft.com/office/powerpoint/2010/main" val="873245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B341621-6C35-4F0F-A6C9-262F1FFD9795}" type="slidenum">
              <a:rPr lang="en-GB" smtClean="0"/>
              <a:t>10</a:t>
            </a:fld>
            <a:endParaRPr lang="en-GB"/>
          </a:p>
        </p:txBody>
      </p:sp>
    </p:spTree>
    <p:extLst>
      <p:ext uri="{BB962C8B-B14F-4D97-AF65-F5344CB8AC3E}">
        <p14:creationId xmlns:p14="http://schemas.microsoft.com/office/powerpoint/2010/main" val="2306370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tx1"/>
                </a:solidFill>
              </a:rPr>
              <a:t>Billy</a:t>
            </a:r>
          </a:p>
          <a:p>
            <a:pPr marL="0" indent="0">
              <a:buNone/>
            </a:pPr>
            <a:r>
              <a:rPr lang="en-GB" sz="1200" dirty="0"/>
              <a:t>Since having children, Billy has been more aware of the need to keep the planet safe for future generations.</a:t>
            </a:r>
          </a:p>
          <a:p>
            <a:pPr marL="0" indent="0">
              <a:buNone/>
            </a:pPr>
            <a:r>
              <a:rPr lang="en-GB" sz="1200" dirty="0"/>
              <a:t>Billy currently has a job mapping the oceans, but he has been offered a higher pay by an oil company which he could use to buy a bigger house.</a:t>
            </a:r>
          </a:p>
          <a:p>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tx1"/>
                </a:solidFill>
              </a:rPr>
              <a:t>Eli</a:t>
            </a:r>
          </a:p>
          <a:p>
            <a:pPr marL="0" indent="0">
              <a:buNone/>
            </a:pPr>
            <a:r>
              <a:rPr lang="en-GB" sz="1200" dirty="0"/>
              <a:t>Eli has worked hard to get a job designing luxury cars. His family are very proud of him and he likes being able to donate to environmental charities.</a:t>
            </a:r>
          </a:p>
          <a:p>
            <a:pPr marL="0" indent="0">
              <a:buNone/>
            </a:pPr>
            <a:r>
              <a:rPr lang="en-GB" sz="1200" dirty="0"/>
              <a:t>Eli’s doing really well in his job. He wonders if he should continue doing what he’s good at, or if he should look for something more challenging.</a:t>
            </a:r>
          </a:p>
          <a:p>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tx1"/>
                </a:solidFill>
              </a:rPr>
              <a:t>Nicola</a:t>
            </a:r>
          </a:p>
          <a:p>
            <a:pPr marL="0" indent="0">
              <a:buNone/>
            </a:pPr>
            <a:r>
              <a:rPr lang="en-GB" sz="1200" dirty="0"/>
              <a:t>Nicola is a fitness vlogger and often makes vlogs with other people who have similar interests. She is a popular person and enjoys working with others.</a:t>
            </a:r>
          </a:p>
          <a:p>
            <a:pPr marL="0" indent="0">
              <a:buNone/>
            </a:pPr>
            <a:r>
              <a:rPr lang="en-GB" sz="1200" dirty="0"/>
              <a:t>Nicola’s friend has just won an award for their vlogs. Nicola feels happy for her friend, but wonders if she should have an award too.</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tx1"/>
                </a:solidFill>
              </a:rPr>
              <a:t>Sabina</a:t>
            </a:r>
          </a:p>
          <a:p>
            <a:pPr marL="0" indent="0">
              <a:buNone/>
            </a:pPr>
            <a:r>
              <a:rPr lang="en-GB" sz="1200" dirty="0"/>
              <a:t>Sabina volunteers in after school clubs with lots of sports and activities to help children who have moved to the UK make new friends. </a:t>
            </a:r>
          </a:p>
          <a:p>
            <a:pPr marL="0" indent="0">
              <a:buNone/>
            </a:pPr>
            <a:r>
              <a:rPr lang="en-GB" sz="1200" dirty="0"/>
              <a:t>Sabina can’t decide on her next step, should she start a research degree about migration or become a teacher?</a:t>
            </a:r>
          </a:p>
          <a:p>
            <a:endParaRPr lang="en-GB" dirty="0"/>
          </a:p>
        </p:txBody>
      </p:sp>
      <p:sp>
        <p:nvSpPr>
          <p:cNvPr id="4" name="Slide Number Placeholder 3"/>
          <p:cNvSpPr>
            <a:spLocks noGrp="1"/>
          </p:cNvSpPr>
          <p:nvPr>
            <p:ph type="sldNum" sz="quarter" idx="5"/>
          </p:nvPr>
        </p:nvSpPr>
        <p:spPr/>
        <p:txBody>
          <a:bodyPr/>
          <a:lstStyle/>
          <a:p>
            <a:fld id="{6B341621-6C35-4F0F-A6C9-262F1FFD9795}" type="slidenum">
              <a:rPr lang="en-GB" smtClean="0"/>
              <a:t>11</a:t>
            </a:fld>
            <a:endParaRPr lang="en-GB"/>
          </a:p>
        </p:txBody>
      </p:sp>
    </p:spTree>
    <p:extLst>
      <p:ext uri="{BB962C8B-B14F-4D97-AF65-F5344CB8AC3E}">
        <p14:creationId xmlns:p14="http://schemas.microsoft.com/office/powerpoint/2010/main" val="1129617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790D8-8E18-49AB-B8ED-4365990B3A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569E6FD-FADD-421A-97A4-2F806C00D3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9C9F10A-B773-4132-9ADF-FB6699DAF261}"/>
              </a:ext>
            </a:extLst>
          </p:cNvPr>
          <p:cNvSpPr>
            <a:spLocks noGrp="1"/>
          </p:cNvSpPr>
          <p:nvPr>
            <p:ph type="dt" sz="half" idx="10"/>
          </p:nvPr>
        </p:nvSpPr>
        <p:spPr/>
        <p:txBody>
          <a:bodyPr/>
          <a:lstStyle/>
          <a:p>
            <a:fld id="{22D2BB77-EE8D-4283-A1C3-26D15F185850}" type="datetimeFigureOut">
              <a:rPr lang="en-GB" smtClean="0"/>
              <a:t>15/06/2020</a:t>
            </a:fld>
            <a:endParaRPr lang="en-GB"/>
          </a:p>
        </p:txBody>
      </p:sp>
      <p:sp>
        <p:nvSpPr>
          <p:cNvPr id="5" name="Footer Placeholder 4">
            <a:extLst>
              <a:ext uri="{FF2B5EF4-FFF2-40B4-BE49-F238E27FC236}">
                <a16:creationId xmlns:a16="http://schemas.microsoft.com/office/drawing/2014/main" id="{5DAB0A44-04B6-417C-887F-3CBF2B0647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469111-C8F4-424F-948B-52B7EC9E7451}"/>
              </a:ext>
            </a:extLst>
          </p:cNvPr>
          <p:cNvSpPr>
            <a:spLocks noGrp="1"/>
          </p:cNvSpPr>
          <p:nvPr>
            <p:ph type="sldNum" sz="quarter" idx="12"/>
          </p:nvPr>
        </p:nvSpPr>
        <p:spPr/>
        <p:txBody>
          <a:bodyPr/>
          <a:lstStyle/>
          <a:p>
            <a:fld id="{87866202-1A40-409B-B611-B4619AAF144C}" type="slidenum">
              <a:rPr lang="en-GB" smtClean="0"/>
              <a:t>‹#›</a:t>
            </a:fld>
            <a:endParaRPr lang="en-GB"/>
          </a:p>
        </p:txBody>
      </p:sp>
    </p:spTree>
    <p:extLst>
      <p:ext uri="{BB962C8B-B14F-4D97-AF65-F5344CB8AC3E}">
        <p14:creationId xmlns:p14="http://schemas.microsoft.com/office/powerpoint/2010/main" val="3818542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9D4FA-2E77-48A0-83AB-D7EEAA28EE9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DBD0570-3DC0-4416-9F8F-269D7E36EB0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F124D5-8AAE-4F1C-A98E-D0F9B54DDE83}"/>
              </a:ext>
            </a:extLst>
          </p:cNvPr>
          <p:cNvSpPr>
            <a:spLocks noGrp="1"/>
          </p:cNvSpPr>
          <p:nvPr>
            <p:ph type="dt" sz="half" idx="10"/>
          </p:nvPr>
        </p:nvSpPr>
        <p:spPr/>
        <p:txBody>
          <a:bodyPr/>
          <a:lstStyle/>
          <a:p>
            <a:fld id="{22D2BB77-EE8D-4283-A1C3-26D15F185850}" type="datetimeFigureOut">
              <a:rPr lang="en-GB" smtClean="0"/>
              <a:t>15/06/2020</a:t>
            </a:fld>
            <a:endParaRPr lang="en-GB"/>
          </a:p>
        </p:txBody>
      </p:sp>
      <p:sp>
        <p:nvSpPr>
          <p:cNvPr id="5" name="Footer Placeholder 4">
            <a:extLst>
              <a:ext uri="{FF2B5EF4-FFF2-40B4-BE49-F238E27FC236}">
                <a16:creationId xmlns:a16="http://schemas.microsoft.com/office/drawing/2014/main" id="{D7181E14-9110-4C98-A029-708005672E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093E88-8095-441F-81AC-314D149DEFBB}"/>
              </a:ext>
            </a:extLst>
          </p:cNvPr>
          <p:cNvSpPr>
            <a:spLocks noGrp="1"/>
          </p:cNvSpPr>
          <p:nvPr>
            <p:ph type="sldNum" sz="quarter" idx="12"/>
          </p:nvPr>
        </p:nvSpPr>
        <p:spPr/>
        <p:txBody>
          <a:bodyPr/>
          <a:lstStyle/>
          <a:p>
            <a:fld id="{87866202-1A40-409B-B611-B4619AAF144C}" type="slidenum">
              <a:rPr lang="en-GB" smtClean="0"/>
              <a:t>‹#›</a:t>
            </a:fld>
            <a:endParaRPr lang="en-GB"/>
          </a:p>
        </p:txBody>
      </p:sp>
    </p:spTree>
    <p:extLst>
      <p:ext uri="{BB962C8B-B14F-4D97-AF65-F5344CB8AC3E}">
        <p14:creationId xmlns:p14="http://schemas.microsoft.com/office/powerpoint/2010/main" val="1686309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D5FAF4-4F8E-45B9-9339-9F30E338347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F7DF531-482C-45D6-9F19-1159AB126E2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CAAD5A-7FC9-4E04-A303-C6AECDD25309}"/>
              </a:ext>
            </a:extLst>
          </p:cNvPr>
          <p:cNvSpPr>
            <a:spLocks noGrp="1"/>
          </p:cNvSpPr>
          <p:nvPr>
            <p:ph type="dt" sz="half" idx="10"/>
          </p:nvPr>
        </p:nvSpPr>
        <p:spPr/>
        <p:txBody>
          <a:bodyPr/>
          <a:lstStyle/>
          <a:p>
            <a:fld id="{22D2BB77-EE8D-4283-A1C3-26D15F185850}" type="datetimeFigureOut">
              <a:rPr lang="en-GB" smtClean="0"/>
              <a:t>15/06/2020</a:t>
            </a:fld>
            <a:endParaRPr lang="en-GB"/>
          </a:p>
        </p:txBody>
      </p:sp>
      <p:sp>
        <p:nvSpPr>
          <p:cNvPr id="5" name="Footer Placeholder 4">
            <a:extLst>
              <a:ext uri="{FF2B5EF4-FFF2-40B4-BE49-F238E27FC236}">
                <a16:creationId xmlns:a16="http://schemas.microsoft.com/office/drawing/2014/main" id="{2D627700-7223-4FD1-A852-B328A36CED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DB539A-93E5-44E5-8CC6-DBC4FE6C8B81}"/>
              </a:ext>
            </a:extLst>
          </p:cNvPr>
          <p:cNvSpPr>
            <a:spLocks noGrp="1"/>
          </p:cNvSpPr>
          <p:nvPr>
            <p:ph type="sldNum" sz="quarter" idx="12"/>
          </p:nvPr>
        </p:nvSpPr>
        <p:spPr/>
        <p:txBody>
          <a:bodyPr/>
          <a:lstStyle/>
          <a:p>
            <a:fld id="{87866202-1A40-409B-B611-B4619AAF144C}" type="slidenum">
              <a:rPr lang="en-GB" smtClean="0"/>
              <a:t>‹#›</a:t>
            </a:fld>
            <a:endParaRPr lang="en-GB"/>
          </a:p>
        </p:txBody>
      </p:sp>
    </p:spTree>
    <p:extLst>
      <p:ext uri="{BB962C8B-B14F-4D97-AF65-F5344CB8AC3E}">
        <p14:creationId xmlns:p14="http://schemas.microsoft.com/office/powerpoint/2010/main" val="2472679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0D611-95F4-4A89-8DD3-E665A7EB0A2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F722BBC-F877-43F2-9648-C644A7B05A9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CCEBD9-F490-4787-A3E6-3227CA10333F}"/>
              </a:ext>
            </a:extLst>
          </p:cNvPr>
          <p:cNvSpPr>
            <a:spLocks noGrp="1"/>
          </p:cNvSpPr>
          <p:nvPr>
            <p:ph type="dt" sz="half" idx="10"/>
          </p:nvPr>
        </p:nvSpPr>
        <p:spPr/>
        <p:txBody>
          <a:bodyPr/>
          <a:lstStyle/>
          <a:p>
            <a:fld id="{22D2BB77-EE8D-4283-A1C3-26D15F185850}" type="datetimeFigureOut">
              <a:rPr lang="en-GB" smtClean="0"/>
              <a:t>15/06/2020</a:t>
            </a:fld>
            <a:endParaRPr lang="en-GB"/>
          </a:p>
        </p:txBody>
      </p:sp>
      <p:sp>
        <p:nvSpPr>
          <p:cNvPr id="5" name="Footer Placeholder 4">
            <a:extLst>
              <a:ext uri="{FF2B5EF4-FFF2-40B4-BE49-F238E27FC236}">
                <a16:creationId xmlns:a16="http://schemas.microsoft.com/office/drawing/2014/main" id="{92FC1B9A-FBED-46B8-BCB7-E187B5C7C3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25598B-7DB6-4176-992A-3CD57B4DC6C8}"/>
              </a:ext>
            </a:extLst>
          </p:cNvPr>
          <p:cNvSpPr>
            <a:spLocks noGrp="1"/>
          </p:cNvSpPr>
          <p:nvPr>
            <p:ph type="sldNum" sz="quarter" idx="12"/>
          </p:nvPr>
        </p:nvSpPr>
        <p:spPr/>
        <p:txBody>
          <a:bodyPr/>
          <a:lstStyle/>
          <a:p>
            <a:fld id="{87866202-1A40-409B-B611-B4619AAF144C}" type="slidenum">
              <a:rPr lang="en-GB" smtClean="0"/>
              <a:t>‹#›</a:t>
            </a:fld>
            <a:endParaRPr lang="en-GB"/>
          </a:p>
        </p:txBody>
      </p:sp>
    </p:spTree>
    <p:extLst>
      <p:ext uri="{BB962C8B-B14F-4D97-AF65-F5344CB8AC3E}">
        <p14:creationId xmlns:p14="http://schemas.microsoft.com/office/powerpoint/2010/main" val="54084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3BBDF-1B4A-4E5D-9E57-072F82BF0A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4B20846-7527-4F56-AA39-C8D9E58EF5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5ACB993-4502-4437-9399-4C877EEB9535}"/>
              </a:ext>
            </a:extLst>
          </p:cNvPr>
          <p:cNvSpPr>
            <a:spLocks noGrp="1"/>
          </p:cNvSpPr>
          <p:nvPr>
            <p:ph type="dt" sz="half" idx="10"/>
          </p:nvPr>
        </p:nvSpPr>
        <p:spPr/>
        <p:txBody>
          <a:bodyPr/>
          <a:lstStyle/>
          <a:p>
            <a:fld id="{22D2BB77-EE8D-4283-A1C3-26D15F185850}" type="datetimeFigureOut">
              <a:rPr lang="en-GB" smtClean="0"/>
              <a:t>15/06/2020</a:t>
            </a:fld>
            <a:endParaRPr lang="en-GB"/>
          </a:p>
        </p:txBody>
      </p:sp>
      <p:sp>
        <p:nvSpPr>
          <p:cNvPr id="5" name="Footer Placeholder 4">
            <a:extLst>
              <a:ext uri="{FF2B5EF4-FFF2-40B4-BE49-F238E27FC236}">
                <a16:creationId xmlns:a16="http://schemas.microsoft.com/office/drawing/2014/main" id="{559D40D4-6CD1-43E2-B9E2-6D1894D6B5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2F541E-44C0-4B64-B8F0-B3BD0842DF18}"/>
              </a:ext>
            </a:extLst>
          </p:cNvPr>
          <p:cNvSpPr>
            <a:spLocks noGrp="1"/>
          </p:cNvSpPr>
          <p:nvPr>
            <p:ph type="sldNum" sz="quarter" idx="12"/>
          </p:nvPr>
        </p:nvSpPr>
        <p:spPr/>
        <p:txBody>
          <a:bodyPr/>
          <a:lstStyle/>
          <a:p>
            <a:fld id="{87866202-1A40-409B-B611-B4619AAF144C}" type="slidenum">
              <a:rPr lang="en-GB" smtClean="0"/>
              <a:t>‹#›</a:t>
            </a:fld>
            <a:endParaRPr lang="en-GB"/>
          </a:p>
        </p:txBody>
      </p:sp>
    </p:spTree>
    <p:extLst>
      <p:ext uri="{BB962C8B-B14F-4D97-AF65-F5344CB8AC3E}">
        <p14:creationId xmlns:p14="http://schemas.microsoft.com/office/powerpoint/2010/main" val="2006130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04663-88A1-4BF1-9150-7BF312C7E48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7E6AE0-24F3-47BB-8FFC-87C2B11BC8C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8F8FFAE-A688-4803-97AF-CD46D75DBB6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1264426-019E-4F25-99EE-4BEFC17FB7B3}"/>
              </a:ext>
            </a:extLst>
          </p:cNvPr>
          <p:cNvSpPr>
            <a:spLocks noGrp="1"/>
          </p:cNvSpPr>
          <p:nvPr>
            <p:ph type="dt" sz="half" idx="10"/>
          </p:nvPr>
        </p:nvSpPr>
        <p:spPr/>
        <p:txBody>
          <a:bodyPr/>
          <a:lstStyle/>
          <a:p>
            <a:fld id="{22D2BB77-EE8D-4283-A1C3-26D15F185850}" type="datetimeFigureOut">
              <a:rPr lang="en-GB" smtClean="0"/>
              <a:t>15/06/2020</a:t>
            </a:fld>
            <a:endParaRPr lang="en-GB"/>
          </a:p>
        </p:txBody>
      </p:sp>
      <p:sp>
        <p:nvSpPr>
          <p:cNvPr id="6" name="Footer Placeholder 5">
            <a:extLst>
              <a:ext uri="{FF2B5EF4-FFF2-40B4-BE49-F238E27FC236}">
                <a16:creationId xmlns:a16="http://schemas.microsoft.com/office/drawing/2014/main" id="{241DE85D-06DD-4794-9257-AE6BAB22F54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062C6B-FEE1-47EF-A699-94570146A3D0}"/>
              </a:ext>
            </a:extLst>
          </p:cNvPr>
          <p:cNvSpPr>
            <a:spLocks noGrp="1"/>
          </p:cNvSpPr>
          <p:nvPr>
            <p:ph type="sldNum" sz="quarter" idx="12"/>
          </p:nvPr>
        </p:nvSpPr>
        <p:spPr/>
        <p:txBody>
          <a:bodyPr/>
          <a:lstStyle/>
          <a:p>
            <a:fld id="{87866202-1A40-409B-B611-B4619AAF144C}" type="slidenum">
              <a:rPr lang="en-GB" smtClean="0"/>
              <a:t>‹#›</a:t>
            </a:fld>
            <a:endParaRPr lang="en-GB"/>
          </a:p>
        </p:txBody>
      </p:sp>
    </p:spTree>
    <p:extLst>
      <p:ext uri="{BB962C8B-B14F-4D97-AF65-F5344CB8AC3E}">
        <p14:creationId xmlns:p14="http://schemas.microsoft.com/office/powerpoint/2010/main" val="145483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7D7CE-A7F5-4686-B017-E3A16367B2A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78FA905-A9E0-4A98-99C3-441C8C51A2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E169F47-23AA-4717-9E9B-19AE1436DE6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7703E6A-45FB-4879-955F-1F5AC865E3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758EA1F-D109-402B-998E-3B4A99AE77F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4C7DE07-3B71-4D13-B9AD-C152B1E21916}"/>
              </a:ext>
            </a:extLst>
          </p:cNvPr>
          <p:cNvSpPr>
            <a:spLocks noGrp="1"/>
          </p:cNvSpPr>
          <p:nvPr>
            <p:ph type="dt" sz="half" idx="10"/>
          </p:nvPr>
        </p:nvSpPr>
        <p:spPr/>
        <p:txBody>
          <a:bodyPr/>
          <a:lstStyle/>
          <a:p>
            <a:fld id="{22D2BB77-EE8D-4283-A1C3-26D15F185850}" type="datetimeFigureOut">
              <a:rPr lang="en-GB" smtClean="0"/>
              <a:t>15/06/2020</a:t>
            </a:fld>
            <a:endParaRPr lang="en-GB"/>
          </a:p>
        </p:txBody>
      </p:sp>
      <p:sp>
        <p:nvSpPr>
          <p:cNvPr id="8" name="Footer Placeholder 7">
            <a:extLst>
              <a:ext uri="{FF2B5EF4-FFF2-40B4-BE49-F238E27FC236}">
                <a16:creationId xmlns:a16="http://schemas.microsoft.com/office/drawing/2014/main" id="{6134531C-584D-4C0E-885F-4A5E7E7AD86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531D27E-3988-4B75-BBEF-19BC8E4715E2}"/>
              </a:ext>
            </a:extLst>
          </p:cNvPr>
          <p:cNvSpPr>
            <a:spLocks noGrp="1"/>
          </p:cNvSpPr>
          <p:nvPr>
            <p:ph type="sldNum" sz="quarter" idx="12"/>
          </p:nvPr>
        </p:nvSpPr>
        <p:spPr/>
        <p:txBody>
          <a:bodyPr/>
          <a:lstStyle/>
          <a:p>
            <a:fld id="{87866202-1A40-409B-B611-B4619AAF144C}" type="slidenum">
              <a:rPr lang="en-GB" smtClean="0"/>
              <a:t>‹#›</a:t>
            </a:fld>
            <a:endParaRPr lang="en-GB"/>
          </a:p>
        </p:txBody>
      </p:sp>
    </p:spTree>
    <p:extLst>
      <p:ext uri="{BB962C8B-B14F-4D97-AF65-F5344CB8AC3E}">
        <p14:creationId xmlns:p14="http://schemas.microsoft.com/office/powerpoint/2010/main" val="148130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0BA3B-CE85-44E1-BFC5-D497239902F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ADF2279-50C9-46DB-897E-643B198A67EE}"/>
              </a:ext>
            </a:extLst>
          </p:cNvPr>
          <p:cNvSpPr>
            <a:spLocks noGrp="1"/>
          </p:cNvSpPr>
          <p:nvPr>
            <p:ph type="dt" sz="half" idx="10"/>
          </p:nvPr>
        </p:nvSpPr>
        <p:spPr/>
        <p:txBody>
          <a:bodyPr/>
          <a:lstStyle/>
          <a:p>
            <a:fld id="{22D2BB77-EE8D-4283-A1C3-26D15F185850}" type="datetimeFigureOut">
              <a:rPr lang="en-GB" smtClean="0"/>
              <a:t>15/06/2020</a:t>
            </a:fld>
            <a:endParaRPr lang="en-GB"/>
          </a:p>
        </p:txBody>
      </p:sp>
      <p:sp>
        <p:nvSpPr>
          <p:cNvPr id="4" name="Footer Placeholder 3">
            <a:extLst>
              <a:ext uri="{FF2B5EF4-FFF2-40B4-BE49-F238E27FC236}">
                <a16:creationId xmlns:a16="http://schemas.microsoft.com/office/drawing/2014/main" id="{3FD21C17-529E-44D7-950D-79D13AB0E79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1479DFB-240F-44B8-9C16-3E17416F90D6}"/>
              </a:ext>
            </a:extLst>
          </p:cNvPr>
          <p:cNvSpPr>
            <a:spLocks noGrp="1"/>
          </p:cNvSpPr>
          <p:nvPr>
            <p:ph type="sldNum" sz="quarter" idx="12"/>
          </p:nvPr>
        </p:nvSpPr>
        <p:spPr/>
        <p:txBody>
          <a:bodyPr/>
          <a:lstStyle/>
          <a:p>
            <a:fld id="{87866202-1A40-409B-B611-B4619AAF144C}" type="slidenum">
              <a:rPr lang="en-GB" smtClean="0"/>
              <a:t>‹#›</a:t>
            </a:fld>
            <a:endParaRPr lang="en-GB"/>
          </a:p>
        </p:txBody>
      </p:sp>
    </p:spTree>
    <p:extLst>
      <p:ext uri="{BB962C8B-B14F-4D97-AF65-F5344CB8AC3E}">
        <p14:creationId xmlns:p14="http://schemas.microsoft.com/office/powerpoint/2010/main" val="3367123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AD815E-D3E1-413A-B7F3-5052AD0F61BF}"/>
              </a:ext>
            </a:extLst>
          </p:cNvPr>
          <p:cNvSpPr>
            <a:spLocks noGrp="1"/>
          </p:cNvSpPr>
          <p:nvPr>
            <p:ph type="dt" sz="half" idx="10"/>
          </p:nvPr>
        </p:nvSpPr>
        <p:spPr/>
        <p:txBody>
          <a:bodyPr/>
          <a:lstStyle/>
          <a:p>
            <a:fld id="{22D2BB77-EE8D-4283-A1C3-26D15F185850}" type="datetimeFigureOut">
              <a:rPr lang="en-GB" smtClean="0"/>
              <a:t>15/06/2020</a:t>
            </a:fld>
            <a:endParaRPr lang="en-GB"/>
          </a:p>
        </p:txBody>
      </p:sp>
      <p:sp>
        <p:nvSpPr>
          <p:cNvPr id="3" name="Footer Placeholder 2">
            <a:extLst>
              <a:ext uri="{FF2B5EF4-FFF2-40B4-BE49-F238E27FC236}">
                <a16:creationId xmlns:a16="http://schemas.microsoft.com/office/drawing/2014/main" id="{60A67679-8A58-42F2-AE85-1C0D2B9B505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3920B81-AD82-43BC-A38B-BC8BF00B9409}"/>
              </a:ext>
            </a:extLst>
          </p:cNvPr>
          <p:cNvSpPr>
            <a:spLocks noGrp="1"/>
          </p:cNvSpPr>
          <p:nvPr>
            <p:ph type="sldNum" sz="quarter" idx="12"/>
          </p:nvPr>
        </p:nvSpPr>
        <p:spPr/>
        <p:txBody>
          <a:bodyPr/>
          <a:lstStyle/>
          <a:p>
            <a:fld id="{87866202-1A40-409B-B611-B4619AAF144C}" type="slidenum">
              <a:rPr lang="en-GB" smtClean="0"/>
              <a:t>‹#›</a:t>
            </a:fld>
            <a:endParaRPr lang="en-GB"/>
          </a:p>
        </p:txBody>
      </p:sp>
    </p:spTree>
    <p:extLst>
      <p:ext uri="{BB962C8B-B14F-4D97-AF65-F5344CB8AC3E}">
        <p14:creationId xmlns:p14="http://schemas.microsoft.com/office/powerpoint/2010/main" val="58873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7BDAC-9A03-4151-BFDA-C783834C26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4ED624E-98D1-429B-9022-D6543143DC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6DEE0FC-8792-4A31-AB3D-D69593F8AD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A3CB2FC-6538-4944-8A8C-2C8EE8AA05A3}"/>
              </a:ext>
            </a:extLst>
          </p:cNvPr>
          <p:cNvSpPr>
            <a:spLocks noGrp="1"/>
          </p:cNvSpPr>
          <p:nvPr>
            <p:ph type="dt" sz="half" idx="10"/>
          </p:nvPr>
        </p:nvSpPr>
        <p:spPr/>
        <p:txBody>
          <a:bodyPr/>
          <a:lstStyle/>
          <a:p>
            <a:fld id="{22D2BB77-EE8D-4283-A1C3-26D15F185850}" type="datetimeFigureOut">
              <a:rPr lang="en-GB" smtClean="0"/>
              <a:t>15/06/2020</a:t>
            </a:fld>
            <a:endParaRPr lang="en-GB"/>
          </a:p>
        </p:txBody>
      </p:sp>
      <p:sp>
        <p:nvSpPr>
          <p:cNvPr id="6" name="Footer Placeholder 5">
            <a:extLst>
              <a:ext uri="{FF2B5EF4-FFF2-40B4-BE49-F238E27FC236}">
                <a16:creationId xmlns:a16="http://schemas.microsoft.com/office/drawing/2014/main" id="{E3550AE2-9415-46CE-9FDE-5143B8AFD52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BE19B64-0114-4E0A-8DE2-A82D70C25FC2}"/>
              </a:ext>
            </a:extLst>
          </p:cNvPr>
          <p:cNvSpPr>
            <a:spLocks noGrp="1"/>
          </p:cNvSpPr>
          <p:nvPr>
            <p:ph type="sldNum" sz="quarter" idx="12"/>
          </p:nvPr>
        </p:nvSpPr>
        <p:spPr/>
        <p:txBody>
          <a:bodyPr/>
          <a:lstStyle/>
          <a:p>
            <a:fld id="{87866202-1A40-409B-B611-B4619AAF144C}" type="slidenum">
              <a:rPr lang="en-GB" smtClean="0"/>
              <a:t>‹#›</a:t>
            </a:fld>
            <a:endParaRPr lang="en-GB"/>
          </a:p>
        </p:txBody>
      </p:sp>
    </p:spTree>
    <p:extLst>
      <p:ext uri="{BB962C8B-B14F-4D97-AF65-F5344CB8AC3E}">
        <p14:creationId xmlns:p14="http://schemas.microsoft.com/office/powerpoint/2010/main" val="1532262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ACFE0-5686-40FD-9961-B211C98121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10BDD55-BFD9-48AD-8DC3-D473DC13D5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C29B0D0-816D-472A-83A5-C0009D1830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33B15FE-C48D-4F24-84D7-40F7C71E0955}"/>
              </a:ext>
            </a:extLst>
          </p:cNvPr>
          <p:cNvSpPr>
            <a:spLocks noGrp="1"/>
          </p:cNvSpPr>
          <p:nvPr>
            <p:ph type="dt" sz="half" idx="10"/>
          </p:nvPr>
        </p:nvSpPr>
        <p:spPr/>
        <p:txBody>
          <a:bodyPr/>
          <a:lstStyle/>
          <a:p>
            <a:fld id="{22D2BB77-EE8D-4283-A1C3-26D15F185850}" type="datetimeFigureOut">
              <a:rPr lang="en-GB" smtClean="0"/>
              <a:t>15/06/2020</a:t>
            </a:fld>
            <a:endParaRPr lang="en-GB"/>
          </a:p>
        </p:txBody>
      </p:sp>
      <p:sp>
        <p:nvSpPr>
          <p:cNvPr id="6" name="Footer Placeholder 5">
            <a:extLst>
              <a:ext uri="{FF2B5EF4-FFF2-40B4-BE49-F238E27FC236}">
                <a16:creationId xmlns:a16="http://schemas.microsoft.com/office/drawing/2014/main" id="{212A477A-499D-43D9-8142-25E1D3DAC7D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5C1B29-8F39-4855-928D-3104B76AE51B}"/>
              </a:ext>
            </a:extLst>
          </p:cNvPr>
          <p:cNvSpPr>
            <a:spLocks noGrp="1"/>
          </p:cNvSpPr>
          <p:nvPr>
            <p:ph type="sldNum" sz="quarter" idx="12"/>
          </p:nvPr>
        </p:nvSpPr>
        <p:spPr/>
        <p:txBody>
          <a:bodyPr/>
          <a:lstStyle/>
          <a:p>
            <a:fld id="{87866202-1A40-409B-B611-B4619AAF144C}" type="slidenum">
              <a:rPr lang="en-GB" smtClean="0"/>
              <a:t>‹#›</a:t>
            </a:fld>
            <a:endParaRPr lang="en-GB"/>
          </a:p>
        </p:txBody>
      </p:sp>
    </p:spTree>
    <p:extLst>
      <p:ext uri="{BB962C8B-B14F-4D97-AF65-F5344CB8AC3E}">
        <p14:creationId xmlns:p14="http://schemas.microsoft.com/office/powerpoint/2010/main" val="2445084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DD0CE4-B0AB-4937-A1B8-B5B7960F84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5C5870-0B15-4F5F-AD9C-E8C440FE90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81DEF0-221A-47BB-B63B-0362D1B59E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D2BB77-EE8D-4283-A1C3-26D15F185850}" type="datetimeFigureOut">
              <a:rPr lang="en-GB" smtClean="0"/>
              <a:t>15/06/2020</a:t>
            </a:fld>
            <a:endParaRPr lang="en-GB"/>
          </a:p>
        </p:txBody>
      </p:sp>
      <p:sp>
        <p:nvSpPr>
          <p:cNvPr id="5" name="Footer Placeholder 4">
            <a:extLst>
              <a:ext uri="{FF2B5EF4-FFF2-40B4-BE49-F238E27FC236}">
                <a16:creationId xmlns:a16="http://schemas.microsoft.com/office/drawing/2014/main" id="{CBB04EFD-8ED9-42BD-93A4-B34C34DA75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77DAC44-02A6-44B3-A00F-8C95395E33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866202-1A40-409B-B611-B4619AAF144C}" type="slidenum">
              <a:rPr lang="en-GB" smtClean="0"/>
              <a:t>‹#›</a:t>
            </a:fld>
            <a:endParaRPr lang="en-GB"/>
          </a:p>
        </p:txBody>
      </p:sp>
    </p:spTree>
    <p:extLst>
      <p:ext uri="{BB962C8B-B14F-4D97-AF65-F5344CB8AC3E}">
        <p14:creationId xmlns:p14="http://schemas.microsoft.com/office/powerpoint/2010/main" val="3848812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5519E"/>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062F946-9A3E-444A-A62A-BE4B9E0BC230}"/>
              </a:ext>
            </a:extLst>
          </p:cNvPr>
          <p:cNvSpPr txBox="1"/>
          <p:nvPr/>
        </p:nvSpPr>
        <p:spPr>
          <a:xfrm>
            <a:off x="9869891" y="195939"/>
            <a:ext cx="2110827" cy="1077218"/>
          </a:xfrm>
          <a:prstGeom prst="rect">
            <a:avLst/>
          </a:prstGeom>
          <a:noFill/>
          <a:ln>
            <a:solidFill>
              <a:schemeClr val="bg1"/>
            </a:solidFill>
            <a:prstDash val="dash"/>
          </a:ln>
        </p:spPr>
        <p:txBody>
          <a:bodyPr wrap="square" rtlCol="0" anchor="ctr" anchorCtr="1">
            <a:spAutoFit/>
          </a:bodyPr>
          <a:lstStyle/>
          <a:p>
            <a:r>
              <a:rPr lang="en-GB" sz="3200" b="1"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Before you start</a:t>
            </a:r>
          </a:p>
        </p:txBody>
      </p:sp>
      <p:sp>
        <p:nvSpPr>
          <p:cNvPr id="7" name="TextBox 6">
            <a:extLst>
              <a:ext uri="{FF2B5EF4-FFF2-40B4-BE49-F238E27FC236}">
                <a16:creationId xmlns:a16="http://schemas.microsoft.com/office/drawing/2014/main" id="{B31A5CF3-DEFB-40E8-B3F7-8493BC9EAA0D}"/>
              </a:ext>
            </a:extLst>
          </p:cNvPr>
          <p:cNvSpPr txBox="1"/>
          <p:nvPr/>
        </p:nvSpPr>
        <p:spPr>
          <a:xfrm>
            <a:off x="293714" y="2141681"/>
            <a:ext cx="11604571" cy="1477328"/>
          </a:xfrm>
          <a:prstGeom prst="rect">
            <a:avLst/>
          </a:prstGeom>
          <a:noFill/>
        </p:spPr>
        <p:txBody>
          <a:bodyPr wrap="square" rtlCol="0">
            <a:spAutoFit/>
          </a:bodyPr>
          <a:lstStyle/>
          <a:p>
            <a:pPr algn="ctr"/>
            <a:r>
              <a:rPr lang="en-GB" sz="4600" b="1"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Growing Careers for Positive Change</a:t>
            </a:r>
          </a:p>
          <a:p>
            <a:pPr algn="ctr"/>
            <a:endParaRPr lang="en-GB" sz="200" b="1" dirty="0">
              <a:solidFill>
                <a:schemeClr val="bg1"/>
              </a:solidFill>
              <a:latin typeface="Lato" panose="020F0502020204030203" pitchFamily="34" charset="0"/>
              <a:ea typeface="Lato" panose="020F0502020204030203" pitchFamily="34" charset="0"/>
              <a:cs typeface="Lato" panose="020F0502020204030203" pitchFamily="34" charset="0"/>
            </a:endParaRPr>
          </a:p>
          <a:p>
            <a:pPr algn="ctr"/>
            <a:r>
              <a:rPr lang="en-GB" sz="4000" b="1" dirty="0">
                <a:solidFill>
                  <a:schemeClr val="bg1"/>
                </a:solidFill>
                <a:latin typeface="Lato" panose="020F0502020204030203" pitchFamily="34" charset="0"/>
                <a:ea typeface="Lato" panose="020F0502020204030203" pitchFamily="34" charset="0"/>
                <a:cs typeface="Lato" panose="020F0502020204030203" pitchFamily="34" charset="0"/>
              </a:rPr>
              <a:t>Home-learning KS4 lesson 2: Making a difference</a:t>
            </a:r>
            <a:endParaRPr lang="en-GB" sz="5400"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8" name="TextBox 7">
            <a:extLst>
              <a:ext uri="{FF2B5EF4-FFF2-40B4-BE49-F238E27FC236}">
                <a16:creationId xmlns:a16="http://schemas.microsoft.com/office/drawing/2014/main" id="{038FAA43-0204-4495-B264-446F7D86361D}"/>
              </a:ext>
            </a:extLst>
          </p:cNvPr>
          <p:cNvSpPr txBox="1"/>
          <p:nvPr/>
        </p:nvSpPr>
        <p:spPr>
          <a:xfrm>
            <a:off x="3687187" y="5048134"/>
            <a:ext cx="4817624" cy="1077218"/>
          </a:xfrm>
          <a:prstGeom prst="rect">
            <a:avLst/>
          </a:prstGeom>
          <a:noFill/>
        </p:spPr>
        <p:txBody>
          <a:bodyPr wrap="square" rtlCol="0">
            <a:spAutoFit/>
          </a:bodyPr>
          <a:lstStyle/>
          <a:p>
            <a:pPr algn="ctr"/>
            <a:r>
              <a:rPr lang="pt-BR" sz="3200"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To start, play this slideshow from beginning</a:t>
            </a:r>
            <a:endParaRPr lang="en-GB" sz="3200"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endParaRPr>
          </a:p>
        </p:txBody>
      </p:sp>
      <p:pic>
        <p:nvPicPr>
          <p:cNvPr id="9" name="Picture 8">
            <a:extLst>
              <a:ext uri="{FF2B5EF4-FFF2-40B4-BE49-F238E27FC236}">
                <a16:creationId xmlns:a16="http://schemas.microsoft.com/office/drawing/2014/main" id="{9BA99356-B64C-40E9-9E32-CB89297FDE42}"/>
              </a:ext>
            </a:extLst>
          </p:cNvPr>
          <p:cNvPicPr>
            <a:picLocks noChangeAspect="1"/>
          </p:cNvPicPr>
          <p:nvPr/>
        </p:nvPicPr>
        <p:blipFill rotWithShape="1">
          <a:blip r:embed="rId2"/>
          <a:srcRect l="8621" t="-1" r="2490" b="822"/>
          <a:stretch/>
        </p:blipFill>
        <p:spPr>
          <a:xfrm>
            <a:off x="8603805" y="5133863"/>
            <a:ext cx="825104" cy="954107"/>
          </a:xfrm>
          <a:prstGeom prst="rect">
            <a:avLst/>
          </a:prstGeom>
          <a:effectLst>
            <a:outerShdw blurRad="50800" dist="38100" dir="8100000" algn="tr" rotWithShape="0">
              <a:prstClr val="black">
                <a:alpha val="40000"/>
              </a:prstClr>
            </a:outerShdw>
          </a:effectLst>
        </p:spPr>
      </p:pic>
      <p:pic>
        <p:nvPicPr>
          <p:cNvPr id="10" name="Picture 9">
            <a:extLst>
              <a:ext uri="{FF2B5EF4-FFF2-40B4-BE49-F238E27FC236}">
                <a16:creationId xmlns:a16="http://schemas.microsoft.com/office/drawing/2014/main" id="{D4E22F69-9DF0-45FC-B4AA-E4D7A8B799D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08" t="1312" r="50968" b="-1568"/>
          <a:stretch/>
        </p:blipFill>
        <p:spPr>
          <a:xfrm rot="20700138">
            <a:off x="8984757" y="5222004"/>
            <a:ext cx="799141" cy="828395"/>
          </a:xfrm>
          <a:prstGeom prst="rect">
            <a:avLst/>
          </a:prstGeom>
        </p:spPr>
      </p:pic>
      <p:sp>
        <p:nvSpPr>
          <p:cNvPr id="11" name="Footer Placeholder 3">
            <a:extLst>
              <a:ext uri="{FF2B5EF4-FFF2-40B4-BE49-F238E27FC236}">
                <a16:creationId xmlns:a16="http://schemas.microsoft.com/office/drawing/2014/main" id="{CD1D9508-ACF4-4C19-A313-007D0C8CCB41}"/>
              </a:ext>
            </a:extLst>
          </p:cNvPr>
          <p:cNvSpPr>
            <a:spLocks noGrp="1"/>
          </p:cNvSpPr>
          <p:nvPr>
            <p:ph type="ftr" sz="quarter" idx="11"/>
          </p:nvPr>
        </p:nvSpPr>
        <p:spPr>
          <a:xfrm>
            <a:off x="0" y="6581516"/>
            <a:ext cx="12192000" cy="365125"/>
          </a:xfrm>
        </p:spPr>
        <p:txBody>
          <a:bodyPr/>
          <a:lstStyle/>
          <a:p>
            <a:r>
              <a:rPr lang="en-GB" sz="1050" dirty="0">
                <a:solidFill>
                  <a:schemeClr val="bg1"/>
                </a:solidFill>
              </a:rPr>
              <a:t>© PSHE Association 2020</a:t>
            </a:r>
            <a:r>
              <a:rPr lang="en-GB" dirty="0">
                <a:solidFill>
                  <a:schemeClr val="bg1"/>
                </a:solidFill>
              </a:rPr>
              <a:t>	 </a:t>
            </a:r>
          </a:p>
        </p:txBody>
      </p:sp>
      <p:sp>
        <p:nvSpPr>
          <p:cNvPr id="12" name="TextBox 11"/>
          <p:cNvSpPr txBox="1"/>
          <p:nvPr/>
        </p:nvSpPr>
        <p:spPr>
          <a:xfrm>
            <a:off x="178130" y="5750519"/>
            <a:ext cx="2553371" cy="830997"/>
          </a:xfrm>
          <a:prstGeom prst="rect">
            <a:avLst/>
          </a:prstGeom>
          <a:noFill/>
        </p:spPr>
        <p:txBody>
          <a:bodyPr wrap="square" rtlCol="0">
            <a:spAutoFit/>
          </a:bodyPr>
          <a:lstStyle/>
          <a:p>
            <a:r>
              <a:rPr lang="en-GB" sz="1600" i="1" dirty="0">
                <a:solidFill>
                  <a:schemeClr val="bg1"/>
                </a:solidFill>
              </a:rPr>
              <a:t>Adapted for home learning with kind permission from the Environment Agency</a:t>
            </a:r>
          </a:p>
        </p:txBody>
      </p:sp>
      <p:pic>
        <p:nvPicPr>
          <p:cNvPr id="13" name="Picture 1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93714" y="213463"/>
            <a:ext cx="4448396" cy="1229655"/>
          </a:xfrm>
          <a:prstGeom prst="rect">
            <a:avLst/>
          </a:prstGeom>
        </p:spPr>
      </p:pic>
    </p:spTree>
    <p:extLst>
      <p:ext uri="{BB962C8B-B14F-4D97-AF65-F5344CB8AC3E}">
        <p14:creationId xmlns:p14="http://schemas.microsoft.com/office/powerpoint/2010/main" val="949144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B6CEA63-673F-4661-95A0-403D506BA9FE}"/>
              </a:ext>
            </a:extLst>
          </p:cNvPr>
          <p:cNvSpPr txBox="1"/>
          <p:nvPr/>
        </p:nvSpPr>
        <p:spPr>
          <a:xfrm>
            <a:off x="211282" y="217127"/>
            <a:ext cx="10761517" cy="707886"/>
          </a:xfrm>
          <a:prstGeom prst="rect">
            <a:avLst/>
          </a:prstGeom>
          <a:solidFill>
            <a:srgbClr val="F9E3E7">
              <a:alpha val="0"/>
            </a:srgbClr>
          </a:solidFill>
        </p:spPr>
        <p:txBody>
          <a:bodyPr wrap="square" rtlCol="0">
            <a:spAutoFit/>
          </a:bodyPr>
          <a:lstStyle/>
          <a:p>
            <a:pPr lvl="0">
              <a:defRPr/>
            </a:pPr>
            <a:r>
              <a:rPr lang="en-GB" sz="4000" b="1" dirty="0">
                <a:solidFill>
                  <a:srgbClr val="95519E"/>
                </a:solidFill>
                <a:latin typeface="League Spartan" panose="00000800000000000000" pitchFamily="50" charset="0"/>
                <a:ea typeface="Open Sans Extrabold" panose="020B0906030804020204" pitchFamily="34" charset="0"/>
                <a:cs typeface="Open Sans Extrabold" panose="020B0906030804020204" pitchFamily="34" charset="0"/>
              </a:rPr>
              <a:t>Organisations, values and motivation:</a:t>
            </a:r>
          </a:p>
        </p:txBody>
      </p:sp>
      <p:sp>
        <p:nvSpPr>
          <p:cNvPr id="11" name="Content Placeholder 2">
            <a:extLst>
              <a:ext uri="{FF2B5EF4-FFF2-40B4-BE49-F238E27FC236}">
                <a16:creationId xmlns:a16="http://schemas.microsoft.com/office/drawing/2014/main" id="{3B78A38C-2E51-4EDE-8A48-1F7476F1CD91}"/>
              </a:ext>
            </a:extLst>
          </p:cNvPr>
          <p:cNvSpPr>
            <a:spLocks noGrp="1"/>
          </p:cNvSpPr>
          <p:nvPr>
            <p:ph idx="1"/>
          </p:nvPr>
        </p:nvSpPr>
        <p:spPr>
          <a:xfrm>
            <a:off x="546631" y="1062678"/>
            <a:ext cx="11098738" cy="5795322"/>
          </a:xfrm>
        </p:spPr>
        <p:txBody>
          <a:bodyPr>
            <a:normAutofit/>
          </a:bodyPr>
          <a:lstStyle/>
          <a:p>
            <a:pPr marL="0" indent="0">
              <a:buNone/>
            </a:pPr>
            <a:r>
              <a:rPr lang="en-GB" dirty="0"/>
              <a:t>People might find that they feel more motivated working in an organisation that has values that they agree with, or find that they make lasting friendships with colleagues that share their values.</a:t>
            </a:r>
          </a:p>
          <a:p>
            <a:pPr marL="0" indent="0">
              <a:buNone/>
            </a:pPr>
            <a:endParaRPr lang="en-GB" sz="1100" dirty="0"/>
          </a:p>
          <a:p>
            <a:pPr marL="0" indent="0">
              <a:buNone/>
            </a:pPr>
            <a:r>
              <a:rPr lang="en-GB" dirty="0"/>
              <a:t>However, it’s not always possible to find a job at an organisation that aligns with a persons value’s exactly. Sometimes gaining experience in another organisation can be a good stepping stone.</a:t>
            </a:r>
          </a:p>
          <a:p>
            <a:endParaRPr lang="en-GB" sz="1050" dirty="0"/>
          </a:p>
          <a:p>
            <a:pPr marL="0" indent="0">
              <a:buNone/>
            </a:pPr>
            <a:r>
              <a:rPr lang="en-GB" dirty="0"/>
              <a:t>Shared values are one of a number of considerations people have when looking for a job. For example, they will also need to consider:</a:t>
            </a:r>
          </a:p>
          <a:p>
            <a:pPr marL="0" indent="0">
              <a:buNone/>
            </a:pPr>
            <a:endParaRPr lang="en-GB" sz="1000" dirty="0"/>
          </a:p>
          <a:p>
            <a:pPr lvl="1"/>
            <a:r>
              <a:rPr lang="en-GB" b="1" dirty="0"/>
              <a:t>Whether they have the right skills for the job</a:t>
            </a:r>
          </a:p>
          <a:p>
            <a:pPr lvl="1"/>
            <a:r>
              <a:rPr lang="en-GB" b="1" dirty="0"/>
              <a:t>If the money they will be paid meets their needs</a:t>
            </a:r>
          </a:p>
          <a:p>
            <a:endParaRPr lang="en-GB" b="1" dirty="0"/>
          </a:p>
          <a:p>
            <a:endParaRPr lang="en-GB" b="1" dirty="0"/>
          </a:p>
          <a:p>
            <a:endParaRPr lang="en-GB" sz="3200" b="1" dirty="0"/>
          </a:p>
        </p:txBody>
      </p:sp>
    </p:spTree>
    <p:extLst>
      <p:ext uri="{BB962C8B-B14F-4D97-AF65-F5344CB8AC3E}">
        <p14:creationId xmlns:p14="http://schemas.microsoft.com/office/powerpoint/2010/main" val="590919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6" end="6"/>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2">
            <a:extLst>
              <a:ext uri="{FF2B5EF4-FFF2-40B4-BE49-F238E27FC236}">
                <a16:creationId xmlns:a16="http://schemas.microsoft.com/office/drawing/2014/main" id="{E21D2E6C-6B9A-4589-B4F6-51FD4274E556}"/>
              </a:ext>
            </a:extLst>
          </p:cNvPr>
          <p:cNvSpPr>
            <a:spLocks noGrp="1"/>
          </p:cNvSpPr>
          <p:nvPr>
            <p:ph idx="1"/>
          </p:nvPr>
        </p:nvSpPr>
        <p:spPr>
          <a:xfrm>
            <a:off x="970216" y="846594"/>
            <a:ext cx="3869414" cy="3262312"/>
          </a:xfrm>
        </p:spPr>
        <p:txBody>
          <a:bodyPr>
            <a:normAutofit/>
          </a:bodyPr>
          <a:lstStyle/>
          <a:p>
            <a:pPr marL="0" indent="0">
              <a:buNone/>
            </a:pPr>
            <a:r>
              <a:rPr lang="en-GB" sz="2000" dirty="0"/>
              <a:t>Since having children, Billy has been more aware of the need to keep the planet safe for future generations.</a:t>
            </a:r>
          </a:p>
          <a:p>
            <a:pPr marL="0" indent="0">
              <a:buNone/>
            </a:pPr>
            <a:r>
              <a:rPr lang="en-GB" sz="2000" dirty="0"/>
              <a:t>Billy currently has a job mapping the oceans, but he has been offered a higher pay by an oil company which he could use to buy a bigger house.</a:t>
            </a:r>
          </a:p>
        </p:txBody>
      </p:sp>
      <p:sp>
        <p:nvSpPr>
          <p:cNvPr id="6" name="Content Placeholder 2">
            <a:extLst>
              <a:ext uri="{FF2B5EF4-FFF2-40B4-BE49-F238E27FC236}">
                <a16:creationId xmlns:a16="http://schemas.microsoft.com/office/drawing/2014/main" id="{55B79DDB-8E31-4F00-BDC7-DCE9FD7569DC}"/>
              </a:ext>
            </a:extLst>
          </p:cNvPr>
          <p:cNvSpPr txBox="1">
            <a:spLocks/>
          </p:cNvSpPr>
          <p:nvPr/>
        </p:nvSpPr>
        <p:spPr>
          <a:xfrm>
            <a:off x="7114419" y="846594"/>
            <a:ext cx="3869414" cy="25415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t>Nicola is a fitness vlogger and often makes vlogs with other people who have similar interests. She is a popular person and enjoys working with others.</a:t>
            </a:r>
          </a:p>
          <a:p>
            <a:pPr marL="0" indent="0">
              <a:buNone/>
            </a:pPr>
            <a:r>
              <a:rPr lang="en-GB" sz="2000" dirty="0"/>
              <a:t>Nicola’s friend has just won an award for their vlogs. Nicola feels happy for her friend, but wonders if she should have an award too.</a:t>
            </a:r>
          </a:p>
        </p:txBody>
      </p:sp>
      <p:sp>
        <p:nvSpPr>
          <p:cNvPr id="8" name="Content Placeholder 2">
            <a:extLst>
              <a:ext uri="{FF2B5EF4-FFF2-40B4-BE49-F238E27FC236}">
                <a16:creationId xmlns:a16="http://schemas.microsoft.com/office/drawing/2014/main" id="{BA3519BC-7190-4A0D-A332-83C94A185AAF}"/>
              </a:ext>
            </a:extLst>
          </p:cNvPr>
          <p:cNvSpPr txBox="1">
            <a:spLocks/>
          </p:cNvSpPr>
          <p:nvPr/>
        </p:nvSpPr>
        <p:spPr>
          <a:xfrm>
            <a:off x="981368" y="3859245"/>
            <a:ext cx="4096212" cy="32623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t>Eli has worked hard to get a job designing luxury cars. His family are very proud of him and he likes being able to donate to environmental charities.</a:t>
            </a:r>
          </a:p>
          <a:p>
            <a:pPr marL="0" indent="0">
              <a:buNone/>
            </a:pPr>
            <a:r>
              <a:rPr lang="en-GB" sz="2000" dirty="0"/>
              <a:t>Eli’s doing really well in his job. He wonders if he should continue doing what he’s good at, or if he should look for something more challenging.</a:t>
            </a:r>
          </a:p>
        </p:txBody>
      </p:sp>
      <p:sp>
        <p:nvSpPr>
          <p:cNvPr id="9" name="Content Placeholder 2">
            <a:extLst>
              <a:ext uri="{FF2B5EF4-FFF2-40B4-BE49-F238E27FC236}">
                <a16:creationId xmlns:a16="http://schemas.microsoft.com/office/drawing/2014/main" id="{C707659B-BBAE-4CA4-9EF7-8254574C5449}"/>
              </a:ext>
            </a:extLst>
          </p:cNvPr>
          <p:cNvSpPr txBox="1">
            <a:spLocks/>
          </p:cNvSpPr>
          <p:nvPr/>
        </p:nvSpPr>
        <p:spPr>
          <a:xfrm>
            <a:off x="7114419" y="3986245"/>
            <a:ext cx="4096213" cy="25415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t>Sabina volunteers in after school clubs with lots of sports and activities to help children who have moved to the UK make new friends. </a:t>
            </a:r>
          </a:p>
          <a:p>
            <a:pPr marL="0" indent="0">
              <a:buNone/>
            </a:pPr>
            <a:r>
              <a:rPr lang="en-GB" sz="2000" dirty="0"/>
              <a:t>Sabina can’t decide on her next step, should she start a research degree about migration or become a teacher?</a:t>
            </a:r>
          </a:p>
        </p:txBody>
      </p:sp>
      <p:sp>
        <p:nvSpPr>
          <p:cNvPr id="13" name="TextBox 12">
            <a:extLst>
              <a:ext uri="{FF2B5EF4-FFF2-40B4-BE49-F238E27FC236}">
                <a16:creationId xmlns:a16="http://schemas.microsoft.com/office/drawing/2014/main" id="{2D1A6B64-ABC1-45D0-A3F5-1AB2AB5BCE12}"/>
              </a:ext>
            </a:extLst>
          </p:cNvPr>
          <p:cNvSpPr txBox="1"/>
          <p:nvPr/>
        </p:nvSpPr>
        <p:spPr>
          <a:xfrm>
            <a:off x="10326" y="0"/>
            <a:ext cx="12181674" cy="830997"/>
          </a:xfrm>
          <a:prstGeom prst="rect">
            <a:avLst/>
          </a:prstGeom>
          <a:solidFill>
            <a:srgbClr val="F9E3E7">
              <a:alpha val="0"/>
            </a:srgbClr>
          </a:solidFill>
        </p:spPr>
        <p:txBody>
          <a:bodyPr wrap="square" rtlCol="0">
            <a:spAutoFit/>
          </a:bodyPr>
          <a:lstStyle/>
          <a:p>
            <a:pPr lvl="0">
              <a:defRPr/>
            </a:pPr>
            <a:r>
              <a:rPr lang="en-GB" sz="2400" i="1" dirty="0">
                <a:solidFill>
                  <a:srgbClr val="95519E"/>
                </a:solidFill>
                <a:latin typeface="Lato" panose="020F0502020204030203" pitchFamily="34" charset="0"/>
                <a:ea typeface="Lato" panose="020F0502020204030203" pitchFamily="34" charset="0"/>
                <a:cs typeface="Lato" panose="020F0502020204030203" pitchFamily="34" charset="0"/>
              </a:rPr>
              <a:t>If you want an extra challenge, choose one of the characters you met last time and decide which organisation would be the best fit for them.</a:t>
            </a:r>
            <a:endParaRPr lang="en-GB" sz="2400" i="1" strike="sngStrike" dirty="0">
              <a:solidFill>
                <a:srgbClr val="95519E"/>
              </a:solidFill>
              <a:latin typeface="Lato" panose="020F0502020204030203" pitchFamily="34" charset="0"/>
              <a:ea typeface="Lato" panose="020F0502020204030203" pitchFamily="34" charset="0"/>
              <a:cs typeface="Lato" panose="020F0502020204030203" pitchFamily="34" charset="0"/>
            </a:endParaRPr>
          </a:p>
        </p:txBody>
      </p:sp>
      <p:grpSp>
        <p:nvGrpSpPr>
          <p:cNvPr id="14" name="Group 13">
            <a:extLst>
              <a:ext uri="{FF2B5EF4-FFF2-40B4-BE49-F238E27FC236}">
                <a16:creationId xmlns:a16="http://schemas.microsoft.com/office/drawing/2014/main" id="{ACB3ED73-1276-4B10-BA85-CE77163362FA}"/>
              </a:ext>
            </a:extLst>
          </p:cNvPr>
          <p:cNvGrpSpPr/>
          <p:nvPr/>
        </p:nvGrpSpPr>
        <p:grpSpPr>
          <a:xfrm>
            <a:off x="1042669" y="834885"/>
            <a:ext cx="4034911" cy="2882807"/>
            <a:chOff x="981368" y="719595"/>
            <a:chExt cx="3796961" cy="2774084"/>
          </a:xfrm>
        </p:grpSpPr>
        <p:pic>
          <p:nvPicPr>
            <p:cNvPr id="5" name="Picture 4">
              <a:extLst>
                <a:ext uri="{FF2B5EF4-FFF2-40B4-BE49-F238E27FC236}">
                  <a16:creationId xmlns:a16="http://schemas.microsoft.com/office/drawing/2014/main" id="{CAE8737B-79C7-4551-A632-2AE5F19EF60A}"/>
                </a:ext>
              </a:extLst>
            </p:cNvPr>
            <p:cNvPicPr>
              <a:picLocks noChangeAspect="1"/>
            </p:cNvPicPr>
            <p:nvPr/>
          </p:nvPicPr>
          <p:blipFill>
            <a:blip r:embed="rId3"/>
            <a:stretch>
              <a:fillRect/>
            </a:stretch>
          </p:blipFill>
          <p:spPr>
            <a:xfrm>
              <a:off x="2046341" y="753737"/>
              <a:ext cx="2731988" cy="2739942"/>
            </a:xfrm>
            <a:prstGeom prst="rect">
              <a:avLst/>
            </a:prstGeom>
          </p:spPr>
        </p:pic>
        <p:sp>
          <p:nvSpPr>
            <p:cNvPr id="11" name="Rectangle 10">
              <a:extLst>
                <a:ext uri="{FF2B5EF4-FFF2-40B4-BE49-F238E27FC236}">
                  <a16:creationId xmlns:a16="http://schemas.microsoft.com/office/drawing/2014/main" id="{3C81729E-A224-455E-8366-E52D392E8784}"/>
                </a:ext>
              </a:extLst>
            </p:cNvPr>
            <p:cNvSpPr/>
            <p:nvPr/>
          </p:nvSpPr>
          <p:spPr>
            <a:xfrm>
              <a:off x="981368" y="719595"/>
              <a:ext cx="1064974" cy="27740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Billy</a:t>
              </a:r>
            </a:p>
          </p:txBody>
        </p:sp>
      </p:grpSp>
      <p:grpSp>
        <p:nvGrpSpPr>
          <p:cNvPr id="19" name="Group 18">
            <a:extLst>
              <a:ext uri="{FF2B5EF4-FFF2-40B4-BE49-F238E27FC236}">
                <a16:creationId xmlns:a16="http://schemas.microsoft.com/office/drawing/2014/main" id="{65DF344C-E27B-4030-AB73-AD5002181B9D}"/>
              </a:ext>
            </a:extLst>
          </p:cNvPr>
          <p:cNvGrpSpPr/>
          <p:nvPr/>
        </p:nvGrpSpPr>
        <p:grpSpPr>
          <a:xfrm>
            <a:off x="6924906" y="864672"/>
            <a:ext cx="4192740" cy="2882807"/>
            <a:chOff x="6791093" y="737672"/>
            <a:chExt cx="4192740" cy="2882807"/>
          </a:xfrm>
        </p:grpSpPr>
        <p:pic>
          <p:nvPicPr>
            <p:cNvPr id="15" name="Picture 14">
              <a:extLst>
                <a:ext uri="{FF2B5EF4-FFF2-40B4-BE49-F238E27FC236}">
                  <a16:creationId xmlns:a16="http://schemas.microsoft.com/office/drawing/2014/main" id="{8BAF9294-94D2-4CD9-9BE2-174477770F6F}"/>
                </a:ext>
              </a:extLst>
            </p:cNvPr>
            <p:cNvPicPr>
              <a:picLocks noChangeAspect="1"/>
            </p:cNvPicPr>
            <p:nvPr/>
          </p:nvPicPr>
          <p:blipFill>
            <a:blip r:embed="rId4"/>
            <a:stretch>
              <a:fillRect/>
            </a:stretch>
          </p:blipFill>
          <p:spPr>
            <a:xfrm>
              <a:off x="8080636" y="737672"/>
              <a:ext cx="2903197" cy="2858711"/>
            </a:xfrm>
            <a:prstGeom prst="rect">
              <a:avLst/>
            </a:prstGeom>
          </p:spPr>
        </p:pic>
        <p:sp>
          <p:nvSpPr>
            <p:cNvPr id="20" name="Rectangle 19">
              <a:extLst>
                <a:ext uri="{FF2B5EF4-FFF2-40B4-BE49-F238E27FC236}">
                  <a16:creationId xmlns:a16="http://schemas.microsoft.com/office/drawing/2014/main" id="{5D09CA24-A6A1-4C5D-81A1-A136D03270C5}"/>
                </a:ext>
              </a:extLst>
            </p:cNvPr>
            <p:cNvSpPr/>
            <p:nvPr/>
          </p:nvSpPr>
          <p:spPr>
            <a:xfrm>
              <a:off x="6791093" y="737672"/>
              <a:ext cx="1289426" cy="28828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Nicola</a:t>
              </a:r>
            </a:p>
          </p:txBody>
        </p:sp>
      </p:grpSp>
      <p:grpSp>
        <p:nvGrpSpPr>
          <p:cNvPr id="22" name="Group 21">
            <a:extLst>
              <a:ext uri="{FF2B5EF4-FFF2-40B4-BE49-F238E27FC236}">
                <a16:creationId xmlns:a16="http://schemas.microsoft.com/office/drawing/2014/main" id="{3FEE7027-C6B2-46B0-97EC-6E32D92A73FC}"/>
              </a:ext>
            </a:extLst>
          </p:cNvPr>
          <p:cNvGrpSpPr/>
          <p:nvPr/>
        </p:nvGrpSpPr>
        <p:grpSpPr>
          <a:xfrm>
            <a:off x="1028722" y="3840266"/>
            <a:ext cx="4048858" cy="2882807"/>
            <a:chOff x="1028722" y="3713266"/>
            <a:chExt cx="4048858" cy="2882807"/>
          </a:xfrm>
        </p:grpSpPr>
        <p:pic>
          <p:nvPicPr>
            <p:cNvPr id="21" name="Picture 20">
              <a:extLst>
                <a:ext uri="{FF2B5EF4-FFF2-40B4-BE49-F238E27FC236}">
                  <a16:creationId xmlns:a16="http://schemas.microsoft.com/office/drawing/2014/main" id="{EDB19654-F949-4ECA-8B76-D981011DD089}"/>
                </a:ext>
              </a:extLst>
            </p:cNvPr>
            <p:cNvPicPr>
              <a:picLocks noChangeAspect="1"/>
            </p:cNvPicPr>
            <p:nvPr/>
          </p:nvPicPr>
          <p:blipFill>
            <a:blip r:embed="rId5"/>
            <a:stretch>
              <a:fillRect/>
            </a:stretch>
          </p:blipFill>
          <p:spPr>
            <a:xfrm>
              <a:off x="2174382" y="3725314"/>
              <a:ext cx="2903198" cy="2858712"/>
            </a:xfrm>
            <a:prstGeom prst="rect">
              <a:avLst/>
            </a:prstGeom>
          </p:spPr>
        </p:pic>
        <p:sp>
          <p:nvSpPr>
            <p:cNvPr id="23" name="Rectangle 22">
              <a:extLst>
                <a:ext uri="{FF2B5EF4-FFF2-40B4-BE49-F238E27FC236}">
                  <a16:creationId xmlns:a16="http://schemas.microsoft.com/office/drawing/2014/main" id="{8CF70670-D57C-41F5-8897-0ACDF0EAA155}"/>
                </a:ext>
              </a:extLst>
            </p:cNvPr>
            <p:cNvSpPr/>
            <p:nvPr/>
          </p:nvSpPr>
          <p:spPr>
            <a:xfrm>
              <a:off x="1028722" y="3713266"/>
              <a:ext cx="1131714" cy="28828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Eli</a:t>
              </a:r>
            </a:p>
          </p:txBody>
        </p:sp>
      </p:grpSp>
      <p:grpSp>
        <p:nvGrpSpPr>
          <p:cNvPr id="25" name="Group 24">
            <a:extLst>
              <a:ext uri="{FF2B5EF4-FFF2-40B4-BE49-F238E27FC236}">
                <a16:creationId xmlns:a16="http://schemas.microsoft.com/office/drawing/2014/main" id="{A42C58DA-5D0E-4B18-9DFA-CE4D2478A858}"/>
              </a:ext>
            </a:extLst>
          </p:cNvPr>
          <p:cNvGrpSpPr/>
          <p:nvPr/>
        </p:nvGrpSpPr>
        <p:grpSpPr>
          <a:xfrm>
            <a:off x="6824545" y="3852314"/>
            <a:ext cx="4292984" cy="2885925"/>
            <a:chOff x="6824545" y="3725314"/>
            <a:chExt cx="4292984" cy="2885925"/>
          </a:xfrm>
        </p:grpSpPr>
        <p:pic>
          <p:nvPicPr>
            <p:cNvPr id="24" name="Picture 23">
              <a:extLst>
                <a:ext uri="{FF2B5EF4-FFF2-40B4-BE49-F238E27FC236}">
                  <a16:creationId xmlns:a16="http://schemas.microsoft.com/office/drawing/2014/main" id="{0EB3A891-A322-46F4-BD85-6D648F8C2374}"/>
                </a:ext>
              </a:extLst>
            </p:cNvPr>
            <p:cNvPicPr>
              <a:picLocks noChangeAspect="1"/>
            </p:cNvPicPr>
            <p:nvPr/>
          </p:nvPicPr>
          <p:blipFill>
            <a:blip r:embed="rId6"/>
            <a:stretch>
              <a:fillRect/>
            </a:stretch>
          </p:blipFill>
          <p:spPr>
            <a:xfrm>
              <a:off x="8214332" y="3725314"/>
              <a:ext cx="2903197" cy="2884938"/>
            </a:xfrm>
            <a:prstGeom prst="rect">
              <a:avLst/>
            </a:prstGeom>
          </p:spPr>
        </p:pic>
        <p:sp>
          <p:nvSpPr>
            <p:cNvPr id="27" name="Rectangle 26">
              <a:extLst>
                <a:ext uri="{FF2B5EF4-FFF2-40B4-BE49-F238E27FC236}">
                  <a16:creationId xmlns:a16="http://schemas.microsoft.com/office/drawing/2014/main" id="{AD7C03E5-DC0D-407C-978C-37F365EFDA65}"/>
                </a:ext>
              </a:extLst>
            </p:cNvPr>
            <p:cNvSpPr/>
            <p:nvPr/>
          </p:nvSpPr>
          <p:spPr>
            <a:xfrm>
              <a:off x="6824545" y="3728432"/>
              <a:ext cx="1389787" cy="28828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Sabina</a:t>
              </a:r>
            </a:p>
          </p:txBody>
        </p:sp>
      </p:grpSp>
    </p:spTree>
    <p:extLst>
      <p:ext uri="{BB962C8B-B14F-4D97-AF65-F5344CB8AC3E}">
        <p14:creationId xmlns:p14="http://schemas.microsoft.com/office/powerpoint/2010/main" val="33632459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7" restart="whenNotActive" fill="hold" evtFilter="cancelBubble" nodeType="interactiveSeq">
                <p:stCondLst>
                  <p:cond evt="onClick" delay="0">
                    <p:tgtEl>
                      <p:spTgt spid="19"/>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2" restart="whenNotActive" fill="hold" evtFilter="cancelBubble" nodeType="interactiveSeq">
                <p:stCondLst>
                  <p:cond evt="onClick" delay="0">
                    <p:tgtEl>
                      <p:spTgt spid="22"/>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7" restart="whenNotActive" fill="hold" evtFilter="cancelBubble" nodeType="interactiveSeq">
                <p:stCondLst>
                  <p:cond evt="onClick" delay="0">
                    <p:tgtEl>
                      <p:spTgt spid="25"/>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B6CEA63-673F-4661-95A0-403D506BA9FE}"/>
              </a:ext>
            </a:extLst>
          </p:cNvPr>
          <p:cNvSpPr txBox="1"/>
          <p:nvPr/>
        </p:nvSpPr>
        <p:spPr>
          <a:xfrm>
            <a:off x="211283" y="272883"/>
            <a:ext cx="9658608" cy="707886"/>
          </a:xfrm>
          <a:prstGeom prst="rect">
            <a:avLst/>
          </a:prstGeom>
          <a:solidFill>
            <a:srgbClr val="F9E3E7">
              <a:alpha val="0"/>
            </a:srgbClr>
          </a:solidFill>
        </p:spPr>
        <p:txBody>
          <a:bodyPr wrap="square" rtlCol="0">
            <a:spAutoFit/>
          </a:bodyPr>
          <a:lstStyle/>
          <a:p>
            <a:pPr lvl="0">
              <a:defRPr/>
            </a:pPr>
            <a:r>
              <a:rPr lang="en-GB" sz="4000" b="1" dirty="0">
                <a:solidFill>
                  <a:srgbClr val="95519E"/>
                </a:solidFill>
                <a:latin typeface="League Spartan" panose="00000800000000000000" pitchFamily="50" charset="0"/>
                <a:ea typeface="Open Sans Extrabold" panose="020B0906030804020204" pitchFamily="34" charset="0"/>
                <a:cs typeface="Open Sans Extrabold" panose="020B0906030804020204" pitchFamily="34" charset="0"/>
              </a:rPr>
              <a:t>Personal reflection</a:t>
            </a:r>
            <a:endParaRPr lang="en-GB" sz="4000" b="1" strike="sngStrike" dirty="0">
              <a:solidFill>
                <a:srgbClr val="95519E"/>
              </a:solidFill>
              <a:latin typeface="League Spartan" panose="00000800000000000000" pitchFamily="50" charset="0"/>
              <a:ea typeface="Open Sans Extrabold" panose="020B0906030804020204" pitchFamily="34" charset="0"/>
              <a:cs typeface="Open Sans Extrabold" panose="020B0906030804020204" pitchFamily="34" charset="0"/>
            </a:endParaRPr>
          </a:p>
        </p:txBody>
      </p:sp>
      <p:sp>
        <p:nvSpPr>
          <p:cNvPr id="26" name="Content Placeholder 2">
            <a:extLst>
              <a:ext uri="{FF2B5EF4-FFF2-40B4-BE49-F238E27FC236}">
                <a16:creationId xmlns:a16="http://schemas.microsoft.com/office/drawing/2014/main" id="{E21D2E6C-6B9A-4589-B4F6-51FD4274E556}"/>
              </a:ext>
            </a:extLst>
          </p:cNvPr>
          <p:cNvSpPr>
            <a:spLocks noGrp="1"/>
          </p:cNvSpPr>
          <p:nvPr>
            <p:ph idx="1"/>
          </p:nvPr>
        </p:nvSpPr>
        <p:spPr>
          <a:xfrm>
            <a:off x="305171" y="1193204"/>
            <a:ext cx="6971929" cy="5232996"/>
          </a:xfrm>
        </p:spPr>
        <p:txBody>
          <a:bodyPr>
            <a:normAutofit/>
          </a:bodyPr>
          <a:lstStyle/>
          <a:p>
            <a:pPr marL="0" indent="0">
              <a:buNone/>
            </a:pPr>
            <a:endParaRPr lang="en-GB" dirty="0"/>
          </a:p>
          <a:p>
            <a:pPr marL="0" indent="0">
              <a:buNone/>
            </a:pPr>
            <a:endParaRPr lang="en-GB" dirty="0"/>
          </a:p>
          <a:p>
            <a:pPr marL="0" indent="0">
              <a:buNone/>
            </a:pPr>
            <a:r>
              <a:rPr lang="en-GB" dirty="0"/>
              <a:t>We have explored how these values can be shared with an organisation. </a:t>
            </a:r>
          </a:p>
          <a:p>
            <a:pPr marL="0" indent="0">
              <a:buNone/>
            </a:pPr>
            <a:endParaRPr lang="en-GB" dirty="0"/>
          </a:p>
          <a:p>
            <a:pPr marL="0" indent="0">
              <a:buNone/>
            </a:pPr>
            <a:r>
              <a:rPr lang="en-GB" dirty="0"/>
              <a:t>What values would you expect, or look for, in an organisation you would want to work for?</a:t>
            </a:r>
          </a:p>
          <a:p>
            <a:pPr marL="0" indent="0">
              <a:buNone/>
            </a:pPr>
            <a:endParaRPr lang="en-GB" dirty="0"/>
          </a:p>
          <a:p>
            <a:pPr marL="0" indent="0">
              <a:buNone/>
            </a:pPr>
            <a:endParaRPr lang="en-GB" dirty="0"/>
          </a:p>
        </p:txBody>
      </p:sp>
      <p:sp>
        <p:nvSpPr>
          <p:cNvPr id="8" name="Rectangle 7">
            <a:extLst>
              <a:ext uri="{FF2B5EF4-FFF2-40B4-BE49-F238E27FC236}">
                <a16:creationId xmlns:a16="http://schemas.microsoft.com/office/drawing/2014/main" id="{22DAD594-1207-4502-87CC-25DE25F3505A}"/>
              </a:ext>
            </a:extLst>
          </p:cNvPr>
          <p:cNvSpPr/>
          <p:nvPr/>
        </p:nvSpPr>
        <p:spPr>
          <a:xfrm>
            <a:off x="7645400" y="272883"/>
            <a:ext cx="4241429" cy="6127917"/>
          </a:xfrm>
          <a:prstGeom prst="rect">
            <a:avLst/>
          </a:prstGeom>
          <a:solidFill>
            <a:schemeClr val="bg1"/>
          </a:solidFill>
          <a:ln w="38100">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tx1"/>
                </a:solidFill>
              </a:rPr>
              <a:t>A few examples of values you might expect could include:</a:t>
            </a:r>
          </a:p>
          <a:p>
            <a:pPr marL="342900" indent="-342900">
              <a:spcBef>
                <a:spcPts val="600"/>
              </a:spcBef>
              <a:buFont typeface="Arial" panose="020B0604020202020204" pitchFamily="34" charset="0"/>
              <a:buChar char="•"/>
            </a:pPr>
            <a:r>
              <a:rPr lang="en-GB" sz="2400" dirty="0">
                <a:solidFill>
                  <a:schemeClr val="tx1"/>
                </a:solidFill>
              </a:rPr>
              <a:t>A sense of community within the organisation</a:t>
            </a:r>
          </a:p>
          <a:p>
            <a:pPr marL="342900" indent="-342900">
              <a:spcBef>
                <a:spcPts val="600"/>
              </a:spcBef>
              <a:buFont typeface="Arial" panose="020B0604020202020204" pitchFamily="34" charset="0"/>
              <a:buChar char="•"/>
            </a:pPr>
            <a:r>
              <a:rPr lang="en-GB" sz="2400" dirty="0">
                <a:solidFill>
                  <a:schemeClr val="tx1"/>
                </a:solidFill>
              </a:rPr>
              <a:t>Helping the wider community outside the organisation</a:t>
            </a:r>
          </a:p>
          <a:p>
            <a:pPr marL="342900" indent="-342900">
              <a:spcBef>
                <a:spcPts val="600"/>
              </a:spcBef>
              <a:buFont typeface="Arial" panose="020B0604020202020204" pitchFamily="34" charset="0"/>
              <a:buChar char="•"/>
            </a:pPr>
            <a:r>
              <a:rPr lang="en-GB" sz="2400" dirty="0">
                <a:solidFill>
                  <a:schemeClr val="tx1"/>
                </a:solidFill>
              </a:rPr>
              <a:t>Helping employees to learn and develop their skills</a:t>
            </a:r>
          </a:p>
          <a:p>
            <a:pPr marL="342900" indent="-342900">
              <a:spcBef>
                <a:spcPts val="600"/>
              </a:spcBef>
              <a:buFont typeface="Arial" panose="020B0604020202020204" pitchFamily="34" charset="0"/>
              <a:buChar char="•"/>
            </a:pPr>
            <a:r>
              <a:rPr lang="en-GB" sz="2400" dirty="0">
                <a:solidFill>
                  <a:schemeClr val="tx1"/>
                </a:solidFill>
              </a:rPr>
              <a:t>Helping to support employees health and wellbeing</a:t>
            </a:r>
          </a:p>
          <a:p>
            <a:pPr marL="342900" indent="-342900">
              <a:spcBef>
                <a:spcPts val="600"/>
              </a:spcBef>
              <a:buFont typeface="Arial" panose="020B0604020202020204" pitchFamily="34" charset="0"/>
              <a:buChar char="•"/>
            </a:pPr>
            <a:r>
              <a:rPr lang="en-GB" sz="2400" dirty="0">
                <a:solidFill>
                  <a:schemeClr val="tx1"/>
                </a:solidFill>
              </a:rPr>
              <a:t>Helping to protect the environment or reduce waste</a:t>
            </a:r>
          </a:p>
        </p:txBody>
      </p:sp>
      <p:sp>
        <p:nvSpPr>
          <p:cNvPr id="9" name="Rectangle 8">
            <a:extLst>
              <a:ext uri="{FF2B5EF4-FFF2-40B4-BE49-F238E27FC236}">
                <a16:creationId xmlns:a16="http://schemas.microsoft.com/office/drawing/2014/main" id="{853C0AFC-232F-4B12-AEF7-B63F75483DEA}"/>
              </a:ext>
            </a:extLst>
          </p:cNvPr>
          <p:cNvSpPr/>
          <p:nvPr/>
        </p:nvSpPr>
        <p:spPr>
          <a:xfrm>
            <a:off x="7645400" y="247483"/>
            <a:ext cx="4241429" cy="6127917"/>
          </a:xfrm>
          <a:prstGeom prst="rect">
            <a:avLst/>
          </a:prstGeom>
          <a:solidFill>
            <a:schemeClr val="bg1"/>
          </a:solidFill>
          <a:ln w="38100">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tx1"/>
                </a:solidFill>
              </a:rPr>
              <a:t>A few examples of values you might expect could include:</a:t>
            </a:r>
          </a:p>
          <a:p>
            <a:pPr marL="342900" indent="-342900">
              <a:spcBef>
                <a:spcPts val="600"/>
              </a:spcBef>
              <a:buFont typeface="Arial" panose="020B0604020202020204" pitchFamily="34" charset="0"/>
              <a:buChar char="•"/>
            </a:pPr>
            <a:r>
              <a:rPr lang="en-GB" sz="2400" dirty="0">
                <a:solidFill>
                  <a:schemeClr val="tx1"/>
                </a:solidFill>
              </a:rPr>
              <a:t>A sense of community within the organisation</a:t>
            </a:r>
          </a:p>
          <a:p>
            <a:pPr marL="342900" indent="-342900">
              <a:spcBef>
                <a:spcPts val="600"/>
              </a:spcBef>
              <a:buFont typeface="Arial" panose="020B0604020202020204" pitchFamily="34" charset="0"/>
              <a:buChar char="•"/>
            </a:pPr>
            <a:r>
              <a:rPr lang="en-GB" sz="2400" dirty="0">
                <a:solidFill>
                  <a:schemeClr val="tx1"/>
                </a:solidFill>
              </a:rPr>
              <a:t>Helping the wider community outside the organisation</a:t>
            </a:r>
          </a:p>
          <a:p>
            <a:pPr marL="342900" indent="-342900">
              <a:spcBef>
                <a:spcPts val="600"/>
              </a:spcBef>
              <a:buFont typeface="Arial" panose="020B0604020202020204" pitchFamily="34" charset="0"/>
              <a:buChar char="•"/>
            </a:pPr>
            <a:r>
              <a:rPr lang="en-GB" sz="2400" dirty="0">
                <a:solidFill>
                  <a:schemeClr val="tx1"/>
                </a:solidFill>
              </a:rPr>
              <a:t>Helping employees to learn and develop their skills</a:t>
            </a:r>
          </a:p>
          <a:p>
            <a:pPr marL="342900" indent="-342900">
              <a:spcBef>
                <a:spcPts val="600"/>
              </a:spcBef>
              <a:buFont typeface="Arial" panose="020B0604020202020204" pitchFamily="34" charset="0"/>
              <a:buChar char="•"/>
            </a:pPr>
            <a:r>
              <a:rPr lang="en-GB" sz="2400" dirty="0">
                <a:solidFill>
                  <a:schemeClr val="tx1"/>
                </a:solidFill>
              </a:rPr>
              <a:t>Helping to support employees health and wellbeing</a:t>
            </a:r>
          </a:p>
          <a:p>
            <a:pPr marL="342900" indent="-342900">
              <a:spcBef>
                <a:spcPts val="600"/>
              </a:spcBef>
              <a:buFont typeface="Arial" panose="020B0604020202020204" pitchFamily="34" charset="0"/>
              <a:buChar char="•"/>
            </a:pPr>
            <a:r>
              <a:rPr lang="en-GB" sz="2400" dirty="0">
                <a:solidFill>
                  <a:schemeClr val="tx1"/>
                </a:solidFill>
              </a:rPr>
              <a:t>Helping to protect the environment or reduce waste</a:t>
            </a:r>
          </a:p>
        </p:txBody>
      </p:sp>
      <p:sp>
        <p:nvSpPr>
          <p:cNvPr id="2" name="Rectangle 1">
            <a:extLst>
              <a:ext uri="{FF2B5EF4-FFF2-40B4-BE49-F238E27FC236}">
                <a16:creationId xmlns:a16="http://schemas.microsoft.com/office/drawing/2014/main" id="{C97E735D-20B4-4634-ADEE-F0EF2D5CCD0D}"/>
              </a:ext>
            </a:extLst>
          </p:cNvPr>
          <p:cNvSpPr/>
          <p:nvPr/>
        </p:nvSpPr>
        <p:spPr>
          <a:xfrm>
            <a:off x="7632700" y="222083"/>
            <a:ext cx="4335317" cy="6261099"/>
          </a:xfrm>
          <a:prstGeom prst="rect">
            <a:avLst/>
          </a:prstGeom>
          <a:solidFill>
            <a:srgbClr val="E9D9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i="1" dirty="0">
                <a:solidFill>
                  <a:schemeClr val="tx1"/>
                </a:solidFill>
              </a:rPr>
              <a:t>Need help?</a:t>
            </a:r>
          </a:p>
          <a:p>
            <a:pPr algn="ctr"/>
            <a:r>
              <a:rPr lang="en-GB" sz="3200" b="1" i="1" dirty="0">
                <a:solidFill>
                  <a:schemeClr val="tx1"/>
                </a:solidFill>
              </a:rPr>
              <a:t>Click here for some examples</a:t>
            </a:r>
          </a:p>
        </p:txBody>
      </p:sp>
    </p:spTree>
    <p:extLst>
      <p:ext uri="{BB962C8B-B14F-4D97-AF65-F5344CB8AC3E}">
        <p14:creationId xmlns:p14="http://schemas.microsoft.com/office/powerpoint/2010/main" val="40636504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666C407-4F1F-4370-A344-879B6D052436}"/>
              </a:ext>
            </a:extLst>
          </p:cNvPr>
          <p:cNvSpPr txBox="1"/>
          <p:nvPr/>
        </p:nvSpPr>
        <p:spPr>
          <a:xfrm>
            <a:off x="211282" y="217127"/>
            <a:ext cx="10761517" cy="707886"/>
          </a:xfrm>
          <a:prstGeom prst="rect">
            <a:avLst/>
          </a:prstGeom>
          <a:solidFill>
            <a:srgbClr val="F9E3E7">
              <a:alpha val="0"/>
            </a:srgbClr>
          </a:solidFill>
        </p:spPr>
        <p:txBody>
          <a:bodyPr wrap="square" rtlCol="0">
            <a:spAutoFit/>
          </a:bodyPr>
          <a:lstStyle/>
          <a:p>
            <a:pPr lvl="0">
              <a:defRPr/>
            </a:pPr>
            <a:r>
              <a:rPr lang="en-GB" sz="4000" b="1" dirty="0">
                <a:solidFill>
                  <a:srgbClr val="95519E"/>
                </a:solidFill>
                <a:latin typeface="League Spartan" panose="00000800000000000000" pitchFamily="50" charset="0"/>
                <a:ea typeface="Open Sans Extrabold" panose="020B0906030804020204" pitchFamily="34" charset="0"/>
                <a:cs typeface="Open Sans Extrabold" panose="020B0906030804020204" pitchFamily="34" charset="0"/>
              </a:rPr>
              <a:t>Career case studies.</a:t>
            </a:r>
          </a:p>
        </p:txBody>
      </p:sp>
      <p:sp>
        <p:nvSpPr>
          <p:cNvPr id="5" name="Content Placeholder 2">
            <a:extLst>
              <a:ext uri="{FF2B5EF4-FFF2-40B4-BE49-F238E27FC236}">
                <a16:creationId xmlns:a16="http://schemas.microsoft.com/office/drawing/2014/main" id="{3E122F69-B31F-48D3-A285-DC12CD6287AA}"/>
              </a:ext>
            </a:extLst>
          </p:cNvPr>
          <p:cNvSpPr txBox="1">
            <a:spLocks/>
          </p:cNvSpPr>
          <p:nvPr/>
        </p:nvSpPr>
        <p:spPr>
          <a:xfrm>
            <a:off x="301083" y="1349298"/>
            <a:ext cx="11541512" cy="550870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On the next slide, choose and read one of the three career case studies. </a:t>
            </a:r>
          </a:p>
          <a:p>
            <a:pPr marL="0" indent="0">
              <a:buFont typeface="Arial" panose="020B0604020202020204" pitchFamily="34" charset="0"/>
              <a:buNone/>
            </a:pPr>
            <a:endParaRPr lang="en-GB" dirty="0"/>
          </a:p>
          <a:p>
            <a:pPr marL="0" indent="0">
              <a:buNone/>
            </a:pPr>
            <a:r>
              <a:rPr lang="en-GB" dirty="0"/>
              <a:t>Try to answer the following questions about the case study you have chosen:</a:t>
            </a:r>
          </a:p>
          <a:p>
            <a:pPr marL="0" indent="0">
              <a:buNone/>
            </a:pPr>
            <a:endParaRPr lang="en-GB" b="1" dirty="0"/>
          </a:p>
          <a:p>
            <a:r>
              <a:rPr lang="en-GB" dirty="0"/>
              <a:t>How have they gained </a:t>
            </a:r>
            <a:r>
              <a:rPr lang="en-GB" b="1" dirty="0"/>
              <a:t>skills </a:t>
            </a:r>
            <a:r>
              <a:rPr lang="en-GB" dirty="0"/>
              <a:t>or </a:t>
            </a:r>
            <a:r>
              <a:rPr lang="en-GB" b="1" dirty="0"/>
              <a:t>knowledge </a:t>
            </a:r>
            <a:r>
              <a:rPr lang="en-GB" dirty="0"/>
              <a:t>to help them feel confident?</a:t>
            </a:r>
          </a:p>
          <a:p>
            <a:endParaRPr lang="en-GB" dirty="0"/>
          </a:p>
          <a:p>
            <a:r>
              <a:rPr lang="en-GB" dirty="0"/>
              <a:t>How do they feel </a:t>
            </a:r>
            <a:r>
              <a:rPr lang="en-GB" b="1" dirty="0"/>
              <a:t>connected </a:t>
            </a:r>
            <a:r>
              <a:rPr lang="en-GB" dirty="0"/>
              <a:t>to their local community or the wider world?</a:t>
            </a:r>
          </a:p>
          <a:p>
            <a:endParaRPr lang="en-GB" sz="3200" b="1" dirty="0"/>
          </a:p>
        </p:txBody>
      </p:sp>
    </p:spTree>
    <p:extLst>
      <p:ext uri="{BB962C8B-B14F-4D97-AF65-F5344CB8AC3E}">
        <p14:creationId xmlns:p14="http://schemas.microsoft.com/office/powerpoint/2010/main" val="390444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6DA2E56-1EDB-4EF0-A016-045F24AB6DC2}"/>
              </a:ext>
            </a:extLst>
          </p:cNvPr>
          <p:cNvSpPr/>
          <p:nvPr/>
        </p:nvSpPr>
        <p:spPr>
          <a:xfrm>
            <a:off x="8188713" y="925013"/>
            <a:ext cx="3792008" cy="57158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GB" sz="2000" dirty="0">
                <a:solidFill>
                  <a:schemeClr val="tx1"/>
                </a:solidFill>
              </a:rPr>
              <a:t>Faye has gained knowledge and skills from:</a:t>
            </a:r>
          </a:p>
          <a:p>
            <a:pPr marL="342900" indent="-342900">
              <a:spcBef>
                <a:spcPts val="600"/>
              </a:spcBef>
              <a:buFont typeface="Arial" panose="020B0604020202020204" pitchFamily="34" charset="0"/>
              <a:buChar char="•"/>
            </a:pPr>
            <a:r>
              <a:rPr lang="en-GB" sz="2000" dirty="0">
                <a:solidFill>
                  <a:schemeClr val="tx1"/>
                </a:solidFill>
              </a:rPr>
              <a:t>The range of projects she has been involved in</a:t>
            </a:r>
          </a:p>
          <a:p>
            <a:pPr marL="342900" indent="-342900">
              <a:spcBef>
                <a:spcPts val="600"/>
              </a:spcBef>
              <a:buFont typeface="Arial" panose="020B0604020202020204" pitchFamily="34" charset="0"/>
              <a:buChar char="•"/>
            </a:pPr>
            <a:r>
              <a:rPr lang="en-GB" sz="2000" dirty="0">
                <a:solidFill>
                  <a:schemeClr val="tx1"/>
                </a:solidFill>
              </a:rPr>
              <a:t>Her experience in taking on a little more leadership responsibility in each project</a:t>
            </a:r>
          </a:p>
          <a:p>
            <a:pPr marL="342900" indent="-342900">
              <a:spcBef>
                <a:spcPts val="600"/>
              </a:spcBef>
              <a:buFont typeface="Arial" panose="020B0604020202020204" pitchFamily="34" charset="0"/>
              <a:buChar char="•"/>
            </a:pPr>
            <a:endParaRPr lang="en-GB" sz="2000" dirty="0">
              <a:solidFill>
                <a:schemeClr val="tx1"/>
              </a:solidFill>
            </a:endParaRPr>
          </a:p>
          <a:p>
            <a:pPr>
              <a:spcBef>
                <a:spcPts val="600"/>
              </a:spcBef>
            </a:pPr>
            <a:r>
              <a:rPr lang="en-GB" sz="2000" dirty="0">
                <a:solidFill>
                  <a:schemeClr val="tx1"/>
                </a:solidFill>
              </a:rPr>
              <a:t>Faye feels connected to others in her job because:</a:t>
            </a:r>
          </a:p>
          <a:p>
            <a:pPr marL="342900" indent="-342900">
              <a:spcBef>
                <a:spcPts val="600"/>
              </a:spcBef>
              <a:buFont typeface="Arial" panose="020B0604020202020204" pitchFamily="34" charset="0"/>
              <a:buChar char="•"/>
            </a:pPr>
            <a:r>
              <a:rPr lang="en-GB" sz="2000" dirty="0">
                <a:solidFill>
                  <a:schemeClr val="tx1"/>
                </a:solidFill>
              </a:rPr>
              <a:t>She regularly works closely with colleagues in teams or pairs</a:t>
            </a:r>
          </a:p>
          <a:p>
            <a:pPr marL="342900" indent="-342900">
              <a:spcBef>
                <a:spcPts val="600"/>
              </a:spcBef>
              <a:buFont typeface="Arial" panose="020B0604020202020204" pitchFamily="34" charset="0"/>
              <a:buChar char="•"/>
            </a:pPr>
            <a:r>
              <a:rPr lang="en-GB" sz="2000" dirty="0">
                <a:solidFill>
                  <a:schemeClr val="tx1"/>
                </a:solidFill>
              </a:rPr>
              <a:t>She knows how important her work is to helping the local community.</a:t>
            </a:r>
          </a:p>
          <a:p>
            <a:pPr marL="342900" indent="-342900">
              <a:spcBef>
                <a:spcPts val="600"/>
              </a:spcBef>
              <a:buFont typeface="Arial" panose="020B0604020202020204" pitchFamily="34" charset="0"/>
              <a:buChar char="•"/>
            </a:pPr>
            <a:endParaRPr lang="en-GB" sz="2000" dirty="0">
              <a:solidFill>
                <a:schemeClr val="tx1"/>
              </a:solidFill>
            </a:endParaRPr>
          </a:p>
        </p:txBody>
      </p:sp>
      <p:sp>
        <p:nvSpPr>
          <p:cNvPr id="11" name="Rectangle 10">
            <a:extLst>
              <a:ext uri="{FF2B5EF4-FFF2-40B4-BE49-F238E27FC236}">
                <a16:creationId xmlns:a16="http://schemas.microsoft.com/office/drawing/2014/main" id="{59F40594-8916-43B9-8A41-251C766D1AC3}"/>
              </a:ext>
            </a:extLst>
          </p:cNvPr>
          <p:cNvSpPr/>
          <p:nvPr/>
        </p:nvSpPr>
        <p:spPr>
          <a:xfrm>
            <a:off x="4199995" y="925013"/>
            <a:ext cx="3792008" cy="57158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endParaRPr lang="en-GB" sz="2000" dirty="0">
              <a:solidFill>
                <a:schemeClr val="tx1"/>
              </a:solidFill>
            </a:endParaRPr>
          </a:p>
          <a:p>
            <a:pPr>
              <a:spcBef>
                <a:spcPts val="600"/>
              </a:spcBef>
            </a:pPr>
            <a:r>
              <a:rPr lang="en-GB" sz="2000" dirty="0" err="1">
                <a:solidFill>
                  <a:schemeClr val="tx1"/>
                </a:solidFill>
              </a:rPr>
              <a:t>Yianni</a:t>
            </a:r>
            <a:r>
              <a:rPr lang="en-GB" sz="2000" dirty="0">
                <a:solidFill>
                  <a:schemeClr val="tx1"/>
                </a:solidFill>
              </a:rPr>
              <a:t> has gained knowledge and skills from:</a:t>
            </a:r>
          </a:p>
          <a:p>
            <a:pPr marL="342900" indent="-342900">
              <a:spcBef>
                <a:spcPts val="600"/>
              </a:spcBef>
              <a:buFont typeface="Arial" panose="020B0604020202020204" pitchFamily="34" charset="0"/>
              <a:buChar char="•"/>
            </a:pPr>
            <a:r>
              <a:rPr lang="en-GB" sz="2000" dirty="0">
                <a:solidFill>
                  <a:schemeClr val="tx1"/>
                </a:solidFill>
              </a:rPr>
              <a:t>His degree in Civil Engineering</a:t>
            </a:r>
          </a:p>
          <a:p>
            <a:pPr marL="342900" indent="-342900">
              <a:spcBef>
                <a:spcPts val="600"/>
              </a:spcBef>
              <a:buFont typeface="Arial" panose="020B0604020202020204" pitchFamily="34" charset="0"/>
              <a:buChar char="•"/>
            </a:pPr>
            <a:r>
              <a:rPr lang="en-GB" sz="2000" dirty="0">
                <a:solidFill>
                  <a:schemeClr val="tx1"/>
                </a:solidFill>
              </a:rPr>
              <a:t>Asking questions to more experienced team members in new roles</a:t>
            </a:r>
          </a:p>
          <a:p>
            <a:pPr marL="342900" indent="-342900">
              <a:spcBef>
                <a:spcPts val="600"/>
              </a:spcBef>
              <a:buFont typeface="Arial" panose="020B0604020202020204" pitchFamily="34" charset="0"/>
              <a:buChar char="•"/>
            </a:pPr>
            <a:endParaRPr lang="en-GB" sz="2000" dirty="0">
              <a:solidFill>
                <a:schemeClr val="tx1"/>
              </a:solidFill>
            </a:endParaRPr>
          </a:p>
          <a:p>
            <a:pPr>
              <a:spcBef>
                <a:spcPts val="600"/>
              </a:spcBef>
            </a:pPr>
            <a:r>
              <a:rPr lang="en-GB" sz="2000" dirty="0" err="1">
                <a:solidFill>
                  <a:schemeClr val="tx1"/>
                </a:solidFill>
              </a:rPr>
              <a:t>Yianni</a:t>
            </a:r>
            <a:r>
              <a:rPr lang="en-GB" sz="2000" dirty="0">
                <a:solidFill>
                  <a:schemeClr val="tx1"/>
                </a:solidFill>
              </a:rPr>
              <a:t> feels connected to others in his job because:</a:t>
            </a:r>
          </a:p>
          <a:p>
            <a:pPr marL="342900" indent="-342900">
              <a:spcBef>
                <a:spcPts val="600"/>
              </a:spcBef>
              <a:buFont typeface="Arial" panose="020B0604020202020204" pitchFamily="34" charset="0"/>
              <a:buChar char="•"/>
            </a:pPr>
            <a:r>
              <a:rPr lang="en-GB" sz="2000" dirty="0">
                <a:solidFill>
                  <a:schemeClr val="tx1"/>
                </a:solidFill>
              </a:rPr>
              <a:t>He interacts with others when asking questions</a:t>
            </a:r>
          </a:p>
          <a:p>
            <a:pPr marL="342900" indent="-342900">
              <a:spcBef>
                <a:spcPts val="600"/>
              </a:spcBef>
              <a:buFont typeface="Arial" panose="020B0604020202020204" pitchFamily="34" charset="0"/>
              <a:buChar char="•"/>
            </a:pPr>
            <a:r>
              <a:rPr lang="en-GB" sz="2000" dirty="0">
                <a:solidFill>
                  <a:schemeClr val="tx1"/>
                </a:solidFill>
              </a:rPr>
              <a:t>He sees the impact of the organisations work on different communities</a:t>
            </a:r>
          </a:p>
          <a:p>
            <a:pPr marL="342900" indent="-342900">
              <a:spcBef>
                <a:spcPts val="600"/>
              </a:spcBef>
              <a:buFont typeface="Arial" panose="020B0604020202020204" pitchFamily="34" charset="0"/>
              <a:buChar char="•"/>
            </a:pPr>
            <a:endParaRPr lang="en-GB" sz="2000" dirty="0">
              <a:solidFill>
                <a:schemeClr val="tx1"/>
              </a:solidFill>
            </a:endParaRPr>
          </a:p>
        </p:txBody>
      </p:sp>
      <p:sp>
        <p:nvSpPr>
          <p:cNvPr id="10" name="Rectangle 9">
            <a:extLst>
              <a:ext uri="{FF2B5EF4-FFF2-40B4-BE49-F238E27FC236}">
                <a16:creationId xmlns:a16="http://schemas.microsoft.com/office/drawing/2014/main" id="{B01951D0-FE1E-493F-9CC1-BE9C02BFFC27}"/>
              </a:ext>
            </a:extLst>
          </p:cNvPr>
          <p:cNvSpPr/>
          <p:nvPr/>
        </p:nvSpPr>
        <p:spPr>
          <a:xfrm>
            <a:off x="211280" y="925013"/>
            <a:ext cx="3792008" cy="57158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endParaRPr lang="en-GB" sz="2000" dirty="0">
              <a:solidFill>
                <a:schemeClr val="tx1"/>
              </a:solidFill>
            </a:endParaRPr>
          </a:p>
          <a:p>
            <a:pPr>
              <a:spcBef>
                <a:spcPts val="600"/>
              </a:spcBef>
            </a:pPr>
            <a:endParaRPr lang="en-GB" sz="2000" dirty="0">
              <a:solidFill>
                <a:schemeClr val="tx1"/>
              </a:solidFill>
            </a:endParaRPr>
          </a:p>
          <a:p>
            <a:pPr>
              <a:spcBef>
                <a:spcPts val="600"/>
              </a:spcBef>
            </a:pPr>
            <a:r>
              <a:rPr lang="en-GB" sz="2000" dirty="0">
                <a:solidFill>
                  <a:schemeClr val="tx1"/>
                </a:solidFill>
              </a:rPr>
              <a:t>Susanna has gained knowledge and skills from:</a:t>
            </a:r>
          </a:p>
          <a:p>
            <a:pPr marL="342900" indent="-342900">
              <a:spcBef>
                <a:spcPts val="600"/>
              </a:spcBef>
              <a:buFont typeface="Arial" panose="020B0604020202020204" pitchFamily="34" charset="0"/>
              <a:buChar char="•"/>
            </a:pPr>
            <a:r>
              <a:rPr lang="en-GB" sz="2000" dirty="0">
                <a:solidFill>
                  <a:schemeClr val="tx1"/>
                </a:solidFill>
              </a:rPr>
              <a:t>Her degree in Marine Biology</a:t>
            </a:r>
          </a:p>
          <a:p>
            <a:pPr marL="342900" indent="-342900">
              <a:spcBef>
                <a:spcPts val="600"/>
              </a:spcBef>
              <a:buFont typeface="Arial" panose="020B0604020202020204" pitchFamily="34" charset="0"/>
              <a:buChar char="•"/>
            </a:pPr>
            <a:r>
              <a:rPr lang="en-GB" sz="2000" dirty="0">
                <a:solidFill>
                  <a:schemeClr val="tx1"/>
                </a:solidFill>
              </a:rPr>
              <a:t>Her volunteering experience which is relevant to her chosen career path</a:t>
            </a:r>
          </a:p>
          <a:p>
            <a:pPr marL="342900" indent="-342900">
              <a:spcBef>
                <a:spcPts val="600"/>
              </a:spcBef>
              <a:buFont typeface="Arial" panose="020B0604020202020204" pitchFamily="34" charset="0"/>
              <a:buChar char="•"/>
            </a:pPr>
            <a:endParaRPr lang="en-GB" sz="2000" dirty="0">
              <a:solidFill>
                <a:schemeClr val="tx1"/>
              </a:solidFill>
            </a:endParaRPr>
          </a:p>
          <a:p>
            <a:pPr>
              <a:spcBef>
                <a:spcPts val="600"/>
              </a:spcBef>
            </a:pPr>
            <a:r>
              <a:rPr lang="en-GB" sz="2000" dirty="0">
                <a:solidFill>
                  <a:schemeClr val="tx1"/>
                </a:solidFill>
              </a:rPr>
              <a:t>Susanna feels connected to others in her job because:</a:t>
            </a:r>
          </a:p>
          <a:p>
            <a:pPr marL="342900" indent="-342900">
              <a:spcBef>
                <a:spcPts val="600"/>
              </a:spcBef>
              <a:buFont typeface="Arial" panose="020B0604020202020204" pitchFamily="34" charset="0"/>
              <a:buChar char="•"/>
            </a:pPr>
            <a:r>
              <a:rPr lang="en-GB" sz="2000" dirty="0">
                <a:solidFill>
                  <a:schemeClr val="tx1"/>
                </a:solidFill>
              </a:rPr>
              <a:t>She regularly works with new people</a:t>
            </a:r>
          </a:p>
          <a:p>
            <a:pPr marL="342900" indent="-342900">
              <a:spcBef>
                <a:spcPts val="600"/>
              </a:spcBef>
              <a:buFont typeface="Arial" panose="020B0604020202020204" pitchFamily="34" charset="0"/>
              <a:buChar char="•"/>
            </a:pPr>
            <a:endParaRPr lang="en-GB" sz="2000" dirty="0">
              <a:solidFill>
                <a:schemeClr val="tx1"/>
              </a:solidFill>
            </a:endParaRPr>
          </a:p>
        </p:txBody>
      </p:sp>
      <p:sp>
        <p:nvSpPr>
          <p:cNvPr id="2" name="TextBox 1">
            <a:extLst>
              <a:ext uri="{FF2B5EF4-FFF2-40B4-BE49-F238E27FC236}">
                <a16:creationId xmlns:a16="http://schemas.microsoft.com/office/drawing/2014/main" id="{2A237D4C-B8E4-49C7-B309-D862533896F9}"/>
              </a:ext>
            </a:extLst>
          </p:cNvPr>
          <p:cNvSpPr txBox="1"/>
          <p:nvPr/>
        </p:nvSpPr>
        <p:spPr>
          <a:xfrm>
            <a:off x="128954" y="0"/>
            <a:ext cx="12192000" cy="933589"/>
          </a:xfrm>
          <a:prstGeom prst="rect">
            <a:avLst/>
          </a:prstGeom>
          <a:solidFill>
            <a:srgbClr val="F9E3E7">
              <a:alpha val="0"/>
            </a:srgbClr>
          </a:solidFill>
        </p:spPr>
        <p:txBody>
          <a:bodyPr wrap="square" rtlCol="0">
            <a:spAutoFit/>
          </a:bodyPr>
          <a:lstStyle/>
          <a:p>
            <a:pPr lvl="0">
              <a:lnSpc>
                <a:spcPts val="4400"/>
              </a:lnSpc>
              <a:defRPr/>
            </a:pPr>
            <a:r>
              <a:rPr lang="en-GB" sz="4000" b="1" dirty="0">
                <a:solidFill>
                  <a:srgbClr val="95519E"/>
                </a:solidFill>
                <a:latin typeface="League Spartan" panose="00000800000000000000" pitchFamily="50" charset="0"/>
                <a:ea typeface="Open Sans Extrabold" panose="020B0906030804020204" pitchFamily="34" charset="0"/>
                <a:cs typeface="Open Sans Extrabold" panose="020B0906030804020204" pitchFamily="34" charset="0"/>
              </a:rPr>
              <a:t>Career case studies </a:t>
            </a:r>
          </a:p>
          <a:p>
            <a:pPr lvl="0">
              <a:defRPr/>
            </a:pPr>
            <a:r>
              <a:rPr lang="en-GB" i="1" dirty="0">
                <a:solidFill>
                  <a:srgbClr val="95519E"/>
                </a:solidFill>
                <a:latin typeface="Lato" panose="020F0502020204030203" pitchFamily="34" charset="0"/>
                <a:ea typeface="Lato" panose="020F0502020204030203" pitchFamily="34" charset="0"/>
                <a:cs typeface="Lato" panose="020F0502020204030203" pitchFamily="34" charset="0"/>
              </a:rPr>
              <a:t>Click to reveal some of the ways each person has gained </a:t>
            </a:r>
            <a:r>
              <a:rPr lang="en-GB" b="1" i="1" dirty="0">
                <a:solidFill>
                  <a:srgbClr val="95519E"/>
                </a:solidFill>
                <a:latin typeface="Lato" panose="020F0502020204030203" pitchFamily="34" charset="0"/>
                <a:ea typeface="Lato" panose="020F0502020204030203" pitchFamily="34" charset="0"/>
                <a:cs typeface="Lato" panose="020F0502020204030203" pitchFamily="34" charset="0"/>
              </a:rPr>
              <a:t>skills </a:t>
            </a:r>
            <a:r>
              <a:rPr lang="en-GB" i="1" dirty="0">
                <a:solidFill>
                  <a:srgbClr val="95519E"/>
                </a:solidFill>
                <a:latin typeface="Lato" panose="020F0502020204030203" pitchFamily="34" charset="0"/>
                <a:ea typeface="Lato" panose="020F0502020204030203" pitchFamily="34" charset="0"/>
                <a:cs typeface="Lato" panose="020F0502020204030203" pitchFamily="34" charset="0"/>
              </a:rPr>
              <a:t>or </a:t>
            </a:r>
            <a:r>
              <a:rPr lang="en-GB" b="1" i="1" dirty="0">
                <a:solidFill>
                  <a:srgbClr val="95519E"/>
                </a:solidFill>
                <a:latin typeface="Lato" panose="020F0502020204030203" pitchFamily="34" charset="0"/>
                <a:ea typeface="Lato" panose="020F0502020204030203" pitchFamily="34" charset="0"/>
                <a:cs typeface="Lato" panose="020F0502020204030203" pitchFamily="34" charset="0"/>
              </a:rPr>
              <a:t>knowledge </a:t>
            </a:r>
            <a:r>
              <a:rPr lang="en-GB" i="1" dirty="0">
                <a:solidFill>
                  <a:srgbClr val="95519E"/>
                </a:solidFill>
                <a:latin typeface="Lato" panose="020F0502020204030203" pitchFamily="34" charset="0"/>
                <a:ea typeface="Lato" panose="020F0502020204030203" pitchFamily="34" charset="0"/>
                <a:cs typeface="Lato" panose="020F0502020204030203" pitchFamily="34" charset="0"/>
              </a:rPr>
              <a:t>and how they feel </a:t>
            </a:r>
            <a:r>
              <a:rPr lang="en-GB" b="1" i="1" dirty="0">
                <a:solidFill>
                  <a:srgbClr val="95519E"/>
                </a:solidFill>
                <a:latin typeface="Lato" panose="020F0502020204030203" pitchFamily="34" charset="0"/>
                <a:ea typeface="Lato" panose="020F0502020204030203" pitchFamily="34" charset="0"/>
                <a:cs typeface="Lato" panose="020F0502020204030203" pitchFamily="34" charset="0"/>
              </a:rPr>
              <a:t>connected </a:t>
            </a:r>
            <a:r>
              <a:rPr lang="en-GB" i="1" dirty="0">
                <a:solidFill>
                  <a:srgbClr val="95519E"/>
                </a:solidFill>
                <a:latin typeface="Lato" panose="020F0502020204030203" pitchFamily="34" charset="0"/>
                <a:ea typeface="Lato" panose="020F0502020204030203" pitchFamily="34" charset="0"/>
                <a:cs typeface="Lato" panose="020F0502020204030203" pitchFamily="34" charset="0"/>
              </a:rPr>
              <a:t>to others.</a:t>
            </a:r>
            <a:r>
              <a:rPr lang="en-GB" b="1" i="1" dirty="0">
                <a:solidFill>
                  <a:srgbClr val="95519E"/>
                </a:solidFill>
                <a:latin typeface="Lato" panose="020F0502020204030203" pitchFamily="34" charset="0"/>
                <a:ea typeface="Lato" panose="020F0502020204030203" pitchFamily="34" charset="0"/>
                <a:cs typeface="Lato" panose="020F0502020204030203" pitchFamily="34" charset="0"/>
              </a:rPr>
              <a:t> </a:t>
            </a:r>
            <a:endParaRPr lang="en-GB" i="1" dirty="0">
              <a:solidFill>
                <a:srgbClr val="95519E"/>
              </a:solidFill>
              <a:latin typeface="Lato" panose="020F0502020204030203" pitchFamily="34" charset="0"/>
              <a:ea typeface="Lato" panose="020F0502020204030203" pitchFamily="34" charset="0"/>
              <a:cs typeface="Lato" panose="020F0502020204030203" pitchFamily="34" charset="0"/>
            </a:endParaRPr>
          </a:p>
        </p:txBody>
      </p:sp>
      <p:sp>
        <p:nvSpPr>
          <p:cNvPr id="8" name="Rectangle 7">
            <a:extLst>
              <a:ext uri="{FF2B5EF4-FFF2-40B4-BE49-F238E27FC236}">
                <a16:creationId xmlns:a16="http://schemas.microsoft.com/office/drawing/2014/main" id="{BA019B9C-D7C0-4CD4-848F-C9804BF8C39D}"/>
              </a:ext>
            </a:extLst>
          </p:cNvPr>
          <p:cNvSpPr/>
          <p:nvPr/>
        </p:nvSpPr>
        <p:spPr>
          <a:xfrm>
            <a:off x="8188710" y="925013"/>
            <a:ext cx="3792008" cy="5715856"/>
          </a:xfrm>
          <a:prstGeom prst="rect">
            <a:avLst/>
          </a:prstGeom>
          <a:solidFill>
            <a:srgbClr val="E4D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GB" sz="2000" b="1" dirty="0">
                <a:solidFill>
                  <a:schemeClr val="tx1"/>
                </a:solidFill>
              </a:rPr>
              <a:t>Faye</a:t>
            </a:r>
          </a:p>
          <a:p>
            <a:pPr>
              <a:spcBef>
                <a:spcPts val="600"/>
              </a:spcBef>
            </a:pPr>
            <a:r>
              <a:rPr lang="en-GB" sz="2000" dirty="0">
                <a:solidFill>
                  <a:schemeClr val="tx1"/>
                </a:solidFill>
              </a:rPr>
              <a:t>I have been working for the Environment Agency for a couple of years now and I have been involved in a range of different projects. I’ve been taking on more responsibility over time, from working as part of a team when I first started to taking more lead roles in projects now. </a:t>
            </a:r>
          </a:p>
          <a:p>
            <a:pPr>
              <a:spcBef>
                <a:spcPts val="600"/>
              </a:spcBef>
            </a:pPr>
            <a:r>
              <a:rPr lang="en-GB" sz="2000" dirty="0">
                <a:solidFill>
                  <a:schemeClr val="tx1"/>
                </a:solidFill>
              </a:rPr>
              <a:t>I am currently working with a colleague to find out what kind of plants are growing in a local river. This helps to prevent these plants from overgrowing which causes flooding and can be really difficult for the local community.</a:t>
            </a:r>
          </a:p>
        </p:txBody>
      </p:sp>
      <p:sp>
        <p:nvSpPr>
          <p:cNvPr id="9" name="Rectangle 8">
            <a:extLst>
              <a:ext uri="{FF2B5EF4-FFF2-40B4-BE49-F238E27FC236}">
                <a16:creationId xmlns:a16="http://schemas.microsoft.com/office/drawing/2014/main" id="{71699533-AD51-42F3-9079-1F2FA6605A9F}"/>
              </a:ext>
            </a:extLst>
          </p:cNvPr>
          <p:cNvSpPr/>
          <p:nvPr/>
        </p:nvSpPr>
        <p:spPr>
          <a:xfrm>
            <a:off x="4199998" y="925013"/>
            <a:ext cx="3792007" cy="5715856"/>
          </a:xfrm>
          <a:prstGeom prst="rect">
            <a:avLst/>
          </a:prstGeom>
          <a:solidFill>
            <a:srgbClr val="E4D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GB" sz="2000" b="1" dirty="0" err="1">
                <a:solidFill>
                  <a:schemeClr val="tx1"/>
                </a:solidFill>
              </a:rPr>
              <a:t>Yianni</a:t>
            </a:r>
            <a:endParaRPr lang="en-GB" sz="2000" b="1" dirty="0">
              <a:solidFill>
                <a:schemeClr val="tx1"/>
              </a:solidFill>
            </a:endParaRPr>
          </a:p>
          <a:p>
            <a:pPr>
              <a:spcBef>
                <a:spcPts val="600"/>
              </a:spcBef>
            </a:pPr>
            <a:r>
              <a:rPr lang="en-GB" sz="2000" dirty="0">
                <a:solidFill>
                  <a:schemeClr val="tx1"/>
                </a:solidFill>
              </a:rPr>
              <a:t>I recently completed a degree in Civil Engineering (designing and constructing buildings, bridges etc.) I am now part of the Environment Agency graduate scheme so I am trying out different roles within the agency. </a:t>
            </a:r>
          </a:p>
          <a:p>
            <a:pPr>
              <a:spcBef>
                <a:spcPts val="600"/>
              </a:spcBef>
            </a:pPr>
            <a:r>
              <a:rPr lang="en-GB" sz="2000" dirty="0">
                <a:solidFill>
                  <a:schemeClr val="tx1"/>
                </a:solidFill>
              </a:rPr>
              <a:t>When I am in a new role I make sure to ask questions so I can improve my understanding of that area and feel more confident. The best part of the job has been seeing the effects of our work on different communities around the country.</a:t>
            </a:r>
          </a:p>
        </p:txBody>
      </p:sp>
      <p:sp>
        <p:nvSpPr>
          <p:cNvPr id="3" name="Rectangle 2">
            <a:extLst>
              <a:ext uri="{FF2B5EF4-FFF2-40B4-BE49-F238E27FC236}">
                <a16:creationId xmlns:a16="http://schemas.microsoft.com/office/drawing/2014/main" id="{D0A4E2CE-41AA-40D8-B161-29DD4EE6A4E1}"/>
              </a:ext>
            </a:extLst>
          </p:cNvPr>
          <p:cNvSpPr/>
          <p:nvPr/>
        </p:nvSpPr>
        <p:spPr>
          <a:xfrm>
            <a:off x="211280" y="925013"/>
            <a:ext cx="3792008" cy="5715856"/>
          </a:xfrm>
          <a:prstGeom prst="rect">
            <a:avLst/>
          </a:prstGeom>
          <a:solidFill>
            <a:srgbClr val="E4D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GB" sz="2000" b="1" dirty="0">
                <a:solidFill>
                  <a:schemeClr val="tx1"/>
                </a:solidFill>
              </a:rPr>
              <a:t>Susanna</a:t>
            </a:r>
          </a:p>
          <a:p>
            <a:pPr>
              <a:spcBef>
                <a:spcPts val="600"/>
              </a:spcBef>
            </a:pPr>
            <a:r>
              <a:rPr lang="en-GB" sz="2000" dirty="0">
                <a:solidFill>
                  <a:schemeClr val="tx1"/>
                </a:solidFill>
              </a:rPr>
              <a:t>In my job I help to manage coastal areas. Before joining the Environment Agency I completed a degree in Marine Biology and volunteered on a research project investigating the effects of tourist boats on the behaviour of dolphins. </a:t>
            </a:r>
          </a:p>
          <a:p>
            <a:pPr>
              <a:spcBef>
                <a:spcPts val="600"/>
              </a:spcBef>
            </a:pPr>
            <a:r>
              <a:rPr lang="en-GB" sz="2000" dirty="0">
                <a:solidFill>
                  <a:schemeClr val="tx1"/>
                </a:solidFill>
              </a:rPr>
              <a:t>I always encourage people to volunteer as much as possible to get experience.</a:t>
            </a:r>
          </a:p>
          <a:p>
            <a:pPr>
              <a:spcBef>
                <a:spcPts val="600"/>
              </a:spcBef>
            </a:pPr>
            <a:r>
              <a:rPr lang="en-GB" sz="2000" dirty="0">
                <a:solidFill>
                  <a:schemeClr val="tx1"/>
                </a:solidFill>
              </a:rPr>
              <a:t>I am constantly working with new people. I love working with them to figure out sustainable solutions to a wide variety of complex challenges.</a:t>
            </a:r>
          </a:p>
        </p:txBody>
      </p:sp>
    </p:spTree>
    <p:extLst>
      <p:ext uri="{BB962C8B-B14F-4D97-AF65-F5344CB8AC3E}">
        <p14:creationId xmlns:p14="http://schemas.microsoft.com/office/powerpoint/2010/main" val="31385050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2" restart="whenNotActive" fill="hold" evtFilter="cancelBubble" nodeType="interactiveSeq">
                <p:stCondLst>
                  <p:cond evt="onClick" delay="0">
                    <p:tgtEl>
                      <p:spTgt spid="3"/>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8" grpId="0" animBg="1"/>
      <p:bldP spid="9"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AF547C8-39AF-455A-AD6A-101322891A89}"/>
              </a:ext>
            </a:extLst>
          </p:cNvPr>
          <p:cNvGrpSpPr/>
          <p:nvPr/>
        </p:nvGrpSpPr>
        <p:grpSpPr>
          <a:xfrm>
            <a:off x="530746" y="1910507"/>
            <a:ext cx="6471948" cy="4095454"/>
            <a:chOff x="921311" y="398668"/>
            <a:chExt cx="6471948" cy="4095454"/>
          </a:xfrm>
        </p:grpSpPr>
        <p:sp>
          <p:nvSpPr>
            <p:cNvPr id="2" name="Thought Bubble: Cloud 1">
              <a:extLst>
                <a:ext uri="{FF2B5EF4-FFF2-40B4-BE49-F238E27FC236}">
                  <a16:creationId xmlns:a16="http://schemas.microsoft.com/office/drawing/2014/main" id="{1E20A2A4-BBFE-4318-A7D9-338EA5DF4D36}"/>
                </a:ext>
              </a:extLst>
            </p:cNvPr>
            <p:cNvSpPr/>
            <p:nvPr/>
          </p:nvSpPr>
          <p:spPr>
            <a:xfrm>
              <a:off x="921311" y="398668"/>
              <a:ext cx="6471948" cy="4095454"/>
            </a:xfrm>
            <a:prstGeom prst="cloudCallout">
              <a:avLst>
                <a:gd name="adj1" fmla="val -51860"/>
                <a:gd name="adj2" fmla="val 65995"/>
              </a:avLst>
            </a:prstGeom>
            <a:noFill/>
            <a:ln w="57150">
              <a:solidFill>
                <a:srgbClr val="9551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ontent Placeholder 2">
              <a:extLst>
                <a:ext uri="{FF2B5EF4-FFF2-40B4-BE49-F238E27FC236}">
                  <a16:creationId xmlns:a16="http://schemas.microsoft.com/office/drawing/2014/main" id="{3A9A4A28-C164-4A9B-857C-DB257FC74516}"/>
                </a:ext>
              </a:extLst>
            </p:cNvPr>
            <p:cNvSpPr txBox="1">
              <a:spLocks/>
            </p:cNvSpPr>
            <p:nvPr/>
          </p:nvSpPr>
          <p:spPr>
            <a:xfrm>
              <a:off x="2185016" y="1137446"/>
              <a:ext cx="3944538" cy="288552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3600" b="1" dirty="0"/>
                <a:t>What do you think are the three most important things to think about when choosing a career or job?</a:t>
              </a:r>
            </a:p>
            <a:p>
              <a:pPr marL="0" indent="0" algn="ctr">
                <a:buFont typeface="Arial" panose="020B0604020202020204" pitchFamily="34" charset="0"/>
                <a:buNone/>
              </a:pPr>
              <a:endParaRPr lang="en-GB" sz="3600" b="1" i="1" dirty="0"/>
            </a:p>
          </p:txBody>
        </p:sp>
      </p:grpSp>
      <p:sp>
        <p:nvSpPr>
          <p:cNvPr id="6" name="TextBox 5">
            <a:extLst>
              <a:ext uri="{FF2B5EF4-FFF2-40B4-BE49-F238E27FC236}">
                <a16:creationId xmlns:a16="http://schemas.microsoft.com/office/drawing/2014/main" id="{BBAA1B8B-816F-4417-86EC-809742135ECB}"/>
              </a:ext>
            </a:extLst>
          </p:cNvPr>
          <p:cNvSpPr txBox="1"/>
          <p:nvPr/>
        </p:nvSpPr>
        <p:spPr>
          <a:xfrm>
            <a:off x="179346" y="254001"/>
            <a:ext cx="7372166" cy="1446550"/>
          </a:xfrm>
          <a:prstGeom prst="rect">
            <a:avLst/>
          </a:prstGeom>
          <a:solidFill>
            <a:srgbClr val="F9E3E7">
              <a:alpha val="0"/>
            </a:srgbClr>
          </a:solidFill>
        </p:spPr>
        <p:txBody>
          <a:bodyPr wrap="square" rtlCol="0">
            <a:spAutoFit/>
          </a:bodyPr>
          <a:lstStyle/>
          <a:p>
            <a:pPr lvl="0">
              <a:defRPr/>
            </a:pPr>
            <a:r>
              <a:rPr lang="en-GB" sz="2400" b="1" dirty="0">
                <a:solidFill>
                  <a:srgbClr val="95519E"/>
                </a:solidFill>
                <a:latin typeface="Lato" panose="020F0502020204030203" pitchFamily="34" charset="0"/>
                <a:ea typeface="Lato" panose="020F0502020204030203" pitchFamily="34" charset="0"/>
                <a:cs typeface="Lato" panose="020F0502020204030203" pitchFamily="34" charset="0"/>
              </a:rPr>
              <a:t>Looking back at your list of important factors when choosing a job, has anything changed? </a:t>
            </a:r>
          </a:p>
          <a:p>
            <a:pPr lvl="0">
              <a:defRPr/>
            </a:pPr>
            <a:endParaRPr lang="en-GB" sz="1400" b="1" dirty="0">
              <a:solidFill>
                <a:srgbClr val="95519E"/>
              </a:solidFill>
              <a:latin typeface="Lato" panose="020F0502020204030203" pitchFamily="34" charset="0"/>
              <a:ea typeface="Lato" panose="020F0502020204030203" pitchFamily="34" charset="0"/>
              <a:cs typeface="Lato" panose="020F0502020204030203" pitchFamily="34" charset="0"/>
            </a:endParaRPr>
          </a:p>
          <a:p>
            <a:pPr lvl="0">
              <a:defRPr/>
            </a:pPr>
            <a:r>
              <a:rPr lang="en-GB" sz="2400" b="1" dirty="0">
                <a:solidFill>
                  <a:srgbClr val="95519E"/>
                </a:solidFill>
                <a:latin typeface="Lato" panose="020F0502020204030203" pitchFamily="34" charset="0"/>
                <a:ea typeface="Lato" panose="020F0502020204030203" pitchFamily="34" charset="0"/>
                <a:cs typeface="Lato" panose="020F0502020204030203" pitchFamily="34" charset="0"/>
              </a:rPr>
              <a:t>Can you explain your choices in more detail?</a:t>
            </a:r>
          </a:p>
        </p:txBody>
      </p:sp>
      <p:sp>
        <p:nvSpPr>
          <p:cNvPr id="7" name="Rectangle 6">
            <a:extLst>
              <a:ext uri="{FF2B5EF4-FFF2-40B4-BE49-F238E27FC236}">
                <a16:creationId xmlns:a16="http://schemas.microsoft.com/office/drawing/2014/main" id="{DBCC1579-A82C-46D6-AEA0-C7F1536BF636}"/>
              </a:ext>
            </a:extLst>
          </p:cNvPr>
          <p:cNvSpPr/>
          <p:nvPr/>
        </p:nvSpPr>
        <p:spPr>
          <a:xfrm>
            <a:off x="7645400" y="336383"/>
            <a:ext cx="4241429" cy="6127917"/>
          </a:xfrm>
          <a:prstGeom prst="rect">
            <a:avLst/>
          </a:prstGeom>
          <a:solidFill>
            <a:schemeClr val="bg1"/>
          </a:solidFill>
          <a:ln w="38100">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tx1"/>
                </a:solidFill>
              </a:rPr>
              <a:t>A few examples of what you might consider to be important could include:</a:t>
            </a:r>
          </a:p>
          <a:p>
            <a:pPr marL="342900" indent="-342900">
              <a:spcBef>
                <a:spcPts val="600"/>
              </a:spcBef>
              <a:buFont typeface="Arial" panose="020B0604020202020204" pitchFamily="34" charset="0"/>
              <a:buChar char="•"/>
            </a:pPr>
            <a:r>
              <a:rPr lang="en-GB" sz="2400" dirty="0">
                <a:solidFill>
                  <a:schemeClr val="tx1"/>
                </a:solidFill>
              </a:rPr>
              <a:t>A sense of community or a friendly workplace</a:t>
            </a:r>
          </a:p>
          <a:p>
            <a:pPr marL="342900" indent="-342900">
              <a:spcBef>
                <a:spcPts val="600"/>
              </a:spcBef>
              <a:buFont typeface="Arial" panose="020B0604020202020204" pitchFamily="34" charset="0"/>
              <a:buChar char="•"/>
            </a:pPr>
            <a:r>
              <a:rPr lang="en-GB" sz="2400" dirty="0">
                <a:solidFill>
                  <a:schemeClr val="tx1"/>
                </a:solidFill>
              </a:rPr>
              <a:t>Sharing similar values</a:t>
            </a:r>
          </a:p>
          <a:p>
            <a:pPr marL="342900" indent="-342900">
              <a:spcBef>
                <a:spcPts val="600"/>
              </a:spcBef>
              <a:buFont typeface="Arial" panose="020B0604020202020204" pitchFamily="34" charset="0"/>
              <a:buChar char="•"/>
            </a:pPr>
            <a:r>
              <a:rPr lang="en-GB" sz="2400" dirty="0">
                <a:solidFill>
                  <a:schemeClr val="tx1"/>
                </a:solidFill>
              </a:rPr>
              <a:t>Good pay</a:t>
            </a:r>
          </a:p>
          <a:p>
            <a:pPr marL="342900" indent="-342900">
              <a:spcBef>
                <a:spcPts val="600"/>
              </a:spcBef>
              <a:buFont typeface="Arial" panose="020B0604020202020204" pitchFamily="34" charset="0"/>
              <a:buChar char="•"/>
            </a:pPr>
            <a:r>
              <a:rPr lang="en-GB" sz="2400" dirty="0">
                <a:solidFill>
                  <a:schemeClr val="tx1"/>
                </a:solidFill>
              </a:rPr>
              <a:t>A job that people admire or respect</a:t>
            </a:r>
          </a:p>
          <a:p>
            <a:pPr marL="342900" indent="-342900">
              <a:spcBef>
                <a:spcPts val="600"/>
              </a:spcBef>
              <a:buFont typeface="Arial" panose="020B0604020202020204" pitchFamily="34" charset="0"/>
              <a:buChar char="•"/>
            </a:pPr>
            <a:r>
              <a:rPr lang="en-GB" sz="2400" dirty="0">
                <a:solidFill>
                  <a:schemeClr val="tx1"/>
                </a:solidFill>
              </a:rPr>
              <a:t>Opportunities to learn or develop skills</a:t>
            </a:r>
          </a:p>
          <a:p>
            <a:pPr marL="342900" indent="-342900">
              <a:spcBef>
                <a:spcPts val="600"/>
              </a:spcBef>
              <a:buFont typeface="Arial" panose="020B0604020202020204" pitchFamily="34" charset="0"/>
              <a:buChar char="•"/>
            </a:pPr>
            <a:r>
              <a:rPr lang="en-GB" sz="2400" dirty="0">
                <a:solidFill>
                  <a:schemeClr val="tx1"/>
                </a:solidFill>
              </a:rPr>
              <a:t>A role that helps to protect the environment</a:t>
            </a:r>
          </a:p>
          <a:p>
            <a:pPr marL="342900" indent="-342900">
              <a:spcBef>
                <a:spcPts val="600"/>
              </a:spcBef>
              <a:buFont typeface="Arial" panose="020B0604020202020204" pitchFamily="34" charset="0"/>
              <a:buChar char="•"/>
            </a:pPr>
            <a:r>
              <a:rPr lang="en-GB" sz="2400" dirty="0">
                <a:solidFill>
                  <a:schemeClr val="tx1"/>
                </a:solidFill>
              </a:rPr>
              <a:t>Opportunities to change people’s live for the better</a:t>
            </a:r>
          </a:p>
        </p:txBody>
      </p:sp>
      <p:sp>
        <p:nvSpPr>
          <p:cNvPr id="8" name="Rectangle 7">
            <a:extLst>
              <a:ext uri="{FF2B5EF4-FFF2-40B4-BE49-F238E27FC236}">
                <a16:creationId xmlns:a16="http://schemas.microsoft.com/office/drawing/2014/main" id="{43428540-0314-418F-8834-C94823E0EC9B}"/>
              </a:ext>
            </a:extLst>
          </p:cNvPr>
          <p:cNvSpPr/>
          <p:nvPr/>
        </p:nvSpPr>
        <p:spPr>
          <a:xfrm>
            <a:off x="7613463" y="254001"/>
            <a:ext cx="4335317" cy="6261099"/>
          </a:xfrm>
          <a:prstGeom prst="rect">
            <a:avLst/>
          </a:prstGeom>
          <a:solidFill>
            <a:srgbClr val="E9D9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i="1" dirty="0">
                <a:solidFill>
                  <a:schemeClr val="tx1"/>
                </a:solidFill>
              </a:rPr>
              <a:t>Need help? </a:t>
            </a:r>
          </a:p>
          <a:p>
            <a:pPr algn="ctr"/>
            <a:r>
              <a:rPr lang="en-GB" sz="3200" b="1" i="1" dirty="0">
                <a:solidFill>
                  <a:schemeClr val="tx1"/>
                </a:solidFill>
              </a:rPr>
              <a:t>Click here for some examples</a:t>
            </a:r>
          </a:p>
        </p:txBody>
      </p:sp>
    </p:spTree>
    <p:extLst>
      <p:ext uri="{BB962C8B-B14F-4D97-AF65-F5344CB8AC3E}">
        <p14:creationId xmlns:p14="http://schemas.microsoft.com/office/powerpoint/2010/main" val="15739792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B6CEA63-673F-4661-95A0-403D506BA9FE}"/>
              </a:ext>
            </a:extLst>
          </p:cNvPr>
          <p:cNvSpPr txBox="1"/>
          <p:nvPr/>
        </p:nvSpPr>
        <p:spPr>
          <a:xfrm>
            <a:off x="211283" y="272883"/>
            <a:ext cx="9658608" cy="707886"/>
          </a:xfrm>
          <a:prstGeom prst="rect">
            <a:avLst/>
          </a:prstGeom>
          <a:solidFill>
            <a:srgbClr val="F9E3E7">
              <a:alpha val="0"/>
            </a:srgbClr>
          </a:solidFill>
        </p:spPr>
        <p:txBody>
          <a:bodyPr wrap="square" rtlCol="0">
            <a:spAutoFit/>
          </a:bodyPr>
          <a:lstStyle/>
          <a:p>
            <a:pPr lvl="0">
              <a:defRPr/>
            </a:pPr>
            <a:r>
              <a:rPr lang="en-GB" sz="4000" b="1" dirty="0">
                <a:solidFill>
                  <a:srgbClr val="95519E"/>
                </a:solidFill>
                <a:latin typeface="League Spartan" panose="00000800000000000000" pitchFamily="50" charset="0"/>
                <a:ea typeface="Open Sans Extrabold" panose="020B0906030804020204" pitchFamily="34" charset="0"/>
                <a:cs typeface="Open Sans Extrabold" panose="020B0906030804020204" pitchFamily="34" charset="0"/>
              </a:rPr>
              <a:t>Support </a:t>
            </a:r>
          </a:p>
        </p:txBody>
      </p:sp>
      <p:sp>
        <p:nvSpPr>
          <p:cNvPr id="19" name="Content Placeholder 2">
            <a:extLst>
              <a:ext uri="{FF2B5EF4-FFF2-40B4-BE49-F238E27FC236}">
                <a16:creationId xmlns:a16="http://schemas.microsoft.com/office/drawing/2014/main" id="{E90F11D2-D575-4C5A-B7AA-86BD0DE901B6}"/>
              </a:ext>
            </a:extLst>
          </p:cNvPr>
          <p:cNvSpPr txBox="1">
            <a:spLocks/>
          </p:cNvSpPr>
          <p:nvPr/>
        </p:nvSpPr>
        <p:spPr>
          <a:xfrm>
            <a:off x="5400909" y="2004948"/>
            <a:ext cx="751573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dirty="0"/>
          </a:p>
        </p:txBody>
      </p:sp>
      <p:pic>
        <p:nvPicPr>
          <p:cNvPr id="14" name="Picture 13">
            <a:extLst>
              <a:ext uri="{FF2B5EF4-FFF2-40B4-BE49-F238E27FC236}">
                <a16:creationId xmlns:a16="http://schemas.microsoft.com/office/drawing/2014/main" id="{6E683235-5B39-47C3-A331-1A04A97E27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0909" y="2454931"/>
            <a:ext cx="1264923" cy="1490475"/>
          </a:xfrm>
          <a:prstGeom prst="rect">
            <a:avLst/>
          </a:prstGeom>
        </p:spPr>
      </p:pic>
      <p:sp>
        <p:nvSpPr>
          <p:cNvPr id="21" name="Content Placeholder 2">
            <a:extLst>
              <a:ext uri="{FF2B5EF4-FFF2-40B4-BE49-F238E27FC236}">
                <a16:creationId xmlns:a16="http://schemas.microsoft.com/office/drawing/2014/main" id="{84D6A29C-BB85-404A-B42A-C9685AFF9769}"/>
              </a:ext>
            </a:extLst>
          </p:cNvPr>
          <p:cNvSpPr txBox="1">
            <a:spLocks/>
          </p:cNvSpPr>
          <p:nvPr/>
        </p:nvSpPr>
        <p:spPr>
          <a:xfrm>
            <a:off x="6733801" y="2454931"/>
            <a:ext cx="545819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t>For information, advice and guidance about a wide range of careers and education pathways, visit the national careers service.</a:t>
            </a:r>
          </a:p>
          <a:p>
            <a:pPr marL="0" indent="0">
              <a:buNone/>
            </a:pPr>
            <a:r>
              <a:rPr lang="en-GB" sz="2400" b="1" dirty="0"/>
              <a:t>nationalcareers.service.gov.uk</a:t>
            </a:r>
            <a:endParaRPr lang="en-GB" sz="2400" dirty="0"/>
          </a:p>
          <a:p>
            <a:pPr marL="0" indent="0">
              <a:buNone/>
            </a:pPr>
            <a:endParaRPr lang="en-GB" sz="2400" dirty="0"/>
          </a:p>
          <a:p>
            <a:pPr marL="0" indent="0">
              <a:buNone/>
            </a:pPr>
            <a:r>
              <a:rPr lang="en-GB" sz="2400" dirty="0"/>
              <a:t>For information, advice and guidance about career options should you choose to go to university, visit prospects.</a:t>
            </a:r>
          </a:p>
          <a:p>
            <a:pPr marL="0" indent="0">
              <a:buNone/>
            </a:pPr>
            <a:r>
              <a:rPr lang="en-GB" sz="2400" b="1" dirty="0"/>
              <a:t>www.prospects.ac.uk</a:t>
            </a:r>
          </a:p>
          <a:p>
            <a:pPr marL="0" indent="0">
              <a:buNone/>
            </a:pPr>
            <a:endParaRPr lang="en-GB" sz="200" dirty="0"/>
          </a:p>
          <a:p>
            <a:pPr marL="0" indent="0">
              <a:buNone/>
            </a:pPr>
            <a:endParaRPr lang="en-GB" sz="2400" dirty="0"/>
          </a:p>
          <a:p>
            <a:pPr marL="0" indent="0">
              <a:buNone/>
            </a:pPr>
            <a:endParaRPr lang="en-GB" sz="2400" dirty="0"/>
          </a:p>
          <a:p>
            <a:pPr marL="0" indent="0">
              <a:buNone/>
            </a:pPr>
            <a:endParaRPr lang="en-GB" dirty="0"/>
          </a:p>
        </p:txBody>
      </p:sp>
      <p:pic>
        <p:nvPicPr>
          <p:cNvPr id="22" name="Picture 21">
            <a:extLst>
              <a:ext uri="{FF2B5EF4-FFF2-40B4-BE49-F238E27FC236}">
                <a16:creationId xmlns:a16="http://schemas.microsoft.com/office/drawing/2014/main" id="{02C76E2E-E6E2-417D-8446-447C858634D7}"/>
              </a:ext>
            </a:extLst>
          </p:cNvPr>
          <p:cNvPicPr>
            <a:picLocks noChangeAspect="1"/>
          </p:cNvPicPr>
          <p:nvPr/>
        </p:nvPicPr>
        <p:blipFill rotWithShape="1">
          <a:blip r:embed="rId4">
            <a:extLst>
              <a:ext uri="{28A0092B-C50C-407E-A947-70E740481C1C}">
                <a14:useLocalDpi xmlns:a14="http://schemas.microsoft.com/office/drawing/2010/main" val="0"/>
              </a:ext>
            </a:extLst>
          </a:blip>
          <a:srcRect l="12824" t="30852" r="14837" b="32910"/>
          <a:stretch/>
        </p:blipFill>
        <p:spPr>
          <a:xfrm>
            <a:off x="4248662" y="5359482"/>
            <a:ext cx="2304494" cy="607597"/>
          </a:xfrm>
          <a:prstGeom prst="rect">
            <a:avLst/>
          </a:prstGeom>
        </p:spPr>
      </p:pic>
      <p:sp>
        <p:nvSpPr>
          <p:cNvPr id="15" name="TextBox 14">
            <a:extLst>
              <a:ext uri="{FF2B5EF4-FFF2-40B4-BE49-F238E27FC236}">
                <a16:creationId xmlns:a16="http://schemas.microsoft.com/office/drawing/2014/main" id="{733228B5-9F6E-485B-BCB1-F15569A43ADD}"/>
              </a:ext>
            </a:extLst>
          </p:cNvPr>
          <p:cNvSpPr txBox="1"/>
          <p:nvPr/>
        </p:nvSpPr>
        <p:spPr>
          <a:xfrm>
            <a:off x="211283" y="1194719"/>
            <a:ext cx="4603785" cy="2585323"/>
          </a:xfrm>
          <a:prstGeom prst="rect">
            <a:avLst/>
          </a:prstGeom>
          <a:noFill/>
        </p:spPr>
        <p:txBody>
          <a:bodyPr wrap="square" rtlCol="0">
            <a:spAutoFit/>
          </a:bodyPr>
          <a:lstStyle/>
          <a:p>
            <a:r>
              <a:rPr lang="en-GB" sz="2400" dirty="0">
                <a:latin typeface="Lato" panose="020F0502020204030203" pitchFamily="34" charset="0"/>
                <a:ea typeface="Lato" panose="020F0502020204030203" pitchFamily="34" charset="0"/>
                <a:cs typeface="Lato" panose="020F0502020204030203" pitchFamily="34" charset="0"/>
              </a:rPr>
              <a:t>If you have questions or concerns about topics explored here, you can always speak to your parent or carer, or contact a teacher in school for more advice and support. </a:t>
            </a:r>
          </a:p>
          <a:p>
            <a:endParaRPr lang="en-GB" dirty="0"/>
          </a:p>
        </p:txBody>
      </p:sp>
      <p:sp>
        <p:nvSpPr>
          <p:cNvPr id="20" name="TextBox 19">
            <a:extLst>
              <a:ext uri="{FF2B5EF4-FFF2-40B4-BE49-F238E27FC236}">
                <a16:creationId xmlns:a16="http://schemas.microsoft.com/office/drawing/2014/main" id="{CD480617-69AF-4BCB-811D-F349F5C86C59}"/>
              </a:ext>
            </a:extLst>
          </p:cNvPr>
          <p:cNvSpPr txBox="1"/>
          <p:nvPr/>
        </p:nvSpPr>
        <p:spPr>
          <a:xfrm>
            <a:off x="5333606" y="1173951"/>
            <a:ext cx="6647111" cy="830997"/>
          </a:xfrm>
          <a:prstGeom prst="rect">
            <a:avLst/>
          </a:prstGeom>
          <a:noFill/>
        </p:spPr>
        <p:txBody>
          <a:bodyPr wrap="square" rtlCol="0">
            <a:spAutoFit/>
          </a:bodyPr>
          <a:lstStyle/>
          <a:p>
            <a:r>
              <a:rPr lang="en-GB" sz="2400" dirty="0">
                <a:latin typeface="Lato" panose="020F0502020204030203" pitchFamily="34" charset="0"/>
                <a:ea typeface="Lato" panose="020F0502020204030203" pitchFamily="34" charset="0"/>
                <a:cs typeface="Lato" panose="020F0502020204030203" pitchFamily="34" charset="0"/>
              </a:rPr>
              <a:t>There are lots of places to get advice about career pathways:</a:t>
            </a:r>
            <a:endParaRPr lang="en-GB" dirty="0"/>
          </a:p>
        </p:txBody>
      </p:sp>
      <p:sp>
        <p:nvSpPr>
          <p:cNvPr id="23" name="Footer Placeholder 3">
            <a:extLst>
              <a:ext uri="{FF2B5EF4-FFF2-40B4-BE49-F238E27FC236}">
                <a16:creationId xmlns:a16="http://schemas.microsoft.com/office/drawing/2014/main" id="{D81439A2-3104-422C-8C6F-A0745C645A47}"/>
              </a:ext>
            </a:extLst>
          </p:cNvPr>
          <p:cNvSpPr>
            <a:spLocks noGrp="1"/>
          </p:cNvSpPr>
          <p:nvPr>
            <p:ph type="ftr" sz="quarter" idx="11"/>
          </p:nvPr>
        </p:nvSpPr>
        <p:spPr>
          <a:xfrm>
            <a:off x="0" y="6581516"/>
            <a:ext cx="12192000" cy="365125"/>
          </a:xfrm>
        </p:spPr>
        <p:txBody>
          <a:bodyPr/>
          <a:lstStyle/>
          <a:p>
            <a:r>
              <a:rPr lang="en-GB" sz="1050" dirty="0"/>
              <a:t>© PSHE Association 2020</a:t>
            </a:r>
            <a:r>
              <a:rPr lang="en-GB" dirty="0"/>
              <a:t>	 </a:t>
            </a:r>
          </a:p>
        </p:txBody>
      </p:sp>
    </p:spTree>
    <p:extLst>
      <p:ext uri="{BB962C8B-B14F-4D97-AF65-F5344CB8AC3E}">
        <p14:creationId xmlns:p14="http://schemas.microsoft.com/office/powerpoint/2010/main" val="2909244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7753924-49C4-49AB-8591-B5C03D8DBEB4}"/>
              </a:ext>
            </a:extLst>
          </p:cNvPr>
          <p:cNvSpPr txBox="1"/>
          <p:nvPr/>
        </p:nvSpPr>
        <p:spPr>
          <a:xfrm>
            <a:off x="116675" y="5090532"/>
            <a:ext cx="12183120" cy="1600438"/>
          </a:xfrm>
          <a:prstGeom prst="rect">
            <a:avLst/>
          </a:prstGeom>
          <a:solidFill>
            <a:srgbClr val="F9E3E7">
              <a:alpha val="0"/>
            </a:srgbClr>
          </a:solidFill>
        </p:spPr>
        <p:txBody>
          <a:bodyPr wrap="square" rtlCol="0">
            <a:spAutoFit/>
          </a:bodyPr>
          <a:lstStyle/>
          <a:p>
            <a:pPr lvl="0" algn="ctr">
              <a:defRPr/>
            </a:pPr>
            <a:r>
              <a:rPr lang="en-GB" sz="5400" b="1" dirty="0">
                <a:latin typeface="League Spartan" panose="00000800000000000000" pitchFamily="50" charset="0"/>
                <a:ea typeface="Open Sans Extrabold" panose="020B0906030804020204" pitchFamily="34" charset="0"/>
                <a:cs typeface="Open Sans Extrabold" panose="020B0906030804020204" pitchFamily="34" charset="0"/>
              </a:rPr>
              <a:t>Home learning KS4 lesson 2:</a:t>
            </a:r>
            <a:br>
              <a:rPr lang="en-GB" sz="5400" b="1" dirty="0">
                <a:latin typeface="League Spartan" panose="00000800000000000000" pitchFamily="50" charset="0"/>
                <a:ea typeface="Open Sans Extrabold" panose="020B0906030804020204" pitchFamily="34" charset="0"/>
                <a:cs typeface="Open Sans Extrabold" panose="020B0906030804020204" pitchFamily="34" charset="0"/>
              </a:rPr>
            </a:br>
            <a:r>
              <a:rPr lang="en-GB" sz="4400" b="1" dirty="0">
                <a:latin typeface="Lato" panose="020F0502020204030203" pitchFamily="34" charset="0"/>
                <a:ea typeface="Lato" panose="020F0502020204030203" pitchFamily="34" charset="0"/>
                <a:cs typeface="Lato" panose="020F0502020204030203" pitchFamily="34" charset="0"/>
              </a:rPr>
              <a:t>Making a difference</a:t>
            </a:r>
            <a:endParaRPr lang="en-GB" sz="4800" b="1" strike="sngStrike" dirty="0">
              <a:latin typeface="Lato" panose="020F0502020204030203" pitchFamily="34" charset="0"/>
              <a:ea typeface="Lato" panose="020F0502020204030203" pitchFamily="34" charset="0"/>
              <a:cs typeface="Lato" panose="020F0502020204030203" pitchFamily="34" charset="0"/>
            </a:endParaRPr>
          </a:p>
        </p:txBody>
      </p:sp>
      <p:sp>
        <p:nvSpPr>
          <p:cNvPr id="3" name="Footer Placeholder 3">
            <a:extLst>
              <a:ext uri="{FF2B5EF4-FFF2-40B4-BE49-F238E27FC236}">
                <a16:creationId xmlns:a16="http://schemas.microsoft.com/office/drawing/2014/main" id="{B29CDB4E-2946-4110-9EC6-C9EA7F5068DC}"/>
              </a:ext>
            </a:extLst>
          </p:cNvPr>
          <p:cNvSpPr>
            <a:spLocks noGrp="1"/>
          </p:cNvSpPr>
          <p:nvPr>
            <p:ph type="ftr" sz="quarter" idx="11"/>
          </p:nvPr>
        </p:nvSpPr>
        <p:spPr>
          <a:xfrm>
            <a:off x="0" y="6592667"/>
            <a:ext cx="12192000" cy="365125"/>
          </a:xfrm>
        </p:spPr>
        <p:txBody>
          <a:bodyPr/>
          <a:lstStyle/>
          <a:p>
            <a:r>
              <a:rPr lang="en-GB" sz="1050" dirty="0"/>
              <a:t>© PSHE Association 2020</a:t>
            </a:r>
            <a:r>
              <a:rPr lang="en-GB" dirty="0"/>
              <a: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5288" y="645155"/>
            <a:ext cx="5339331" cy="4057335"/>
          </a:xfrm>
          <a:prstGeom prst="rect">
            <a:avLst/>
          </a:prstGeom>
        </p:spPr>
      </p:pic>
    </p:spTree>
    <p:extLst>
      <p:ext uri="{BB962C8B-B14F-4D97-AF65-F5344CB8AC3E}">
        <p14:creationId xmlns:p14="http://schemas.microsoft.com/office/powerpoint/2010/main" val="828916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96585" y="3185282"/>
            <a:ext cx="10965901" cy="2646878"/>
          </a:xfrm>
          <a:prstGeom prst="rect">
            <a:avLst/>
          </a:prstGeom>
          <a:solidFill>
            <a:schemeClr val="bg1"/>
          </a:solidFill>
        </p:spPr>
        <p:txBody>
          <a:bodyPr wrap="square" rtlCol="0">
            <a:spAutoFit/>
          </a:bodyPr>
          <a:lstStyle/>
          <a:p>
            <a:pPr lvl="1">
              <a:spcAft>
                <a:spcPts val="1200"/>
              </a:spcAft>
            </a:pPr>
            <a:r>
              <a:rPr lang="en-GB" sz="3200" b="1" dirty="0">
                <a:latin typeface="League Spartan" panose="00000800000000000000" pitchFamily="50" charset="0"/>
              </a:rPr>
              <a:t>We will be able to:</a:t>
            </a:r>
          </a:p>
          <a:p>
            <a:pPr lvl="1">
              <a:spcAft>
                <a:spcPts val="1200"/>
              </a:spcAft>
            </a:pPr>
            <a:r>
              <a:rPr lang="en-GB" sz="200" b="1" dirty="0">
                <a:latin typeface="League Spartan" panose="00000800000000000000" pitchFamily="50" charset="0"/>
              </a:rPr>
              <a:t> </a:t>
            </a:r>
          </a:p>
          <a:p>
            <a:pPr lvl="3"/>
            <a:endParaRPr lang="en-GB" sz="100" b="1" dirty="0">
              <a:latin typeface="Gill Sans MT" panose="020B0502020104020203" pitchFamily="34" charset="0"/>
            </a:endParaRPr>
          </a:p>
          <a:p>
            <a:pPr marL="914400" lvl="1" indent="-457200">
              <a:spcAft>
                <a:spcPts val="1800"/>
              </a:spcAft>
              <a:buSzPct val="202000"/>
              <a:buBlip>
                <a:blip r:embed="rId3"/>
              </a:buBlip>
            </a:pPr>
            <a:r>
              <a:rPr lang="en-GB" sz="2400" dirty="0">
                <a:latin typeface="Lato" panose="020F0502020204030203" pitchFamily="34" charset="0"/>
                <a:ea typeface="Lato" panose="020F0502020204030203" pitchFamily="34" charset="0"/>
                <a:cs typeface="Lato" panose="020F0502020204030203" pitchFamily="34" charset="0"/>
              </a:rPr>
              <a:t>explain how and why people select organisations to work with that align with their values.</a:t>
            </a:r>
          </a:p>
          <a:p>
            <a:pPr marL="914400" lvl="1" indent="-457200">
              <a:spcAft>
                <a:spcPts val="1800"/>
              </a:spcAft>
              <a:buSzPct val="202000"/>
              <a:buBlip>
                <a:blip r:embed="rId3"/>
              </a:buBlip>
            </a:pPr>
            <a:r>
              <a:rPr lang="en-GB" sz="2400" dirty="0">
                <a:latin typeface="Lato" panose="020F0502020204030203" pitchFamily="34" charset="0"/>
                <a:ea typeface="Lato" panose="020F0502020204030203" pitchFamily="34" charset="0"/>
                <a:cs typeface="Lato" panose="020F0502020204030203" pitchFamily="34" charset="0"/>
              </a:rPr>
              <a:t>explain how people’s career choices can help make a difference to the things that matter to them.</a:t>
            </a:r>
          </a:p>
        </p:txBody>
      </p:sp>
      <p:sp>
        <p:nvSpPr>
          <p:cNvPr id="10" name="TextBox 9"/>
          <p:cNvSpPr txBox="1"/>
          <p:nvPr/>
        </p:nvSpPr>
        <p:spPr>
          <a:xfrm>
            <a:off x="749850" y="589419"/>
            <a:ext cx="10706426" cy="938719"/>
          </a:xfrm>
          <a:prstGeom prst="rect">
            <a:avLst/>
          </a:prstGeom>
          <a:solidFill>
            <a:schemeClr val="bg1"/>
          </a:solidFill>
        </p:spPr>
        <p:txBody>
          <a:bodyPr wrap="square" rtlCol="0">
            <a:spAutoFit/>
          </a:bodyPr>
          <a:lstStyle/>
          <a:p>
            <a:pPr lvl="3"/>
            <a:endParaRPr lang="en-GB" sz="1600" b="1" dirty="0">
              <a:latin typeface="Gill Sans MT" panose="020B0502020104020203" pitchFamily="34" charset="0"/>
            </a:endParaRPr>
          </a:p>
          <a:p>
            <a:pPr lvl="3"/>
            <a:endParaRPr lang="en-GB" sz="1100" b="1" dirty="0">
              <a:latin typeface="Gill Sans MT" panose="020B0502020104020203" pitchFamily="34" charset="0"/>
            </a:endParaRPr>
          </a:p>
          <a:p>
            <a:pPr lvl="3"/>
            <a:endParaRPr lang="en-GB" sz="800" b="1" dirty="0">
              <a:latin typeface="Gill Sans MT" panose="020B0502020104020203" pitchFamily="34" charset="0"/>
            </a:endParaRPr>
          </a:p>
          <a:p>
            <a:pPr lvl="3"/>
            <a:endParaRPr lang="en-GB" sz="2000" b="1" dirty="0">
              <a:latin typeface="Gill Sans MT" panose="020B0502020104020203" pitchFamily="34" charset="0"/>
            </a:endParaRPr>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5531" y="951146"/>
            <a:ext cx="968621" cy="1076313"/>
          </a:xfrm>
          <a:prstGeom prst="rect">
            <a:avLst/>
          </a:prstGeom>
        </p:spPr>
      </p:pic>
      <p:pic>
        <p:nvPicPr>
          <p:cNvPr id="4" name="Picture 3"/>
          <p:cNvPicPr>
            <a:picLocks noChangeAspect="1"/>
          </p:cNvPicPr>
          <p:nvPr/>
        </p:nvPicPr>
        <p:blipFill rotWithShape="1">
          <a:blip r:embed="rId5" cstate="email">
            <a:extLst>
              <a:ext uri="{28A0092B-C50C-407E-A947-70E740481C1C}">
                <a14:useLocalDpi xmlns:a14="http://schemas.microsoft.com/office/drawing/2010/main"/>
              </a:ext>
            </a:extLst>
          </a:blip>
          <a:srcRect l="10502" r="10174"/>
          <a:stretch/>
        </p:blipFill>
        <p:spPr>
          <a:xfrm>
            <a:off x="311178" y="3029146"/>
            <a:ext cx="877333" cy="1001704"/>
          </a:xfrm>
          <a:prstGeom prst="rect">
            <a:avLst/>
          </a:prstGeom>
        </p:spPr>
      </p:pic>
      <p:sp>
        <p:nvSpPr>
          <p:cNvPr id="5" name="Rectangle 4"/>
          <p:cNvSpPr/>
          <p:nvPr/>
        </p:nvSpPr>
        <p:spPr>
          <a:xfrm>
            <a:off x="1188511" y="889137"/>
            <a:ext cx="10950753" cy="1477328"/>
          </a:xfrm>
          <a:prstGeom prst="rect">
            <a:avLst/>
          </a:prstGeom>
        </p:spPr>
        <p:txBody>
          <a:bodyPr wrap="square">
            <a:spAutoFit/>
          </a:bodyPr>
          <a:lstStyle/>
          <a:p>
            <a:pPr lvl="1">
              <a:lnSpc>
                <a:spcPct val="150000"/>
              </a:lnSpc>
              <a:buSzPct val="202000"/>
            </a:pPr>
            <a:r>
              <a:rPr lang="en-GB" sz="3200" b="1" dirty="0">
                <a:solidFill>
                  <a:prstClr val="black"/>
                </a:solidFill>
                <a:latin typeface="League Spartan" panose="020B0604020202020204" charset="0"/>
                <a:ea typeface="Lato" panose="020F0502020204030203" pitchFamily="34" charset="0"/>
                <a:cs typeface="Lato" panose="020F0502020204030203" pitchFamily="34" charset="0"/>
              </a:rPr>
              <a:t>We are learning:</a:t>
            </a:r>
          </a:p>
          <a:p>
            <a:pPr lvl="1">
              <a:lnSpc>
                <a:spcPct val="150000"/>
              </a:lnSpc>
              <a:buSzPct val="202000"/>
            </a:pPr>
            <a:endParaRPr lang="en-GB" sz="1100" dirty="0">
              <a:solidFill>
                <a:prstClr val="black"/>
              </a:solidFill>
              <a:latin typeface="League Spartan" panose="020B0604020202020204" charset="0"/>
              <a:ea typeface="Lato" panose="020F0502020204030203" pitchFamily="34" charset="0"/>
              <a:cs typeface="Lato" panose="020F0502020204030203" pitchFamily="34" charset="0"/>
            </a:endParaRPr>
          </a:p>
          <a:p>
            <a:pPr marL="914400" lvl="1" indent="-457200">
              <a:spcAft>
                <a:spcPts val="1200"/>
              </a:spcAft>
              <a:buSzPct val="202000"/>
              <a:buBlip>
                <a:blip r:embed="rId3"/>
              </a:buBlip>
              <a:defRPr/>
            </a:pPr>
            <a:r>
              <a:rPr lang="en-GB" sz="2400" dirty="0">
                <a:latin typeface="Lato" panose="020F0502020204030203" pitchFamily="34" charset="0"/>
                <a:ea typeface="Lato" panose="020F0502020204030203" pitchFamily="34" charset="0"/>
                <a:cs typeface="Lato" panose="020F0502020204030203" pitchFamily="34" charset="0"/>
              </a:rPr>
              <a:t>about how people can make a difference through their career choices.</a:t>
            </a:r>
          </a:p>
        </p:txBody>
      </p:sp>
      <p:sp>
        <p:nvSpPr>
          <p:cNvPr id="9" name="Footer Placeholder 3">
            <a:extLst>
              <a:ext uri="{FF2B5EF4-FFF2-40B4-BE49-F238E27FC236}">
                <a16:creationId xmlns:a16="http://schemas.microsoft.com/office/drawing/2014/main" id="{B5A34E6D-9566-4E5F-A2B2-582AC60CB96E}"/>
              </a:ext>
            </a:extLst>
          </p:cNvPr>
          <p:cNvSpPr>
            <a:spLocks noGrp="1"/>
          </p:cNvSpPr>
          <p:nvPr>
            <p:ph type="ftr" sz="quarter" idx="11"/>
          </p:nvPr>
        </p:nvSpPr>
        <p:spPr>
          <a:xfrm>
            <a:off x="0" y="6581516"/>
            <a:ext cx="12192000" cy="365125"/>
          </a:xfrm>
        </p:spPr>
        <p:txBody>
          <a:bodyPr/>
          <a:lstStyle/>
          <a:p>
            <a:r>
              <a:rPr lang="en-GB" sz="1050" dirty="0"/>
              <a:t>© PSHE Association 2020</a:t>
            </a:r>
            <a:r>
              <a:rPr lang="en-GB" dirty="0"/>
              <a:t>	 </a:t>
            </a:r>
          </a:p>
        </p:txBody>
      </p:sp>
    </p:spTree>
    <p:extLst>
      <p:ext uri="{BB962C8B-B14F-4D97-AF65-F5344CB8AC3E}">
        <p14:creationId xmlns:p14="http://schemas.microsoft.com/office/powerpoint/2010/main" val="2863739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AF547C8-39AF-455A-AD6A-101322891A89}"/>
              </a:ext>
            </a:extLst>
          </p:cNvPr>
          <p:cNvGrpSpPr/>
          <p:nvPr/>
        </p:nvGrpSpPr>
        <p:grpSpPr>
          <a:xfrm>
            <a:off x="606946" y="476726"/>
            <a:ext cx="6471948" cy="4095454"/>
            <a:chOff x="921311" y="398668"/>
            <a:chExt cx="6471948" cy="4095454"/>
          </a:xfrm>
          <a:noFill/>
        </p:grpSpPr>
        <p:sp>
          <p:nvSpPr>
            <p:cNvPr id="2" name="Thought Bubble: Cloud 1">
              <a:extLst>
                <a:ext uri="{FF2B5EF4-FFF2-40B4-BE49-F238E27FC236}">
                  <a16:creationId xmlns:a16="http://schemas.microsoft.com/office/drawing/2014/main" id="{1E20A2A4-BBFE-4318-A7D9-338EA5DF4D36}"/>
                </a:ext>
              </a:extLst>
            </p:cNvPr>
            <p:cNvSpPr/>
            <p:nvPr/>
          </p:nvSpPr>
          <p:spPr>
            <a:xfrm>
              <a:off x="921311" y="398668"/>
              <a:ext cx="6471948" cy="4095454"/>
            </a:xfrm>
            <a:prstGeom prst="cloudCallout">
              <a:avLst>
                <a:gd name="adj1" fmla="val -51860"/>
                <a:gd name="adj2" fmla="val 65995"/>
              </a:avLst>
            </a:prstGeom>
            <a:grpFill/>
            <a:ln w="57150">
              <a:solidFill>
                <a:srgbClr val="9551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ontent Placeholder 2">
              <a:extLst>
                <a:ext uri="{FF2B5EF4-FFF2-40B4-BE49-F238E27FC236}">
                  <a16:creationId xmlns:a16="http://schemas.microsoft.com/office/drawing/2014/main" id="{3A9A4A28-C164-4A9B-857C-DB257FC74516}"/>
                </a:ext>
              </a:extLst>
            </p:cNvPr>
            <p:cNvSpPr txBox="1">
              <a:spLocks/>
            </p:cNvSpPr>
            <p:nvPr/>
          </p:nvSpPr>
          <p:spPr>
            <a:xfrm>
              <a:off x="2185016" y="1137446"/>
              <a:ext cx="3944538" cy="2885528"/>
            </a:xfrm>
            <a:prstGeom prst="rect">
              <a:avLst/>
            </a:prstGeom>
            <a:grpFill/>
            <a:ln>
              <a:solidFill>
                <a:srgbClr val="95519E"/>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3600" b="1" dirty="0"/>
                <a:t>What do you think are the three most important things to think about when choosing a career or job?</a:t>
              </a:r>
            </a:p>
            <a:p>
              <a:pPr marL="0" indent="0" algn="ctr">
                <a:buFont typeface="Arial" panose="020B0604020202020204" pitchFamily="34" charset="0"/>
                <a:buNone/>
              </a:pPr>
              <a:endParaRPr lang="en-GB" sz="3600" b="1" i="1" dirty="0"/>
            </a:p>
          </p:txBody>
        </p:sp>
      </p:grpSp>
      <p:sp>
        <p:nvSpPr>
          <p:cNvPr id="3" name="TextBox 2">
            <a:extLst>
              <a:ext uri="{FF2B5EF4-FFF2-40B4-BE49-F238E27FC236}">
                <a16:creationId xmlns:a16="http://schemas.microsoft.com/office/drawing/2014/main" id="{A3C20FD5-CB52-4A01-A25E-B502895AF63C}"/>
              </a:ext>
            </a:extLst>
          </p:cNvPr>
          <p:cNvSpPr txBox="1"/>
          <p:nvPr/>
        </p:nvSpPr>
        <p:spPr>
          <a:xfrm>
            <a:off x="1618856" y="4867686"/>
            <a:ext cx="4282069" cy="1237786"/>
          </a:xfrm>
          <a:prstGeom prst="rect">
            <a:avLst/>
          </a:prstGeom>
          <a:noFill/>
        </p:spPr>
        <p:txBody>
          <a:bodyPr wrap="square" rtlCol="0">
            <a:spAutoFit/>
          </a:bodyPr>
          <a:lstStyle/>
          <a:p>
            <a:pPr algn="ctr"/>
            <a:r>
              <a:rPr lang="en-GB" sz="2400" i="1" dirty="0"/>
              <a:t>Write this down and keep it safe!</a:t>
            </a:r>
            <a:br>
              <a:rPr lang="en-GB" sz="2400" i="1" dirty="0"/>
            </a:br>
            <a:r>
              <a:rPr lang="en-GB" sz="2400" i="1" dirty="0"/>
              <a:t>You will be returning to it at the end of the lesson.</a:t>
            </a:r>
          </a:p>
        </p:txBody>
      </p:sp>
      <p:sp>
        <p:nvSpPr>
          <p:cNvPr id="6" name="Rectangle 5">
            <a:extLst>
              <a:ext uri="{FF2B5EF4-FFF2-40B4-BE49-F238E27FC236}">
                <a16:creationId xmlns:a16="http://schemas.microsoft.com/office/drawing/2014/main" id="{30A209BA-74F3-430A-8173-7551553C9A1F}"/>
              </a:ext>
            </a:extLst>
          </p:cNvPr>
          <p:cNvSpPr/>
          <p:nvPr/>
        </p:nvSpPr>
        <p:spPr>
          <a:xfrm>
            <a:off x="7645400" y="336383"/>
            <a:ext cx="4241429" cy="6127917"/>
          </a:xfrm>
          <a:prstGeom prst="rect">
            <a:avLst/>
          </a:prstGeom>
          <a:solidFill>
            <a:schemeClr val="bg1"/>
          </a:solidFill>
          <a:ln w="38100">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tx1"/>
                </a:solidFill>
              </a:rPr>
              <a:t>A few examples of what you might consider to be important could include:</a:t>
            </a:r>
          </a:p>
          <a:p>
            <a:pPr marL="342900" indent="-342900">
              <a:spcBef>
                <a:spcPts val="600"/>
              </a:spcBef>
              <a:buFont typeface="Arial" panose="020B0604020202020204" pitchFamily="34" charset="0"/>
              <a:buChar char="•"/>
            </a:pPr>
            <a:r>
              <a:rPr lang="en-GB" sz="2400" dirty="0">
                <a:solidFill>
                  <a:schemeClr val="tx1"/>
                </a:solidFill>
              </a:rPr>
              <a:t>A sense of community or a friendly workplace</a:t>
            </a:r>
          </a:p>
          <a:p>
            <a:pPr marL="342900" indent="-342900">
              <a:spcBef>
                <a:spcPts val="600"/>
              </a:spcBef>
              <a:buFont typeface="Arial" panose="020B0604020202020204" pitchFamily="34" charset="0"/>
              <a:buChar char="•"/>
            </a:pPr>
            <a:r>
              <a:rPr lang="en-GB" sz="2400" dirty="0">
                <a:solidFill>
                  <a:schemeClr val="tx1"/>
                </a:solidFill>
              </a:rPr>
              <a:t>Sharing similar values</a:t>
            </a:r>
          </a:p>
          <a:p>
            <a:pPr marL="342900" indent="-342900">
              <a:spcBef>
                <a:spcPts val="600"/>
              </a:spcBef>
              <a:buFont typeface="Arial" panose="020B0604020202020204" pitchFamily="34" charset="0"/>
              <a:buChar char="•"/>
            </a:pPr>
            <a:r>
              <a:rPr lang="en-GB" sz="2400" dirty="0">
                <a:solidFill>
                  <a:schemeClr val="tx1"/>
                </a:solidFill>
              </a:rPr>
              <a:t>Good pay</a:t>
            </a:r>
          </a:p>
          <a:p>
            <a:pPr marL="342900" indent="-342900">
              <a:spcBef>
                <a:spcPts val="600"/>
              </a:spcBef>
              <a:buFont typeface="Arial" panose="020B0604020202020204" pitchFamily="34" charset="0"/>
              <a:buChar char="•"/>
            </a:pPr>
            <a:r>
              <a:rPr lang="en-GB" sz="2400" dirty="0">
                <a:solidFill>
                  <a:schemeClr val="tx1"/>
                </a:solidFill>
              </a:rPr>
              <a:t>A job that people admire or respect</a:t>
            </a:r>
          </a:p>
          <a:p>
            <a:pPr marL="342900" indent="-342900">
              <a:spcBef>
                <a:spcPts val="600"/>
              </a:spcBef>
              <a:buFont typeface="Arial" panose="020B0604020202020204" pitchFamily="34" charset="0"/>
              <a:buChar char="•"/>
            </a:pPr>
            <a:r>
              <a:rPr lang="en-GB" sz="2400" dirty="0">
                <a:solidFill>
                  <a:schemeClr val="tx1"/>
                </a:solidFill>
              </a:rPr>
              <a:t>Opportunities to learn or develop skills</a:t>
            </a:r>
          </a:p>
          <a:p>
            <a:pPr marL="342900" indent="-342900">
              <a:spcBef>
                <a:spcPts val="600"/>
              </a:spcBef>
              <a:buFont typeface="Arial" panose="020B0604020202020204" pitchFamily="34" charset="0"/>
              <a:buChar char="•"/>
            </a:pPr>
            <a:r>
              <a:rPr lang="en-GB" sz="2400" dirty="0">
                <a:solidFill>
                  <a:schemeClr val="tx1"/>
                </a:solidFill>
              </a:rPr>
              <a:t>A role that helps to protect the environment</a:t>
            </a:r>
          </a:p>
          <a:p>
            <a:pPr marL="342900" indent="-342900">
              <a:spcBef>
                <a:spcPts val="600"/>
              </a:spcBef>
              <a:buFont typeface="Arial" panose="020B0604020202020204" pitchFamily="34" charset="0"/>
              <a:buChar char="•"/>
            </a:pPr>
            <a:r>
              <a:rPr lang="en-GB" sz="2400" dirty="0">
                <a:solidFill>
                  <a:schemeClr val="tx1"/>
                </a:solidFill>
              </a:rPr>
              <a:t>Opportunities to change people’s live for the better</a:t>
            </a:r>
          </a:p>
        </p:txBody>
      </p:sp>
      <p:sp>
        <p:nvSpPr>
          <p:cNvPr id="7" name="Rectangle 6">
            <a:extLst>
              <a:ext uri="{FF2B5EF4-FFF2-40B4-BE49-F238E27FC236}">
                <a16:creationId xmlns:a16="http://schemas.microsoft.com/office/drawing/2014/main" id="{83806017-B779-4719-9F6C-044BEAF5CB49}"/>
              </a:ext>
            </a:extLst>
          </p:cNvPr>
          <p:cNvSpPr/>
          <p:nvPr/>
        </p:nvSpPr>
        <p:spPr>
          <a:xfrm>
            <a:off x="7633525" y="281666"/>
            <a:ext cx="4335317" cy="6261099"/>
          </a:xfrm>
          <a:prstGeom prst="rect">
            <a:avLst/>
          </a:prstGeom>
          <a:solidFill>
            <a:srgbClr val="E9D9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i="1" dirty="0">
                <a:solidFill>
                  <a:schemeClr val="tx1"/>
                </a:solidFill>
              </a:rPr>
              <a:t>Need help? Click here for some examples</a:t>
            </a:r>
          </a:p>
        </p:txBody>
      </p:sp>
    </p:spTree>
    <p:extLst>
      <p:ext uri="{BB962C8B-B14F-4D97-AF65-F5344CB8AC3E}">
        <p14:creationId xmlns:p14="http://schemas.microsoft.com/office/powerpoint/2010/main" val="12136396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B6CEA63-673F-4661-95A0-403D506BA9FE}"/>
              </a:ext>
            </a:extLst>
          </p:cNvPr>
          <p:cNvSpPr txBox="1"/>
          <p:nvPr/>
        </p:nvSpPr>
        <p:spPr>
          <a:xfrm>
            <a:off x="211283" y="272883"/>
            <a:ext cx="9658608" cy="707886"/>
          </a:xfrm>
          <a:prstGeom prst="rect">
            <a:avLst/>
          </a:prstGeom>
          <a:solidFill>
            <a:srgbClr val="F9E3E7">
              <a:alpha val="0"/>
            </a:srgbClr>
          </a:solidFill>
        </p:spPr>
        <p:txBody>
          <a:bodyPr wrap="square" rtlCol="0">
            <a:spAutoFit/>
          </a:bodyPr>
          <a:lstStyle/>
          <a:p>
            <a:pPr lvl="0">
              <a:defRPr/>
            </a:pPr>
            <a:r>
              <a:rPr lang="en-GB" sz="4000" b="1" dirty="0">
                <a:solidFill>
                  <a:srgbClr val="95519E"/>
                </a:solidFill>
                <a:latin typeface="League Spartan" panose="00000800000000000000" pitchFamily="50" charset="0"/>
                <a:ea typeface="Open Sans Extrabold" panose="020B0906030804020204" pitchFamily="34" charset="0"/>
                <a:cs typeface="Open Sans Extrabold" panose="020B0906030804020204" pitchFamily="34" charset="0"/>
              </a:rPr>
              <a:t>Motivation and wellbeing</a:t>
            </a:r>
          </a:p>
        </p:txBody>
      </p:sp>
      <p:sp>
        <p:nvSpPr>
          <p:cNvPr id="11" name="Content Placeholder 2">
            <a:extLst>
              <a:ext uri="{FF2B5EF4-FFF2-40B4-BE49-F238E27FC236}">
                <a16:creationId xmlns:a16="http://schemas.microsoft.com/office/drawing/2014/main" id="{3B78A38C-2E51-4EDE-8A48-1F7476F1CD91}"/>
              </a:ext>
            </a:extLst>
          </p:cNvPr>
          <p:cNvSpPr>
            <a:spLocks noGrp="1"/>
          </p:cNvSpPr>
          <p:nvPr>
            <p:ph idx="1"/>
          </p:nvPr>
        </p:nvSpPr>
        <p:spPr>
          <a:xfrm>
            <a:off x="248896" y="1062678"/>
            <a:ext cx="6486441" cy="5315820"/>
          </a:xfrm>
        </p:spPr>
        <p:txBody>
          <a:bodyPr/>
          <a:lstStyle/>
          <a:p>
            <a:pPr marL="0" indent="0">
              <a:buNone/>
            </a:pPr>
            <a:r>
              <a:rPr lang="en-GB" dirty="0"/>
              <a:t>Read the next slide and consider the following questions:</a:t>
            </a:r>
          </a:p>
          <a:p>
            <a:pPr marL="514350" lvl="0" indent="-514350">
              <a:buFont typeface="+mj-lt"/>
              <a:buAutoNum type="arabicPeriod"/>
            </a:pPr>
            <a:r>
              <a:rPr lang="en-GB" dirty="0"/>
              <a:t>How might Erika’s feelings and actions differ between lessons she doesn’t want to take at GCSE and those she could do well in?</a:t>
            </a:r>
          </a:p>
          <a:p>
            <a:pPr marL="514350" lvl="0" indent="-514350">
              <a:buFont typeface="+mj-lt"/>
              <a:buAutoNum type="arabicPeriod"/>
            </a:pPr>
            <a:r>
              <a:rPr lang="en-GB" dirty="0"/>
              <a:t>What advice do you have for Erika around the subjects she is less interested in?</a:t>
            </a:r>
          </a:p>
          <a:p>
            <a:pPr marL="514350" lvl="0" indent="-514350">
              <a:buFont typeface="+mj-lt"/>
              <a:buAutoNum type="arabicPeriod"/>
            </a:pPr>
            <a:r>
              <a:rPr lang="en-GB" dirty="0"/>
              <a:t>What implications does this have for Erika when considering a career direction and applying for jobs?</a:t>
            </a:r>
          </a:p>
          <a:p>
            <a:pPr marL="0" indent="0">
              <a:buNone/>
            </a:pPr>
            <a:endParaRPr lang="en-GB" i="1" dirty="0"/>
          </a:p>
        </p:txBody>
      </p:sp>
      <p:pic>
        <p:nvPicPr>
          <p:cNvPr id="9" name="Picture 8">
            <a:extLst>
              <a:ext uri="{FF2B5EF4-FFF2-40B4-BE49-F238E27FC236}">
                <a16:creationId xmlns:a16="http://schemas.microsoft.com/office/drawing/2014/main" id="{3946B01D-61BB-4DAF-8DC6-E3D47A395A36}"/>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5330" r="10564" b="48813"/>
          <a:stretch/>
        </p:blipFill>
        <p:spPr>
          <a:xfrm>
            <a:off x="7014116" y="1593122"/>
            <a:ext cx="5062655" cy="3671755"/>
          </a:xfrm>
          <a:prstGeom prst="rect">
            <a:avLst/>
          </a:prstGeom>
        </p:spPr>
      </p:pic>
    </p:spTree>
    <p:extLst>
      <p:ext uri="{BB962C8B-B14F-4D97-AF65-F5344CB8AC3E}">
        <p14:creationId xmlns:p14="http://schemas.microsoft.com/office/powerpoint/2010/main" val="1946372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B6CEA63-673F-4661-95A0-403D506BA9FE}"/>
              </a:ext>
            </a:extLst>
          </p:cNvPr>
          <p:cNvSpPr txBox="1"/>
          <p:nvPr/>
        </p:nvSpPr>
        <p:spPr>
          <a:xfrm>
            <a:off x="211283" y="272883"/>
            <a:ext cx="9658608" cy="707886"/>
          </a:xfrm>
          <a:prstGeom prst="rect">
            <a:avLst/>
          </a:prstGeom>
          <a:solidFill>
            <a:srgbClr val="F9E3E7">
              <a:alpha val="0"/>
            </a:srgbClr>
          </a:solidFill>
        </p:spPr>
        <p:txBody>
          <a:bodyPr wrap="square" rtlCol="0">
            <a:spAutoFit/>
          </a:bodyPr>
          <a:lstStyle/>
          <a:p>
            <a:pPr lvl="0">
              <a:defRPr/>
            </a:pPr>
            <a:r>
              <a:rPr lang="en-GB" sz="4000" b="1" dirty="0">
                <a:solidFill>
                  <a:srgbClr val="95519E"/>
                </a:solidFill>
                <a:latin typeface="League Spartan" panose="00000800000000000000" pitchFamily="50" charset="0"/>
                <a:ea typeface="Open Sans Extrabold" panose="020B0906030804020204" pitchFamily="34" charset="0"/>
                <a:cs typeface="Open Sans Extrabold" panose="020B0906030804020204" pitchFamily="34" charset="0"/>
              </a:rPr>
              <a:t>Motivation and wellbeing</a:t>
            </a:r>
          </a:p>
        </p:txBody>
      </p:sp>
      <p:pic>
        <p:nvPicPr>
          <p:cNvPr id="8" name="Picture 7">
            <a:extLst>
              <a:ext uri="{FF2B5EF4-FFF2-40B4-BE49-F238E27FC236}">
                <a16:creationId xmlns:a16="http://schemas.microsoft.com/office/drawing/2014/main" id="{1D423624-09A7-443D-8A16-D8017E9DD19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5330" r="10564" b="48813"/>
          <a:stretch/>
        </p:blipFill>
        <p:spPr>
          <a:xfrm>
            <a:off x="7014116" y="1593122"/>
            <a:ext cx="5062655" cy="3671755"/>
          </a:xfrm>
          <a:prstGeom prst="rect">
            <a:avLst/>
          </a:prstGeom>
        </p:spPr>
      </p:pic>
      <p:sp>
        <p:nvSpPr>
          <p:cNvPr id="7" name="Rectangle 6">
            <a:extLst>
              <a:ext uri="{FF2B5EF4-FFF2-40B4-BE49-F238E27FC236}">
                <a16:creationId xmlns:a16="http://schemas.microsoft.com/office/drawing/2014/main" id="{9708ACC3-99DC-428E-9673-9D6B7D9541AC}"/>
              </a:ext>
            </a:extLst>
          </p:cNvPr>
          <p:cNvSpPr/>
          <p:nvPr/>
        </p:nvSpPr>
        <p:spPr>
          <a:xfrm>
            <a:off x="211283" y="980769"/>
            <a:ext cx="7224751" cy="5632311"/>
          </a:xfrm>
          <a:prstGeom prst="rect">
            <a:avLst/>
          </a:prstGeom>
        </p:spPr>
        <p:txBody>
          <a:bodyPr wrap="square">
            <a:spAutoFit/>
          </a:bodyPr>
          <a:lstStyle/>
          <a:p>
            <a:r>
              <a:rPr lang="en-GB" sz="2000" dirty="0">
                <a:latin typeface="Lato-Regular"/>
              </a:rPr>
              <a:t>Erika has just started Year 9 and she wants people to know more about what is happening with the climate. She isn’t sure what to do as a career, and this means she is finding it hard to choose her options subjects for GCSE.</a:t>
            </a:r>
          </a:p>
          <a:p>
            <a:endParaRPr lang="en-GB" sz="2000" dirty="0">
              <a:latin typeface="Lato-Regular"/>
            </a:endParaRPr>
          </a:p>
          <a:p>
            <a:r>
              <a:rPr lang="en-GB" sz="2000" dirty="0">
                <a:latin typeface="Lato-Regular"/>
              </a:rPr>
              <a:t>Erika feels like she does really well in English, so she spoke to her English teacher about her ambitions. She also spoke to her Science teacher about how she feels about the climate. Her teachers discussed careers with her for a short while and now Erika thinks that she might like to go into politics, so that she can help generate change.</a:t>
            </a:r>
          </a:p>
          <a:p>
            <a:endParaRPr lang="en-GB" sz="2000" dirty="0">
              <a:latin typeface="Lato-Regular"/>
            </a:endParaRPr>
          </a:p>
          <a:p>
            <a:r>
              <a:rPr lang="en-GB" sz="2000" dirty="0">
                <a:latin typeface="Lato-Regular"/>
              </a:rPr>
              <a:t>Erika has decided to take Citizenship and Geography as GCSE subjects, but she knows she’s going to have to continue all of her current subjects for another year. This includes Music and Computer Science which Erika doesn’t like as much. She’s not sure how either of these subjects will help her become a politician!</a:t>
            </a:r>
            <a:endParaRPr lang="en-GB" sz="2000" dirty="0"/>
          </a:p>
        </p:txBody>
      </p:sp>
    </p:spTree>
    <p:extLst>
      <p:ext uri="{BB962C8B-B14F-4D97-AF65-F5344CB8AC3E}">
        <p14:creationId xmlns:p14="http://schemas.microsoft.com/office/powerpoint/2010/main" val="1912633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B6CEA63-673F-4661-95A0-403D506BA9FE}"/>
              </a:ext>
            </a:extLst>
          </p:cNvPr>
          <p:cNvSpPr txBox="1"/>
          <p:nvPr/>
        </p:nvSpPr>
        <p:spPr>
          <a:xfrm>
            <a:off x="292100" y="319184"/>
            <a:ext cx="10107249" cy="1077218"/>
          </a:xfrm>
          <a:prstGeom prst="rect">
            <a:avLst/>
          </a:prstGeom>
          <a:solidFill>
            <a:srgbClr val="F9E3E7">
              <a:alpha val="0"/>
            </a:srgbClr>
          </a:solidFill>
        </p:spPr>
        <p:txBody>
          <a:bodyPr wrap="square" rtlCol="0">
            <a:spAutoFit/>
          </a:bodyPr>
          <a:lstStyle/>
          <a:p>
            <a:pPr lvl="0">
              <a:defRPr/>
            </a:pPr>
            <a:r>
              <a:rPr lang="en-GB" sz="3200" b="1" dirty="0">
                <a:solidFill>
                  <a:srgbClr val="95519E"/>
                </a:solidFill>
                <a:latin typeface="Lato" panose="020F0502020204030203" pitchFamily="34" charset="0"/>
                <a:ea typeface="Lato" panose="020F0502020204030203" pitchFamily="34" charset="0"/>
                <a:cs typeface="Lato" panose="020F0502020204030203" pitchFamily="34" charset="0"/>
              </a:rPr>
              <a:t>Click on each question to reveal what Erika may need to consider about her lessons and career decisions</a:t>
            </a:r>
          </a:p>
        </p:txBody>
      </p:sp>
      <p:sp>
        <p:nvSpPr>
          <p:cNvPr id="11" name="Content Placeholder 2">
            <a:extLst>
              <a:ext uri="{FF2B5EF4-FFF2-40B4-BE49-F238E27FC236}">
                <a16:creationId xmlns:a16="http://schemas.microsoft.com/office/drawing/2014/main" id="{3B78A38C-2E51-4EDE-8A48-1F7476F1CD91}"/>
              </a:ext>
            </a:extLst>
          </p:cNvPr>
          <p:cNvSpPr>
            <a:spLocks noGrp="1"/>
          </p:cNvSpPr>
          <p:nvPr>
            <p:ph idx="1"/>
          </p:nvPr>
        </p:nvSpPr>
        <p:spPr>
          <a:xfrm>
            <a:off x="292100" y="1843545"/>
            <a:ext cx="11417300" cy="4351338"/>
          </a:xfrm>
        </p:spPr>
        <p:txBody>
          <a:bodyPr>
            <a:normAutofit fontScale="92500"/>
          </a:bodyPr>
          <a:lstStyle/>
          <a:p>
            <a:pPr marL="0" lvl="0" indent="0">
              <a:buNone/>
            </a:pPr>
            <a:r>
              <a:rPr lang="en-GB" sz="2600" dirty="0"/>
              <a:t>Erika may find that she produces work of a higher standard in subjects she prefers. She might feel that she has the skills to do well in these lessons.</a:t>
            </a:r>
          </a:p>
          <a:p>
            <a:pPr marL="0" lvl="0" indent="0">
              <a:buNone/>
            </a:pPr>
            <a:endParaRPr lang="en-GB" sz="2600" dirty="0"/>
          </a:p>
          <a:p>
            <a:pPr marL="0" lvl="0" indent="0">
              <a:buNone/>
            </a:pPr>
            <a:r>
              <a:rPr lang="en-GB" sz="2600" dirty="0"/>
              <a:t>Erika should consider that she may have several careers in her life, she may want to keep her options open as subjects that feel </a:t>
            </a:r>
            <a:r>
              <a:rPr lang="en-GB" sz="2600" i="1" dirty="0"/>
              <a:t>‘less useful’</a:t>
            </a:r>
            <a:r>
              <a:rPr lang="en-GB" sz="2600" dirty="0"/>
              <a:t> now may become more important in the future. Erika may also learn useful skills in one subject that can help in others. </a:t>
            </a:r>
          </a:p>
          <a:p>
            <a:pPr marL="0" lvl="0" indent="0">
              <a:buNone/>
            </a:pPr>
            <a:endParaRPr lang="en-GB" sz="2600" dirty="0"/>
          </a:p>
          <a:p>
            <a:pPr marL="0" lvl="0" indent="0">
              <a:buNone/>
            </a:pPr>
            <a:r>
              <a:rPr lang="en-GB" sz="2600" dirty="0"/>
              <a:t>If Erika enjoys a particular subject she might want to consider related careers. However, she may also want to consider topics that are not studied at GCSE, but that are available after she leaves high school. For example, she may choose to study politics in college. </a:t>
            </a:r>
          </a:p>
          <a:p>
            <a:pPr marL="0" indent="0">
              <a:buNone/>
            </a:pPr>
            <a:endParaRPr lang="en-GB" sz="2600" i="1" dirty="0"/>
          </a:p>
        </p:txBody>
      </p:sp>
      <p:sp>
        <p:nvSpPr>
          <p:cNvPr id="13" name="Rectangle 12">
            <a:extLst>
              <a:ext uri="{FF2B5EF4-FFF2-40B4-BE49-F238E27FC236}">
                <a16:creationId xmlns:a16="http://schemas.microsoft.com/office/drawing/2014/main" id="{262ED1EC-5F80-480D-9092-6A662F4E8CDB}"/>
              </a:ext>
            </a:extLst>
          </p:cNvPr>
          <p:cNvSpPr>
            <a:spLocks noChangeArrowheads="1"/>
          </p:cNvSpPr>
          <p:nvPr/>
        </p:nvSpPr>
        <p:spPr bwMode="auto">
          <a:xfrm>
            <a:off x="0" y="1708257"/>
            <a:ext cx="12192000" cy="1197678"/>
          </a:xfrm>
          <a:prstGeom prst="rect">
            <a:avLst/>
          </a:prstGeom>
          <a:solidFill>
            <a:srgbClr val="E4D1E7"/>
          </a:solidFill>
          <a:ln>
            <a:noFill/>
          </a:ln>
          <a:extLst>
            <a:ext uri="{91240B29-F687-4f45-9708-019B960494DF}"/>
          </a:extLst>
        </p:spPr>
        <p:txBody>
          <a:bodyPr anchor="ctr" upright="1"/>
          <a:lstStyle/>
          <a:p>
            <a:pPr lvl="0"/>
            <a:r>
              <a:rPr lang="en-GB" sz="2800" b="1" dirty="0"/>
              <a:t>How might Erika’s feelings and actions differ between lessons she doesn’t want to take at GCSE and those she could do well in?</a:t>
            </a:r>
          </a:p>
        </p:txBody>
      </p:sp>
      <p:sp>
        <p:nvSpPr>
          <p:cNvPr id="14" name="Rectangle 13">
            <a:extLst>
              <a:ext uri="{FF2B5EF4-FFF2-40B4-BE49-F238E27FC236}">
                <a16:creationId xmlns:a16="http://schemas.microsoft.com/office/drawing/2014/main" id="{C4FAEAEA-BB44-4C19-91AC-8F055635336A}"/>
              </a:ext>
            </a:extLst>
          </p:cNvPr>
          <p:cNvSpPr>
            <a:spLocks noChangeArrowheads="1"/>
          </p:cNvSpPr>
          <p:nvPr/>
        </p:nvSpPr>
        <p:spPr bwMode="auto">
          <a:xfrm>
            <a:off x="0" y="3131898"/>
            <a:ext cx="12192000" cy="1197678"/>
          </a:xfrm>
          <a:prstGeom prst="rect">
            <a:avLst/>
          </a:prstGeom>
          <a:solidFill>
            <a:srgbClr val="E4D1E7"/>
          </a:solidFill>
          <a:ln>
            <a:noFill/>
          </a:ln>
          <a:extLst>
            <a:ext uri="{91240B29-F687-4f45-9708-019B960494DF}"/>
          </a:extLst>
        </p:spPr>
        <p:txBody>
          <a:bodyPr anchor="ctr" upright="1"/>
          <a:lstStyle/>
          <a:p>
            <a:pPr lvl="0"/>
            <a:r>
              <a:rPr lang="en-GB" sz="2800" b="1" dirty="0"/>
              <a:t>What advice do you have for Erika around the subjects she is less interested in?</a:t>
            </a:r>
          </a:p>
        </p:txBody>
      </p:sp>
      <p:sp>
        <p:nvSpPr>
          <p:cNvPr id="15" name="Rectangle 14">
            <a:extLst>
              <a:ext uri="{FF2B5EF4-FFF2-40B4-BE49-F238E27FC236}">
                <a16:creationId xmlns:a16="http://schemas.microsoft.com/office/drawing/2014/main" id="{2087FC58-011F-485A-B462-C88FC3699786}"/>
              </a:ext>
            </a:extLst>
          </p:cNvPr>
          <p:cNvSpPr>
            <a:spLocks noChangeArrowheads="1"/>
          </p:cNvSpPr>
          <p:nvPr/>
        </p:nvSpPr>
        <p:spPr bwMode="auto">
          <a:xfrm>
            <a:off x="0" y="4663390"/>
            <a:ext cx="12192000" cy="1197678"/>
          </a:xfrm>
          <a:prstGeom prst="rect">
            <a:avLst/>
          </a:prstGeom>
          <a:solidFill>
            <a:srgbClr val="E4D1E7"/>
          </a:solidFill>
          <a:ln>
            <a:noFill/>
          </a:ln>
          <a:extLst>
            <a:ext uri="{91240B29-F687-4f45-9708-019B960494DF}"/>
          </a:extLst>
        </p:spPr>
        <p:txBody>
          <a:bodyPr anchor="ctr" upright="1"/>
          <a:lstStyle/>
          <a:p>
            <a:pPr lvl="0"/>
            <a:r>
              <a:rPr lang="en-GB" sz="2800" b="1" dirty="0"/>
              <a:t>What implications does this have for Erika when considering a career direction and applying for jobs?</a:t>
            </a:r>
          </a:p>
        </p:txBody>
      </p:sp>
    </p:spTree>
    <p:extLst>
      <p:ext uri="{BB962C8B-B14F-4D97-AF65-F5344CB8AC3E}">
        <p14:creationId xmlns:p14="http://schemas.microsoft.com/office/powerpoint/2010/main" val="26273038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7" restart="whenNotActive" fill="hold" evtFilter="cancelBubble" nodeType="interactiveSeq">
                <p:stCondLst>
                  <p:cond evt="onClick" delay="0">
                    <p:tgtEl>
                      <p:spTgt spid="14"/>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2" restart="whenNotActive" fill="hold" evtFilter="cancelBubble" nodeType="interactiveSeq">
                <p:stCondLst>
                  <p:cond evt="onClick" delay="0">
                    <p:tgtEl>
                      <p:spTgt spid="15"/>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B6CEA63-673F-4661-95A0-403D506BA9FE}"/>
              </a:ext>
            </a:extLst>
          </p:cNvPr>
          <p:cNvSpPr txBox="1"/>
          <p:nvPr/>
        </p:nvSpPr>
        <p:spPr>
          <a:xfrm>
            <a:off x="211283" y="217127"/>
            <a:ext cx="9658608" cy="707886"/>
          </a:xfrm>
          <a:prstGeom prst="rect">
            <a:avLst/>
          </a:prstGeom>
          <a:solidFill>
            <a:srgbClr val="F9E3E7">
              <a:alpha val="0"/>
            </a:srgbClr>
          </a:solidFill>
        </p:spPr>
        <p:txBody>
          <a:bodyPr wrap="square" rtlCol="0">
            <a:spAutoFit/>
          </a:bodyPr>
          <a:lstStyle/>
          <a:p>
            <a:pPr lvl="0">
              <a:defRPr/>
            </a:pPr>
            <a:r>
              <a:rPr lang="en-GB" sz="4000" b="1" dirty="0">
                <a:solidFill>
                  <a:srgbClr val="95519E"/>
                </a:solidFill>
                <a:latin typeface="League Spartan" panose="00000800000000000000" pitchFamily="50" charset="0"/>
                <a:ea typeface="Open Sans Extrabold" panose="020B0906030804020204" pitchFamily="34" charset="0"/>
                <a:cs typeface="Open Sans Extrabold" panose="020B0906030804020204" pitchFamily="34" charset="0"/>
              </a:rPr>
              <a:t>Organisations and values</a:t>
            </a:r>
          </a:p>
        </p:txBody>
      </p:sp>
      <p:sp>
        <p:nvSpPr>
          <p:cNvPr id="11" name="Content Placeholder 2">
            <a:extLst>
              <a:ext uri="{FF2B5EF4-FFF2-40B4-BE49-F238E27FC236}">
                <a16:creationId xmlns:a16="http://schemas.microsoft.com/office/drawing/2014/main" id="{3B78A38C-2E51-4EDE-8A48-1F7476F1CD91}"/>
              </a:ext>
            </a:extLst>
          </p:cNvPr>
          <p:cNvSpPr>
            <a:spLocks noGrp="1"/>
          </p:cNvSpPr>
          <p:nvPr>
            <p:ph idx="1"/>
          </p:nvPr>
        </p:nvSpPr>
        <p:spPr>
          <a:xfrm>
            <a:off x="242682" y="1150041"/>
            <a:ext cx="7616281" cy="5864076"/>
          </a:xfrm>
        </p:spPr>
        <p:txBody>
          <a:bodyPr>
            <a:normAutofit/>
          </a:bodyPr>
          <a:lstStyle/>
          <a:p>
            <a:pPr marL="0" indent="0">
              <a:buNone/>
            </a:pPr>
            <a:r>
              <a:rPr lang="en-GB" dirty="0"/>
              <a:t>We know that people hold a variety of values as individuals, but people in communities and organisations can hold </a:t>
            </a:r>
            <a:r>
              <a:rPr lang="en-GB" b="1" dirty="0"/>
              <a:t>shared values </a:t>
            </a:r>
            <a:r>
              <a:rPr lang="en-GB" dirty="0"/>
              <a:t>too. Sometimes when we share values, we feel more motivated and positive about our work.</a:t>
            </a:r>
          </a:p>
          <a:p>
            <a:pPr marL="0" indent="0">
              <a:buNone/>
            </a:pPr>
            <a:r>
              <a:rPr lang="en-GB" dirty="0"/>
              <a:t>Can you think of any values you share with an organisation or community? </a:t>
            </a:r>
          </a:p>
          <a:p>
            <a:pPr marL="0" indent="0">
              <a:buNone/>
            </a:pPr>
            <a:br>
              <a:rPr lang="en-GB" sz="200" dirty="0"/>
            </a:br>
            <a:r>
              <a:rPr lang="en-GB" dirty="0"/>
              <a:t>For example, your school’s values, religious values or the values of a sports club you belong to?</a:t>
            </a:r>
          </a:p>
          <a:p>
            <a:pPr marL="0" indent="0">
              <a:buNone/>
            </a:pPr>
            <a:r>
              <a:rPr lang="en-GB" dirty="0"/>
              <a:t>Nina has just graduated from university and is looking to start her career. Read the mission statements on the next slide and decide which organisation you think would be a good fit for Nina. </a:t>
            </a:r>
            <a:r>
              <a:rPr lang="en-GB" sz="800" dirty="0"/>
              <a:t> </a:t>
            </a:r>
            <a:endParaRPr lang="en-GB" dirty="0"/>
          </a:p>
          <a:p>
            <a:pPr marL="0" indent="0">
              <a:buNone/>
            </a:pPr>
            <a:endParaRPr lang="en-GB" dirty="0"/>
          </a:p>
          <a:p>
            <a:pPr marL="0" indent="0">
              <a:buNone/>
            </a:pPr>
            <a:endParaRPr lang="en-GB" i="1" dirty="0"/>
          </a:p>
          <a:p>
            <a:pPr marL="0" indent="0">
              <a:buNone/>
            </a:pPr>
            <a:endParaRPr lang="en-GB" i="1" dirty="0"/>
          </a:p>
        </p:txBody>
      </p:sp>
      <p:sp>
        <p:nvSpPr>
          <p:cNvPr id="29" name="Content Placeholder 2">
            <a:extLst>
              <a:ext uri="{FF2B5EF4-FFF2-40B4-BE49-F238E27FC236}">
                <a16:creationId xmlns:a16="http://schemas.microsoft.com/office/drawing/2014/main" id="{62D9FF77-A6FD-4686-87F3-052BB6A3EEBB}"/>
              </a:ext>
            </a:extLst>
          </p:cNvPr>
          <p:cNvSpPr txBox="1">
            <a:spLocks/>
          </p:cNvSpPr>
          <p:nvPr/>
        </p:nvSpPr>
        <p:spPr>
          <a:xfrm>
            <a:off x="7962467" y="1505214"/>
            <a:ext cx="4293860" cy="32623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t>Nina has recently finished a Business degree. She’s looking forward to making some new friendships in her a new workplace.</a:t>
            </a:r>
          </a:p>
          <a:p>
            <a:pPr marL="0" indent="0">
              <a:buNone/>
            </a:pPr>
            <a:r>
              <a:rPr lang="en-GB" sz="2000" dirty="0"/>
              <a:t>Nina enjoyed the sense of community she experienced while volunteering in her university’s student union. She regularly helped with volunteering opportunities, especially those that included helping to provide learning opportunities for  young people. </a:t>
            </a:r>
          </a:p>
          <a:p>
            <a:pPr marL="0" indent="0">
              <a:buNone/>
            </a:pPr>
            <a:endParaRPr lang="en-GB" sz="2000" dirty="0"/>
          </a:p>
        </p:txBody>
      </p:sp>
      <p:grpSp>
        <p:nvGrpSpPr>
          <p:cNvPr id="5" name="Group 4">
            <a:extLst>
              <a:ext uri="{FF2B5EF4-FFF2-40B4-BE49-F238E27FC236}">
                <a16:creationId xmlns:a16="http://schemas.microsoft.com/office/drawing/2014/main" id="{2267F3B3-D8CD-4280-B631-17439CFE122D}"/>
              </a:ext>
            </a:extLst>
          </p:cNvPr>
          <p:cNvGrpSpPr/>
          <p:nvPr/>
        </p:nvGrpSpPr>
        <p:grpSpPr>
          <a:xfrm>
            <a:off x="7790907" y="1349302"/>
            <a:ext cx="4367640" cy="3418223"/>
            <a:chOff x="7359164" y="3091761"/>
            <a:chExt cx="4596041" cy="3532257"/>
          </a:xfrm>
        </p:grpSpPr>
        <p:sp>
          <p:nvSpPr>
            <p:cNvPr id="26" name="Rectangle 25">
              <a:extLst>
                <a:ext uri="{FF2B5EF4-FFF2-40B4-BE49-F238E27FC236}">
                  <a16:creationId xmlns:a16="http://schemas.microsoft.com/office/drawing/2014/main" id="{90D1C8AC-D591-458C-89D0-775522B87F88}"/>
                </a:ext>
              </a:extLst>
            </p:cNvPr>
            <p:cNvSpPr/>
            <p:nvPr/>
          </p:nvSpPr>
          <p:spPr>
            <a:xfrm>
              <a:off x="7359164" y="3091761"/>
              <a:ext cx="1300524" cy="35322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Nina</a:t>
              </a:r>
            </a:p>
          </p:txBody>
        </p:sp>
        <p:pic>
          <p:nvPicPr>
            <p:cNvPr id="4" name="Picture 3">
              <a:extLst>
                <a:ext uri="{FF2B5EF4-FFF2-40B4-BE49-F238E27FC236}">
                  <a16:creationId xmlns:a16="http://schemas.microsoft.com/office/drawing/2014/main" id="{A7159722-600B-42C3-BBBB-9BFD41261A98}"/>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3320" b="15225"/>
            <a:stretch/>
          </p:blipFill>
          <p:spPr>
            <a:xfrm>
              <a:off x="8659688" y="3091761"/>
              <a:ext cx="3295517" cy="3532257"/>
            </a:xfrm>
            <a:prstGeom prst="rect">
              <a:avLst/>
            </a:prstGeom>
          </p:spPr>
        </p:pic>
      </p:grpSp>
      <p:sp>
        <p:nvSpPr>
          <p:cNvPr id="8" name="Up Arrow 7"/>
          <p:cNvSpPr/>
          <p:nvPr/>
        </p:nvSpPr>
        <p:spPr>
          <a:xfrm>
            <a:off x="10314583" y="4874180"/>
            <a:ext cx="346510" cy="635267"/>
          </a:xfrm>
          <a:prstGeom prst="upArrow">
            <a:avLst/>
          </a:prstGeom>
          <a:solidFill>
            <a:srgbClr val="9551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8921965" y="5551745"/>
            <a:ext cx="2900086" cy="369332"/>
          </a:xfrm>
          <a:prstGeom prst="rect">
            <a:avLst/>
          </a:prstGeom>
          <a:noFill/>
        </p:spPr>
        <p:txBody>
          <a:bodyPr wrap="square" rtlCol="0">
            <a:spAutoFit/>
          </a:bodyPr>
          <a:lstStyle/>
          <a:p>
            <a:pPr algn="ctr"/>
            <a:r>
              <a:rPr lang="en-GB" dirty="0"/>
              <a:t>Click the picture</a:t>
            </a:r>
          </a:p>
        </p:txBody>
      </p:sp>
    </p:spTree>
    <p:extLst>
      <p:ext uri="{BB962C8B-B14F-4D97-AF65-F5344CB8AC3E}">
        <p14:creationId xmlns:p14="http://schemas.microsoft.com/office/powerpoint/2010/main" val="3173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42" presetClass="path" presetSubtype="0" accel="50000" decel="50000" fill="hold" grpId="0" nodeType="withEffect">
                                  <p:stCondLst>
                                    <p:cond delay="500"/>
                                  </p:stCondLst>
                                  <p:childTnLst>
                                    <p:animMotion origin="layout" path="M 3.33333E-6 4.07407E-6 L -0.00118 0.30208 " pathEditMode="relative" rAng="0" ptsTypes="AA">
                                      <p:cBhvr>
                                        <p:cTn id="10" dur="2000" fill="hold"/>
                                        <p:tgtEl>
                                          <p:spTgt spid="29"/>
                                        </p:tgtEl>
                                        <p:attrNameLst>
                                          <p:attrName>ppt_x</p:attrName>
                                          <p:attrName>ppt_y</p:attrName>
                                        </p:attrNameLst>
                                      </p:cBhvr>
                                      <p:rCtr x="-65" y="15093"/>
                                    </p:animMotion>
                                  </p:childTnLst>
                                </p:cTn>
                              </p:par>
                              <p:par>
                                <p:cTn id="11" presetID="42" presetClass="path" presetSubtype="0" accel="50000" decel="50000" fill="hold" nodeType="withEffect">
                                  <p:stCondLst>
                                    <p:cond delay="500"/>
                                  </p:stCondLst>
                                  <p:childTnLst>
                                    <p:animMotion origin="layout" path="M 1.04167E-6 -3.33333E-6 L 0.00104 -0.19375 " pathEditMode="relative" rAng="0" ptsTypes="AA">
                                      <p:cBhvr>
                                        <p:cTn id="12" dur="2000" fill="hold"/>
                                        <p:tgtEl>
                                          <p:spTgt spid="5"/>
                                        </p:tgtEl>
                                        <p:attrNameLst>
                                          <p:attrName>ppt_x</p:attrName>
                                          <p:attrName>ppt_y</p:attrName>
                                        </p:attrNameLst>
                                      </p:cBhvr>
                                      <p:rCtr x="52" y="-969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29" grpId="0"/>
      <p:bldP spid="29"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6DAF6BC-5934-4D95-AF33-723FB75A9300}"/>
              </a:ext>
            </a:extLst>
          </p:cNvPr>
          <p:cNvSpPr/>
          <p:nvPr/>
        </p:nvSpPr>
        <p:spPr>
          <a:xfrm>
            <a:off x="6043615" y="3429000"/>
            <a:ext cx="5461000" cy="3093154"/>
          </a:xfrm>
          <a:prstGeom prst="rect">
            <a:avLst/>
          </a:prstGeom>
        </p:spPr>
        <p:txBody>
          <a:bodyPr wrap="square">
            <a:spAutoFit/>
          </a:bodyPr>
          <a:lstStyle/>
          <a:p>
            <a:r>
              <a:rPr lang="en-GB" b="1" dirty="0">
                <a:latin typeface="Lato" panose="020F0502020204030203" pitchFamily="34" charset="0"/>
                <a:ea typeface="Lato" panose="020F0502020204030203" pitchFamily="34" charset="0"/>
                <a:cs typeface="Lato" panose="020F0502020204030203" pitchFamily="34" charset="0"/>
              </a:rPr>
              <a:t>Nutrious.ly</a:t>
            </a:r>
          </a:p>
          <a:p>
            <a:pPr>
              <a:spcBef>
                <a:spcPts val="600"/>
              </a:spcBef>
            </a:pPr>
            <a:r>
              <a:rPr lang="en-GB" dirty="0">
                <a:latin typeface="Lato" panose="020F0502020204030203" pitchFamily="34" charset="0"/>
                <a:ea typeface="Lato" panose="020F0502020204030203" pitchFamily="34" charset="0"/>
                <a:cs typeface="Lato" panose="020F0502020204030203" pitchFamily="34" charset="0"/>
              </a:rPr>
              <a:t>Nutrious.ly was set up to help people to eat nutrient-rich, delicious food every day. We work with local farmers across the UK to deliver boxes of organic produce to the</a:t>
            </a:r>
          </a:p>
          <a:p>
            <a:pPr>
              <a:spcBef>
                <a:spcPts val="600"/>
              </a:spcBef>
            </a:pPr>
            <a:r>
              <a:rPr lang="en-GB" dirty="0">
                <a:latin typeface="Lato" panose="020F0502020204030203" pitchFamily="34" charset="0"/>
                <a:ea typeface="Lato" panose="020F0502020204030203" pitchFamily="34" charset="0"/>
                <a:cs typeface="Lato" panose="020F0502020204030203" pitchFamily="34" charset="0"/>
              </a:rPr>
              <a:t>doorstep of our customers.</a:t>
            </a:r>
          </a:p>
          <a:p>
            <a:pPr>
              <a:spcBef>
                <a:spcPts val="600"/>
              </a:spcBef>
            </a:pPr>
            <a:r>
              <a:rPr lang="en-GB" dirty="0">
                <a:latin typeface="Lato" panose="020F0502020204030203" pitchFamily="34" charset="0"/>
                <a:ea typeface="Lato" panose="020F0502020204030203" pitchFamily="34" charset="0"/>
                <a:cs typeface="Lato" panose="020F0502020204030203" pitchFamily="34" charset="0"/>
              </a:rPr>
              <a:t>We think that food brings families together, and that dinner is a time to celebrate. We want to share our success, so for every food box ordered in the UK, we send one to a country in need.</a:t>
            </a:r>
          </a:p>
        </p:txBody>
      </p:sp>
      <p:sp>
        <p:nvSpPr>
          <p:cNvPr id="15" name="Rectangle 14">
            <a:extLst>
              <a:ext uri="{FF2B5EF4-FFF2-40B4-BE49-F238E27FC236}">
                <a16:creationId xmlns:a16="http://schemas.microsoft.com/office/drawing/2014/main" id="{53C5BEFF-7FEB-45B2-8DDB-BE1A4A56A943}"/>
              </a:ext>
            </a:extLst>
          </p:cNvPr>
          <p:cNvSpPr/>
          <p:nvPr/>
        </p:nvSpPr>
        <p:spPr>
          <a:xfrm>
            <a:off x="231774" y="792162"/>
            <a:ext cx="5310554" cy="2462213"/>
          </a:xfrm>
          <a:prstGeom prst="rect">
            <a:avLst/>
          </a:prstGeom>
        </p:spPr>
        <p:txBody>
          <a:bodyPr wrap="square">
            <a:spAutoFit/>
          </a:bodyPr>
          <a:lstStyle/>
          <a:p>
            <a:r>
              <a:rPr lang="en-GB" b="1" dirty="0">
                <a:latin typeface="Lato" panose="020F0502020204030203" pitchFamily="34" charset="0"/>
                <a:ea typeface="Lato" panose="020F0502020204030203" pitchFamily="34" charset="0"/>
                <a:cs typeface="Lato" panose="020F0502020204030203" pitchFamily="34" charset="0"/>
              </a:rPr>
              <a:t>Keen Ideas</a:t>
            </a:r>
          </a:p>
          <a:p>
            <a:pPr>
              <a:spcAft>
                <a:spcPts val="600"/>
              </a:spcAft>
            </a:pPr>
            <a:r>
              <a:rPr lang="en-GB" dirty="0">
                <a:latin typeface="Lato" panose="020F0502020204030203" pitchFamily="34" charset="0"/>
                <a:ea typeface="Lato" panose="020F0502020204030203" pitchFamily="34" charset="0"/>
                <a:cs typeface="Lato" panose="020F0502020204030203" pitchFamily="34" charset="0"/>
              </a:rPr>
              <a:t>Our mission is to create a global community that allows people to meet and share their experiences.</a:t>
            </a:r>
          </a:p>
          <a:p>
            <a:pPr>
              <a:spcAft>
                <a:spcPts val="600"/>
              </a:spcAft>
            </a:pPr>
            <a:r>
              <a:rPr lang="en-GB" dirty="0">
                <a:latin typeface="Lato" panose="020F0502020204030203" pitchFamily="34" charset="0"/>
                <a:ea typeface="Lato" panose="020F0502020204030203" pitchFamily="34" charset="0"/>
                <a:cs typeface="Lato" panose="020F0502020204030203" pitchFamily="34" charset="0"/>
              </a:rPr>
              <a:t>We believe that a more connected world is a kinder world. Big thinking works better together.</a:t>
            </a:r>
          </a:p>
          <a:p>
            <a:pPr>
              <a:spcAft>
                <a:spcPts val="600"/>
              </a:spcAft>
            </a:pPr>
            <a:r>
              <a:rPr lang="en-GB" dirty="0">
                <a:latin typeface="Lato" panose="020F0502020204030203" pitchFamily="34" charset="0"/>
                <a:ea typeface="Lato" panose="020F0502020204030203" pitchFamily="34" charset="0"/>
                <a:cs typeface="Lato" panose="020F0502020204030203" pitchFamily="34" charset="0"/>
              </a:rPr>
              <a:t>We embrace diversity and work to ensure that everyone who works with us has equal opportunity to excel in their career.</a:t>
            </a:r>
          </a:p>
        </p:txBody>
      </p:sp>
      <p:sp>
        <p:nvSpPr>
          <p:cNvPr id="10" name="TextBox 9">
            <a:extLst>
              <a:ext uri="{FF2B5EF4-FFF2-40B4-BE49-F238E27FC236}">
                <a16:creationId xmlns:a16="http://schemas.microsoft.com/office/drawing/2014/main" id="{3B6CEA63-673F-4661-95A0-403D506BA9FE}"/>
              </a:ext>
            </a:extLst>
          </p:cNvPr>
          <p:cNvSpPr txBox="1"/>
          <p:nvPr/>
        </p:nvSpPr>
        <p:spPr>
          <a:xfrm>
            <a:off x="0" y="0"/>
            <a:ext cx="12135936" cy="584775"/>
          </a:xfrm>
          <a:prstGeom prst="rect">
            <a:avLst/>
          </a:prstGeom>
          <a:solidFill>
            <a:srgbClr val="F9E3E7">
              <a:alpha val="0"/>
            </a:srgbClr>
          </a:solidFill>
        </p:spPr>
        <p:txBody>
          <a:bodyPr wrap="square" rtlCol="0">
            <a:spAutoFit/>
          </a:bodyPr>
          <a:lstStyle/>
          <a:p>
            <a:pPr lvl="0">
              <a:defRPr/>
            </a:pPr>
            <a:r>
              <a:rPr lang="en-GB" sz="3200" b="1" dirty="0">
                <a:solidFill>
                  <a:srgbClr val="95519E"/>
                </a:solidFill>
                <a:latin typeface="League Spartan" panose="00000800000000000000" pitchFamily="50" charset="0"/>
                <a:ea typeface="Open Sans Extrabold" panose="020B0906030804020204" pitchFamily="34" charset="0"/>
                <a:cs typeface="Open Sans Extrabold" panose="020B0906030804020204" pitchFamily="34" charset="0"/>
              </a:rPr>
              <a:t>Click each organisation to learn about their values</a:t>
            </a:r>
          </a:p>
        </p:txBody>
      </p:sp>
      <p:pic>
        <p:nvPicPr>
          <p:cNvPr id="16" name="Picture 15">
            <a:extLst>
              <a:ext uri="{FF2B5EF4-FFF2-40B4-BE49-F238E27FC236}">
                <a16:creationId xmlns:a16="http://schemas.microsoft.com/office/drawing/2014/main" id="{C8E2F857-DB31-41F8-934A-85ED4B903734}"/>
              </a:ext>
            </a:extLst>
          </p:cNvPr>
          <p:cNvPicPr>
            <a:picLocks noChangeAspect="1"/>
          </p:cNvPicPr>
          <p:nvPr/>
        </p:nvPicPr>
        <p:blipFill>
          <a:blip r:embed="rId3"/>
          <a:stretch>
            <a:fillRect/>
          </a:stretch>
        </p:blipFill>
        <p:spPr>
          <a:xfrm>
            <a:off x="206748" y="680960"/>
            <a:ext cx="5461062" cy="2666577"/>
          </a:xfrm>
          <a:prstGeom prst="rect">
            <a:avLst/>
          </a:prstGeom>
        </p:spPr>
      </p:pic>
      <p:sp>
        <p:nvSpPr>
          <p:cNvPr id="17" name="Rectangle 16">
            <a:extLst>
              <a:ext uri="{FF2B5EF4-FFF2-40B4-BE49-F238E27FC236}">
                <a16:creationId xmlns:a16="http://schemas.microsoft.com/office/drawing/2014/main" id="{C28474D8-9A10-4645-85F7-747D8847A230}"/>
              </a:ext>
            </a:extLst>
          </p:cNvPr>
          <p:cNvSpPr/>
          <p:nvPr/>
        </p:nvSpPr>
        <p:spPr>
          <a:xfrm>
            <a:off x="6043615" y="707886"/>
            <a:ext cx="5841999" cy="2539157"/>
          </a:xfrm>
          <a:prstGeom prst="rect">
            <a:avLst/>
          </a:prstGeom>
        </p:spPr>
        <p:txBody>
          <a:bodyPr wrap="square">
            <a:spAutoFit/>
          </a:bodyPr>
          <a:lstStyle/>
          <a:p>
            <a:r>
              <a:rPr lang="en-GB" b="1" dirty="0">
                <a:latin typeface="Lato" panose="020F0502020204030203" pitchFamily="34" charset="0"/>
                <a:ea typeface="Lato" panose="020F0502020204030203" pitchFamily="34" charset="0"/>
                <a:cs typeface="Lato" panose="020F0502020204030203" pitchFamily="34" charset="0"/>
              </a:rPr>
              <a:t>Fantastic Child</a:t>
            </a:r>
          </a:p>
          <a:p>
            <a:pPr>
              <a:spcBef>
                <a:spcPts val="600"/>
              </a:spcBef>
            </a:pPr>
            <a:r>
              <a:rPr lang="en-GB" dirty="0">
                <a:latin typeface="Lato" panose="020F0502020204030203" pitchFamily="34" charset="0"/>
                <a:ea typeface="Lato" panose="020F0502020204030203" pitchFamily="34" charset="0"/>
                <a:cs typeface="Lato" panose="020F0502020204030203" pitchFamily="34" charset="0"/>
              </a:rPr>
              <a:t>At fantastic child we believe that everyone should be given the chance to succeed.</a:t>
            </a:r>
          </a:p>
          <a:p>
            <a:pPr>
              <a:spcBef>
                <a:spcPts val="600"/>
              </a:spcBef>
            </a:pPr>
            <a:r>
              <a:rPr lang="en-GB" dirty="0">
                <a:latin typeface="Lato" panose="020F0502020204030203" pitchFamily="34" charset="0"/>
                <a:ea typeface="Lato" panose="020F0502020204030203" pitchFamily="34" charset="0"/>
                <a:cs typeface="Lato" panose="020F0502020204030203" pitchFamily="34" charset="0"/>
              </a:rPr>
              <a:t>That’s why we work to provide those children who are less fortunate with all of the support and essential items they need to thrive in their studies.</a:t>
            </a:r>
          </a:p>
          <a:p>
            <a:pPr>
              <a:spcBef>
                <a:spcPts val="600"/>
              </a:spcBef>
            </a:pPr>
            <a:r>
              <a:rPr lang="en-GB" dirty="0">
                <a:latin typeface="Lato" panose="020F0502020204030203" pitchFamily="34" charset="0"/>
                <a:ea typeface="Lato" panose="020F0502020204030203" pitchFamily="34" charset="0"/>
                <a:cs typeface="Lato" panose="020F0502020204030203" pitchFamily="34" charset="0"/>
              </a:rPr>
              <a:t>We do this by connecting communities in need with those who have more resources.</a:t>
            </a:r>
          </a:p>
        </p:txBody>
      </p:sp>
      <p:pic>
        <p:nvPicPr>
          <p:cNvPr id="18" name="Picture 17">
            <a:extLst>
              <a:ext uri="{FF2B5EF4-FFF2-40B4-BE49-F238E27FC236}">
                <a16:creationId xmlns:a16="http://schemas.microsoft.com/office/drawing/2014/main" id="{2A09FEF8-7C68-40E8-B12A-922D7DA90965}"/>
              </a:ext>
            </a:extLst>
          </p:cNvPr>
          <p:cNvPicPr>
            <a:picLocks noChangeAspect="1"/>
          </p:cNvPicPr>
          <p:nvPr/>
        </p:nvPicPr>
        <p:blipFill rotWithShape="1">
          <a:blip r:embed="rId4"/>
          <a:srcRect t="12747" r="3525"/>
          <a:stretch/>
        </p:blipFill>
        <p:spPr>
          <a:xfrm>
            <a:off x="5793292" y="708858"/>
            <a:ext cx="6342644" cy="2764486"/>
          </a:xfrm>
          <a:prstGeom prst="rect">
            <a:avLst/>
          </a:prstGeom>
        </p:spPr>
      </p:pic>
      <p:sp>
        <p:nvSpPr>
          <p:cNvPr id="19" name="Rectangle 18">
            <a:extLst>
              <a:ext uri="{FF2B5EF4-FFF2-40B4-BE49-F238E27FC236}">
                <a16:creationId xmlns:a16="http://schemas.microsoft.com/office/drawing/2014/main" id="{CE6CA0D0-A9CD-44D3-A03F-8FCA34DC1010}"/>
              </a:ext>
            </a:extLst>
          </p:cNvPr>
          <p:cNvSpPr/>
          <p:nvPr/>
        </p:nvSpPr>
        <p:spPr>
          <a:xfrm>
            <a:off x="231774" y="3497318"/>
            <a:ext cx="5461000" cy="3370153"/>
          </a:xfrm>
          <a:prstGeom prst="rect">
            <a:avLst/>
          </a:prstGeom>
        </p:spPr>
        <p:txBody>
          <a:bodyPr wrap="square">
            <a:spAutoFit/>
          </a:bodyPr>
          <a:lstStyle/>
          <a:p>
            <a:r>
              <a:rPr lang="en-GB" b="1" dirty="0" err="1">
                <a:latin typeface="Lato" panose="020F0502020204030203" pitchFamily="34" charset="0"/>
                <a:ea typeface="Lato" panose="020F0502020204030203" pitchFamily="34" charset="0"/>
                <a:cs typeface="Lato" panose="020F0502020204030203" pitchFamily="34" charset="0"/>
              </a:rPr>
              <a:t>Sustainabelle</a:t>
            </a:r>
            <a:endParaRPr lang="en-GB" b="1" dirty="0">
              <a:latin typeface="Lato" panose="020F0502020204030203" pitchFamily="34" charset="0"/>
              <a:ea typeface="Lato" panose="020F0502020204030203" pitchFamily="34" charset="0"/>
              <a:cs typeface="Lato" panose="020F0502020204030203" pitchFamily="34" charset="0"/>
            </a:endParaRPr>
          </a:p>
          <a:p>
            <a:pPr>
              <a:spcBef>
                <a:spcPts val="600"/>
              </a:spcBef>
            </a:pPr>
            <a:r>
              <a:rPr lang="en-GB" dirty="0">
                <a:latin typeface="Lato" panose="020F0502020204030203" pitchFamily="34" charset="0"/>
                <a:ea typeface="Lato" panose="020F0502020204030203" pitchFamily="34" charset="0"/>
                <a:cs typeface="Lato" panose="020F0502020204030203" pitchFamily="34" charset="0"/>
              </a:rPr>
              <a:t>At </a:t>
            </a:r>
            <a:r>
              <a:rPr lang="en-GB" dirty="0" err="1">
                <a:latin typeface="Lato" panose="020F0502020204030203" pitchFamily="34" charset="0"/>
                <a:ea typeface="Lato" panose="020F0502020204030203" pitchFamily="34" charset="0"/>
                <a:cs typeface="Lato" panose="020F0502020204030203" pitchFamily="34" charset="0"/>
              </a:rPr>
              <a:t>Sustainabelle</a:t>
            </a:r>
            <a:r>
              <a:rPr lang="en-GB" dirty="0">
                <a:latin typeface="Lato" panose="020F0502020204030203" pitchFamily="34" charset="0"/>
                <a:ea typeface="Lato" panose="020F0502020204030203" pitchFamily="34" charset="0"/>
                <a:cs typeface="Lato" panose="020F0502020204030203" pitchFamily="34" charset="0"/>
              </a:rPr>
              <a:t> we produce eco-friendly fashionwear. We feel looking good shouldn’t cost the Earth, and that people should be at the centre of business – that’s why</a:t>
            </a:r>
          </a:p>
          <a:p>
            <a:pPr>
              <a:spcBef>
                <a:spcPts val="600"/>
              </a:spcBef>
            </a:pPr>
            <a:r>
              <a:rPr lang="en-GB" dirty="0">
                <a:latin typeface="Lato" panose="020F0502020204030203" pitchFamily="34" charset="0"/>
                <a:ea typeface="Lato" panose="020F0502020204030203" pitchFamily="34" charset="0"/>
                <a:cs typeface="Lato" panose="020F0502020204030203" pitchFamily="34" charset="0"/>
              </a:rPr>
              <a:t>everything we produce is Fair Trade and made from sustainable materials.</a:t>
            </a:r>
          </a:p>
          <a:p>
            <a:pPr>
              <a:spcBef>
                <a:spcPts val="600"/>
              </a:spcBef>
            </a:pPr>
            <a:r>
              <a:rPr lang="en-GB" dirty="0">
                <a:latin typeface="Lato" panose="020F0502020204030203" pitchFamily="34" charset="0"/>
                <a:ea typeface="Lato" panose="020F0502020204030203" pitchFamily="34" charset="0"/>
                <a:cs typeface="Lato" panose="020F0502020204030203" pitchFamily="34" charset="0"/>
              </a:rPr>
              <a:t>We provide the very best in quality and sustainability without compromising on style. Our products are the ultimate symbols of creativity, innovation and fashion.</a:t>
            </a:r>
          </a:p>
        </p:txBody>
      </p:sp>
      <p:pic>
        <p:nvPicPr>
          <p:cNvPr id="20" name="Picture 19">
            <a:extLst>
              <a:ext uri="{FF2B5EF4-FFF2-40B4-BE49-F238E27FC236}">
                <a16:creationId xmlns:a16="http://schemas.microsoft.com/office/drawing/2014/main" id="{80BEF690-5B93-497E-9293-8C8D12BDD2AE}"/>
              </a:ext>
            </a:extLst>
          </p:cNvPr>
          <p:cNvPicPr>
            <a:picLocks noChangeAspect="1"/>
          </p:cNvPicPr>
          <p:nvPr/>
        </p:nvPicPr>
        <p:blipFill rotWithShape="1">
          <a:blip r:embed="rId5"/>
          <a:srcRect l="5913"/>
          <a:stretch/>
        </p:blipFill>
        <p:spPr>
          <a:xfrm>
            <a:off x="97706" y="3550915"/>
            <a:ext cx="5991226" cy="3215751"/>
          </a:xfrm>
          <a:prstGeom prst="rect">
            <a:avLst/>
          </a:prstGeom>
        </p:spPr>
      </p:pic>
      <p:pic>
        <p:nvPicPr>
          <p:cNvPr id="22" name="Picture 21">
            <a:extLst>
              <a:ext uri="{FF2B5EF4-FFF2-40B4-BE49-F238E27FC236}">
                <a16:creationId xmlns:a16="http://schemas.microsoft.com/office/drawing/2014/main" id="{C53BE0EA-D5A3-46F9-AB80-D0CB502C76BF}"/>
              </a:ext>
            </a:extLst>
          </p:cNvPr>
          <p:cNvPicPr>
            <a:picLocks noChangeAspect="1"/>
          </p:cNvPicPr>
          <p:nvPr/>
        </p:nvPicPr>
        <p:blipFill rotWithShape="1">
          <a:blip r:embed="rId6"/>
          <a:srcRect l="16686" t="7947" r="4300" b="12596"/>
          <a:stretch/>
        </p:blipFill>
        <p:spPr>
          <a:xfrm>
            <a:off x="6043615" y="3402186"/>
            <a:ext cx="6015320" cy="3198911"/>
          </a:xfrm>
          <a:prstGeom prst="rect">
            <a:avLst/>
          </a:prstGeom>
        </p:spPr>
      </p:pic>
    </p:spTree>
    <p:extLst>
      <p:ext uri="{BB962C8B-B14F-4D97-AF65-F5344CB8AC3E}">
        <p14:creationId xmlns:p14="http://schemas.microsoft.com/office/powerpoint/2010/main" val="12001646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7" restart="whenNotActive" fill="hold" evtFilter="cancelBubble" nodeType="interactiveSeq">
                <p:stCondLst>
                  <p:cond evt="onClick" delay="0">
                    <p:tgtEl>
                      <p:spTgt spid="18"/>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2" restart="whenNotActive" fill="hold" evtFilter="cancelBubble" nodeType="interactiveSeq">
                <p:stCondLst>
                  <p:cond evt="onClick" delay="0">
                    <p:tgtEl>
                      <p:spTgt spid="20"/>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7" restart="whenNotActive" fill="hold" evtFilter="cancelBubble" nodeType="interactiveSeq">
                <p:stCondLst>
                  <p:cond evt="onClick" delay="0">
                    <p:tgtEl>
                      <p:spTgt spid="22"/>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C76EB9FC025CE4EA77484FBE6FBF5F4" ma:contentTypeVersion="13" ma:contentTypeDescription="Create a new document." ma:contentTypeScope="" ma:versionID="36ea6a21231c880cef5ed1a13e3ad9af">
  <xsd:schema xmlns:xsd="http://www.w3.org/2001/XMLSchema" xmlns:xs="http://www.w3.org/2001/XMLSchema" xmlns:p="http://schemas.microsoft.com/office/2006/metadata/properties" xmlns:ns3="ac3bf045-7311-4518-a6b4-f5f99f1c0e44" xmlns:ns4="65bb1e99-9db2-4e53-8d81-bd5b10abd0eb" targetNamespace="http://schemas.microsoft.com/office/2006/metadata/properties" ma:root="true" ma:fieldsID="201dbc7284ddb8bdf264e13af93e1635" ns3:_="" ns4:_="">
    <xsd:import namespace="ac3bf045-7311-4518-a6b4-f5f99f1c0e44"/>
    <xsd:import namespace="65bb1e99-9db2-4e53-8d81-bd5b10abd0e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3bf045-7311-4518-a6b4-f5f99f1c0e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5bb1e99-9db2-4e53-8d81-bd5b10abd0e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5F984B-08C9-4032-A78A-5D6C0C78DAF4}">
  <ds:schemaRefs>
    <ds:schemaRef ds:uri="http://purl.org/dc/terms/"/>
    <ds:schemaRef ds:uri="http://schemas.openxmlformats.org/package/2006/metadata/core-properties"/>
    <ds:schemaRef ds:uri="65bb1e99-9db2-4e53-8d81-bd5b10abd0eb"/>
    <ds:schemaRef ds:uri="http://schemas.microsoft.com/office/2006/documentManagement/types"/>
    <ds:schemaRef ds:uri="http://schemas.microsoft.com/office/infopath/2007/PartnerControls"/>
    <ds:schemaRef ds:uri="http://purl.org/dc/elements/1.1/"/>
    <ds:schemaRef ds:uri="http://schemas.microsoft.com/office/2006/metadata/properties"/>
    <ds:schemaRef ds:uri="ac3bf045-7311-4518-a6b4-f5f99f1c0e44"/>
    <ds:schemaRef ds:uri="http://www.w3.org/XML/1998/namespace"/>
    <ds:schemaRef ds:uri="http://purl.org/dc/dcmitype/"/>
  </ds:schemaRefs>
</ds:datastoreItem>
</file>

<file path=customXml/itemProps2.xml><?xml version="1.0" encoding="utf-8"?>
<ds:datastoreItem xmlns:ds="http://schemas.openxmlformats.org/officeDocument/2006/customXml" ds:itemID="{648B1BA6-532A-455B-A32C-763F4508036D}">
  <ds:schemaRefs>
    <ds:schemaRef ds:uri="http://schemas.microsoft.com/sharepoint/v3/contenttype/forms"/>
  </ds:schemaRefs>
</ds:datastoreItem>
</file>

<file path=customXml/itemProps3.xml><?xml version="1.0" encoding="utf-8"?>
<ds:datastoreItem xmlns:ds="http://schemas.openxmlformats.org/officeDocument/2006/customXml" ds:itemID="{5AA7BFF9-9333-4C0A-B646-4A1AC2E380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3bf045-7311-4518-a6b4-f5f99f1c0e44"/>
    <ds:schemaRef ds:uri="65bb1e99-9db2-4e53-8d81-bd5b10abd0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2321</TotalTime>
  <Words>3360</Words>
  <Application>Microsoft Office PowerPoint</Application>
  <PresentationFormat>Widescreen</PresentationFormat>
  <Paragraphs>295</Paragraphs>
  <Slides>16</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Calibri</vt:lpstr>
      <vt:lpstr>Lato</vt:lpstr>
      <vt:lpstr>Lato-Regular</vt:lpstr>
      <vt:lpstr>Gill Sans MT</vt:lpstr>
      <vt:lpstr>Arial</vt:lpstr>
      <vt:lpstr>League Spartan</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Bethan Miller</dc:creator>
  <cp:lastModifiedBy>James, Jacqueline</cp:lastModifiedBy>
  <cp:revision>411</cp:revision>
  <dcterms:created xsi:type="dcterms:W3CDTF">2020-01-31T10:31:06Z</dcterms:created>
  <dcterms:modified xsi:type="dcterms:W3CDTF">2020-06-15T09:00:03Z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0x0101005C76EB9FC025CE4EA77484FBE6FBF5F4</vt:lpwstr>
  </property>
</Properties>
</file>