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6" r:id="rId5"/>
    <p:sldId id="286" r:id="rId6"/>
    <p:sldId id="287" r:id="rId7"/>
    <p:sldId id="327" r:id="rId8"/>
    <p:sldId id="324" r:id="rId9"/>
    <p:sldId id="322" r:id="rId10"/>
    <p:sldId id="323" r:id="rId11"/>
    <p:sldId id="321" r:id="rId12"/>
    <p:sldId id="32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19391-C8B0-41D1-A5AA-C63EB6F88A31}" v="18" dt="2020-06-10T11:12:15.031"/>
    <p1510:client id="{0E8571D1-B81A-4873-8193-17747F582EAF}" v="1" dt="2020-06-15T08:29:5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5DBC1-7B7B-4D5E-BF11-DA4C615B985C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303D-393F-42BC-B0E8-D72CE24F5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5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over the importance of knowing devices ready for next term.  Important for reading and writing task – Language and Literature.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63B4-E7B1-450F-AD97-36AE7931FA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5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5CB2-15A8-42E6-BAC3-EF6B9F4859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3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99B60-A1BF-4463-8C76-F411932506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0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14F9-B1A4-4BD3-9478-C7E9615C8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4FD23-5FB9-47BF-8B3F-E627C5545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86BC-EFC6-4E87-A398-0F828417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D111-5E60-4577-9221-CFD85BEA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D449-FEB6-4CC2-BB2D-C690B934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9F83-AEFD-4AD6-91DC-F8B7A7C7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71783-C2EE-42E4-A674-52D2463F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E48C9-D27C-401D-8E90-93F81480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353E-CA1A-4765-8FD6-86EE143A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E70A-F5AB-4F93-B8CD-093898D5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7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FA3A3-6DD4-474A-8825-D6111A3A8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F9E4-7D31-4DAC-B2EC-83B5176F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DA36F-4532-4794-827D-2EBEC78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E6FC-0740-46DE-87FF-C72EC4D6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63FD-A592-448B-85F3-BAC25E75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884-EBBD-488F-AD8B-A44973DC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0E41-7A61-4050-934F-6CB055548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6243-ECF6-4F8C-AC4E-559F65B5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9D98-14E8-405D-B5A0-68832CF4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2CA3B-344C-4F97-8023-3AEF4F6E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78D1-CFAC-4634-82E8-A888E599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A988-72B5-4D34-877F-790ABD7DE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FFC0-73B7-463F-B72B-C9E80813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8DFE-2297-48F6-8257-070F2317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1F8B9-6A07-46C3-9674-5836DEF6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4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8507-836B-4BED-B9E4-CC3CDE26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5904-9BE2-449B-BC25-8A3B70B6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FC665-BD49-4E0B-BB64-39F4553F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4C492-8049-4536-BEE1-3639F940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40C2B-1CD6-4B92-BC58-138C9926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8CA39-67A4-4D18-9E36-95ADB009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46AD-9C75-40C8-953A-AF1B6372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8277-9485-47DD-A56C-35C357A0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C0687-B7E6-43AC-AE58-3F4643EA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D94A2-116D-431C-8A9F-8B17176A9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C5DC-4958-40A1-9E6F-F3E6C91CB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F8E5-F525-462C-8821-76F2E3F5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6EDD0-675C-42E7-9BAB-93510EA2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36B12-4A65-4FE1-B414-26531D88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6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0CC4-FDAD-452B-AFD1-996F1372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0C7D6-10E3-4368-920C-99FF0AA9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8A71E-0581-4243-9B6F-2C6BD493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6F92F-AE7C-4B19-A81E-D30EAC5C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56AE9-1594-41EC-8DA5-BF1D8D4A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97935-9896-4D65-85E7-BF3DB18E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96463-C14C-4CC9-A0C1-BF7F0745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5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D8D5-3B93-492F-9D4D-295CFF19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4B31-3F92-4D9A-9C85-7F347B78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AC194-8598-4E6C-B2E7-52AFE7BC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A3431-507A-41A5-83BD-7166EF16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1BD6-04AE-45F4-94CB-3267D690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CD7F2-E565-4FF5-95DE-8B6EDC1D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2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970B-FBC7-416D-8A43-1A03A7C9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063FAC-0BF4-44EB-AFBC-B00EF4D48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8ED1-5BA6-49BA-A1B9-E06F89B9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F6BB-D8E1-4361-B6E6-912E5302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5191-0D05-4969-BE73-B037C14A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79F6-30A0-46BF-851F-7D4D0188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2A795-4C57-484E-A3D9-6173D85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F4DAB-B743-4380-A362-E581AF3C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F8BB4-77CC-4B80-8EE6-E475FE7E8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F22-FB95-4F30-9A3F-A8953DE7E82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2969C-A887-45D0-B588-5B457BD6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A68AA-75E2-4367-BB6C-58E975569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4267-6C97-4099-BF8D-81C25F4F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160359/english/aforest-language-devices-persuasion" TargetMode="External"/><Relationship Id="rId2" Type="http://schemas.openxmlformats.org/officeDocument/2006/relationships/hyperlink" Target="https://www.bbc.co.uk/bitesize/guides/zx7cmnb/revision/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51115761/literary-devices-flash-cards/" TargetMode="External"/><Relationship Id="rId4" Type="http://schemas.openxmlformats.org/officeDocument/2006/relationships/hyperlink" Target="https://wordwall.net/resource/50596/english/language-techniqu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zzlemaker.discoveryeducation.com/WordSearchSetupForm.asp" TargetMode="External"/><Relationship Id="rId2" Type="http://schemas.openxmlformats.org/officeDocument/2006/relationships/hyperlink" Target="http://puzzlemaker.discoveryeducation.com/CrissCrossSetupForm.as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8C11-99CB-4820-9FF4-F043EA80C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483861"/>
            <a:ext cx="9144000" cy="892284"/>
          </a:xfrm>
        </p:spPr>
        <p:txBody>
          <a:bodyPr>
            <a:normAutofit fontScale="90000"/>
          </a:bodyPr>
          <a:lstStyle/>
          <a:p>
            <a:r>
              <a:rPr lang="en-GB" dirty="0"/>
              <a:t>Work for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7E42C-01B5-4A9E-8FE2-B4C70F8A3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0" y="1545665"/>
            <a:ext cx="9144000" cy="1655762"/>
          </a:xfrm>
        </p:spPr>
        <p:txBody>
          <a:bodyPr/>
          <a:lstStyle/>
          <a:p>
            <a:r>
              <a:rPr lang="en-GB" dirty="0"/>
              <a:t>It is essential for students to be able to identify and use a range of language devices when studying English.  The following tasks will enable you to create some resources that will help support your learning next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3D636-7C55-410A-A8D4-77A5732E7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3" t="32296" r="49297" b="32889"/>
          <a:stretch/>
        </p:blipFill>
        <p:spPr>
          <a:xfrm>
            <a:off x="6858000" y="3656574"/>
            <a:ext cx="2390775" cy="2387600"/>
          </a:xfrm>
          <a:prstGeom prst="rect">
            <a:avLst/>
          </a:prstGeom>
        </p:spPr>
      </p:pic>
      <p:pic>
        <p:nvPicPr>
          <p:cNvPr id="1026" name="Picture 2" descr="Literary Devices - GT English">
            <a:extLst>
              <a:ext uri="{FF2B5EF4-FFF2-40B4-BE49-F238E27FC236}">
                <a16:creationId xmlns:a16="http://schemas.microsoft.com/office/drawing/2014/main" id="{5D7126AD-6312-4DDF-8E56-2565228E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46" y="3781891"/>
            <a:ext cx="1857479" cy="16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3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476672"/>
            <a:ext cx="8363272" cy="6000328"/>
          </a:xfrm>
          <a:solidFill>
            <a:srgbClr val="FF9933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24242" r="34943" b="30136"/>
          <a:stretch/>
        </p:blipFill>
        <p:spPr bwMode="auto">
          <a:xfrm>
            <a:off x="3433903" y="476672"/>
            <a:ext cx="559972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E2218A-2985-4224-BFC4-96B7799BCD40}"/>
              </a:ext>
            </a:extLst>
          </p:cNvPr>
          <p:cNvSpPr txBox="1"/>
          <p:nvPr/>
        </p:nvSpPr>
        <p:spPr>
          <a:xfrm>
            <a:off x="539860" y="476672"/>
            <a:ext cx="2615335" cy="12311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Stuck?</a:t>
            </a:r>
          </a:p>
          <a:p>
            <a:endParaRPr lang="en-GB" dirty="0"/>
          </a:p>
          <a:p>
            <a:r>
              <a:rPr lang="en-GB" sz="2800" dirty="0"/>
              <a:t>RASMOPS</a:t>
            </a:r>
          </a:p>
        </p:txBody>
      </p:sp>
    </p:spTree>
    <p:extLst>
      <p:ext uri="{BB962C8B-B14F-4D97-AF65-F5344CB8AC3E}">
        <p14:creationId xmlns:p14="http://schemas.microsoft.com/office/powerpoint/2010/main" val="313999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3B14-3C29-4BD8-9762-3DF4D00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"/>
            <a:ext cx="10515600" cy="1325563"/>
          </a:xfrm>
        </p:spPr>
        <p:txBody>
          <a:bodyPr/>
          <a:lstStyle/>
          <a:p>
            <a:r>
              <a:rPr lang="en-GB" dirty="0"/>
              <a:t>Language devices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A54551-73FD-4066-8811-7FB9B094A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1836"/>
              </p:ext>
            </p:extLst>
          </p:nvPr>
        </p:nvGraphicFramePr>
        <p:xfrm>
          <a:off x="838200" y="1442720"/>
          <a:ext cx="10683240" cy="484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21">
                  <a:extLst>
                    <a:ext uri="{9D8B030D-6E8A-4147-A177-3AD203B41FA5}">
                      <a16:colId xmlns:a16="http://schemas.microsoft.com/office/drawing/2014/main" val="1036593820"/>
                    </a:ext>
                  </a:extLst>
                </a:gridCol>
                <a:gridCol w="4015299">
                  <a:extLst>
                    <a:ext uri="{9D8B030D-6E8A-4147-A177-3AD203B41FA5}">
                      <a16:colId xmlns:a16="http://schemas.microsoft.com/office/drawing/2014/main" val="963104530"/>
                    </a:ext>
                  </a:extLst>
                </a:gridCol>
                <a:gridCol w="1229421">
                  <a:extLst>
                    <a:ext uri="{9D8B030D-6E8A-4147-A177-3AD203B41FA5}">
                      <a16:colId xmlns:a16="http://schemas.microsoft.com/office/drawing/2014/main" val="42436929"/>
                    </a:ext>
                  </a:extLst>
                </a:gridCol>
                <a:gridCol w="4112199">
                  <a:extLst>
                    <a:ext uri="{9D8B030D-6E8A-4147-A177-3AD203B41FA5}">
                      <a16:colId xmlns:a16="http://schemas.microsoft.com/office/drawing/2014/main" val="2600264922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31585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  <a:r>
                        <a:rPr lang="en-GB"/>
                        <a:t>, Anecdote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96946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Facts, Flattery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62363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7036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Rhetorical Question, 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Metaphor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99635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Emotive language, Exaggeration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Onomatopoeia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48282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Statistics, Second Person 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Personification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74375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Sibilance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274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8902C9-ADE0-4655-BEF9-DAEC756CC607}"/>
              </a:ext>
            </a:extLst>
          </p:cNvPr>
          <p:cNvSpPr txBox="1"/>
          <p:nvPr/>
        </p:nvSpPr>
        <p:spPr>
          <a:xfrm>
            <a:off x="247651" y="6308209"/>
            <a:ext cx="55816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But also:  Imperatives, Nouns, Verbs, Adjectives, Pronouns</a:t>
            </a:r>
          </a:p>
        </p:txBody>
      </p:sp>
    </p:spTree>
    <p:extLst>
      <p:ext uri="{BB962C8B-B14F-4D97-AF65-F5344CB8AC3E}">
        <p14:creationId xmlns:p14="http://schemas.microsoft.com/office/powerpoint/2010/main" val="5880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629A-B56B-494F-9EC4-C60B31A0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39" y="92066"/>
            <a:ext cx="10515600" cy="1325563"/>
          </a:xfrm>
        </p:spPr>
        <p:txBody>
          <a:bodyPr/>
          <a:lstStyle/>
          <a:p>
            <a:r>
              <a:rPr lang="en-GB" dirty="0"/>
              <a:t>AFOREST			 or                  RASMOPS!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CBD8-15BF-4756-85E4-637F5879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0" y="3222550"/>
            <a:ext cx="5257800" cy="90741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man raced towards the exit.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A1001-6199-42E3-88C8-28BB3074B5DA}"/>
              </a:ext>
            </a:extLst>
          </p:cNvPr>
          <p:cNvSpPr txBox="1">
            <a:spLocks/>
          </p:cNvSpPr>
          <p:nvPr/>
        </p:nvSpPr>
        <p:spPr>
          <a:xfrm>
            <a:off x="6598803" y="3383052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Snap! Crackle! Pop!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AC80E0-CD43-4C25-9709-2581EFDA785E}"/>
              </a:ext>
            </a:extLst>
          </p:cNvPr>
          <p:cNvSpPr txBox="1">
            <a:spLocks/>
          </p:cNvSpPr>
          <p:nvPr/>
        </p:nvSpPr>
        <p:spPr>
          <a:xfrm>
            <a:off x="442195" y="2302790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The poppies danced in the fresh morning air.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E7CBA-9CE0-4464-9608-FEB4AC795344}"/>
              </a:ext>
            </a:extLst>
          </p:cNvPr>
          <p:cNvSpPr txBox="1">
            <a:spLocks/>
          </p:cNvSpPr>
          <p:nvPr/>
        </p:nvSpPr>
        <p:spPr>
          <a:xfrm>
            <a:off x="6638734" y="2375535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The trees were as still as the grave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090C99-8A60-48D9-A7F3-A70540F6548E}"/>
              </a:ext>
            </a:extLst>
          </p:cNvPr>
          <p:cNvSpPr txBox="1">
            <a:spLocks/>
          </p:cNvSpPr>
          <p:nvPr/>
        </p:nvSpPr>
        <p:spPr>
          <a:xfrm>
            <a:off x="5388936" y="5988964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The sly snake silently slithered towards its victim.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2FCE8B-A0BE-4818-81D7-E64718DCF620}"/>
              </a:ext>
            </a:extLst>
          </p:cNvPr>
          <p:cNvSpPr txBox="1">
            <a:spLocks/>
          </p:cNvSpPr>
          <p:nvPr/>
        </p:nvSpPr>
        <p:spPr>
          <a:xfrm>
            <a:off x="0" y="1311607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The hungry horse hurried home.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4CD041-0B9C-4D61-9FF7-EB582F194152}"/>
              </a:ext>
            </a:extLst>
          </p:cNvPr>
          <p:cNvSpPr txBox="1">
            <a:spLocks/>
          </p:cNvSpPr>
          <p:nvPr/>
        </p:nvSpPr>
        <p:spPr>
          <a:xfrm>
            <a:off x="6063039" y="1319084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Today is Wednesday.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E08FE5-F0C3-42DA-A961-5A0895A81BA2}"/>
              </a:ext>
            </a:extLst>
          </p:cNvPr>
          <p:cNvSpPr txBox="1">
            <a:spLocks/>
          </p:cNvSpPr>
          <p:nvPr/>
        </p:nvSpPr>
        <p:spPr>
          <a:xfrm>
            <a:off x="3825535" y="3760025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Susie was tired, so tired.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8D4842-9AB2-4FFA-A43E-F0BFD38D50DC}"/>
              </a:ext>
            </a:extLst>
          </p:cNvPr>
          <p:cNvSpPr txBox="1">
            <a:spLocks/>
          </p:cNvSpPr>
          <p:nvPr/>
        </p:nvSpPr>
        <p:spPr>
          <a:xfrm>
            <a:off x="6638734" y="4406261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English is boring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C8A9DD-B02A-4A36-B7B8-D97EE9D1C4C2}"/>
              </a:ext>
            </a:extLst>
          </p:cNvPr>
          <p:cNvSpPr txBox="1">
            <a:spLocks/>
          </p:cNvSpPr>
          <p:nvPr/>
        </p:nvSpPr>
        <p:spPr>
          <a:xfrm>
            <a:off x="131136" y="4402289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Is it really fair to expect people to lockdown for 3 months?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287973-637F-49BC-8F8D-0E2D18ADA012}"/>
              </a:ext>
            </a:extLst>
          </p:cNvPr>
          <p:cNvSpPr txBox="1">
            <a:spLocks/>
          </p:cNvSpPr>
          <p:nvPr/>
        </p:nvSpPr>
        <p:spPr>
          <a:xfrm>
            <a:off x="-53163" y="5550110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It is ridiculous to ignore the government warnings about social distancing.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5DC79B-50E7-4DF7-89D1-60257BFFDCD8}"/>
              </a:ext>
            </a:extLst>
          </p:cNvPr>
          <p:cNvSpPr txBox="1">
            <a:spLocks/>
          </p:cNvSpPr>
          <p:nvPr/>
        </p:nvSpPr>
        <p:spPr>
          <a:xfrm>
            <a:off x="6454435" y="4951104"/>
            <a:ext cx="5257800" cy="907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30% of people ignored the lockdown rules.</a:t>
            </a:r>
          </a:p>
        </p:txBody>
      </p:sp>
    </p:spTree>
    <p:extLst>
      <p:ext uri="{BB962C8B-B14F-4D97-AF65-F5344CB8AC3E}">
        <p14:creationId xmlns:p14="http://schemas.microsoft.com/office/powerpoint/2010/main" val="10565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build="p" animBg="1"/>
      <p:bldP spid="7" grpId="0" build="p" animBg="1"/>
      <p:bldP spid="8" grpId="0" animBg="1"/>
      <p:bldP spid="9" grpId="0" build="p" animBg="1"/>
      <p:bldP spid="10" grpId="0" build="p" animBg="1"/>
      <p:bldP spid="11" grpId="0" uiExpand="1" build="p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46-490F-41E2-AF27-E7B32DAA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8255"/>
            <a:ext cx="10515600" cy="1325563"/>
          </a:xfrm>
        </p:spPr>
        <p:txBody>
          <a:bodyPr/>
          <a:lstStyle/>
          <a:p>
            <a:r>
              <a:rPr lang="en-GB" dirty="0"/>
              <a:t>Firstly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BB36-BA9E-4CF3-85C2-F40A58DA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9698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 Go to BBC Bitesize </a:t>
            </a:r>
            <a:r>
              <a:rPr lang="en-GB" dirty="0">
                <a:hlinkClick r:id="rId2"/>
              </a:rPr>
              <a:t>https://www.bbc.co.uk/bitesize/guides/zx7cmnb/revision/1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will go through the important language devices for you.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 startAt="2"/>
            </a:pPr>
            <a:r>
              <a:rPr lang="en-GB" dirty="0"/>
              <a:t>Have a play on some of these games to test your knowledge: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5B4A6-C4B4-4B98-88E6-43E784FE098C}"/>
              </a:ext>
            </a:extLst>
          </p:cNvPr>
          <p:cNvSpPr/>
          <p:nvPr/>
        </p:nvSpPr>
        <p:spPr>
          <a:xfrm>
            <a:off x="1148817" y="39033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https://wordwall.net/resource/2160359/english/aforest-language-devices-persuasion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07B97-9F74-43D2-B23A-9182D27A3CC9}"/>
              </a:ext>
            </a:extLst>
          </p:cNvPr>
          <p:cNvSpPr/>
          <p:nvPr/>
        </p:nvSpPr>
        <p:spPr>
          <a:xfrm>
            <a:off x="1148817" y="46748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https://wordwall.net/resource/50596/english/language-techniques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89812-648B-4744-9B74-A28CBBB0672E}"/>
              </a:ext>
            </a:extLst>
          </p:cNvPr>
          <p:cNvSpPr/>
          <p:nvPr/>
        </p:nvSpPr>
        <p:spPr>
          <a:xfrm>
            <a:off x="1148817" y="5446374"/>
            <a:ext cx="572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https://quizlet.com/51115761/literary-devices-flash-cards/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94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1F7E4-F289-4FB3-8E61-992F4F6E5452}"/>
              </a:ext>
            </a:extLst>
          </p:cNvPr>
          <p:cNvSpPr txBox="1"/>
          <p:nvPr/>
        </p:nvSpPr>
        <p:spPr>
          <a:xfrm>
            <a:off x="701040" y="550545"/>
            <a:ext cx="10779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3.  Create a mnemonic (memory cards) or a game, quiz, activity to test students’ understanding of language devices. 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need to find the definition of each device and create your own examples.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you include all of the devices in the orange boxes.  The devices in the blue and grey boxes are also important so include them if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You could: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poster for AFOREST and RASMOPS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memory cards for each device.  When you bring them to school I will laminate them and you can use them for reference in lessons.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quiz to test students – perhaps a true/false quiz – remember you need to include the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a crossword – you will need to create your own clues and grid. Use this website:  </a:t>
            </a:r>
            <a:r>
              <a:rPr lang="en-GB" dirty="0">
                <a:hlinkClick r:id="rId2"/>
              </a:rPr>
              <a:t>http://puzzlemaker.discoveryeducation.com/CrissCrossSetupForm.asp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</a:t>
            </a:r>
            <a:r>
              <a:rPr lang="en-GB" dirty="0" err="1"/>
              <a:t>Wordsearch</a:t>
            </a:r>
            <a:r>
              <a:rPr lang="en-GB" dirty="0"/>
              <a:t>. </a:t>
            </a:r>
            <a:r>
              <a:rPr lang="en-GB" dirty="0">
                <a:hlinkClick r:id="rId3"/>
              </a:rPr>
              <a:t>http://puzzlemaker.discoveryeducation.com/WordSearchSetupForm.asp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6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F3E192-BD0D-459E-80A1-554AD85D882D}"/>
              </a:ext>
            </a:extLst>
          </p:cNvPr>
          <p:cNvSpPr txBox="1"/>
          <p:nvPr/>
        </p:nvSpPr>
        <p:spPr>
          <a:xfrm>
            <a:off x="426720" y="416560"/>
            <a:ext cx="1108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Remember to group devices – </a:t>
            </a:r>
            <a:r>
              <a:rPr lang="en-GB" sz="2400" dirty="0">
                <a:solidFill>
                  <a:srgbClr val="FF0000"/>
                </a:solidFill>
              </a:rPr>
              <a:t>AFOREST</a:t>
            </a:r>
            <a:r>
              <a:rPr lang="en-GB" sz="2400" dirty="0"/>
              <a:t> + imperatives, pronouns, verbs, nouns, adjectives, adverbs for non-fiction texts.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2707E7-5A13-4119-AA4A-DD205C460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5601"/>
              </p:ext>
            </p:extLst>
          </p:nvPr>
        </p:nvGraphicFramePr>
        <p:xfrm>
          <a:off x="751840" y="1918140"/>
          <a:ext cx="10485120" cy="334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4291106875"/>
                    </a:ext>
                  </a:extLst>
                </a:gridCol>
                <a:gridCol w="3475959">
                  <a:extLst>
                    <a:ext uri="{9D8B030D-6E8A-4147-A177-3AD203B41FA5}">
                      <a16:colId xmlns:a16="http://schemas.microsoft.com/office/drawing/2014/main" val="1223264133"/>
                    </a:ext>
                  </a:extLst>
                </a:gridCol>
                <a:gridCol w="3514121">
                  <a:extLst>
                    <a:ext uri="{9D8B030D-6E8A-4147-A177-3AD203B41FA5}">
                      <a16:colId xmlns:a16="http://schemas.microsoft.com/office/drawing/2014/main" val="3036532625"/>
                    </a:ext>
                  </a:extLst>
                </a:gridCol>
              </a:tblGrid>
              <a:tr h="697452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Alliteration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Second person pronoun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adverbs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09058"/>
                  </a:ext>
                </a:extLst>
              </a:tr>
              <a:tr h="545968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Triples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adverbs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3877"/>
                  </a:ext>
                </a:extLst>
              </a:tr>
              <a:tr h="545968">
                <a:tc>
                  <a:txBody>
                    <a:bodyPr/>
                    <a:lstStyle/>
                    <a:p>
                      <a:r>
                        <a:rPr lang="en-GB" dirty="0"/>
                        <a:t>Opinions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Emotive language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0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Repetition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Exaggeration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52706"/>
                  </a:ext>
                </a:extLst>
              </a:tr>
              <a:tr h="545968">
                <a:tc>
                  <a:txBody>
                    <a:bodyPr/>
                    <a:lstStyle/>
                    <a:p>
                      <a:r>
                        <a:rPr lang="en-GB" dirty="0"/>
                        <a:t>Rhetorical Question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Flattery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60389"/>
                  </a:ext>
                </a:extLst>
              </a:tr>
              <a:tr h="545968">
                <a:tc>
                  <a:txBody>
                    <a:bodyPr/>
                    <a:lstStyle/>
                    <a:p>
                      <a:r>
                        <a:rPr lang="en-GB" dirty="0"/>
                        <a:t>Statistics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Imperative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0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4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76A93-DC40-430A-91FE-BDB25A0AD2C3}"/>
              </a:ext>
            </a:extLst>
          </p:cNvPr>
          <p:cNvSpPr txBox="1"/>
          <p:nvPr/>
        </p:nvSpPr>
        <p:spPr>
          <a:xfrm>
            <a:off x="843280" y="904240"/>
            <a:ext cx="1062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RASMOPS +</a:t>
            </a:r>
            <a:r>
              <a:rPr lang="en-GB" sz="2800" dirty="0"/>
              <a:t> – descriptive devices for creative writing and analysis.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BDA143-722B-49C8-8C4C-6D3E7D1E18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2400" y="2219968"/>
          <a:ext cx="9855200" cy="355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360302079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734627063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509775087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924564113"/>
                    </a:ext>
                  </a:extLst>
                </a:gridCol>
              </a:tblGrid>
              <a:tr h="710182">
                <a:tc>
                  <a:txBody>
                    <a:bodyPr/>
                    <a:lstStyle/>
                    <a:p>
                      <a:r>
                        <a:rPr lang="en-GB" dirty="0"/>
                        <a:t>Repetition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Personification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imagery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80698"/>
                  </a:ext>
                </a:extLst>
              </a:tr>
              <a:tr h="710182"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Sibilance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flashback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366458"/>
                  </a:ext>
                </a:extLst>
              </a:tr>
              <a:tr h="710182">
                <a:tc>
                  <a:txBody>
                    <a:bodyPr/>
                    <a:lstStyle/>
                    <a:p>
                      <a:r>
                        <a:rPr lang="en-GB" dirty="0"/>
                        <a:t>Similes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foreshadowing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26959"/>
                  </a:ext>
                </a:extLst>
              </a:tr>
              <a:tr h="710182">
                <a:tc>
                  <a:txBody>
                    <a:bodyPr/>
                    <a:lstStyle/>
                    <a:p>
                      <a:r>
                        <a:rPr lang="en-GB" dirty="0"/>
                        <a:t>Metaphors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Pathetic fallacy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Idiom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16008"/>
                  </a:ext>
                </a:extLst>
              </a:tr>
              <a:tr h="710182">
                <a:tc>
                  <a:txBody>
                    <a:bodyPr/>
                    <a:lstStyle/>
                    <a:p>
                      <a:r>
                        <a:rPr lang="en-GB" dirty="0"/>
                        <a:t>Onomatopoeia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irony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3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9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terary Terms Mini Quote Posters Set of 8, English: Teacher's ...">
            <a:extLst>
              <a:ext uri="{FF2B5EF4-FFF2-40B4-BE49-F238E27FC236}">
                <a16:creationId xmlns:a16="http://schemas.microsoft.com/office/drawing/2014/main" id="{05B79860-CEC1-486A-B916-4812DD33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14288"/>
            <a:ext cx="3789680" cy="3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terary Devices Crossword - WordMint">
            <a:extLst>
              <a:ext uri="{FF2B5EF4-FFF2-40B4-BE49-F238E27FC236}">
                <a16:creationId xmlns:a16="http://schemas.microsoft.com/office/drawing/2014/main" id="{DA83C162-C8CE-4CFE-B78A-33508FA8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11" y="195803"/>
            <a:ext cx="3415665" cy="36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eaching Literary Devices • Teacher Thrive">
            <a:extLst>
              <a:ext uri="{FF2B5EF4-FFF2-40B4-BE49-F238E27FC236}">
                <a16:creationId xmlns:a16="http://schemas.microsoft.com/office/drawing/2014/main" id="{2163CA7E-E803-4A71-8053-F5B52F08A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31460" r="30816"/>
          <a:stretch/>
        </p:blipFill>
        <p:spPr bwMode="auto">
          <a:xfrm>
            <a:off x="8742527" y="182880"/>
            <a:ext cx="3347873" cy="28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iterary Terms Word Search - Freeology">
            <a:extLst>
              <a:ext uri="{FF2B5EF4-FFF2-40B4-BE49-F238E27FC236}">
                <a16:creationId xmlns:a16="http://schemas.microsoft.com/office/drawing/2014/main" id="{5A5EE74E-ECD9-449B-82D2-E7808143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7" y="3960178"/>
            <a:ext cx="3732493" cy="28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S2 Figurative Language Poster - Primary Resource">
            <a:extLst>
              <a:ext uri="{FF2B5EF4-FFF2-40B4-BE49-F238E27FC236}">
                <a16:creationId xmlns:a16="http://schemas.microsoft.com/office/drawing/2014/main" id="{9271A173-CF68-420B-8727-033931CD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71" y="3843337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32656"/>
            <a:ext cx="48965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1527" y="112215"/>
            <a:ext cx="362448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A</a:t>
            </a:r>
            <a:r>
              <a:rPr lang="en-GB" dirty="0"/>
              <a:t>LLITERATION</a:t>
            </a:r>
            <a:r>
              <a:rPr lang="en-GB" sz="2000" dirty="0"/>
              <a:t>/ </a:t>
            </a:r>
            <a:r>
              <a:rPr lang="en-GB" dirty="0"/>
              <a:t>ANECDOTE</a:t>
            </a:r>
          </a:p>
          <a:p>
            <a:r>
              <a:rPr lang="en-GB" sz="5400" dirty="0"/>
              <a:t>F</a:t>
            </a:r>
            <a:r>
              <a:rPr lang="en-GB" dirty="0"/>
              <a:t>ACTS</a:t>
            </a:r>
          </a:p>
          <a:p>
            <a:r>
              <a:rPr lang="en-GB" sz="5400" dirty="0"/>
              <a:t>O</a:t>
            </a:r>
            <a:r>
              <a:rPr lang="en-GB" dirty="0"/>
              <a:t>PINION</a:t>
            </a:r>
          </a:p>
          <a:p>
            <a:r>
              <a:rPr lang="en-GB" sz="5400" dirty="0"/>
              <a:t>R</a:t>
            </a:r>
            <a:r>
              <a:rPr lang="en-GB" sz="1600" dirty="0"/>
              <a:t>EPETITION/</a:t>
            </a:r>
          </a:p>
          <a:p>
            <a:r>
              <a:rPr lang="en-GB" sz="2000" dirty="0"/>
              <a:t> </a:t>
            </a:r>
            <a:r>
              <a:rPr lang="en-GB" dirty="0"/>
              <a:t>RHETORICAL QUESTION</a:t>
            </a:r>
          </a:p>
          <a:p>
            <a:r>
              <a:rPr lang="en-GB" sz="5400" dirty="0"/>
              <a:t>E</a:t>
            </a:r>
            <a:r>
              <a:rPr lang="en-GB" dirty="0"/>
              <a:t>MOTIVE</a:t>
            </a:r>
            <a:r>
              <a:rPr lang="en-GB" sz="2000" dirty="0"/>
              <a:t> </a:t>
            </a:r>
            <a:r>
              <a:rPr lang="en-GB" dirty="0"/>
              <a:t>LANGUAGE/EXAGGERATION</a:t>
            </a:r>
          </a:p>
          <a:p>
            <a:r>
              <a:rPr lang="en-GB" sz="5400" dirty="0"/>
              <a:t>S</a:t>
            </a:r>
            <a:r>
              <a:rPr lang="en-GB" dirty="0"/>
              <a:t>TATISTICS</a:t>
            </a:r>
            <a:r>
              <a:rPr lang="en-GB" sz="2000" dirty="0"/>
              <a:t>/</a:t>
            </a:r>
          </a:p>
          <a:p>
            <a:r>
              <a:rPr lang="en-GB" dirty="0"/>
              <a:t>SECOND PERSON PRONOUN</a:t>
            </a:r>
          </a:p>
          <a:p>
            <a:r>
              <a:rPr lang="en-GB" sz="5400" dirty="0"/>
              <a:t>T</a:t>
            </a:r>
            <a:r>
              <a:rPr lang="en-GB" dirty="0"/>
              <a:t>RIPLES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1984" y="3392997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But also:  Imperatives, personal pronouns,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59E3B-856F-4206-9E22-55B613DC783B}"/>
              </a:ext>
            </a:extLst>
          </p:cNvPr>
          <p:cNvSpPr txBox="1"/>
          <p:nvPr/>
        </p:nvSpPr>
        <p:spPr>
          <a:xfrm>
            <a:off x="52765" y="112215"/>
            <a:ext cx="17227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Stuck?</a:t>
            </a:r>
          </a:p>
          <a:p>
            <a:r>
              <a:rPr lang="en-GB" sz="3200" dirty="0">
                <a:solidFill>
                  <a:srgbClr val="FF0000"/>
                </a:solidFill>
              </a:rPr>
              <a:t>AFOREST</a:t>
            </a:r>
          </a:p>
        </p:txBody>
      </p:sp>
    </p:spTree>
    <p:extLst>
      <p:ext uri="{BB962C8B-B14F-4D97-AF65-F5344CB8AC3E}">
        <p14:creationId xmlns:p14="http://schemas.microsoft.com/office/powerpoint/2010/main" val="72596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6EB9FC025CE4EA77484FBE6FBF5F4" ma:contentTypeVersion="13" ma:contentTypeDescription="Create a new document." ma:contentTypeScope="" ma:versionID="36ea6a21231c880cef5ed1a13e3ad9af">
  <xsd:schema xmlns:xsd="http://www.w3.org/2001/XMLSchema" xmlns:xs="http://www.w3.org/2001/XMLSchema" xmlns:p="http://schemas.microsoft.com/office/2006/metadata/properties" xmlns:ns3="ac3bf045-7311-4518-a6b4-f5f99f1c0e44" xmlns:ns4="65bb1e99-9db2-4e53-8d81-bd5b10abd0eb" targetNamespace="http://schemas.microsoft.com/office/2006/metadata/properties" ma:root="true" ma:fieldsID="201dbc7284ddb8bdf264e13af93e1635" ns3:_="" ns4:_="">
    <xsd:import namespace="ac3bf045-7311-4518-a6b4-f5f99f1c0e44"/>
    <xsd:import namespace="65bb1e99-9db2-4e53-8d81-bd5b10abd0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bf045-7311-4518-a6b4-f5f99f1c0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b1e99-9db2-4e53-8d81-bd5b10abd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3F89A-D781-4EDD-AE96-AC85B58292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43D223-DE4D-401B-A041-56F78D356ABF}">
  <ds:schemaRefs>
    <ds:schemaRef ds:uri="http://purl.org/dc/terms/"/>
    <ds:schemaRef ds:uri="http://schemas.openxmlformats.org/package/2006/metadata/core-properties"/>
    <ds:schemaRef ds:uri="65bb1e99-9db2-4e53-8d81-bd5b10abd0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3bf045-7311-4518-a6b4-f5f99f1c0e4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E61DEC-E8FD-4936-B1EA-1DE0191E2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bf045-7311-4518-a6b4-f5f99f1c0e44"/>
    <ds:schemaRef ds:uri="65bb1e99-9db2-4e53-8d81-bd5b10abd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589</Words>
  <Application>Microsoft Office PowerPoint</Application>
  <PresentationFormat>Widescreen</PresentationFormat>
  <Paragraphs>124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Work for English</vt:lpstr>
      <vt:lpstr>Language devices</vt:lpstr>
      <vt:lpstr>AFOREST    or                  RASMOPS!</vt:lpstr>
      <vt:lpstr>Firstly 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for English</dc:title>
  <dc:creator>Price, Maureen</dc:creator>
  <cp:lastModifiedBy>James, Jacqueline</cp:lastModifiedBy>
  <cp:revision>7</cp:revision>
  <dcterms:created xsi:type="dcterms:W3CDTF">2020-06-08T10:01:19Z</dcterms:created>
  <dcterms:modified xsi:type="dcterms:W3CDTF">2020-06-15T08:29:56Z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0x0101005C76EB9FC025CE4EA77484FBE6FBF5F4</vt:lpwstr>
  </property>
</Properties>
</file>