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2" r:id="rId5"/>
    <p:sldId id="285" r:id="rId6"/>
    <p:sldId id="270" r:id="rId7"/>
    <p:sldId id="288" r:id="rId8"/>
    <p:sldId id="289" r:id="rId9"/>
    <p:sldId id="290" r:id="rId10"/>
    <p:sldId id="305" r:id="rId11"/>
    <p:sldId id="291" r:id="rId12"/>
    <p:sldId id="306" r:id="rId13"/>
    <p:sldId id="307" r:id="rId14"/>
    <p:sldId id="304" r:id="rId15"/>
    <p:sldId id="308" r:id="rId16"/>
    <p:sldId id="301" r:id="rId17"/>
    <p:sldId id="297" r:id="rId18"/>
    <p:sldId id="303" r:id="rId19"/>
    <p:sldId id="298" r:id="rId20"/>
    <p:sldId id="309"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F0A"/>
    <a:srgbClr val="DDD932"/>
    <a:srgbClr val="5E1B6D"/>
    <a:srgbClr val="EF5BA1"/>
    <a:srgbClr val="5C1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84"/>
    <p:restoredTop sz="94666"/>
  </p:normalViewPr>
  <p:slideViewPr>
    <p:cSldViewPr snapToGrid="0" snapToObjects="1">
      <p:cViewPr varScale="1">
        <p:scale>
          <a:sx n="45" d="100"/>
          <a:sy n="45" d="100"/>
        </p:scale>
        <p:origin x="114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7/1/2020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dirty="0"/>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Covid-19</a:t>
            </a:r>
            <a:r>
              <a:rPr lang="en-GB" baseline="0" dirty="0"/>
              <a:t> more than ever is the time to be discussing online activity. </a:t>
            </a:r>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11</a:t>
            </a:fld>
            <a:endParaRPr lang="en-US" dirty="0"/>
          </a:p>
        </p:txBody>
      </p:sp>
    </p:spTree>
    <p:extLst>
      <p:ext uri="{BB962C8B-B14F-4D97-AF65-F5344CB8AC3E}">
        <p14:creationId xmlns:p14="http://schemas.microsoft.com/office/powerpoint/2010/main" val="372587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15</a:t>
            </a:fld>
            <a:endParaRPr lang="en-US" dirty="0"/>
          </a:p>
        </p:txBody>
      </p:sp>
    </p:spTree>
    <p:extLst>
      <p:ext uri="{BB962C8B-B14F-4D97-AF65-F5344CB8AC3E}">
        <p14:creationId xmlns:p14="http://schemas.microsoft.com/office/powerpoint/2010/main" val="2268680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14887F2-4ACF-0D4C-94E0-C6546B1CD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tx1"/>
                </a:solidFill>
                <a:latin typeface="Century Gothic" panose="020B0502020202020204" pitchFamily="34" charset="0"/>
              </a:rPr>
              <a:t>Before you start…</a:t>
            </a:r>
          </a:p>
          <a:p>
            <a:endParaRPr lang="en-US" b="1" dirty="0">
              <a:solidFill>
                <a:schemeClr val="tx1"/>
              </a:solidFill>
              <a:latin typeface="Century Gothic" panose="020B0502020202020204" pitchFamily="34" charset="0"/>
            </a:endParaRPr>
          </a:p>
          <a:p>
            <a:r>
              <a:rPr lang="en-US" sz="1400" b="1" dirty="0">
                <a:solidFill>
                  <a:schemeClr val="tx1"/>
                </a:solidFill>
                <a:latin typeface="Century Gothic" panose="020B0502020202020204" pitchFamily="34" charset="0"/>
              </a:rPr>
              <a:t>Some tips from the marketing team to keep your presentation clear, helpful and on-brand </a:t>
            </a:r>
            <a:r>
              <a:rPr lang="en-US" sz="1400" b="1" dirty="0">
                <a:solidFill>
                  <a:schemeClr val="tx1"/>
                </a:solidFill>
                <a:latin typeface="Century Gothic" panose="020B0502020202020204" pitchFamily="34" charset="0"/>
                <a:sym typeface="Wingdings" pitchFamily="2" charset="2"/>
              </a:rPr>
              <a: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ECCB8B37-C9C6-AA4F-9117-D781587E4F3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Quote title slide</a:t>
            </a:r>
          </a:p>
        </p:txBody>
      </p:sp>
      <p:sp>
        <p:nvSpPr>
          <p:cNvPr id="10" name="Text Placeholder 14">
            <a:extLst>
              <a:ext uri="{FF2B5EF4-FFF2-40B4-BE49-F238E27FC236}">
                <a16:creationId xmlns:a16="http://schemas.microsoft.com/office/drawing/2014/main"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a16="http://schemas.microsoft.com/office/drawing/2014/main"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6" name="Picture 15">
            <a:extLst>
              <a:ext uri="{FF2B5EF4-FFF2-40B4-BE49-F238E27FC236}">
                <a16:creationId xmlns:a16="http://schemas.microsoft.com/office/drawing/2014/main" id="{0CA1C8B5-DDD6-7C41-BA13-4E4336D6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13" name="Picture 12" descr="A picture containing person, sitting, window, man&#10;&#10;Description automatically generated">
            <a:extLst>
              <a:ext uri="{FF2B5EF4-FFF2-40B4-BE49-F238E27FC236}">
                <a16:creationId xmlns:a16="http://schemas.microsoft.com/office/drawing/2014/main" id="{71E02EAD-06B0-9749-B90E-C71AF2594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13" name="Picture 12" descr="A picture containing person, outdoor, man, riding&#10;&#10;Description automatically generated">
            <a:extLst>
              <a:ext uri="{FF2B5EF4-FFF2-40B4-BE49-F238E27FC236}">
                <a16:creationId xmlns:a16="http://schemas.microsoft.com/office/drawing/2014/main" id="{B5359FF1-35D4-3140-BB0B-7FEF078812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grpSp>
        <p:nvGrpSpPr>
          <p:cNvPr id="15" name="Group 14">
            <a:extLst>
              <a:ext uri="{FF2B5EF4-FFF2-40B4-BE49-F238E27FC236}">
                <a16:creationId xmlns:a16="http://schemas.microsoft.com/office/drawing/2014/main" id="{5A15F242-4E5E-BA4B-B295-4E8D1A65A3EE}"/>
              </a:ext>
            </a:extLst>
          </p:cNvPr>
          <p:cNvGrpSpPr/>
          <p:nvPr userDrawn="1"/>
        </p:nvGrpSpPr>
        <p:grpSpPr>
          <a:xfrm>
            <a:off x="0" y="6322219"/>
            <a:ext cx="12192000" cy="377731"/>
            <a:chOff x="0" y="6322219"/>
            <a:chExt cx="12192000" cy="377731"/>
          </a:xfrm>
        </p:grpSpPr>
        <p:cxnSp>
          <p:nvCxnSpPr>
            <p:cNvPr id="16" name="Straight Connector 15">
              <a:extLst>
                <a:ext uri="{FF2B5EF4-FFF2-40B4-BE49-F238E27FC236}">
                  <a16:creationId xmlns:a16="http://schemas.microsoft.com/office/drawing/2014/main" id="{41DB19B7-5E89-B340-B6C6-7B54D5A3202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96B25C-7AB7-694C-A6AD-6715ECE93F58}"/>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id="{AE629778-9EDE-EA44-BEE6-596EC171B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45DBDCCC-E46D-4C48-8DD0-EB261D1E817B}"/>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8" name="Text Placeholder 11">
            <a:extLst>
              <a:ext uri="{FF2B5EF4-FFF2-40B4-BE49-F238E27FC236}">
                <a16:creationId xmlns:a16="http://schemas.microsoft.com/office/drawing/2014/main"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3. Photo title slide</a:t>
            </a:r>
          </a:p>
        </p:txBody>
      </p:sp>
      <p:sp>
        <p:nvSpPr>
          <p:cNvPr id="9" name="Text Placeholder 14">
            <a:extLst>
              <a:ext uri="{FF2B5EF4-FFF2-40B4-BE49-F238E27FC236}">
                <a16:creationId xmlns:a16="http://schemas.microsoft.com/office/drawing/2014/main"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5D216852-8785-554A-B615-12AA70FD9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3482" cy="6858000"/>
          </a:xfrm>
          <a:prstGeom prst="rect">
            <a:avLst/>
          </a:prstGeom>
        </p:spPr>
      </p:pic>
      <p:sp>
        <p:nvSpPr>
          <p:cNvPr id="3"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Your photo slide</a:t>
            </a:r>
          </a:p>
        </p:txBody>
      </p:sp>
      <p:sp>
        <p:nvSpPr>
          <p:cNvPr id="5" name="Text Placeholder 14">
            <a:extLst>
              <a:ext uri="{FF2B5EF4-FFF2-40B4-BE49-F238E27FC236}">
                <a16:creationId xmlns:a16="http://schemas.microsoft.com/office/drawing/2014/main"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34F1EAF3-1BB9-C744-AD4F-3B7F11B37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8518" y="0"/>
            <a:ext cx="6093482" cy="6858000"/>
          </a:xfrm>
          <a:prstGeom prst="rect">
            <a:avLst/>
          </a:prstGeom>
        </p:spPr>
      </p:pic>
      <p:sp>
        <p:nvSpPr>
          <p:cNvPr id="2"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Your photo slide</a:t>
            </a:r>
          </a:p>
        </p:txBody>
      </p:sp>
      <p:sp>
        <p:nvSpPr>
          <p:cNvPr id="5" name="Text Placeholder 14">
            <a:extLst>
              <a:ext uri="{FF2B5EF4-FFF2-40B4-BE49-F238E27FC236}">
                <a16:creationId xmlns:a16="http://schemas.microsoft.com/office/drawing/2014/main"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0A6071FB-08E7-714D-BAB9-AC9C9DA3C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8DEF6950-7CA8-7245-AA06-02F833376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Questions slide</a:t>
            </a:r>
          </a:p>
        </p:txBody>
      </p:sp>
      <p:sp>
        <p:nvSpPr>
          <p:cNvPr id="11" name="Text Placeholder 14">
            <a:extLst>
              <a:ext uri="{FF2B5EF4-FFF2-40B4-BE49-F238E27FC236}">
                <a16:creationId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a16="http://schemas.microsoft.com/office/drawing/2014/main" id="{6873537F-07A7-5A46-AC01-F3D5F3B65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Get in touch</a:t>
            </a:r>
          </a:p>
        </p:txBody>
      </p:sp>
      <p:sp>
        <p:nvSpPr>
          <p:cNvPr id="11" name="Text Placeholder 14">
            <a:extLst>
              <a:ext uri="{FF2B5EF4-FFF2-40B4-BE49-F238E27FC236}">
                <a16:creationId xmlns:a16="http://schemas.microsoft.com/office/drawing/2014/main"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a16="http://schemas.microsoft.com/office/drawing/2014/main"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tx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a16="http://schemas.microsoft.com/office/drawing/2014/main"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tx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a16="http://schemas.microsoft.com/office/drawing/2014/main"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tx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a16="http://schemas.microsoft.com/office/drawing/2014/main"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tx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a16="http://schemas.microsoft.com/office/drawing/2014/main"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tx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a16="http://schemas.microsoft.com/office/drawing/2014/main"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tx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a16="http://schemas.microsoft.com/office/drawing/2014/main"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a16="http://schemas.microsoft.com/office/drawing/2014/main"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a16="http://schemas.microsoft.com/office/drawing/2014/main"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a16="http://schemas.microsoft.com/office/drawing/2014/main"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a16="http://schemas.microsoft.com/office/drawing/2014/main"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a16="http://schemas.microsoft.com/office/drawing/2014/main"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22B38EA-4CD2-3946-A466-DB6ECF75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4" name="Picture 3" descr="A group of people walking down a street&#10;&#10;Description automatically generated">
            <a:extLst>
              <a:ext uri="{FF2B5EF4-FFF2-40B4-BE49-F238E27FC236}">
                <a16:creationId xmlns:a16="http://schemas.microsoft.com/office/drawing/2014/main" id="{DF8CEAC0-D252-F246-8E1B-C5A1F65BE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2009"/>
            <a:ext cx="12192000" cy="74836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A18F907-DE5B-1F43-A9C5-E84B55755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53070"/>
            <a:ext cx="12192000" cy="1604930"/>
          </a:xfrm>
          <a:prstGeom prst="rect">
            <a:avLst/>
          </a:prstGeom>
        </p:spPr>
      </p:pic>
      <p:pic>
        <p:nvPicPr>
          <p:cNvPr id="12" name="Picture 11">
            <a:extLst>
              <a:ext uri="{FF2B5EF4-FFF2-40B4-BE49-F238E27FC236}">
                <a16:creationId xmlns:a16="http://schemas.microsoft.com/office/drawing/2014/main" id="{0BE40318-DFA4-D243-831D-837C8432D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5852" y="5695637"/>
            <a:ext cx="1826259" cy="719796"/>
          </a:xfrm>
          <a:prstGeom prst="rect">
            <a:avLst/>
          </a:prstGeom>
        </p:spPr>
      </p:pic>
      <p:sp>
        <p:nvSpPr>
          <p:cNvPr id="14" name="Text Placeholder 1">
            <a:extLst>
              <a:ext uri="{FF2B5EF4-FFF2-40B4-BE49-F238E27FC236}">
                <a16:creationId xmlns:a16="http://schemas.microsoft.com/office/drawing/2014/main" id="{D6A6C546-01D8-B848-9C87-91E17FDDF0D5}"/>
              </a:ext>
            </a:extLst>
          </p:cNvPr>
          <p:cNvSpPr>
            <a:spLocks noGrp="1"/>
          </p:cNvSpPr>
          <p:nvPr>
            <p:ph type="body" sz="quarter" idx="10" hasCustomPrompt="1"/>
          </p:nvPr>
        </p:nvSpPr>
        <p:spPr>
          <a:xfrm>
            <a:off x="806067" y="5589086"/>
            <a:ext cx="7267575" cy="673100"/>
          </a:xfrm>
          <a:prstGeom prst="rect">
            <a:avLst/>
          </a:prstGeom>
        </p:spPr>
        <p:txBody>
          <a:bodyPr/>
          <a:lstStyle>
            <a:lvl1pPr marL="0" indent="0">
              <a:buNone/>
              <a:defRPr sz="2800" b="1">
                <a:solidFill>
                  <a:schemeClr val="tx1"/>
                </a:solidFill>
              </a:defRPr>
            </a:lvl1pPr>
          </a:lstStyle>
          <a:p>
            <a:r>
              <a:rPr lang="en-US" dirty="0"/>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41A0D-1EAD-1942-BA26-F2989B615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1015" y="2981660"/>
            <a:ext cx="2269970"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016F-7088-4CF6-8D2D-5C4C51DD54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DAE7D-7CB7-471F-B798-C79BCD81AD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15845B-BA4D-4583-86D0-66CCD9EC96B4}"/>
              </a:ext>
            </a:extLst>
          </p:cNvPr>
          <p:cNvSpPr>
            <a:spLocks noGrp="1"/>
          </p:cNvSpPr>
          <p:nvPr>
            <p:ph type="dt" sz="half" idx="10"/>
          </p:nvPr>
        </p:nvSpPr>
        <p:spPr>
          <a:xfrm>
            <a:off x="838200" y="6356350"/>
            <a:ext cx="2743200" cy="365125"/>
          </a:xfrm>
          <a:prstGeom prst="rect">
            <a:avLst/>
          </a:prstGeom>
        </p:spPr>
        <p:txBody>
          <a:bodyPr/>
          <a:lstStyle/>
          <a:p>
            <a:fld id="{2DCA0D40-4047-4C15-A32C-72FF72B78CF6}" type="datetimeFigureOut">
              <a:rPr lang="en-GB" smtClean="0"/>
              <a:t>01/07/2020</a:t>
            </a:fld>
            <a:endParaRPr lang="en-GB"/>
          </a:p>
        </p:txBody>
      </p:sp>
      <p:sp>
        <p:nvSpPr>
          <p:cNvPr id="5" name="Footer Placeholder 4">
            <a:extLst>
              <a:ext uri="{FF2B5EF4-FFF2-40B4-BE49-F238E27FC236}">
                <a16:creationId xmlns:a16="http://schemas.microsoft.com/office/drawing/2014/main" id="{C4FBF061-2243-4899-AB5C-99D22A5F8E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E1F3AC-F2D4-414B-AF9B-153B2BCE6697}"/>
              </a:ext>
            </a:extLst>
          </p:cNvPr>
          <p:cNvSpPr>
            <a:spLocks noGrp="1"/>
          </p:cNvSpPr>
          <p:nvPr>
            <p:ph type="sldNum" sz="quarter" idx="12"/>
          </p:nvPr>
        </p:nvSpPr>
        <p:spPr>
          <a:xfrm>
            <a:off x="8610600" y="6356350"/>
            <a:ext cx="2743200" cy="365125"/>
          </a:xfrm>
          <a:prstGeom prst="rect">
            <a:avLst/>
          </a:prstGeom>
        </p:spPr>
        <p:txBody>
          <a:bodyPr/>
          <a:lstStyle/>
          <a:p>
            <a:fld id="{22F01833-D07A-4E75-B9CD-46501EDA4B12}" type="slidenum">
              <a:rPr lang="en-GB" smtClean="0"/>
              <a:t>‹#›</a:t>
            </a:fld>
            <a:endParaRPr lang="en-GB"/>
          </a:p>
        </p:txBody>
      </p:sp>
    </p:spTree>
    <p:extLst>
      <p:ext uri="{BB962C8B-B14F-4D97-AF65-F5344CB8AC3E}">
        <p14:creationId xmlns:p14="http://schemas.microsoft.com/office/powerpoint/2010/main" val="93407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772E3274-3BF4-C649-8FF1-94F11AD6E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pic>
        <p:nvPicPr>
          <p:cNvPr id="3" name="Picture 2">
            <a:extLst>
              <a:ext uri="{FF2B5EF4-FFF2-40B4-BE49-F238E27FC236}">
                <a16:creationId xmlns:a16="http://schemas.microsoft.com/office/drawing/2014/main" id="{3B7161BF-1B2A-1941-B8BA-DC861B466D9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a16="http://schemas.microsoft.com/office/drawing/2014/main" id="{9DCABD93-A329-4D4B-B4AB-E9BF4FE28E99}"/>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36" name="Text Placeholder 34">
            <a:extLst>
              <a:ext uri="{FF2B5EF4-FFF2-40B4-BE49-F238E27FC236}">
                <a16:creationId xmlns:a16="http://schemas.microsoft.com/office/drawing/2014/main"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tx1"/>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a16="http://schemas.microsoft.com/office/drawing/2014/main"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39" name="Text Placeholder 33">
            <a:extLst>
              <a:ext uri="{FF2B5EF4-FFF2-40B4-BE49-F238E27FC236}">
                <a16:creationId xmlns:a16="http://schemas.microsoft.com/office/drawing/2014/main"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ln>
                  <a:noFill/>
                </a:ln>
                <a:solidFill>
                  <a:schemeClr val="tx1"/>
                </a:solidFill>
              </a:defRPr>
            </a:lvl1pPr>
          </a:lstStyle>
          <a:p>
            <a:r>
              <a:rPr lang="en-US" dirty="0">
                <a:solidFill>
                  <a:srgbClr val="5E1B6D"/>
                </a:solidFill>
              </a:rPr>
              <a:t>Add name here</a:t>
            </a:r>
          </a:p>
        </p:txBody>
      </p:sp>
      <p:sp>
        <p:nvSpPr>
          <p:cNvPr id="40" name="Text Placeholder 33">
            <a:extLst>
              <a:ext uri="{FF2B5EF4-FFF2-40B4-BE49-F238E27FC236}">
                <a16:creationId xmlns:a16="http://schemas.microsoft.com/office/drawing/2014/main"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1" name="Text Placeholder 33">
            <a:extLst>
              <a:ext uri="{FF2B5EF4-FFF2-40B4-BE49-F238E27FC236}">
                <a16:creationId xmlns:a16="http://schemas.microsoft.com/office/drawing/2014/main"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2" name="Text Placeholder 33">
            <a:extLst>
              <a:ext uri="{FF2B5EF4-FFF2-40B4-BE49-F238E27FC236}">
                <a16:creationId xmlns:a16="http://schemas.microsoft.com/office/drawing/2014/main"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3" name="Text Placeholder 33">
            <a:extLst>
              <a:ext uri="{FF2B5EF4-FFF2-40B4-BE49-F238E27FC236}">
                <a16:creationId xmlns:a16="http://schemas.microsoft.com/office/drawing/2014/main"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4" name="Text Placeholder 33">
            <a:extLst>
              <a:ext uri="{FF2B5EF4-FFF2-40B4-BE49-F238E27FC236}">
                <a16:creationId xmlns:a16="http://schemas.microsoft.com/office/drawing/2014/main"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5" name="Text Placeholder 33">
            <a:extLst>
              <a:ext uri="{FF2B5EF4-FFF2-40B4-BE49-F238E27FC236}">
                <a16:creationId xmlns:a16="http://schemas.microsoft.com/office/drawing/2014/main"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6" name="Text Placeholder 33">
            <a:extLst>
              <a:ext uri="{FF2B5EF4-FFF2-40B4-BE49-F238E27FC236}">
                <a16:creationId xmlns:a16="http://schemas.microsoft.com/office/drawing/2014/main"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8" name="Text Placeholder 46">
            <a:extLst>
              <a:ext uri="{FF2B5EF4-FFF2-40B4-BE49-F238E27FC236}">
                <a16:creationId xmlns:a16="http://schemas.microsoft.com/office/drawing/2014/main"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tx1"/>
                </a:solidFill>
                <a:latin typeface="+mn-lt"/>
                <a:ea typeface="+mn-ea"/>
                <a:cs typeface="+mn-cs"/>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4" name="Picture 23" descr="A picture containing drawing&#10;&#10;Description automatically generated">
            <a:extLst>
              <a:ext uri="{FF2B5EF4-FFF2-40B4-BE49-F238E27FC236}">
                <a16:creationId xmlns:a16="http://schemas.microsoft.com/office/drawing/2014/main" id="{287BD7D5-4A79-4346-9750-610E4043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sp>
        <p:nvSpPr>
          <p:cNvPr id="13" name="Text Placeholder 11">
            <a:extLst>
              <a:ext uri="{FF2B5EF4-FFF2-40B4-BE49-F238E27FC236}">
                <a16:creationId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tx1"/>
                </a:solidFill>
              </a:defRPr>
            </a:lvl1pPr>
          </a:lstStyle>
          <a:p>
            <a:pPr lvl="0"/>
            <a:r>
              <a:rPr lang="en-US" dirty="0"/>
              <a:t>Agenda slide</a:t>
            </a:r>
          </a:p>
        </p:txBody>
      </p:sp>
      <p:sp>
        <p:nvSpPr>
          <p:cNvPr id="15" name="Text Placeholder 14">
            <a:extLst>
              <a:ext uri="{FF2B5EF4-FFF2-40B4-BE49-F238E27FC236}">
                <a16:creationId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tx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tx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grpSp>
        <p:nvGrpSpPr>
          <p:cNvPr id="21" name="Group 20">
            <a:extLst>
              <a:ext uri="{FF2B5EF4-FFF2-40B4-BE49-F238E27FC236}">
                <a16:creationId xmlns:a16="http://schemas.microsoft.com/office/drawing/2014/main" id="{3F079571-60A1-BE4E-B5D7-84781E674693}"/>
              </a:ext>
            </a:extLst>
          </p:cNvPr>
          <p:cNvGrpSpPr/>
          <p:nvPr userDrawn="1"/>
        </p:nvGrpSpPr>
        <p:grpSpPr>
          <a:xfrm>
            <a:off x="0" y="6322219"/>
            <a:ext cx="12192000" cy="377731"/>
            <a:chOff x="0" y="6322219"/>
            <a:chExt cx="12192000" cy="377731"/>
          </a:xfrm>
        </p:grpSpPr>
        <p:cxnSp>
          <p:nvCxnSpPr>
            <p:cNvPr id="22" name="Straight Connector 21">
              <a:extLst>
                <a:ext uri="{FF2B5EF4-FFF2-40B4-BE49-F238E27FC236}">
                  <a16:creationId xmlns:a16="http://schemas.microsoft.com/office/drawing/2014/main" id="{C3EF0D68-1A28-2D44-A9B2-499AABFEAC35}"/>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4189F6-ED3F-C244-8A7A-BE43419F7D3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38" name="Picture 37" descr="A picture containing drawing&#10;&#10;Description automatically generated">
            <a:extLst>
              <a:ext uri="{FF2B5EF4-FFF2-40B4-BE49-F238E27FC236}">
                <a16:creationId xmlns:a16="http://schemas.microsoft.com/office/drawing/2014/main" id="{B04D2BBC-FE4F-A049-BA0D-01A6D4610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grpSp>
        <p:nvGrpSpPr>
          <p:cNvPr id="35" name="Group 34">
            <a:extLst>
              <a:ext uri="{FF2B5EF4-FFF2-40B4-BE49-F238E27FC236}">
                <a16:creationId xmlns:a16="http://schemas.microsoft.com/office/drawing/2014/main" id="{9C864B88-898F-134D-BC01-408B3AD43A44}"/>
              </a:ext>
            </a:extLst>
          </p:cNvPr>
          <p:cNvGrpSpPr/>
          <p:nvPr userDrawn="1"/>
        </p:nvGrpSpPr>
        <p:grpSpPr>
          <a:xfrm>
            <a:off x="0" y="6316901"/>
            <a:ext cx="12192000" cy="377731"/>
            <a:chOff x="0" y="6322219"/>
            <a:chExt cx="12192000" cy="377731"/>
          </a:xfrm>
        </p:grpSpPr>
        <p:cxnSp>
          <p:nvCxnSpPr>
            <p:cNvPr id="36" name="Straight Connector 35">
              <a:extLst>
                <a:ext uri="{FF2B5EF4-FFF2-40B4-BE49-F238E27FC236}">
                  <a16:creationId xmlns:a16="http://schemas.microsoft.com/office/drawing/2014/main" id="{B0448EEF-EB6B-A34F-82F7-FE098B58297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412A27-DC42-5543-8D74-1723D4FDEFD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id="{9AB94B19-57F8-BC4C-B5CC-7D11BD5F2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tx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make a statement point; one key theme or concept.</a:t>
            </a:r>
          </a:p>
          <a:p>
            <a:pPr lvl="0"/>
            <a:endParaRPr lang="en-US" dirty="0"/>
          </a:p>
        </p:txBody>
      </p:sp>
      <p:grpSp>
        <p:nvGrpSpPr>
          <p:cNvPr id="20" name="Group 19">
            <a:extLst>
              <a:ext uri="{FF2B5EF4-FFF2-40B4-BE49-F238E27FC236}">
                <a16:creationId xmlns:a16="http://schemas.microsoft.com/office/drawing/2014/main" id="{7D380A1B-955F-4043-B4ED-574FE27586CD}"/>
              </a:ext>
            </a:extLst>
          </p:cNvPr>
          <p:cNvGrpSpPr/>
          <p:nvPr userDrawn="1"/>
        </p:nvGrpSpPr>
        <p:grpSpPr>
          <a:xfrm>
            <a:off x="0" y="6316901"/>
            <a:ext cx="12192000" cy="377731"/>
            <a:chOff x="0" y="6322219"/>
            <a:chExt cx="12192000" cy="377731"/>
          </a:xfrm>
        </p:grpSpPr>
        <p:cxnSp>
          <p:nvCxnSpPr>
            <p:cNvPr id="21" name="Straight Connector 20">
              <a:extLst>
                <a:ext uri="{FF2B5EF4-FFF2-40B4-BE49-F238E27FC236}">
                  <a16:creationId xmlns:a16="http://schemas.microsoft.com/office/drawing/2014/main" id="{D2B0CF2D-6CFB-F745-9AB1-4AF2F53034B8}"/>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64000A-2778-C84C-A623-0E328EDC3E2C}"/>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7E2B2698-6D7E-5E4B-8E98-039F8167F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11">
            <a:extLst>
              <a:ext uri="{FF2B5EF4-FFF2-40B4-BE49-F238E27FC236}">
                <a16:creationId xmlns:a16="http://schemas.microsoft.com/office/drawing/2014/main"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Quote title slide</a:t>
            </a:r>
          </a:p>
        </p:txBody>
      </p:sp>
      <p:sp>
        <p:nvSpPr>
          <p:cNvPr id="8" name="Text Placeholder 14">
            <a:extLst>
              <a:ext uri="{FF2B5EF4-FFF2-40B4-BE49-F238E27FC236}">
                <a16:creationId xmlns:a16="http://schemas.microsoft.com/office/drawing/2014/main"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a16="http://schemas.microsoft.com/office/drawing/2014/main"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5" name="Picture 14">
            <a:extLst>
              <a:ext uri="{FF2B5EF4-FFF2-40B4-BE49-F238E27FC236}">
                <a16:creationId xmlns:a16="http://schemas.microsoft.com/office/drawing/2014/main" id="{8D55329C-85D8-2943-AEAB-52CC2215BADD}"/>
              </a:ext>
            </a:extLst>
          </p:cNvPr>
          <p:cNvPicPr>
            <a:picLocks noChangeAspect="1"/>
          </p:cNvPicPr>
          <p:nvPr userDrawn="1"/>
        </p:nvPicPr>
        <p:blipFill>
          <a:blip r:embed="rId3"/>
          <a:stretch>
            <a:fillRect/>
          </a:stretch>
        </p:blipFill>
        <p:spPr>
          <a:xfrm>
            <a:off x="1762048" y="2614171"/>
            <a:ext cx="1623823" cy="2005126"/>
          </a:xfrm>
          <a:prstGeom prst="rect">
            <a:avLst/>
          </a:prstGeom>
        </p:spPr>
      </p:pic>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op.police.uk/safety-centre/" TargetMode="External"/><Relationship Id="rId7" Type="http://schemas.openxmlformats.org/officeDocument/2006/relationships/image" Target="../media/image19.gif"/><Relationship Id="rId2" Type="http://schemas.openxmlformats.org/officeDocument/2006/relationships/hyperlink" Target="https://www.nspcc.org.uk/keeping-children-safe/online-safety/"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thinkuknow.co.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angegrowlive.org/positive-choices-coventr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PositiveChoicesCov"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coventry.gov.uk/info/190/health_and_wellbeing/3283/public_health_services/2" TargetMode="External"/><Relationship Id="rId2"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letstalk.coventry.gov.uk/publichealthtrain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99B63-E7BC-8246-999A-2C294CE384C4}"/>
              </a:ext>
            </a:extLst>
          </p:cNvPr>
          <p:cNvSpPr>
            <a:spLocks noGrp="1"/>
          </p:cNvSpPr>
          <p:nvPr>
            <p:ph type="body" sz="quarter" idx="10"/>
          </p:nvPr>
        </p:nvSpPr>
        <p:spPr/>
        <p:txBody>
          <a:bodyPr/>
          <a:lstStyle/>
          <a:p>
            <a:r>
              <a:rPr lang="en-US" dirty="0"/>
              <a:t>Online Safety</a:t>
            </a:r>
          </a:p>
        </p:txBody>
      </p:sp>
    </p:spTree>
    <p:extLst>
      <p:ext uri="{BB962C8B-B14F-4D97-AF65-F5344CB8AC3E}">
        <p14:creationId xmlns:p14="http://schemas.microsoft.com/office/powerpoint/2010/main" val="331940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21704" y="362468"/>
            <a:ext cx="11229017" cy="5547013"/>
          </a:xfrm>
        </p:spPr>
        <p:txBody>
          <a:bodyPr/>
          <a:lstStyle/>
          <a:p>
            <a:pPr marL="285750" indent="-285750">
              <a:buFont typeface="Arial" panose="020B0604020202020204" pitchFamily="34" charset="0"/>
              <a:buChar char="•"/>
            </a:pPr>
            <a:r>
              <a:rPr lang="en-US" dirty="0"/>
              <a:t>Outing and Trickery</a:t>
            </a:r>
            <a:r>
              <a:rPr lang="en-US" b="0" dirty="0"/>
              <a:t> – sharing personal information about another or trick someone into revealing secrets and forward it to others. They may also do this with private images and videos too. </a:t>
            </a:r>
          </a:p>
          <a:p>
            <a:pPr marL="285750" indent="-285750">
              <a:buFont typeface="Arial" panose="020B0604020202020204" pitchFamily="34" charset="0"/>
              <a:buChar char="•"/>
            </a:pPr>
            <a:r>
              <a:rPr lang="en-US" dirty="0"/>
              <a:t>Cyber Stalking </a:t>
            </a:r>
            <a:r>
              <a:rPr lang="en-US" b="0" dirty="0"/>
              <a:t>– This is the act of repeatedly sending messages that include threats of harm, harassment, intimidating messages, or engaging in other online activities that make a person afraid for his or her safety. The actions may be illegal too depending on what they are doing. </a:t>
            </a:r>
          </a:p>
          <a:p>
            <a:pPr marL="285750" indent="-285750">
              <a:buFont typeface="Arial" panose="020B0604020202020204" pitchFamily="34" charset="0"/>
              <a:buChar char="•"/>
            </a:pPr>
            <a:r>
              <a:rPr lang="en-US" dirty="0"/>
              <a:t>Exclusion </a:t>
            </a:r>
            <a:r>
              <a:rPr lang="en-US" b="0" dirty="0"/>
              <a:t>– This is when others intentionally leave someone out of a group such as group messages, online apps, gaming sites and other online engagement. This is also a form of social bullying and sadly very common.</a:t>
            </a:r>
            <a:r>
              <a:rPr lang="en-US" dirty="0"/>
              <a:t> </a:t>
            </a:r>
          </a:p>
          <a:p>
            <a:pPr marL="285750" indent="-285750">
              <a:buFont typeface="Arial" panose="020B0604020202020204" pitchFamily="34" charset="0"/>
              <a:buChar char="•"/>
            </a:pPr>
            <a:endParaRPr lang="en-US" b="0" dirty="0"/>
          </a:p>
          <a:p>
            <a:pPr marL="0" indent="0" algn="ctr">
              <a:buNone/>
            </a:pPr>
            <a:r>
              <a:rPr lang="en-US" b="0" dirty="0"/>
              <a:t>There’s no such thing as an innocent bystander – anyone can report something distressing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6123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Starting the discussion</a:t>
            </a:r>
          </a:p>
        </p:txBody>
      </p:sp>
      <p:sp>
        <p:nvSpPr>
          <p:cNvPr id="3" name="Text Placeholder 2"/>
          <p:cNvSpPr>
            <a:spLocks noGrp="1"/>
          </p:cNvSpPr>
          <p:nvPr>
            <p:ph type="body" sz="quarter" idx="11"/>
          </p:nvPr>
        </p:nvSpPr>
        <p:spPr>
          <a:xfrm>
            <a:off x="785931" y="1849482"/>
            <a:ext cx="4006904" cy="3362325"/>
          </a:xfrm>
        </p:spPr>
        <p:txBody>
          <a:bodyPr/>
          <a:lstStyle/>
          <a:p>
            <a:r>
              <a:rPr lang="en-GB" sz="1600" dirty="0"/>
              <a:t>How and when to talk to children &amp; young people about their online activity can be difficult to pin point – we believe that making it part of regular discussions is best. Regular, non-pressured discussions means that children will feel relaxed about talking about being online and when they do have worries, they are more likely to discuss them.</a:t>
            </a:r>
          </a:p>
          <a:p>
            <a:endParaRPr lang="en-GB" sz="1600" dirty="0"/>
          </a:p>
          <a:p>
            <a:r>
              <a:rPr lang="en-GB" sz="1600" dirty="0"/>
              <a:t>Some things that may help include:</a:t>
            </a:r>
          </a:p>
        </p:txBody>
      </p:sp>
      <p:sp>
        <p:nvSpPr>
          <p:cNvPr id="4" name="Text Placeholder 3"/>
          <p:cNvSpPr>
            <a:spLocks noGrp="1"/>
          </p:cNvSpPr>
          <p:nvPr>
            <p:ph type="body" sz="quarter" idx="12"/>
          </p:nvPr>
        </p:nvSpPr>
        <p:spPr>
          <a:xfrm>
            <a:off x="6663197" y="376115"/>
            <a:ext cx="4082612" cy="3819525"/>
          </a:xfrm>
        </p:spPr>
        <p:txBody>
          <a:bodyPr/>
          <a:lstStyle/>
          <a:p>
            <a:r>
              <a:rPr lang="en-GB" sz="1400" b="0" dirty="0"/>
              <a:t>Reassure them you are genuinely interested in their life, both offline and online</a:t>
            </a:r>
          </a:p>
          <a:p>
            <a:r>
              <a:rPr lang="en-GB" sz="1400" b="0" dirty="0"/>
              <a:t>Ask how they enjoy using apps or online, this will help you understand why &amp; how they’re using them</a:t>
            </a:r>
          </a:p>
          <a:p>
            <a:r>
              <a:rPr lang="en-GB" sz="1400" b="0" dirty="0"/>
              <a:t>Be positive however do express when you have concerns</a:t>
            </a:r>
          </a:p>
          <a:p>
            <a:r>
              <a:rPr lang="en-GB" sz="1400" b="0" dirty="0"/>
              <a:t>Reassure them they can come to you with worries</a:t>
            </a:r>
          </a:p>
          <a:p>
            <a:r>
              <a:rPr lang="en-GB" sz="1400" b="0" dirty="0"/>
              <a:t>Explore who they are talking to</a:t>
            </a:r>
          </a:p>
          <a:p>
            <a:r>
              <a:rPr lang="en-GB" sz="1400" b="0" dirty="0"/>
              <a:t>Ask what they think is appropriate for their/different age ranged, this way they feel involved in the decision making</a:t>
            </a:r>
          </a:p>
          <a:p>
            <a:pPr marL="0" indent="0" algn="ctr">
              <a:buNone/>
            </a:pPr>
            <a:r>
              <a:rPr lang="en-GB" sz="1600" dirty="0"/>
              <a:t>SCAREMONGERING DOESN’T WORK!!</a:t>
            </a:r>
          </a:p>
          <a:p>
            <a:endParaRPr lang="en-GB" dirty="0"/>
          </a:p>
        </p:txBody>
      </p:sp>
    </p:spTree>
    <p:extLst>
      <p:ext uri="{BB962C8B-B14F-4D97-AF65-F5344CB8AC3E}">
        <p14:creationId xmlns:p14="http://schemas.microsoft.com/office/powerpoint/2010/main" val="284149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What next?</a:t>
            </a:r>
          </a:p>
        </p:txBody>
      </p:sp>
      <p:sp>
        <p:nvSpPr>
          <p:cNvPr id="6" name="Text Placeholder 5"/>
          <p:cNvSpPr>
            <a:spLocks noGrp="1"/>
          </p:cNvSpPr>
          <p:nvPr>
            <p:ph type="body" sz="quarter" idx="11"/>
          </p:nvPr>
        </p:nvSpPr>
        <p:spPr>
          <a:xfrm>
            <a:off x="785930" y="1474921"/>
            <a:ext cx="10174995" cy="4403365"/>
          </a:xfrm>
        </p:spPr>
        <p:txBody>
          <a:bodyPr/>
          <a:lstStyle/>
          <a:p>
            <a:pPr>
              <a:defRPr/>
            </a:pPr>
            <a:r>
              <a:rPr lang="en-US" altLang="en-US" dirty="0">
                <a:ea typeface="Century Gothic"/>
                <a:sym typeface="Century Gothic"/>
              </a:rPr>
              <a:t>Consider organisational guidelines including protocols on exploitation before taking action. Alongside these please think about:</a:t>
            </a:r>
          </a:p>
          <a:p>
            <a:pPr fontAlgn="auto">
              <a:spcAft>
                <a:spcPts val="0"/>
              </a:spcAft>
              <a:buFontTx/>
              <a:buChar char="-"/>
              <a:defRPr/>
            </a:pPr>
            <a:r>
              <a:rPr lang="en-US" altLang="en-US" dirty="0">
                <a:ea typeface="Century Gothic"/>
                <a:sym typeface="Century Gothic"/>
              </a:rPr>
              <a:t>Does action need to be taken? </a:t>
            </a:r>
          </a:p>
          <a:p>
            <a:pPr fontAlgn="auto">
              <a:spcAft>
                <a:spcPts val="0"/>
              </a:spcAft>
              <a:buFontTx/>
              <a:buChar char="-"/>
              <a:defRPr/>
            </a:pPr>
            <a:r>
              <a:rPr lang="en-US" altLang="en-US" dirty="0">
                <a:ea typeface="Century Gothic"/>
                <a:sym typeface="Century Gothic"/>
              </a:rPr>
              <a:t>Are there organisational guidelines or procedures to guide you? </a:t>
            </a:r>
          </a:p>
          <a:p>
            <a:pPr fontAlgn="auto">
              <a:spcAft>
                <a:spcPts val="0"/>
              </a:spcAft>
              <a:buFontTx/>
              <a:buChar char="-"/>
              <a:defRPr/>
            </a:pPr>
            <a:r>
              <a:rPr lang="en-US" altLang="en-US" dirty="0">
                <a:ea typeface="Century Gothic"/>
                <a:sym typeface="Century Gothic"/>
              </a:rPr>
              <a:t>Is there a safeguarding lead or other appropriate person in your organisation who can support you? </a:t>
            </a:r>
          </a:p>
          <a:p>
            <a:pPr fontAlgn="auto">
              <a:spcAft>
                <a:spcPts val="0"/>
              </a:spcAft>
              <a:buFontTx/>
              <a:buChar char="-"/>
              <a:defRPr/>
            </a:pPr>
            <a:r>
              <a:rPr lang="en-US" altLang="en-US" dirty="0">
                <a:ea typeface="Century Gothic"/>
                <a:sym typeface="Century Gothic"/>
              </a:rPr>
              <a:t>If there is no obvious need for action, can the children or young people involved benefit from extra education or support? </a:t>
            </a:r>
          </a:p>
          <a:p>
            <a:endParaRPr lang="en-GB" dirty="0"/>
          </a:p>
          <a:p>
            <a:pPr algn="ctr"/>
            <a:r>
              <a:rPr lang="en-US" altLang="en-US" dirty="0">
                <a:ea typeface="Century Gothic"/>
                <a:sym typeface="Century Gothic"/>
              </a:rPr>
              <a:t>If you are not a professional working within an organisation with internal procedures or frameworks, you may want to consider contacting a specialist organisation that can advise you.</a:t>
            </a:r>
          </a:p>
          <a:p>
            <a:r>
              <a:rPr lang="en-US" altLang="en-US" dirty="0">
                <a:ea typeface="Century Gothic"/>
                <a:sym typeface="Century Gothic"/>
              </a:rPr>
              <a:t>You may also want to consider;</a:t>
            </a:r>
          </a:p>
          <a:p>
            <a:pPr>
              <a:buFont typeface="Wingdings" panose="05000000000000000000" pitchFamily="2" charset="2"/>
              <a:buChar char="Ø"/>
            </a:pPr>
            <a:r>
              <a:rPr lang="en-US" altLang="en-US" dirty="0">
                <a:ea typeface="Century Gothic"/>
                <a:sym typeface="Century Gothic"/>
              </a:rPr>
              <a:t>Contacting the Police if you think that a crime has taken place.</a:t>
            </a:r>
          </a:p>
          <a:p>
            <a:pPr>
              <a:buFont typeface="Wingdings" panose="05000000000000000000" pitchFamily="2" charset="2"/>
              <a:buChar char="Ø"/>
            </a:pPr>
            <a:r>
              <a:rPr lang="en-US" altLang="en-US" dirty="0">
                <a:ea typeface="Century Gothic"/>
                <a:sym typeface="Century Gothic"/>
              </a:rPr>
              <a:t>Sharing information with somebody that can safeguard the young person such as a parent or family member.</a:t>
            </a:r>
          </a:p>
          <a:p>
            <a:pPr>
              <a:buFont typeface="Wingdings" panose="05000000000000000000" pitchFamily="2" charset="2"/>
              <a:buChar char="Ø"/>
            </a:pPr>
            <a:r>
              <a:rPr lang="en-US" altLang="en-US" dirty="0">
                <a:ea typeface="Century Gothic"/>
                <a:sym typeface="Century Gothic"/>
              </a:rPr>
              <a:t>Contacting Social Care for advise and guidance and to share concerns.</a:t>
            </a:r>
          </a:p>
          <a:p>
            <a:endParaRPr lang="en-GB" dirty="0"/>
          </a:p>
        </p:txBody>
      </p:sp>
    </p:spTree>
    <p:extLst>
      <p:ext uri="{BB962C8B-B14F-4D97-AF65-F5344CB8AC3E}">
        <p14:creationId xmlns:p14="http://schemas.microsoft.com/office/powerpoint/2010/main" val="97331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Resources</a:t>
            </a:r>
          </a:p>
        </p:txBody>
      </p:sp>
      <p:sp>
        <p:nvSpPr>
          <p:cNvPr id="3" name="Text Placeholder 2"/>
          <p:cNvSpPr>
            <a:spLocks noGrp="1"/>
          </p:cNvSpPr>
          <p:nvPr>
            <p:ph type="body" sz="quarter" idx="11"/>
          </p:nvPr>
        </p:nvSpPr>
        <p:spPr>
          <a:xfrm>
            <a:off x="428647" y="1474921"/>
            <a:ext cx="10814667" cy="4434560"/>
          </a:xfrm>
        </p:spPr>
        <p:txBody>
          <a:bodyPr/>
          <a:lstStyle/>
          <a:p>
            <a:r>
              <a:rPr lang="en-GB" sz="1800" b="1" u="sng" dirty="0">
                <a:solidFill>
                  <a:srgbClr val="7030A0"/>
                </a:solidFill>
                <a:hlinkClick r:id="rId2"/>
              </a:rPr>
              <a:t>NSPCC</a:t>
            </a:r>
          </a:p>
          <a:p>
            <a:r>
              <a:rPr lang="en-GB" dirty="0">
                <a:hlinkClick r:id="rId2"/>
              </a:rPr>
              <a:t>https://www.nspcc.org.uk/keeping-children-safe/online-safety/</a:t>
            </a:r>
            <a:endParaRPr lang="en-GB" dirty="0"/>
          </a:p>
          <a:p>
            <a:r>
              <a:rPr lang="en-GB" dirty="0"/>
              <a:t>NSPCC holds brilliant resources and guides for parents on discussing risks and online safety.</a:t>
            </a:r>
          </a:p>
          <a:p>
            <a:endParaRPr lang="en-GB" dirty="0"/>
          </a:p>
          <a:p>
            <a:r>
              <a:rPr lang="en-GB" sz="1800" b="1" u="sng" dirty="0">
                <a:solidFill>
                  <a:srgbClr val="7030A0"/>
                </a:solidFill>
                <a:hlinkClick r:id="rId2"/>
              </a:rPr>
              <a:t>CEOP</a:t>
            </a:r>
          </a:p>
          <a:p>
            <a:r>
              <a:rPr lang="en-GB" dirty="0">
                <a:hlinkClick r:id="rId3"/>
              </a:rPr>
              <a:t>https://www.ceop.police.uk/safety-centre/</a:t>
            </a:r>
            <a:endParaRPr lang="en-GB" dirty="0"/>
          </a:p>
          <a:p>
            <a:r>
              <a:rPr lang="en-GB" dirty="0"/>
              <a:t>Here you can report a concern about something/someone online and gain excellent resources for a range of ages.</a:t>
            </a:r>
          </a:p>
          <a:p>
            <a:endParaRPr lang="en-GB" dirty="0"/>
          </a:p>
          <a:p>
            <a:r>
              <a:rPr lang="en-GB" sz="1800" b="1" u="sng" dirty="0" err="1">
                <a:solidFill>
                  <a:srgbClr val="7030A0"/>
                </a:solidFill>
                <a:hlinkClick r:id="rId2"/>
              </a:rPr>
              <a:t>ThinkUKnow</a:t>
            </a:r>
            <a:endParaRPr lang="en-GB" sz="1800" b="1" u="sng" dirty="0">
              <a:solidFill>
                <a:srgbClr val="7030A0"/>
              </a:solidFill>
              <a:hlinkClick r:id="rId2"/>
            </a:endParaRPr>
          </a:p>
          <a:p>
            <a:r>
              <a:rPr lang="en-GB" dirty="0">
                <a:hlinkClick r:id="rId4"/>
              </a:rPr>
              <a:t>https://www.thinkuknow.co.uk/</a:t>
            </a:r>
            <a:endParaRPr lang="en-GB" dirty="0"/>
          </a:p>
          <a:p>
            <a:r>
              <a:rPr lang="en-GB" dirty="0" err="1"/>
              <a:t>ThinkUKnow</a:t>
            </a:r>
            <a:r>
              <a:rPr lang="en-GB" dirty="0"/>
              <a:t> are in partnership with NCA &amp; CEOP and again are an amazing resource</a:t>
            </a:r>
          </a:p>
        </p:txBody>
      </p:sp>
      <p:pic>
        <p:nvPicPr>
          <p:cNvPr id="7" name="Picture 6" descr="CEOP"/>
          <p:cNvPicPr/>
          <p:nvPr/>
        </p:nvPicPr>
        <p:blipFill>
          <a:blip r:embed="rId5">
            <a:extLst>
              <a:ext uri="{28A0092B-C50C-407E-A947-70E740481C1C}">
                <a14:useLocalDpi xmlns:a14="http://schemas.microsoft.com/office/drawing/2010/main" val="0"/>
              </a:ext>
            </a:extLst>
          </a:blip>
          <a:srcRect/>
          <a:stretch>
            <a:fillRect/>
          </a:stretch>
        </p:blipFill>
        <p:spPr bwMode="auto">
          <a:xfrm>
            <a:off x="11129749" y="2680512"/>
            <a:ext cx="941695" cy="1181805"/>
          </a:xfrm>
          <a:prstGeom prst="rect">
            <a:avLst/>
          </a:prstGeom>
          <a:noFill/>
          <a:ln>
            <a:noFill/>
          </a:ln>
        </p:spPr>
      </p:pic>
      <p:pic>
        <p:nvPicPr>
          <p:cNvPr id="8" name="Picture 7" descr="NSPCC - Sheffield Service Centre | Sheffield Mental Health Guide"/>
          <p:cNvPicPr/>
          <p:nvPr/>
        </p:nvPicPr>
        <p:blipFill>
          <a:blip r:embed="rId6">
            <a:extLst>
              <a:ext uri="{28A0092B-C50C-407E-A947-70E740481C1C}">
                <a14:useLocalDpi xmlns:a14="http://schemas.microsoft.com/office/drawing/2010/main" val="0"/>
              </a:ext>
            </a:extLst>
          </a:blip>
          <a:srcRect/>
          <a:stretch>
            <a:fillRect/>
          </a:stretch>
        </p:blipFill>
        <p:spPr bwMode="auto">
          <a:xfrm>
            <a:off x="8236589" y="1474921"/>
            <a:ext cx="3006725" cy="888365"/>
          </a:xfrm>
          <a:prstGeom prst="rect">
            <a:avLst/>
          </a:prstGeom>
          <a:noFill/>
          <a:ln>
            <a:noFill/>
          </a:ln>
        </p:spPr>
      </p:pic>
      <p:sp>
        <p:nvSpPr>
          <p:cNvPr id="4" name="AutoShape 2" descr="ThinkUKnow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4-7s Home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8100" y="4213962"/>
            <a:ext cx="22860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2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a:xfrm>
            <a:off x="6519553" y="487279"/>
            <a:ext cx="4338638" cy="265113"/>
          </a:xfrm>
        </p:spPr>
        <p:txBody>
          <a:bodyPr/>
          <a:lstStyle/>
          <a:p>
            <a:r>
              <a:rPr lang="en-US" dirty="0"/>
              <a:t>Positive Choices</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a:xfrm>
            <a:off x="6519553" y="1041329"/>
            <a:ext cx="5320146" cy="3120830"/>
          </a:xfrm>
        </p:spPr>
        <p:txBody>
          <a:bodyPr/>
          <a:lstStyle/>
          <a:p>
            <a:r>
              <a:rPr lang="en-US" dirty="0"/>
              <a:t>Amongst other support, Positive Choices are here to support young people with unhealthy partner relationships which also includes low level grooming &amp;/or exploitation. Some of the ways we can support include:</a:t>
            </a:r>
          </a:p>
          <a:p>
            <a:pPr marL="285750" indent="-285750">
              <a:buFont typeface="Arial" panose="020B0604020202020204" pitchFamily="34" charset="0"/>
              <a:buChar char="•"/>
            </a:pPr>
            <a:r>
              <a:rPr lang="en-GB" sz="1100" dirty="0"/>
              <a:t>Exploring &amp; encouraging healthy relationships </a:t>
            </a:r>
          </a:p>
          <a:p>
            <a:pPr marL="285750" indent="-285750">
              <a:buFont typeface="Arial" panose="020B0604020202020204" pitchFamily="34" charset="0"/>
              <a:buChar char="•"/>
            </a:pPr>
            <a:r>
              <a:rPr lang="en-GB" sz="1100" dirty="0"/>
              <a:t>How could sharing a nude affect my life?</a:t>
            </a:r>
          </a:p>
          <a:p>
            <a:pPr marL="285750" indent="-285750">
              <a:buFont typeface="Arial" panose="020B0604020202020204" pitchFamily="34" charset="0"/>
              <a:buChar char="•"/>
            </a:pPr>
            <a:r>
              <a:rPr lang="en-GB" sz="1100" dirty="0"/>
              <a:t>CEOP; videos and resources</a:t>
            </a:r>
          </a:p>
          <a:p>
            <a:pPr marL="285750" indent="-285750">
              <a:buFont typeface="Arial" panose="020B0604020202020204" pitchFamily="34" charset="0"/>
              <a:buChar char="•"/>
            </a:pPr>
            <a:r>
              <a:rPr lang="en-GB" sz="1100" dirty="0"/>
              <a:t>Warning signs of grooming &amp; scenarios</a:t>
            </a:r>
          </a:p>
          <a:p>
            <a:pPr marL="285750" indent="-285750">
              <a:buFont typeface="Arial" panose="020B0604020202020204" pitchFamily="34" charset="0"/>
              <a:buChar char="•"/>
            </a:pPr>
            <a:r>
              <a:rPr lang="en-GB" sz="1100" dirty="0"/>
              <a:t>Factors that might make a young person vulnerable to grooming</a:t>
            </a:r>
          </a:p>
          <a:p>
            <a:pPr marL="285750" indent="-285750">
              <a:buFont typeface="Arial" panose="020B0604020202020204" pitchFamily="34" charset="0"/>
              <a:buChar char="•"/>
            </a:pPr>
            <a:r>
              <a:rPr lang="en-GB" sz="1100" dirty="0"/>
              <a:t>Explore the lack of information we know about online contacts who we don’t know in the real world </a:t>
            </a:r>
          </a:p>
          <a:p>
            <a:pPr marL="285750" indent="-285750">
              <a:buFont typeface="Arial" panose="020B0604020202020204" pitchFamily="34" charset="0"/>
              <a:buChar char="•"/>
            </a:pPr>
            <a:r>
              <a:rPr lang="en-GB" sz="1100" dirty="0"/>
              <a:t>Keeping a safe social media profile</a:t>
            </a:r>
          </a:p>
          <a:p>
            <a:pPr marL="285750" indent="-285750">
              <a:buFont typeface="Arial" panose="020B0604020202020204" pitchFamily="34" charset="0"/>
              <a:buChar char="•"/>
            </a:pPr>
            <a:r>
              <a:rPr lang="en-GB" sz="1100" dirty="0"/>
              <a:t>Develop social media safety plans</a:t>
            </a:r>
          </a:p>
          <a:p>
            <a:pPr marL="285750" indent="-285750">
              <a:buFont typeface="Arial" panose="020B0604020202020204" pitchFamily="34" charset="0"/>
              <a:buChar char="•"/>
            </a:pPr>
            <a:r>
              <a:rPr lang="en-GB" sz="1100" dirty="0"/>
              <a:t>Explore how a young person judges who they can trust </a:t>
            </a:r>
          </a:p>
          <a:p>
            <a:pPr marL="285750" indent="-285750">
              <a:buFont typeface="Arial" panose="020B0604020202020204" pitchFamily="34" charset="0"/>
              <a:buChar char="•"/>
            </a:pPr>
            <a:r>
              <a:rPr lang="en-GB" sz="1100" dirty="0"/>
              <a:t>Explore the young person’s perception of what a “groomer” might look like and challenge stereotypes</a:t>
            </a:r>
          </a:p>
          <a:p>
            <a:pPr marL="285750" indent="-285750">
              <a:buFont typeface="Arial" panose="020B0604020202020204" pitchFamily="34" charset="0"/>
              <a:buChar char="•"/>
            </a:pPr>
            <a:r>
              <a:rPr lang="en-GB" sz="1100" dirty="0"/>
              <a:t>Discuss age differences in relationships– why would this be concerning?</a:t>
            </a:r>
          </a:p>
          <a:p>
            <a:pPr marL="285750" indent="-285750">
              <a:buFont typeface="Arial" panose="020B0604020202020204" pitchFamily="34" charset="0"/>
              <a:buChar char="•"/>
            </a:pPr>
            <a:r>
              <a:rPr lang="en-GB" sz="1100" dirty="0"/>
              <a:t>Explore the roles of friends and  bystanders when someone is being groomed or exploited</a:t>
            </a:r>
          </a:p>
          <a:p>
            <a:pPr marL="285750" indent="-285750">
              <a:buFont typeface="Arial" panose="020B0604020202020204" pitchFamily="34" charset="0"/>
              <a:buChar char="•"/>
            </a:pPr>
            <a:r>
              <a:rPr lang="en-GB" sz="1100" dirty="0"/>
              <a:t>Identify the young person’s support network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967" y="59004"/>
            <a:ext cx="2291672" cy="930992"/>
          </a:xfrm>
          <a:prstGeom prst="rect">
            <a:avLst/>
          </a:prstGeom>
        </p:spPr>
      </p:pic>
    </p:spTree>
    <p:extLst>
      <p:ext uri="{BB962C8B-B14F-4D97-AF65-F5344CB8AC3E}">
        <p14:creationId xmlns:p14="http://schemas.microsoft.com/office/powerpoint/2010/main" val="82505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p:txBody>
          <a:bodyPr/>
          <a:lstStyle/>
          <a:p>
            <a:r>
              <a:rPr lang="en-US" dirty="0"/>
              <a:t>How to make a referral</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p:txBody>
          <a:bodyPr/>
          <a:lstStyle/>
          <a:p>
            <a:r>
              <a:rPr lang="en-GB" dirty="0"/>
              <a:t>You are more than welcome to call our Duty Worker or refer via our website for a quick and secure way to place the referral</a:t>
            </a:r>
          </a:p>
          <a:p>
            <a:endParaRPr lang="en-GB" dirty="0"/>
          </a:p>
          <a:p>
            <a:r>
              <a:rPr lang="en-GB" dirty="0">
                <a:hlinkClick r:id="rId3"/>
              </a:rPr>
              <a:t>www.changegrowlive.org/positive-choices-coventry</a:t>
            </a:r>
            <a:endParaRPr lang="en-GB" dirty="0"/>
          </a:p>
          <a:p>
            <a:endParaRPr lang="en-GB" dirty="0"/>
          </a:p>
          <a:p>
            <a:r>
              <a:rPr lang="en-GB" dirty="0"/>
              <a:t>Coventryyp.info@cgl.org.uk</a:t>
            </a:r>
          </a:p>
          <a:p>
            <a:endParaRPr lang="en-US" dirty="0"/>
          </a:p>
          <a:p>
            <a:r>
              <a:rPr lang="en-US" u="sng" dirty="0"/>
              <a:t>Please consider:</a:t>
            </a:r>
          </a:p>
          <a:p>
            <a:pPr marL="285750" indent="-285750">
              <a:buFont typeface="Arial" panose="020B0604020202020204" pitchFamily="34" charset="0"/>
              <a:buChar char="•"/>
            </a:pPr>
            <a:r>
              <a:rPr lang="en-GB" dirty="0"/>
              <a:t>Consent of the young person (including parental consent for under 13s)</a:t>
            </a:r>
          </a:p>
          <a:p>
            <a:pPr marL="285750" indent="-285750">
              <a:buFont typeface="Arial" panose="020B0604020202020204" pitchFamily="34" charset="0"/>
              <a:buChar char="•"/>
            </a:pPr>
            <a:r>
              <a:rPr lang="en-GB" dirty="0"/>
              <a:t>Include as much relevant information as possible</a:t>
            </a:r>
          </a:p>
          <a:p>
            <a:pPr marL="285750" indent="-285750">
              <a:buFont typeface="Arial" panose="020B0604020202020204" pitchFamily="34" charset="0"/>
              <a:buChar char="•"/>
            </a:pPr>
            <a:r>
              <a:rPr lang="en-GB" dirty="0"/>
              <a:t>Keep us involved in Early Help/Social Care meetings</a:t>
            </a:r>
          </a:p>
          <a:p>
            <a:endParaRPr lang="en-US" dirty="0"/>
          </a:p>
          <a:p>
            <a:endParaRPr lang="en-US" dirty="0"/>
          </a:p>
        </p:txBody>
      </p:sp>
    </p:spTree>
    <p:extLst>
      <p:ext uri="{BB962C8B-B14F-4D97-AF65-F5344CB8AC3E}">
        <p14:creationId xmlns:p14="http://schemas.microsoft.com/office/powerpoint/2010/main" val="357338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10AD7-DAF2-574F-A5B8-8C23118BA1E2}"/>
              </a:ext>
            </a:extLst>
          </p:cNvPr>
          <p:cNvSpPr>
            <a:spLocks noGrp="1"/>
          </p:cNvSpPr>
          <p:nvPr>
            <p:ph type="body" sz="quarter" idx="10"/>
          </p:nvPr>
        </p:nvSpPr>
        <p:spPr/>
        <p:txBody>
          <a:bodyPr/>
          <a:lstStyle/>
          <a:p>
            <a:r>
              <a:rPr lang="en-US" dirty="0"/>
              <a:t>How to contact us</a:t>
            </a:r>
          </a:p>
        </p:txBody>
      </p:sp>
      <p:sp>
        <p:nvSpPr>
          <p:cNvPr id="4" name="Text Placeholder 4">
            <a:extLst>
              <a:ext uri="{FF2B5EF4-FFF2-40B4-BE49-F238E27FC236}">
                <a16:creationId xmlns:a16="http://schemas.microsoft.com/office/drawing/2014/main" id="{77CC7A62-06F5-C54D-8895-16E24AC28C2D}"/>
              </a:ext>
            </a:extLst>
          </p:cNvPr>
          <p:cNvSpPr txBox="1">
            <a:spLocks/>
          </p:cNvSpPr>
          <p:nvPr/>
        </p:nvSpPr>
        <p:spPr>
          <a:xfrm>
            <a:off x="785930" y="3019942"/>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Address:</a:t>
            </a:r>
          </a:p>
        </p:txBody>
      </p:sp>
      <p:sp>
        <p:nvSpPr>
          <p:cNvPr id="5" name="Text Placeholder 6">
            <a:extLst>
              <a:ext uri="{FF2B5EF4-FFF2-40B4-BE49-F238E27FC236}">
                <a16:creationId xmlns:a16="http://schemas.microsoft.com/office/drawing/2014/main" id="{32E6513B-E2BE-3345-8BD6-D27DBCF3F9ED}"/>
              </a:ext>
            </a:extLst>
          </p:cNvPr>
          <p:cNvSpPr txBox="1">
            <a:spLocks/>
          </p:cNvSpPr>
          <p:nvPr/>
        </p:nvSpPr>
        <p:spPr>
          <a:xfrm>
            <a:off x="785930" y="3902811"/>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Website: </a:t>
            </a:r>
            <a:r>
              <a:rPr lang="en-US" sz="800" dirty="0"/>
              <a:t>(referrals &amp; online chat)</a:t>
            </a:r>
          </a:p>
        </p:txBody>
      </p:sp>
      <p:sp>
        <p:nvSpPr>
          <p:cNvPr id="6" name="Text Placeholder 7">
            <a:extLst>
              <a:ext uri="{FF2B5EF4-FFF2-40B4-BE49-F238E27FC236}">
                <a16:creationId xmlns:a16="http://schemas.microsoft.com/office/drawing/2014/main" id="{39520D44-7B74-A042-BD31-7A5387854893}"/>
              </a:ext>
            </a:extLst>
          </p:cNvPr>
          <p:cNvSpPr txBox="1">
            <a:spLocks/>
          </p:cNvSpPr>
          <p:nvPr/>
        </p:nvSpPr>
        <p:spPr>
          <a:xfrm>
            <a:off x="785930" y="4344246"/>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Facebook:</a:t>
            </a:r>
          </a:p>
        </p:txBody>
      </p:sp>
      <p:sp>
        <p:nvSpPr>
          <p:cNvPr id="7" name="Text Placeholder 8">
            <a:extLst>
              <a:ext uri="{FF2B5EF4-FFF2-40B4-BE49-F238E27FC236}">
                <a16:creationId xmlns:a16="http://schemas.microsoft.com/office/drawing/2014/main" id="{238530AB-4B30-8E42-937C-68352DEDBE30}"/>
              </a:ext>
            </a:extLst>
          </p:cNvPr>
          <p:cNvSpPr txBox="1">
            <a:spLocks/>
          </p:cNvSpPr>
          <p:nvPr/>
        </p:nvSpPr>
        <p:spPr>
          <a:xfrm>
            <a:off x="785930" y="4773068"/>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Instagram:</a:t>
            </a:r>
          </a:p>
        </p:txBody>
      </p:sp>
      <p:sp>
        <p:nvSpPr>
          <p:cNvPr id="8" name="Text Placeholder 10">
            <a:extLst>
              <a:ext uri="{FF2B5EF4-FFF2-40B4-BE49-F238E27FC236}">
                <a16:creationId xmlns:a16="http://schemas.microsoft.com/office/drawing/2014/main" id="{42A92CAD-460E-C74B-A932-BA5E52C7C1FD}"/>
              </a:ext>
            </a:extLst>
          </p:cNvPr>
          <p:cNvSpPr txBox="1">
            <a:spLocks/>
          </p:cNvSpPr>
          <p:nvPr/>
        </p:nvSpPr>
        <p:spPr>
          <a:xfrm>
            <a:off x="2450768" y="3019942"/>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Calibri" panose="020F0502020204030204" pitchFamily="34" charset="0"/>
                <a:ea typeface="Times New Roman" panose="02020603050405020304" pitchFamily="18" charset="0"/>
                <a:cs typeface="Times New Roman" panose="02020603050405020304" pitchFamily="18" charset="0"/>
              </a:rPr>
              <a:t>23-25 City </a:t>
            </a:r>
            <a:r>
              <a:rPr lang="en-GB" sz="1400" dirty="0">
                <a:ea typeface="Times New Roman" panose="02020603050405020304" pitchFamily="18" charset="0"/>
                <a:cs typeface="Times New Roman" panose="02020603050405020304" pitchFamily="18" charset="0"/>
              </a:rPr>
              <a:t>Arcade</a:t>
            </a:r>
            <a:r>
              <a:rPr lang="en-GB" sz="1400" dirty="0">
                <a:latin typeface="Calibri" panose="020F0502020204030204" pitchFamily="34" charset="0"/>
                <a:ea typeface="Times New Roman" panose="02020603050405020304" pitchFamily="18" charset="0"/>
                <a:cs typeface="Times New Roman" panose="02020603050405020304" pitchFamily="18" charset="0"/>
              </a:rPr>
              <a:t>, Coventry</a:t>
            </a:r>
            <a:endParaRPr lang="en-US" sz="1400" dirty="0"/>
          </a:p>
        </p:txBody>
      </p:sp>
      <p:sp>
        <p:nvSpPr>
          <p:cNvPr id="9" name="Text Placeholder 11">
            <a:extLst>
              <a:ext uri="{FF2B5EF4-FFF2-40B4-BE49-F238E27FC236}">
                <a16:creationId xmlns:a16="http://schemas.microsoft.com/office/drawing/2014/main" id="{1E03B2B1-11C3-EA42-9FD6-AA0F75C158E2}"/>
              </a:ext>
            </a:extLst>
          </p:cNvPr>
          <p:cNvSpPr txBox="1">
            <a:spLocks/>
          </p:cNvSpPr>
          <p:nvPr/>
        </p:nvSpPr>
        <p:spPr>
          <a:xfrm>
            <a:off x="2450768" y="3448764"/>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Calibri" panose="020F0502020204030204" pitchFamily="34" charset="0"/>
                <a:ea typeface="Times New Roman" panose="02020603050405020304" pitchFamily="18" charset="0"/>
                <a:cs typeface="Times New Roman" panose="02020603050405020304" pitchFamily="18" charset="0"/>
              </a:rPr>
              <a:t>02476 </a:t>
            </a:r>
            <a:r>
              <a:rPr lang="en-GB" sz="1400" dirty="0">
                <a:ea typeface="Times New Roman" panose="02020603050405020304" pitchFamily="18" charset="0"/>
                <a:cs typeface="Times New Roman" panose="02020603050405020304" pitchFamily="18" charset="0"/>
              </a:rPr>
              <a:t>010245</a:t>
            </a:r>
          </a:p>
          <a:p>
            <a:endParaRPr lang="en-US" sz="1400" dirty="0"/>
          </a:p>
        </p:txBody>
      </p:sp>
      <p:sp>
        <p:nvSpPr>
          <p:cNvPr id="10" name="Text Placeholder 12">
            <a:extLst>
              <a:ext uri="{FF2B5EF4-FFF2-40B4-BE49-F238E27FC236}">
                <a16:creationId xmlns:a16="http://schemas.microsoft.com/office/drawing/2014/main" id="{92B42B8A-D36F-564B-A983-5559A9EB4F37}"/>
              </a:ext>
            </a:extLst>
          </p:cNvPr>
          <p:cNvSpPr txBox="1">
            <a:spLocks/>
          </p:cNvSpPr>
          <p:nvPr/>
        </p:nvSpPr>
        <p:spPr>
          <a:xfrm>
            <a:off x="2450767" y="3902810"/>
            <a:ext cx="5287513" cy="3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a:solidFill>
                  <a:srgbClr val="0563C1"/>
                </a:solidFill>
                <a:ea typeface="Times New Roman" panose="02020603050405020304" pitchFamily="18" charset="0"/>
                <a:cs typeface="Times New Roman" panose="02020603050405020304" pitchFamily="18" charset="0"/>
              </a:rPr>
              <a:t>www.changegrowlive.org/coventryyp</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p:txBody>
      </p:sp>
      <p:sp>
        <p:nvSpPr>
          <p:cNvPr id="11" name="Text Placeholder 13">
            <a:extLst>
              <a:ext uri="{FF2B5EF4-FFF2-40B4-BE49-F238E27FC236}">
                <a16:creationId xmlns:a16="http://schemas.microsoft.com/office/drawing/2014/main" id="{B36C0B54-CDF4-AA4D-B4D1-784C3D4EEEF4}"/>
              </a:ext>
            </a:extLst>
          </p:cNvPr>
          <p:cNvSpPr txBox="1">
            <a:spLocks/>
          </p:cNvSpPr>
          <p:nvPr/>
        </p:nvSpPr>
        <p:spPr>
          <a:xfrm>
            <a:off x="2450768" y="4344246"/>
            <a:ext cx="381355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a:ea typeface="Times New Roman" panose="02020603050405020304" pitchFamily="18" charset="0"/>
                <a:cs typeface="Times New Roman" panose="02020603050405020304" pitchFamily="18" charset="0"/>
                <a:hlinkClick r:id="rId2"/>
              </a:rPr>
              <a:t>PositiveChoicesCov</a:t>
            </a:r>
            <a:endParaRPr lang="en-US" sz="1400" dirty="0"/>
          </a:p>
        </p:txBody>
      </p:sp>
      <p:sp>
        <p:nvSpPr>
          <p:cNvPr id="12" name="Text Placeholder 14">
            <a:extLst>
              <a:ext uri="{FF2B5EF4-FFF2-40B4-BE49-F238E27FC236}">
                <a16:creationId xmlns:a16="http://schemas.microsoft.com/office/drawing/2014/main" id="{33CD59AF-8851-0B48-B89D-6635CF38C0FE}"/>
              </a:ext>
            </a:extLst>
          </p:cNvPr>
          <p:cNvSpPr txBox="1">
            <a:spLocks/>
          </p:cNvSpPr>
          <p:nvPr/>
        </p:nvSpPr>
        <p:spPr>
          <a:xfrm>
            <a:off x="2450768" y="477306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Positivechoices_Coventry</a:t>
            </a:r>
          </a:p>
        </p:txBody>
      </p:sp>
      <p:sp>
        <p:nvSpPr>
          <p:cNvPr id="13" name="Text Placeholder 16"/>
          <p:cNvSpPr txBox="1">
            <a:spLocks/>
          </p:cNvSpPr>
          <p:nvPr/>
        </p:nvSpPr>
        <p:spPr>
          <a:xfrm>
            <a:off x="785930" y="344876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Phone:</a:t>
            </a:r>
          </a:p>
        </p:txBody>
      </p:sp>
      <p:sp>
        <p:nvSpPr>
          <p:cNvPr id="14" name="Text Placeholder 8">
            <a:extLst>
              <a:ext uri="{FF2B5EF4-FFF2-40B4-BE49-F238E27FC236}">
                <a16:creationId xmlns:a16="http://schemas.microsoft.com/office/drawing/2014/main" id="{238530AB-4B30-8E42-937C-68352DEDBE30}"/>
              </a:ext>
            </a:extLst>
          </p:cNvPr>
          <p:cNvSpPr txBox="1">
            <a:spLocks/>
          </p:cNvSpPr>
          <p:nvPr/>
        </p:nvSpPr>
        <p:spPr>
          <a:xfrm>
            <a:off x="786049" y="525718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Twitter:</a:t>
            </a:r>
          </a:p>
        </p:txBody>
      </p:sp>
      <p:sp>
        <p:nvSpPr>
          <p:cNvPr id="15" name="Text Placeholder 14">
            <a:extLst>
              <a:ext uri="{FF2B5EF4-FFF2-40B4-BE49-F238E27FC236}">
                <a16:creationId xmlns:a16="http://schemas.microsoft.com/office/drawing/2014/main" id="{33CD59AF-8851-0B48-B89D-6635CF38C0FE}"/>
              </a:ext>
            </a:extLst>
          </p:cNvPr>
          <p:cNvSpPr txBox="1">
            <a:spLocks/>
          </p:cNvSpPr>
          <p:nvPr/>
        </p:nvSpPr>
        <p:spPr>
          <a:xfrm>
            <a:off x="2450768" y="523972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@PosChoices_Cov</a:t>
            </a:r>
          </a:p>
        </p:txBody>
      </p:sp>
    </p:spTree>
    <p:extLst>
      <p:ext uri="{BB962C8B-B14F-4D97-AF65-F5344CB8AC3E}">
        <p14:creationId xmlns:p14="http://schemas.microsoft.com/office/powerpoint/2010/main" val="273934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B7CA0C-BE2A-4E52-892E-CAA4BF5495BB}"/>
              </a:ext>
            </a:extLst>
          </p:cNvPr>
          <p:cNvPicPr>
            <a:picLocks noChangeAspect="1"/>
          </p:cNvPicPr>
          <p:nvPr/>
        </p:nvPicPr>
        <p:blipFill>
          <a:blip r:embed="rId2"/>
          <a:stretch>
            <a:fillRect/>
          </a:stretch>
        </p:blipFill>
        <p:spPr>
          <a:xfrm rot="330697">
            <a:off x="9468914" y="4602125"/>
            <a:ext cx="2563318" cy="2392430"/>
          </a:xfrm>
          <a:prstGeom prst="rect">
            <a:avLst/>
          </a:prstGeom>
        </p:spPr>
      </p:pic>
      <p:sp>
        <p:nvSpPr>
          <p:cNvPr id="8" name="TextBox 7">
            <a:extLst>
              <a:ext uri="{FF2B5EF4-FFF2-40B4-BE49-F238E27FC236}">
                <a16:creationId xmlns:a16="http://schemas.microsoft.com/office/drawing/2014/main" id="{7C992013-722C-46E3-A618-BCD184EA2DC4}"/>
              </a:ext>
            </a:extLst>
          </p:cNvPr>
          <p:cNvSpPr txBox="1"/>
          <p:nvPr/>
        </p:nvSpPr>
        <p:spPr>
          <a:xfrm>
            <a:off x="624113" y="289679"/>
            <a:ext cx="10929257" cy="6124754"/>
          </a:xfrm>
          <a:prstGeom prst="rect">
            <a:avLst/>
          </a:prstGeom>
          <a:noFill/>
        </p:spPr>
        <p:txBody>
          <a:bodyPr wrap="square" rtlCol="0">
            <a:spAutoFit/>
          </a:bodyPr>
          <a:lstStyle/>
          <a:p>
            <a:r>
              <a:rPr lang="en-GB" sz="3600" dirty="0"/>
              <a:t>Thank you for listening</a:t>
            </a:r>
          </a:p>
          <a:p>
            <a:endParaRPr lang="en-GB" sz="1200" dirty="0"/>
          </a:p>
          <a:p>
            <a:r>
              <a:rPr lang="en-GB" sz="2400" dirty="0"/>
              <a:t>Please visit the City Council website:</a:t>
            </a:r>
            <a:br>
              <a:rPr lang="en-GB" sz="2400" dirty="0"/>
            </a:br>
            <a:endParaRPr lang="en-GB" sz="1200" dirty="0"/>
          </a:p>
          <a:p>
            <a:pPr marL="285750" indent="-285750">
              <a:buFont typeface="Arial" panose="020B0604020202020204" pitchFamily="34" charset="0"/>
              <a:buChar char="•"/>
            </a:pPr>
            <a:r>
              <a:rPr lang="en-GB" sz="2400" dirty="0"/>
              <a:t>Slides and recordings of past webinars</a:t>
            </a:r>
          </a:p>
          <a:p>
            <a:pPr marL="285750" indent="-285750">
              <a:buFont typeface="Arial" panose="020B0604020202020204" pitchFamily="34" charset="0"/>
              <a:buChar char="•"/>
            </a:pPr>
            <a:r>
              <a:rPr lang="en-GB" sz="2400" dirty="0"/>
              <a:t>Timetable of future webinars</a:t>
            </a:r>
          </a:p>
          <a:p>
            <a:pPr marL="285750" indent="-285750">
              <a:buFont typeface="Arial" panose="020B0604020202020204" pitchFamily="34" charset="0"/>
              <a:buChar char="•"/>
            </a:pPr>
            <a:r>
              <a:rPr lang="en-GB" sz="2400" dirty="0"/>
              <a:t>Details of more in-depth training available </a:t>
            </a:r>
            <a:br>
              <a:rPr lang="en-GB" sz="2400" dirty="0"/>
            </a:br>
            <a:r>
              <a:rPr lang="en-GB" sz="2400" dirty="0"/>
              <a:t>free from Public Health services</a:t>
            </a:r>
          </a:p>
          <a:p>
            <a:endParaRPr lang="en-GB" sz="1200" dirty="0"/>
          </a:p>
          <a:p>
            <a:r>
              <a:rPr lang="en-GB" sz="2400" dirty="0"/>
              <a:t>Google “</a:t>
            </a:r>
            <a:r>
              <a:rPr lang="en-GB" sz="2400" dirty="0" err="1"/>
              <a:t>coventry</a:t>
            </a:r>
            <a:r>
              <a:rPr lang="en-GB" sz="2400" dirty="0"/>
              <a:t> public health webinars” or visit</a:t>
            </a:r>
          </a:p>
          <a:p>
            <a:r>
              <a:rPr lang="en-GB" sz="2400" dirty="0">
                <a:solidFill>
                  <a:schemeClr val="accent1"/>
                </a:solidFill>
                <a:hlinkClick r:id="rId3">
                  <a:extLst>
                    <a:ext uri="{A12FA001-AC4F-418D-AE19-62706E023703}">
                      <ahyp:hlinkClr xmlns:ahyp="http://schemas.microsoft.com/office/drawing/2018/hyperlinkcolor" val="tx"/>
                    </a:ext>
                  </a:extLst>
                </a:hlinkClick>
              </a:rPr>
              <a:t>www.coventry.gov.uk/info/190/health_and_wellbeing/3283/public_health_services/2</a:t>
            </a:r>
            <a:endParaRPr lang="en-GB" sz="2400" dirty="0">
              <a:solidFill>
                <a:schemeClr val="accent1"/>
              </a:solidFill>
            </a:endParaRPr>
          </a:p>
          <a:p>
            <a:endParaRPr lang="en-GB" sz="2400" dirty="0"/>
          </a:p>
          <a:p>
            <a:r>
              <a:rPr lang="en-GB" sz="3600" dirty="0"/>
              <a:t>Feedback and ideas for future webinars</a:t>
            </a:r>
          </a:p>
          <a:p>
            <a:endParaRPr lang="en-GB" dirty="0"/>
          </a:p>
          <a:p>
            <a:r>
              <a:rPr lang="en-GB" sz="2400" dirty="0"/>
              <a:t>Please give is your feedback and suggestions of future webinars via the </a:t>
            </a:r>
            <a:br>
              <a:rPr lang="en-GB" sz="2400" dirty="0"/>
            </a:br>
            <a:r>
              <a:rPr lang="en-GB" sz="2400" dirty="0"/>
              <a:t>Let’s Talk Coventry site at </a:t>
            </a:r>
            <a:r>
              <a:rPr lang="en-GB" sz="2400" dirty="0">
                <a:solidFill>
                  <a:schemeClr val="accent1"/>
                </a:solidFill>
                <a:hlinkClick r:id="rId4">
                  <a:extLst>
                    <a:ext uri="{A12FA001-AC4F-418D-AE19-62706E023703}">
                      <ahyp:hlinkClr xmlns:ahyp="http://schemas.microsoft.com/office/drawing/2018/hyperlinkcolor" val="tx"/>
                    </a:ext>
                  </a:extLst>
                </a:hlinkClick>
              </a:rPr>
              <a:t>https://letstalk.coventry.gov.uk/publichealthtraining</a:t>
            </a:r>
            <a:endParaRPr lang="en-GB" sz="2400" dirty="0">
              <a:solidFill>
                <a:schemeClr val="accent1"/>
              </a:solidFill>
            </a:endParaRPr>
          </a:p>
          <a:p>
            <a:endParaRPr lang="en-GB" dirty="0"/>
          </a:p>
        </p:txBody>
      </p:sp>
      <p:pic>
        <p:nvPicPr>
          <p:cNvPr id="6" name="Picture 5">
            <a:extLst>
              <a:ext uri="{FF2B5EF4-FFF2-40B4-BE49-F238E27FC236}">
                <a16:creationId xmlns:a16="http://schemas.microsoft.com/office/drawing/2014/main" id="{DE754A06-0AE9-4F1F-9253-8EF23A3AEDC1}"/>
              </a:ext>
            </a:extLst>
          </p:cNvPr>
          <p:cNvPicPr>
            <a:picLocks noChangeAspect="1"/>
          </p:cNvPicPr>
          <p:nvPr/>
        </p:nvPicPr>
        <p:blipFill>
          <a:blip r:embed="rId5"/>
          <a:stretch>
            <a:fillRect/>
          </a:stretch>
        </p:blipFill>
        <p:spPr>
          <a:xfrm rot="21421669">
            <a:off x="6725269" y="667603"/>
            <a:ext cx="3383202" cy="2385874"/>
          </a:xfrm>
          <a:prstGeom prst="rect">
            <a:avLst/>
          </a:prstGeom>
        </p:spPr>
      </p:pic>
      <p:pic>
        <p:nvPicPr>
          <p:cNvPr id="5" name="Picture 4">
            <a:extLst>
              <a:ext uri="{FF2B5EF4-FFF2-40B4-BE49-F238E27FC236}">
                <a16:creationId xmlns:a16="http://schemas.microsoft.com/office/drawing/2014/main" id="{244AAC3E-A620-4B01-AD29-E04BF25985B7}"/>
              </a:ext>
            </a:extLst>
          </p:cNvPr>
          <p:cNvPicPr>
            <a:picLocks noChangeAspect="1"/>
          </p:cNvPicPr>
          <p:nvPr/>
        </p:nvPicPr>
        <p:blipFill>
          <a:blip r:embed="rId6"/>
          <a:stretch>
            <a:fillRect/>
          </a:stretch>
        </p:blipFill>
        <p:spPr>
          <a:xfrm rot="309804">
            <a:off x="9235000" y="415478"/>
            <a:ext cx="2548035" cy="2904760"/>
          </a:xfrm>
          <a:prstGeom prst="rect">
            <a:avLst/>
          </a:prstGeom>
        </p:spPr>
      </p:pic>
    </p:spTree>
    <p:extLst>
      <p:ext uri="{BB962C8B-B14F-4D97-AF65-F5344CB8AC3E}">
        <p14:creationId xmlns:p14="http://schemas.microsoft.com/office/powerpoint/2010/main" val="51532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52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CBC02-81F5-8D44-B0DB-039045CCB60D}"/>
              </a:ext>
            </a:extLst>
          </p:cNvPr>
          <p:cNvSpPr>
            <a:spLocks noGrp="1"/>
          </p:cNvSpPr>
          <p:nvPr>
            <p:ph type="body" sz="quarter" idx="10"/>
          </p:nvPr>
        </p:nvSpPr>
        <p:spPr/>
        <p:txBody>
          <a:bodyPr/>
          <a:lstStyle/>
          <a:p>
            <a:r>
              <a:rPr lang="en-US" dirty="0"/>
              <a:t>Expectations and Agenda</a:t>
            </a:r>
          </a:p>
        </p:txBody>
      </p:sp>
      <p:sp>
        <p:nvSpPr>
          <p:cNvPr id="3" name="Text Placeholder 2">
            <a:extLst>
              <a:ext uri="{FF2B5EF4-FFF2-40B4-BE49-F238E27FC236}">
                <a16:creationId xmlns:a16="http://schemas.microsoft.com/office/drawing/2014/main" id="{8ED41A02-ACEB-C748-9EED-330D75CDA819}"/>
              </a:ext>
            </a:extLst>
          </p:cNvPr>
          <p:cNvSpPr>
            <a:spLocks noGrp="1"/>
          </p:cNvSpPr>
          <p:nvPr>
            <p:ph type="body" sz="quarter" idx="11"/>
          </p:nvPr>
        </p:nvSpPr>
        <p:spPr/>
        <p:txBody>
          <a:bodyPr/>
          <a:lstStyle/>
          <a:p>
            <a:r>
              <a:rPr lang="en-US" dirty="0"/>
              <a:t>To ensure that this is a comfortable learning experience for everyone; can we please…</a:t>
            </a:r>
          </a:p>
          <a:p>
            <a:endParaRPr lang="en-US" dirty="0"/>
          </a:p>
          <a:p>
            <a:pPr>
              <a:buFont typeface="Wingdings" panose="05000000000000000000" pitchFamily="2" charset="2"/>
              <a:buChar char="ü"/>
            </a:pPr>
            <a:r>
              <a:rPr lang="en-US" dirty="0"/>
              <a:t>Keep your microphones and videos turned off</a:t>
            </a:r>
          </a:p>
          <a:p>
            <a:pPr>
              <a:buFont typeface="Wingdings" panose="05000000000000000000" pitchFamily="2" charset="2"/>
              <a:buChar char="ü"/>
            </a:pPr>
            <a:r>
              <a:rPr lang="en-US" dirty="0"/>
              <a:t>Use the chat facility to ask questions throughout. A Q&amp;A will be available at the end. All questions are valid- we don’t know what we don’t know!</a:t>
            </a:r>
          </a:p>
          <a:p>
            <a:pPr>
              <a:buFont typeface="Wingdings" panose="05000000000000000000" pitchFamily="2" charset="2"/>
              <a:buChar char="ü"/>
            </a:pPr>
            <a:r>
              <a:rPr lang="en-US" dirty="0"/>
              <a:t>Be sensitive to the topics being covered</a:t>
            </a:r>
          </a:p>
          <a:p>
            <a:endParaRPr lang="en-US" dirty="0"/>
          </a:p>
        </p:txBody>
      </p:sp>
      <p:sp>
        <p:nvSpPr>
          <p:cNvPr id="4" name="Text Placeholder 3">
            <a:extLst>
              <a:ext uri="{FF2B5EF4-FFF2-40B4-BE49-F238E27FC236}">
                <a16:creationId xmlns:a16="http://schemas.microsoft.com/office/drawing/2014/main" id="{DE74666D-E131-4240-A930-8D622E0C0C61}"/>
              </a:ext>
            </a:extLst>
          </p:cNvPr>
          <p:cNvSpPr>
            <a:spLocks noGrp="1"/>
          </p:cNvSpPr>
          <p:nvPr>
            <p:ph type="body" sz="quarter" idx="12"/>
          </p:nvPr>
        </p:nvSpPr>
        <p:spPr>
          <a:xfrm>
            <a:off x="6663197" y="655094"/>
            <a:ext cx="5401424" cy="5650172"/>
          </a:xfrm>
        </p:spPr>
        <p:txBody>
          <a:bodyPr/>
          <a:lstStyle/>
          <a:p>
            <a:pPr marL="0" indent="0">
              <a:buNone/>
            </a:pPr>
            <a:r>
              <a:rPr lang="en-GB" b="0" dirty="0"/>
              <a:t>By the end of the workshop you should feel more equipped to:</a:t>
            </a:r>
          </a:p>
          <a:p>
            <a:pPr marL="285750" indent="-285750">
              <a:buFont typeface="Arial" panose="020B0604020202020204" pitchFamily="34" charset="0"/>
              <a:buChar char="•"/>
            </a:pPr>
            <a:r>
              <a:rPr lang="en-GB" b="0" dirty="0"/>
              <a:t>Be aware of the prevalence of concerns around online safety and what risks are posed</a:t>
            </a:r>
          </a:p>
          <a:p>
            <a:pPr marL="285750" indent="-285750">
              <a:buFont typeface="Arial" panose="020B0604020202020204" pitchFamily="34" charset="0"/>
              <a:buChar char="•"/>
            </a:pPr>
            <a:r>
              <a:rPr lang="en-GB" b="0" dirty="0"/>
              <a:t>Be aware of the pressures of social media</a:t>
            </a:r>
          </a:p>
          <a:p>
            <a:pPr marL="285750" indent="-285750">
              <a:buFont typeface="Arial" panose="020B0604020202020204" pitchFamily="34" charset="0"/>
              <a:buChar char="•"/>
            </a:pPr>
            <a:r>
              <a:rPr lang="en-GB" b="0" dirty="0"/>
              <a:t>Image sharing and the law</a:t>
            </a:r>
          </a:p>
          <a:p>
            <a:pPr marL="285750" indent="-285750">
              <a:buFont typeface="Arial" panose="020B0604020202020204" pitchFamily="34" charset="0"/>
              <a:buChar char="•"/>
            </a:pPr>
            <a:r>
              <a:rPr lang="en-GB" b="0" dirty="0"/>
              <a:t>Open a discussion with a young person around their online activity</a:t>
            </a:r>
          </a:p>
          <a:p>
            <a:pPr marL="285750" indent="-285750">
              <a:buFont typeface="Arial" panose="020B0604020202020204" pitchFamily="34" charset="0"/>
              <a:buChar char="•"/>
            </a:pPr>
            <a:r>
              <a:rPr lang="en-GB" b="0" dirty="0"/>
              <a:t>Action a concern</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endParaRPr lang="en-GB" b="0" dirty="0"/>
          </a:p>
          <a:p>
            <a:pPr marL="0" indent="0">
              <a:buNone/>
            </a:pPr>
            <a:endParaRPr lang="en-US" dirty="0"/>
          </a:p>
        </p:txBody>
      </p:sp>
    </p:spTree>
    <p:extLst>
      <p:ext uri="{BB962C8B-B14F-4D97-AF65-F5344CB8AC3E}">
        <p14:creationId xmlns:p14="http://schemas.microsoft.com/office/powerpoint/2010/main" val="65184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6EA07-6FEF-4844-83BC-6C50427D63C7}"/>
              </a:ext>
            </a:extLst>
          </p:cNvPr>
          <p:cNvSpPr>
            <a:spLocks noGrp="1"/>
          </p:cNvSpPr>
          <p:nvPr>
            <p:ph type="body" sz="quarter" idx="11"/>
          </p:nvPr>
        </p:nvSpPr>
        <p:spPr>
          <a:xfrm>
            <a:off x="785930" y="534910"/>
            <a:ext cx="6720220" cy="434963"/>
          </a:xfrm>
        </p:spPr>
        <p:txBody>
          <a:bodyPr/>
          <a:lstStyle/>
          <a:p>
            <a:r>
              <a:rPr lang="en-US" dirty="0"/>
              <a:t>Young people &amp; being online</a:t>
            </a:r>
          </a:p>
        </p:txBody>
      </p:sp>
      <p:sp>
        <p:nvSpPr>
          <p:cNvPr id="3" name="Text Placeholder 2">
            <a:extLst>
              <a:ext uri="{FF2B5EF4-FFF2-40B4-BE49-F238E27FC236}">
                <a16:creationId xmlns:a16="http://schemas.microsoft.com/office/drawing/2014/main" id="{536B40AD-CE7D-4747-9A18-FC89D1E02BB3}"/>
              </a:ext>
            </a:extLst>
          </p:cNvPr>
          <p:cNvSpPr>
            <a:spLocks noGrp="1"/>
          </p:cNvSpPr>
          <p:nvPr>
            <p:ph type="body" sz="quarter" idx="12"/>
          </p:nvPr>
        </p:nvSpPr>
        <p:spPr>
          <a:xfrm>
            <a:off x="785930" y="1246780"/>
            <a:ext cx="9969504" cy="763783"/>
          </a:xfrm>
        </p:spPr>
        <p:txBody>
          <a:bodyPr/>
          <a:lstStyle/>
          <a:p>
            <a:r>
              <a:rPr lang="en-US" b="1" dirty="0"/>
              <a:t>Research by the UK Safer Internet Centre (2019) captured current views of being active online and highlights how important being online is to young people.</a:t>
            </a:r>
          </a:p>
        </p:txBody>
      </p:sp>
      <p:sp>
        <p:nvSpPr>
          <p:cNvPr id="4" name="Text Placeholder 3">
            <a:extLst>
              <a:ext uri="{FF2B5EF4-FFF2-40B4-BE49-F238E27FC236}">
                <a16:creationId xmlns:a16="http://schemas.microsoft.com/office/drawing/2014/main" id="{52A89680-E50A-614B-9E6E-E371C475E5A5}"/>
              </a:ext>
            </a:extLst>
          </p:cNvPr>
          <p:cNvSpPr>
            <a:spLocks noGrp="1"/>
          </p:cNvSpPr>
          <p:nvPr>
            <p:ph type="body" sz="quarter" idx="13"/>
          </p:nvPr>
        </p:nvSpPr>
        <p:spPr>
          <a:xfrm>
            <a:off x="3952996" y="1901381"/>
            <a:ext cx="6802438" cy="2027237"/>
          </a:xfrm>
        </p:spPr>
        <p:txBody>
          <a:bodyPr/>
          <a:lstStyle/>
          <a:p>
            <a:pPr marL="285750" indent="-285750">
              <a:buFont typeface="Arial" panose="020B0604020202020204" pitchFamily="34" charset="0"/>
              <a:buChar char="•"/>
            </a:pPr>
            <a:r>
              <a:rPr lang="en-US" sz="1400" dirty="0"/>
              <a:t>65%</a:t>
            </a:r>
            <a:r>
              <a:rPr lang="en-US" sz="1400" b="0" dirty="0"/>
              <a:t>of young people say they would feel disconnected from the world if they couldn’t be online.</a:t>
            </a:r>
          </a:p>
          <a:p>
            <a:pPr marL="285750" indent="-285750">
              <a:buFont typeface="Arial" panose="020B0604020202020204" pitchFamily="34" charset="0"/>
              <a:buChar char="•"/>
            </a:pPr>
            <a:r>
              <a:rPr lang="en-US" sz="1400" dirty="0"/>
              <a:t>67% </a:t>
            </a:r>
            <a:r>
              <a:rPr lang="en-US" sz="1400" b="0" dirty="0"/>
              <a:t>of young people say it’s easier to learn, understand and navigate topics they’re nervous to ask about in the online space.</a:t>
            </a:r>
          </a:p>
          <a:p>
            <a:pPr marL="285750" indent="-285750">
              <a:buFont typeface="Arial" panose="020B0604020202020204" pitchFamily="34" charset="0"/>
              <a:buChar char="•"/>
            </a:pPr>
            <a:r>
              <a:rPr lang="en-US" sz="1400" dirty="0"/>
              <a:t>48%</a:t>
            </a:r>
            <a:r>
              <a:rPr lang="en-US" sz="1400" b="0" dirty="0"/>
              <a:t>of young people say being online makes them feel like their voices and actions matter.</a:t>
            </a:r>
          </a:p>
          <a:p>
            <a:pPr marL="285750" indent="-285750">
              <a:buFont typeface="Arial" panose="020B0604020202020204" pitchFamily="34" charset="0"/>
              <a:buChar char="•"/>
            </a:pPr>
            <a:r>
              <a:rPr lang="en-US" sz="1400" b="0" dirty="0"/>
              <a:t>Almost half (</a:t>
            </a:r>
            <a:r>
              <a:rPr lang="en-US" sz="1400" dirty="0"/>
              <a:t>48%</a:t>
            </a:r>
            <a:r>
              <a:rPr lang="en-US" sz="1400" b="0" dirty="0"/>
              <a:t>) admit their peers don’t always think before they post.</a:t>
            </a:r>
          </a:p>
          <a:p>
            <a:pPr marL="285750" indent="-285750">
              <a:buFont typeface="Arial" panose="020B0604020202020204" pitchFamily="34" charset="0"/>
              <a:buChar char="•"/>
            </a:pPr>
            <a:r>
              <a:rPr lang="en-US" sz="1400" dirty="0"/>
              <a:t>36% </a:t>
            </a:r>
            <a:r>
              <a:rPr lang="en-US" sz="1400" b="0" dirty="0"/>
              <a:t>of young people are sharing screenshots of other peoples’ photos, comments or messages at least weekly.</a:t>
            </a:r>
          </a:p>
          <a:p>
            <a:pPr marL="285750" indent="-285750">
              <a:buFont typeface="Arial" panose="020B0604020202020204" pitchFamily="34" charset="0"/>
              <a:buChar char="•"/>
            </a:pPr>
            <a:r>
              <a:rPr lang="en-US" sz="1400" b="0" dirty="0"/>
              <a:t>Half of young people (</a:t>
            </a:r>
            <a:r>
              <a:rPr lang="en-US" sz="1400" dirty="0"/>
              <a:t>51%</a:t>
            </a:r>
            <a:r>
              <a:rPr lang="en-US" sz="1400" b="0" dirty="0"/>
              <a:t>) think their friends should ask for permission before tagging them or sharing a photo or video of them.</a:t>
            </a:r>
          </a:p>
          <a:p>
            <a:pPr marL="285750" indent="-285750">
              <a:buFont typeface="Arial" panose="020B0604020202020204" pitchFamily="34" charset="0"/>
              <a:buChar char="•"/>
            </a:pPr>
            <a:r>
              <a:rPr lang="en-US" sz="1400" b="0" dirty="0"/>
              <a:t>Over half of young people (</a:t>
            </a:r>
            <a:r>
              <a:rPr lang="en-US" sz="1400" dirty="0"/>
              <a:t>52%</a:t>
            </a:r>
            <a:r>
              <a:rPr lang="en-US" sz="1400" b="0" dirty="0"/>
              <a:t>) said someone they know shared a photo or video of them without asking.</a:t>
            </a:r>
          </a:p>
          <a:p>
            <a:pPr marL="285750" indent="-285750">
              <a:buFont typeface="Arial" panose="020B0604020202020204" pitchFamily="34" charset="0"/>
              <a:buChar char="•"/>
            </a:pPr>
            <a:r>
              <a:rPr lang="en-US" sz="1400" dirty="0"/>
              <a:t>34% </a:t>
            </a:r>
            <a:r>
              <a:rPr lang="en-US" sz="1400" b="0" dirty="0"/>
              <a:t>have said yes to something about them being shared online, even though they didn’t want it to be.</a:t>
            </a:r>
          </a:p>
          <a:p>
            <a:pPr marL="285750" indent="-285750">
              <a:buFont typeface="Arial" panose="020B0604020202020204" pitchFamily="34" charset="0"/>
              <a:buChar char="•"/>
            </a:pPr>
            <a:r>
              <a:rPr lang="en-US" sz="1400" b="0" dirty="0"/>
              <a:t>Whilst the majority of young people would always remove something they’d posted about a friend if asked to, </a:t>
            </a:r>
            <a:r>
              <a:rPr lang="en-US" sz="1400" dirty="0"/>
              <a:t>36%</a:t>
            </a:r>
            <a:r>
              <a:rPr lang="en-US" sz="1400" b="0" dirty="0"/>
              <a:t>would not.</a:t>
            </a:r>
          </a:p>
          <a:p>
            <a:pPr marL="285750" indent="-285750">
              <a:buFont typeface="Arial" panose="020B0604020202020204" pitchFamily="34" charset="0"/>
              <a:buChar char="•"/>
            </a:pPr>
            <a:r>
              <a:rPr lang="en-US" sz="1400" dirty="0"/>
              <a:t>68%</a:t>
            </a:r>
            <a:r>
              <a:rPr lang="en-US" sz="1400" b="0" dirty="0"/>
              <a:t> would report something that had been shared about them without permission and </a:t>
            </a:r>
            <a:r>
              <a:rPr lang="en-US" sz="1400" dirty="0"/>
              <a:t>63%</a:t>
            </a:r>
            <a:r>
              <a:rPr lang="en-US" sz="1400" b="0" dirty="0"/>
              <a:t> would report if it happened to a friend.</a:t>
            </a:r>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8111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Social Media Pressures</a:t>
            </a:r>
          </a:p>
        </p:txBody>
      </p:sp>
      <p:pic>
        <p:nvPicPr>
          <p:cNvPr id="8" name="Picture 7"/>
          <p:cNvPicPr/>
          <p:nvPr/>
        </p:nvPicPr>
        <p:blipFill rotWithShape="1">
          <a:blip r:embed="rId2">
            <a:extLst>
              <a:ext uri="{28A0092B-C50C-407E-A947-70E740481C1C}">
                <a14:useLocalDpi xmlns:a14="http://schemas.microsoft.com/office/drawing/2010/main" val="0"/>
              </a:ext>
            </a:extLst>
          </a:blip>
          <a:srcRect l="16511" t="19505" r="6900" b="13346"/>
          <a:stretch/>
        </p:blipFill>
        <p:spPr bwMode="auto">
          <a:xfrm>
            <a:off x="336274" y="1323603"/>
            <a:ext cx="11646461" cy="48315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548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Image Sharing and The Law</a:t>
            </a:r>
          </a:p>
        </p:txBody>
      </p:sp>
      <p:sp>
        <p:nvSpPr>
          <p:cNvPr id="5" name="Rectangle 4"/>
          <p:cNvSpPr/>
          <p:nvPr/>
        </p:nvSpPr>
        <p:spPr>
          <a:xfrm>
            <a:off x="717176" y="1597362"/>
            <a:ext cx="10828830" cy="3693319"/>
          </a:xfrm>
          <a:prstGeom prst="rect">
            <a:avLst/>
          </a:prstGeom>
        </p:spPr>
        <p:txBody>
          <a:bodyPr wrap="square">
            <a:spAutoFit/>
          </a:bodyPr>
          <a:lstStyle/>
          <a:p>
            <a:r>
              <a:rPr lang="en-GB" dirty="0"/>
              <a:t>Creating or sharing explicit images of a child is illegal, </a:t>
            </a:r>
            <a:r>
              <a:rPr lang="en-GB" dirty="0">
                <a:solidFill>
                  <a:srgbClr val="7030A0"/>
                </a:solidFill>
              </a:rPr>
              <a:t>even if the person doing it is a child</a:t>
            </a:r>
            <a:r>
              <a:rPr lang="en-GB" dirty="0"/>
              <a:t>. A young person is breaking the law if they:</a:t>
            </a:r>
          </a:p>
          <a:p>
            <a:pPr marL="742950" lvl="1" indent="-285750">
              <a:buFont typeface="Arial" panose="020B0604020202020204" pitchFamily="34" charset="0"/>
              <a:buChar char="•"/>
            </a:pPr>
            <a:r>
              <a:rPr lang="en-GB" dirty="0">
                <a:solidFill>
                  <a:srgbClr val="7030A0"/>
                </a:solidFill>
              </a:rPr>
              <a:t>take</a:t>
            </a:r>
            <a:r>
              <a:rPr lang="en-GB" dirty="0"/>
              <a:t> an explicit photo or video of themselves or a friend</a:t>
            </a:r>
          </a:p>
          <a:p>
            <a:pPr marL="742950" lvl="1" indent="-285750">
              <a:buFont typeface="Arial" panose="020B0604020202020204" pitchFamily="34" charset="0"/>
              <a:buChar char="•"/>
            </a:pPr>
            <a:r>
              <a:rPr lang="en-GB" dirty="0">
                <a:solidFill>
                  <a:srgbClr val="7030A0"/>
                </a:solidFill>
              </a:rPr>
              <a:t>share</a:t>
            </a:r>
            <a:r>
              <a:rPr lang="en-GB" dirty="0"/>
              <a:t> an explicit image or video of a child, even if it’s shared between children of the same age</a:t>
            </a:r>
          </a:p>
          <a:p>
            <a:pPr marL="742950" lvl="1" indent="-285750">
              <a:buFont typeface="Arial" panose="020B0604020202020204" pitchFamily="34" charset="0"/>
              <a:buChar char="•"/>
            </a:pPr>
            <a:r>
              <a:rPr lang="en-GB" dirty="0">
                <a:solidFill>
                  <a:srgbClr val="7030A0"/>
                </a:solidFill>
              </a:rPr>
              <a:t>possess</a:t>
            </a:r>
            <a:r>
              <a:rPr lang="en-GB" dirty="0"/>
              <a:t>, download or store an explicit image or video of a child, even if the child gave their permission for it to be created</a:t>
            </a:r>
          </a:p>
          <a:p>
            <a:endParaRPr lang="en-GB" dirty="0"/>
          </a:p>
          <a:p>
            <a:r>
              <a:rPr lang="en-GB" dirty="0"/>
              <a:t>However, as of January 2016 in England and Wales, if a young person is found creating or sharing images, the police can choose to record that a crime has been committed but that taking formal action isn't in the public interest</a:t>
            </a:r>
          </a:p>
          <a:p>
            <a:r>
              <a:rPr lang="en-GB" dirty="0"/>
              <a:t>Crimes recorded this way are unlikely to appear on future records or checks, unless the young person has been involved in other similar activities which may indicate that they're a risk.</a:t>
            </a:r>
          </a:p>
        </p:txBody>
      </p:sp>
    </p:spTree>
    <p:extLst>
      <p:ext uri="{BB962C8B-B14F-4D97-AF65-F5344CB8AC3E}">
        <p14:creationId xmlns:p14="http://schemas.microsoft.com/office/powerpoint/2010/main" val="194970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Zipit</a:t>
            </a:r>
          </a:p>
        </p:txBody>
      </p:sp>
      <p:sp>
        <p:nvSpPr>
          <p:cNvPr id="8" name="Content Placeholder 2"/>
          <p:cNvSpPr txBox="1">
            <a:spLocks/>
          </p:cNvSpPr>
          <p:nvPr/>
        </p:nvSpPr>
        <p:spPr>
          <a:xfrm>
            <a:off x="288639" y="1720334"/>
            <a:ext cx="5525307" cy="450668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Zipit helps young people to respond to unwanted chat with the power of GIFs.</a:t>
            </a:r>
          </a:p>
          <a:p>
            <a:endParaRPr lang="en-GB" b="1" dirty="0"/>
          </a:p>
          <a:p>
            <a:r>
              <a:rPr lang="en-GB" b="1" dirty="0"/>
              <a:t>What you can do with Zipit:</a:t>
            </a:r>
          </a:p>
          <a:p>
            <a:pPr marL="285750" indent="-285750">
              <a:buFont typeface="Arial" panose="020B0604020202020204" pitchFamily="34" charset="0"/>
              <a:buChar char="•"/>
            </a:pPr>
            <a:r>
              <a:rPr lang="en-GB" dirty="0"/>
              <a:t>save GIFs and images onto your device and share with friends</a:t>
            </a:r>
          </a:p>
          <a:p>
            <a:pPr marL="285750" indent="-285750">
              <a:buFont typeface="Arial" panose="020B0604020202020204" pitchFamily="34" charset="0"/>
              <a:buChar char="•"/>
            </a:pPr>
            <a:r>
              <a:rPr lang="en-GB" dirty="0"/>
              <a:t>share GIFs and images on Facebook, Twitter or WhatsApp</a:t>
            </a:r>
          </a:p>
          <a:p>
            <a:pPr marL="285750" indent="-285750">
              <a:buFont typeface="Arial" panose="020B0604020202020204" pitchFamily="34" charset="0"/>
              <a:buChar char="•"/>
            </a:pPr>
            <a:r>
              <a:rPr lang="en-GB" dirty="0"/>
              <a:t>share GIFs on apps like Instagram and Snapchat </a:t>
            </a:r>
          </a:p>
          <a:p>
            <a:pPr marL="285750" indent="-285750">
              <a:buFont typeface="Arial" panose="020B0604020202020204" pitchFamily="34" charset="0"/>
              <a:buChar char="•"/>
            </a:pPr>
            <a:r>
              <a:rPr lang="en-GB" dirty="0"/>
              <a:t>get advice</a:t>
            </a:r>
          </a:p>
          <a:p>
            <a:pPr marL="285750" indent="-285750">
              <a:buFont typeface="Arial" panose="020B0604020202020204" pitchFamily="34" charset="0"/>
              <a:buChar char="•"/>
            </a:pPr>
            <a:r>
              <a:rPr lang="en-GB" dirty="0"/>
              <a:t>call ChildLine, or save the number to your phone.</a:t>
            </a:r>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88" y="2046064"/>
            <a:ext cx="6023212" cy="2662414"/>
          </a:xfrm>
          <a:prstGeom prst="rect">
            <a:avLst/>
          </a:prstGeom>
        </p:spPr>
      </p:pic>
    </p:spTree>
    <p:extLst>
      <p:ext uri="{BB962C8B-B14F-4D97-AF65-F5344CB8AC3E}">
        <p14:creationId xmlns:p14="http://schemas.microsoft.com/office/powerpoint/2010/main" val="5885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9DEAC-5CF9-E948-B4AD-769AD19D3835}"/>
              </a:ext>
            </a:extLst>
          </p:cNvPr>
          <p:cNvSpPr>
            <a:spLocks noGrp="1"/>
          </p:cNvSpPr>
          <p:nvPr>
            <p:ph type="body" sz="quarter" idx="10"/>
          </p:nvPr>
        </p:nvSpPr>
        <p:spPr>
          <a:xfrm>
            <a:off x="709572" y="487279"/>
            <a:ext cx="4338638" cy="265113"/>
          </a:xfrm>
        </p:spPr>
        <p:txBody>
          <a:bodyPr/>
          <a:lstStyle/>
          <a:p>
            <a:r>
              <a:rPr lang="en-US" dirty="0"/>
              <a:t>Test your knowledge!</a:t>
            </a:r>
          </a:p>
        </p:txBody>
      </p:sp>
      <p:sp>
        <p:nvSpPr>
          <p:cNvPr id="4" name="Text Placeholder 3">
            <a:extLst>
              <a:ext uri="{FF2B5EF4-FFF2-40B4-BE49-F238E27FC236}">
                <a16:creationId xmlns:a16="http://schemas.microsoft.com/office/drawing/2014/main" id="{FCC0F76B-8ABF-3047-A56A-0B96CEE30056}"/>
              </a:ext>
            </a:extLst>
          </p:cNvPr>
          <p:cNvSpPr>
            <a:spLocks noGrp="1"/>
          </p:cNvSpPr>
          <p:nvPr>
            <p:ph type="body" sz="quarter" idx="11"/>
          </p:nvPr>
        </p:nvSpPr>
        <p:spPr>
          <a:xfrm>
            <a:off x="709571" y="1066452"/>
            <a:ext cx="4708589" cy="5020450"/>
          </a:xfrm>
        </p:spPr>
        <p:txBody>
          <a:bodyPr/>
          <a:lstStyle/>
          <a:p>
            <a:r>
              <a:rPr lang="en-GB" dirty="0"/>
              <a:t>Would you know what they’re saying?!...</a:t>
            </a:r>
          </a:p>
          <a:p>
            <a:endParaRPr lang="en-GB" dirty="0"/>
          </a:p>
          <a:p>
            <a:r>
              <a:rPr lang="en-GB" dirty="0"/>
              <a:t>LMIRL				LH6</a:t>
            </a:r>
          </a:p>
          <a:p>
            <a:endParaRPr lang="en-GB" dirty="0"/>
          </a:p>
          <a:p>
            <a:r>
              <a:rPr lang="en-GB" dirty="0"/>
              <a:t>CU46				TDTM</a:t>
            </a:r>
          </a:p>
          <a:p>
            <a:endParaRPr lang="en-GB" dirty="0"/>
          </a:p>
          <a:p>
            <a:r>
              <a:rPr lang="en-GB" dirty="0"/>
              <a:t>DOC				WYRN</a:t>
            </a:r>
          </a:p>
          <a:p>
            <a:endParaRPr lang="en-GB" dirty="0"/>
          </a:p>
          <a:p>
            <a:r>
              <a:rPr lang="en-GB" dirty="0"/>
              <a:t>NIFOC				Q2C</a:t>
            </a:r>
          </a:p>
          <a:p>
            <a:endParaRPr lang="en-GB" dirty="0"/>
          </a:p>
          <a:p>
            <a:r>
              <a:rPr lang="en-GB" dirty="0"/>
              <a:t>GNOC				RUMORF</a:t>
            </a:r>
          </a:p>
          <a:p>
            <a:endParaRPr lang="en-GB" dirty="0"/>
          </a:p>
          <a:p>
            <a:r>
              <a:rPr lang="en-GB" dirty="0"/>
              <a:t>GYPO				RUH</a:t>
            </a:r>
          </a:p>
          <a:p>
            <a:endParaRPr lang="en-GB" dirty="0"/>
          </a:p>
          <a:p>
            <a:r>
              <a:rPr lang="en-GB" dirty="0"/>
              <a:t>IWSN				S2R</a:t>
            </a:r>
          </a:p>
          <a:p>
            <a:endParaRPr lang="en-GB" dirty="0"/>
          </a:p>
          <a:p>
            <a:r>
              <a:rPr lang="en-GB" dirty="0"/>
              <a:t>53X				RU/18</a:t>
            </a:r>
          </a:p>
          <a:p>
            <a:endParaRPr lang="en-US" dirty="0"/>
          </a:p>
        </p:txBody>
      </p:sp>
      <p:sp>
        <p:nvSpPr>
          <p:cNvPr id="6" name="Rectangle 5"/>
          <p:cNvSpPr/>
          <p:nvPr/>
        </p:nvSpPr>
        <p:spPr>
          <a:xfrm>
            <a:off x="6227929" y="1669788"/>
            <a:ext cx="6096000" cy="4524315"/>
          </a:xfrm>
          <a:prstGeom prst="rect">
            <a:avLst/>
          </a:prstGeom>
        </p:spPr>
        <p:txBody>
          <a:bodyPr>
            <a:spAutoFit/>
          </a:bodyPr>
          <a:lstStyle/>
          <a:p>
            <a:endParaRPr lang="en-GB" dirty="0"/>
          </a:p>
          <a:p>
            <a:r>
              <a:rPr lang="en-GB" sz="1400" dirty="0"/>
              <a:t>LMIRL</a:t>
            </a:r>
            <a:r>
              <a:rPr lang="en-GB" dirty="0"/>
              <a:t>    </a:t>
            </a:r>
            <a:r>
              <a:rPr lang="en-GB" dirty="0">
                <a:solidFill>
                  <a:srgbClr val="7030A0"/>
                </a:solidFill>
              </a:rPr>
              <a:t>Lets meet in real life</a:t>
            </a:r>
            <a:r>
              <a:rPr lang="en-GB" dirty="0"/>
              <a:t>	</a:t>
            </a:r>
            <a:r>
              <a:rPr lang="en-GB" sz="1400" dirty="0"/>
              <a:t>LH6</a:t>
            </a:r>
            <a:r>
              <a:rPr lang="en-GB" dirty="0"/>
              <a:t>    </a:t>
            </a:r>
            <a:r>
              <a:rPr lang="en-GB" dirty="0">
                <a:solidFill>
                  <a:srgbClr val="7030A0"/>
                </a:solidFill>
              </a:rPr>
              <a:t>Lets have sex</a:t>
            </a:r>
          </a:p>
          <a:p>
            <a:endParaRPr lang="en-GB" dirty="0"/>
          </a:p>
          <a:p>
            <a:r>
              <a:rPr lang="en-GB" sz="1400" dirty="0"/>
              <a:t>CU46    </a:t>
            </a:r>
            <a:r>
              <a:rPr lang="en-GB" dirty="0">
                <a:solidFill>
                  <a:srgbClr val="7030A0"/>
                </a:solidFill>
              </a:rPr>
              <a:t>See you for sex</a:t>
            </a:r>
            <a:r>
              <a:rPr lang="en-GB" dirty="0"/>
              <a:t>		</a:t>
            </a:r>
            <a:r>
              <a:rPr lang="en-GB" sz="1400" dirty="0"/>
              <a:t>TDTM</a:t>
            </a:r>
            <a:r>
              <a:rPr lang="en-GB" dirty="0"/>
              <a:t>  </a:t>
            </a:r>
            <a:r>
              <a:rPr lang="en-GB" dirty="0">
                <a:solidFill>
                  <a:srgbClr val="7030A0"/>
                </a:solidFill>
              </a:rPr>
              <a:t>Talk dirty to me</a:t>
            </a:r>
          </a:p>
          <a:p>
            <a:endParaRPr lang="en-GB" dirty="0"/>
          </a:p>
          <a:p>
            <a:r>
              <a:rPr lang="en-GB" sz="1100" dirty="0"/>
              <a:t>DOC</a:t>
            </a:r>
            <a:r>
              <a:rPr lang="en-GB" dirty="0"/>
              <a:t>    </a:t>
            </a:r>
            <a:r>
              <a:rPr lang="en-GB" dirty="0">
                <a:solidFill>
                  <a:srgbClr val="7030A0"/>
                </a:solidFill>
              </a:rPr>
              <a:t>Drug of choice</a:t>
            </a:r>
            <a:r>
              <a:rPr lang="en-GB" dirty="0"/>
              <a:t>	</a:t>
            </a:r>
            <a:r>
              <a:rPr lang="en-GB" sz="1400" dirty="0"/>
              <a:t>WYRN  </a:t>
            </a:r>
            <a:r>
              <a:rPr lang="en-GB" dirty="0">
                <a:solidFill>
                  <a:srgbClr val="7030A0"/>
                </a:solidFill>
              </a:rPr>
              <a:t>What’s your real name</a:t>
            </a:r>
            <a:endParaRPr lang="en-GB" sz="1400" dirty="0">
              <a:solidFill>
                <a:srgbClr val="7030A0"/>
              </a:solidFill>
            </a:endParaRPr>
          </a:p>
          <a:p>
            <a:endParaRPr lang="en-GB" dirty="0"/>
          </a:p>
          <a:p>
            <a:r>
              <a:rPr lang="en-GB" sz="1400" dirty="0"/>
              <a:t>NIFOC    </a:t>
            </a:r>
            <a:r>
              <a:rPr lang="en-GB" dirty="0">
                <a:solidFill>
                  <a:srgbClr val="7030A0"/>
                </a:solidFill>
              </a:rPr>
              <a:t>Naked in front of camera  </a:t>
            </a:r>
            <a:r>
              <a:rPr lang="en-GB" sz="1400" dirty="0"/>
              <a:t>Q2C    </a:t>
            </a:r>
            <a:r>
              <a:rPr lang="en-GB" dirty="0">
                <a:solidFill>
                  <a:srgbClr val="7030A0"/>
                </a:solidFill>
              </a:rPr>
              <a:t>Quick to cum</a:t>
            </a:r>
            <a:endParaRPr lang="en-GB" sz="1400" dirty="0">
              <a:solidFill>
                <a:srgbClr val="7030A0"/>
              </a:solidFill>
            </a:endParaRPr>
          </a:p>
          <a:p>
            <a:endParaRPr lang="en-GB" dirty="0"/>
          </a:p>
          <a:p>
            <a:r>
              <a:rPr lang="en-GB" sz="1400" dirty="0"/>
              <a:t>GNOC</a:t>
            </a:r>
            <a:r>
              <a:rPr lang="en-GB" dirty="0"/>
              <a:t>    </a:t>
            </a:r>
            <a:r>
              <a:rPr lang="en-GB" dirty="0">
                <a:solidFill>
                  <a:srgbClr val="7030A0"/>
                </a:solidFill>
              </a:rPr>
              <a:t>Get naked on cam    </a:t>
            </a:r>
            <a:r>
              <a:rPr lang="en-GB" sz="1400" dirty="0"/>
              <a:t>RUMORF   </a:t>
            </a:r>
            <a:r>
              <a:rPr lang="en-GB" dirty="0">
                <a:solidFill>
                  <a:srgbClr val="7030A0"/>
                </a:solidFill>
              </a:rPr>
              <a:t>Male or female</a:t>
            </a:r>
            <a:endParaRPr lang="en-GB" sz="1400" dirty="0">
              <a:solidFill>
                <a:srgbClr val="7030A0"/>
              </a:solidFill>
            </a:endParaRPr>
          </a:p>
          <a:p>
            <a:endParaRPr lang="en-GB" dirty="0"/>
          </a:p>
          <a:p>
            <a:r>
              <a:rPr lang="en-GB" sz="1400" dirty="0"/>
              <a:t>GYPO</a:t>
            </a:r>
            <a:r>
              <a:rPr lang="en-GB" dirty="0"/>
              <a:t>    </a:t>
            </a:r>
            <a:r>
              <a:rPr lang="en-GB" dirty="0">
                <a:solidFill>
                  <a:srgbClr val="7030A0"/>
                </a:solidFill>
              </a:rPr>
              <a:t>Get your pants off</a:t>
            </a:r>
            <a:r>
              <a:rPr lang="en-GB" dirty="0"/>
              <a:t>	</a:t>
            </a:r>
            <a:r>
              <a:rPr lang="en-GB" sz="1400" dirty="0"/>
              <a:t>RUH</a:t>
            </a:r>
            <a:r>
              <a:rPr lang="en-GB" dirty="0"/>
              <a:t>  </a:t>
            </a:r>
            <a:r>
              <a:rPr lang="en-GB" dirty="0">
                <a:solidFill>
                  <a:srgbClr val="7030A0"/>
                </a:solidFill>
              </a:rPr>
              <a:t>Are you horny</a:t>
            </a:r>
          </a:p>
          <a:p>
            <a:endParaRPr lang="en-GB" dirty="0"/>
          </a:p>
          <a:p>
            <a:r>
              <a:rPr lang="en-GB" sz="1400" dirty="0"/>
              <a:t>IWSN</a:t>
            </a:r>
            <a:r>
              <a:rPr lang="en-GB" dirty="0"/>
              <a:t>    </a:t>
            </a:r>
            <a:r>
              <a:rPr lang="en-GB" dirty="0">
                <a:solidFill>
                  <a:srgbClr val="7030A0"/>
                </a:solidFill>
              </a:rPr>
              <a:t>I want sex now</a:t>
            </a:r>
            <a:r>
              <a:rPr lang="en-GB" dirty="0"/>
              <a:t>		</a:t>
            </a:r>
            <a:r>
              <a:rPr lang="en-GB" sz="1400" dirty="0"/>
              <a:t>S2R</a:t>
            </a:r>
            <a:r>
              <a:rPr lang="en-GB" dirty="0"/>
              <a:t>   </a:t>
            </a:r>
            <a:r>
              <a:rPr lang="en-GB" dirty="0">
                <a:solidFill>
                  <a:srgbClr val="7030A0"/>
                </a:solidFill>
              </a:rPr>
              <a:t>Send to receive</a:t>
            </a:r>
          </a:p>
          <a:p>
            <a:endParaRPr lang="en-GB" dirty="0">
              <a:solidFill>
                <a:srgbClr val="7030A0"/>
              </a:solidFill>
            </a:endParaRPr>
          </a:p>
          <a:p>
            <a:r>
              <a:rPr lang="en-GB" sz="1400" dirty="0"/>
              <a:t>53X</a:t>
            </a:r>
            <a:r>
              <a:rPr lang="en-GB" dirty="0"/>
              <a:t>    </a:t>
            </a:r>
            <a:r>
              <a:rPr lang="en-GB" dirty="0">
                <a:solidFill>
                  <a:srgbClr val="7030A0"/>
                </a:solidFill>
              </a:rPr>
              <a:t>Sex</a:t>
            </a:r>
            <a:r>
              <a:rPr lang="en-GB" dirty="0"/>
              <a:t>			</a:t>
            </a:r>
            <a:r>
              <a:rPr lang="en-GB" sz="1400" dirty="0"/>
              <a:t>RU/18  </a:t>
            </a:r>
            <a:r>
              <a:rPr lang="en-GB" dirty="0">
                <a:solidFill>
                  <a:srgbClr val="7030A0"/>
                </a:solidFill>
              </a:rPr>
              <a:t>Under 18</a:t>
            </a:r>
            <a:endParaRPr lang="en-GB" sz="1400" dirty="0">
              <a:solidFill>
                <a:srgbClr val="7030A0"/>
              </a:solidFill>
            </a:endParaRPr>
          </a:p>
        </p:txBody>
      </p:sp>
    </p:spTree>
    <p:extLst>
      <p:ext uri="{BB962C8B-B14F-4D97-AF65-F5344CB8AC3E}">
        <p14:creationId xmlns:p14="http://schemas.microsoft.com/office/powerpoint/2010/main" val="34806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Grooming and Exploitation</a:t>
            </a:r>
          </a:p>
        </p:txBody>
      </p:sp>
      <p:sp>
        <p:nvSpPr>
          <p:cNvPr id="8" name="TextBox 7"/>
          <p:cNvSpPr txBox="1"/>
          <p:nvPr/>
        </p:nvSpPr>
        <p:spPr>
          <a:xfrm>
            <a:off x="519953" y="1675732"/>
            <a:ext cx="11285360" cy="4524315"/>
          </a:xfrm>
          <a:prstGeom prst="rect">
            <a:avLst/>
          </a:prstGeom>
          <a:noFill/>
        </p:spPr>
        <p:txBody>
          <a:bodyPr wrap="square" rtlCol="0">
            <a:spAutoFit/>
          </a:bodyPr>
          <a:lstStyle/>
          <a:p>
            <a:pPr marL="285750" lvl="0" indent="-285750">
              <a:buFont typeface="Arial" panose="020B0604020202020204" pitchFamily="34" charset="0"/>
              <a:buChar char="•"/>
            </a:pPr>
            <a:r>
              <a:rPr lang="en-GB" dirty="0"/>
              <a:t>Grooming is when someone builds an emotional connection with a child to gain their trust for the purposes of sexual abuse, sexual exploitation or trafficking.</a:t>
            </a:r>
          </a:p>
          <a:p>
            <a:pPr marL="285750" lvl="0" indent="-285750">
              <a:buFont typeface="Arial" panose="020B0604020202020204" pitchFamily="34" charset="0"/>
              <a:buChar char="•"/>
            </a:pPr>
            <a:r>
              <a:rPr lang="en-GB" dirty="0"/>
              <a:t>Children and young people can be groomed online or face-to-face, by a stranger or by someone they know - for example a family member, friend or professional.</a:t>
            </a:r>
          </a:p>
          <a:p>
            <a:pPr marL="285750" lvl="0" indent="-285750">
              <a:buFont typeface="Arial" panose="020B0604020202020204" pitchFamily="34" charset="0"/>
              <a:buChar char="•"/>
            </a:pPr>
            <a:r>
              <a:rPr lang="en-GB" dirty="0"/>
              <a:t>Groomers may be male or female and could be any age.</a:t>
            </a:r>
          </a:p>
          <a:p>
            <a:pPr marL="285750" lvl="0" indent="-285750">
              <a:buFont typeface="Arial" panose="020B0604020202020204" pitchFamily="34" charset="0"/>
              <a:buChar char="•"/>
            </a:pPr>
            <a:r>
              <a:rPr lang="en-GB" dirty="0"/>
              <a:t>Many children and young people don't recognise that they have been groomed or that what has happened is abuse.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indent="-285750">
              <a:buFont typeface="Wingdings" panose="05000000000000000000" pitchFamily="2" charset="2"/>
              <a:buChar char="§"/>
            </a:pPr>
            <a:r>
              <a:rPr lang="en-US" dirty="0"/>
              <a:t>Three quarters (650) of contacts to the NSPCC helpline about online issues in 2015/16 related to online sexual abuse</a:t>
            </a:r>
          </a:p>
          <a:p>
            <a:pPr marL="285750" indent="-285750">
              <a:buFont typeface="Wingdings" panose="05000000000000000000" pitchFamily="2" charset="2"/>
              <a:buChar char="§"/>
            </a:pPr>
            <a:r>
              <a:rPr lang="en-US" dirty="0"/>
              <a:t>41% of these contacts were serious enough to result in a referral to an external agency</a:t>
            </a:r>
          </a:p>
          <a:p>
            <a:pPr marL="285750" indent="-285750">
              <a:buFont typeface="Wingdings" panose="05000000000000000000" pitchFamily="2" charset="2"/>
              <a:buChar char="§"/>
            </a:pPr>
            <a:r>
              <a:rPr lang="en-US" dirty="0"/>
              <a:t>There’s been a 250% increase in ChildLine counselling sessions about online sexual abuse in the past 3 years.</a:t>
            </a:r>
          </a:p>
          <a:p>
            <a:pPr marL="285750" lvl="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88851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Cyber bullying</a:t>
            </a:r>
          </a:p>
        </p:txBody>
      </p:sp>
      <p:sp>
        <p:nvSpPr>
          <p:cNvPr id="3" name="Text Placeholder 2"/>
          <p:cNvSpPr>
            <a:spLocks noGrp="1"/>
          </p:cNvSpPr>
          <p:nvPr>
            <p:ph type="body" sz="quarter" idx="11"/>
          </p:nvPr>
        </p:nvSpPr>
        <p:spPr>
          <a:xfrm>
            <a:off x="785931" y="1829602"/>
            <a:ext cx="4006904" cy="3362325"/>
          </a:xfrm>
        </p:spPr>
        <p:txBody>
          <a:bodyPr/>
          <a:lstStyle/>
          <a:p>
            <a:r>
              <a:rPr lang="en-GB" dirty="0"/>
              <a:t>Cyber bullying includes any form of bullying via technology.</a:t>
            </a:r>
          </a:p>
          <a:p>
            <a:r>
              <a:rPr lang="en-GB" dirty="0"/>
              <a:t>Cyber bullying is rife and sadly the majority of young people will witness or experience this at some point in their life.</a:t>
            </a:r>
          </a:p>
          <a:p>
            <a:r>
              <a:rPr lang="en-GB" dirty="0"/>
              <a:t>A recent survey found that 56% has been someone being bullied online and 42% have felt unsafe online.</a:t>
            </a:r>
          </a:p>
          <a:p>
            <a:r>
              <a:rPr lang="en-GB" dirty="0"/>
              <a:t>It can happen 24 hours a day, 7 days per week and has the potential to go far &amp; wide very </a:t>
            </a:r>
            <a:r>
              <a:rPr lang="en-GB" dirty="0" err="1"/>
              <a:t>very</a:t>
            </a:r>
            <a:r>
              <a:rPr lang="en-GB" dirty="0"/>
              <a:t> quickly.  </a:t>
            </a:r>
          </a:p>
          <a:p>
            <a:r>
              <a:rPr lang="en-GB" dirty="0"/>
              <a:t>It can come in many forms…</a:t>
            </a:r>
          </a:p>
        </p:txBody>
      </p:sp>
      <p:sp>
        <p:nvSpPr>
          <p:cNvPr id="4" name="Text Placeholder 3"/>
          <p:cNvSpPr>
            <a:spLocks noGrp="1"/>
          </p:cNvSpPr>
          <p:nvPr>
            <p:ph type="body" sz="quarter" idx="12"/>
          </p:nvPr>
        </p:nvSpPr>
        <p:spPr>
          <a:xfrm>
            <a:off x="6294706" y="1"/>
            <a:ext cx="5087525" cy="6250673"/>
          </a:xfrm>
        </p:spPr>
        <p:txBody>
          <a:bodyPr/>
          <a:lstStyle/>
          <a:p>
            <a:pPr marL="285750" indent="-285750">
              <a:buFont typeface="Arial" panose="020B0604020202020204" pitchFamily="34" charset="0"/>
              <a:buChar char="•"/>
            </a:pPr>
            <a:r>
              <a:rPr lang="en-GB" sz="1600" dirty="0"/>
              <a:t>Harassment </a:t>
            </a:r>
            <a:r>
              <a:rPr lang="en-GB" sz="1600" b="0" dirty="0"/>
              <a:t>- </a:t>
            </a:r>
            <a:r>
              <a:rPr lang="en-US" sz="1600" b="0" dirty="0"/>
              <a:t>act of sending offensive, rude, and insulting messages and/or being abusive. </a:t>
            </a:r>
          </a:p>
          <a:p>
            <a:pPr marL="285750" indent="-285750">
              <a:buFont typeface="Arial" panose="020B0604020202020204" pitchFamily="34" charset="0"/>
              <a:buChar char="•"/>
            </a:pPr>
            <a:r>
              <a:rPr lang="en-US" sz="1600" dirty="0"/>
              <a:t>Denigration – </a:t>
            </a:r>
            <a:r>
              <a:rPr lang="en-US" sz="1600" b="0" dirty="0"/>
              <a:t>sending information about another person that is fake, damaging or untrue. Sharing photos of someone for the purpose to ridicule, spreading fake </a:t>
            </a:r>
            <a:r>
              <a:rPr lang="en-US" sz="1600" b="0" dirty="0" err="1"/>
              <a:t>rumours</a:t>
            </a:r>
            <a:r>
              <a:rPr lang="en-US" sz="1600" b="0" dirty="0"/>
              <a:t> and gossip.</a:t>
            </a:r>
          </a:p>
          <a:p>
            <a:pPr marL="285750" indent="-285750">
              <a:buFont typeface="Arial" panose="020B0604020202020204" pitchFamily="34" charset="0"/>
              <a:buChar char="•"/>
            </a:pPr>
            <a:r>
              <a:rPr lang="en-US" sz="1600" dirty="0"/>
              <a:t>Flaming</a:t>
            </a:r>
            <a:r>
              <a:rPr lang="en-US" sz="1600" b="0" dirty="0"/>
              <a:t> – purposely using extreme &amp; offensive language and getting into online arguments and fights. This is done to cause reactions and enjoyment in the distressed caused.</a:t>
            </a:r>
          </a:p>
          <a:p>
            <a:pPr marL="285750" indent="-285750">
              <a:buFont typeface="Arial" panose="020B0604020202020204" pitchFamily="34" charset="0"/>
              <a:buChar char="•"/>
            </a:pPr>
            <a:r>
              <a:rPr lang="en-US" sz="1600" dirty="0"/>
              <a:t>Impersonation</a:t>
            </a:r>
            <a:r>
              <a:rPr lang="en-US" sz="1600" b="0" dirty="0"/>
              <a:t> – This is when someone hacks (or makes a fake account) of someone’s email or social networking account to use the person's online identity to send or post vicious or embarrassing material to/about others. </a:t>
            </a:r>
            <a:endParaRPr lang="en-GB" sz="1600" dirty="0"/>
          </a:p>
        </p:txBody>
      </p:sp>
    </p:spTree>
    <p:extLst>
      <p:ext uri="{BB962C8B-B14F-4D97-AF65-F5344CB8AC3E}">
        <p14:creationId xmlns:p14="http://schemas.microsoft.com/office/powerpoint/2010/main" val="339887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f56732ec82e4dbbbda2e53279081807 xmlns="6ab8989b-0ba1-45ab-a2fa-382de9b9156d">
      <Terms xmlns="http://schemas.microsoft.com/office/infopath/2007/PartnerControls"/>
    </cf56732ec82e4dbbbda2e53279081807>
    <f8ef1381c730485aa1276495a5d1d537 xmlns="6ab8989b-0ba1-45ab-a2fa-382de9b9156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PublishingStartDate xmlns="http://schemas.microsoft.com/sharepoint/v3" xsi:nil="true"/>
    <fd21eb698bb0483aafcc0098314de881 xmlns="6ab8989b-0ba1-45ab-a2fa-382de9b9156d">
      <Terms xmlns="http://schemas.microsoft.com/office/infopath/2007/PartnerControls"/>
    </fd21eb698bb0483aafcc0098314de881>
    <TaxCatchAll xmlns="6ab8989b-0ba1-45ab-a2fa-382de9b9156d"/>
    <Information_x0020_Classification xmlns="e39e805d-5ff1-484c-9e42-d12da2297806">Official</Information_x0020_Classification>
    <TaxKeywordTaxHTField xmlns="6ab8989b-0ba1-45ab-a2fa-382de9b9156d">
      <Terms xmlns="http://schemas.microsoft.com/office/infopath/2007/PartnerControls"/>
    </TaxKeywordTaxHTField>
    <PublishingExpirationDate xmlns="http://schemas.microsoft.com/sharepoint/v3" xsi:nil="true"/>
    <Summary xmlns="e39e805d-5ff1-484c-9e42-d12da22978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4F488BD5C14D4A4B8F7783A4B716D7FE" ma:contentTypeVersion="21" ma:contentTypeDescription="Default document content type for all documents published on the intranet." ma:contentTypeScope="" ma:versionID="870500c2aa98e200c59da15f8c0767c9">
  <xsd:schema xmlns:xsd="http://www.w3.org/2001/XMLSchema" xmlns:xs="http://www.w3.org/2001/XMLSchema" xmlns:p="http://schemas.microsoft.com/office/2006/metadata/properties" xmlns:ns1="http://schemas.microsoft.com/sharepoint/v3" xmlns:ns2="e39e805d-5ff1-484c-9e42-d12da2297806" xmlns:ns3="6ab8989b-0ba1-45ab-a2fa-382de9b9156d" xmlns:ns4="a34f5799-1157-4c76-afad-85be00444ce7" targetNamespace="http://schemas.microsoft.com/office/2006/metadata/properties" ma:root="true" ma:fieldsID="030bb15092ea527d575bf6c26a999878" ns1:_="" ns2:_="" ns3:_="" ns4:_="">
    <xsd:import namespace="http://schemas.microsoft.com/sharepoint/v3"/>
    <xsd:import namespace="e39e805d-5ff1-484c-9e42-d12da2297806"/>
    <xsd:import namespace="6ab8989b-0ba1-45ab-a2fa-382de9b9156d"/>
    <xsd:import namespace="a34f5799-1157-4c76-afad-85be00444ce7"/>
    <xsd:element name="properties">
      <xsd:complexType>
        <xsd:sequence>
          <xsd:element name="documentManagement">
            <xsd:complexType>
              <xsd:all>
                <xsd:element ref="ns2:Information_x0020_Classification" minOccurs="0"/>
                <xsd:element ref="ns2:Summary" minOccurs="0"/>
                <xsd:element ref="ns3:f8ef1381c730485aa1276495a5d1d537" minOccurs="0"/>
                <xsd:element ref="ns3:TaxCatchAll" minOccurs="0"/>
                <xsd:element ref="ns3:TaxCatchAllLabel" minOccurs="0"/>
                <xsd:element ref="ns3:cf56732ec82e4dbbbda2e53279081807" minOccurs="0"/>
                <xsd:element ref="ns3:fd21eb698bb0483aafcc0098314de881" minOccurs="0"/>
                <xsd:element ref="ns3:TaxKeywordTaxHTField" minOccurs="0"/>
                <xsd:element ref="ns1:PublishingStartDate" minOccurs="0"/>
                <xsd:element ref="ns1:PublishingExpiration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8"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9"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8989b-0ba1-45ab-a2fa-382de9b9156d" elementFormDefault="qualified">
    <xsd:import namespace="http://schemas.microsoft.com/office/2006/documentManagement/types"/>
    <xsd:import namespace="http://schemas.microsoft.com/office/infopath/2007/PartnerControls"/>
    <xsd:element name="f8ef1381c730485aa1276495a5d1d537" ma:index="10" ma:taxonomy="true" ma:internalName="f8ef1381c730485aa1276495a5d1d537" ma:taxonomyFieldName="Document_x0020_Type" ma:displayName="Document Type" ma:readOnly="false" ma:fieldId="{f8ef1381-c730-485a-a127-6495a5d1d537}" ma:taxonomyMulti="true" ma:sspId="90b69f95-b1ac-4ebf-9d8f-487b0bcfe957" ma:termSetId="92555d89-36a6-41f9-ac4b-542705cd242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b80de46-45c0-4f17-8d5a-f1cd6fbd34a0}" ma:internalName="TaxCatchAll" ma:showField="CatchAllData"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80de46-45c0-4f17-8d5a-f1cd6fbd34a0}" ma:internalName="TaxCatchAllLabel" ma:readOnly="true" ma:showField="CatchAllDataLabel"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4" nillable="true" ma:taxonomy="true" ma:internalName="cf56732ec82e4dbbbda2e53279081807" ma:taxonomyFieldName="CGL_x0020_Service" ma:displayName="CGL Service" ma:readOnly="false" ma:fieldId="{cf56732e-c82e-4dbb-bda2-e53279081807}" ma:sspId="90b69f95-b1ac-4ebf-9d8f-487b0bcfe957" ma:termSetId="b49ca706-657f-4497-952f-fa3b134c94ae" ma:anchorId="00000000-0000-0000-0000-000000000000" ma:open="false" ma:isKeyword="false">
      <xsd:complexType>
        <xsd:sequence>
          <xsd:element ref="pc:Terms" minOccurs="0" maxOccurs="1"/>
        </xsd:sequence>
      </xsd:complexType>
    </xsd:element>
    <xsd:element name="fd21eb698bb0483aafcc0098314de881" ma:index="16" nillable="true" ma:taxonomy="true" ma:internalName="fd21eb698bb0483aafcc0098314de881" ma:taxonomyFieldName="Modalities" ma:displayName="Modalities" ma:readOnly="false" ma:fieldId="{fd21eb69-8bb0-483a-afcc-0098314de881}" ma:taxonomyMulti="true" ma:sspId="90b69f95-b1ac-4ebf-9d8f-487b0bcfe957" ma:termSetId="9f337a8f-4bf6-4cf1-ae33-5c5077f63be8"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90b69f95-b1ac-4ebf-9d8f-487b0bcfe95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4f5799-1157-4c76-afad-85be00444c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C29A0-C4F1-4ADE-B0A9-169D4224043F}">
  <ds:schemaRefs>
    <ds:schemaRef ds:uri="http://schemas.microsoft.com/sharepoint/v3/contenttype/forms"/>
  </ds:schemaRefs>
</ds:datastoreItem>
</file>

<file path=customXml/itemProps2.xml><?xml version="1.0" encoding="utf-8"?>
<ds:datastoreItem xmlns:ds="http://schemas.openxmlformats.org/officeDocument/2006/customXml" ds:itemID="{5684550E-5C51-48C7-8316-5EB9B6B7B1F9}">
  <ds:schemaRefs>
    <ds:schemaRef ds:uri="http://schemas.microsoft.com/office/2006/documentManagement/types"/>
    <ds:schemaRef ds:uri="http://purl.org/dc/terms/"/>
    <ds:schemaRef ds:uri="http://schemas.openxmlformats.org/package/2006/metadata/core-properties"/>
    <ds:schemaRef ds:uri="http://purl.org/dc/dcmitype/"/>
    <ds:schemaRef ds:uri="6ab8989b-0ba1-45ab-a2fa-382de9b9156d"/>
    <ds:schemaRef ds:uri="http://schemas.microsoft.com/sharepoint/v3"/>
    <ds:schemaRef ds:uri="http://purl.org/dc/elements/1.1/"/>
    <ds:schemaRef ds:uri="http://schemas.microsoft.com/office/2006/metadata/properties"/>
    <ds:schemaRef ds:uri="http://schemas.microsoft.com/office/infopath/2007/PartnerControls"/>
    <ds:schemaRef ds:uri="a34f5799-1157-4c76-afad-85be00444ce7"/>
    <ds:schemaRef ds:uri="e39e805d-5ff1-484c-9e42-d12da2297806"/>
    <ds:schemaRef ds:uri="http://www.w3.org/XML/1998/namespace"/>
  </ds:schemaRefs>
</ds:datastoreItem>
</file>

<file path=customXml/itemProps3.xml><?xml version="1.0" encoding="utf-8"?>
<ds:datastoreItem xmlns:ds="http://schemas.openxmlformats.org/officeDocument/2006/customXml" ds:itemID="{72CB3C4E-0367-4A8B-842E-94D854CC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6ab8989b-0ba1-45ab-a2fa-382de9b9156d"/>
    <ds:schemaRef ds:uri="a34f5799-1157-4c76-afad-85be00444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1337</TotalTime>
  <Words>1407</Words>
  <Application>Microsoft Office PowerPoint</Application>
  <PresentationFormat>Widescreen</PresentationFormat>
  <Paragraphs>195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Roy</dc:creator>
  <cp:lastModifiedBy>Hargrave, Paul</cp:lastModifiedBy>
  <cp:revision>171</cp:revision>
  <dcterms:created xsi:type="dcterms:W3CDTF">2019-10-22T08:31:46Z</dcterms:created>
  <dcterms:modified xsi:type="dcterms:W3CDTF">2020-07-01T21:30:16Z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GL Service">
    <vt:lpwstr/>
  </property>
  <property fmtid="{D5CDD505-2E9C-101B-9397-08002B2CF9AE}" pid="3" name="TaxKeyword">
    <vt:lpwstr/>
  </property>
  <property fmtid="{D5CDD505-2E9C-101B-9397-08002B2CF9AE}" pid="4" name="ContentTypeId">
    <vt:lpwstr>0x01010051F2BFD3ADE3BA48A4FC25BD08A4B1F802004F488BD5C14D4A4B8F7783A4B716D7FE</vt:lpwstr>
  </property>
  <property fmtid="{D5CDD505-2E9C-101B-9397-08002B2CF9AE}" pid="5" name="Modalities">
    <vt:lpwstr/>
  </property>
  <property fmtid="{D5CDD505-2E9C-101B-9397-08002B2CF9AE}" pid="6" name="Document Type">
    <vt:lpwstr>1847;#Template|c1c4ebe6-8755-4f36-9c46-1960d90bc6f6</vt:lpwstr>
  </property>
</Properties>
</file>