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0" r:id="rId3"/>
    <p:sldId id="257" r:id="rId4"/>
    <p:sldId id="266" r:id="rId5"/>
    <p:sldId id="265" r:id="rId6"/>
    <p:sldId id="258" r:id="rId7"/>
    <p:sldId id="271" r:id="rId8"/>
    <p:sldId id="267" r:id="rId9"/>
    <p:sldId id="272" r:id="rId10"/>
    <p:sldId id="270" r:id="rId11"/>
    <p:sldId id="261" r:id="rId12"/>
    <p:sldId id="274" r:id="rId13"/>
    <p:sldId id="275" r:id="rId14"/>
    <p:sldId id="263" r:id="rId15"/>
    <p:sldId id="268" r:id="rId16"/>
    <p:sldId id="264"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 Bliss" initials="SB" lastIdx="1" clrIdx="0">
    <p:extLst>
      <p:ext uri="{19B8F6BF-5375-455C-9EA6-DF929625EA0E}">
        <p15:presenceInfo xmlns:p15="http://schemas.microsoft.com/office/powerpoint/2012/main" userId="S::Steven.Bliss@cgl.org.uk::6698a612-0710-44a2-af24-df10fc2464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EB1FA0-B535-4F25-B2D4-F3A626944769}" v="28" dt="2020-06-30T09:24:56.953"/>
    <p1510:client id="{A1D59078-35CA-4F5C-9C5B-48E72A6C046E}" v="20" dt="2020-07-01T07:54:34.9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244" autoAdjust="0"/>
  </p:normalViewPr>
  <p:slideViewPr>
    <p:cSldViewPr snapToGrid="0">
      <p:cViewPr>
        <p:scale>
          <a:sx n="105" d="100"/>
          <a:sy n="105" d="100"/>
        </p:scale>
        <p:origin x="62" y="-119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_rels/drawing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C1A29E-7AAA-434A-ABDE-50DDEB3FD6F4}"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GB"/>
        </a:p>
      </dgm:t>
    </dgm:pt>
    <dgm:pt modelId="{271F310B-CC63-4039-95A7-CFBE223284B3}">
      <dgm:prSet phldrT="[Text]"/>
      <dgm:spPr/>
      <dgm:t>
        <a:bodyPr/>
        <a:lstStyle/>
        <a:p>
          <a:endParaRPr lang="en-GB" dirty="0"/>
        </a:p>
      </dgm:t>
    </dgm:pt>
    <dgm:pt modelId="{2F1F86D5-B2BC-400B-B923-61F6BC4758FA}" type="parTrans" cxnId="{3AA11501-2597-4CF2-A086-729C924673F2}">
      <dgm:prSet/>
      <dgm:spPr/>
      <dgm:t>
        <a:bodyPr/>
        <a:lstStyle/>
        <a:p>
          <a:endParaRPr lang="en-GB"/>
        </a:p>
      </dgm:t>
    </dgm:pt>
    <dgm:pt modelId="{F3A87B88-71D2-4EAA-8087-43414994656E}" type="sibTrans" cxnId="{3AA11501-2597-4CF2-A086-729C924673F2}">
      <dgm:prSet/>
      <dgm:spPr/>
      <dgm:t>
        <a:bodyPr/>
        <a:lstStyle/>
        <a:p>
          <a:endParaRPr lang="en-GB"/>
        </a:p>
      </dgm:t>
    </dgm:pt>
    <dgm:pt modelId="{3A0A1BC2-1694-4D02-937C-7945989751A4}">
      <dgm:prSet phldrT="[Text]"/>
      <dgm:spPr/>
      <dgm:t>
        <a:bodyPr/>
        <a:lstStyle/>
        <a:p>
          <a:r>
            <a:rPr lang="en-GB" dirty="0"/>
            <a:t>Lifestyle coaching</a:t>
          </a:r>
        </a:p>
      </dgm:t>
    </dgm:pt>
    <dgm:pt modelId="{CD225F22-9AF2-41C6-A893-69402DD0F411}" type="parTrans" cxnId="{D5074019-9BFF-4CE5-B348-2EC37383988A}">
      <dgm:prSet/>
      <dgm:spPr/>
      <dgm:t>
        <a:bodyPr/>
        <a:lstStyle/>
        <a:p>
          <a:endParaRPr lang="en-GB"/>
        </a:p>
      </dgm:t>
    </dgm:pt>
    <dgm:pt modelId="{F16ABF70-FDEA-44C5-AC00-EE34087E1075}" type="sibTrans" cxnId="{D5074019-9BFF-4CE5-B348-2EC37383988A}">
      <dgm:prSet/>
      <dgm:spPr/>
      <dgm:t>
        <a:bodyPr/>
        <a:lstStyle/>
        <a:p>
          <a:endParaRPr lang="en-GB"/>
        </a:p>
      </dgm:t>
    </dgm:pt>
    <dgm:pt modelId="{DC4A00E6-6A5C-4870-B6E8-E2B9FA3CB76B}">
      <dgm:prSet phldrT="[Text]"/>
      <dgm:spPr/>
      <dgm:t>
        <a:bodyPr/>
        <a:lstStyle/>
        <a:p>
          <a:r>
            <a:rPr lang="en-GB" dirty="0"/>
            <a:t>Self-help (</a:t>
          </a:r>
          <a:r>
            <a:rPr lang="en-GB" dirty="0" err="1"/>
            <a:t>incl</a:t>
          </a:r>
          <a:r>
            <a:rPr lang="en-GB" dirty="0"/>
            <a:t> ‘Best You’ portal</a:t>
          </a:r>
        </a:p>
      </dgm:t>
    </dgm:pt>
    <dgm:pt modelId="{3EB6067A-23F3-46FD-A9E1-E386F7B0E1CA}" type="parTrans" cxnId="{A1395B59-46A4-4100-8C15-B4951C2ED8A9}">
      <dgm:prSet/>
      <dgm:spPr/>
      <dgm:t>
        <a:bodyPr/>
        <a:lstStyle/>
        <a:p>
          <a:endParaRPr lang="en-GB"/>
        </a:p>
      </dgm:t>
    </dgm:pt>
    <dgm:pt modelId="{3E7693A4-03C2-434F-AD43-E2E8123E04A7}" type="sibTrans" cxnId="{A1395B59-46A4-4100-8C15-B4951C2ED8A9}">
      <dgm:prSet/>
      <dgm:spPr/>
      <dgm:t>
        <a:bodyPr/>
        <a:lstStyle/>
        <a:p>
          <a:endParaRPr lang="en-GB"/>
        </a:p>
      </dgm:t>
    </dgm:pt>
    <dgm:pt modelId="{24E3C945-34A5-4C0E-939B-C5046C0AC01B}">
      <dgm:prSet phldrT="[Text]"/>
      <dgm:spPr/>
      <dgm:t>
        <a:bodyPr/>
        <a:lstStyle/>
        <a:p>
          <a:endParaRPr lang="en-GB" dirty="0"/>
        </a:p>
      </dgm:t>
    </dgm:pt>
    <dgm:pt modelId="{FCBD35D2-6EB5-46AD-8102-2A401012B621}" type="parTrans" cxnId="{03C6C9D0-FEA5-4EA1-94C9-5EBACB652ECE}">
      <dgm:prSet/>
      <dgm:spPr/>
      <dgm:t>
        <a:bodyPr/>
        <a:lstStyle/>
        <a:p>
          <a:endParaRPr lang="en-GB"/>
        </a:p>
      </dgm:t>
    </dgm:pt>
    <dgm:pt modelId="{E79F71E8-3E69-4287-A806-0B84E520A95A}" type="sibTrans" cxnId="{03C6C9D0-FEA5-4EA1-94C9-5EBACB652ECE}">
      <dgm:prSet/>
      <dgm:spPr/>
      <dgm:t>
        <a:bodyPr/>
        <a:lstStyle/>
        <a:p>
          <a:endParaRPr lang="en-GB"/>
        </a:p>
      </dgm:t>
    </dgm:pt>
    <dgm:pt modelId="{C28C5933-6D2C-4018-A2DB-742AE347EDB6}">
      <dgm:prSet phldrT="[Text]"/>
      <dgm:spPr/>
      <dgm:t>
        <a:bodyPr/>
        <a:lstStyle/>
        <a:p>
          <a:r>
            <a:rPr lang="en-GB" dirty="0"/>
            <a:t>Structured treatment</a:t>
          </a:r>
        </a:p>
      </dgm:t>
    </dgm:pt>
    <dgm:pt modelId="{9A61C81D-5A11-44CC-AEE8-E71E7F61CCF5}" type="parTrans" cxnId="{4542EC34-9912-4862-9DEC-9785BC3617D3}">
      <dgm:prSet/>
      <dgm:spPr/>
      <dgm:t>
        <a:bodyPr/>
        <a:lstStyle/>
        <a:p>
          <a:endParaRPr lang="en-GB"/>
        </a:p>
      </dgm:t>
    </dgm:pt>
    <dgm:pt modelId="{609A1B77-C26A-4D94-8060-691E1312A079}" type="sibTrans" cxnId="{4542EC34-9912-4862-9DEC-9785BC3617D3}">
      <dgm:prSet/>
      <dgm:spPr/>
      <dgm:t>
        <a:bodyPr/>
        <a:lstStyle/>
        <a:p>
          <a:endParaRPr lang="en-GB"/>
        </a:p>
      </dgm:t>
    </dgm:pt>
    <dgm:pt modelId="{B48B37E4-4719-469D-B1C2-52662C1D0ECF}">
      <dgm:prSet phldrT="[Text]"/>
      <dgm:spPr/>
      <dgm:t>
        <a:bodyPr/>
        <a:lstStyle/>
        <a:p>
          <a:r>
            <a:rPr lang="en-GB" dirty="0"/>
            <a:t>Harm reduction advice</a:t>
          </a:r>
        </a:p>
      </dgm:t>
    </dgm:pt>
    <dgm:pt modelId="{60202B58-6E04-4BA7-9F02-FEDD72FC02EC}" type="parTrans" cxnId="{B3D5C9AB-EF22-4A44-B8FA-1C843A797A26}">
      <dgm:prSet/>
      <dgm:spPr/>
      <dgm:t>
        <a:bodyPr/>
        <a:lstStyle/>
        <a:p>
          <a:endParaRPr lang="en-GB"/>
        </a:p>
      </dgm:t>
    </dgm:pt>
    <dgm:pt modelId="{9115F579-FDB9-4863-AFD6-CDA4CD22F8BE}" type="sibTrans" cxnId="{B3D5C9AB-EF22-4A44-B8FA-1C843A797A26}">
      <dgm:prSet/>
      <dgm:spPr/>
      <dgm:t>
        <a:bodyPr/>
        <a:lstStyle/>
        <a:p>
          <a:endParaRPr lang="en-GB"/>
        </a:p>
      </dgm:t>
    </dgm:pt>
    <dgm:pt modelId="{962D15F8-349B-4E19-92AF-C0812D2469E4}">
      <dgm:prSet phldrT="[Text]"/>
      <dgm:spPr/>
      <dgm:t>
        <a:bodyPr/>
        <a:lstStyle/>
        <a:p>
          <a:r>
            <a:rPr lang="en-GB" dirty="0"/>
            <a:t>Brief advice</a:t>
          </a:r>
        </a:p>
      </dgm:t>
    </dgm:pt>
    <dgm:pt modelId="{FF2BC92A-0963-4E79-B84C-E251D948F6C1}" type="parTrans" cxnId="{8BD9306E-0D19-46BA-B083-A36DED9AA73C}">
      <dgm:prSet/>
      <dgm:spPr/>
      <dgm:t>
        <a:bodyPr/>
        <a:lstStyle/>
        <a:p>
          <a:endParaRPr lang="en-GB"/>
        </a:p>
      </dgm:t>
    </dgm:pt>
    <dgm:pt modelId="{5E21BA64-9C74-43A9-96CA-4FB91662DED2}" type="sibTrans" cxnId="{8BD9306E-0D19-46BA-B083-A36DED9AA73C}">
      <dgm:prSet/>
      <dgm:spPr/>
      <dgm:t>
        <a:bodyPr/>
        <a:lstStyle/>
        <a:p>
          <a:endParaRPr lang="en-GB"/>
        </a:p>
      </dgm:t>
    </dgm:pt>
    <dgm:pt modelId="{0EF572A6-8C94-4F55-88A1-D0704DA3B0DE}">
      <dgm:prSet phldrT="[Text]"/>
      <dgm:spPr/>
      <dgm:t>
        <a:bodyPr/>
        <a:lstStyle/>
        <a:p>
          <a:r>
            <a:rPr lang="en-GB" dirty="0"/>
            <a:t>Talking therapies</a:t>
          </a:r>
        </a:p>
      </dgm:t>
    </dgm:pt>
    <dgm:pt modelId="{593433EC-51C5-410A-9CA1-D523B4E02510}" type="parTrans" cxnId="{9CB0CE82-129B-4994-B3F3-D46253C38676}">
      <dgm:prSet/>
      <dgm:spPr/>
      <dgm:t>
        <a:bodyPr/>
        <a:lstStyle/>
        <a:p>
          <a:endParaRPr lang="en-GB"/>
        </a:p>
      </dgm:t>
    </dgm:pt>
    <dgm:pt modelId="{95417CB8-2E5E-4F06-852D-787CD6D7E768}" type="sibTrans" cxnId="{9CB0CE82-129B-4994-B3F3-D46253C38676}">
      <dgm:prSet/>
      <dgm:spPr/>
      <dgm:t>
        <a:bodyPr/>
        <a:lstStyle/>
        <a:p>
          <a:endParaRPr lang="en-GB"/>
        </a:p>
      </dgm:t>
    </dgm:pt>
    <dgm:pt modelId="{207FAD0F-1B27-4AB4-AFCA-D23EB93CEAA9}">
      <dgm:prSet phldrT="[Text]"/>
      <dgm:spPr/>
      <dgm:t>
        <a:bodyPr/>
        <a:lstStyle/>
        <a:p>
          <a:r>
            <a:rPr lang="en-GB" dirty="0"/>
            <a:t>Peer support</a:t>
          </a:r>
        </a:p>
      </dgm:t>
    </dgm:pt>
    <dgm:pt modelId="{244C8289-F192-4C54-BD0E-934D64EF8D0A}" type="parTrans" cxnId="{C6425254-08D3-47F2-9252-3954A5D0527B}">
      <dgm:prSet/>
      <dgm:spPr/>
      <dgm:t>
        <a:bodyPr/>
        <a:lstStyle/>
        <a:p>
          <a:endParaRPr lang="en-GB"/>
        </a:p>
      </dgm:t>
    </dgm:pt>
    <dgm:pt modelId="{262BA520-43EE-49E5-978A-C4B87023BC35}" type="sibTrans" cxnId="{C6425254-08D3-47F2-9252-3954A5D0527B}">
      <dgm:prSet/>
      <dgm:spPr/>
      <dgm:t>
        <a:bodyPr/>
        <a:lstStyle/>
        <a:p>
          <a:endParaRPr lang="en-GB"/>
        </a:p>
      </dgm:t>
    </dgm:pt>
    <dgm:pt modelId="{1CAED17D-A1E0-4070-A4B8-B15FEC905641}">
      <dgm:prSet phldrT="[Text]"/>
      <dgm:spPr/>
      <dgm:t>
        <a:bodyPr/>
        <a:lstStyle/>
        <a:p>
          <a:r>
            <a:rPr lang="en-GB" dirty="0"/>
            <a:t>Detox</a:t>
          </a:r>
        </a:p>
      </dgm:t>
    </dgm:pt>
    <dgm:pt modelId="{C67099E0-302E-4233-BC6F-BB134C0561C6}" type="parTrans" cxnId="{72154054-534B-4938-9D71-A5CEA057E244}">
      <dgm:prSet/>
      <dgm:spPr/>
      <dgm:t>
        <a:bodyPr/>
        <a:lstStyle/>
        <a:p>
          <a:endParaRPr lang="en-GB"/>
        </a:p>
      </dgm:t>
    </dgm:pt>
    <dgm:pt modelId="{C37C87CC-AB15-48E3-AF20-74D04BCB1719}" type="sibTrans" cxnId="{72154054-534B-4938-9D71-A5CEA057E244}">
      <dgm:prSet/>
      <dgm:spPr/>
      <dgm:t>
        <a:bodyPr/>
        <a:lstStyle/>
        <a:p>
          <a:endParaRPr lang="en-GB"/>
        </a:p>
      </dgm:t>
    </dgm:pt>
    <dgm:pt modelId="{A759D2CE-8C0E-4A9D-9655-6976F73DB75B}" type="pres">
      <dgm:prSet presAssocID="{11C1A29E-7AAA-434A-ABDE-50DDEB3FD6F4}" presName="linearFlow" presStyleCnt="0">
        <dgm:presLayoutVars>
          <dgm:dir/>
          <dgm:animLvl val="lvl"/>
          <dgm:resizeHandles/>
        </dgm:presLayoutVars>
      </dgm:prSet>
      <dgm:spPr/>
    </dgm:pt>
    <dgm:pt modelId="{6DD0C886-4FCD-42D3-B158-DFFED291F8B6}" type="pres">
      <dgm:prSet presAssocID="{271F310B-CC63-4039-95A7-CFBE223284B3}" presName="compositeNode" presStyleCnt="0">
        <dgm:presLayoutVars>
          <dgm:bulletEnabled val="1"/>
        </dgm:presLayoutVars>
      </dgm:prSet>
      <dgm:spPr/>
    </dgm:pt>
    <dgm:pt modelId="{4B21BCC8-C6FC-4C0C-B9C6-A5B0A344D700}" type="pres">
      <dgm:prSet presAssocID="{271F310B-CC63-4039-95A7-CFBE223284B3}" presName="image" presStyleLbl="fgImgPlace1" presStyleIdx="0" presStyleCnt="2" custLinFactX="240859" custLinFactNeighborX="300000" custLinFactNeighborY="1061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a:ln>
          <a:noFill/>
        </a:ln>
      </dgm:spPr>
    </dgm:pt>
    <dgm:pt modelId="{1E053457-099C-48AE-B855-79283EF2E061}" type="pres">
      <dgm:prSet presAssocID="{271F310B-CC63-4039-95A7-CFBE223284B3}" presName="childNode" presStyleLbl="node1" presStyleIdx="0" presStyleCnt="2" custScaleX="99097" custScaleY="98319" custLinFactNeighborX="12569" custLinFactNeighborY="-28133">
        <dgm:presLayoutVars>
          <dgm:bulletEnabled val="1"/>
        </dgm:presLayoutVars>
      </dgm:prSet>
      <dgm:spPr/>
    </dgm:pt>
    <dgm:pt modelId="{3135968C-85DE-4512-BA9F-95676EF09C20}" type="pres">
      <dgm:prSet presAssocID="{271F310B-CC63-4039-95A7-CFBE223284B3}" presName="parentNode" presStyleLbl="revTx" presStyleIdx="0" presStyleCnt="2">
        <dgm:presLayoutVars>
          <dgm:chMax val="0"/>
          <dgm:bulletEnabled val="1"/>
        </dgm:presLayoutVars>
      </dgm:prSet>
      <dgm:spPr/>
    </dgm:pt>
    <dgm:pt modelId="{CE141B4B-FBB5-462C-9534-6D3DC96230E6}" type="pres">
      <dgm:prSet presAssocID="{F3A87B88-71D2-4EAA-8087-43414994656E}" presName="sibTrans" presStyleCnt="0"/>
      <dgm:spPr/>
    </dgm:pt>
    <dgm:pt modelId="{6E3F56BC-E26B-43AB-8851-C2C3860C742A}" type="pres">
      <dgm:prSet presAssocID="{24E3C945-34A5-4C0E-939B-C5046C0AC01B}" presName="compositeNode" presStyleCnt="0">
        <dgm:presLayoutVars>
          <dgm:bulletEnabled val="1"/>
        </dgm:presLayoutVars>
      </dgm:prSet>
      <dgm:spPr/>
    </dgm:pt>
    <dgm:pt modelId="{1739B9AD-CC32-4772-A812-C1DE5F37D463}" type="pres">
      <dgm:prSet presAssocID="{24E3C945-34A5-4C0E-939B-C5046C0AC01B}" presName="image" presStyleLbl="fgImgPlace1" presStyleIdx="1" presStyleCnt="2" custLinFactX="209522" custLinFactNeighborX="300000" custLinFactNeighborY="10611"/>
      <dgm:spPr>
        <a:blipFill>
          <a:blip xmlns:r="http://schemas.openxmlformats.org/officeDocument/2006/relationships" r:embed="rId2">
            <a:extLst>
              <a:ext uri="{28A0092B-C50C-407E-A947-70E740481C1C}">
                <a14:useLocalDpi xmlns:a14="http://schemas.microsoft.com/office/drawing/2010/main" val="0"/>
              </a:ext>
            </a:extLst>
          </a:blip>
          <a:srcRect/>
          <a:stretch>
            <a:fillRect l="-8000" r="-8000"/>
          </a:stretch>
        </a:blipFill>
        <a:ln>
          <a:noFill/>
        </a:ln>
      </dgm:spPr>
    </dgm:pt>
    <dgm:pt modelId="{96613945-7C5F-4F45-A0FB-EB0CC8D7771D}" type="pres">
      <dgm:prSet presAssocID="{24E3C945-34A5-4C0E-939B-C5046C0AC01B}" presName="childNode" presStyleLbl="node1" presStyleIdx="1" presStyleCnt="2" custLinFactNeighborX="8948" custLinFactNeighborY="-32838">
        <dgm:presLayoutVars>
          <dgm:bulletEnabled val="1"/>
        </dgm:presLayoutVars>
      </dgm:prSet>
      <dgm:spPr/>
    </dgm:pt>
    <dgm:pt modelId="{7980B369-0FDA-4EDB-98C7-9CCB609E6ABC}" type="pres">
      <dgm:prSet presAssocID="{24E3C945-34A5-4C0E-939B-C5046C0AC01B}" presName="parentNode" presStyleLbl="revTx" presStyleIdx="1" presStyleCnt="2">
        <dgm:presLayoutVars>
          <dgm:chMax val="0"/>
          <dgm:bulletEnabled val="1"/>
        </dgm:presLayoutVars>
      </dgm:prSet>
      <dgm:spPr/>
    </dgm:pt>
  </dgm:ptLst>
  <dgm:cxnLst>
    <dgm:cxn modelId="{3AA11501-2597-4CF2-A086-729C924673F2}" srcId="{11C1A29E-7AAA-434A-ABDE-50DDEB3FD6F4}" destId="{271F310B-CC63-4039-95A7-CFBE223284B3}" srcOrd="0" destOrd="0" parTransId="{2F1F86D5-B2BC-400B-B923-61F6BC4758FA}" sibTransId="{F3A87B88-71D2-4EAA-8087-43414994656E}"/>
    <dgm:cxn modelId="{EA925506-C469-49DB-8DF7-0874D9DB1657}" type="presOf" srcId="{DC4A00E6-6A5C-4870-B6E8-E2B9FA3CB76B}" destId="{1E053457-099C-48AE-B855-79283EF2E061}" srcOrd="0" destOrd="2" presId="urn:microsoft.com/office/officeart/2005/8/layout/hList2"/>
    <dgm:cxn modelId="{27DE2E0A-F3D2-49C4-84D3-E97226CFCA71}" type="presOf" srcId="{271F310B-CC63-4039-95A7-CFBE223284B3}" destId="{3135968C-85DE-4512-BA9F-95676EF09C20}" srcOrd="0" destOrd="0" presId="urn:microsoft.com/office/officeart/2005/8/layout/hList2"/>
    <dgm:cxn modelId="{D5074019-9BFF-4CE5-B348-2EC37383988A}" srcId="{271F310B-CC63-4039-95A7-CFBE223284B3}" destId="{3A0A1BC2-1694-4D02-937C-7945989751A4}" srcOrd="0" destOrd="0" parTransId="{CD225F22-9AF2-41C6-A893-69402DD0F411}" sibTransId="{F16ABF70-FDEA-44C5-AC00-EE34087E1075}"/>
    <dgm:cxn modelId="{78F8B81E-5981-475B-B504-86D642E1ADCD}" type="presOf" srcId="{0EF572A6-8C94-4F55-88A1-D0704DA3B0DE}" destId="{96613945-7C5F-4F45-A0FB-EB0CC8D7771D}" srcOrd="0" destOrd="2" presId="urn:microsoft.com/office/officeart/2005/8/layout/hList2"/>
    <dgm:cxn modelId="{4542EC34-9912-4862-9DEC-9785BC3617D3}" srcId="{24E3C945-34A5-4C0E-939B-C5046C0AC01B}" destId="{C28C5933-6D2C-4018-A2DB-742AE347EDB6}" srcOrd="0" destOrd="0" parTransId="{9A61C81D-5A11-44CC-AEE8-E71E7F61CCF5}" sibTransId="{609A1B77-C26A-4D94-8060-691E1312A079}"/>
    <dgm:cxn modelId="{CF902437-D060-4E3E-882E-4564FAAEF541}" type="presOf" srcId="{207FAD0F-1B27-4AB4-AFCA-D23EB93CEAA9}" destId="{96613945-7C5F-4F45-A0FB-EB0CC8D7771D}" srcOrd="0" destOrd="3" presId="urn:microsoft.com/office/officeart/2005/8/layout/hList2"/>
    <dgm:cxn modelId="{372CCD45-A012-4C41-8791-48F20BB92DED}" type="presOf" srcId="{11C1A29E-7AAA-434A-ABDE-50DDEB3FD6F4}" destId="{A759D2CE-8C0E-4A9D-9655-6976F73DB75B}" srcOrd="0" destOrd="0" presId="urn:microsoft.com/office/officeart/2005/8/layout/hList2"/>
    <dgm:cxn modelId="{8ABCAA68-6E57-4B14-88AD-449270E9EB83}" type="presOf" srcId="{3A0A1BC2-1694-4D02-937C-7945989751A4}" destId="{1E053457-099C-48AE-B855-79283EF2E061}" srcOrd="0" destOrd="0" presId="urn:microsoft.com/office/officeart/2005/8/layout/hList2"/>
    <dgm:cxn modelId="{8BD9306E-0D19-46BA-B083-A36DED9AA73C}" srcId="{271F310B-CC63-4039-95A7-CFBE223284B3}" destId="{962D15F8-349B-4E19-92AF-C0812D2469E4}" srcOrd="1" destOrd="0" parTransId="{FF2BC92A-0963-4E79-B84C-E251D948F6C1}" sibTransId="{5E21BA64-9C74-43A9-96CA-4FB91662DED2}"/>
    <dgm:cxn modelId="{10BD7673-BCD4-4839-93F2-F37A3BEC12C2}" type="presOf" srcId="{B48B37E4-4719-469D-B1C2-52662C1D0ECF}" destId="{96613945-7C5F-4F45-A0FB-EB0CC8D7771D}" srcOrd="0" destOrd="1" presId="urn:microsoft.com/office/officeart/2005/8/layout/hList2"/>
    <dgm:cxn modelId="{72154054-534B-4938-9D71-A5CEA057E244}" srcId="{24E3C945-34A5-4C0E-939B-C5046C0AC01B}" destId="{1CAED17D-A1E0-4070-A4B8-B15FEC905641}" srcOrd="4" destOrd="0" parTransId="{C67099E0-302E-4233-BC6F-BB134C0561C6}" sibTransId="{C37C87CC-AB15-48E3-AF20-74D04BCB1719}"/>
    <dgm:cxn modelId="{C6425254-08D3-47F2-9252-3954A5D0527B}" srcId="{24E3C945-34A5-4C0E-939B-C5046C0AC01B}" destId="{207FAD0F-1B27-4AB4-AFCA-D23EB93CEAA9}" srcOrd="3" destOrd="0" parTransId="{244C8289-F192-4C54-BD0E-934D64EF8D0A}" sibTransId="{262BA520-43EE-49E5-978A-C4B87023BC35}"/>
    <dgm:cxn modelId="{A1395B59-46A4-4100-8C15-B4951C2ED8A9}" srcId="{271F310B-CC63-4039-95A7-CFBE223284B3}" destId="{DC4A00E6-6A5C-4870-B6E8-E2B9FA3CB76B}" srcOrd="2" destOrd="0" parTransId="{3EB6067A-23F3-46FD-A9E1-E386F7B0E1CA}" sibTransId="{3E7693A4-03C2-434F-AD43-E2E8123E04A7}"/>
    <dgm:cxn modelId="{9CB0CE82-129B-4994-B3F3-D46253C38676}" srcId="{24E3C945-34A5-4C0E-939B-C5046C0AC01B}" destId="{0EF572A6-8C94-4F55-88A1-D0704DA3B0DE}" srcOrd="2" destOrd="0" parTransId="{593433EC-51C5-410A-9CA1-D523B4E02510}" sibTransId="{95417CB8-2E5E-4F06-852D-787CD6D7E768}"/>
    <dgm:cxn modelId="{48BF1E90-0C5E-4AA1-98EA-D8051F59E18C}" type="presOf" srcId="{1CAED17D-A1E0-4070-A4B8-B15FEC905641}" destId="{96613945-7C5F-4F45-A0FB-EB0CC8D7771D}" srcOrd="0" destOrd="4" presId="urn:microsoft.com/office/officeart/2005/8/layout/hList2"/>
    <dgm:cxn modelId="{B3D5C9AB-EF22-4A44-B8FA-1C843A797A26}" srcId="{24E3C945-34A5-4C0E-939B-C5046C0AC01B}" destId="{B48B37E4-4719-469D-B1C2-52662C1D0ECF}" srcOrd="1" destOrd="0" parTransId="{60202B58-6E04-4BA7-9F02-FEDD72FC02EC}" sibTransId="{9115F579-FDB9-4863-AFD6-CDA4CD22F8BE}"/>
    <dgm:cxn modelId="{E1821DB5-47C4-468E-8396-5E27A34F0FF0}" type="presOf" srcId="{24E3C945-34A5-4C0E-939B-C5046C0AC01B}" destId="{7980B369-0FDA-4EDB-98C7-9CCB609E6ABC}" srcOrd="0" destOrd="0" presId="urn:microsoft.com/office/officeart/2005/8/layout/hList2"/>
    <dgm:cxn modelId="{03C6C9D0-FEA5-4EA1-94C9-5EBACB652ECE}" srcId="{11C1A29E-7AAA-434A-ABDE-50DDEB3FD6F4}" destId="{24E3C945-34A5-4C0E-939B-C5046C0AC01B}" srcOrd="1" destOrd="0" parTransId="{FCBD35D2-6EB5-46AD-8102-2A401012B621}" sibTransId="{E79F71E8-3E69-4287-A806-0B84E520A95A}"/>
    <dgm:cxn modelId="{2C9B1CD3-7F44-4407-BAA9-0496485836CD}" type="presOf" srcId="{962D15F8-349B-4E19-92AF-C0812D2469E4}" destId="{1E053457-099C-48AE-B855-79283EF2E061}" srcOrd="0" destOrd="1" presId="urn:microsoft.com/office/officeart/2005/8/layout/hList2"/>
    <dgm:cxn modelId="{08A985E1-BE94-475E-BD37-5AE180ECA5FA}" type="presOf" srcId="{C28C5933-6D2C-4018-A2DB-742AE347EDB6}" destId="{96613945-7C5F-4F45-A0FB-EB0CC8D7771D}" srcOrd="0" destOrd="0" presId="urn:microsoft.com/office/officeart/2005/8/layout/hList2"/>
    <dgm:cxn modelId="{5A9A83DD-7C1F-485C-8ED0-F0F2B999B64E}" type="presParOf" srcId="{A759D2CE-8C0E-4A9D-9655-6976F73DB75B}" destId="{6DD0C886-4FCD-42D3-B158-DFFED291F8B6}" srcOrd="0" destOrd="0" presId="urn:microsoft.com/office/officeart/2005/8/layout/hList2"/>
    <dgm:cxn modelId="{46106A93-4EF7-4355-A784-19150CC01DC2}" type="presParOf" srcId="{6DD0C886-4FCD-42D3-B158-DFFED291F8B6}" destId="{4B21BCC8-C6FC-4C0C-B9C6-A5B0A344D700}" srcOrd="0" destOrd="0" presId="urn:microsoft.com/office/officeart/2005/8/layout/hList2"/>
    <dgm:cxn modelId="{316E2E2D-DABD-48D6-9CE2-FC35111E6AAC}" type="presParOf" srcId="{6DD0C886-4FCD-42D3-B158-DFFED291F8B6}" destId="{1E053457-099C-48AE-B855-79283EF2E061}" srcOrd="1" destOrd="0" presId="urn:microsoft.com/office/officeart/2005/8/layout/hList2"/>
    <dgm:cxn modelId="{3A326B17-411E-4A6E-AF8B-0B67170FBC28}" type="presParOf" srcId="{6DD0C886-4FCD-42D3-B158-DFFED291F8B6}" destId="{3135968C-85DE-4512-BA9F-95676EF09C20}" srcOrd="2" destOrd="0" presId="urn:microsoft.com/office/officeart/2005/8/layout/hList2"/>
    <dgm:cxn modelId="{C6C36859-5E23-4A7D-A4CB-446E3070D2CB}" type="presParOf" srcId="{A759D2CE-8C0E-4A9D-9655-6976F73DB75B}" destId="{CE141B4B-FBB5-462C-9534-6D3DC96230E6}" srcOrd="1" destOrd="0" presId="urn:microsoft.com/office/officeart/2005/8/layout/hList2"/>
    <dgm:cxn modelId="{B91B1BF2-545D-438C-880C-93A7CA139D80}" type="presParOf" srcId="{A759D2CE-8C0E-4A9D-9655-6976F73DB75B}" destId="{6E3F56BC-E26B-43AB-8851-C2C3860C742A}" srcOrd="2" destOrd="0" presId="urn:microsoft.com/office/officeart/2005/8/layout/hList2"/>
    <dgm:cxn modelId="{913C7CED-81AB-48DB-9B54-E5141FF42CA9}" type="presParOf" srcId="{6E3F56BC-E26B-43AB-8851-C2C3860C742A}" destId="{1739B9AD-CC32-4772-A812-C1DE5F37D463}" srcOrd="0" destOrd="0" presId="urn:microsoft.com/office/officeart/2005/8/layout/hList2"/>
    <dgm:cxn modelId="{22F9C260-9685-41C6-89EA-EED2C2640EB0}" type="presParOf" srcId="{6E3F56BC-E26B-43AB-8851-C2C3860C742A}" destId="{96613945-7C5F-4F45-A0FB-EB0CC8D7771D}" srcOrd="1" destOrd="0" presId="urn:microsoft.com/office/officeart/2005/8/layout/hList2"/>
    <dgm:cxn modelId="{7275F5B0-7BC0-460C-B18C-C3746AA2C3C5}" type="presParOf" srcId="{6E3F56BC-E26B-43AB-8851-C2C3860C742A}" destId="{7980B369-0FDA-4EDB-98C7-9CCB609E6ABC}"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35968C-85DE-4512-BA9F-95676EF09C20}">
      <dsp:nvSpPr>
        <dsp:cNvPr id="0" name=""/>
        <dsp:cNvSpPr/>
      </dsp:nvSpPr>
      <dsp:spPr>
        <a:xfrm rot="16200000">
          <a:off x="-302172" y="1065792"/>
          <a:ext cx="1579251" cy="334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4633" bIns="0" numCol="1" spcCol="1270" anchor="t" anchorCtr="0">
          <a:noAutofit/>
        </a:bodyPr>
        <a:lstStyle/>
        <a:p>
          <a:pPr marL="0" lvl="0" indent="0" algn="r" defTabSz="1022350">
            <a:lnSpc>
              <a:spcPct val="90000"/>
            </a:lnSpc>
            <a:spcBef>
              <a:spcPct val="0"/>
            </a:spcBef>
            <a:spcAft>
              <a:spcPct val="35000"/>
            </a:spcAft>
            <a:buNone/>
          </a:pPr>
          <a:endParaRPr lang="en-GB" sz="2300" kern="1200" dirty="0"/>
        </a:p>
      </dsp:txBody>
      <dsp:txXfrm>
        <a:off x="-302172" y="1065792"/>
        <a:ext cx="1579251" cy="334072"/>
      </dsp:txXfrm>
    </dsp:sp>
    <dsp:sp modelId="{1E053457-099C-48AE-B855-79283EF2E061}">
      <dsp:nvSpPr>
        <dsp:cNvPr id="0" name=""/>
        <dsp:cNvSpPr/>
      </dsp:nvSpPr>
      <dsp:spPr>
        <a:xfrm>
          <a:off x="1131929" y="12185"/>
          <a:ext cx="3633715" cy="15527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94633" rIns="128016" bIns="128016" numCol="1" spcCol="1270" anchor="t" anchorCtr="0">
          <a:noAutofit/>
        </a:bodyPr>
        <a:lstStyle/>
        <a:p>
          <a:pPr marL="114300" lvl="1" indent="-114300" algn="l" defTabSz="622300">
            <a:lnSpc>
              <a:spcPct val="90000"/>
            </a:lnSpc>
            <a:spcBef>
              <a:spcPct val="0"/>
            </a:spcBef>
            <a:spcAft>
              <a:spcPct val="15000"/>
            </a:spcAft>
            <a:buChar char="•"/>
          </a:pPr>
          <a:r>
            <a:rPr lang="en-GB" sz="1400" kern="1200" dirty="0"/>
            <a:t>Lifestyle coaching</a:t>
          </a:r>
        </a:p>
        <a:p>
          <a:pPr marL="114300" lvl="1" indent="-114300" algn="l" defTabSz="622300">
            <a:lnSpc>
              <a:spcPct val="90000"/>
            </a:lnSpc>
            <a:spcBef>
              <a:spcPct val="0"/>
            </a:spcBef>
            <a:spcAft>
              <a:spcPct val="15000"/>
            </a:spcAft>
            <a:buChar char="•"/>
          </a:pPr>
          <a:r>
            <a:rPr lang="en-GB" sz="1400" kern="1200" dirty="0"/>
            <a:t>Brief advice</a:t>
          </a:r>
        </a:p>
        <a:p>
          <a:pPr marL="114300" lvl="1" indent="-114300" algn="l" defTabSz="622300">
            <a:lnSpc>
              <a:spcPct val="90000"/>
            </a:lnSpc>
            <a:spcBef>
              <a:spcPct val="0"/>
            </a:spcBef>
            <a:spcAft>
              <a:spcPct val="15000"/>
            </a:spcAft>
            <a:buChar char="•"/>
          </a:pPr>
          <a:r>
            <a:rPr lang="en-GB" sz="1400" kern="1200" dirty="0"/>
            <a:t>Self-help (</a:t>
          </a:r>
          <a:r>
            <a:rPr lang="en-GB" sz="1400" kern="1200" dirty="0" err="1"/>
            <a:t>incl</a:t>
          </a:r>
          <a:r>
            <a:rPr lang="en-GB" sz="1400" kern="1200" dirty="0"/>
            <a:t> ‘Best You’ portal</a:t>
          </a:r>
        </a:p>
      </dsp:txBody>
      <dsp:txXfrm>
        <a:off x="1131929" y="12185"/>
        <a:ext cx="3633715" cy="1552704"/>
      </dsp:txXfrm>
    </dsp:sp>
    <dsp:sp modelId="{4B21BCC8-C6FC-4C0C-B9C6-A5B0A344D700}">
      <dsp:nvSpPr>
        <dsp:cNvPr id="0" name=""/>
        <dsp:cNvSpPr/>
      </dsp:nvSpPr>
      <dsp:spPr>
        <a:xfrm>
          <a:off x="3934140" y="73124"/>
          <a:ext cx="668145" cy="66814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6000" r="-16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7980B369-0FDA-4EDB-98C7-9CCB609E6ABC}">
      <dsp:nvSpPr>
        <dsp:cNvPr id="0" name=""/>
        <dsp:cNvSpPr/>
      </dsp:nvSpPr>
      <dsp:spPr>
        <a:xfrm rot="16200000">
          <a:off x="4657293" y="1065792"/>
          <a:ext cx="1579251" cy="334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94633" bIns="0" numCol="1" spcCol="1270" anchor="t" anchorCtr="0">
          <a:noAutofit/>
        </a:bodyPr>
        <a:lstStyle/>
        <a:p>
          <a:pPr marL="0" lvl="0" indent="0" algn="r" defTabSz="1022350">
            <a:lnSpc>
              <a:spcPct val="90000"/>
            </a:lnSpc>
            <a:spcBef>
              <a:spcPct val="0"/>
            </a:spcBef>
            <a:spcAft>
              <a:spcPct val="35000"/>
            </a:spcAft>
            <a:buNone/>
          </a:pPr>
          <a:endParaRPr lang="en-GB" sz="2300" kern="1200" dirty="0"/>
        </a:p>
      </dsp:txBody>
      <dsp:txXfrm>
        <a:off x="4657293" y="1065792"/>
        <a:ext cx="1579251" cy="334072"/>
      </dsp:txXfrm>
    </dsp:sp>
    <dsp:sp modelId="{96613945-7C5F-4F45-A0FB-EB0CC8D7771D}">
      <dsp:nvSpPr>
        <dsp:cNvPr id="0" name=""/>
        <dsp:cNvSpPr/>
      </dsp:nvSpPr>
      <dsp:spPr>
        <a:xfrm>
          <a:off x="5934372" y="0"/>
          <a:ext cx="3666827" cy="157925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94633" rIns="128016" bIns="128016" numCol="1" spcCol="1270" anchor="t" anchorCtr="0">
          <a:noAutofit/>
        </a:bodyPr>
        <a:lstStyle/>
        <a:p>
          <a:pPr marL="114300" lvl="1" indent="-114300" algn="l" defTabSz="622300">
            <a:lnSpc>
              <a:spcPct val="90000"/>
            </a:lnSpc>
            <a:spcBef>
              <a:spcPct val="0"/>
            </a:spcBef>
            <a:spcAft>
              <a:spcPct val="15000"/>
            </a:spcAft>
            <a:buChar char="•"/>
          </a:pPr>
          <a:r>
            <a:rPr lang="en-GB" sz="1400" kern="1200" dirty="0"/>
            <a:t>Structured treatment</a:t>
          </a:r>
        </a:p>
        <a:p>
          <a:pPr marL="114300" lvl="1" indent="-114300" algn="l" defTabSz="622300">
            <a:lnSpc>
              <a:spcPct val="90000"/>
            </a:lnSpc>
            <a:spcBef>
              <a:spcPct val="0"/>
            </a:spcBef>
            <a:spcAft>
              <a:spcPct val="15000"/>
            </a:spcAft>
            <a:buChar char="•"/>
          </a:pPr>
          <a:r>
            <a:rPr lang="en-GB" sz="1400" kern="1200" dirty="0"/>
            <a:t>Harm reduction advice</a:t>
          </a:r>
        </a:p>
        <a:p>
          <a:pPr marL="114300" lvl="1" indent="-114300" algn="l" defTabSz="622300">
            <a:lnSpc>
              <a:spcPct val="90000"/>
            </a:lnSpc>
            <a:spcBef>
              <a:spcPct val="0"/>
            </a:spcBef>
            <a:spcAft>
              <a:spcPct val="15000"/>
            </a:spcAft>
            <a:buChar char="•"/>
          </a:pPr>
          <a:r>
            <a:rPr lang="en-GB" sz="1400" kern="1200" dirty="0"/>
            <a:t>Talking therapies</a:t>
          </a:r>
        </a:p>
        <a:p>
          <a:pPr marL="114300" lvl="1" indent="-114300" algn="l" defTabSz="622300">
            <a:lnSpc>
              <a:spcPct val="90000"/>
            </a:lnSpc>
            <a:spcBef>
              <a:spcPct val="0"/>
            </a:spcBef>
            <a:spcAft>
              <a:spcPct val="15000"/>
            </a:spcAft>
            <a:buChar char="•"/>
          </a:pPr>
          <a:r>
            <a:rPr lang="en-GB" sz="1400" kern="1200" dirty="0"/>
            <a:t>Peer support</a:t>
          </a:r>
        </a:p>
        <a:p>
          <a:pPr marL="114300" lvl="1" indent="-114300" algn="l" defTabSz="622300">
            <a:lnSpc>
              <a:spcPct val="90000"/>
            </a:lnSpc>
            <a:spcBef>
              <a:spcPct val="0"/>
            </a:spcBef>
            <a:spcAft>
              <a:spcPct val="15000"/>
            </a:spcAft>
            <a:buChar char="•"/>
          </a:pPr>
          <a:r>
            <a:rPr lang="en-GB" sz="1400" kern="1200" dirty="0"/>
            <a:t>Detox</a:t>
          </a:r>
        </a:p>
      </dsp:txBody>
      <dsp:txXfrm>
        <a:off x="5934372" y="0"/>
        <a:ext cx="3666827" cy="1579251"/>
      </dsp:txXfrm>
    </dsp:sp>
    <dsp:sp modelId="{1739B9AD-CC32-4772-A812-C1DE5F37D463}">
      <dsp:nvSpPr>
        <dsp:cNvPr id="0" name=""/>
        <dsp:cNvSpPr/>
      </dsp:nvSpPr>
      <dsp:spPr>
        <a:xfrm>
          <a:off x="8684229" y="73124"/>
          <a:ext cx="668145" cy="668145"/>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8000" r="-8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26D39D-C772-41BC-9F38-64BE533D5BFC}" type="datetimeFigureOut">
              <a:rPr lang="en-GB" smtClean="0"/>
              <a:t>03/07/2020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5A152-266D-4832-8820-73C1DF5B5957}" type="slidenum">
              <a:rPr lang="en-GB" smtClean="0"/>
              <a:t>‹#›</a:t>
            </a:fld>
            <a:endParaRPr lang="en-GB"/>
          </a:p>
        </p:txBody>
      </p:sp>
    </p:spTree>
    <p:extLst>
      <p:ext uri="{BB962C8B-B14F-4D97-AF65-F5344CB8AC3E}">
        <p14:creationId xmlns:p14="http://schemas.microsoft.com/office/powerpoint/2010/main" val="1917580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protect-eu.mimecast.com/s/3NlGCg5AxsY0gYlhNAzEe?domain=surveymonkey.co.uk"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1</a:t>
            </a:fld>
            <a:endParaRPr lang="en-GB"/>
          </a:p>
        </p:txBody>
      </p:sp>
    </p:spTree>
    <p:extLst>
      <p:ext uri="{BB962C8B-B14F-4D97-AF65-F5344CB8AC3E}">
        <p14:creationId xmlns:p14="http://schemas.microsoft.com/office/powerpoint/2010/main" val="1162782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2</a:t>
            </a:fld>
            <a:endParaRPr lang="en-GB"/>
          </a:p>
        </p:txBody>
      </p:sp>
    </p:spTree>
    <p:extLst>
      <p:ext uri="{BB962C8B-B14F-4D97-AF65-F5344CB8AC3E}">
        <p14:creationId xmlns:p14="http://schemas.microsoft.com/office/powerpoint/2010/main" val="3702964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3</a:t>
            </a:fld>
            <a:endParaRPr lang="en-GB"/>
          </a:p>
        </p:txBody>
      </p:sp>
    </p:spTree>
    <p:extLst>
      <p:ext uri="{BB962C8B-B14F-4D97-AF65-F5344CB8AC3E}">
        <p14:creationId xmlns:p14="http://schemas.microsoft.com/office/powerpoint/2010/main" val="946348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6</a:t>
            </a:fld>
            <a:endParaRPr lang="en-GB"/>
          </a:p>
        </p:txBody>
      </p:sp>
    </p:spTree>
    <p:extLst>
      <p:ext uri="{BB962C8B-B14F-4D97-AF65-F5344CB8AC3E}">
        <p14:creationId xmlns:p14="http://schemas.microsoft.com/office/powerpoint/2010/main" val="1610918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5A152-266D-4832-8820-73C1DF5B5957}" type="slidenum">
              <a:rPr lang="en-GB" smtClean="0"/>
              <a:t>7</a:t>
            </a:fld>
            <a:endParaRPr lang="en-GB"/>
          </a:p>
        </p:txBody>
      </p:sp>
    </p:spTree>
    <p:extLst>
      <p:ext uri="{BB962C8B-B14F-4D97-AF65-F5344CB8AC3E}">
        <p14:creationId xmlns:p14="http://schemas.microsoft.com/office/powerpoint/2010/main" val="3636814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5A152-266D-4832-8820-73C1DF5B5957}" type="slidenum">
              <a:rPr lang="en-GB" smtClean="0"/>
              <a:t>8</a:t>
            </a:fld>
            <a:endParaRPr lang="en-GB"/>
          </a:p>
        </p:txBody>
      </p:sp>
    </p:spTree>
    <p:extLst>
      <p:ext uri="{BB962C8B-B14F-4D97-AF65-F5344CB8AC3E}">
        <p14:creationId xmlns:p14="http://schemas.microsoft.com/office/powerpoint/2010/main" val="3140638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12</a:t>
            </a:fld>
            <a:endParaRPr lang="en-GB"/>
          </a:p>
        </p:txBody>
      </p:sp>
    </p:spTree>
    <p:extLst>
      <p:ext uri="{BB962C8B-B14F-4D97-AF65-F5344CB8AC3E}">
        <p14:creationId xmlns:p14="http://schemas.microsoft.com/office/powerpoint/2010/main" val="2107366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Alcohol Change UK, in partnership with local authorities and services across the country is running a national project to:</a:t>
            </a:r>
          </a:p>
          <a:p>
            <a:pPr lvl="0"/>
            <a:r>
              <a:rPr lang="en-GB" sz="1200" kern="1200" dirty="0">
                <a:solidFill>
                  <a:schemeClr val="tx1"/>
                </a:solidFill>
                <a:effectLst/>
                <a:latin typeface="+mn-lt"/>
                <a:ea typeface="+mn-ea"/>
                <a:cs typeface="+mn-cs"/>
              </a:rPr>
              <a:t>improve the safeguarding of vulnerable adults who are chronic and change resistant dependent drinkers. </a:t>
            </a:r>
          </a:p>
          <a:p>
            <a:r>
              <a:rPr lang="en-GB" sz="1200" kern="1200" dirty="0">
                <a:solidFill>
                  <a:schemeClr val="tx1"/>
                </a:solidFill>
                <a:effectLst/>
                <a:latin typeface="+mn-lt"/>
                <a:ea typeface="+mn-ea"/>
                <a:cs typeface="+mn-cs"/>
              </a:rPr>
              <a:t>Coventry is a partner in this project.</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particular, it will develop:</a:t>
            </a:r>
          </a:p>
          <a:p>
            <a:pPr lvl="0"/>
            <a:r>
              <a:rPr lang="en-GB" sz="1200" kern="1200" dirty="0">
                <a:solidFill>
                  <a:schemeClr val="tx1"/>
                </a:solidFill>
                <a:effectLst/>
                <a:latin typeface="+mn-lt"/>
                <a:ea typeface="+mn-ea"/>
                <a:cs typeface="+mn-cs"/>
              </a:rPr>
              <a:t>a national briefing document on how to use the Mental Capacity Act (2005), the Mental Health Act (1983 revised 2007) and the Care Act (2014) to protect and support this group of clients.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Next year, a one day training programme will be developed and run that will deliver the key messages of the briefing to professionals who encounter these clients.</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One of our first steps is an online survey to identify local challenges and best practice in safeguarding change resistant and dependent drinkers.    We are looking for experience, practical examples and case studies of both effective and ineffective use of any of these legal frameworks with his client group.</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We would be grateful if you could complete this short questionnaire (10 questions) to tell us about your experience.   It should take no more than 15 minutes to complete.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You can access the survey at:</a:t>
            </a:r>
          </a:p>
          <a:p>
            <a:r>
              <a:rPr lang="en-GB" sz="1200" u="sng" kern="1200" dirty="0">
                <a:solidFill>
                  <a:schemeClr val="tx1"/>
                </a:solidFill>
                <a:effectLst/>
                <a:latin typeface="+mn-lt"/>
                <a:ea typeface="+mn-ea"/>
                <a:cs typeface="+mn-cs"/>
                <a:hlinkClick r:id="rId3"/>
              </a:rPr>
              <a:t>https://www.surveymonkey.co.uk/r/RPV9YRK</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07BAA820-6F70-42CE-A07E-1B7A503AA3BA}" type="slidenum">
              <a:rPr lang="en-GB" smtClean="0"/>
              <a:t>15</a:t>
            </a:fld>
            <a:endParaRPr lang="en-GB"/>
          </a:p>
        </p:txBody>
      </p:sp>
    </p:spTree>
    <p:extLst>
      <p:ext uri="{BB962C8B-B14F-4D97-AF65-F5344CB8AC3E}">
        <p14:creationId xmlns:p14="http://schemas.microsoft.com/office/powerpoint/2010/main" val="2980018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5A5A152-266D-4832-8820-73C1DF5B5957}" type="slidenum">
              <a:rPr lang="en-GB" smtClean="0"/>
              <a:t>16</a:t>
            </a:fld>
            <a:endParaRPr lang="en-GB"/>
          </a:p>
        </p:txBody>
      </p:sp>
    </p:spTree>
    <p:extLst>
      <p:ext uri="{BB962C8B-B14F-4D97-AF65-F5344CB8AC3E}">
        <p14:creationId xmlns:p14="http://schemas.microsoft.com/office/powerpoint/2010/main" val="497674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2DC6-E299-4597-97EE-6FDA5D12EE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7B17A7-5E7D-475B-AFCA-92C5CC93D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9D4DC49-7C84-45C0-BAB8-2EF5DEB82294}"/>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41EF645C-F1D1-49F9-AB26-FF96F9AEDF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715EF9-173A-4ADA-BCE0-75CF9670B270}"/>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136102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DC10D-36C4-4146-9EA0-CB5D0F46D6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AE28D9E-CC09-41F5-917F-C932081622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BF1499-EE71-4D9E-8A25-7902B5AB0D93}"/>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50E38908-1018-4889-995F-32485B234E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8E83A2-9941-4810-AF80-5368595F1C69}"/>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497921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9F9451-FAFC-42F0-8CB3-1216D8B206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D2A684-E76E-4BAC-85B0-07B2CA6763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9E2EC5-FA82-43AC-B3C1-082CF9032DC5}"/>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F21AF807-3CE0-4A9A-B382-2612EC58A3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8D9D13-89A0-422A-AAAD-643F4A6F9FDA}"/>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333316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D0B1E-7D8A-441B-A255-AF720F6A5F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BB9B04-6490-428B-AE96-39BCB14D0B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157EF5F-ECAA-4C29-81B5-6F4251E8E17B}"/>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F1316DB8-660F-4C05-8F87-254FFC2659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C32C5F-7B80-450E-B36C-36D59A87F45E}"/>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305142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A3A46-0A20-487D-870E-93913961C3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B707172-AA36-49AC-9734-C1594CF2CE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3954F7-0418-4F71-9EDD-C95B7D7B66DA}"/>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3EA318AC-E8C2-43B6-A314-F7C0304265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D04058-4A0F-4CEF-B299-015F7AC305A3}"/>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27267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495C0-73AF-4011-B9D4-A03A6EADCC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A4C048-DA1F-4356-B9CA-7165A66814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80B23AF-8A35-42AF-9A2C-379466824F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FE756A6-3EB4-488E-914A-8C8623439F72}"/>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6" name="Footer Placeholder 5">
            <a:extLst>
              <a:ext uri="{FF2B5EF4-FFF2-40B4-BE49-F238E27FC236}">
                <a16:creationId xmlns:a16="http://schemas.microsoft.com/office/drawing/2014/main" id="{2FE3793C-40FA-4B6D-AAA4-BF155A943F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F38352-D814-44AE-B8BB-96CE0C590BD1}"/>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254876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05D3B-2AD2-4601-B665-D26FDE196B9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9448EA3-6C40-444B-A63F-D7819685BB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3ACB6C-1D8F-4597-9E1A-D4F32F18EB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56E3739-593D-4893-9776-C3A583B3A6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9DF39D-4541-4853-9047-8268C1DFA8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F7D1D6-95F3-4199-AE16-CAE6454CD579}"/>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8" name="Footer Placeholder 7">
            <a:extLst>
              <a:ext uri="{FF2B5EF4-FFF2-40B4-BE49-F238E27FC236}">
                <a16:creationId xmlns:a16="http://schemas.microsoft.com/office/drawing/2014/main" id="{8686FEAE-B1FB-4917-9A11-9339658693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0CBDD8D-AE39-436A-B081-AD566FC23C6D}"/>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428134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711EC-EF94-42C9-B064-71E5A2C14E5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4273080-704E-454A-84BB-6945BA1514FE}"/>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4" name="Footer Placeholder 3">
            <a:extLst>
              <a:ext uri="{FF2B5EF4-FFF2-40B4-BE49-F238E27FC236}">
                <a16:creationId xmlns:a16="http://schemas.microsoft.com/office/drawing/2014/main" id="{3AEEB4C6-1A75-4BE1-A363-225AE192275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A5E0B9-02B8-4AB9-9BE9-A45D482189C8}"/>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6953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FDE3AE-3CFA-438C-963E-A3371136516C}"/>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3" name="Footer Placeholder 2">
            <a:extLst>
              <a:ext uri="{FF2B5EF4-FFF2-40B4-BE49-F238E27FC236}">
                <a16:creationId xmlns:a16="http://schemas.microsoft.com/office/drawing/2014/main" id="{F2417208-9F76-4AEA-8707-EBB87E7B37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4199C93-9B7C-4FFC-AFC4-D4804C9CE0E0}"/>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47008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82FA-6411-45ED-93C6-A4D50717CE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D2EC68-89E1-4FEF-9D8D-B59B0345AF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C6ED365-9558-40DB-9921-1B1D328633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C52A03-D5E0-4A0C-8E09-3E6CD0C13B36}"/>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6" name="Footer Placeholder 5">
            <a:extLst>
              <a:ext uri="{FF2B5EF4-FFF2-40B4-BE49-F238E27FC236}">
                <a16:creationId xmlns:a16="http://schemas.microsoft.com/office/drawing/2014/main" id="{89A87E0F-3A2E-43C3-AEB2-9C28BE55B5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99A9D1-922B-4332-8AA9-94ECF44BE78E}"/>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2136678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E0367-195D-4CFD-A58C-A8C2FE7827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92DF50C-CBFE-4160-BCD2-6EC92243EE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6BBD7E0-6908-4CAA-BD35-A4D727DCA4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5E77A2-749B-4E34-BD4A-355CD3639D61}"/>
              </a:ext>
            </a:extLst>
          </p:cNvPr>
          <p:cNvSpPr>
            <a:spLocks noGrp="1"/>
          </p:cNvSpPr>
          <p:nvPr>
            <p:ph type="dt" sz="half" idx="10"/>
          </p:nvPr>
        </p:nvSpPr>
        <p:spPr/>
        <p:txBody>
          <a:bodyPr/>
          <a:lstStyle/>
          <a:p>
            <a:fld id="{B2F7D6E7-E60E-4A11-9DAF-92C4C9581CBF}" type="datetimeFigureOut">
              <a:rPr lang="en-GB" smtClean="0"/>
              <a:t>03/07/2020</a:t>
            </a:fld>
            <a:endParaRPr lang="en-GB"/>
          </a:p>
        </p:txBody>
      </p:sp>
      <p:sp>
        <p:nvSpPr>
          <p:cNvPr id="6" name="Footer Placeholder 5">
            <a:extLst>
              <a:ext uri="{FF2B5EF4-FFF2-40B4-BE49-F238E27FC236}">
                <a16:creationId xmlns:a16="http://schemas.microsoft.com/office/drawing/2014/main" id="{A2E13C85-8AC3-4DCB-A516-A51179ADBE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71DE03-EC29-42FC-AB4B-CAA767856343}"/>
              </a:ext>
            </a:extLst>
          </p:cNvPr>
          <p:cNvSpPr>
            <a:spLocks noGrp="1"/>
          </p:cNvSpPr>
          <p:nvPr>
            <p:ph type="sldNum" sz="quarter" idx="12"/>
          </p:nvPr>
        </p:nvSpPr>
        <p:spPr/>
        <p:txBody>
          <a:bodyPr/>
          <a:lstStyle/>
          <a:p>
            <a:fld id="{9AD6E3F0-51F9-4AB3-848E-8A003C91E59D}" type="slidenum">
              <a:rPr lang="en-GB" smtClean="0"/>
              <a:t>‹#›</a:t>
            </a:fld>
            <a:endParaRPr lang="en-GB"/>
          </a:p>
        </p:txBody>
      </p:sp>
    </p:spTree>
    <p:extLst>
      <p:ext uri="{BB962C8B-B14F-4D97-AF65-F5344CB8AC3E}">
        <p14:creationId xmlns:p14="http://schemas.microsoft.com/office/powerpoint/2010/main" val="4094424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DE9C95-73F1-4413-A9C4-1EDCB7C7F9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CDC52B-4900-498C-A533-9544C6185D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4F5E7A-A037-4F0B-84A1-1D7F3D4371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7D6E7-E60E-4A11-9DAF-92C4C9581CBF}" type="datetimeFigureOut">
              <a:rPr lang="en-GB" smtClean="0"/>
              <a:t>03/07/2020</a:t>
            </a:fld>
            <a:endParaRPr lang="en-GB"/>
          </a:p>
        </p:txBody>
      </p:sp>
      <p:sp>
        <p:nvSpPr>
          <p:cNvPr id="5" name="Footer Placeholder 4">
            <a:extLst>
              <a:ext uri="{FF2B5EF4-FFF2-40B4-BE49-F238E27FC236}">
                <a16:creationId xmlns:a16="http://schemas.microsoft.com/office/drawing/2014/main" id="{8841A617-AD1E-43C2-86D2-8F4E3B5C58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A7B0DB-8F11-4F3B-A827-F8D18A5EC5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D6E3F0-51F9-4AB3-848E-8A003C91E59D}" type="slidenum">
              <a:rPr lang="en-GB" smtClean="0"/>
              <a:t>‹#›</a:t>
            </a:fld>
            <a:endParaRPr lang="en-GB"/>
          </a:p>
        </p:txBody>
      </p:sp>
    </p:spTree>
    <p:extLst>
      <p:ext uri="{BB962C8B-B14F-4D97-AF65-F5344CB8AC3E}">
        <p14:creationId xmlns:p14="http://schemas.microsoft.com/office/powerpoint/2010/main" val="3746452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gmmh.nhs.uk/download.cfm?doc=docm93jijm4n639.pdf&amp;ver=1017"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surveymonkey.co.uk/r/RPV9YRK"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mohammed.choudhury@cgl.org.uk" TargetMode="External"/><Relationship Id="rId4" Type="http://schemas.openxmlformats.org/officeDocument/2006/relationships/hyperlink" Target="mailto:Calvin.Holman@hlscoventry.org"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coventry.gov.uk/info/190/health_and_wellbeing/3283/public_health_services/2" TargetMode="External"/><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hyperlink" Target="https://letstalk.coventry.gov.uk/publichealthtraini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www.hlscoventry.org/" TargetMode="External"/><Relationship Id="rId4" Type="http://schemas.openxmlformats.org/officeDocument/2006/relationships/hyperlink" Target="mailto:info@hlscoventry.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hlscoventry.org/referral-form/"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hyperlink" Target="http://www.changegrowlive.org/content/CGL-coventry" TargetMode="External"/><Relationship Id="rId4" Type="http://schemas.openxmlformats.org/officeDocument/2006/relationships/hyperlink" Target="mailto:Coventry.info@cgl.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ADD6C35-4B10-4BFC-BAD6-56B49A790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8EF952-2DA9-4341-867A-F7FDC23971EC}"/>
              </a:ext>
            </a:extLst>
          </p:cNvPr>
          <p:cNvSpPr>
            <a:spLocks noGrp="1"/>
          </p:cNvSpPr>
          <p:nvPr>
            <p:ph type="ctrTitle"/>
          </p:nvPr>
        </p:nvSpPr>
        <p:spPr>
          <a:xfrm>
            <a:off x="460189" y="3207896"/>
            <a:ext cx="5946579" cy="1514185"/>
          </a:xfrm>
        </p:spPr>
        <p:txBody>
          <a:bodyPr anchor="t">
            <a:normAutofit/>
          </a:bodyPr>
          <a:lstStyle/>
          <a:p>
            <a:pPr algn="l"/>
            <a:r>
              <a:rPr lang="en-GB" sz="3400">
                <a:solidFill>
                  <a:schemeClr val="tx2"/>
                </a:solidFill>
              </a:rPr>
              <a:t>Treatment and support for non-dependent and dependent drinkers in Coventry</a:t>
            </a:r>
            <a:endParaRPr lang="en-GB" sz="3400" dirty="0">
              <a:solidFill>
                <a:schemeClr val="tx2"/>
              </a:solidFill>
            </a:endParaRPr>
          </a:p>
        </p:txBody>
      </p:sp>
      <p:grpSp>
        <p:nvGrpSpPr>
          <p:cNvPr id="14" name="Group 13">
            <a:extLst>
              <a:ext uri="{FF2B5EF4-FFF2-40B4-BE49-F238E27FC236}">
                <a16:creationId xmlns:a16="http://schemas.microsoft.com/office/drawing/2014/main" id="{32AFDD1C-2418-460A-B0D3-EEF55EC823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66957" y="2290257"/>
            <a:ext cx="5324737" cy="4559213"/>
            <a:chOff x="6852124" y="2290257"/>
            <a:chExt cx="5330118" cy="4559213"/>
          </a:xfrm>
        </p:grpSpPr>
        <p:sp>
          <p:nvSpPr>
            <p:cNvPr id="15" name="Freeform: Shape 14">
              <a:extLst>
                <a:ext uri="{FF2B5EF4-FFF2-40B4-BE49-F238E27FC236}">
                  <a16:creationId xmlns:a16="http://schemas.microsoft.com/office/drawing/2014/main" id="{AF1D9B44-43EB-4833-B924-356EBE6D25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52124" y="2290257"/>
              <a:ext cx="5330118" cy="4559213"/>
            </a:xfrm>
            <a:custGeom>
              <a:avLst/>
              <a:gdLst>
                <a:gd name="connsiteX0" fmla="*/ 3444904 w 5330118"/>
                <a:gd name="connsiteY0" fmla="*/ 220 h 4559213"/>
                <a:gd name="connsiteX1" fmla="*/ 3769380 w 5330118"/>
                <a:gd name="connsiteY1" fmla="*/ 20786 h 4559213"/>
                <a:gd name="connsiteX2" fmla="*/ 4399652 w 5330118"/>
                <a:gd name="connsiteY2" fmla="*/ 157746 h 4559213"/>
                <a:gd name="connsiteX3" fmla="*/ 4978946 w 5330118"/>
                <a:gd name="connsiteY3" fmla="*/ 421156 h 4559213"/>
                <a:gd name="connsiteX4" fmla="*/ 5239909 w 5330118"/>
                <a:gd name="connsiteY4" fmla="*/ 596177 h 4559213"/>
                <a:gd name="connsiteX5" fmla="*/ 5330118 w 5330118"/>
                <a:gd name="connsiteY5" fmla="*/ 672101 h 4559213"/>
                <a:gd name="connsiteX6" fmla="*/ 5330118 w 5330118"/>
                <a:gd name="connsiteY6" fmla="*/ 817108 h 4559213"/>
                <a:gd name="connsiteX7" fmla="*/ 5165156 w 5330118"/>
                <a:gd name="connsiteY7" fmla="*/ 689392 h 4559213"/>
                <a:gd name="connsiteX8" fmla="*/ 4907074 w 5330118"/>
                <a:gd name="connsiteY8" fmla="*/ 537310 h 4559213"/>
                <a:gd name="connsiteX9" fmla="*/ 4344130 w 5330118"/>
                <a:gd name="connsiteY9" fmla="*/ 331280 h 4559213"/>
                <a:gd name="connsiteX10" fmla="*/ 3749396 w 5330118"/>
                <a:gd name="connsiteY10" fmla="*/ 251913 h 4559213"/>
                <a:gd name="connsiteX11" fmla="*/ 3153752 w 5330118"/>
                <a:gd name="connsiteY11" fmla="*/ 282158 h 4559213"/>
                <a:gd name="connsiteX12" fmla="*/ 2861381 w 5330118"/>
                <a:gd name="connsiteY12" fmla="*/ 336106 h 4559213"/>
                <a:gd name="connsiteX13" fmla="*/ 2574686 w 5330118"/>
                <a:gd name="connsiteY13" fmla="*/ 413220 h 4559213"/>
                <a:gd name="connsiteX14" fmla="*/ 2294918 w 5330118"/>
                <a:gd name="connsiteY14" fmla="*/ 511569 h 4559213"/>
                <a:gd name="connsiteX15" fmla="*/ 2023438 w 5330118"/>
                <a:gd name="connsiteY15" fmla="*/ 630404 h 4559213"/>
                <a:gd name="connsiteX16" fmla="*/ 1508751 w 5330118"/>
                <a:gd name="connsiteY16" fmla="*/ 922342 h 4559213"/>
                <a:gd name="connsiteX17" fmla="*/ 1387034 w 5330118"/>
                <a:gd name="connsiteY17" fmla="*/ 1006427 h 4559213"/>
                <a:gd name="connsiteX18" fmla="*/ 1327197 w 5330118"/>
                <a:gd name="connsiteY18" fmla="*/ 1049865 h 4559213"/>
                <a:gd name="connsiteX19" fmla="*/ 1268155 w 5330118"/>
                <a:gd name="connsiteY19" fmla="*/ 1094374 h 4559213"/>
                <a:gd name="connsiteX20" fmla="*/ 1040389 w 5330118"/>
                <a:gd name="connsiteY20" fmla="*/ 1283245 h 4559213"/>
                <a:gd name="connsiteX21" fmla="*/ 633794 w 5330118"/>
                <a:gd name="connsiteY21" fmla="*/ 1711714 h 4559213"/>
                <a:gd name="connsiteX22" fmla="*/ 460415 w 5330118"/>
                <a:gd name="connsiteY22" fmla="*/ 1950670 h 4559213"/>
                <a:gd name="connsiteX23" fmla="*/ 312810 w 5330118"/>
                <a:gd name="connsiteY23" fmla="*/ 2205715 h 4559213"/>
                <a:gd name="connsiteX24" fmla="*/ 280110 w 5330118"/>
                <a:gd name="connsiteY24" fmla="*/ 2271675 h 4559213"/>
                <a:gd name="connsiteX25" fmla="*/ 264214 w 5330118"/>
                <a:gd name="connsiteY25" fmla="*/ 2304923 h 4559213"/>
                <a:gd name="connsiteX26" fmla="*/ 249113 w 5330118"/>
                <a:gd name="connsiteY26" fmla="*/ 2338492 h 4559213"/>
                <a:gd name="connsiteX27" fmla="*/ 220272 w 5330118"/>
                <a:gd name="connsiteY27" fmla="*/ 2406168 h 4559213"/>
                <a:gd name="connsiteX28" fmla="*/ 193250 w 5330118"/>
                <a:gd name="connsiteY28" fmla="*/ 2474595 h 4559213"/>
                <a:gd name="connsiteX29" fmla="*/ 105368 w 5330118"/>
                <a:gd name="connsiteY29" fmla="*/ 2754843 h 4559213"/>
                <a:gd name="connsiteX30" fmla="*/ 34063 w 5330118"/>
                <a:gd name="connsiteY30" fmla="*/ 3335503 h 4559213"/>
                <a:gd name="connsiteX31" fmla="*/ 64038 w 5330118"/>
                <a:gd name="connsiteY31" fmla="*/ 3625404 h 4559213"/>
                <a:gd name="connsiteX32" fmla="*/ 155554 w 5330118"/>
                <a:gd name="connsiteY32" fmla="*/ 3902649 h 4559213"/>
                <a:gd name="connsiteX33" fmla="*/ 187118 w 5330118"/>
                <a:gd name="connsiteY33" fmla="*/ 3968931 h 4559213"/>
                <a:gd name="connsiteX34" fmla="*/ 222202 w 5330118"/>
                <a:gd name="connsiteY34" fmla="*/ 4033711 h 4559213"/>
                <a:gd name="connsiteX35" fmla="*/ 299980 w 5330118"/>
                <a:gd name="connsiteY35" fmla="*/ 4159303 h 4559213"/>
                <a:gd name="connsiteX36" fmla="*/ 385818 w 5330118"/>
                <a:gd name="connsiteY36" fmla="*/ 4280604 h 4559213"/>
                <a:gd name="connsiteX37" fmla="*/ 477786 w 5330118"/>
                <a:gd name="connsiteY37" fmla="*/ 4398474 h 4559213"/>
                <a:gd name="connsiteX38" fmla="*/ 609756 w 5330118"/>
                <a:gd name="connsiteY38" fmla="*/ 4559213 h 4559213"/>
                <a:gd name="connsiteX39" fmla="*/ 480825 w 5330118"/>
                <a:gd name="connsiteY39" fmla="*/ 4559213 h 4559213"/>
                <a:gd name="connsiteX40" fmla="*/ 404211 w 5330118"/>
                <a:gd name="connsiteY40" fmla="*/ 4446629 h 4559213"/>
                <a:gd name="connsiteX41" fmla="*/ 321439 w 5330118"/>
                <a:gd name="connsiteY41" fmla="*/ 4320180 h 4559213"/>
                <a:gd name="connsiteX42" fmla="*/ 242640 w 5330118"/>
                <a:gd name="connsiteY42" fmla="*/ 4190941 h 4559213"/>
                <a:gd name="connsiteX43" fmla="*/ 109909 w 5330118"/>
                <a:gd name="connsiteY43" fmla="*/ 3919809 h 4559213"/>
                <a:gd name="connsiteX44" fmla="*/ 26229 w 5330118"/>
                <a:gd name="connsiteY44" fmla="*/ 3632054 h 4559213"/>
                <a:gd name="connsiteX45" fmla="*/ 0 w 5330118"/>
                <a:gd name="connsiteY45" fmla="*/ 3335503 h 4559213"/>
                <a:gd name="connsiteX46" fmla="*/ 234352 w 5330118"/>
                <a:gd name="connsiteY46" fmla="*/ 2173647 h 4559213"/>
                <a:gd name="connsiteX47" fmla="*/ 360384 w 5330118"/>
                <a:gd name="connsiteY47" fmla="*/ 1898869 h 4559213"/>
                <a:gd name="connsiteX48" fmla="*/ 511282 w 5330118"/>
                <a:gd name="connsiteY48" fmla="*/ 1634172 h 4559213"/>
                <a:gd name="connsiteX49" fmla="*/ 884381 w 5330118"/>
                <a:gd name="connsiteY49" fmla="*/ 1143281 h 4559213"/>
                <a:gd name="connsiteX50" fmla="*/ 1104768 w 5330118"/>
                <a:gd name="connsiteY50" fmla="*/ 921806 h 4559213"/>
                <a:gd name="connsiteX51" fmla="*/ 1163128 w 5330118"/>
                <a:gd name="connsiteY51" fmla="*/ 869254 h 4559213"/>
                <a:gd name="connsiteX52" fmla="*/ 1222624 w 5330118"/>
                <a:gd name="connsiteY52" fmla="*/ 817773 h 4559213"/>
                <a:gd name="connsiteX53" fmla="*/ 1345591 w 5330118"/>
                <a:gd name="connsiteY53" fmla="*/ 718886 h 4559213"/>
                <a:gd name="connsiteX54" fmla="*/ 1883100 w 5330118"/>
                <a:gd name="connsiteY54" fmla="*/ 378362 h 4559213"/>
                <a:gd name="connsiteX55" fmla="*/ 3118895 w 5330118"/>
                <a:gd name="connsiteY55" fmla="*/ 13600 h 4559213"/>
                <a:gd name="connsiteX56" fmla="*/ 3444904 w 5330118"/>
                <a:gd name="connsiteY56" fmla="*/ 220 h 4559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330118" h="4559213">
                  <a:moveTo>
                    <a:pt x="3444904" y="220"/>
                  </a:moveTo>
                  <a:cubicBezTo>
                    <a:pt x="3553706" y="1507"/>
                    <a:pt x="3662253" y="8452"/>
                    <a:pt x="3769380" y="20786"/>
                  </a:cubicBezTo>
                  <a:cubicBezTo>
                    <a:pt x="3983974" y="45668"/>
                    <a:pt x="4196072" y="90499"/>
                    <a:pt x="4399652" y="157746"/>
                  </a:cubicBezTo>
                  <a:cubicBezTo>
                    <a:pt x="4603235" y="224778"/>
                    <a:pt x="4797732" y="313798"/>
                    <a:pt x="4978946" y="421156"/>
                  </a:cubicBezTo>
                  <a:cubicBezTo>
                    <a:pt x="5069496" y="474943"/>
                    <a:pt x="5156611" y="533449"/>
                    <a:pt x="5239909" y="596177"/>
                  </a:cubicBezTo>
                  <a:lnTo>
                    <a:pt x="5330118" y="672101"/>
                  </a:lnTo>
                  <a:lnTo>
                    <a:pt x="5330118" y="817108"/>
                  </a:lnTo>
                  <a:lnTo>
                    <a:pt x="5165156" y="689392"/>
                  </a:lnTo>
                  <a:cubicBezTo>
                    <a:pt x="5082384" y="633729"/>
                    <a:pt x="4996431" y="582355"/>
                    <a:pt x="4907074" y="537310"/>
                  </a:cubicBezTo>
                  <a:cubicBezTo>
                    <a:pt x="4728926" y="446145"/>
                    <a:pt x="4538970" y="377933"/>
                    <a:pt x="4344130" y="331280"/>
                  </a:cubicBezTo>
                  <a:cubicBezTo>
                    <a:pt x="4149292" y="284518"/>
                    <a:pt x="3949571" y="258885"/>
                    <a:pt x="3749396" y="251913"/>
                  </a:cubicBezTo>
                  <a:cubicBezTo>
                    <a:pt x="3548993" y="243976"/>
                    <a:pt x="3350636" y="254701"/>
                    <a:pt x="3153752" y="282158"/>
                  </a:cubicBezTo>
                  <a:cubicBezTo>
                    <a:pt x="3055539" y="296422"/>
                    <a:pt x="2957892" y="314119"/>
                    <a:pt x="2861381" y="336106"/>
                  </a:cubicBezTo>
                  <a:cubicBezTo>
                    <a:pt x="2764870" y="358414"/>
                    <a:pt x="2669154" y="383833"/>
                    <a:pt x="2574686" y="413220"/>
                  </a:cubicBezTo>
                  <a:cubicBezTo>
                    <a:pt x="2480219" y="442499"/>
                    <a:pt x="2386888" y="475318"/>
                    <a:pt x="2294918" y="511569"/>
                  </a:cubicBezTo>
                  <a:cubicBezTo>
                    <a:pt x="2203063" y="547928"/>
                    <a:pt x="2112455" y="587610"/>
                    <a:pt x="2023438" y="630404"/>
                  </a:cubicBezTo>
                  <a:cubicBezTo>
                    <a:pt x="1845404" y="715883"/>
                    <a:pt x="1673274" y="813375"/>
                    <a:pt x="1508751" y="922342"/>
                  </a:cubicBezTo>
                  <a:cubicBezTo>
                    <a:pt x="1467763" y="949692"/>
                    <a:pt x="1426887" y="977470"/>
                    <a:pt x="1387034" y="1006427"/>
                  </a:cubicBezTo>
                  <a:cubicBezTo>
                    <a:pt x="1366824" y="1020585"/>
                    <a:pt x="1347067" y="1035279"/>
                    <a:pt x="1327197" y="1049865"/>
                  </a:cubicBezTo>
                  <a:cubicBezTo>
                    <a:pt x="1307213" y="1064343"/>
                    <a:pt x="1287571" y="1079252"/>
                    <a:pt x="1268155" y="1094374"/>
                  </a:cubicBezTo>
                  <a:cubicBezTo>
                    <a:pt x="1190152" y="1154757"/>
                    <a:pt x="1113851" y="1217392"/>
                    <a:pt x="1040389" y="1283245"/>
                  </a:cubicBezTo>
                  <a:cubicBezTo>
                    <a:pt x="893125" y="1414521"/>
                    <a:pt x="756533" y="1557701"/>
                    <a:pt x="633794" y="1711714"/>
                  </a:cubicBezTo>
                  <a:cubicBezTo>
                    <a:pt x="572480" y="1788721"/>
                    <a:pt x="514461" y="1868409"/>
                    <a:pt x="460415" y="1950670"/>
                  </a:cubicBezTo>
                  <a:cubicBezTo>
                    <a:pt x="407277" y="2033362"/>
                    <a:pt x="357091" y="2118091"/>
                    <a:pt x="312810" y="2205715"/>
                  </a:cubicBezTo>
                  <a:cubicBezTo>
                    <a:pt x="301342" y="2227488"/>
                    <a:pt x="290669" y="2249581"/>
                    <a:pt x="280110" y="2271675"/>
                  </a:cubicBezTo>
                  <a:lnTo>
                    <a:pt x="264214" y="2304923"/>
                  </a:lnTo>
                  <a:lnTo>
                    <a:pt x="249113" y="2338492"/>
                  </a:lnTo>
                  <a:cubicBezTo>
                    <a:pt x="239234" y="2360908"/>
                    <a:pt x="229243" y="2383324"/>
                    <a:pt x="220272" y="2406168"/>
                  </a:cubicBezTo>
                  <a:cubicBezTo>
                    <a:pt x="211302" y="2429012"/>
                    <a:pt x="201425" y="2451536"/>
                    <a:pt x="193250" y="2474595"/>
                  </a:cubicBezTo>
                  <a:cubicBezTo>
                    <a:pt x="158279" y="2566187"/>
                    <a:pt x="128643" y="2659711"/>
                    <a:pt x="105368" y="2754843"/>
                  </a:cubicBezTo>
                  <a:cubicBezTo>
                    <a:pt x="58134" y="2944678"/>
                    <a:pt x="33950" y="3140091"/>
                    <a:pt x="34063" y="3335503"/>
                  </a:cubicBezTo>
                  <a:cubicBezTo>
                    <a:pt x="34630" y="3432888"/>
                    <a:pt x="44282" y="3530058"/>
                    <a:pt x="64038" y="3625404"/>
                  </a:cubicBezTo>
                  <a:cubicBezTo>
                    <a:pt x="84817" y="3720536"/>
                    <a:pt x="114905" y="3813631"/>
                    <a:pt x="155554" y="3902649"/>
                  </a:cubicBezTo>
                  <a:cubicBezTo>
                    <a:pt x="165205" y="3925066"/>
                    <a:pt x="176446" y="3946945"/>
                    <a:pt x="187118" y="3968931"/>
                  </a:cubicBezTo>
                  <a:cubicBezTo>
                    <a:pt x="198700" y="3990597"/>
                    <a:pt x="209713" y="4012475"/>
                    <a:pt x="222202" y="4033711"/>
                  </a:cubicBezTo>
                  <a:cubicBezTo>
                    <a:pt x="246047" y="4076612"/>
                    <a:pt x="272615" y="4118225"/>
                    <a:pt x="299980" y="4159303"/>
                  </a:cubicBezTo>
                  <a:cubicBezTo>
                    <a:pt x="327230" y="4200488"/>
                    <a:pt x="356410" y="4240599"/>
                    <a:pt x="385818" y="4280604"/>
                  </a:cubicBezTo>
                  <a:cubicBezTo>
                    <a:pt x="415679" y="4320287"/>
                    <a:pt x="446676" y="4359434"/>
                    <a:pt x="477786" y="4398474"/>
                  </a:cubicBezTo>
                  <a:lnTo>
                    <a:pt x="609756" y="4559213"/>
                  </a:lnTo>
                  <a:lnTo>
                    <a:pt x="480825" y="4559213"/>
                  </a:lnTo>
                  <a:lnTo>
                    <a:pt x="404211" y="4446629"/>
                  </a:lnTo>
                  <a:cubicBezTo>
                    <a:pt x="376166" y="4404802"/>
                    <a:pt x="348461" y="4362759"/>
                    <a:pt x="321439" y="4320180"/>
                  </a:cubicBezTo>
                  <a:cubicBezTo>
                    <a:pt x="294415" y="4277601"/>
                    <a:pt x="267619" y="4234915"/>
                    <a:pt x="242640" y="4190941"/>
                  </a:cubicBezTo>
                  <a:cubicBezTo>
                    <a:pt x="192568" y="4103424"/>
                    <a:pt x="146584" y="4013334"/>
                    <a:pt x="109909" y="3919809"/>
                  </a:cubicBezTo>
                  <a:cubicBezTo>
                    <a:pt x="72554" y="3826608"/>
                    <a:pt x="44850" y="3729975"/>
                    <a:pt x="26229" y="3632054"/>
                  </a:cubicBezTo>
                  <a:cubicBezTo>
                    <a:pt x="8403" y="3534134"/>
                    <a:pt x="0" y="3434711"/>
                    <a:pt x="0" y="3335503"/>
                  </a:cubicBezTo>
                  <a:cubicBezTo>
                    <a:pt x="1476" y="2939959"/>
                    <a:pt x="82433" y="2545488"/>
                    <a:pt x="234352" y="2173647"/>
                  </a:cubicBezTo>
                  <a:cubicBezTo>
                    <a:pt x="272502" y="2080767"/>
                    <a:pt x="313831" y="1988745"/>
                    <a:pt x="360384" y="1898869"/>
                  </a:cubicBezTo>
                  <a:cubicBezTo>
                    <a:pt x="406255" y="1808669"/>
                    <a:pt x="456781" y="1720402"/>
                    <a:pt x="511282" y="1634172"/>
                  </a:cubicBezTo>
                  <a:cubicBezTo>
                    <a:pt x="620396" y="1461818"/>
                    <a:pt x="744951" y="1296973"/>
                    <a:pt x="884381" y="1143281"/>
                  </a:cubicBezTo>
                  <a:cubicBezTo>
                    <a:pt x="954438" y="1066703"/>
                    <a:pt x="1027559" y="992378"/>
                    <a:pt x="1104768" y="921806"/>
                  </a:cubicBezTo>
                  <a:cubicBezTo>
                    <a:pt x="1123956" y="904003"/>
                    <a:pt x="1143258" y="886414"/>
                    <a:pt x="1163128" y="869254"/>
                  </a:cubicBezTo>
                  <a:cubicBezTo>
                    <a:pt x="1182885" y="851985"/>
                    <a:pt x="1202300" y="834396"/>
                    <a:pt x="1222624" y="817773"/>
                  </a:cubicBezTo>
                  <a:cubicBezTo>
                    <a:pt x="1262819" y="783988"/>
                    <a:pt x="1304034" y="751277"/>
                    <a:pt x="1345591" y="718886"/>
                  </a:cubicBezTo>
                  <a:cubicBezTo>
                    <a:pt x="1512612" y="590184"/>
                    <a:pt x="1693030" y="476176"/>
                    <a:pt x="1883100" y="378362"/>
                  </a:cubicBezTo>
                  <a:cubicBezTo>
                    <a:pt x="2263126" y="182628"/>
                    <a:pt x="2685504" y="54677"/>
                    <a:pt x="3118895" y="13600"/>
                  </a:cubicBezTo>
                  <a:cubicBezTo>
                    <a:pt x="3227044" y="3304"/>
                    <a:pt x="3336102" y="-1067"/>
                    <a:pt x="3444904" y="22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32CECE0-15B8-4DAB-B839-B0082C6FF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4598" y="2512952"/>
              <a:ext cx="5307644" cy="4336518"/>
            </a:xfrm>
            <a:custGeom>
              <a:avLst/>
              <a:gdLst>
                <a:gd name="connsiteX0" fmla="*/ 5307644 w 5307644"/>
                <a:gd name="connsiteY0" fmla="*/ 4310537 h 4336518"/>
                <a:gd name="connsiteX1" fmla="*/ 5307644 w 5307644"/>
                <a:gd name="connsiteY1" fmla="*/ 4336518 h 4336518"/>
                <a:gd name="connsiteX2" fmla="*/ 5271469 w 5307644"/>
                <a:gd name="connsiteY2" fmla="*/ 4336518 h 4336518"/>
                <a:gd name="connsiteX3" fmla="*/ 3433280 w 5307644"/>
                <a:gd name="connsiteY3" fmla="*/ 1379 h 4336518"/>
                <a:gd name="connsiteX4" fmla="*/ 3739290 w 5307644"/>
                <a:gd name="connsiteY4" fmla="*/ 5668 h 4336518"/>
                <a:gd name="connsiteX5" fmla="*/ 4345494 w 5307644"/>
                <a:gd name="connsiteY5" fmla="*/ 94581 h 4336518"/>
                <a:gd name="connsiteX6" fmla="*/ 4922289 w 5307644"/>
                <a:gd name="connsiteY6" fmla="*/ 300933 h 4336518"/>
                <a:gd name="connsiteX7" fmla="*/ 5188801 w 5307644"/>
                <a:gd name="connsiteY7" fmla="*/ 449771 h 4336518"/>
                <a:gd name="connsiteX8" fmla="*/ 5307644 w 5307644"/>
                <a:gd name="connsiteY8" fmla="*/ 531018 h 4336518"/>
                <a:gd name="connsiteX9" fmla="*/ 5307644 w 5307644"/>
                <a:gd name="connsiteY9" fmla="*/ 868543 h 4336518"/>
                <a:gd name="connsiteX10" fmla="*/ 5256558 w 5307644"/>
                <a:gd name="connsiteY10" fmla="*/ 823998 h 4336518"/>
                <a:gd name="connsiteX11" fmla="*/ 4794554 w 5307644"/>
                <a:gd name="connsiteY11" fmla="*/ 538923 h 4336518"/>
                <a:gd name="connsiteX12" fmla="*/ 4274643 w 5307644"/>
                <a:gd name="connsiteY12" fmla="*/ 359921 h 4336518"/>
                <a:gd name="connsiteX13" fmla="*/ 3722940 w 5307644"/>
                <a:gd name="connsiteY13" fmla="*/ 285703 h 4336518"/>
                <a:gd name="connsiteX14" fmla="*/ 3163858 w 5307644"/>
                <a:gd name="connsiteY14" fmla="*/ 304579 h 4336518"/>
                <a:gd name="connsiteX15" fmla="*/ 2615108 w 5307644"/>
                <a:gd name="connsiteY15" fmla="*/ 413546 h 4336518"/>
                <a:gd name="connsiteX16" fmla="*/ 2090201 w 5307644"/>
                <a:gd name="connsiteY16" fmla="*/ 603167 h 4336518"/>
                <a:gd name="connsiteX17" fmla="*/ 1152228 w 5307644"/>
                <a:gd name="connsiteY17" fmla="*/ 1185758 h 4336518"/>
                <a:gd name="connsiteX18" fmla="*/ 768796 w 5307644"/>
                <a:gd name="connsiteY18" fmla="*/ 1574544 h 4336518"/>
                <a:gd name="connsiteX19" fmla="*/ 465637 w 5307644"/>
                <a:gd name="connsiteY19" fmla="*/ 2021033 h 4336518"/>
                <a:gd name="connsiteX20" fmla="*/ 259898 w 5307644"/>
                <a:gd name="connsiteY20" fmla="*/ 2514605 h 4336518"/>
                <a:gd name="connsiteX21" fmla="*/ 185075 w 5307644"/>
                <a:gd name="connsiteY21" fmla="*/ 3040781 h 4336518"/>
                <a:gd name="connsiteX22" fmla="*/ 216639 w 5307644"/>
                <a:gd name="connsiteY22" fmla="*/ 3298400 h 4336518"/>
                <a:gd name="connsiteX23" fmla="*/ 309857 w 5307644"/>
                <a:gd name="connsiteY23" fmla="*/ 3539393 h 4336518"/>
                <a:gd name="connsiteX24" fmla="*/ 374918 w 5307644"/>
                <a:gd name="connsiteY24" fmla="*/ 3652866 h 4336518"/>
                <a:gd name="connsiteX25" fmla="*/ 449628 w 5307644"/>
                <a:gd name="connsiteY25" fmla="*/ 3762691 h 4336518"/>
                <a:gd name="connsiteX26" fmla="*/ 622212 w 5307644"/>
                <a:gd name="connsiteY26" fmla="*/ 3974942 h 4336518"/>
                <a:gd name="connsiteX27" fmla="*/ 808989 w 5307644"/>
                <a:gd name="connsiteY27" fmla="*/ 4188802 h 4336518"/>
                <a:gd name="connsiteX28" fmla="*/ 901868 w 5307644"/>
                <a:gd name="connsiteY28" fmla="*/ 4300450 h 4336518"/>
                <a:gd name="connsiteX29" fmla="*/ 931233 w 5307644"/>
                <a:gd name="connsiteY29" fmla="*/ 4336518 h 4336518"/>
                <a:gd name="connsiteX30" fmla="*/ 512426 w 5307644"/>
                <a:gd name="connsiteY30" fmla="*/ 4336518 h 4336518"/>
                <a:gd name="connsiteX31" fmla="*/ 379799 w 5307644"/>
                <a:gd name="connsiteY31" fmla="*/ 4138930 h 4336518"/>
                <a:gd name="connsiteX32" fmla="*/ 226177 w 5307644"/>
                <a:gd name="connsiteY32" fmla="*/ 3891071 h 4336518"/>
                <a:gd name="connsiteX33" fmla="*/ 156916 w 5307644"/>
                <a:gd name="connsiteY33" fmla="*/ 3759688 h 4336518"/>
                <a:gd name="connsiteX34" fmla="*/ 98101 w 5307644"/>
                <a:gd name="connsiteY34" fmla="*/ 3622191 h 4336518"/>
                <a:gd name="connsiteX35" fmla="*/ 53025 w 5307644"/>
                <a:gd name="connsiteY35" fmla="*/ 3479547 h 4336518"/>
                <a:gd name="connsiteX36" fmla="*/ 36221 w 5307644"/>
                <a:gd name="connsiteY36" fmla="*/ 3406831 h 4336518"/>
                <a:gd name="connsiteX37" fmla="*/ 28841 w 5307644"/>
                <a:gd name="connsiteY37" fmla="*/ 3370365 h 4336518"/>
                <a:gd name="connsiteX38" fmla="*/ 22709 w 5307644"/>
                <a:gd name="connsiteY38" fmla="*/ 3333792 h 4336518"/>
                <a:gd name="connsiteX39" fmla="*/ 0 w 5307644"/>
                <a:gd name="connsiteY39" fmla="*/ 3040781 h 4336518"/>
                <a:gd name="connsiteX40" fmla="*/ 63017 w 5307644"/>
                <a:gd name="connsiteY40" fmla="*/ 2469880 h 4336518"/>
                <a:gd name="connsiteX41" fmla="*/ 252405 w 5307644"/>
                <a:gd name="connsiteY41" fmla="*/ 1922897 h 4336518"/>
                <a:gd name="connsiteX42" fmla="*/ 962499 w 5307644"/>
                <a:gd name="connsiteY42" fmla="*/ 993992 h 4336518"/>
                <a:gd name="connsiteX43" fmla="*/ 1433359 w 5307644"/>
                <a:gd name="connsiteY43" fmla="*/ 630088 h 4336518"/>
                <a:gd name="connsiteX44" fmla="*/ 1959628 w 5307644"/>
                <a:gd name="connsiteY44" fmla="*/ 341151 h 4336518"/>
                <a:gd name="connsiteX45" fmla="*/ 3127865 w 5307644"/>
                <a:gd name="connsiteY45" fmla="*/ 22508 h 4336518"/>
                <a:gd name="connsiteX46" fmla="*/ 3433280 w 5307644"/>
                <a:gd name="connsiteY46" fmla="*/ 1379 h 4336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307644" h="4336518">
                  <a:moveTo>
                    <a:pt x="5307644" y="4310537"/>
                  </a:moveTo>
                  <a:lnTo>
                    <a:pt x="5307644" y="4336518"/>
                  </a:lnTo>
                  <a:lnTo>
                    <a:pt x="5271469" y="4336518"/>
                  </a:lnTo>
                  <a:close/>
                  <a:moveTo>
                    <a:pt x="3433280" y="1379"/>
                  </a:moveTo>
                  <a:cubicBezTo>
                    <a:pt x="3535397" y="-1410"/>
                    <a:pt x="3637614" y="38"/>
                    <a:pt x="3739290" y="5668"/>
                  </a:cubicBezTo>
                  <a:cubicBezTo>
                    <a:pt x="3942986" y="17360"/>
                    <a:pt x="4146567" y="45995"/>
                    <a:pt x="4345494" y="94581"/>
                  </a:cubicBezTo>
                  <a:cubicBezTo>
                    <a:pt x="4544420" y="143059"/>
                    <a:pt x="4738691" y="211700"/>
                    <a:pt x="4922289" y="300933"/>
                  </a:cubicBezTo>
                  <a:cubicBezTo>
                    <a:pt x="5013975" y="345550"/>
                    <a:pt x="5103219" y="395127"/>
                    <a:pt x="5188801" y="449771"/>
                  </a:cubicBezTo>
                  <a:lnTo>
                    <a:pt x="5307644" y="531018"/>
                  </a:lnTo>
                  <a:lnTo>
                    <a:pt x="5307644" y="868543"/>
                  </a:lnTo>
                  <a:lnTo>
                    <a:pt x="5256558" y="823998"/>
                  </a:lnTo>
                  <a:cubicBezTo>
                    <a:pt x="5114289" y="712993"/>
                    <a:pt x="4959758" y="616466"/>
                    <a:pt x="4794554" y="538923"/>
                  </a:cubicBezTo>
                  <a:cubicBezTo>
                    <a:pt x="4629462" y="461166"/>
                    <a:pt x="4454722" y="401534"/>
                    <a:pt x="4274643" y="359921"/>
                  </a:cubicBezTo>
                  <a:cubicBezTo>
                    <a:pt x="4094566" y="318200"/>
                    <a:pt x="3909491" y="294176"/>
                    <a:pt x="3722940" y="285703"/>
                  </a:cubicBezTo>
                  <a:cubicBezTo>
                    <a:pt x="3536050" y="276800"/>
                    <a:pt x="3349387" y="282700"/>
                    <a:pt x="3163858" y="304579"/>
                  </a:cubicBezTo>
                  <a:cubicBezTo>
                    <a:pt x="2978444" y="326565"/>
                    <a:pt x="2794732" y="363353"/>
                    <a:pt x="2615108" y="413546"/>
                  </a:cubicBezTo>
                  <a:cubicBezTo>
                    <a:pt x="2435370" y="463526"/>
                    <a:pt x="2260060" y="528198"/>
                    <a:pt x="2090201" y="603167"/>
                  </a:cubicBezTo>
                  <a:cubicBezTo>
                    <a:pt x="1749461" y="751496"/>
                    <a:pt x="1431316" y="948195"/>
                    <a:pt x="1152228" y="1185758"/>
                  </a:cubicBezTo>
                  <a:cubicBezTo>
                    <a:pt x="1013139" y="1304915"/>
                    <a:pt x="884268" y="1434903"/>
                    <a:pt x="768796" y="1574544"/>
                  </a:cubicBezTo>
                  <a:cubicBezTo>
                    <a:pt x="653096" y="1713971"/>
                    <a:pt x="551021" y="1863481"/>
                    <a:pt x="465637" y="2021033"/>
                  </a:cubicBezTo>
                  <a:cubicBezTo>
                    <a:pt x="380253" y="2178478"/>
                    <a:pt x="309176" y="2343324"/>
                    <a:pt x="259898" y="2514605"/>
                  </a:cubicBezTo>
                  <a:cubicBezTo>
                    <a:pt x="210508" y="2685457"/>
                    <a:pt x="184960" y="2863065"/>
                    <a:pt x="185075" y="3040781"/>
                  </a:cubicBezTo>
                  <a:cubicBezTo>
                    <a:pt x="186096" y="3128084"/>
                    <a:pt x="195180" y="3214743"/>
                    <a:pt x="216639" y="3298400"/>
                  </a:cubicBezTo>
                  <a:cubicBezTo>
                    <a:pt x="237759" y="3382163"/>
                    <a:pt x="270572" y="3462280"/>
                    <a:pt x="309857" y="3539393"/>
                  </a:cubicBezTo>
                  <a:cubicBezTo>
                    <a:pt x="329727" y="3577897"/>
                    <a:pt x="351755" y="3615649"/>
                    <a:pt x="374918" y="3652866"/>
                  </a:cubicBezTo>
                  <a:cubicBezTo>
                    <a:pt x="398420" y="3689974"/>
                    <a:pt x="423514" y="3726548"/>
                    <a:pt x="449628" y="3762691"/>
                  </a:cubicBezTo>
                  <a:cubicBezTo>
                    <a:pt x="502539" y="3834764"/>
                    <a:pt x="561354" y="3904692"/>
                    <a:pt x="622212" y="3974942"/>
                  </a:cubicBezTo>
                  <a:cubicBezTo>
                    <a:pt x="683071" y="4045299"/>
                    <a:pt x="746655" y="4115657"/>
                    <a:pt x="808989" y="4188802"/>
                  </a:cubicBezTo>
                  <a:cubicBezTo>
                    <a:pt x="840214" y="4225267"/>
                    <a:pt x="871097" y="4262591"/>
                    <a:pt x="901868" y="4300450"/>
                  </a:cubicBezTo>
                  <a:lnTo>
                    <a:pt x="931233" y="4336518"/>
                  </a:lnTo>
                  <a:lnTo>
                    <a:pt x="512426" y="4336518"/>
                  </a:lnTo>
                  <a:lnTo>
                    <a:pt x="379799" y="4138930"/>
                  </a:lnTo>
                  <a:cubicBezTo>
                    <a:pt x="327002" y="4059028"/>
                    <a:pt x="274886" y="3976765"/>
                    <a:pt x="226177" y="3891071"/>
                  </a:cubicBezTo>
                  <a:cubicBezTo>
                    <a:pt x="201878" y="3848171"/>
                    <a:pt x="178376" y="3804519"/>
                    <a:pt x="156916" y="3759688"/>
                  </a:cubicBezTo>
                  <a:cubicBezTo>
                    <a:pt x="135570" y="3714750"/>
                    <a:pt x="115700" y="3668954"/>
                    <a:pt x="98101" y="3622191"/>
                  </a:cubicBezTo>
                  <a:cubicBezTo>
                    <a:pt x="80842" y="3575323"/>
                    <a:pt x="65514" y="3527810"/>
                    <a:pt x="53025" y="3479547"/>
                  </a:cubicBezTo>
                  <a:cubicBezTo>
                    <a:pt x="47121" y="3455416"/>
                    <a:pt x="41103" y="3431176"/>
                    <a:pt x="36221" y="3406831"/>
                  </a:cubicBezTo>
                  <a:lnTo>
                    <a:pt x="28841" y="3370365"/>
                  </a:lnTo>
                  <a:lnTo>
                    <a:pt x="22709" y="3333792"/>
                  </a:lnTo>
                  <a:cubicBezTo>
                    <a:pt x="6700" y="3236194"/>
                    <a:pt x="0" y="3138058"/>
                    <a:pt x="0" y="3040781"/>
                  </a:cubicBezTo>
                  <a:cubicBezTo>
                    <a:pt x="454" y="2849337"/>
                    <a:pt x="21687" y="2657893"/>
                    <a:pt x="63017" y="2469880"/>
                  </a:cubicBezTo>
                  <a:cubicBezTo>
                    <a:pt x="104233" y="2281976"/>
                    <a:pt x="167362" y="2097718"/>
                    <a:pt x="252405" y="1922897"/>
                  </a:cubicBezTo>
                  <a:cubicBezTo>
                    <a:pt x="423286" y="1573257"/>
                    <a:pt x="670922" y="1260405"/>
                    <a:pt x="962499" y="993992"/>
                  </a:cubicBezTo>
                  <a:cubicBezTo>
                    <a:pt x="1108628" y="860786"/>
                    <a:pt x="1266566" y="739269"/>
                    <a:pt x="1433359" y="630088"/>
                  </a:cubicBezTo>
                  <a:cubicBezTo>
                    <a:pt x="1600380" y="521013"/>
                    <a:pt x="1776144" y="423843"/>
                    <a:pt x="1959628" y="341151"/>
                  </a:cubicBezTo>
                  <a:cubicBezTo>
                    <a:pt x="2327051" y="176950"/>
                    <a:pt x="2722633" y="68411"/>
                    <a:pt x="3127865" y="22508"/>
                  </a:cubicBezTo>
                  <a:cubicBezTo>
                    <a:pt x="3229145" y="11193"/>
                    <a:pt x="3331163" y="4168"/>
                    <a:pt x="3433280" y="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C5373BF-BD61-4FCF-8ECF-21DFEBE0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4026353 h 4311738"/>
                <a:gd name="connsiteX1" fmla="*/ 5308830 w 5308830"/>
                <a:gd name="connsiteY1" fmla="*/ 4311738 h 4311738"/>
                <a:gd name="connsiteX2" fmla="*/ 4948051 w 5308830"/>
                <a:gd name="connsiteY2" fmla="*/ 4311738 h 4311738"/>
                <a:gd name="connsiteX3" fmla="*/ 5002803 w 5308830"/>
                <a:gd name="connsiteY3" fmla="*/ 4271506 h 4311738"/>
                <a:gd name="connsiteX4" fmla="*/ 5221147 w 5308830"/>
                <a:gd name="connsiteY4" fmla="*/ 4102386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314056 h 4311738"/>
                <a:gd name="connsiteX9" fmla="*/ 5241798 w 5308830"/>
                <a:gd name="connsiteY9" fmla="*/ 1229961 h 4311738"/>
                <a:gd name="connsiteX10" fmla="*/ 4547599 w 5308830"/>
                <a:gd name="connsiteY10" fmla="*/ 723841 h 4311738"/>
                <a:gd name="connsiteX11" fmla="*/ 3595773 w 5308830"/>
                <a:gd name="connsiteY11" fmla="*/ 536258 h 4311738"/>
                <a:gd name="connsiteX12" fmla="*/ 2484874 w 5308830"/>
                <a:gd name="connsiteY12" fmla="*/ 738106 h 4311738"/>
                <a:gd name="connsiteX13" fmla="*/ 1497964 w 5308830"/>
                <a:gd name="connsiteY13" fmla="*/ 1292596 h 4311738"/>
                <a:gd name="connsiteX14" fmla="*/ 815348 w 5308830"/>
                <a:gd name="connsiteY14" fmla="*/ 2092157 h 4311738"/>
                <a:gd name="connsiteX15" fmla="*/ 567825 w 5308830"/>
                <a:gd name="connsiteY15" fmla="*/ 3022671 h 4311738"/>
                <a:gd name="connsiteX16" fmla="*/ 977486 w 5308830"/>
                <a:gd name="connsiteY16" fmla="*/ 3886690 h 4311738"/>
                <a:gd name="connsiteX17" fmla="*/ 1183907 w 5308830"/>
                <a:gd name="connsiteY17" fmla="*/ 4160932 h 4311738"/>
                <a:gd name="connsiteX18" fmla="*/ 1285607 w 5308830"/>
                <a:gd name="connsiteY18" fmla="*/ 4296799 h 4311738"/>
                <a:gd name="connsiteX19" fmla="*/ 1297817 w 5308830"/>
                <a:gd name="connsiteY19" fmla="*/ 4311738 h 4311738"/>
                <a:gd name="connsiteX20" fmla="*/ 602176 w 5308830"/>
                <a:gd name="connsiteY20" fmla="*/ 4311738 h 4311738"/>
                <a:gd name="connsiteX21" fmla="*/ 583893 w 5308830"/>
                <a:gd name="connsiteY21" fmla="*/ 4287205 h 4311738"/>
                <a:gd name="connsiteX22" fmla="*/ 0 w 5308830"/>
                <a:gd name="connsiteY22" fmla="*/ 3022564 h 4311738"/>
                <a:gd name="connsiteX23" fmla="*/ 3595773 w 5308830"/>
                <a:gd name="connsiteY23"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8830" h="4311738">
                  <a:moveTo>
                    <a:pt x="5308830" y="4026353"/>
                  </a:moveTo>
                  <a:lnTo>
                    <a:pt x="5308830" y="4311738"/>
                  </a:lnTo>
                  <a:lnTo>
                    <a:pt x="4948051" y="4311738"/>
                  </a:lnTo>
                  <a:lnTo>
                    <a:pt x="5002803" y="4271506"/>
                  </a:lnTo>
                  <a:cubicBezTo>
                    <a:pt x="5078400" y="4214990"/>
                    <a:pt x="5151610" y="4158780"/>
                    <a:pt x="5221147" y="4102386"/>
                  </a:cubicBezTo>
                  <a:close/>
                  <a:moveTo>
                    <a:pt x="3595773" y="0"/>
                  </a:moveTo>
                  <a:cubicBezTo>
                    <a:pt x="4261231" y="0"/>
                    <a:pt x="4825666" y="190293"/>
                    <a:pt x="5271266" y="516192"/>
                  </a:cubicBezTo>
                  <a:lnTo>
                    <a:pt x="5308830" y="546905"/>
                  </a:lnTo>
                  <a:lnTo>
                    <a:pt x="5308830" y="1314056"/>
                  </a:lnTo>
                  <a:lnTo>
                    <a:pt x="5241798" y="1229961"/>
                  </a:lnTo>
                  <a:cubicBezTo>
                    <a:pt x="5047072" y="1010846"/>
                    <a:pt x="4813516" y="840530"/>
                    <a:pt x="4547599" y="723841"/>
                  </a:cubicBezTo>
                  <a:cubicBezTo>
                    <a:pt x="4263856" y="599429"/>
                    <a:pt x="3943667" y="536258"/>
                    <a:pt x="3595773" y="536258"/>
                  </a:cubicBezTo>
                  <a:cubicBezTo>
                    <a:pt x="3226761" y="536258"/>
                    <a:pt x="2852980" y="604041"/>
                    <a:pt x="2484874" y="738106"/>
                  </a:cubicBezTo>
                  <a:cubicBezTo>
                    <a:pt x="2126422" y="868309"/>
                    <a:pt x="1785227" y="1060075"/>
                    <a:pt x="1497964" y="1292596"/>
                  </a:cubicBezTo>
                  <a:cubicBezTo>
                    <a:pt x="1205707" y="1529085"/>
                    <a:pt x="976010" y="1798180"/>
                    <a:pt x="815348" y="2092157"/>
                  </a:cubicBezTo>
                  <a:cubicBezTo>
                    <a:pt x="651166" y="2392675"/>
                    <a:pt x="567825" y="2705743"/>
                    <a:pt x="567825" y="3022671"/>
                  </a:cubicBezTo>
                  <a:cubicBezTo>
                    <a:pt x="567825" y="3341852"/>
                    <a:pt x="700784" y="3528255"/>
                    <a:pt x="977486" y="3886690"/>
                  </a:cubicBezTo>
                  <a:cubicBezTo>
                    <a:pt x="1044249" y="3973134"/>
                    <a:pt x="1113283" y="4062582"/>
                    <a:pt x="1183907" y="4160932"/>
                  </a:cubicBezTo>
                  <a:cubicBezTo>
                    <a:pt x="1217636" y="4207895"/>
                    <a:pt x="1251520" y="4253175"/>
                    <a:pt x="1285607" y="4296799"/>
                  </a:cubicBezTo>
                  <a:lnTo>
                    <a:pt x="1297817"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7E6B45AB-7CCC-4949-9DC2-116644B5F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73412" y="2537732"/>
              <a:ext cx="5308830" cy="4311738"/>
            </a:xfrm>
            <a:custGeom>
              <a:avLst/>
              <a:gdLst>
                <a:gd name="connsiteX0" fmla="*/ 5308830 w 5308830"/>
                <a:gd name="connsiteY0" fmla="*/ 3880900 h 4311738"/>
                <a:gd name="connsiteX1" fmla="*/ 5308830 w 5308830"/>
                <a:gd name="connsiteY1" fmla="*/ 4311738 h 4311738"/>
                <a:gd name="connsiteX2" fmla="*/ 4763109 w 5308830"/>
                <a:gd name="connsiteY2" fmla="*/ 4311738 h 4311738"/>
                <a:gd name="connsiteX3" fmla="*/ 4929066 w 5308830"/>
                <a:gd name="connsiteY3" fmla="*/ 4189789 h 4311738"/>
                <a:gd name="connsiteX4" fmla="*/ 5142959 w 5308830"/>
                <a:gd name="connsiteY4" fmla="*/ 4024320 h 4311738"/>
                <a:gd name="connsiteX5" fmla="*/ 3595773 w 5308830"/>
                <a:gd name="connsiteY5" fmla="*/ 0 h 4311738"/>
                <a:gd name="connsiteX6" fmla="*/ 5271266 w 5308830"/>
                <a:gd name="connsiteY6" fmla="*/ 516192 h 4311738"/>
                <a:gd name="connsiteX7" fmla="*/ 5308830 w 5308830"/>
                <a:gd name="connsiteY7" fmla="*/ 546905 h 4311738"/>
                <a:gd name="connsiteX8" fmla="*/ 5308830 w 5308830"/>
                <a:gd name="connsiteY8" fmla="*/ 1498438 h 4311738"/>
                <a:gd name="connsiteX9" fmla="*/ 5289422 w 5308830"/>
                <a:gd name="connsiteY9" fmla="*/ 1468062 h 4311738"/>
                <a:gd name="connsiteX10" fmla="*/ 5154710 w 5308830"/>
                <a:gd name="connsiteY10" fmla="*/ 1298924 h 4311738"/>
                <a:gd name="connsiteX11" fmla="*/ 4499685 w 5308830"/>
                <a:gd name="connsiteY11" fmla="*/ 821118 h 4311738"/>
                <a:gd name="connsiteX12" fmla="*/ 3595773 w 5308830"/>
                <a:gd name="connsiteY12" fmla="*/ 643510 h 4311738"/>
                <a:gd name="connsiteX13" fmla="*/ 2525523 w 5308830"/>
                <a:gd name="connsiteY13" fmla="*/ 838172 h 4311738"/>
                <a:gd name="connsiteX14" fmla="*/ 1571767 w 5308830"/>
                <a:gd name="connsiteY14" fmla="*/ 1374000 h 4311738"/>
                <a:gd name="connsiteX15" fmla="*/ 916173 w 5308830"/>
                <a:gd name="connsiteY15" fmla="*/ 2141277 h 4311738"/>
                <a:gd name="connsiteX16" fmla="*/ 681254 w 5308830"/>
                <a:gd name="connsiteY16" fmla="*/ 3022671 h 4311738"/>
                <a:gd name="connsiteX17" fmla="*/ 1069115 w 5308830"/>
                <a:gd name="connsiteY17" fmla="*/ 3823519 h 4311738"/>
                <a:gd name="connsiteX18" fmla="*/ 1277807 w 5308830"/>
                <a:gd name="connsiteY18" fmla="*/ 4100764 h 4311738"/>
                <a:gd name="connsiteX19" fmla="*/ 1373308 w 5308830"/>
                <a:gd name="connsiteY19" fmla="*/ 4228488 h 4311738"/>
                <a:gd name="connsiteX20" fmla="*/ 1441062 w 5308830"/>
                <a:gd name="connsiteY20" fmla="*/ 4311738 h 4311738"/>
                <a:gd name="connsiteX21" fmla="*/ 602176 w 5308830"/>
                <a:gd name="connsiteY21" fmla="*/ 4311738 h 4311738"/>
                <a:gd name="connsiteX22" fmla="*/ 583893 w 5308830"/>
                <a:gd name="connsiteY22" fmla="*/ 4287205 h 4311738"/>
                <a:gd name="connsiteX23" fmla="*/ 0 w 5308830"/>
                <a:gd name="connsiteY23" fmla="*/ 3022564 h 4311738"/>
                <a:gd name="connsiteX24" fmla="*/ 3595773 w 5308830"/>
                <a:gd name="connsiteY24" fmla="*/ 0 h 431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08830" h="4311738">
                  <a:moveTo>
                    <a:pt x="5308830" y="3880900"/>
                  </a:moveTo>
                  <a:lnTo>
                    <a:pt x="5308830" y="4311738"/>
                  </a:lnTo>
                  <a:lnTo>
                    <a:pt x="4763109" y="4311738"/>
                  </a:lnTo>
                  <a:lnTo>
                    <a:pt x="4929066" y="4189789"/>
                  </a:lnTo>
                  <a:cubicBezTo>
                    <a:pt x="5003230" y="4134367"/>
                    <a:pt x="5074975" y="4079340"/>
                    <a:pt x="5142959" y="4024320"/>
                  </a:cubicBezTo>
                  <a:close/>
                  <a:moveTo>
                    <a:pt x="3595773" y="0"/>
                  </a:moveTo>
                  <a:cubicBezTo>
                    <a:pt x="4261231" y="0"/>
                    <a:pt x="4825666" y="190293"/>
                    <a:pt x="5271266" y="516192"/>
                  </a:cubicBezTo>
                  <a:lnTo>
                    <a:pt x="5308830" y="546905"/>
                  </a:lnTo>
                  <a:lnTo>
                    <a:pt x="5308830" y="1498438"/>
                  </a:lnTo>
                  <a:lnTo>
                    <a:pt x="5289422" y="1468062"/>
                  </a:lnTo>
                  <a:cubicBezTo>
                    <a:pt x="5247242" y="1408963"/>
                    <a:pt x="5202313" y="1352510"/>
                    <a:pt x="5154710" y="1298924"/>
                  </a:cubicBezTo>
                  <a:cubicBezTo>
                    <a:pt x="4970772" y="1091928"/>
                    <a:pt x="4750500" y="931159"/>
                    <a:pt x="4499685" y="821118"/>
                  </a:cubicBezTo>
                  <a:cubicBezTo>
                    <a:pt x="4231156" y="703248"/>
                    <a:pt x="3926977" y="643510"/>
                    <a:pt x="3595773" y="643510"/>
                  </a:cubicBezTo>
                  <a:cubicBezTo>
                    <a:pt x="3245836" y="643510"/>
                    <a:pt x="2875688" y="710757"/>
                    <a:pt x="2525523" y="838172"/>
                  </a:cubicBezTo>
                  <a:cubicBezTo>
                    <a:pt x="2179105" y="964084"/>
                    <a:pt x="1849265" y="1149415"/>
                    <a:pt x="1571767" y="1374000"/>
                  </a:cubicBezTo>
                  <a:cubicBezTo>
                    <a:pt x="1294611" y="1598264"/>
                    <a:pt x="1067980" y="1863603"/>
                    <a:pt x="916173" y="2141277"/>
                  </a:cubicBezTo>
                  <a:cubicBezTo>
                    <a:pt x="760280" y="2426459"/>
                    <a:pt x="681254" y="2723010"/>
                    <a:pt x="681254" y="3022671"/>
                  </a:cubicBezTo>
                  <a:cubicBezTo>
                    <a:pt x="681254" y="3309032"/>
                    <a:pt x="800134" y="3475166"/>
                    <a:pt x="1069115" y="3823519"/>
                  </a:cubicBezTo>
                  <a:cubicBezTo>
                    <a:pt x="1136445" y="3910714"/>
                    <a:pt x="1206047" y="4000912"/>
                    <a:pt x="1277807" y="4100764"/>
                  </a:cubicBezTo>
                  <a:cubicBezTo>
                    <a:pt x="1309528" y="4144925"/>
                    <a:pt x="1341351" y="4187490"/>
                    <a:pt x="1373308" y="4228488"/>
                  </a:cubicBezTo>
                  <a:lnTo>
                    <a:pt x="1441062" y="4311738"/>
                  </a:lnTo>
                  <a:lnTo>
                    <a:pt x="602176" y="4311738"/>
                  </a:lnTo>
                  <a:lnTo>
                    <a:pt x="583893" y="4287205"/>
                  </a:lnTo>
                  <a:cubicBezTo>
                    <a:pt x="281395" y="3892133"/>
                    <a:pt x="0" y="3570338"/>
                    <a:pt x="0" y="3022564"/>
                  </a:cubicBezTo>
                  <a:cubicBezTo>
                    <a:pt x="0" y="1353193"/>
                    <a:pt x="1810660" y="0"/>
                    <a:pt x="359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61D22245-3D67-419C-A6B5-DD0EB0D839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23758" y="0"/>
            <a:ext cx="5081407" cy="3133064"/>
            <a:chOff x="5907711" y="0"/>
            <a:chExt cx="5081407" cy="3133064"/>
          </a:xfrm>
          <a:solidFill>
            <a:schemeClr val="accent5">
              <a:alpha val="5000"/>
            </a:schemeClr>
          </a:solidFill>
        </p:grpSpPr>
        <p:sp>
          <p:nvSpPr>
            <p:cNvPr id="21" name="Freeform: Shape 20">
              <a:extLst>
                <a:ext uri="{FF2B5EF4-FFF2-40B4-BE49-F238E27FC236}">
                  <a16:creationId xmlns:a16="http://schemas.microsoft.com/office/drawing/2014/main" id="{E3A64720-9AA0-4796-8E62-15672228CF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9200" y="0"/>
              <a:ext cx="5069918" cy="3111852"/>
            </a:xfrm>
            <a:custGeom>
              <a:avLst/>
              <a:gdLst>
                <a:gd name="connsiteX0" fmla="*/ 145909 w 5069918"/>
                <a:gd name="connsiteY0" fmla="*/ 0 h 3111852"/>
                <a:gd name="connsiteX1" fmla="*/ 205279 w 5069918"/>
                <a:gd name="connsiteY1" fmla="*/ 0 h 3111852"/>
                <a:gd name="connsiteX2" fmla="*/ 202868 w 5069918"/>
                <a:gd name="connsiteY2" fmla="*/ 5043 h 3111852"/>
                <a:gd name="connsiteX3" fmla="*/ 191273 w 5069918"/>
                <a:gd name="connsiteY3" fmla="*/ 30818 h 3111852"/>
                <a:gd name="connsiteX4" fmla="*/ 169129 w 5069918"/>
                <a:gd name="connsiteY4" fmla="*/ 82781 h 3111852"/>
                <a:gd name="connsiteX5" fmla="*/ 148381 w 5069918"/>
                <a:gd name="connsiteY5" fmla="*/ 135320 h 3111852"/>
                <a:gd name="connsiteX6" fmla="*/ 80903 w 5069918"/>
                <a:gd name="connsiteY6" fmla="*/ 350499 h 3111852"/>
                <a:gd name="connsiteX7" fmla="*/ 26154 w 5069918"/>
                <a:gd name="connsiteY7" fmla="*/ 796339 h 3111852"/>
                <a:gd name="connsiteX8" fmla="*/ 49170 w 5069918"/>
                <a:gd name="connsiteY8" fmla="*/ 1018931 h 3111852"/>
                <a:gd name="connsiteX9" fmla="*/ 119437 w 5069918"/>
                <a:gd name="connsiteY9" fmla="*/ 1231804 h 3111852"/>
                <a:gd name="connsiteX10" fmla="*/ 143672 w 5069918"/>
                <a:gd name="connsiteY10" fmla="*/ 1282696 h 3111852"/>
                <a:gd name="connsiteX11" fmla="*/ 170611 w 5069918"/>
                <a:gd name="connsiteY11" fmla="*/ 1332436 h 3111852"/>
                <a:gd name="connsiteX12" fmla="*/ 230330 w 5069918"/>
                <a:gd name="connsiteY12" fmla="*/ 1428867 h 3111852"/>
                <a:gd name="connsiteX13" fmla="*/ 296237 w 5069918"/>
                <a:gd name="connsiteY13" fmla="*/ 1522004 h 3111852"/>
                <a:gd name="connsiteX14" fmla="*/ 366853 w 5069918"/>
                <a:gd name="connsiteY14" fmla="*/ 1612506 h 3111852"/>
                <a:gd name="connsiteX15" fmla="*/ 513838 w 5069918"/>
                <a:gd name="connsiteY15" fmla="*/ 1791535 h 3111852"/>
                <a:gd name="connsiteX16" fmla="*/ 587330 w 5069918"/>
                <a:gd name="connsiteY16" fmla="*/ 1882283 h 3111852"/>
                <a:gd name="connsiteX17" fmla="*/ 658817 w 5069918"/>
                <a:gd name="connsiteY17" fmla="*/ 1974186 h 3111852"/>
                <a:gd name="connsiteX18" fmla="*/ 730305 w 5069918"/>
                <a:gd name="connsiteY18" fmla="*/ 2062959 h 3111852"/>
                <a:gd name="connsiteX19" fmla="*/ 805018 w 5069918"/>
                <a:gd name="connsiteY19" fmla="*/ 2148685 h 3111852"/>
                <a:gd name="connsiteX20" fmla="*/ 963424 w 5069918"/>
                <a:gd name="connsiteY20" fmla="*/ 2310337 h 3111852"/>
                <a:gd name="connsiteX21" fmla="*/ 1319204 w 5069918"/>
                <a:gd name="connsiteY21" fmla="*/ 2580196 h 3111852"/>
                <a:gd name="connsiteX22" fmla="*/ 1515882 w 5069918"/>
                <a:gd name="connsiteY22" fmla="*/ 2681651 h 3111852"/>
                <a:gd name="connsiteX23" fmla="*/ 1723456 w 5069918"/>
                <a:gd name="connsiteY23" fmla="*/ 2758319 h 3111852"/>
                <a:gd name="connsiteX24" fmla="*/ 1939662 w 5069918"/>
                <a:gd name="connsiteY24" fmla="*/ 2811269 h 3111852"/>
                <a:gd name="connsiteX25" fmla="*/ 2162581 w 5069918"/>
                <a:gd name="connsiteY25" fmla="*/ 2840916 h 3111852"/>
                <a:gd name="connsiteX26" fmla="*/ 2389597 w 5069918"/>
                <a:gd name="connsiteY26" fmla="*/ 2850221 h 3111852"/>
                <a:gd name="connsiteX27" fmla="*/ 2446002 w 5069918"/>
                <a:gd name="connsiteY27" fmla="*/ 2849808 h 3111852"/>
                <a:gd name="connsiteX28" fmla="*/ 2473638 w 5069918"/>
                <a:gd name="connsiteY28" fmla="*/ 2849151 h 3111852"/>
                <a:gd name="connsiteX29" fmla="*/ 2501187 w 5069918"/>
                <a:gd name="connsiteY29" fmla="*/ 2847832 h 3111852"/>
                <a:gd name="connsiteX30" fmla="*/ 2610685 w 5069918"/>
                <a:gd name="connsiteY30" fmla="*/ 2838774 h 3111852"/>
                <a:gd name="connsiteX31" fmla="*/ 3033071 w 5069918"/>
                <a:gd name="connsiteY31" fmla="*/ 2730979 h 3111852"/>
                <a:gd name="connsiteX32" fmla="*/ 3232974 w 5069918"/>
                <a:gd name="connsiteY32" fmla="*/ 2637430 h 3111852"/>
                <a:gd name="connsiteX33" fmla="*/ 3425990 w 5069918"/>
                <a:gd name="connsiteY33" fmla="*/ 2523622 h 3111852"/>
                <a:gd name="connsiteX34" fmla="*/ 3613601 w 5069918"/>
                <a:gd name="connsiteY34" fmla="*/ 2394827 h 3111852"/>
                <a:gd name="connsiteX35" fmla="*/ 3706185 w 5069918"/>
                <a:gd name="connsiteY35" fmla="*/ 2326642 h 3111852"/>
                <a:gd name="connsiteX36" fmla="*/ 3799729 w 5069918"/>
                <a:gd name="connsiteY36" fmla="*/ 2255904 h 3111852"/>
                <a:gd name="connsiteX37" fmla="*/ 4175561 w 5069918"/>
                <a:gd name="connsiteY37" fmla="*/ 1976821 h 3111852"/>
                <a:gd name="connsiteX38" fmla="*/ 4517132 w 5069918"/>
                <a:gd name="connsiteY38" fmla="*/ 1683080 h 3111852"/>
                <a:gd name="connsiteX39" fmla="*/ 4659758 w 5069918"/>
                <a:gd name="connsiteY39" fmla="*/ 1519452 h 3111852"/>
                <a:gd name="connsiteX40" fmla="*/ 4773178 w 5069918"/>
                <a:gd name="connsiteY40" fmla="*/ 1340423 h 3111852"/>
                <a:gd name="connsiteX41" fmla="*/ 4892092 w 5069918"/>
                <a:gd name="connsiteY41" fmla="*/ 938311 h 3111852"/>
                <a:gd name="connsiteX42" fmla="*/ 4898804 w 5069918"/>
                <a:gd name="connsiteY42" fmla="*/ 831503 h 3111852"/>
                <a:gd name="connsiteX43" fmla="*/ 4899153 w 5069918"/>
                <a:gd name="connsiteY43" fmla="*/ 776988 h 3111852"/>
                <a:gd name="connsiteX44" fmla="*/ 4898456 w 5069918"/>
                <a:gd name="connsiteY44" fmla="*/ 721484 h 3111852"/>
                <a:gd name="connsiteX45" fmla="*/ 4886774 w 5069918"/>
                <a:gd name="connsiteY45" fmla="*/ 499635 h 3111852"/>
                <a:gd name="connsiteX46" fmla="*/ 4815896 w 5069918"/>
                <a:gd name="connsiteY46" fmla="*/ 59970 h 3111852"/>
                <a:gd name="connsiteX47" fmla="*/ 4798654 w 5069918"/>
                <a:gd name="connsiteY47" fmla="*/ 0 h 3111852"/>
                <a:gd name="connsiteX48" fmla="*/ 4909441 w 5069918"/>
                <a:gd name="connsiteY48" fmla="*/ 0 h 3111852"/>
                <a:gd name="connsiteX49" fmla="*/ 4921297 w 5069918"/>
                <a:gd name="connsiteY49" fmla="*/ 34112 h 3111852"/>
                <a:gd name="connsiteX50" fmla="*/ 5027482 w 5069918"/>
                <a:gd name="connsiteY50" fmla="*/ 483740 h 3111852"/>
                <a:gd name="connsiteX51" fmla="*/ 5058082 w 5069918"/>
                <a:gd name="connsiteY51" fmla="*/ 712837 h 3111852"/>
                <a:gd name="connsiteX52" fmla="*/ 5063486 w 5069918"/>
                <a:gd name="connsiteY52" fmla="*/ 770400 h 3111852"/>
                <a:gd name="connsiteX53" fmla="*/ 5067846 w 5069918"/>
                <a:gd name="connsiteY53" fmla="*/ 829033 h 3111852"/>
                <a:gd name="connsiteX54" fmla="*/ 5069414 w 5069918"/>
                <a:gd name="connsiteY54" fmla="*/ 948521 h 3111852"/>
                <a:gd name="connsiteX55" fmla="*/ 5040732 w 5069918"/>
                <a:gd name="connsiteY55" fmla="*/ 1188571 h 3111852"/>
                <a:gd name="connsiteX56" fmla="*/ 4964102 w 5069918"/>
                <a:gd name="connsiteY56" fmla="*/ 1421620 h 3111852"/>
                <a:gd name="connsiteX57" fmla="*/ 4689486 w 5069918"/>
                <a:gd name="connsiteY57" fmla="*/ 1828757 h 3111852"/>
                <a:gd name="connsiteX58" fmla="*/ 4333792 w 5069918"/>
                <a:gd name="connsiteY58" fmla="*/ 2155355 h 3111852"/>
                <a:gd name="connsiteX59" fmla="*/ 3965196 w 5069918"/>
                <a:gd name="connsiteY59" fmla="*/ 2446790 h 3111852"/>
                <a:gd name="connsiteX60" fmla="*/ 3873745 w 5069918"/>
                <a:gd name="connsiteY60" fmla="*/ 2519916 h 3111852"/>
                <a:gd name="connsiteX61" fmla="*/ 3779416 w 5069918"/>
                <a:gd name="connsiteY61" fmla="*/ 2593454 h 3111852"/>
                <a:gd name="connsiteX62" fmla="*/ 3582739 w 5069918"/>
                <a:gd name="connsiteY62" fmla="*/ 2735343 h 3111852"/>
                <a:gd name="connsiteX63" fmla="*/ 3371851 w 5069918"/>
                <a:gd name="connsiteY63" fmla="*/ 2865126 h 3111852"/>
                <a:gd name="connsiteX64" fmla="*/ 3143614 w 5069918"/>
                <a:gd name="connsiteY64" fmla="*/ 2974568 h 3111852"/>
                <a:gd name="connsiteX65" fmla="*/ 2643552 w 5069918"/>
                <a:gd name="connsiteY65" fmla="*/ 3101304 h 3111852"/>
                <a:gd name="connsiteX66" fmla="*/ 2514264 w 5069918"/>
                <a:gd name="connsiteY66" fmla="*/ 3110445 h 3111852"/>
                <a:gd name="connsiteX67" fmla="*/ 2481920 w 5069918"/>
                <a:gd name="connsiteY67" fmla="*/ 3111598 h 3111852"/>
                <a:gd name="connsiteX68" fmla="*/ 2449664 w 5069918"/>
                <a:gd name="connsiteY68" fmla="*/ 3111763 h 3111852"/>
                <a:gd name="connsiteX69" fmla="*/ 2386284 w 5069918"/>
                <a:gd name="connsiteY69" fmla="*/ 3111022 h 3111852"/>
                <a:gd name="connsiteX70" fmla="*/ 2260658 w 5069918"/>
                <a:gd name="connsiteY70" fmla="*/ 3106080 h 3111852"/>
                <a:gd name="connsiteX71" fmla="*/ 2134945 w 5069918"/>
                <a:gd name="connsiteY71" fmla="*/ 3094716 h 3111852"/>
                <a:gd name="connsiteX72" fmla="*/ 1884564 w 5069918"/>
                <a:gd name="connsiteY72" fmla="*/ 3054200 h 3111852"/>
                <a:gd name="connsiteX73" fmla="*/ 1639764 w 5069918"/>
                <a:gd name="connsiteY73" fmla="*/ 2984286 h 3111852"/>
                <a:gd name="connsiteX74" fmla="*/ 1407081 w 5069918"/>
                <a:gd name="connsiteY74" fmla="*/ 2882913 h 3111852"/>
                <a:gd name="connsiteX75" fmla="*/ 1193491 w 5069918"/>
                <a:gd name="connsiteY75" fmla="*/ 2750989 h 3111852"/>
                <a:gd name="connsiteX76" fmla="*/ 836141 w 5069918"/>
                <a:gd name="connsiteY76" fmla="*/ 2418627 h 3111852"/>
                <a:gd name="connsiteX77" fmla="*/ 690812 w 5069918"/>
                <a:gd name="connsiteY77" fmla="*/ 2230210 h 3111852"/>
                <a:gd name="connsiteX78" fmla="*/ 562397 w 5069918"/>
                <a:gd name="connsiteY78" fmla="*/ 2033725 h 3111852"/>
                <a:gd name="connsiteX79" fmla="*/ 502504 w 5069918"/>
                <a:gd name="connsiteY79" fmla="*/ 1936223 h 3111852"/>
                <a:gd name="connsiteX80" fmla="*/ 440258 w 5069918"/>
                <a:gd name="connsiteY80" fmla="*/ 1840368 h 3111852"/>
                <a:gd name="connsiteX81" fmla="*/ 310360 w 5069918"/>
                <a:gd name="connsiteY81" fmla="*/ 1649481 h 3111852"/>
                <a:gd name="connsiteX82" fmla="*/ 246806 w 5069918"/>
                <a:gd name="connsiteY82" fmla="*/ 1552391 h 3111852"/>
                <a:gd name="connsiteX83" fmla="*/ 186303 w 5069918"/>
                <a:gd name="connsiteY83" fmla="*/ 1453160 h 3111852"/>
                <a:gd name="connsiteX84" fmla="*/ 84390 w 5069918"/>
                <a:gd name="connsiteY84" fmla="*/ 1244980 h 3111852"/>
                <a:gd name="connsiteX85" fmla="*/ 20139 w 5069918"/>
                <a:gd name="connsiteY85" fmla="*/ 1024037 h 3111852"/>
                <a:gd name="connsiteX86" fmla="*/ 0 w 5069918"/>
                <a:gd name="connsiteY86" fmla="*/ 796339 h 3111852"/>
                <a:gd name="connsiteX87" fmla="*/ 102773 w 5069918"/>
                <a:gd name="connsiteY87" fmla="*/ 121376 h 3111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069918" h="3111852">
                  <a:moveTo>
                    <a:pt x="145909" y="0"/>
                  </a:moveTo>
                  <a:lnTo>
                    <a:pt x="205279" y="0"/>
                  </a:lnTo>
                  <a:lnTo>
                    <a:pt x="202868" y="5043"/>
                  </a:lnTo>
                  <a:lnTo>
                    <a:pt x="191273" y="30818"/>
                  </a:lnTo>
                  <a:cubicBezTo>
                    <a:pt x="183688" y="48029"/>
                    <a:pt x="176016" y="65240"/>
                    <a:pt x="169129" y="82781"/>
                  </a:cubicBezTo>
                  <a:cubicBezTo>
                    <a:pt x="162242" y="100321"/>
                    <a:pt x="154658" y="117615"/>
                    <a:pt x="148381" y="135320"/>
                  </a:cubicBezTo>
                  <a:cubicBezTo>
                    <a:pt x="121529" y="205646"/>
                    <a:pt x="98775" y="277455"/>
                    <a:pt x="80903" y="350499"/>
                  </a:cubicBezTo>
                  <a:cubicBezTo>
                    <a:pt x="44636" y="496258"/>
                    <a:pt x="26067" y="646299"/>
                    <a:pt x="26154" y="796339"/>
                  </a:cubicBezTo>
                  <a:cubicBezTo>
                    <a:pt x="26590" y="871114"/>
                    <a:pt x="34001" y="945722"/>
                    <a:pt x="49170" y="1018931"/>
                  </a:cubicBezTo>
                  <a:cubicBezTo>
                    <a:pt x="65124" y="1091975"/>
                    <a:pt x="88226" y="1163454"/>
                    <a:pt x="119437" y="1231804"/>
                  </a:cubicBezTo>
                  <a:cubicBezTo>
                    <a:pt x="126847" y="1249016"/>
                    <a:pt x="135478" y="1265815"/>
                    <a:pt x="143672" y="1282696"/>
                  </a:cubicBezTo>
                  <a:cubicBezTo>
                    <a:pt x="152565" y="1299331"/>
                    <a:pt x="161021" y="1316130"/>
                    <a:pt x="170611" y="1332436"/>
                  </a:cubicBezTo>
                  <a:cubicBezTo>
                    <a:pt x="188919" y="1365375"/>
                    <a:pt x="209319" y="1397327"/>
                    <a:pt x="230330" y="1428867"/>
                  </a:cubicBezTo>
                  <a:cubicBezTo>
                    <a:pt x="251253" y="1460489"/>
                    <a:pt x="273658" y="1491288"/>
                    <a:pt x="296237" y="1522004"/>
                  </a:cubicBezTo>
                  <a:cubicBezTo>
                    <a:pt x="319165" y="1552474"/>
                    <a:pt x="342966" y="1582531"/>
                    <a:pt x="366853" y="1612506"/>
                  </a:cubicBezTo>
                  <a:cubicBezTo>
                    <a:pt x="414714" y="1672540"/>
                    <a:pt x="464756" y="1731337"/>
                    <a:pt x="513838" y="1791535"/>
                  </a:cubicBezTo>
                  <a:cubicBezTo>
                    <a:pt x="538509" y="1821510"/>
                    <a:pt x="563094" y="1851732"/>
                    <a:pt x="587330" y="1882283"/>
                  </a:cubicBezTo>
                  <a:cubicBezTo>
                    <a:pt x="611479" y="1912588"/>
                    <a:pt x="635453" y="1944787"/>
                    <a:pt x="658817" y="1974186"/>
                  </a:cubicBezTo>
                  <a:cubicBezTo>
                    <a:pt x="682008" y="2004326"/>
                    <a:pt x="706330" y="2033560"/>
                    <a:pt x="730305" y="2062959"/>
                  </a:cubicBezTo>
                  <a:cubicBezTo>
                    <a:pt x="754977" y="2091864"/>
                    <a:pt x="779474" y="2120768"/>
                    <a:pt x="805018" y="2148685"/>
                  </a:cubicBezTo>
                  <a:cubicBezTo>
                    <a:pt x="855757" y="2204847"/>
                    <a:pt x="908500" y="2258951"/>
                    <a:pt x="963424" y="2310337"/>
                  </a:cubicBezTo>
                  <a:cubicBezTo>
                    <a:pt x="1073444" y="2412862"/>
                    <a:pt x="1192183" y="2504353"/>
                    <a:pt x="1319204" y="2580196"/>
                  </a:cubicBezTo>
                  <a:cubicBezTo>
                    <a:pt x="1382846" y="2617913"/>
                    <a:pt x="1448143" y="2652500"/>
                    <a:pt x="1515882" y="2681651"/>
                  </a:cubicBezTo>
                  <a:cubicBezTo>
                    <a:pt x="1583184" y="2711626"/>
                    <a:pt x="1652666" y="2736908"/>
                    <a:pt x="1723456" y="2758319"/>
                  </a:cubicBezTo>
                  <a:cubicBezTo>
                    <a:pt x="1794246" y="2779812"/>
                    <a:pt x="1866431" y="2797188"/>
                    <a:pt x="1939662" y="2811269"/>
                  </a:cubicBezTo>
                  <a:cubicBezTo>
                    <a:pt x="2012981" y="2825104"/>
                    <a:pt x="2087519" y="2834574"/>
                    <a:pt x="2162581" y="2840916"/>
                  </a:cubicBezTo>
                  <a:cubicBezTo>
                    <a:pt x="2237643" y="2847338"/>
                    <a:pt x="2313489" y="2850139"/>
                    <a:pt x="2389597" y="2850221"/>
                  </a:cubicBezTo>
                  <a:cubicBezTo>
                    <a:pt x="2408602" y="2850221"/>
                    <a:pt x="2427869" y="2850550"/>
                    <a:pt x="2446002" y="2849808"/>
                  </a:cubicBezTo>
                  <a:lnTo>
                    <a:pt x="2473638" y="2849151"/>
                  </a:lnTo>
                  <a:lnTo>
                    <a:pt x="2501187" y="2847832"/>
                  </a:lnTo>
                  <a:cubicBezTo>
                    <a:pt x="2537890" y="2846268"/>
                    <a:pt x="2574418" y="2842809"/>
                    <a:pt x="2610685" y="2838774"/>
                  </a:cubicBezTo>
                  <a:cubicBezTo>
                    <a:pt x="2755926" y="2821975"/>
                    <a:pt x="2897244" y="2785164"/>
                    <a:pt x="3033071" y="2730979"/>
                  </a:cubicBezTo>
                  <a:cubicBezTo>
                    <a:pt x="3101158" y="2704132"/>
                    <a:pt x="3167589" y="2672263"/>
                    <a:pt x="3232974" y="2637430"/>
                  </a:cubicBezTo>
                  <a:cubicBezTo>
                    <a:pt x="3298446" y="2602760"/>
                    <a:pt x="3362697" y="2564303"/>
                    <a:pt x="3425990" y="2523622"/>
                  </a:cubicBezTo>
                  <a:cubicBezTo>
                    <a:pt x="3489282" y="2482859"/>
                    <a:pt x="3551529" y="2439461"/>
                    <a:pt x="3613601" y="2394827"/>
                  </a:cubicBezTo>
                  <a:cubicBezTo>
                    <a:pt x="3644549" y="2372511"/>
                    <a:pt x="3675411" y="2349617"/>
                    <a:pt x="3706185" y="2326642"/>
                  </a:cubicBezTo>
                  <a:lnTo>
                    <a:pt x="3799729" y="2255904"/>
                  </a:lnTo>
                  <a:cubicBezTo>
                    <a:pt x="3926402" y="2160954"/>
                    <a:pt x="4053597" y="2070123"/>
                    <a:pt x="4175561" y="1976821"/>
                  </a:cubicBezTo>
                  <a:cubicBezTo>
                    <a:pt x="4297526" y="1883601"/>
                    <a:pt x="4414084" y="1787582"/>
                    <a:pt x="4517132" y="1683080"/>
                  </a:cubicBezTo>
                  <a:cubicBezTo>
                    <a:pt x="4568480" y="1630705"/>
                    <a:pt x="4616604" y="1576438"/>
                    <a:pt x="4659758" y="1519452"/>
                  </a:cubicBezTo>
                  <a:cubicBezTo>
                    <a:pt x="4702650" y="1462383"/>
                    <a:pt x="4741184" y="1402845"/>
                    <a:pt x="4773178" y="1340423"/>
                  </a:cubicBezTo>
                  <a:cubicBezTo>
                    <a:pt x="4837865" y="1215829"/>
                    <a:pt x="4877446" y="1079787"/>
                    <a:pt x="4892092" y="938311"/>
                  </a:cubicBezTo>
                  <a:cubicBezTo>
                    <a:pt x="4895666" y="902982"/>
                    <a:pt x="4897845" y="867325"/>
                    <a:pt x="4898804" y="831503"/>
                  </a:cubicBezTo>
                  <a:cubicBezTo>
                    <a:pt x="4899066" y="813633"/>
                    <a:pt x="4899414" y="795764"/>
                    <a:pt x="4899153" y="776988"/>
                  </a:cubicBezTo>
                  <a:cubicBezTo>
                    <a:pt x="4898979" y="758460"/>
                    <a:pt x="4899066" y="740012"/>
                    <a:pt x="4898456" y="721484"/>
                  </a:cubicBezTo>
                  <a:cubicBezTo>
                    <a:pt x="4896974" y="647452"/>
                    <a:pt x="4893226" y="573502"/>
                    <a:pt x="4886774" y="499635"/>
                  </a:cubicBezTo>
                  <a:cubicBezTo>
                    <a:pt x="4873610" y="351981"/>
                    <a:pt x="4851030" y="204740"/>
                    <a:pt x="4815896" y="59970"/>
                  </a:cubicBezTo>
                  <a:lnTo>
                    <a:pt x="4798654" y="0"/>
                  </a:lnTo>
                  <a:lnTo>
                    <a:pt x="4909441" y="0"/>
                  </a:lnTo>
                  <a:lnTo>
                    <a:pt x="4921297" y="34112"/>
                  </a:lnTo>
                  <a:cubicBezTo>
                    <a:pt x="4966630" y="181436"/>
                    <a:pt x="5002460" y="331724"/>
                    <a:pt x="5027482" y="483740"/>
                  </a:cubicBezTo>
                  <a:cubicBezTo>
                    <a:pt x="5040123" y="559749"/>
                    <a:pt x="5050323" y="636170"/>
                    <a:pt x="5058082" y="712837"/>
                  </a:cubicBezTo>
                  <a:cubicBezTo>
                    <a:pt x="5060261" y="732025"/>
                    <a:pt x="5061743" y="751213"/>
                    <a:pt x="5063486" y="770400"/>
                  </a:cubicBezTo>
                  <a:cubicBezTo>
                    <a:pt x="5065318" y="789340"/>
                    <a:pt x="5066625" y="809186"/>
                    <a:pt x="5067846" y="829033"/>
                  </a:cubicBezTo>
                  <a:cubicBezTo>
                    <a:pt x="5069851" y="868643"/>
                    <a:pt x="5070461" y="908500"/>
                    <a:pt x="5069414" y="948521"/>
                  </a:cubicBezTo>
                  <a:cubicBezTo>
                    <a:pt x="5067060" y="1028483"/>
                    <a:pt x="5057820" y="1109021"/>
                    <a:pt x="5040732" y="1188571"/>
                  </a:cubicBezTo>
                  <a:cubicBezTo>
                    <a:pt x="5023123" y="1268038"/>
                    <a:pt x="4997578" y="1346435"/>
                    <a:pt x="4964102" y="1421620"/>
                  </a:cubicBezTo>
                  <a:cubicBezTo>
                    <a:pt x="4897409" y="1572485"/>
                    <a:pt x="4799942" y="1709020"/>
                    <a:pt x="4689486" y="1828757"/>
                  </a:cubicBezTo>
                  <a:cubicBezTo>
                    <a:pt x="4579116" y="1949234"/>
                    <a:pt x="4456716" y="2054888"/>
                    <a:pt x="4333792" y="2155355"/>
                  </a:cubicBezTo>
                  <a:cubicBezTo>
                    <a:pt x="4210520" y="2255657"/>
                    <a:pt x="4085853" y="2350524"/>
                    <a:pt x="3965196" y="2446790"/>
                  </a:cubicBezTo>
                  <a:lnTo>
                    <a:pt x="3873745" y="2519916"/>
                  </a:lnTo>
                  <a:cubicBezTo>
                    <a:pt x="3842621" y="2544539"/>
                    <a:pt x="3811324" y="2569162"/>
                    <a:pt x="3779416" y="2593454"/>
                  </a:cubicBezTo>
                  <a:cubicBezTo>
                    <a:pt x="3715862" y="2642123"/>
                    <a:pt x="3650652" y="2689804"/>
                    <a:pt x="3582739" y="2735343"/>
                  </a:cubicBezTo>
                  <a:cubicBezTo>
                    <a:pt x="3514913" y="2780800"/>
                    <a:pt x="3445170" y="2824939"/>
                    <a:pt x="3371851" y="2865126"/>
                  </a:cubicBezTo>
                  <a:cubicBezTo>
                    <a:pt x="3298533" y="2905230"/>
                    <a:pt x="3222687" y="2942452"/>
                    <a:pt x="3143614" y="2974568"/>
                  </a:cubicBezTo>
                  <a:cubicBezTo>
                    <a:pt x="2985994" y="3039625"/>
                    <a:pt x="2815732" y="3083105"/>
                    <a:pt x="2643552" y="3101304"/>
                  </a:cubicBezTo>
                  <a:cubicBezTo>
                    <a:pt x="2600484" y="3105587"/>
                    <a:pt x="2557331" y="3109046"/>
                    <a:pt x="2514264" y="3110445"/>
                  </a:cubicBezTo>
                  <a:lnTo>
                    <a:pt x="2481920" y="3111598"/>
                  </a:lnTo>
                  <a:lnTo>
                    <a:pt x="2449664" y="3111763"/>
                  </a:lnTo>
                  <a:cubicBezTo>
                    <a:pt x="2427869" y="3112092"/>
                    <a:pt x="2407207" y="3111434"/>
                    <a:pt x="2386284" y="3111022"/>
                  </a:cubicBezTo>
                  <a:cubicBezTo>
                    <a:pt x="2344525" y="3110528"/>
                    <a:pt x="2302505" y="3108140"/>
                    <a:pt x="2260658" y="3106080"/>
                  </a:cubicBezTo>
                  <a:cubicBezTo>
                    <a:pt x="2218725" y="3102787"/>
                    <a:pt x="2176791" y="3099740"/>
                    <a:pt x="2134945" y="3094716"/>
                  </a:cubicBezTo>
                  <a:cubicBezTo>
                    <a:pt x="2051165" y="3085246"/>
                    <a:pt x="1967473" y="3072317"/>
                    <a:pt x="1884564" y="3054200"/>
                  </a:cubicBezTo>
                  <a:cubicBezTo>
                    <a:pt x="1801657" y="3036084"/>
                    <a:pt x="1719708" y="3012778"/>
                    <a:pt x="1639764" y="2984286"/>
                  </a:cubicBezTo>
                  <a:cubicBezTo>
                    <a:pt x="1559820" y="2955710"/>
                    <a:pt x="1481969" y="2921618"/>
                    <a:pt x="1407081" y="2882913"/>
                  </a:cubicBezTo>
                  <a:cubicBezTo>
                    <a:pt x="1332455" y="2843633"/>
                    <a:pt x="1260794" y="2799741"/>
                    <a:pt x="1193491" y="2750989"/>
                  </a:cubicBezTo>
                  <a:cubicBezTo>
                    <a:pt x="1058362" y="2653982"/>
                    <a:pt x="939973" y="2540257"/>
                    <a:pt x="836141" y="2418627"/>
                  </a:cubicBezTo>
                  <a:cubicBezTo>
                    <a:pt x="784444" y="2357523"/>
                    <a:pt x="736321" y="2294444"/>
                    <a:pt x="690812" y="2230210"/>
                  </a:cubicBezTo>
                  <a:cubicBezTo>
                    <a:pt x="645217" y="2165978"/>
                    <a:pt x="602674" y="2100345"/>
                    <a:pt x="562397" y="2033725"/>
                  </a:cubicBezTo>
                  <a:cubicBezTo>
                    <a:pt x="541823" y="2000044"/>
                    <a:pt x="522992" y="1968504"/>
                    <a:pt x="502504" y="1936223"/>
                  </a:cubicBezTo>
                  <a:cubicBezTo>
                    <a:pt x="482192" y="1904189"/>
                    <a:pt x="461530" y="1872155"/>
                    <a:pt x="440258" y="1840368"/>
                  </a:cubicBezTo>
                  <a:lnTo>
                    <a:pt x="310360" y="1649481"/>
                  </a:lnTo>
                  <a:cubicBezTo>
                    <a:pt x="288826" y="1617365"/>
                    <a:pt x="267555" y="1585084"/>
                    <a:pt x="246806" y="1552391"/>
                  </a:cubicBezTo>
                  <a:cubicBezTo>
                    <a:pt x="226057" y="1519698"/>
                    <a:pt x="205483" y="1486923"/>
                    <a:pt x="186303" y="1453160"/>
                  </a:cubicBezTo>
                  <a:cubicBezTo>
                    <a:pt x="147857" y="1385962"/>
                    <a:pt x="112550" y="1316790"/>
                    <a:pt x="84390" y="1244980"/>
                  </a:cubicBezTo>
                  <a:cubicBezTo>
                    <a:pt x="55708" y="1173418"/>
                    <a:pt x="34436" y="1099222"/>
                    <a:pt x="20139" y="1024037"/>
                  </a:cubicBezTo>
                  <a:cubicBezTo>
                    <a:pt x="6452" y="948852"/>
                    <a:pt x="0" y="872513"/>
                    <a:pt x="0" y="796339"/>
                  </a:cubicBezTo>
                  <a:cubicBezTo>
                    <a:pt x="850" y="568560"/>
                    <a:pt x="36028" y="341245"/>
                    <a:pt x="102773" y="1213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31BCBF53-F859-485D-8008-16DE1F4FB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3885" y="1"/>
              <a:ext cx="4960549" cy="2918955"/>
            </a:xfrm>
            <a:custGeom>
              <a:avLst/>
              <a:gdLst>
                <a:gd name="connsiteX0" fmla="*/ 154335 w 4960549"/>
                <a:gd name="connsiteY0" fmla="*/ 0 h 2918955"/>
                <a:gd name="connsiteX1" fmla="*/ 347871 w 4960549"/>
                <a:gd name="connsiteY1" fmla="*/ 0 h 2918955"/>
                <a:gd name="connsiteX2" fmla="*/ 268143 w 4960549"/>
                <a:gd name="connsiteY2" fmla="*/ 165468 h 2918955"/>
                <a:gd name="connsiteX3" fmla="*/ 199554 w 4960549"/>
                <a:gd name="connsiteY3" fmla="*/ 358938 h 2918955"/>
                <a:gd name="connsiteX4" fmla="*/ 142104 w 4960549"/>
                <a:gd name="connsiteY4" fmla="*/ 762944 h 2918955"/>
                <a:gd name="connsiteX5" fmla="*/ 166339 w 4960549"/>
                <a:gd name="connsiteY5" fmla="*/ 960748 h 2918955"/>
                <a:gd name="connsiteX6" fmla="*/ 237914 w 4960549"/>
                <a:gd name="connsiteY6" fmla="*/ 1145787 h 2918955"/>
                <a:gd name="connsiteX7" fmla="*/ 287868 w 4960549"/>
                <a:gd name="connsiteY7" fmla="*/ 1232913 h 2918955"/>
                <a:gd name="connsiteX8" fmla="*/ 345232 w 4960549"/>
                <a:gd name="connsiteY8" fmla="*/ 1317239 h 2918955"/>
                <a:gd name="connsiteX9" fmla="*/ 477745 w 4960549"/>
                <a:gd name="connsiteY9" fmla="*/ 1480209 h 2918955"/>
                <a:gd name="connsiteX10" fmla="*/ 621156 w 4960549"/>
                <a:gd name="connsiteY10" fmla="*/ 1644414 h 2918955"/>
                <a:gd name="connsiteX11" fmla="*/ 692469 w 4960549"/>
                <a:gd name="connsiteY11" fmla="*/ 1730140 h 2918955"/>
                <a:gd name="connsiteX12" fmla="*/ 726731 w 4960549"/>
                <a:gd name="connsiteY12" fmla="*/ 1772220 h 2918955"/>
                <a:gd name="connsiteX13" fmla="*/ 760295 w 4960549"/>
                <a:gd name="connsiteY13" fmla="*/ 1812489 h 2918955"/>
                <a:gd name="connsiteX14" fmla="*/ 1048685 w 4960549"/>
                <a:gd name="connsiteY14" fmla="*/ 2110101 h 2918955"/>
                <a:gd name="connsiteX15" fmla="*/ 1202035 w 4960549"/>
                <a:gd name="connsiteY15" fmla="*/ 2244002 h 2918955"/>
                <a:gd name="connsiteX16" fmla="*/ 1362620 w 4960549"/>
                <a:gd name="connsiteY16" fmla="*/ 2367443 h 2918955"/>
                <a:gd name="connsiteX17" fmla="*/ 1721364 w 4960549"/>
                <a:gd name="connsiteY17" fmla="*/ 2562694 h 2918955"/>
                <a:gd name="connsiteX18" fmla="*/ 1922052 w 4960549"/>
                <a:gd name="connsiteY18" fmla="*/ 2617868 h 2918955"/>
                <a:gd name="connsiteX19" fmla="*/ 1973488 w 4960549"/>
                <a:gd name="connsiteY19" fmla="*/ 2627586 h 2918955"/>
                <a:gd name="connsiteX20" fmla="*/ 2025360 w 4960549"/>
                <a:gd name="connsiteY20" fmla="*/ 2635738 h 2918955"/>
                <a:gd name="connsiteX21" fmla="*/ 2130063 w 4960549"/>
                <a:gd name="connsiteY21" fmla="*/ 2647432 h 2918955"/>
                <a:gd name="connsiteX22" fmla="*/ 2182719 w 4960549"/>
                <a:gd name="connsiteY22" fmla="*/ 2651220 h 2918955"/>
                <a:gd name="connsiteX23" fmla="*/ 2235551 w 4960549"/>
                <a:gd name="connsiteY23" fmla="*/ 2653855 h 2918955"/>
                <a:gd name="connsiteX24" fmla="*/ 2288556 w 4960549"/>
                <a:gd name="connsiteY24" fmla="*/ 2655008 h 2918955"/>
                <a:gd name="connsiteX25" fmla="*/ 2341648 w 4960549"/>
                <a:gd name="connsiteY25" fmla="*/ 2654761 h 2918955"/>
                <a:gd name="connsiteX26" fmla="*/ 2368238 w 4960549"/>
                <a:gd name="connsiteY26" fmla="*/ 2654514 h 2918955"/>
                <a:gd name="connsiteX27" fmla="*/ 2393869 w 4960549"/>
                <a:gd name="connsiteY27" fmla="*/ 2653443 h 2918955"/>
                <a:gd name="connsiteX28" fmla="*/ 2419413 w 4960549"/>
                <a:gd name="connsiteY28" fmla="*/ 2652208 h 2918955"/>
                <a:gd name="connsiteX29" fmla="*/ 2444869 w 4960549"/>
                <a:gd name="connsiteY29" fmla="*/ 2650232 h 2918955"/>
                <a:gd name="connsiteX30" fmla="*/ 2545823 w 4960549"/>
                <a:gd name="connsiteY30" fmla="*/ 2638456 h 2918955"/>
                <a:gd name="connsiteX31" fmla="*/ 2930373 w 4960549"/>
                <a:gd name="connsiteY31" fmla="*/ 2519213 h 2918955"/>
                <a:gd name="connsiteX32" fmla="*/ 3285631 w 4960549"/>
                <a:gd name="connsiteY32" fmla="*/ 2310210 h 2918955"/>
                <a:gd name="connsiteX33" fmla="*/ 3371764 w 4960549"/>
                <a:gd name="connsiteY33" fmla="*/ 2248778 h 2918955"/>
                <a:gd name="connsiteX34" fmla="*/ 3457898 w 4960549"/>
                <a:gd name="connsiteY34" fmla="*/ 2185286 h 2918955"/>
                <a:gd name="connsiteX35" fmla="*/ 3632344 w 4960549"/>
                <a:gd name="connsiteY35" fmla="*/ 2053527 h 2918955"/>
                <a:gd name="connsiteX36" fmla="*/ 3990915 w 4960549"/>
                <a:gd name="connsiteY36" fmla="*/ 1798490 h 2918955"/>
                <a:gd name="connsiteX37" fmla="*/ 4324988 w 4960549"/>
                <a:gd name="connsiteY37" fmla="*/ 1544854 h 2918955"/>
                <a:gd name="connsiteX38" fmla="*/ 4592107 w 4960549"/>
                <a:gd name="connsiteY38" fmla="*/ 1254159 h 2918955"/>
                <a:gd name="connsiteX39" fmla="*/ 4683123 w 4960549"/>
                <a:gd name="connsiteY39" fmla="*/ 1085179 h 2918955"/>
                <a:gd name="connsiteX40" fmla="*/ 4738568 w 4960549"/>
                <a:gd name="connsiteY40" fmla="*/ 900551 h 2918955"/>
                <a:gd name="connsiteX41" fmla="*/ 4753913 w 4960549"/>
                <a:gd name="connsiteY41" fmla="*/ 803708 h 2918955"/>
                <a:gd name="connsiteX42" fmla="*/ 4756441 w 4960549"/>
                <a:gd name="connsiteY42" fmla="*/ 779167 h 2918955"/>
                <a:gd name="connsiteX43" fmla="*/ 4758358 w 4960549"/>
                <a:gd name="connsiteY43" fmla="*/ 754133 h 2918955"/>
                <a:gd name="connsiteX44" fmla="*/ 4761147 w 4960549"/>
                <a:gd name="connsiteY44" fmla="*/ 702417 h 2918955"/>
                <a:gd name="connsiteX45" fmla="*/ 4756353 w 4960549"/>
                <a:gd name="connsiteY45" fmla="*/ 495638 h 2918955"/>
                <a:gd name="connsiteX46" fmla="*/ 4725578 w 4960549"/>
                <a:gd name="connsiteY46" fmla="*/ 291411 h 2918955"/>
                <a:gd name="connsiteX47" fmla="*/ 4673358 w 4960549"/>
                <a:gd name="connsiteY47" fmla="*/ 92042 h 2918955"/>
                <a:gd name="connsiteX48" fmla="*/ 4644342 w 4960549"/>
                <a:gd name="connsiteY48" fmla="*/ 0 h 2918955"/>
                <a:gd name="connsiteX49" fmla="*/ 4862756 w 4960549"/>
                <a:gd name="connsiteY49" fmla="*/ 0 h 2918955"/>
                <a:gd name="connsiteX50" fmla="*/ 4876138 w 4960549"/>
                <a:gd name="connsiteY50" fmla="*/ 45680 h 2918955"/>
                <a:gd name="connsiteX51" fmla="*/ 4911707 w 4960549"/>
                <a:gd name="connsiteY51" fmla="*/ 263329 h 2918955"/>
                <a:gd name="connsiteX52" fmla="*/ 4934809 w 4960549"/>
                <a:gd name="connsiteY52" fmla="*/ 481145 h 2918955"/>
                <a:gd name="connsiteX53" fmla="*/ 4953205 w 4960549"/>
                <a:gd name="connsiteY53" fmla="*/ 698959 h 2918955"/>
                <a:gd name="connsiteX54" fmla="*/ 4956953 w 4960549"/>
                <a:gd name="connsiteY54" fmla="*/ 753557 h 2918955"/>
                <a:gd name="connsiteX55" fmla="*/ 4958611 w 4960549"/>
                <a:gd name="connsiteY55" fmla="*/ 781638 h 2918955"/>
                <a:gd name="connsiteX56" fmla="*/ 4959831 w 4960549"/>
                <a:gd name="connsiteY56" fmla="*/ 810213 h 2918955"/>
                <a:gd name="connsiteX57" fmla="*/ 4958174 w 4960549"/>
                <a:gd name="connsiteY57" fmla="*/ 925338 h 2918955"/>
                <a:gd name="connsiteX58" fmla="*/ 4834030 w 4960549"/>
                <a:gd name="connsiteY58" fmla="*/ 1377519 h 2918955"/>
                <a:gd name="connsiteX59" fmla="*/ 4558106 w 4960549"/>
                <a:gd name="connsiteY59" fmla="*/ 1761515 h 2918955"/>
                <a:gd name="connsiteX60" fmla="*/ 4389937 w 4960549"/>
                <a:gd name="connsiteY60" fmla="*/ 1921603 h 2918955"/>
                <a:gd name="connsiteX61" fmla="*/ 4214618 w 4960549"/>
                <a:gd name="connsiteY61" fmla="*/ 2067115 h 2918955"/>
                <a:gd name="connsiteX62" fmla="*/ 3858489 w 4960549"/>
                <a:gd name="connsiteY62" fmla="*/ 2329316 h 2918955"/>
                <a:gd name="connsiteX63" fmla="*/ 3768868 w 4960549"/>
                <a:gd name="connsiteY63" fmla="*/ 2393301 h 2918955"/>
                <a:gd name="connsiteX64" fmla="*/ 3676806 w 4960549"/>
                <a:gd name="connsiteY64" fmla="*/ 2457698 h 2918955"/>
                <a:gd name="connsiteX65" fmla="*/ 3582477 w 4960549"/>
                <a:gd name="connsiteY65" fmla="*/ 2521272 h 2918955"/>
                <a:gd name="connsiteX66" fmla="*/ 3485185 w 4960549"/>
                <a:gd name="connsiteY66" fmla="*/ 2583035 h 2918955"/>
                <a:gd name="connsiteX67" fmla="*/ 3280923 w 4960549"/>
                <a:gd name="connsiteY67" fmla="*/ 2698983 h 2918955"/>
                <a:gd name="connsiteX68" fmla="*/ 3061230 w 4960549"/>
                <a:gd name="connsiteY68" fmla="*/ 2797555 h 2918955"/>
                <a:gd name="connsiteX69" fmla="*/ 2583137 w 4960549"/>
                <a:gd name="connsiteY69" fmla="*/ 2910950 h 2918955"/>
                <a:gd name="connsiteX70" fmla="*/ 2460038 w 4960549"/>
                <a:gd name="connsiteY70" fmla="*/ 2918280 h 2918955"/>
                <a:gd name="connsiteX71" fmla="*/ 2429263 w 4960549"/>
                <a:gd name="connsiteY71" fmla="*/ 2918938 h 2918955"/>
                <a:gd name="connsiteX72" fmla="*/ 2398576 w 4960549"/>
                <a:gd name="connsiteY72" fmla="*/ 2918774 h 2918955"/>
                <a:gd name="connsiteX73" fmla="*/ 2367977 w 4960549"/>
                <a:gd name="connsiteY73" fmla="*/ 2918444 h 2918955"/>
                <a:gd name="connsiteX74" fmla="*/ 2338249 w 4960549"/>
                <a:gd name="connsiteY74" fmla="*/ 2917374 h 2918955"/>
                <a:gd name="connsiteX75" fmla="*/ 2100770 w 4960549"/>
                <a:gd name="connsiteY75" fmla="*/ 2899503 h 2918955"/>
                <a:gd name="connsiteX76" fmla="*/ 1864776 w 4960549"/>
                <a:gd name="connsiteY76" fmla="*/ 2860141 h 2918955"/>
                <a:gd name="connsiteX77" fmla="*/ 1632964 w 4960549"/>
                <a:gd name="connsiteY77" fmla="*/ 2798461 h 2918955"/>
                <a:gd name="connsiteX78" fmla="*/ 1189219 w 4960549"/>
                <a:gd name="connsiteY78" fmla="*/ 2613010 h 2918955"/>
                <a:gd name="connsiteX79" fmla="*/ 815305 w 4960549"/>
                <a:gd name="connsiteY79" fmla="*/ 2324292 h 2918955"/>
                <a:gd name="connsiteX80" fmla="*/ 663699 w 4960549"/>
                <a:gd name="connsiteY80" fmla="*/ 2150535 h 2918955"/>
                <a:gd name="connsiteX81" fmla="*/ 531274 w 4960549"/>
                <a:gd name="connsiteY81" fmla="*/ 1966565 h 2918955"/>
                <a:gd name="connsiteX82" fmla="*/ 500325 w 4960549"/>
                <a:gd name="connsiteY82" fmla="*/ 1919709 h 2918955"/>
                <a:gd name="connsiteX83" fmla="*/ 470771 w 4960549"/>
                <a:gd name="connsiteY83" fmla="*/ 1874252 h 2918955"/>
                <a:gd name="connsiteX84" fmla="*/ 412448 w 4960549"/>
                <a:gd name="connsiteY84" fmla="*/ 1786137 h 2918955"/>
                <a:gd name="connsiteX85" fmla="*/ 291616 w 4960549"/>
                <a:gd name="connsiteY85" fmla="*/ 1606122 h 2918955"/>
                <a:gd name="connsiteX86" fmla="*/ 173662 w 4960549"/>
                <a:gd name="connsiteY86" fmla="*/ 1415812 h 2918955"/>
                <a:gd name="connsiteX87" fmla="*/ 120483 w 4960549"/>
                <a:gd name="connsiteY87" fmla="*/ 1314934 h 2918955"/>
                <a:gd name="connsiteX88" fmla="*/ 75324 w 4960549"/>
                <a:gd name="connsiteY88" fmla="*/ 1209361 h 2918955"/>
                <a:gd name="connsiteX89" fmla="*/ 40713 w 4960549"/>
                <a:gd name="connsiteY89" fmla="*/ 1099837 h 2918955"/>
                <a:gd name="connsiteX90" fmla="*/ 27811 w 4960549"/>
                <a:gd name="connsiteY90" fmla="*/ 1044004 h 2918955"/>
                <a:gd name="connsiteX91" fmla="*/ 22144 w 4960549"/>
                <a:gd name="connsiteY91" fmla="*/ 1016004 h 2918955"/>
                <a:gd name="connsiteX92" fmla="*/ 17436 w 4960549"/>
                <a:gd name="connsiteY92" fmla="*/ 987923 h 2918955"/>
                <a:gd name="connsiteX93" fmla="*/ 0 w 4960549"/>
                <a:gd name="connsiteY93" fmla="*/ 762944 h 2918955"/>
                <a:gd name="connsiteX94" fmla="*/ 48385 w 4960549"/>
                <a:gd name="connsiteY94" fmla="*/ 324597 h 2918955"/>
                <a:gd name="connsiteX95" fmla="*/ 108474 w 4960549"/>
                <a:gd name="connsiteY95" fmla="*/ 110839 h 291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4960549" h="2918955">
                  <a:moveTo>
                    <a:pt x="154335" y="0"/>
                  </a:moveTo>
                  <a:lnTo>
                    <a:pt x="347871" y="0"/>
                  </a:lnTo>
                  <a:lnTo>
                    <a:pt x="268143" y="165468"/>
                  </a:lnTo>
                  <a:cubicBezTo>
                    <a:pt x="241575" y="228661"/>
                    <a:pt x="218473" y="293182"/>
                    <a:pt x="199554" y="358938"/>
                  </a:cubicBezTo>
                  <a:cubicBezTo>
                    <a:pt x="161632" y="490121"/>
                    <a:pt x="142016" y="626491"/>
                    <a:pt x="142104" y="762944"/>
                  </a:cubicBezTo>
                  <a:cubicBezTo>
                    <a:pt x="142888" y="829977"/>
                    <a:pt x="149862" y="896516"/>
                    <a:pt x="166339" y="960748"/>
                  </a:cubicBezTo>
                  <a:cubicBezTo>
                    <a:pt x="182555" y="1025063"/>
                    <a:pt x="207750" y="1086579"/>
                    <a:pt x="237914" y="1145787"/>
                  </a:cubicBezTo>
                  <a:cubicBezTo>
                    <a:pt x="253170" y="1175351"/>
                    <a:pt x="270084" y="1204338"/>
                    <a:pt x="287868" y="1232913"/>
                  </a:cubicBezTo>
                  <a:cubicBezTo>
                    <a:pt x="305914" y="1261406"/>
                    <a:pt x="325181" y="1289488"/>
                    <a:pt x="345232" y="1317239"/>
                  </a:cubicBezTo>
                  <a:cubicBezTo>
                    <a:pt x="385858" y="1372578"/>
                    <a:pt x="431017" y="1426270"/>
                    <a:pt x="477745" y="1480209"/>
                  </a:cubicBezTo>
                  <a:cubicBezTo>
                    <a:pt x="524474" y="1534231"/>
                    <a:pt x="573294" y="1588252"/>
                    <a:pt x="621156" y="1644414"/>
                  </a:cubicBezTo>
                  <a:cubicBezTo>
                    <a:pt x="645130" y="1672413"/>
                    <a:pt x="668843" y="1701070"/>
                    <a:pt x="692469" y="1730140"/>
                  </a:cubicBezTo>
                  <a:lnTo>
                    <a:pt x="726731" y="1772220"/>
                  </a:lnTo>
                  <a:cubicBezTo>
                    <a:pt x="737977" y="1785644"/>
                    <a:pt x="748700" y="1799396"/>
                    <a:pt x="760295" y="1812489"/>
                  </a:cubicBezTo>
                  <a:cubicBezTo>
                    <a:pt x="850788" y="1919050"/>
                    <a:pt x="948952" y="2017128"/>
                    <a:pt x="1048685" y="2110101"/>
                  </a:cubicBezTo>
                  <a:cubicBezTo>
                    <a:pt x="1098814" y="2156382"/>
                    <a:pt x="1149814" y="2201097"/>
                    <a:pt x="1202035" y="2244002"/>
                  </a:cubicBezTo>
                  <a:cubicBezTo>
                    <a:pt x="1254256" y="2286906"/>
                    <a:pt x="1307435" y="2328410"/>
                    <a:pt x="1362620" y="2367443"/>
                  </a:cubicBezTo>
                  <a:cubicBezTo>
                    <a:pt x="1472554" y="2445675"/>
                    <a:pt x="1591118" y="2515590"/>
                    <a:pt x="1721364" y="2562694"/>
                  </a:cubicBezTo>
                  <a:cubicBezTo>
                    <a:pt x="1786314" y="2586246"/>
                    <a:pt x="1853617" y="2604280"/>
                    <a:pt x="1922052" y="2617868"/>
                  </a:cubicBezTo>
                  <a:cubicBezTo>
                    <a:pt x="1939227" y="2621080"/>
                    <a:pt x="1956227" y="2624786"/>
                    <a:pt x="1973488" y="2627586"/>
                  </a:cubicBezTo>
                  <a:lnTo>
                    <a:pt x="2025360" y="2635738"/>
                  </a:lnTo>
                  <a:cubicBezTo>
                    <a:pt x="2060145" y="2640103"/>
                    <a:pt x="2094930" y="2644714"/>
                    <a:pt x="2130063" y="2647432"/>
                  </a:cubicBezTo>
                  <a:cubicBezTo>
                    <a:pt x="2147587" y="2648996"/>
                    <a:pt x="2165109" y="2650479"/>
                    <a:pt x="2182719" y="2651220"/>
                  </a:cubicBezTo>
                  <a:cubicBezTo>
                    <a:pt x="2200330" y="2652043"/>
                    <a:pt x="2217853" y="2653361"/>
                    <a:pt x="2235551" y="2653855"/>
                  </a:cubicBezTo>
                  <a:lnTo>
                    <a:pt x="2288556" y="2655008"/>
                  </a:lnTo>
                  <a:cubicBezTo>
                    <a:pt x="2306166" y="2655419"/>
                    <a:pt x="2323951" y="2654843"/>
                    <a:pt x="2341648" y="2654761"/>
                  </a:cubicBezTo>
                  <a:lnTo>
                    <a:pt x="2368238" y="2654514"/>
                  </a:lnTo>
                  <a:cubicBezTo>
                    <a:pt x="2376869" y="2654267"/>
                    <a:pt x="2385325" y="2653773"/>
                    <a:pt x="2393869" y="2653443"/>
                  </a:cubicBezTo>
                  <a:cubicBezTo>
                    <a:pt x="2402412" y="2653031"/>
                    <a:pt x="2410956" y="2652785"/>
                    <a:pt x="2419413" y="2652208"/>
                  </a:cubicBezTo>
                  <a:lnTo>
                    <a:pt x="2444869" y="2650232"/>
                  </a:lnTo>
                  <a:cubicBezTo>
                    <a:pt x="2478782" y="2647679"/>
                    <a:pt x="2512433" y="2643397"/>
                    <a:pt x="2545823" y="2638456"/>
                  </a:cubicBezTo>
                  <a:cubicBezTo>
                    <a:pt x="2679470" y="2617539"/>
                    <a:pt x="2807973" y="2576612"/>
                    <a:pt x="2930373" y="2519213"/>
                  </a:cubicBezTo>
                  <a:cubicBezTo>
                    <a:pt x="3053210" y="2462475"/>
                    <a:pt x="3170117" y="2389842"/>
                    <a:pt x="3285631" y="2310210"/>
                  </a:cubicBezTo>
                  <a:cubicBezTo>
                    <a:pt x="3314487" y="2290364"/>
                    <a:pt x="3343169" y="2269612"/>
                    <a:pt x="3371764" y="2248778"/>
                  </a:cubicBezTo>
                  <a:cubicBezTo>
                    <a:pt x="3400534" y="2227943"/>
                    <a:pt x="3429216" y="2206779"/>
                    <a:pt x="3457898" y="2185286"/>
                  </a:cubicBezTo>
                  <a:lnTo>
                    <a:pt x="3632344" y="2053527"/>
                  </a:lnTo>
                  <a:cubicBezTo>
                    <a:pt x="3752043" y="1963848"/>
                    <a:pt x="3872873" y="1880345"/>
                    <a:pt x="3990915" y="1798490"/>
                  </a:cubicBezTo>
                  <a:cubicBezTo>
                    <a:pt x="4108869" y="1716634"/>
                    <a:pt x="4222377" y="1633955"/>
                    <a:pt x="4324988" y="1544854"/>
                  </a:cubicBezTo>
                  <a:cubicBezTo>
                    <a:pt x="4427599" y="1455916"/>
                    <a:pt x="4520271" y="1361132"/>
                    <a:pt x="4592107" y="1254159"/>
                  </a:cubicBezTo>
                  <a:cubicBezTo>
                    <a:pt x="4628025" y="1200715"/>
                    <a:pt x="4658712" y="1144388"/>
                    <a:pt x="4683123" y="1085179"/>
                  </a:cubicBezTo>
                  <a:cubicBezTo>
                    <a:pt x="4707707" y="1026051"/>
                    <a:pt x="4725405" y="964125"/>
                    <a:pt x="4738568" y="900551"/>
                  </a:cubicBezTo>
                  <a:cubicBezTo>
                    <a:pt x="4745107" y="868764"/>
                    <a:pt x="4750338" y="836400"/>
                    <a:pt x="4753913" y="803708"/>
                  </a:cubicBezTo>
                  <a:cubicBezTo>
                    <a:pt x="4754959" y="795555"/>
                    <a:pt x="4755656" y="787320"/>
                    <a:pt x="4756441" y="779167"/>
                  </a:cubicBezTo>
                  <a:cubicBezTo>
                    <a:pt x="4757137" y="770932"/>
                    <a:pt x="4758010" y="762862"/>
                    <a:pt x="4758358" y="754133"/>
                  </a:cubicBezTo>
                  <a:lnTo>
                    <a:pt x="4761147" y="702417"/>
                  </a:lnTo>
                  <a:cubicBezTo>
                    <a:pt x="4763677" y="633409"/>
                    <a:pt x="4762107" y="564317"/>
                    <a:pt x="4756353" y="495638"/>
                  </a:cubicBezTo>
                  <a:cubicBezTo>
                    <a:pt x="4750774" y="426876"/>
                    <a:pt x="4740051" y="358691"/>
                    <a:pt x="4725578" y="291411"/>
                  </a:cubicBezTo>
                  <a:cubicBezTo>
                    <a:pt x="4710932" y="224131"/>
                    <a:pt x="4692625" y="157758"/>
                    <a:pt x="4673358" y="92042"/>
                  </a:cubicBezTo>
                  <a:lnTo>
                    <a:pt x="4644342" y="0"/>
                  </a:lnTo>
                  <a:lnTo>
                    <a:pt x="4862756" y="0"/>
                  </a:lnTo>
                  <a:lnTo>
                    <a:pt x="4876138" y="45680"/>
                  </a:lnTo>
                  <a:cubicBezTo>
                    <a:pt x="4892005" y="117818"/>
                    <a:pt x="4903077" y="190532"/>
                    <a:pt x="4911707" y="263329"/>
                  </a:cubicBezTo>
                  <a:cubicBezTo>
                    <a:pt x="4920513" y="336044"/>
                    <a:pt x="4927575" y="408677"/>
                    <a:pt x="4934809" y="481145"/>
                  </a:cubicBezTo>
                  <a:cubicBezTo>
                    <a:pt x="4941697" y="553694"/>
                    <a:pt x="4947799" y="626244"/>
                    <a:pt x="4953205" y="698959"/>
                  </a:cubicBezTo>
                  <a:lnTo>
                    <a:pt x="4956953" y="753557"/>
                  </a:lnTo>
                  <a:cubicBezTo>
                    <a:pt x="4957651" y="762533"/>
                    <a:pt x="4958087" y="772168"/>
                    <a:pt x="4958611" y="781638"/>
                  </a:cubicBezTo>
                  <a:cubicBezTo>
                    <a:pt x="4959133" y="791108"/>
                    <a:pt x="4959657" y="800661"/>
                    <a:pt x="4959831" y="810213"/>
                  </a:cubicBezTo>
                  <a:cubicBezTo>
                    <a:pt x="4961139" y="848341"/>
                    <a:pt x="4960703" y="886798"/>
                    <a:pt x="4958174" y="925338"/>
                  </a:cubicBezTo>
                  <a:cubicBezTo>
                    <a:pt x="4948759" y="1079578"/>
                    <a:pt x="4904907" y="1234972"/>
                    <a:pt x="4834030" y="1377519"/>
                  </a:cubicBezTo>
                  <a:cubicBezTo>
                    <a:pt x="4763327" y="1520478"/>
                    <a:pt x="4665861" y="1648779"/>
                    <a:pt x="4558106" y="1761515"/>
                  </a:cubicBezTo>
                  <a:cubicBezTo>
                    <a:pt x="4504229" y="1818090"/>
                    <a:pt x="4447650" y="1871123"/>
                    <a:pt x="4389937" y="1921603"/>
                  </a:cubicBezTo>
                  <a:cubicBezTo>
                    <a:pt x="4332223" y="1972083"/>
                    <a:pt x="4273726" y="2020669"/>
                    <a:pt x="4214618" y="2067115"/>
                  </a:cubicBezTo>
                  <a:cubicBezTo>
                    <a:pt x="4096664" y="2160417"/>
                    <a:pt x="3976094" y="2245484"/>
                    <a:pt x="3858489" y="2329316"/>
                  </a:cubicBezTo>
                  <a:lnTo>
                    <a:pt x="3768868" y="2393301"/>
                  </a:lnTo>
                  <a:cubicBezTo>
                    <a:pt x="3738529" y="2414794"/>
                    <a:pt x="3707929" y="2436452"/>
                    <a:pt x="3676806" y="2457698"/>
                  </a:cubicBezTo>
                  <a:cubicBezTo>
                    <a:pt x="3645770" y="2479027"/>
                    <a:pt x="3614385" y="2500273"/>
                    <a:pt x="3582477" y="2521272"/>
                  </a:cubicBezTo>
                  <a:cubicBezTo>
                    <a:pt x="3550483" y="2542107"/>
                    <a:pt x="3518226" y="2562776"/>
                    <a:pt x="3485185" y="2583035"/>
                  </a:cubicBezTo>
                  <a:cubicBezTo>
                    <a:pt x="3419451" y="2623633"/>
                    <a:pt x="3351625" y="2662996"/>
                    <a:pt x="3280923" y="2698983"/>
                  </a:cubicBezTo>
                  <a:cubicBezTo>
                    <a:pt x="3210307" y="2735134"/>
                    <a:pt x="3137251" y="2768732"/>
                    <a:pt x="3061230" y="2797555"/>
                  </a:cubicBezTo>
                  <a:cubicBezTo>
                    <a:pt x="2909886" y="2856024"/>
                    <a:pt x="2747295" y="2895468"/>
                    <a:pt x="2583137" y="2910950"/>
                  </a:cubicBezTo>
                  <a:cubicBezTo>
                    <a:pt x="2542075" y="2914657"/>
                    <a:pt x="2501013" y="2917456"/>
                    <a:pt x="2460038" y="2918280"/>
                  </a:cubicBezTo>
                  <a:lnTo>
                    <a:pt x="2429263" y="2918938"/>
                  </a:lnTo>
                  <a:cubicBezTo>
                    <a:pt x="2419064" y="2919021"/>
                    <a:pt x="2408777" y="2918774"/>
                    <a:pt x="2398576" y="2918774"/>
                  </a:cubicBezTo>
                  <a:lnTo>
                    <a:pt x="2367977" y="2918444"/>
                  </a:lnTo>
                  <a:lnTo>
                    <a:pt x="2338249" y="2917374"/>
                  </a:lnTo>
                  <a:cubicBezTo>
                    <a:pt x="2259089" y="2914985"/>
                    <a:pt x="2179756" y="2909057"/>
                    <a:pt x="2100770" y="2899503"/>
                  </a:cubicBezTo>
                  <a:cubicBezTo>
                    <a:pt x="2021699" y="2890445"/>
                    <a:pt x="1942801" y="2877434"/>
                    <a:pt x="1864776" y="2860141"/>
                  </a:cubicBezTo>
                  <a:cubicBezTo>
                    <a:pt x="1786836" y="2842683"/>
                    <a:pt x="1709508" y="2822013"/>
                    <a:pt x="1632964" y="2798461"/>
                  </a:cubicBezTo>
                  <a:cubicBezTo>
                    <a:pt x="1480138" y="2750946"/>
                    <a:pt x="1329055" y="2691818"/>
                    <a:pt x="1189219" y="2613010"/>
                  </a:cubicBezTo>
                  <a:cubicBezTo>
                    <a:pt x="1049296" y="2534366"/>
                    <a:pt x="924367" y="2434640"/>
                    <a:pt x="815305" y="2324292"/>
                  </a:cubicBezTo>
                  <a:cubicBezTo>
                    <a:pt x="760469" y="2269200"/>
                    <a:pt x="710603" y="2210567"/>
                    <a:pt x="663699" y="2150535"/>
                  </a:cubicBezTo>
                  <a:cubicBezTo>
                    <a:pt x="617059" y="2090255"/>
                    <a:pt x="572684" y="2029069"/>
                    <a:pt x="531274" y="1966565"/>
                  </a:cubicBezTo>
                  <a:cubicBezTo>
                    <a:pt x="520638" y="1951084"/>
                    <a:pt x="510612" y="1935355"/>
                    <a:pt x="500325" y="1919709"/>
                  </a:cubicBezTo>
                  <a:lnTo>
                    <a:pt x="470771" y="1874252"/>
                  </a:lnTo>
                  <a:cubicBezTo>
                    <a:pt x="451853" y="1844853"/>
                    <a:pt x="432238" y="1815701"/>
                    <a:pt x="412448" y="1786137"/>
                  </a:cubicBezTo>
                  <a:lnTo>
                    <a:pt x="291616" y="1606122"/>
                  </a:lnTo>
                  <a:cubicBezTo>
                    <a:pt x="251078" y="1544771"/>
                    <a:pt x="211062" y="1481609"/>
                    <a:pt x="173662" y="1415812"/>
                  </a:cubicBezTo>
                  <a:cubicBezTo>
                    <a:pt x="155005" y="1382872"/>
                    <a:pt x="136960" y="1349355"/>
                    <a:pt x="120483" y="1314934"/>
                  </a:cubicBezTo>
                  <a:cubicBezTo>
                    <a:pt x="104093" y="1280429"/>
                    <a:pt x="88837" y="1245266"/>
                    <a:pt x="75324" y="1209361"/>
                  </a:cubicBezTo>
                  <a:cubicBezTo>
                    <a:pt x="62072" y="1173375"/>
                    <a:pt x="50303" y="1136893"/>
                    <a:pt x="40713" y="1099837"/>
                  </a:cubicBezTo>
                  <a:cubicBezTo>
                    <a:pt x="36180" y="1081308"/>
                    <a:pt x="31560" y="1062697"/>
                    <a:pt x="27811" y="1044004"/>
                  </a:cubicBezTo>
                  <a:lnTo>
                    <a:pt x="22144" y="1016004"/>
                  </a:lnTo>
                  <a:lnTo>
                    <a:pt x="17436" y="987923"/>
                  </a:lnTo>
                  <a:cubicBezTo>
                    <a:pt x="5144" y="912986"/>
                    <a:pt x="0" y="837636"/>
                    <a:pt x="0" y="762944"/>
                  </a:cubicBezTo>
                  <a:cubicBezTo>
                    <a:pt x="349" y="615951"/>
                    <a:pt x="16652" y="468957"/>
                    <a:pt x="48385" y="324597"/>
                  </a:cubicBezTo>
                  <a:cubicBezTo>
                    <a:pt x="64209" y="252459"/>
                    <a:pt x="84238" y="181021"/>
                    <a:pt x="108474" y="11083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436F5721-88D0-4683-BB23-289611A4A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666325 w 4934374"/>
                <a:gd name="connsiteY1" fmla="*/ 0 h 2888360"/>
                <a:gd name="connsiteX2" fmla="*/ 626038 w 4934374"/>
                <a:gd name="connsiteY2" fmla="*/ 65170 h 2888360"/>
                <a:gd name="connsiteX3" fmla="*/ 435986 w 4934374"/>
                <a:gd name="connsiteY3" fmla="*/ 779635 h 2888360"/>
                <a:gd name="connsiteX4" fmla="*/ 750530 w 4934374"/>
                <a:gd name="connsiteY4" fmla="*/ 1443043 h 2888360"/>
                <a:gd name="connsiteX5" fmla="*/ 909024 w 4934374"/>
                <a:gd name="connsiteY5" fmla="*/ 1653610 h 2888360"/>
                <a:gd name="connsiteX6" fmla="*/ 2396223 w 4934374"/>
                <a:gd name="connsiteY6" fmla="*/ 2476694 h 2888360"/>
                <a:gd name="connsiteX7" fmla="*/ 3525201 w 4934374"/>
                <a:gd name="connsiteY7" fmla="*/ 1970327 h 2888360"/>
                <a:gd name="connsiteX8" fmla="*/ 3662596 w 4934374"/>
                <a:gd name="connsiteY8" fmla="*/ 1869778 h 2888360"/>
                <a:gd name="connsiteX9" fmla="*/ 4287500 w 4934374"/>
                <a:gd name="connsiteY9" fmla="*/ 1344141 h 2888360"/>
                <a:gd name="connsiteX10" fmla="*/ 4498563 w 4934374"/>
                <a:gd name="connsiteY10" fmla="*/ 779635 h 2888360"/>
                <a:gd name="connsiteX11" fmla="*/ 4376239 w 4934374"/>
                <a:gd name="connsiteY11" fmla="*/ 16511 h 2888360"/>
                <a:gd name="connsiteX12" fmla="*/ 4369703 w 4934374"/>
                <a:gd name="connsiteY12" fmla="*/ 0 h 2888360"/>
                <a:gd name="connsiteX13" fmla="*/ 4823642 w 4934374"/>
                <a:gd name="connsiteY13" fmla="*/ 0 h 2888360"/>
                <a:gd name="connsiteX14" fmla="*/ 4850554 w 4934374"/>
                <a:gd name="connsiteY14" fmla="*/ 89409 h 2888360"/>
                <a:gd name="connsiteX15" fmla="*/ 4934374 w 4934374"/>
                <a:gd name="connsiteY15" fmla="*/ 779553 h 2888360"/>
                <a:gd name="connsiteX16" fmla="*/ 3793540 w 4934374"/>
                <a:gd name="connsiteY16" fmla="*/ 2294701 h 2888360"/>
                <a:gd name="connsiteX17" fmla="*/ 2396135 w 4934374"/>
                <a:gd name="connsiteY17" fmla="*/ 2888360 h 2888360"/>
                <a:gd name="connsiteX18" fmla="*/ 548273 w 4934374"/>
                <a:gd name="connsiteY18" fmla="*/ 1884684 h 2888360"/>
                <a:gd name="connsiteX19" fmla="*/ 0 w 4934374"/>
                <a:gd name="connsiteY19" fmla="*/ 779553 h 2888360"/>
                <a:gd name="connsiteX20" fmla="*/ 137335 w 4934374"/>
                <a:gd name="connsiteY20"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934374" h="2888360">
                  <a:moveTo>
                    <a:pt x="179816" y="0"/>
                  </a:moveTo>
                  <a:lnTo>
                    <a:pt x="666325" y="0"/>
                  </a:lnTo>
                  <a:lnTo>
                    <a:pt x="626038" y="65170"/>
                  </a:lnTo>
                  <a:cubicBezTo>
                    <a:pt x="499976" y="295913"/>
                    <a:pt x="435986" y="536292"/>
                    <a:pt x="435986" y="779635"/>
                  </a:cubicBezTo>
                  <a:cubicBezTo>
                    <a:pt x="435986" y="1024707"/>
                    <a:pt x="538074" y="1167830"/>
                    <a:pt x="750530" y="1443043"/>
                  </a:cubicBezTo>
                  <a:cubicBezTo>
                    <a:pt x="801792" y="1509416"/>
                    <a:pt x="854797" y="1578096"/>
                    <a:pt x="909024" y="1653610"/>
                  </a:cubicBezTo>
                  <a:cubicBezTo>
                    <a:pt x="1323389" y="2230552"/>
                    <a:pt x="1768180" y="2476694"/>
                    <a:pt x="2396223" y="2476694"/>
                  </a:cubicBezTo>
                  <a:cubicBezTo>
                    <a:pt x="2808409" y="2476694"/>
                    <a:pt x="3110835" y="2276173"/>
                    <a:pt x="3525201" y="1970327"/>
                  </a:cubicBezTo>
                  <a:cubicBezTo>
                    <a:pt x="3571493" y="1936152"/>
                    <a:pt x="3617786" y="1902388"/>
                    <a:pt x="3662596" y="1869778"/>
                  </a:cubicBezTo>
                  <a:cubicBezTo>
                    <a:pt x="3905479" y="1692809"/>
                    <a:pt x="4134849" y="1525640"/>
                    <a:pt x="4287500" y="1344141"/>
                  </a:cubicBezTo>
                  <a:cubicBezTo>
                    <a:pt x="4433439" y="1170630"/>
                    <a:pt x="4498563" y="996543"/>
                    <a:pt x="4498563" y="779635"/>
                  </a:cubicBezTo>
                  <a:cubicBezTo>
                    <a:pt x="4498563" y="507799"/>
                    <a:pt x="4456499" y="249674"/>
                    <a:pt x="4376239" y="16511"/>
                  </a:cubicBezTo>
                  <a:lnTo>
                    <a:pt x="4369703"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DC43E93-F81B-4DAE-9F0A-DF9299A8CB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6973" y="0"/>
              <a:ext cx="4934374" cy="2888360"/>
            </a:xfrm>
            <a:custGeom>
              <a:avLst/>
              <a:gdLst>
                <a:gd name="connsiteX0" fmla="*/ 179816 w 4934374"/>
                <a:gd name="connsiteY0" fmla="*/ 0 h 2888360"/>
                <a:gd name="connsiteX1" fmla="*/ 767292 w 4934374"/>
                <a:gd name="connsiteY1" fmla="*/ 0 h 2888360"/>
                <a:gd name="connsiteX2" fmla="*/ 703453 w 4934374"/>
                <a:gd name="connsiteY2" fmla="*/ 102886 h 2888360"/>
                <a:gd name="connsiteX3" fmla="*/ 523079 w 4934374"/>
                <a:gd name="connsiteY3" fmla="*/ 779635 h 2888360"/>
                <a:gd name="connsiteX4" fmla="*/ 820885 w 4934374"/>
                <a:gd name="connsiteY4" fmla="*/ 1394539 h 2888360"/>
                <a:gd name="connsiteX5" fmla="*/ 981122 w 4934374"/>
                <a:gd name="connsiteY5" fmla="*/ 1607412 h 2888360"/>
                <a:gd name="connsiteX6" fmla="*/ 1592426 w 4934374"/>
                <a:gd name="connsiteY6" fmla="*/ 2196871 h 2888360"/>
                <a:gd name="connsiteX7" fmla="*/ 2396135 w 4934374"/>
                <a:gd name="connsiteY7" fmla="*/ 2394345 h 2888360"/>
                <a:gd name="connsiteX8" fmla="*/ 2913111 w 4934374"/>
                <a:gd name="connsiteY8" fmla="*/ 2268597 h 2888360"/>
                <a:gd name="connsiteX9" fmla="*/ 3471411 w 4934374"/>
                <a:gd name="connsiteY9" fmla="*/ 1905518 h 2888360"/>
                <a:gd name="connsiteX10" fmla="*/ 3609242 w 4934374"/>
                <a:gd name="connsiteY10" fmla="*/ 1804640 h 2888360"/>
                <a:gd name="connsiteX11" fmla="*/ 4219151 w 4934374"/>
                <a:gd name="connsiteY11" fmla="*/ 1292919 h 2888360"/>
                <a:gd name="connsiteX12" fmla="*/ 4411295 w 4934374"/>
                <a:gd name="connsiteY12" fmla="*/ 779635 h 2888360"/>
                <a:gd name="connsiteX13" fmla="*/ 4294235 w 4934374"/>
                <a:gd name="connsiteY13" fmla="*/ 44685 h 2888360"/>
                <a:gd name="connsiteX14" fmla="*/ 4276624 w 4934374"/>
                <a:gd name="connsiteY14" fmla="*/ 0 h 2888360"/>
                <a:gd name="connsiteX15" fmla="*/ 4823642 w 4934374"/>
                <a:gd name="connsiteY15" fmla="*/ 0 h 2888360"/>
                <a:gd name="connsiteX16" fmla="*/ 4850554 w 4934374"/>
                <a:gd name="connsiteY16" fmla="*/ 89409 h 2888360"/>
                <a:gd name="connsiteX17" fmla="*/ 4934374 w 4934374"/>
                <a:gd name="connsiteY17" fmla="*/ 779553 h 2888360"/>
                <a:gd name="connsiteX18" fmla="*/ 3793540 w 4934374"/>
                <a:gd name="connsiteY18" fmla="*/ 2294701 h 2888360"/>
                <a:gd name="connsiteX19" fmla="*/ 2396135 w 4934374"/>
                <a:gd name="connsiteY19" fmla="*/ 2888360 h 2888360"/>
                <a:gd name="connsiteX20" fmla="*/ 548273 w 4934374"/>
                <a:gd name="connsiteY20" fmla="*/ 1884684 h 2888360"/>
                <a:gd name="connsiteX21" fmla="*/ 0 w 4934374"/>
                <a:gd name="connsiteY21" fmla="*/ 779553 h 2888360"/>
                <a:gd name="connsiteX22" fmla="*/ 137335 w 4934374"/>
                <a:gd name="connsiteY22" fmla="*/ 89409 h 2888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934374" h="2888360">
                  <a:moveTo>
                    <a:pt x="179816" y="0"/>
                  </a:moveTo>
                  <a:lnTo>
                    <a:pt x="767292" y="0"/>
                  </a:lnTo>
                  <a:lnTo>
                    <a:pt x="703453" y="102886"/>
                  </a:lnTo>
                  <a:cubicBezTo>
                    <a:pt x="583756" y="321853"/>
                    <a:pt x="523079" y="549550"/>
                    <a:pt x="523079" y="779635"/>
                  </a:cubicBezTo>
                  <a:cubicBezTo>
                    <a:pt x="523079" y="999508"/>
                    <a:pt x="614356" y="1127068"/>
                    <a:pt x="820885" y="1394539"/>
                  </a:cubicBezTo>
                  <a:cubicBezTo>
                    <a:pt x="872582" y="1461489"/>
                    <a:pt x="926023" y="1530745"/>
                    <a:pt x="981122" y="1607412"/>
                  </a:cubicBezTo>
                  <a:cubicBezTo>
                    <a:pt x="1175968" y="1878671"/>
                    <a:pt x="1375871" y="2071535"/>
                    <a:pt x="1592426" y="2196871"/>
                  </a:cubicBezTo>
                  <a:cubicBezTo>
                    <a:pt x="1821970" y="2329783"/>
                    <a:pt x="2084904" y="2394345"/>
                    <a:pt x="2396135" y="2394345"/>
                  </a:cubicBezTo>
                  <a:cubicBezTo>
                    <a:pt x="2572762" y="2394345"/>
                    <a:pt x="2737009" y="2354405"/>
                    <a:pt x="2913111" y="2268597"/>
                  </a:cubicBezTo>
                  <a:cubicBezTo>
                    <a:pt x="3093922" y="2180483"/>
                    <a:pt x="3272903" y="2052018"/>
                    <a:pt x="3471411" y="1905518"/>
                  </a:cubicBezTo>
                  <a:cubicBezTo>
                    <a:pt x="3517964" y="1871178"/>
                    <a:pt x="3564344" y="1837332"/>
                    <a:pt x="3609242" y="1804640"/>
                  </a:cubicBezTo>
                  <a:cubicBezTo>
                    <a:pt x="3847765" y="1630800"/>
                    <a:pt x="4073038" y="1466594"/>
                    <a:pt x="4219151" y="1292919"/>
                  </a:cubicBezTo>
                  <a:cubicBezTo>
                    <a:pt x="4353843" y="1132832"/>
                    <a:pt x="4411295" y="979332"/>
                    <a:pt x="4411295" y="779635"/>
                  </a:cubicBezTo>
                  <a:cubicBezTo>
                    <a:pt x="4411295" y="517475"/>
                    <a:pt x="4371040" y="268882"/>
                    <a:pt x="4294235" y="44685"/>
                  </a:cubicBezTo>
                  <a:lnTo>
                    <a:pt x="4276624" y="0"/>
                  </a:lnTo>
                  <a:lnTo>
                    <a:pt x="4823642" y="0"/>
                  </a:lnTo>
                  <a:lnTo>
                    <a:pt x="4850554" y="89409"/>
                  </a:lnTo>
                  <a:cubicBezTo>
                    <a:pt x="4905864" y="307423"/>
                    <a:pt x="4934374" y="539220"/>
                    <a:pt x="4934374" y="779553"/>
                  </a:cubicBezTo>
                  <a:cubicBezTo>
                    <a:pt x="4934374" y="1521110"/>
                    <a:pt x="4369101" y="1869861"/>
                    <a:pt x="3793540" y="2294701"/>
                  </a:cubicBezTo>
                  <a:cubicBezTo>
                    <a:pt x="3374293" y="2604171"/>
                    <a:pt x="2970389" y="2888360"/>
                    <a:pt x="2396135" y="2888360"/>
                  </a:cubicBezTo>
                  <a:cubicBezTo>
                    <a:pt x="1544564" y="2888360"/>
                    <a:pt x="991670" y="2502058"/>
                    <a:pt x="548273" y="1884684"/>
                  </a:cubicBezTo>
                  <a:cubicBezTo>
                    <a:pt x="282201" y="1514275"/>
                    <a:pt x="0" y="1260227"/>
                    <a:pt x="0" y="779553"/>
                  </a:cubicBezTo>
                  <a:cubicBezTo>
                    <a:pt x="0" y="539220"/>
                    <a:pt x="48876" y="307423"/>
                    <a:pt x="137335" y="8940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A2EECE7B-E861-4242-BD71-ADD8F2DD3E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7711" y="0"/>
              <a:ext cx="5069918" cy="3133064"/>
            </a:xfrm>
            <a:custGeom>
              <a:avLst/>
              <a:gdLst>
                <a:gd name="connsiteX0" fmla="*/ 153448 w 5069918"/>
                <a:gd name="connsiteY0" fmla="*/ 0 h 3133064"/>
                <a:gd name="connsiteX1" fmla="*/ 215434 w 5069918"/>
                <a:gd name="connsiteY1" fmla="*/ 0 h 3133064"/>
                <a:gd name="connsiteX2" fmla="*/ 215073 w 5069918"/>
                <a:gd name="connsiteY2" fmla="*/ 727 h 3133064"/>
                <a:gd name="connsiteX3" fmla="*/ 202868 w 5069918"/>
                <a:gd name="connsiteY3" fmla="*/ 26255 h 3133064"/>
                <a:gd name="connsiteX4" fmla="*/ 191273 w 5069918"/>
                <a:gd name="connsiteY4" fmla="*/ 52030 h 3133064"/>
                <a:gd name="connsiteX5" fmla="*/ 169129 w 5069918"/>
                <a:gd name="connsiteY5" fmla="*/ 103993 h 3133064"/>
                <a:gd name="connsiteX6" fmla="*/ 148381 w 5069918"/>
                <a:gd name="connsiteY6" fmla="*/ 156532 h 3133064"/>
                <a:gd name="connsiteX7" fmla="*/ 80903 w 5069918"/>
                <a:gd name="connsiteY7" fmla="*/ 371711 h 3133064"/>
                <a:gd name="connsiteX8" fmla="*/ 26154 w 5069918"/>
                <a:gd name="connsiteY8" fmla="*/ 817551 h 3133064"/>
                <a:gd name="connsiteX9" fmla="*/ 49169 w 5069918"/>
                <a:gd name="connsiteY9" fmla="*/ 1040143 h 3133064"/>
                <a:gd name="connsiteX10" fmla="*/ 119437 w 5069918"/>
                <a:gd name="connsiteY10" fmla="*/ 1253016 h 3133064"/>
                <a:gd name="connsiteX11" fmla="*/ 143672 w 5069918"/>
                <a:gd name="connsiteY11" fmla="*/ 1303908 h 3133064"/>
                <a:gd name="connsiteX12" fmla="*/ 170611 w 5069918"/>
                <a:gd name="connsiteY12" fmla="*/ 1353648 h 3133064"/>
                <a:gd name="connsiteX13" fmla="*/ 230330 w 5069918"/>
                <a:gd name="connsiteY13" fmla="*/ 1450079 h 3133064"/>
                <a:gd name="connsiteX14" fmla="*/ 279545 w 5069918"/>
                <a:gd name="connsiteY14" fmla="*/ 1519627 h 3133064"/>
                <a:gd name="connsiteX15" fmla="*/ 228347 w 5069918"/>
                <a:gd name="connsiteY15" fmla="*/ 1437024 h 3133064"/>
                <a:gd name="connsiteX16" fmla="*/ 175168 w 5069918"/>
                <a:gd name="connsiteY16" fmla="*/ 1336146 h 3133064"/>
                <a:gd name="connsiteX17" fmla="*/ 130009 w 5069918"/>
                <a:gd name="connsiteY17" fmla="*/ 1230573 h 3133064"/>
                <a:gd name="connsiteX18" fmla="*/ 95398 w 5069918"/>
                <a:gd name="connsiteY18" fmla="*/ 1121049 h 3133064"/>
                <a:gd name="connsiteX19" fmla="*/ 82496 w 5069918"/>
                <a:gd name="connsiteY19" fmla="*/ 1065216 h 3133064"/>
                <a:gd name="connsiteX20" fmla="*/ 76829 w 5069918"/>
                <a:gd name="connsiteY20" fmla="*/ 1037216 h 3133064"/>
                <a:gd name="connsiteX21" fmla="*/ 72121 w 5069918"/>
                <a:gd name="connsiteY21" fmla="*/ 1009135 h 3133064"/>
                <a:gd name="connsiteX22" fmla="*/ 54685 w 5069918"/>
                <a:gd name="connsiteY22" fmla="*/ 784156 h 3133064"/>
                <a:gd name="connsiteX23" fmla="*/ 103070 w 5069918"/>
                <a:gd name="connsiteY23" fmla="*/ 345810 h 3133064"/>
                <a:gd name="connsiteX24" fmla="*/ 163159 w 5069918"/>
                <a:gd name="connsiteY24" fmla="*/ 132051 h 3133064"/>
                <a:gd name="connsiteX25" fmla="*/ 217797 w 5069918"/>
                <a:gd name="connsiteY25" fmla="*/ 0 h 3133064"/>
                <a:gd name="connsiteX26" fmla="*/ 848227 w 5069918"/>
                <a:gd name="connsiteY26" fmla="*/ 0 h 3133064"/>
                <a:gd name="connsiteX27" fmla="*/ 771226 w 5069918"/>
                <a:gd name="connsiteY27" fmla="*/ 124098 h 3133064"/>
                <a:gd name="connsiteX28" fmla="*/ 590852 w 5069918"/>
                <a:gd name="connsiteY28" fmla="*/ 800847 h 3133064"/>
                <a:gd name="connsiteX29" fmla="*/ 888658 w 5069918"/>
                <a:gd name="connsiteY29" fmla="*/ 1415751 h 3133064"/>
                <a:gd name="connsiteX30" fmla="*/ 1048895 w 5069918"/>
                <a:gd name="connsiteY30" fmla="*/ 1628624 h 3133064"/>
                <a:gd name="connsiteX31" fmla="*/ 1660199 w 5069918"/>
                <a:gd name="connsiteY31" fmla="*/ 2218083 h 3133064"/>
                <a:gd name="connsiteX32" fmla="*/ 2463908 w 5069918"/>
                <a:gd name="connsiteY32" fmla="*/ 2415557 h 3133064"/>
                <a:gd name="connsiteX33" fmla="*/ 2980884 w 5069918"/>
                <a:gd name="connsiteY33" fmla="*/ 2289809 h 3133064"/>
                <a:gd name="connsiteX34" fmla="*/ 3539184 w 5069918"/>
                <a:gd name="connsiteY34" fmla="*/ 1926730 h 3133064"/>
                <a:gd name="connsiteX35" fmla="*/ 3677015 w 5069918"/>
                <a:gd name="connsiteY35" fmla="*/ 1825852 h 3133064"/>
                <a:gd name="connsiteX36" fmla="*/ 4286924 w 5069918"/>
                <a:gd name="connsiteY36" fmla="*/ 1314131 h 3133064"/>
                <a:gd name="connsiteX37" fmla="*/ 4479068 w 5069918"/>
                <a:gd name="connsiteY37" fmla="*/ 800847 h 3133064"/>
                <a:gd name="connsiteX38" fmla="*/ 4362007 w 5069918"/>
                <a:gd name="connsiteY38" fmla="*/ 65898 h 3133064"/>
                <a:gd name="connsiteX39" fmla="*/ 4336037 w 5069918"/>
                <a:gd name="connsiteY39" fmla="*/ 0 h 3133064"/>
                <a:gd name="connsiteX40" fmla="*/ 4913604 w 5069918"/>
                <a:gd name="connsiteY40" fmla="*/ 0 h 3133064"/>
                <a:gd name="connsiteX41" fmla="*/ 4930823 w 5069918"/>
                <a:gd name="connsiteY41" fmla="*/ 66892 h 3133064"/>
                <a:gd name="connsiteX42" fmla="*/ 4940407 w 5069918"/>
                <a:gd name="connsiteY42" fmla="*/ 125535 h 3133064"/>
                <a:gd name="connsiteX43" fmla="*/ 4982006 w 5069918"/>
                <a:gd name="connsiteY43" fmla="*/ 278378 h 3133064"/>
                <a:gd name="connsiteX44" fmla="*/ 5027482 w 5069918"/>
                <a:gd name="connsiteY44" fmla="*/ 504952 h 3133064"/>
                <a:gd name="connsiteX45" fmla="*/ 5058082 w 5069918"/>
                <a:gd name="connsiteY45" fmla="*/ 734049 h 3133064"/>
                <a:gd name="connsiteX46" fmla="*/ 5063486 w 5069918"/>
                <a:gd name="connsiteY46" fmla="*/ 791612 h 3133064"/>
                <a:gd name="connsiteX47" fmla="*/ 5067846 w 5069918"/>
                <a:gd name="connsiteY47" fmla="*/ 850245 h 3133064"/>
                <a:gd name="connsiteX48" fmla="*/ 5069414 w 5069918"/>
                <a:gd name="connsiteY48" fmla="*/ 969733 h 3133064"/>
                <a:gd name="connsiteX49" fmla="*/ 5040732 w 5069918"/>
                <a:gd name="connsiteY49" fmla="*/ 1209783 h 3133064"/>
                <a:gd name="connsiteX50" fmla="*/ 4964102 w 5069918"/>
                <a:gd name="connsiteY50" fmla="*/ 1442832 h 3133064"/>
                <a:gd name="connsiteX51" fmla="*/ 4689486 w 5069918"/>
                <a:gd name="connsiteY51" fmla="*/ 1849969 h 3133064"/>
                <a:gd name="connsiteX52" fmla="*/ 4333792 w 5069918"/>
                <a:gd name="connsiteY52" fmla="*/ 2176567 h 3133064"/>
                <a:gd name="connsiteX53" fmla="*/ 3965196 w 5069918"/>
                <a:gd name="connsiteY53" fmla="*/ 2468002 h 3133064"/>
                <a:gd name="connsiteX54" fmla="*/ 3873745 w 5069918"/>
                <a:gd name="connsiteY54" fmla="*/ 2541128 h 3133064"/>
                <a:gd name="connsiteX55" fmla="*/ 3779416 w 5069918"/>
                <a:gd name="connsiteY55" fmla="*/ 2614666 h 3133064"/>
                <a:gd name="connsiteX56" fmla="*/ 3582739 w 5069918"/>
                <a:gd name="connsiteY56" fmla="*/ 2756555 h 3133064"/>
                <a:gd name="connsiteX57" fmla="*/ 3371851 w 5069918"/>
                <a:gd name="connsiteY57" fmla="*/ 2886338 h 3133064"/>
                <a:gd name="connsiteX58" fmla="*/ 3143614 w 5069918"/>
                <a:gd name="connsiteY58" fmla="*/ 2995780 h 3133064"/>
                <a:gd name="connsiteX59" fmla="*/ 2643552 w 5069918"/>
                <a:gd name="connsiteY59" fmla="*/ 3122516 h 3133064"/>
                <a:gd name="connsiteX60" fmla="*/ 2514264 w 5069918"/>
                <a:gd name="connsiteY60" fmla="*/ 3131657 h 3133064"/>
                <a:gd name="connsiteX61" fmla="*/ 2481920 w 5069918"/>
                <a:gd name="connsiteY61" fmla="*/ 3132810 h 3133064"/>
                <a:gd name="connsiteX62" fmla="*/ 2449664 w 5069918"/>
                <a:gd name="connsiteY62" fmla="*/ 3132975 h 3133064"/>
                <a:gd name="connsiteX63" fmla="*/ 2386284 w 5069918"/>
                <a:gd name="connsiteY63" fmla="*/ 3132234 h 3133064"/>
                <a:gd name="connsiteX64" fmla="*/ 2260658 w 5069918"/>
                <a:gd name="connsiteY64" fmla="*/ 3127292 h 3133064"/>
                <a:gd name="connsiteX65" fmla="*/ 2134945 w 5069918"/>
                <a:gd name="connsiteY65" fmla="*/ 3115928 h 3133064"/>
                <a:gd name="connsiteX66" fmla="*/ 1884564 w 5069918"/>
                <a:gd name="connsiteY66" fmla="*/ 3075412 h 3133064"/>
                <a:gd name="connsiteX67" fmla="*/ 1639764 w 5069918"/>
                <a:gd name="connsiteY67" fmla="*/ 3005498 h 3133064"/>
                <a:gd name="connsiteX68" fmla="*/ 1407081 w 5069918"/>
                <a:gd name="connsiteY68" fmla="*/ 2904125 h 3133064"/>
                <a:gd name="connsiteX69" fmla="*/ 1193491 w 5069918"/>
                <a:gd name="connsiteY69" fmla="*/ 2772201 h 3133064"/>
                <a:gd name="connsiteX70" fmla="*/ 836141 w 5069918"/>
                <a:gd name="connsiteY70" fmla="*/ 2439839 h 3133064"/>
                <a:gd name="connsiteX71" fmla="*/ 690812 w 5069918"/>
                <a:gd name="connsiteY71" fmla="*/ 2251422 h 3133064"/>
                <a:gd name="connsiteX72" fmla="*/ 562397 w 5069918"/>
                <a:gd name="connsiteY72" fmla="*/ 2054937 h 3133064"/>
                <a:gd name="connsiteX73" fmla="*/ 502504 w 5069918"/>
                <a:gd name="connsiteY73" fmla="*/ 1957435 h 3133064"/>
                <a:gd name="connsiteX74" fmla="*/ 440258 w 5069918"/>
                <a:gd name="connsiteY74" fmla="*/ 1861580 h 3133064"/>
                <a:gd name="connsiteX75" fmla="*/ 310360 w 5069918"/>
                <a:gd name="connsiteY75" fmla="*/ 1670693 h 3133064"/>
                <a:gd name="connsiteX76" fmla="*/ 246806 w 5069918"/>
                <a:gd name="connsiteY76" fmla="*/ 1573603 h 3133064"/>
                <a:gd name="connsiteX77" fmla="*/ 186303 w 5069918"/>
                <a:gd name="connsiteY77" fmla="*/ 1474372 h 3133064"/>
                <a:gd name="connsiteX78" fmla="*/ 84390 w 5069918"/>
                <a:gd name="connsiteY78" fmla="*/ 1266192 h 3133064"/>
                <a:gd name="connsiteX79" fmla="*/ 20139 w 5069918"/>
                <a:gd name="connsiteY79" fmla="*/ 1045249 h 3133064"/>
                <a:gd name="connsiteX80" fmla="*/ 0 w 5069918"/>
                <a:gd name="connsiteY80" fmla="*/ 817551 h 3133064"/>
                <a:gd name="connsiteX81" fmla="*/ 102773 w 5069918"/>
                <a:gd name="connsiteY81" fmla="*/ 142588 h 3133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069918" h="3133064">
                  <a:moveTo>
                    <a:pt x="153448" y="0"/>
                  </a:moveTo>
                  <a:lnTo>
                    <a:pt x="215434" y="0"/>
                  </a:lnTo>
                  <a:lnTo>
                    <a:pt x="215073" y="727"/>
                  </a:lnTo>
                  <a:lnTo>
                    <a:pt x="202868" y="26255"/>
                  </a:lnTo>
                  <a:lnTo>
                    <a:pt x="191273" y="52030"/>
                  </a:lnTo>
                  <a:cubicBezTo>
                    <a:pt x="183688" y="69241"/>
                    <a:pt x="176016" y="86452"/>
                    <a:pt x="169129" y="103993"/>
                  </a:cubicBezTo>
                  <a:cubicBezTo>
                    <a:pt x="162242" y="121533"/>
                    <a:pt x="154658" y="138827"/>
                    <a:pt x="148381" y="156532"/>
                  </a:cubicBezTo>
                  <a:cubicBezTo>
                    <a:pt x="121529" y="226858"/>
                    <a:pt x="98775" y="298667"/>
                    <a:pt x="80903" y="371711"/>
                  </a:cubicBezTo>
                  <a:cubicBezTo>
                    <a:pt x="44636" y="517470"/>
                    <a:pt x="26067" y="667511"/>
                    <a:pt x="26154" y="817551"/>
                  </a:cubicBezTo>
                  <a:cubicBezTo>
                    <a:pt x="26589" y="892326"/>
                    <a:pt x="34000" y="966934"/>
                    <a:pt x="49169" y="1040143"/>
                  </a:cubicBezTo>
                  <a:cubicBezTo>
                    <a:pt x="65123" y="1113187"/>
                    <a:pt x="88226" y="1184666"/>
                    <a:pt x="119437" y="1253016"/>
                  </a:cubicBezTo>
                  <a:cubicBezTo>
                    <a:pt x="126847" y="1270228"/>
                    <a:pt x="135478" y="1287027"/>
                    <a:pt x="143672" y="1303908"/>
                  </a:cubicBezTo>
                  <a:cubicBezTo>
                    <a:pt x="152565" y="1320543"/>
                    <a:pt x="161021" y="1337342"/>
                    <a:pt x="170611" y="1353648"/>
                  </a:cubicBezTo>
                  <a:cubicBezTo>
                    <a:pt x="188919" y="1386587"/>
                    <a:pt x="209319" y="1418539"/>
                    <a:pt x="230330" y="1450079"/>
                  </a:cubicBezTo>
                  <a:lnTo>
                    <a:pt x="279545" y="1519627"/>
                  </a:lnTo>
                  <a:lnTo>
                    <a:pt x="228347" y="1437024"/>
                  </a:lnTo>
                  <a:cubicBezTo>
                    <a:pt x="209690" y="1404084"/>
                    <a:pt x="191645" y="1370567"/>
                    <a:pt x="175168" y="1336146"/>
                  </a:cubicBezTo>
                  <a:cubicBezTo>
                    <a:pt x="158778" y="1301641"/>
                    <a:pt x="143522" y="1266478"/>
                    <a:pt x="130009" y="1230573"/>
                  </a:cubicBezTo>
                  <a:cubicBezTo>
                    <a:pt x="116757" y="1194587"/>
                    <a:pt x="104988" y="1158105"/>
                    <a:pt x="95398" y="1121049"/>
                  </a:cubicBezTo>
                  <a:cubicBezTo>
                    <a:pt x="90865" y="1102520"/>
                    <a:pt x="86245" y="1083909"/>
                    <a:pt x="82496" y="1065216"/>
                  </a:cubicBezTo>
                  <a:lnTo>
                    <a:pt x="76829" y="1037216"/>
                  </a:lnTo>
                  <a:lnTo>
                    <a:pt x="72121" y="1009135"/>
                  </a:lnTo>
                  <a:cubicBezTo>
                    <a:pt x="59829" y="934198"/>
                    <a:pt x="54685" y="858847"/>
                    <a:pt x="54685" y="784156"/>
                  </a:cubicBezTo>
                  <a:cubicBezTo>
                    <a:pt x="55033" y="637163"/>
                    <a:pt x="71337" y="490169"/>
                    <a:pt x="103070" y="345810"/>
                  </a:cubicBezTo>
                  <a:cubicBezTo>
                    <a:pt x="118894" y="273671"/>
                    <a:pt x="138923" y="202233"/>
                    <a:pt x="163159" y="132051"/>
                  </a:cubicBezTo>
                  <a:lnTo>
                    <a:pt x="217797" y="0"/>
                  </a:lnTo>
                  <a:lnTo>
                    <a:pt x="848227" y="0"/>
                  </a:lnTo>
                  <a:lnTo>
                    <a:pt x="771226" y="124098"/>
                  </a:lnTo>
                  <a:cubicBezTo>
                    <a:pt x="651529" y="343066"/>
                    <a:pt x="590852" y="570762"/>
                    <a:pt x="590852" y="800847"/>
                  </a:cubicBezTo>
                  <a:cubicBezTo>
                    <a:pt x="590852" y="1020720"/>
                    <a:pt x="682129" y="1148280"/>
                    <a:pt x="888658" y="1415751"/>
                  </a:cubicBezTo>
                  <a:cubicBezTo>
                    <a:pt x="940355" y="1482701"/>
                    <a:pt x="993796" y="1551957"/>
                    <a:pt x="1048895" y="1628624"/>
                  </a:cubicBezTo>
                  <a:cubicBezTo>
                    <a:pt x="1243741" y="1899883"/>
                    <a:pt x="1443644" y="2092747"/>
                    <a:pt x="1660199" y="2218083"/>
                  </a:cubicBezTo>
                  <a:cubicBezTo>
                    <a:pt x="1889743" y="2350995"/>
                    <a:pt x="2152677" y="2415557"/>
                    <a:pt x="2463908" y="2415557"/>
                  </a:cubicBezTo>
                  <a:cubicBezTo>
                    <a:pt x="2640535" y="2415557"/>
                    <a:pt x="2804782" y="2375617"/>
                    <a:pt x="2980884" y="2289809"/>
                  </a:cubicBezTo>
                  <a:cubicBezTo>
                    <a:pt x="3161695" y="2201695"/>
                    <a:pt x="3340676" y="2073230"/>
                    <a:pt x="3539184" y="1926730"/>
                  </a:cubicBezTo>
                  <a:cubicBezTo>
                    <a:pt x="3585737" y="1892390"/>
                    <a:pt x="3632117" y="1858544"/>
                    <a:pt x="3677015" y="1825852"/>
                  </a:cubicBezTo>
                  <a:cubicBezTo>
                    <a:pt x="3915538" y="1652012"/>
                    <a:pt x="4140811" y="1487806"/>
                    <a:pt x="4286924" y="1314131"/>
                  </a:cubicBezTo>
                  <a:cubicBezTo>
                    <a:pt x="4421616" y="1154044"/>
                    <a:pt x="4479068" y="1000544"/>
                    <a:pt x="4479068" y="800847"/>
                  </a:cubicBezTo>
                  <a:cubicBezTo>
                    <a:pt x="4479068" y="538687"/>
                    <a:pt x="4438813" y="290094"/>
                    <a:pt x="4362007" y="65898"/>
                  </a:cubicBezTo>
                  <a:lnTo>
                    <a:pt x="4336037" y="0"/>
                  </a:lnTo>
                  <a:lnTo>
                    <a:pt x="4913604" y="0"/>
                  </a:lnTo>
                  <a:lnTo>
                    <a:pt x="4930823" y="66892"/>
                  </a:lnTo>
                  <a:lnTo>
                    <a:pt x="4940407" y="125535"/>
                  </a:lnTo>
                  <a:lnTo>
                    <a:pt x="4982006" y="278378"/>
                  </a:lnTo>
                  <a:cubicBezTo>
                    <a:pt x="4999758" y="353368"/>
                    <a:pt x="5014971" y="428944"/>
                    <a:pt x="5027482" y="504952"/>
                  </a:cubicBezTo>
                  <a:cubicBezTo>
                    <a:pt x="5040123" y="580961"/>
                    <a:pt x="5050323" y="657382"/>
                    <a:pt x="5058082" y="734049"/>
                  </a:cubicBezTo>
                  <a:cubicBezTo>
                    <a:pt x="5060261" y="753237"/>
                    <a:pt x="5061743" y="772425"/>
                    <a:pt x="5063486" y="791612"/>
                  </a:cubicBezTo>
                  <a:cubicBezTo>
                    <a:pt x="5065318" y="810552"/>
                    <a:pt x="5066625" y="830398"/>
                    <a:pt x="5067846" y="850245"/>
                  </a:cubicBezTo>
                  <a:cubicBezTo>
                    <a:pt x="5069851" y="889855"/>
                    <a:pt x="5070461" y="929712"/>
                    <a:pt x="5069414" y="969733"/>
                  </a:cubicBezTo>
                  <a:cubicBezTo>
                    <a:pt x="5067060" y="1049695"/>
                    <a:pt x="5057820" y="1130233"/>
                    <a:pt x="5040732" y="1209783"/>
                  </a:cubicBezTo>
                  <a:cubicBezTo>
                    <a:pt x="5023123" y="1289250"/>
                    <a:pt x="4997578" y="1367647"/>
                    <a:pt x="4964102" y="1442832"/>
                  </a:cubicBezTo>
                  <a:cubicBezTo>
                    <a:pt x="4897409" y="1593697"/>
                    <a:pt x="4799942" y="1730232"/>
                    <a:pt x="4689486" y="1849969"/>
                  </a:cubicBezTo>
                  <a:cubicBezTo>
                    <a:pt x="4579116" y="1970446"/>
                    <a:pt x="4456716" y="2076100"/>
                    <a:pt x="4333792" y="2176567"/>
                  </a:cubicBezTo>
                  <a:cubicBezTo>
                    <a:pt x="4210520" y="2276869"/>
                    <a:pt x="4085853" y="2371736"/>
                    <a:pt x="3965196" y="2468002"/>
                  </a:cubicBezTo>
                  <a:lnTo>
                    <a:pt x="3873745" y="2541128"/>
                  </a:lnTo>
                  <a:cubicBezTo>
                    <a:pt x="3842621" y="2565751"/>
                    <a:pt x="3811324" y="2590374"/>
                    <a:pt x="3779416" y="2614666"/>
                  </a:cubicBezTo>
                  <a:cubicBezTo>
                    <a:pt x="3715862" y="2663335"/>
                    <a:pt x="3650652" y="2711016"/>
                    <a:pt x="3582739" y="2756555"/>
                  </a:cubicBezTo>
                  <a:cubicBezTo>
                    <a:pt x="3514913" y="2802012"/>
                    <a:pt x="3445170" y="2846151"/>
                    <a:pt x="3371851" y="2886338"/>
                  </a:cubicBezTo>
                  <a:cubicBezTo>
                    <a:pt x="3298533" y="2926442"/>
                    <a:pt x="3222687" y="2963664"/>
                    <a:pt x="3143614" y="2995780"/>
                  </a:cubicBezTo>
                  <a:cubicBezTo>
                    <a:pt x="2985994" y="3060837"/>
                    <a:pt x="2815732" y="3104317"/>
                    <a:pt x="2643552" y="3122516"/>
                  </a:cubicBezTo>
                  <a:cubicBezTo>
                    <a:pt x="2600484" y="3126799"/>
                    <a:pt x="2557331" y="3130258"/>
                    <a:pt x="2514264" y="3131657"/>
                  </a:cubicBezTo>
                  <a:lnTo>
                    <a:pt x="2481920" y="3132810"/>
                  </a:lnTo>
                  <a:lnTo>
                    <a:pt x="2449664" y="3132975"/>
                  </a:lnTo>
                  <a:cubicBezTo>
                    <a:pt x="2427868" y="3133304"/>
                    <a:pt x="2407207" y="3132646"/>
                    <a:pt x="2386284" y="3132234"/>
                  </a:cubicBezTo>
                  <a:cubicBezTo>
                    <a:pt x="2344524" y="3131740"/>
                    <a:pt x="2302505" y="3129352"/>
                    <a:pt x="2260658" y="3127292"/>
                  </a:cubicBezTo>
                  <a:cubicBezTo>
                    <a:pt x="2218725" y="3123999"/>
                    <a:pt x="2176791" y="3120952"/>
                    <a:pt x="2134945" y="3115928"/>
                  </a:cubicBezTo>
                  <a:cubicBezTo>
                    <a:pt x="2051165" y="3106458"/>
                    <a:pt x="1967473" y="3093529"/>
                    <a:pt x="1884564" y="3075412"/>
                  </a:cubicBezTo>
                  <a:cubicBezTo>
                    <a:pt x="1801657" y="3057296"/>
                    <a:pt x="1719708" y="3033990"/>
                    <a:pt x="1639764" y="3005498"/>
                  </a:cubicBezTo>
                  <a:cubicBezTo>
                    <a:pt x="1559820" y="2976922"/>
                    <a:pt x="1481969" y="2942830"/>
                    <a:pt x="1407081" y="2904125"/>
                  </a:cubicBezTo>
                  <a:cubicBezTo>
                    <a:pt x="1332455" y="2864845"/>
                    <a:pt x="1260794" y="2820953"/>
                    <a:pt x="1193491" y="2772201"/>
                  </a:cubicBezTo>
                  <a:cubicBezTo>
                    <a:pt x="1058362" y="2675194"/>
                    <a:pt x="939973" y="2561469"/>
                    <a:pt x="836141" y="2439839"/>
                  </a:cubicBezTo>
                  <a:cubicBezTo>
                    <a:pt x="784444" y="2378735"/>
                    <a:pt x="736321" y="2315656"/>
                    <a:pt x="690812" y="2251422"/>
                  </a:cubicBezTo>
                  <a:cubicBezTo>
                    <a:pt x="645217" y="2187190"/>
                    <a:pt x="602674" y="2121557"/>
                    <a:pt x="562397" y="2054937"/>
                  </a:cubicBezTo>
                  <a:cubicBezTo>
                    <a:pt x="541823" y="2021256"/>
                    <a:pt x="522992" y="1989716"/>
                    <a:pt x="502504" y="1957435"/>
                  </a:cubicBezTo>
                  <a:cubicBezTo>
                    <a:pt x="482192" y="1925401"/>
                    <a:pt x="461530" y="1893367"/>
                    <a:pt x="440258" y="1861580"/>
                  </a:cubicBezTo>
                  <a:lnTo>
                    <a:pt x="310360" y="1670693"/>
                  </a:lnTo>
                  <a:cubicBezTo>
                    <a:pt x="288826" y="1638577"/>
                    <a:pt x="267555" y="1606296"/>
                    <a:pt x="246806" y="1573603"/>
                  </a:cubicBezTo>
                  <a:cubicBezTo>
                    <a:pt x="226057" y="1540910"/>
                    <a:pt x="205483" y="1508135"/>
                    <a:pt x="186303" y="1474372"/>
                  </a:cubicBezTo>
                  <a:cubicBezTo>
                    <a:pt x="147857" y="1407174"/>
                    <a:pt x="112550" y="1338002"/>
                    <a:pt x="84390" y="1266192"/>
                  </a:cubicBezTo>
                  <a:cubicBezTo>
                    <a:pt x="55708" y="1194630"/>
                    <a:pt x="34436" y="1120434"/>
                    <a:pt x="20139" y="1045249"/>
                  </a:cubicBezTo>
                  <a:cubicBezTo>
                    <a:pt x="6452" y="970064"/>
                    <a:pt x="0" y="893725"/>
                    <a:pt x="0" y="817551"/>
                  </a:cubicBezTo>
                  <a:cubicBezTo>
                    <a:pt x="850" y="589772"/>
                    <a:pt x="36028" y="362457"/>
                    <a:pt x="102773" y="14258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ubtitle 2">
            <a:extLst>
              <a:ext uri="{FF2B5EF4-FFF2-40B4-BE49-F238E27FC236}">
                <a16:creationId xmlns:a16="http://schemas.microsoft.com/office/drawing/2014/main" id="{F0B614D3-CA76-4DBE-B081-357312B5E863}"/>
              </a:ext>
            </a:extLst>
          </p:cNvPr>
          <p:cNvSpPr>
            <a:spLocks noGrp="1"/>
          </p:cNvSpPr>
          <p:nvPr>
            <p:ph type="subTitle" idx="1"/>
          </p:nvPr>
        </p:nvSpPr>
        <p:spPr>
          <a:xfrm>
            <a:off x="460566" y="5111023"/>
            <a:ext cx="5946202" cy="1339618"/>
          </a:xfrm>
        </p:spPr>
        <p:txBody>
          <a:bodyPr anchor="b">
            <a:normAutofit/>
          </a:bodyPr>
          <a:lstStyle/>
          <a:p>
            <a:pPr algn="l"/>
            <a:r>
              <a:rPr lang="en-GB">
                <a:solidFill>
                  <a:srgbClr val="00B050"/>
                </a:solidFill>
              </a:rPr>
              <a:t>Calvin Holman – Coventry Health Lifestyles</a:t>
            </a:r>
          </a:p>
          <a:p>
            <a:pPr algn="l"/>
            <a:r>
              <a:rPr lang="en-GB">
                <a:solidFill>
                  <a:srgbClr val="00B050"/>
                </a:solidFill>
              </a:rPr>
              <a:t>Mo  Choudhury – Change Grow Live </a:t>
            </a:r>
          </a:p>
          <a:p>
            <a:pPr algn="l"/>
            <a:endParaRPr lang="en-GB" sz="2000" dirty="0">
              <a:solidFill>
                <a:schemeClr val="tx2"/>
              </a:solidFill>
            </a:endParaRPr>
          </a:p>
        </p:txBody>
      </p:sp>
      <p:pic>
        <p:nvPicPr>
          <p:cNvPr id="7" name="Picture 6">
            <a:extLst>
              <a:ext uri="{FF2B5EF4-FFF2-40B4-BE49-F238E27FC236}">
                <a16:creationId xmlns:a16="http://schemas.microsoft.com/office/drawing/2014/main" id="{C6F0027D-DCCE-40E3-A9B6-DDF445D857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93676" y="3724938"/>
            <a:ext cx="4098018" cy="2725704"/>
          </a:xfrm>
          <a:prstGeom prst="rect">
            <a:avLst/>
          </a:prstGeom>
        </p:spPr>
      </p:pic>
      <p:pic>
        <p:nvPicPr>
          <p:cNvPr id="26" name="Content Placeholder 3" descr="A picture containing drawing&#10;&#10;Description automatically generated">
            <a:extLst>
              <a:ext uri="{FF2B5EF4-FFF2-40B4-BE49-F238E27FC236}">
                <a16:creationId xmlns:a16="http://schemas.microsoft.com/office/drawing/2014/main" id="{E0D0BD49-5F0B-4B65-BD85-C6834DE1CB75}"/>
              </a:ext>
            </a:extLst>
          </p:cNvPr>
          <p:cNvPicPr>
            <a:picLocks noChangeAspect="1"/>
          </p:cNvPicPr>
          <p:nvPr/>
        </p:nvPicPr>
        <p:blipFill>
          <a:blip r:embed="rId4">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4984900" y="448477"/>
            <a:ext cx="2817340" cy="1351373"/>
          </a:xfrm>
          <a:prstGeom prst="rect">
            <a:avLst/>
          </a:prstGeom>
        </p:spPr>
      </p:pic>
    </p:spTree>
    <p:extLst>
      <p:ext uri="{BB962C8B-B14F-4D97-AF65-F5344CB8AC3E}">
        <p14:creationId xmlns:p14="http://schemas.microsoft.com/office/powerpoint/2010/main" val="597117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61C0430-FA39-48EB-BA50-B753CCD4F6CF}"/>
              </a:ext>
            </a:extLst>
          </p:cNvPr>
          <p:cNvSpPr>
            <a:spLocks noGrp="1"/>
          </p:cNvSpPr>
          <p:nvPr>
            <p:ph type="title"/>
          </p:nvPr>
        </p:nvSpPr>
        <p:spPr/>
        <p:txBody>
          <a:bodyPr/>
          <a:lstStyle/>
          <a:p>
            <a:r>
              <a:rPr lang="en-GB" b="1" dirty="0"/>
              <a:t>Alcohol Audit – what is it?</a:t>
            </a:r>
            <a:br>
              <a:rPr lang="en-GB" b="1" dirty="0"/>
            </a:br>
            <a:endParaRPr lang="en-GB" dirty="0"/>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646919"/>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12" name="TextBox 11">
            <a:extLst>
              <a:ext uri="{FF2B5EF4-FFF2-40B4-BE49-F238E27FC236}">
                <a16:creationId xmlns:a16="http://schemas.microsoft.com/office/drawing/2014/main" id="{4CD7762B-A5D0-44D4-B088-B524B3145A75}"/>
              </a:ext>
            </a:extLst>
          </p:cNvPr>
          <p:cNvSpPr txBox="1"/>
          <p:nvPr/>
        </p:nvSpPr>
        <p:spPr>
          <a:xfrm>
            <a:off x="678871" y="2123298"/>
            <a:ext cx="11257756" cy="3323987"/>
          </a:xfrm>
          <a:prstGeom prst="rect">
            <a:avLst/>
          </a:prstGeom>
          <a:noFill/>
        </p:spPr>
        <p:txBody>
          <a:bodyPr wrap="square" rtlCol="0">
            <a:spAutoFit/>
          </a:bodyPr>
          <a:lstStyle/>
          <a:p>
            <a:pPr marL="285750" indent="-285750">
              <a:buFont typeface="Arial" panose="020B0604020202020204" pitchFamily="34" charset="0"/>
              <a:buChar char="•"/>
            </a:pPr>
            <a:r>
              <a:rPr lang="en-GB" sz="2400" dirty="0"/>
              <a:t>The alcohol use disorders identification test (AUDIT)</a:t>
            </a:r>
          </a:p>
          <a:p>
            <a:pPr marL="285750" indent="-285750">
              <a:buFont typeface="Arial" panose="020B0604020202020204" pitchFamily="34" charset="0"/>
              <a:buChar char="•"/>
            </a:pPr>
            <a:r>
              <a:rPr lang="en-GB" sz="2400" dirty="0"/>
              <a:t>Can be used as a self assessment to measure the level of risk of any individuals alcohol use</a:t>
            </a:r>
          </a:p>
          <a:p>
            <a:pPr marL="285750" indent="-285750">
              <a:buFont typeface="Arial" panose="020B0604020202020204" pitchFamily="34" charset="0"/>
              <a:buChar char="•"/>
            </a:pPr>
            <a:r>
              <a:rPr lang="en-GB" sz="2400" dirty="0"/>
              <a:t>Its a tool developed by WHO (World Health Organisation)</a:t>
            </a:r>
          </a:p>
          <a:p>
            <a:pPr marL="285750" indent="-285750">
              <a:buFont typeface="Arial" panose="020B0604020202020204" pitchFamily="34" charset="0"/>
              <a:buChar char="•"/>
            </a:pPr>
            <a:r>
              <a:rPr lang="en-GB" sz="2400" dirty="0"/>
              <a:t>Currently the main tool used by many health delivering organisations across the world including the NHS, CGL and HLS </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hlinkClick r:id="rId4">
                  <a:extLst>
                    <a:ext uri="{A12FA001-AC4F-418D-AE19-62706E023703}">
                      <ahyp:hlinkClr xmlns:ahyp="http://schemas.microsoft.com/office/drawing/2018/hyperlinkcolor" val="tx"/>
                    </a:ext>
                  </a:extLst>
                </a:hlinkClick>
              </a:rPr>
              <a:t>https://www.gmmh.nhs.uk/download.cfm?doc=docm93jijm4n639.pdf&amp;ver=1017</a:t>
            </a:r>
            <a:r>
              <a:rPr lang="en-GB" sz="2400" dirty="0"/>
              <a:t>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63020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Rounded Corners 17">
            <a:extLst>
              <a:ext uri="{FF2B5EF4-FFF2-40B4-BE49-F238E27FC236}">
                <a16:creationId xmlns:a16="http://schemas.microsoft.com/office/drawing/2014/main" id="{F09AFE0B-39F1-45DB-B2D9-71E4BF55A436}"/>
              </a:ext>
            </a:extLst>
          </p:cNvPr>
          <p:cNvSpPr/>
          <p:nvPr/>
        </p:nvSpPr>
        <p:spPr>
          <a:xfrm>
            <a:off x="1143888" y="3899152"/>
            <a:ext cx="4812270" cy="1676647"/>
          </a:xfrm>
          <a:prstGeom prst="roundRect">
            <a:avLst/>
          </a:prstGeom>
          <a:solidFill>
            <a:schemeClr val="accent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7" name="Rectangle: Rounded Corners 16">
            <a:extLst>
              <a:ext uri="{FF2B5EF4-FFF2-40B4-BE49-F238E27FC236}">
                <a16:creationId xmlns:a16="http://schemas.microsoft.com/office/drawing/2014/main" id="{4B0C28CD-AF05-4A58-9D21-3F4DC6739CEA}"/>
              </a:ext>
            </a:extLst>
          </p:cNvPr>
          <p:cNvSpPr/>
          <p:nvPr/>
        </p:nvSpPr>
        <p:spPr>
          <a:xfrm>
            <a:off x="999524" y="1690688"/>
            <a:ext cx="5240638" cy="2066139"/>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6" name="Rectangle: Rounded Corners 15">
            <a:extLst>
              <a:ext uri="{FF2B5EF4-FFF2-40B4-BE49-F238E27FC236}">
                <a16:creationId xmlns:a16="http://schemas.microsoft.com/office/drawing/2014/main" id="{601622C3-C62A-484A-B233-AFD009A3C678}"/>
              </a:ext>
            </a:extLst>
          </p:cNvPr>
          <p:cNvSpPr/>
          <p:nvPr/>
        </p:nvSpPr>
        <p:spPr>
          <a:xfrm>
            <a:off x="6363730" y="4412734"/>
            <a:ext cx="4812270" cy="1496108"/>
          </a:xfrm>
          <a:prstGeom prst="roundRect">
            <a:avLst/>
          </a:prstGeom>
          <a:solidFill>
            <a:schemeClr val="accent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3CD05275-BFEF-425F-A555-A300A806C4A2}"/>
              </a:ext>
            </a:extLst>
          </p:cNvPr>
          <p:cNvSpPr/>
          <p:nvPr/>
        </p:nvSpPr>
        <p:spPr>
          <a:xfrm>
            <a:off x="6380207" y="1603946"/>
            <a:ext cx="4812270" cy="2387286"/>
          </a:xfrm>
          <a:prstGeom prst="roundRect">
            <a:avLst/>
          </a:prstGeom>
          <a:solidFill>
            <a:schemeClr val="accent1">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a:xfrm>
            <a:off x="553994" y="388460"/>
            <a:ext cx="10515600" cy="1325563"/>
          </a:xfrm>
        </p:spPr>
        <p:txBody>
          <a:bodyPr/>
          <a:lstStyle/>
          <a:p>
            <a:r>
              <a:rPr lang="en-GB" b="1" dirty="0"/>
              <a:t>Non dependant Alcohol Use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575799"/>
            <a:ext cx="1995058" cy="1016590"/>
          </a:xfrm>
          <a:prstGeom prst="rect">
            <a:avLst/>
          </a:prstGeom>
        </p:spPr>
      </p:pic>
      <p:sp>
        <p:nvSpPr>
          <p:cNvPr id="12" name="TextBox 11">
            <a:extLst>
              <a:ext uri="{FF2B5EF4-FFF2-40B4-BE49-F238E27FC236}">
                <a16:creationId xmlns:a16="http://schemas.microsoft.com/office/drawing/2014/main" id="{2DEA2DE2-836B-4C54-ABF5-716091EB1A96}"/>
              </a:ext>
            </a:extLst>
          </p:cNvPr>
          <p:cNvSpPr txBox="1"/>
          <p:nvPr/>
        </p:nvSpPr>
        <p:spPr>
          <a:xfrm>
            <a:off x="1143888" y="4061212"/>
            <a:ext cx="4342511" cy="1200329"/>
          </a:xfrm>
          <a:prstGeom prst="rect">
            <a:avLst/>
          </a:prstGeom>
          <a:noFill/>
        </p:spPr>
        <p:txBody>
          <a:bodyPr wrap="square" rtlCol="0">
            <a:spAutoFit/>
          </a:bodyPr>
          <a:lstStyle/>
          <a:p>
            <a:pPr marL="285750" indent="-285750">
              <a:buFont typeface="Arial" panose="020B0604020202020204" pitchFamily="34" charset="0"/>
              <a:buChar char="•"/>
            </a:pPr>
            <a:r>
              <a:rPr lang="en-GB" dirty="0"/>
              <a:t>Breaking Free online</a:t>
            </a:r>
          </a:p>
          <a:p>
            <a:r>
              <a:rPr lang="en-GB" dirty="0"/>
              <a:t>      App available on any smart device</a:t>
            </a:r>
          </a:p>
          <a:p>
            <a:r>
              <a:rPr lang="en-GB" dirty="0"/>
              <a:t>      Personal plan available 24 /7</a:t>
            </a:r>
          </a:p>
          <a:p>
            <a:r>
              <a:rPr lang="en-GB" dirty="0"/>
              <a:t>      Easy to follow and totally confidential </a:t>
            </a:r>
          </a:p>
        </p:txBody>
      </p:sp>
      <p:pic>
        <p:nvPicPr>
          <p:cNvPr id="6" name="Picture 5">
            <a:extLst>
              <a:ext uri="{FF2B5EF4-FFF2-40B4-BE49-F238E27FC236}">
                <a16:creationId xmlns:a16="http://schemas.microsoft.com/office/drawing/2014/main" id="{D98940CD-33EB-4978-8C80-5D98BB2731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7798" y="309966"/>
            <a:ext cx="1486209" cy="1293980"/>
          </a:xfrm>
          <a:prstGeom prst="rect">
            <a:avLst/>
          </a:prstGeom>
        </p:spPr>
      </p:pic>
      <p:sp>
        <p:nvSpPr>
          <p:cNvPr id="8" name="TextBox 7">
            <a:extLst>
              <a:ext uri="{FF2B5EF4-FFF2-40B4-BE49-F238E27FC236}">
                <a16:creationId xmlns:a16="http://schemas.microsoft.com/office/drawing/2014/main" id="{C3E393BE-B2C1-480C-83F5-9E9A277C38DF}"/>
              </a:ext>
            </a:extLst>
          </p:cNvPr>
          <p:cNvSpPr txBox="1"/>
          <p:nvPr/>
        </p:nvSpPr>
        <p:spPr>
          <a:xfrm>
            <a:off x="6454346" y="2018408"/>
            <a:ext cx="4357816" cy="1754326"/>
          </a:xfrm>
          <a:prstGeom prst="rect">
            <a:avLst/>
          </a:prstGeom>
          <a:noFill/>
        </p:spPr>
        <p:txBody>
          <a:bodyPr wrap="square" rtlCol="0">
            <a:spAutoFit/>
          </a:bodyPr>
          <a:lstStyle/>
          <a:p>
            <a:pPr marL="285750" indent="-285750">
              <a:buFont typeface="Arial" panose="020B0604020202020204" pitchFamily="34" charset="0"/>
              <a:buChar char="•"/>
            </a:pPr>
            <a:r>
              <a:rPr lang="en-GB" dirty="0"/>
              <a:t>Exploring Change group </a:t>
            </a:r>
          </a:p>
          <a:p>
            <a:pPr marL="285750" indent="-285750">
              <a:buFont typeface="Arial" panose="020B0604020202020204" pitchFamily="34" charset="0"/>
              <a:buChar char="•"/>
            </a:pPr>
            <a:r>
              <a:rPr lang="en-GB" dirty="0"/>
              <a:t>6 sessions online – 1 ½ hours per week</a:t>
            </a:r>
          </a:p>
          <a:p>
            <a:r>
              <a:rPr lang="en-GB" dirty="0"/>
              <a:t>     Dealing craving and urges </a:t>
            </a:r>
          </a:p>
          <a:p>
            <a:r>
              <a:rPr lang="en-GB" dirty="0"/>
              <a:t>     5 ways to wellbeing </a:t>
            </a:r>
          </a:p>
          <a:p>
            <a:r>
              <a:rPr lang="en-GB" dirty="0"/>
              <a:t>     Dealing with difficult situations </a:t>
            </a:r>
          </a:p>
          <a:p>
            <a:r>
              <a:rPr lang="en-GB" dirty="0"/>
              <a:t>     Mutual aid  </a:t>
            </a:r>
          </a:p>
        </p:txBody>
      </p:sp>
      <p:sp>
        <p:nvSpPr>
          <p:cNvPr id="9" name="TextBox 8">
            <a:extLst>
              <a:ext uri="{FF2B5EF4-FFF2-40B4-BE49-F238E27FC236}">
                <a16:creationId xmlns:a16="http://schemas.microsoft.com/office/drawing/2014/main" id="{1A22AE07-AD1C-4A30-B570-B557DF009C8A}"/>
              </a:ext>
            </a:extLst>
          </p:cNvPr>
          <p:cNvSpPr txBox="1"/>
          <p:nvPr/>
        </p:nvSpPr>
        <p:spPr>
          <a:xfrm>
            <a:off x="6664412" y="4561934"/>
            <a:ext cx="3076832" cy="1477328"/>
          </a:xfrm>
          <a:prstGeom prst="rect">
            <a:avLst/>
          </a:prstGeom>
          <a:noFill/>
        </p:spPr>
        <p:txBody>
          <a:bodyPr wrap="square" rtlCol="0">
            <a:spAutoFit/>
          </a:bodyPr>
          <a:lstStyle/>
          <a:p>
            <a:pPr marL="285750" indent="-285750">
              <a:buFont typeface="Arial" panose="020B0604020202020204" pitchFamily="34" charset="0"/>
              <a:buChar char="•"/>
            </a:pPr>
            <a:r>
              <a:rPr lang="en-GB" dirty="0"/>
              <a:t>Mutual aid – online groups  </a:t>
            </a:r>
          </a:p>
          <a:p>
            <a:r>
              <a:rPr lang="en-GB" dirty="0"/>
              <a:t>      AA, SMART </a:t>
            </a:r>
          </a:p>
          <a:p>
            <a:r>
              <a:rPr lang="en-GB" dirty="0"/>
              <a:t>      Peer support </a:t>
            </a:r>
          </a:p>
          <a:p>
            <a:r>
              <a:rPr lang="en-GB" dirty="0"/>
              <a:t>      Family support  </a:t>
            </a:r>
          </a:p>
          <a:p>
            <a:r>
              <a:rPr lang="en-GB" dirty="0"/>
              <a:t>   </a:t>
            </a:r>
          </a:p>
        </p:txBody>
      </p:sp>
      <p:sp>
        <p:nvSpPr>
          <p:cNvPr id="10" name="TextBox 9">
            <a:extLst>
              <a:ext uri="{FF2B5EF4-FFF2-40B4-BE49-F238E27FC236}">
                <a16:creationId xmlns:a16="http://schemas.microsoft.com/office/drawing/2014/main" id="{020C60AC-CA6B-468C-B0AC-9E3868E37238}"/>
              </a:ext>
            </a:extLst>
          </p:cNvPr>
          <p:cNvSpPr txBox="1"/>
          <p:nvPr/>
        </p:nvSpPr>
        <p:spPr>
          <a:xfrm>
            <a:off x="1016000" y="1995073"/>
            <a:ext cx="5022677" cy="1200329"/>
          </a:xfrm>
          <a:prstGeom prst="rect">
            <a:avLst/>
          </a:prstGeom>
          <a:noFill/>
        </p:spPr>
        <p:txBody>
          <a:bodyPr wrap="square" rtlCol="0">
            <a:spAutoFit/>
          </a:bodyPr>
          <a:lstStyle/>
          <a:p>
            <a:pPr marL="285750" indent="-285750">
              <a:buFont typeface="Arial" panose="020B0604020202020204" pitchFamily="34" charset="0"/>
              <a:buChar char="•"/>
            </a:pPr>
            <a:r>
              <a:rPr lang="en-GB" dirty="0"/>
              <a:t>Audit score over 16</a:t>
            </a:r>
          </a:p>
          <a:p>
            <a:pPr marL="285750" indent="-285750">
              <a:buFont typeface="Arial" panose="020B0604020202020204" pitchFamily="34" charset="0"/>
              <a:buChar char="•"/>
            </a:pPr>
            <a:r>
              <a:rPr lang="en-GB" dirty="0"/>
              <a:t>SADQ – under 20 </a:t>
            </a:r>
          </a:p>
          <a:p>
            <a:r>
              <a:rPr lang="en-GB" dirty="0"/>
              <a:t>     This is classed as non dependant – but hazardous</a:t>
            </a:r>
          </a:p>
          <a:p>
            <a:r>
              <a:rPr lang="en-GB" dirty="0"/>
              <a:t>     This person would still need a structured support </a:t>
            </a:r>
          </a:p>
        </p:txBody>
      </p:sp>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1648" y="4992973"/>
            <a:ext cx="2499360" cy="1901433"/>
          </a:xfrm>
          <a:prstGeom prst="rect">
            <a:avLst/>
          </a:prstGeom>
        </p:spPr>
      </p:pic>
    </p:spTree>
    <p:extLst>
      <p:ext uri="{BB962C8B-B14F-4D97-AF65-F5344CB8AC3E}">
        <p14:creationId xmlns:p14="http://schemas.microsoft.com/office/powerpoint/2010/main" val="1560736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CC2DBB51-4D27-47D9-8E33-738B40C02AFB}"/>
              </a:ext>
            </a:extLst>
          </p:cNvPr>
          <p:cNvSpPr/>
          <p:nvPr/>
        </p:nvSpPr>
        <p:spPr>
          <a:xfrm>
            <a:off x="568411" y="1690689"/>
            <a:ext cx="4893275" cy="202718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a:xfrm>
            <a:off x="568411" y="278383"/>
            <a:ext cx="10515600" cy="1325563"/>
          </a:xfrm>
        </p:spPr>
        <p:txBody>
          <a:bodyPr/>
          <a:lstStyle/>
          <a:p>
            <a:r>
              <a:rPr lang="en-GB" b="1" dirty="0"/>
              <a:t>Dependant Alcohol users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575799"/>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3" name="TextBox 2">
            <a:extLst>
              <a:ext uri="{FF2B5EF4-FFF2-40B4-BE49-F238E27FC236}">
                <a16:creationId xmlns:a16="http://schemas.microsoft.com/office/drawing/2014/main" id="{EEE29E3B-0526-4CA7-AB59-865A29353575}"/>
              </a:ext>
            </a:extLst>
          </p:cNvPr>
          <p:cNvSpPr txBox="1"/>
          <p:nvPr/>
        </p:nvSpPr>
        <p:spPr>
          <a:xfrm>
            <a:off x="838200" y="1816443"/>
            <a:ext cx="4487562" cy="1754326"/>
          </a:xfrm>
          <a:prstGeom prst="rect">
            <a:avLst/>
          </a:prstGeom>
          <a:noFill/>
        </p:spPr>
        <p:txBody>
          <a:bodyPr wrap="square" rtlCol="0">
            <a:spAutoFit/>
          </a:bodyPr>
          <a:lstStyle/>
          <a:p>
            <a:r>
              <a:rPr lang="en-GB" dirty="0"/>
              <a:t>Audits score over 20 </a:t>
            </a:r>
          </a:p>
          <a:p>
            <a:r>
              <a:rPr lang="en-GB" dirty="0"/>
              <a:t>SADQ score over 20 </a:t>
            </a:r>
          </a:p>
          <a:p>
            <a:r>
              <a:rPr lang="en-GB" dirty="0"/>
              <a:t>This person is now classified as dependant alcohol user </a:t>
            </a:r>
          </a:p>
          <a:p>
            <a:r>
              <a:rPr lang="en-GB" dirty="0"/>
              <a:t>This person would need structured support with CGL’s Alcohol Team </a:t>
            </a:r>
          </a:p>
        </p:txBody>
      </p:sp>
      <p:pic>
        <p:nvPicPr>
          <p:cNvPr id="8" name="Picture 7">
            <a:extLst>
              <a:ext uri="{FF2B5EF4-FFF2-40B4-BE49-F238E27FC236}">
                <a16:creationId xmlns:a16="http://schemas.microsoft.com/office/drawing/2014/main" id="{DBE37935-AFB5-4D85-8599-EB8E57FD1D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47798" y="309966"/>
            <a:ext cx="1486209" cy="1293980"/>
          </a:xfrm>
          <a:prstGeom prst="rect">
            <a:avLst/>
          </a:prstGeom>
        </p:spPr>
      </p:pic>
      <p:sp>
        <p:nvSpPr>
          <p:cNvPr id="9" name="Rectangle: Rounded Corners 8">
            <a:extLst>
              <a:ext uri="{FF2B5EF4-FFF2-40B4-BE49-F238E27FC236}">
                <a16:creationId xmlns:a16="http://schemas.microsoft.com/office/drawing/2014/main" id="{CCC9D790-0FBD-4BCC-98A4-1C6A49D3899B}"/>
              </a:ext>
            </a:extLst>
          </p:cNvPr>
          <p:cNvSpPr/>
          <p:nvPr/>
        </p:nvSpPr>
        <p:spPr>
          <a:xfrm>
            <a:off x="6096000" y="1690689"/>
            <a:ext cx="5733535" cy="202718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Treatments options – </a:t>
            </a:r>
          </a:p>
          <a:p>
            <a:r>
              <a:rPr lang="en-GB" dirty="0">
                <a:solidFill>
                  <a:schemeClr val="tx1"/>
                </a:solidFill>
              </a:rPr>
              <a:t>Safe and gradual reduction </a:t>
            </a:r>
          </a:p>
          <a:p>
            <a:r>
              <a:rPr lang="en-GB" dirty="0">
                <a:solidFill>
                  <a:schemeClr val="tx1"/>
                </a:solidFill>
              </a:rPr>
              <a:t>Maximum of 10% daily – </a:t>
            </a:r>
          </a:p>
          <a:p>
            <a:r>
              <a:rPr lang="en-GB" dirty="0">
                <a:solidFill>
                  <a:schemeClr val="tx1"/>
                </a:solidFill>
              </a:rPr>
              <a:t>Depends on individual and support </a:t>
            </a:r>
          </a:p>
          <a:p>
            <a:r>
              <a:rPr lang="en-GB" dirty="0">
                <a:solidFill>
                  <a:schemeClr val="tx1"/>
                </a:solidFill>
              </a:rPr>
              <a:t>Psychosocial support – what does this mean ?</a:t>
            </a:r>
          </a:p>
          <a:p>
            <a:r>
              <a:rPr lang="en-GB" dirty="0">
                <a:solidFill>
                  <a:schemeClr val="tx1"/>
                </a:solidFill>
              </a:rPr>
              <a:t>Peer support </a:t>
            </a:r>
          </a:p>
          <a:p>
            <a:r>
              <a:rPr lang="en-GB" dirty="0">
                <a:solidFill>
                  <a:schemeClr val="tx1"/>
                </a:solidFill>
              </a:rPr>
              <a:t>Possible prescribing options </a:t>
            </a:r>
          </a:p>
        </p:txBody>
      </p:sp>
      <p:sp>
        <p:nvSpPr>
          <p:cNvPr id="10" name="Rectangle: Rounded Corners 9">
            <a:extLst>
              <a:ext uri="{FF2B5EF4-FFF2-40B4-BE49-F238E27FC236}">
                <a16:creationId xmlns:a16="http://schemas.microsoft.com/office/drawing/2014/main" id="{E7E84002-30F0-4B46-96A9-69D4BA981C6D}"/>
              </a:ext>
            </a:extLst>
          </p:cNvPr>
          <p:cNvSpPr/>
          <p:nvPr/>
        </p:nvSpPr>
        <p:spPr>
          <a:xfrm>
            <a:off x="2147139" y="4015946"/>
            <a:ext cx="7897722" cy="257644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r>
              <a:rPr lang="en-GB" dirty="0">
                <a:solidFill>
                  <a:schemeClr val="tx1"/>
                </a:solidFill>
              </a:rPr>
              <a:t>Depending on level of risk there are detox options</a:t>
            </a:r>
          </a:p>
          <a:p>
            <a:r>
              <a:rPr lang="en-GB" dirty="0">
                <a:solidFill>
                  <a:schemeClr val="tx1"/>
                </a:solidFill>
              </a:rPr>
              <a:t> Under 30units daily – ambulatory detox  - </a:t>
            </a:r>
          </a:p>
          <a:p>
            <a:r>
              <a:rPr lang="en-GB" dirty="0">
                <a:solidFill>
                  <a:schemeClr val="tx1"/>
                </a:solidFill>
              </a:rPr>
              <a:t> Currently home detox only option – with appropriate support in place</a:t>
            </a:r>
          </a:p>
          <a:p>
            <a:r>
              <a:rPr lang="en-GB" dirty="0">
                <a:solidFill>
                  <a:schemeClr val="tx1"/>
                </a:solidFill>
              </a:rPr>
              <a:t>Inpatient detox – Currently unavailable due to COVID 19</a:t>
            </a:r>
          </a:p>
          <a:p>
            <a:r>
              <a:rPr lang="en-GB" dirty="0">
                <a:solidFill>
                  <a:schemeClr val="tx1"/>
                </a:solidFill>
              </a:rPr>
              <a:t>- When available – higher risk / no support / underlying medical issues, history of seizures    </a:t>
            </a:r>
          </a:p>
          <a:p>
            <a:endParaRPr lang="en-GB" dirty="0">
              <a:solidFill>
                <a:schemeClr val="tx1"/>
              </a:solidFill>
            </a:endParaRPr>
          </a:p>
          <a:p>
            <a:r>
              <a:rPr lang="en-GB" dirty="0">
                <a:solidFill>
                  <a:schemeClr val="tx1"/>
                </a:solidFill>
              </a:rPr>
              <a:t> </a:t>
            </a:r>
          </a:p>
        </p:txBody>
      </p:sp>
    </p:spTree>
    <p:extLst>
      <p:ext uri="{BB962C8B-B14F-4D97-AF65-F5344CB8AC3E}">
        <p14:creationId xmlns:p14="http://schemas.microsoft.com/office/powerpoint/2010/main" val="3281634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295E5719-D114-4572-83DE-F76053251B01}"/>
              </a:ext>
            </a:extLst>
          </p:cNvPr>
          <p:cNvSpPr/>
          <p:nvPr/>
        </p:nvSpPr>
        <p:spPr>
          <a:xfrm>
            <a:off x="915431" y="1960999"/>
            <a:ext cx="5426676" cy="1527567"/>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p:txBody>
          <a:bodyPr/>
          <a:lstStyle/>
          <a:p>
            <a:r>
              <a:rPr lang="en-GB" b="1" dirty="0"/>
              <a:t>Dependant Alcohol users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575799"/>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12" name="TextBox 11">
            <a:extLst>
              <a:ext uri="{FF2B5EF4-FFF2-40B4-BE49-F238E27FC236}">
                <a16:creationId xmlns:a16="http://schemas.microsoft.com/office/drawing/2014/main" id="{2DEA2DE2-836B-4C54-ABF5-716091EB1A96}"/>
              </a:ext>
            </a:extLst>
          </p:cNvPr>
          <p:cNvSpPr txBox="1"/>
          <p:nvPr/>
        </p:nvSpPr>
        <p:spPr>
          <a:xfrm>
            <a:off x="1000897" y="2063576"/>
            <a:ext cx="10352903" cy="1200329"/>
          </a:xfrm>
          <a:prstGeom prst="rect">
            <a:avLst/>
          </a:prstGeom>
          <a:noFill/>
        </p:spPr>
        <p:txBody>
          <a:bodyPr wrap="square" rtlCol="0">
            <a:spAutoFit/>
          </a:bodyPr>
          <a:lstStyle/>
          <a:p>
            <a:r>
              <a:rPr lang="en-GB" dirty="0"/>
              <a:t>Prescribing options for alcohol </a:t>
            </a:r>
          </a:p>
          <a:p>
            <a:r>
              <a:rPr lang="en-GB" dirty="0"/>
              <a:t> - Antabuse – what is this  / when is it prescribed </a:t>
            </a:r>
          </a:p>
          <a:p>
            <a:pPr marL="285750" indent="-285750">
              <a:buFontTx/>
              <a:buChar char="-"/>
            </a:pPr>
            <a:r>
              <a:rPr lang="en-GB" dirty="0"/>
              <a:t>Acamprosate -  what is this / when is it prescribed</a:t>
            </a:r>
          </a:p>
          <a:p>
            <a:pPr marL="285750" indent="-285750">
              <a:buFontTx/>
              <a:buChar char="-"/>
            </a:pPr>
            <a:r>
              <a:rPr lang="en-GB" dirty="0"/>
              <a:t>Naltrexone - what is this / when is it prescribed</a:t>
            </a:r>
          </a:p>
        </p:txBody>
      </p:sp>
      <p:sp>
        <p:nvSpPr>
          <p:cNvPr id="7" name="Rectangle: Rounded Corners 6">
            <a:extLst>
              <a:ext uri="{FF2B5EF4-FFF2-40B4-BE49-F238E27FC236}">
                <a16:creationId xmlns:a16="http://schemas.microsoft.com/office/drawing/2014/main" id="{393F4468-318E-433D-AE03-6120CECFA5FC}"/>
              </a:ext>
            </a:extLst>
          </p:cNvPr>
          <p:cNvSpPr/>
          <p:nvPr/>
        </p:nvSpPr>
        <p:spPr>
          <a:xfrm>
            <a:off x="6608806" y="1880859"/>
            <a:ext cx="5426676" cy="21217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Aftercare support;</a:t>
            </a:r>
          </a:p>
          <a:p>
            <a:r>
              <a:rPr lang="en-GB" dirty="0">
                <a:solidFill>
                  <a:schemeClr val="tx1"/>
                </a:solidFill>
              </a:rPr>
              <a:t>Possible medications as over</a:t>
            </a:r>
          </a:p>
          <a:p>
            <a:r>
              <a:rPr lang="en-GB" dirty="0">
                <a:solidFill>
                  <a:schemeClr val="tx1"/>
                </a:solidFill>
              </a:rPr>
              <a:t>Psychosocial support</a:t>
            </a:r>
          </a:p>
          <a:p>
            <a:r>
              <a:rPr lang="en-GB" dirty="0">
                <a:solidFill>
                  <a:schemeClr val="tx1"/>
                </a:solidFill>
              </a:rPr>
              <a:t>Mutual aid / online support </a:t>
            </a:r>
          </a:p>
          <a:p>
            <a:r>
              <a:rPr lang="en-GB" dirty="0">
                <a:solidFill>
                  <a:schemeClr val="tx1"/>
                </a:solidFill>
              </a:rPr>
              <a:t>Relapse prevention </a:t>
            </a:r>
          </a:p>
          <a:p>
            <a:r>
              <a:rPr lang="en-GB" dirty="0">
                <a:solidFill>
                  <a:schemeClr val="tx1"/>
                </a:solidFill>
              </a:rPr>
              <a:t>Signpost to appropriate services / mental support  </a:t>
            </a:r>
          </a:p>
          <a:p>
            <a:endParaRPr lang="en-GB" dirty="0">
              <a:solidFill>
                <a:schemeClr val="tx1"/>
              </a:solidFill>
            </a:endParaRPr>
          </a:p>
        </p:txBody>
      </p:sp>
      <p:sp>
        <p:nvSpPr>
          <p:cNvPr id="8" name="Rectangle: Rounded Corners 7">
            <a:extLst>
              <a:ext uri="{FF2B5EF4-FFF2-40B4-BE49-F238E27FC236}">
                <a16:creationId xmlns:a16="http://schemas.microsoft.com/office/drawing/2014/main" id="{D89F4D09-A64D-4A01-8226-EF6F4AF7C754}"/>
              </a:ext>
            </a:extLst>
          </p:cNvPr>
          <p:cNvSpPr/>
          <p:nvPr/>
        </p:nvSpPr>
        <p:spPr>
          <a:xfrm>
            <a:off x="3264244" y="4440333"/>
            <a:ext cx="6299886" cy="21217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Support and prepare service user with Rehab </a:t>
            </a:r>
          </a:p>
          <a:p>
            <a:r>
              <a:rPr lang="en-GB" dirty="0">
                <a:solidFill>
                  <a:schemeClr val="tx1"/>
                </a:solidFill>
              </a:rPr>
              <a:t>Funding is via Coventry City council</a:t>
            </a:r>
          </a:p>
          <a:p>
            <a:r>
              <a:rPr lang="en-GB" dirty="0">
                <a:solidFill>
                  <a:schemeClr val="tx1"/>
                </a:solidFill>
              </a:rPr>
              <a:t>Rehab sit monthly to review applicants </a:t>
            </a:r>
          </a:p>
          <a:p>
            <a:r>
              <a:rPr lang="en-GB" dirty="0">
                <a:solidFill>
                  <a:schemeClr val="tx1"/>
                </a:solidFill>
              </a:rPr>
              <a:t>12 weeks usual rehab period </a:t>
            </a:r>
          </a:p>
        </p:txBody>
      </p:sp>
      <p:pic>
        <p:nvPicPr>
          <p:cNvPr id="9" name="Picture 8">
            <a:extLst>
              <a:ext uri="{FF2B5EF4-FFF2-40B4-BE49-F238E27FC236}">
                <a16:creationId xmlns:a16="http://schemas.microsoft.com/office/drawing/2014/main" id="{BAD434AF-C36B-46D9-82BD-9B9E5E65E0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47798" y="309966"/>
            <a:ext cx="1486209" cy="1293980"/>
          </a:xfrm>
          <a:prstGeom prst="rect">
            <a:avLst/>
          </a:prstGeom>
        </p:spPr>
      </p:pic>
    </p:spTree>
    <p:extLst>
      <p:ext uri="{BB962C8B-B14F-4D97-AF65-F5344CB8AC3E}">
        <p14:creationId xmlns:p14="http://schemas.microsoft.com/office/powerpoint/2010/main" val="4110508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a:xfrm>
            <a:off x="838200" y="116689"/>
            <a:ext cx="10515600" cy="1536308"/>
          </a:xfrm>
        </p:spPr>
        <p:txBody>
          <a:bodyPr/>
          <a:lstStyle/>
          <a:p>
            <a:r>
              <a:rPr lang="en-GB" b="1" dirty="0"/>
              <a:t>Harm Reduction advice - Alcohol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254843" y="5668342"/>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1537" y="5133377"/>
            <a:ext cx="2499360" cy="1901433"/>
          </a:xfrm>
          <a:prstGeom prst="rect">
            <a:avLst/>
          </a:prstGeom>
        </p:spPr>
      </p:pic>
      <p:sp>
        <p:nvSpPr>
          <p:cNvPr id="3" name="TextBox 2">
            <a:extLst>
              <a:ext uri="{FF2B5EF4-FFF2-40B4-BE49-F238E27FC236}">
                <a16:creationId xmlns:a16="http://schemas.microsoft.com/office/drawing/2014/main" id="{79B37E2B-A455-47E2-8116-0E39B3632414}"/>
              </a:ext>
            </a:extLst>
          </p:cNvPr>
          <p:cNvSpPr txBox="1"/>
          <p:nvPr/>
        </p:nvSpPr>
        <p:spPr>
          <a:xfrm>
            <a:off x="1041057" y="1189658"/>
            <a:ext cx="10109886" cy="4801314"/>
          </a:xfrm>
          <a:prstGeom prst="rect">
            <a:avLst/>
          </a:prstGeom>
          <a:noFill/>
        </p:spPr>
        <p:txBody>
          <a:bodyPr wrap="square" rtlCol="0">
            <a:spAutoFit/>
          </a:bodyPr>
          <a:lstStyle/>
          <a:p>
            <a:pPr marL="285750" indent="-285750" fontAlgn="base">
              <a:buFont typeface="Arial" panose="020B0604020202020204" pitchFamily="34" charset="0"/>
              <a:buChar char="•"/>
            </a:pPr>
            <a:r>
              <a:rPr lang="en-GB"/>
              <a:t>Never share glasses, bottles and drinking straws </a:t>
            </a:r>
          </a:p>
          <a:p>
            <a:pPr marL="285750" indent="-285750" fontAlgn="base">
              <a:buFont typeface="Arial" panose="020B0604020202020204" pitchFamily="34" charset="0"/>
              <a:buChar char="•"/>
            </a:pPr>
            <a:r>
              <a:rPr lang="en-GB"/>
              <a:t>Start a drink diary. Every time you have a drink, write down what you’re drinking, how much you have, how you are feeling at the time and what the situation is. This will help you see patterns and make changes.</a:t>
            </a:r>
          </a:p>
          <a:p>
            <a:pPr marL="285750" indent="-285750" fontAlgn="base">
              <a:buFont typeface="Arial" panose="020B0604020202020204" pitchFamily="34" charset="0"/>
              <a:buChar char="•"/>
            </a:pPr>
            <a:r>
              <a:rPr lang="en-GB"/>
              <a:t>Set yourself a weekly limit, and stick to it. Don’t stockpile alcohol, just buy the amount you need for the week.</a:t>
            </a:r>
          </a:p>
          <a:p>
            <a:pPr marL="285750" indent="-285750" fontAlgn="base">
              <a:buFont typeface="Arial" panose="020B0604020202020204" pitchFamily="34" charset="0"/>
              <a:buChar char="•"/>
            </a:pPr>
            <a:r>
              <a:rPr lang="en-GB"/>
              <a:t>Choose at least three alcohol-free days a week – stick to the same days each week.</a:t>
            </a:r>
          </a:p>
          <a:p>
            <a:pPr marL="285750" indent="-285750" fontAlgn="base">
              <a:buFont typeface="Arial" panose="020B0604020202020204" pitchFamily="34" charset="0"/>
              <a:buChar char="•"/>
            </a:pPr>
            <a:r>
              <a:rPr lang="en-GB"/>
              <a:t>Don’t drink on an empty stomach. Always have something to eat first.</a:t>
            </a:r>
          </a:p>
          <a:p>
            <a:pPr marL="285750" indent="-285750" fontAlgn="base">
              <a:buFont typeface="Arial" panose="020B0604020202020204" pitchFamily="34" charset="0"/>
              <a:buChar char="•"/>
            </a:pPr>
            <a:r>
              <a:rPr lang="en-GB"/>
              <a:t>Have a soft drink between each alcoholic one. This will help you pace yourself and make sure you’re not drinking more alcohol because you’re thirsty.</a:t>
            </a:r>
          </a:p>
          <a:p>
            <a:pPr marL="285750" indent="-285750" fontAlgn="base">
              <a:buFont typeface="Arial" panose="020B0604020202020204" pitchFamily="34" charset="0"/>
              <a:buChar char="•"/>
            </a:pPr>
            <a:r>
              <a:rPr lang="en-GB"/>
              <a:t>If you start having cravings, distract yourself for a few minutes. Meditation apps and videos are good distractions.</a:t>
            </a:r>
          </a:p>
          <a:p>
            <a:pPr marL="285750" indent="-285750" fontAlgn="base">
              <a:buFont typeface="Arial" panose="020B0604020202020204" pitchFamily="34" charset="0"/>
              <a:buChar char="•"/>
            </a:pPr>
            <a:r>
              <a:rPr lang="en-GB"/>
              <a:t>If you have children, always wait till they’ve gone to bed before you have a drink. It can be scary for children when a parent has been drinking. If there are two of you at home, make sure one of you always stays sober</a:t>
            </a:r>
          </a:p>
          <a:p>
            <a:pPr marL="285750" indent="-285750" fontAlgn="base">
              <a:buFont typeface="Arial" panose="020B0604020202020204" pitchFamily="34" charset="0"/>
              <a:buChar char="•"/>
            </a:pPr>
            <a:r>
              <a:rPr lang="en-GB"/>
              <a:t>If people are dependant on alcohol it’s important that they don’t just stop due to seizures (that could be fatal)?</a:t>
            </a:r>
            <a:endParaRPr lang="en-GB" dirty="0"/>
          </a:p>
        </p:txBody>
      </p:sp>
    </p:spTree>
    <p:extLst>
      <p:ext uri="{BB962C8B-B14F-4D97-AF65-F5344CB8AC3E}">
        <p14:creationId xmlns:p14="http://schemas.microsoft.com/office/powerpoint/2010/main" val="3796930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2D81032-A067-4E6B-9363-8CA07F058E55}"/>
              </a:ext>
            </a:extLst>
          </p:cNvPr>
          <p:cNvSpPr>
            <a:spLocks noGrp="1"/>
          </p:cNvSpPr>
          <p:nvPr>
            <p:ph type="title"/>
          </p:nvPr>
        </p:nvSpPr>
        <p:spPr>
          <a:xfrm>
            <a:off x="640079" y="2053641"/>
            <a:ext cx="3669161" cy="2760098"/>
          </a:xfrm>
        </p:spPr>
        <p:txBody>
          <a:bodyPr>
            <a:normAutofit/>
          </a:bodyPr>
          <a:lstStyle/>
          <a:p>
            <a:r>
              <a:rPr lang="en-GB">
                <a:solidFill>
                  <a:srgbClr val="FFFFFF"/>
                </a:solidFill>
              </a:rPr>
              <a:t>Safeguarding dependent drinkers project</a:t>
            </a:r>
          </a:p>
        </p:txBody>
      </p:sp>
      <p:sp>
        <p:nvSpPr>
          <p:cNvPr id="3" name="Content Placeholder 2">
            <a:extLst>
              <a:ext uri="{FF2B5EF4-FFF2-40B4-BE49-F238E27FC236}">
                <a16:creationId xmlns:a16="http://schemas.microsoft.com/office/drawing/2014/main" id="{D0100244-E780-4477-BC3B-D96FBAE6E3B6}"/>
              </a:ext>
            </a:extLst>
          </p:cNvPr>
          <p:cNvSpPr>
            <a:spLocks noGrp="1"/>
          </p:cNvSpPr>
          <p:nvPr>
            <p:ph idx="1"/>
          </p:nvPr>
        </p:nvSpPr>
        <p:spPr>
          <a:xfrm>
            <a:off x="6090574" y="801866"/>
            <a:ext cx="5306084" cy="5230634"/>
          </a:xfrm>
        </p:spPr>
        <p:txBody>
          <a:bodyPr anchor="ctr">
            <a:normAutofit/>
          </a:bodyPr>
          <a:lstStyle/>
          <a:p>
            <a:r>
              <a:rPr lang="en-GB" sz="2000" dirty="0">
                <a:solidFill>
                  <a:srgbClr val="000000"/>
                </a:solidFill>
              </a:rPr>
              <a:t>Project between Alcohol Change UK, Coventry and 17 other Local Authorities </a:t>
            </a:r>
          </a:p>
          <a:p>
            <a:r>
              <a:rPr lang="en-GB" sz="2000" dirty="0">
                <a:solidFill>
                  <a:srgbClr val="000000"/>
                </a:solidFill>
              </a:rPr>
              <a:t>Aims to improve the wellbeing and safety of adults who are chronic and change resistant dependent drinkers by:</a:t>
            </a:r>
          </a:p>
          <a:p>
            <a:pPr lvl="1"/>
            <a:r>
              <a:rPr lang="en-GB" sz="2000" dirty="0">
                <a:solidFill>
                  <a:srgbClr val="000000"/>
                </a:solidFill>
              </a:rPr>
              <a:t>Producing a practical guide and delivering training on using legal frameworks to protect and support this group of clients</a:t>
            </a:r>
          </a:p>
          <a:p>
            <a:r>
              <a:rPr lang="en-GB" sz="2000" dirty="0">
                <a:solidFill>
                  <a:srgbClr val="000000"/>
                </a:solidFill>
              </a:rPr>
              <a:t>First step is identify local </a:t>
            </a:r>
            <a:r>
              <a:rPr lang="en-GB" sz="2000" u="sng" dirty="0">
                <a:solidFill>
                  <a:srgbClr val="000000"/>
                </a:solidFill>
              </a:rPr>
              <a:t>challenges</a:t>
            </a:r>
            <a:r>
              <a:rPr lang="en-GB" sz="2000" dirty="0">
                <a:solidFill>
                  <a:srgbClr val="000000"/>
                </a:solidFill>
              </a:rPr>
              <a:t> and </a:t>
            </a:r>
            <a:r>
              <a:rPr lang="en-GB" sz="2000" u="sng" dirty="0">
                <a:solidFill>
                  <a:srgbClr val="000000"/>
                </a:solidFill>
              </a:rPr>
              <a:t>best practice </a:t>
            </a:r>
            <a:r>
              <a:rPr lang="en-GB" sz="2000" dirty="0">
                <a:solidFill>
                  <a:srgbClr val="000000"/>
                </a:solidFill>
              </a:rPr>
              <a:t>in safeguarding change resistant and dependent drinkers</a:t>
            </a:r>
          </a:p>
          <a:p>
            <a:r>
              <a:rPr lang="en-GB" sz="2000" dirty="0">
                <a:solidFill>
                  <a:srgbClr val="000000"/>
                </a:solidFill>
              </a:rPr>
              <a:t>Please help – 10 – 15 min survey at </a:t>
            </a:r>
            <a:r>
              <a:rPr lang="en-GB" sz="2000" u="sng" dirty="0">
                <a:solidFill>
                  <a:srgbClr val="000000"/>
                </a:solidFill>
                <a:hlinkClick r:id="rId4"/>
              </a:rPr>
              <a:t>https://www.surveymonkey.co.uk/r/RPV9YRK</a:t>
            </a:r>
            <a:endParaRPr lang="en-GB" sz="2000" u="sng" dirty="0">
              <a:solidFill>
                <a:srgbClr val="000000"/>
              </a:solidFill>
            </a:endParaRPr>
          </a:p>
          <a:p>
            <a:r>
              <a:rPr lang="en-GB" sz="2000" dirty="0">
                <a:solidFill>
                  <a:srgbClr val="000000"/>
                </a:solidFill>
              </a:rPr>
              <a:t>Further information – paul.hargrave@coventry.gov.uk</a:t>
            </a:r>
          </a:p>
          <a:p>
            <a:r>
              <a:rPr lang="en-GB" sz="2000" u="sng" dirty="0">
                <a:solidFill>
                  <a:srgbClr val="000000"/>
                </a:solidFill>
              </a:rPr>
              <a:t>Thank you!</a:t>
            </a:r>
            <a:endParaRPr lang="en-GB" sz="2000" dirty="0">
              <a:solidFill>
                <a:srgbClr val="000000"/>
              </a:solidFill>
            </a:endParaRPr>
          </a:p>
          <a:p>
            <a:endParaRPr lang="en-GB" sz="2000" dirty="0">
              <a:solidFill>
                <a:srgbClr val="000000"/>
              </a:solidFill>
            </a:endParaRPr>
          </a:p>
        </p:txBody>
      </p:sp>
    </p:spTree>
    <p:extLst>
      <p:ext uri="{BB962C8B-B14F-4D97-AF65-F5344CB8AC3E}">
        <p14:creationId xmlns:p14="http://schemas.microsoft.com/office/powerpoint/2010/main" val="403368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p:txBody>
          <a:bodyPr/>
          <a:lstStyle/>
          <a:p>
            <a:r>
              <a:rPr lang="en-GB" dirty="0"/>
              <a:t>Thank you – Please feel free to email any questions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sz="half" idx="1"/>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356271" y="5668668"/>
            <a:ext cx="1995058" cy="1016590"/>
          </a:xfrm>
          <a:prstGeom prst="rect">
            <a:avLst/>
          </a:prstGeom>
        </p:spPr>
      </p:pic>
      <p:sp>
        <p:nvSpPr>
          <p:cNvPr id="3" name="Content Placeholder 2">
            <a:extLst>
              <a:ext uri="{FF2B5EF4-FFF2-40B4-BE49-F238E27FC236}">
                <a16:creationId xmlns:a16="http://schemas.microsoft.com/office/drawing/2014/main" id="{8333EEF4-1CCE-4C7C-8659-1BA038926536}"/>
              </a:ext>
            </a:extLst>
          </p:cNvPr>
          <p:cNvSpPr>
            <a:spLocks noGrp="1"/>
          </p:cNvSpPr>
          <p:nvPr>
            <p:ph sz="half" idx="2"/>
          </p:nvPr>
        </p:nvSpPr>
        <p:spPr>
          <a:xfrm>
            <a:off x="556053" y="2211858"/>
            <a:ext cx="11244649" cy="3456809"/>
          </a:xfrm>
        </p:spPr>
        <p:txBody>
          <a:bodyPr>
            <a:normAutofit fontScale="62500" lnSpcReduction="20000"/>
          </a:bodyPr>
          <a:lstStyle/>
          <a:p>
            <a:r>
              <a:rPr lang="en-GB" sz="4500" dirty="0">
                <a:solidFill>
                  <a:srgbClr val="00B050"/>
                </a:solidFill>
              </a:rPr>
              <a:t>Calvin Holman – Coventry Health Lifestyles</a:t>
            </a:r>
          </a:p>
          <a:p>
            <a:pPr marL="0" indent="0">
              <a:buNone/>
            </a:pPr>
            <a:r>
              <a:rPr lang="en-GB" sz="4500" dirty="0">
                <a:solidFill>
                  <a:srgbClr val="00B050"/>
                </a:solidFill>
              </a:rPr>
              <a:t>   </a:t>
            </a:r>
            <a:r>
              <a:rPr lang="fi-FI" sz="4500" dirty="0">
                <a:solidFill>
                  <a:srgbClr val="00B050"/>
                </a:solidFill>
                <a:hlinkClick r:id="rId4"/>
              </a:rPr>
              <a:t>Calvin.Holman@hlscoventry.org</a:t>
            </a:r>
            <a:r>
              <a:rPr lang="fi-FI" sz="4500" dirty="0">
                <a:solidFill>
                  <a:srgbClr val="00B050"/>
                </a:solidFill>
              </a:rPr>
              <a:t> </a:t>
            </a:r>
          </a:p>
          <a:p>
            <a:pPr marL="0" indent="0">
              <a:buNone/>
            </a:pPr>
            <a:r>
              <a:rPr lang="fi-FI" sz="4500" dirty="0">
                <a:solidFill>
                  <a:srgbClr val="00B050"/>
                </a:solidFill>
              </a:rPr>
              <a:t>   0800 122 3780</a:t>
            </a:r>
          </a:p>
          <a:p>
            <a:pPr marL="0" indent="0">
              <a:buNone/>
            </a:pPr>
            <a:endParaRPr lang="fi-FI" sz="4500" dirty="0">
              <a:solidFill>
                <a:srgbClr val="00B050"/>
              </a:solidFill>
            </a:endParaRPr>
          </a:p>
          <a:p>
            <a:r>
              <a:rPr lang="en-GB" sz="4500" dirty="0">
                <a:solidFill>
                  <a:srgbClr val="00B050"/>
                </a:solidFill>
              </a:rPr>
              <a:t>Mo  Choudhury – Change Grow Live </a:t>
            </a:r>
          </a:p>
          <a:p>
            <a:pPr marL="0" indent="0">
              <a:buNone/>
            </a:pPr>
            <a:r>
              <a:rPr lang="fi-FI" sz="4500" dirty="0">
                <a:solidFill>
                  <a:srgbClr val="00B050"/>
                </a:solidFill>
              </a:rPr>
              <a:t>   </a:t>
            </a:r>
            <a:r>
              <a:rPr lang="fi-FI" sz="4500" dirty="0">
                <a:solidFill>
                  <a:srgbClr val="00B050"/>
                </a:solidFill>
                <a:hlinkClick r:id="rId5"/>
              </a:rPr>
              <a:t>mohammed.choudhury@cgl.org.uk</a:t>
            </a:r>
            <a:r>
              <a:rPr lang="fi-FI" sz="4500" dirty="0">
                <a:solidFill>
                  <a:srgbClr val="00B050"/>
                </a:solidFill>
              </a:rPr>
              <a:t> </a:t>
            </a:r>
          </a:p>
          <a:p>
            <a:pPr marL="0" indent="0">
              <a:buNone/>
            </a:pPr>
            <a:r>
              <a:rPr lang="fi-FI" sz="4500" dirty="0">
                <a:solidFill>
                  <a:srgbClr val="00B050"/>
                </a:solidFill>
              </a:rPr>
              <a:t>    02476 010241</a:t>
            </a:r>
          </a:p>
          <a:p>
            <a:pPr marL="0" indent="0">
              <a:buNone/>
            </a:pPr>
            <a:r>
              <a:rPr lang="fi-FI" sz="4500" dirty="0">
                <a:solidFill>
                  <a:srgbClr val="00B050"/>
                </a:solidFill>
              </a:rPr>
              <a:t>   </a:t>
            </a:r>
            <a:endParaRPr lang="en-GB" sz="4500" dirty="0">
              <a:solidFill>
                <a:srgbClr val="00B050"/>
              </a:solidFill>
            </a:endParaRPr>
          </a:p>
          <a:p>
            <a:pPr marL="0" indent="0">
              <a:buNone/>
            </a:pPr>
            <a:endParaRPr lang="en-GB" dirty="0"/>
          </a:p>
        </p:txBody>
      </p:sp>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Tree>
    <p:extLst>
      <p:ext uri="{BB962C8B-B14F-4D97-AF65-F5344CB8AC3E}">
        <p14:creationId xmlns:p14="http://schemas.microsoft.com/office/powerpoint/2010/main" val="880249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3B7CA0C-BE2A-4E52-892E-CAA4BF5495BB}"/>
              </a:ext>
            </a:extLst>
          </p:cNvPr>
          <p:cNvPicPr>
            <a:picLocks noChangeAspect="1"/>
          </p:cNvPicPr>
          <p:nvPr/>
        </p:nvPicPr>
        <p:blipFill>
          <a:blip r:embed="rId2"/>
          <a:stretch>
            <a:fillRect/>
          </a:stretch>
        </p:blipFill>
        <p:spPr>
          <a:xfrm rot="330697">
            <a:off x="9468914" y="4602125"/>
            <a:ext cx="2563318" cy="2392430"/>
          </a:xfrm>
          <a:prstGeom prst="rect">
            <a:avLst/>
          </a:prstGeom>
        </p:spPr>
      </p:pic>
      <p:sp>
        <p:nvSpPr>
          <p:cNvPr id="8" name="TextBox 7">
            <a:extLst>
              <a:ext uri="{FF2B5EF4-FFF2-40B4-BE49-F238E27FC236}">
                <a16:creationId xmlns:a16="http://schemas.microsoft.com/office/drawing/2014/main" id="{7C992013-722C-46E3-A618-BCD184EA2DC4}"/>
              </a:ext>
            </a:extLst>
          </p:cNvPr>
          <p:cNvSpPr txBox="1"/>
          <p:nvPr/>
        </p:nvSpPr>
        <p:spPr>
          <a:xfrm>
            <a:off x="624113" y="289679"/>
            <a:ext cx="10929257" cy="6124754"/>
          </a:xfrm>
          <a:prstGeom prst="rect">
            <a:avLst/>
          </a:prstGeom>
          <a:noFill/>
        </p:spPr>
        <p:txBody>
          <a:bodyPr wrap="square" rtlCol="0">
            <a:spAutoFit/>
          </a:bodyPr>
          <a:lstStyle/>
          <a:p>
            <a:r>
              <a:rPr lang="en-GB" sz="3600" dirty="0"/>
              <a:t>Thank you for listening</a:t>
            </a:r>
          </a:p>
          <a:p>
            <a:endParaRPr lang="en-GB" sz="1200" dirty="0"/>
          </a:p>
          <a:p>
            <a:r>
              <a:rPr lang="en-GB" sz="2400" dirty="0"/>
              <a:t>Please visit the City Council website:</a:t>
            </a:r>
            <a:br>
              <a:rPr lang="en-GB" sz="2400" dirty="0"/>
            </a:br>
            <a:endParaRPr lang="en-GB" sz="1200" dirty="0"/>
          </a:p>
          <a:p>
            <a:pPr marL="285750" indent="-285750">
              <a:buFont typeface="Arial" panose="020B0604020202020204" pitchFamily="34" charset="0"/>
              <a:buChar char="•"/>
            </a:pPr>
            <a:r>
              <a:rPr lang="en-GB" sz="2400" dirty="0"/>
              <a:t>Slides and recordings of past webinars</a:t>
            </a:r>
          </a:p>
          <a:p>
            <a:pPr marL="285750" indent="-285750">
              <a:buFont typeface="Arial" panose="020B0604020202020204" pitchFamily="34" charset="0"/>
              <a:buChar char="•"/>
            </a:pPr>
            <a:r>
              <a:rPr lang="en-GB" sz="2400" dirty="0"/>
              <a:t>Timetable of future webinars</a:t>
            </a:r>
          </a:p>
          <a:p>
            <a:pPr marL="285750" indent="-285750">
              <a:buFont typeface="Arial" panose="020B0604020202020204" pitchFamily="34" charset="0"/>
              <a:buChar char="•"/>
            </a:pPr>
            <a:r>
              <a:rPr lang="en-GB" sz="2400" dirty="0"/>
              <a:t>Details of more in-depth training available </a:t>
            </a:r>
            <a:br>
              <a:rPr lang="en-GB" sz="2400" dirty="0"/>
            </a:br>
            <a:r>
              <a:rPr lang="en-GB" sz="2400" dirty="0"/>
              <a:t>free from Public Health services</a:t>
            </a:r>
          </a:p>
          <a:p>
            <a:endParaRPr lang="en-GB" sz="1200" dirty="0"/>
          </a:p>
          <a:p>
            <a:r>
              <a:rPr lang="en-GB" sz="2400" dirty="0"/>
              <a:t>Google “</a:t>
            </a:r>
            <a:r>
              <a:rPr lang="en-GB" sz="2400" dirty="0" err="1"/>
              <a:t>coventry</a:t>
            </a:r>
            <a:r>
              <a:rPr lang="en-GB" sz="2400" dirty="0"/>
              <a:t> public health webinars” or visit</a:t>
            </a:r>
          </a:p>
          <a:p>
            <a:r>
              <a:rPr lang="en-GB" sz="2400" dirty="0">
                <a:solidFill>
                  <a:schemeClr val="accent1"/>
                </a:solidFill>
                <a:hlinkClick r:id="rId3">
                  <a:extLst>
                    <a:ext uri="{A12FA001-AC4F-418D-AE19-62706E023703}">
                      <ahyp:hlinkClr xmlns:ahyp="http://schemas.microsoft.com/office/drawing/2018/hyperlinkcolor" val="tx"/>
                    </a:ext>
                  </a:extLst>
                </a:hlinkClick>
              </a:rPr>
              <a:t>www.coventry.gov.uk/info/190/health_and_wellbeing/3283/public_health_services/2</a:t>
            </a:r>
            <a:endParaRPr lang="en-GB" sz="2400" dirty="0">
              <a:solidFill>
                <a:schemeClr val="accent1"/>
              </a:solidFill>
            </a:endParaRPr>
          </a:p>
          <a:p>
            <a:endParaRPr lang="en-GB" sz="2400" dirty="0"/>
          </a:p>
          <a:p>
            <a:r>
              <a:rPr lang="en-GB" sz="3600" dirty="0"/>
              <a:t>Feedback and ideas for future webinars</a:t>
            </a:r>
          </a:p>
          <a:p>
            <a:endParaRPr lang="en-GB" dirty="0"/>
          </a:p>
          <a:p>
            <a:r>
              <a:rPr lang="en-GB" sz="2400" dirty="0"/>
              <a:t>Please give is your feedback and suggestions of future webinars via the </a:t>
            </a:r>
            <a:br>
              <a:rPr lang="en-GB" sz="2400" dirty="0"/>
            </a:br>
            <a:r>
              <a:rPr lang="en-GB" sz="2400" dirty="0"/>
              <a:t>Let’s Talk Coventry site at </a:t>
            </a:r>
            <a:r>
              <a:rPr lang="en-GB" sz="2400" dirty="0">
                <a:solidFill>
                  <a:schemeClr val="accent1"/>
                </a:solidFill>
                <a:hlinkClick r:id="rId4">
                  <a:extLst>
                    <a:ext uri="{A12FA001-AC4F-418D-AE19-62706E023703}">
                      <ahyp:hlinkClr xmlns:ahyp="http://schemas.microsoft.com/office/drawing/2018/hyperlinkcolor" val="tx"/>
                    </a:ext>
                  </a:extLst>
                </a:hlinkClick>
              </a:rPr>
              <a:t>https://letstalk.coventry.gov.uk/publichealthtraining</a:t>
            </a:r>
            <a:endParaRPr lang="en-GB" sz="2400" dirty="0">
              <a:solidFill>
                <a:schemeClr val="accent1"/>
              </a:solidFill>
            </a:endParaRPr>
          </a:p>
          <a:p>
            <a:endParaRPr lang="en-GB" dirty="0"/>
          </a:p>
        </p:txBody>
      </p:sp>
      <p:pic>
        <p:nvPicPr>
          <p:cNvPr id="6" name="Picture 5">
            <a:extLst>
              <a:ext uri="{FF2B5EF4-FFF2-40B4-BE49-F238E27FC236}">
                <a16:creationId xmlns:a16="http://schemas.microsoft.com/office/drawing/2014/main" id="{DE754A06-0AE9-4F1F-9253-8EF23A3AEDC1}"/>
              </a:ext>
            </a:extLst>
          </p:cNvPr>
          <p:cNvPicPr>
            <a:picLocks noChangeAspect="1"/>
          </p:cNvPicPr>
          <p:nvPr/>
        </p:nvPicPr>
        <p:blipFill>
          <a:blip r:embed="rId5"/>
          <a:stretch>
            <a:fillRect/>
          </a:stretch>
        </p:blipFill>
        <p:spPr>
          <a:xfrm rot="21421669">
            <a:off x="6725269" y="667603"/>
            <a:ext cx="3383202" cy="2385874"/>
          </a:xfrm>
          <a:prstGeom prst="rect">
            <a:avLst/>
          </a:prstGeom>
        </p:spPr>
      </p:pic>
      <p:pic>
        <p:nvPicPr>
          <p:cNvPr id="5" name="Picture 4">
            <a:extLst>
              <a:ext uri="{FF2B5EF4-FFF2-40B4-BE49-F238E27FC236}">
                <a16:creationId xmlns:a16="http://schemas.microsoft.com/office/drawing/2014/main" id="{244AAC3E-A620-4B01-AD29-E04BF25985B7}"/>
              </a:ext>
            </a:extLst>
          </p:cNvPr>
          <p:cNvPicPr>
            <a:picLocks noChangeAspect="1"/>
          </p:cNvPicPr>
          <p:nvPr/>
        </p:nvPicPr>
        <p:blipFill>
          <a:blip r:embed="rId6"/>
          <a:stretch>
            <a:fillRect/>
          </a:stretch>
        </p:blipFill>
        <p:spPr>
          <a:xfrm rot="309804">
            <a:off x="9235000" y="415478"/>
            <a:ext cx="2548035" cy="2904760"/>
          </a:xfrm>
          <a:prstGeom prst="rect">
            <a:avLst/>
          </a:prstGeom>
        </p:spPr>
      </p:pic>
    </p:spTree>
    <p:extLst>
      <p:ext uri="{BB962C8B-B14F-4D97-AF65-F5344CB8AC3E}">
        <p14:creationId xmlns:p14="http://schemas.microsoft.com/office/powerpoint/2010/main" val="261662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2BCA9-1AA9-4040-8371-9A2C9C7FF562}"/>
              </a:ext>
            </a:extLst>
          </p:cNvPr>
          <p:cNvSpPr>
            <a:spLocks noGrp="1"/>
          </p:cNvSpPr>
          <p:nvPr>
            <p:ph type="title"/>
          </p:nvPr>
        </p:nvSpPr>
        <p:spPr/>
        <p:txBody>
          <a:bodyPr/>
          <a:lstStyle/>
          <a:p>
            <a:r>
              <a:rPr lang="en-GB" b="1" dirty="0"/>
              <a:t>Alcohol use during </a:t>
            </a:r>
            <a:r>
              <a:rPr lang="en-GB" b="1" dirty="0" err="1"/>
              <a:t>Covid</a:t>
            </a:r>
            <a:r>
              <a:rPr lang="en-GB" b="1" dirty="0"/>
              <a:t> 19 </a:t>
            </a:r>
          </a:p>
        </p:txBody>
      </p:sp>
      <p:pic>
        <p:nvPicPr>
          <p:cNvPr id="4" name="Content Placeholder 3">
            <a:extLst>
              <a:ext uri="{FF2B5EF4-FFF2-40B4-BE49-F238E27FC236}">
                <a16:creationId xmlns:a16="http://schemas.microsoft.com/office/drawing/2014/main" id="{FE30A5D1-A4A0-4DF4-8596-F899619B304B}"/>
              </a:ext>
            </a:extLst>
          </p:cNvPr>
          <p:cNvPicPr>
            <a:picLocks noGrp="1" noChangeAspect="1"/>
          </p:cNvPicPr>
          <p:nvPr>
            <p:ph idx="1"/>
          </p:nvPr>
        </p:nvPicPr>
        <p:blipFill>
          <a:blip r:embed="rId3"/>
          <a:stretch>
            <a:fillRect/>
          </a:stretch>
        </p:blipFill>
        <p:spPr>
          <a:xfrm>
            <a:off x="286780" y="1690688"/>
            <a:ext cx="6381750" cy="2876550"/>
          </a:xfrm>
          <a:prstGeom prst="rect">
            <a:avLst/>
          </a:prstGeom>
        </p:spPr>
      </p:pic>
      <p:pic>
        <p:nvPicPr>
          <p:cNvPr id="5" name="Content Placeholder 10">
            <a:extLst>
              <a:ext uri="{FF2B5EF4-FFF2-40B4-BE49-F238E27FC236}">
                <a16:creationId xmlns:a16="http://schemas.microsoft.com/office/drawing/2014/main" id="{EF77A4F9-9FB4-4C6F-BB2D-3AE78509E93E}"/>
              </a:ext>
            </a:extLst>
          </p:cNvPr>
          <p:cNvPicPr>
            <a:picLocks noChangeAspect="1"/>
          </p:cNvPicPr>
          <p:nvPr/>
        </p:nvPicPr>
        <p:blipFill>
          <a:blip r:embed="rId4"/>
          <a:stretch>
            <a:fillRect/>
          </a:stretch>
        </p:blipFill>
        <p:spPr>
          <a:xfrm>
            <a:off x="6668530" y="2780271"/>
            <a:ext cx="5523470" cy="3356473"/>
          </a:xfrm>
          <a:prstGeom prst="rect">
            <a:avLst/>
          </a:prstGeom>
        </p:spPr>
      </p:pic>
    </p:spTree>
    <p:extLst>
      <p:ext uri="{BB962C8B-B14F-4D97-AF65-F5344CB8AC3E}">
        <p14:creationId xmlns:p14="http://schemas.microsoft.com/office/powerpoint/2010/main" val="233993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61C0430-FA39-48EB-BA50-B753CCD4F6CF}"/>
              </a:ext>
            </a:extLst>
          </p:cNvPr>
          <p:cNvSpPr>
            <a:spLocks noGrp="1"/>
          </p:cNvSpPr>
          <p:nvPr>
            <p:ph type="title"/>
          </p:nvPr>
        </p:nvSpPr>
        <p:spPr/>
        <p:txBody>
          <a:bodyPr/>
          <a:lstStyle/>
          <a:p>
            <a:r>
              <a:rPr lang="en-GB" b="1" dirty="0"/>
              <a:t>Content -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9925093" y="5476285"/>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12" name="TextBox 11">
            <a:extLst>
              <a:ext uri="{FF2B5EF4-FFF2-40B4-BE49-F238E27FC236}">
                <a16:creationId xmlns:a16="http://schemas.microsoft.com/office/drawing/2014/main" id="{4CD7762B-A5D0-44D4-B088-B524B3145A75}"/>
              </a:ext>
            </a:extLst>
          </p:cNvPr>
          <p:cNvSpPr txBox="1"/>
          <p:nvPr/>
        </p:nvSpPr>
        <p:spPr>
          <a:xfrm>
            <a:off x="838200" y="1562357"/>
            <a:ext cx="10515600" cy="3539430"/>
          </a:xfrm>
          <a:prstGeom prst="rect">
            <a:avLst/>
          </a:prstGeom>
          <a:noFill/>
        </p:spPr>
        <p:txBody>
          <a:bodyPr wrap="square" rtlCol="0">
            <a:spAutoFit/>
          </a:bodyPr>
          <a:lstStyle/>
          <a:p>
            <a:pPr marL="457200" indent="-457200">
              <a:buFont typeface="Arial" panose="020B0604020202020204" pitchFamily="34" charset="0"/>
              <a:buChar char="•"/>
            </a:pPr>
            <a:r>
              <a:rPr lang="en-GB" sz="3200" dirty="0"/>
              <a:t>Assessing the level of alcohol use</a:t>
            </a:r>
          </a:p>
          <a:p>
            <a:pPr marL="457200" indent="-457200">
              <a:buFont typeface="Arial" panose="020B0604020202020204" pitchFamily="34" charset="0"/>
              <a:buChar char="•"/>
            </a:pPr>
            <a:r>
              <a:rPr lang="en-GB" sz="3200" dirty="0"/>
              <a:t>An overview of the spectrum of alcohol use          </a:t>
            </a:r>
          </a:p>
          <a:p>
            <a:pPr marL="457200" indent="-457200">
              <a:buFont typeface="Arial" panose="020B0604020202020204" pitchFamily="34" charset="0"/>
              <a:buChar char="•"/>
            </a:pPr>
            <a:r>
              <a:rPr lang="en-GB" sz="3200" dirty="0"/>
              <a:t>Prevention, information and self-help</a:t>
            </a:r>
          </a:p>
          <a:p>
            <a:pPr marL="457200" indent="-457200">
              <a:buFont typeface="Arial" panose="020B0604020202020204" pitchFamily="34" charset="0"/>
              <a:buChar char="•"/>
            </a:pPr>
            <a:r>
              <a:rPr lang="en-GB" sz="3200" dirty="0"/>
              <a:t>Support available for non-dependent drinkers (those who may be ‘hazardous’ or ‘harmful’ drinkers)</a:t>
            </a:r>
          </a:p>
          <a:p>
            <a:pPr marL="457200" indent="-457200">
              <a:buFont typeface="Arial" panose="020B0604020202020204" pitchFamily="34" charset="0"/>
              <a:buChar char="•"/>
            </a:pPr>
            <a:r>
              <a:rPr lang="en-GB" sz="3200" dirty="0"/>
              <a:t> Support available for alcohol-dependent drinkers</a:t>
            </a:r>
          </a:p>
          <a:p>
            <a:pPr marL="457200" indent="-457200">
              <a:buFont typeface="Arial" panose="020B0604020202020204" pitchFamily="34" charset="0"/>
              <a:buChar char="•"/>
            </a:pPr>
            <a:r>
              <a:rPr lang="en-GB" sz="3200" dirty="0"/>
              <a:t> Harm reduction during COVID19</a:t>
            </a:r>
          </a:p>
        </p:txBody>
      </p:sp>
    </p:spTree>
    <p:extLst>
      <p:ext uri="{BB962C8B-B14F-4D97-AF65-F5344CB8AC3E}">
        <p14:creationId xmlns:p14="http://schemas.microsoft.com/office/powerpoint/2010/main" val="1288758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61C0430-FA39-48EB-BA50-B753CCD4F6CF}"/>
              </a:ext>
            </a:extLst>
          </p:cNvPr>
          <p:cNvSpPr>
            <a:spLocks noGrp="1"/>
          </p:cNvSpPr>
          <p:nvPr>
            <p:ph type="title"/>
          </p:nvPr>
        </p:nvSpPr>
        <p:spPr>
          <a:xfrm>
            <a:off x="838200" y="365126"/>
            <a:ext cx="10515600" cy="1253610"/>
          </a:xfrm>
        </p:spPr>
        <p:txBody>
          <a:bodyPr>
            <a:normAutofit fontScale="90000"/>
          </a:bodyPr>
          <a:lstStyle/>
          <a:p>
            <a:br>
              <a:rPr lang="en-GB" dirty="0"/>
            </a:br>
            <a:r>
              <a:rPr lang="en-GB" b="1" dirty="0"/>
              <a:t>Identifying an alcohol problem</a:t>
            </a:r>
            <a:br>
              <a:rPr lang="en-GB" dirty="0"/>
            </a:br>
            <a:endParaRPr lang="en-GB" dirty="0"/>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646919"/>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12" name="TextBox 11">
            <a:extLst>
              <a:ext uri="{FF2B5EF4-FFF2-40B4-BE49-F238E27FC236}">
                <a16:creationId xmlns:a16="http://schemas.microsoft.com/office/drawing/2014/main" id="{4CD7762B-A5D0-44D4-B088-B524B3145A75}"/>
              </a:ext>
            </a:extLst>
          </p:cNvPr>
          <p:cNvSpPr txBox="1"/>
          <p:nvPr/>
        </p:nvSpPr>
        <p:spPr>
          <a:xfrm>
            <a:off x="838200" y="1526658"/>
            <a:ext cx="10515600" cy="5232202"/>
          </a:xfrm>
          <a:prstGeom prst="rect">
            <a:avLst/>
          </a:prstGeom>
          <a:noFill/>
        </p:spPr>
        <p:txBody>
          <a:bodyPr wrap="square" rtlCol="0">
            <a:spAutoFit/>
          </a:bodyPr>
          <a:lstStyle/>
          <a:p>
            <a:r>
              <a:rPr lang="en-US" sz="2400" dirty="0"/>
              <a:t>The current government recommendation for men and women should be not to drink more than 14 units of alcohol each week, This equals 6 pints of average strength beer or 6 medium size glasses of wine which would mean a low risk of illnesses such as liver disease or cancer. The previous guidelines were 21 units for men and 14 units for women per week.</a:t>
            </a:r>
          </a:p>
          <a:p>
            <a:endParaRPr lang="en-US" sz="2400" dirty="0"/>
          </a:p>
          <a:p>
            <a:r>
              <a:rPr lang="en-US" sz="2400" b="1" dirty="0"/>
              <a:t>Understanding alcohol units</a:t>
            </a:r>
            <a:r>
              <a:rPr lang="en-US" sz="2400" dirty="0"/>
              <a:t>: </a:t>
            </a:r>
            <a:r>
              <a:rPr lang="en-GB" sz="2400" dirty="0"/>
              <a:t>what is one unit of alcohol:</a:t>
            </a:r>
          </a:p>
          <a:p>
            <a:pPr marL="342900" indent="-342900">
              <a:buFont typeface="Arial" panose="020B0604020202020204" pitchFamily="34" charset="0"/>
              <a:buChar char="•"/>
            </a:pPr>
            <a:r>
              <a:rPr lang="en-GB" sz="2400" dirty="0"/>
              <a:t>Half a pint of ordinary strength beer or lager</a:t>
            </a:r>
          </a:p>
          <a:p>
            <a:pPr marL="285750" indent="-285750">
              <a:buFont typeface="Arial" panose="020B0604020202020204" pitchFamily="34" charset="0"/>
              <a:buChar char="•"/>
            </a:pPr>
            <a:r>
              <a:rPr lang="en-GB" sz="2400" dirty="0"/>
              <a:t>One pub measure of spirits( some have increased by 40%)</a:t>
            </a:r>
          </a:p>
          <a:p>
            <a:pPr marL="285750" indent="-285750">
              <a:buFont typeface="Arial" panose="020B0604020202020204" pitchFamily="34" charset="0"/>
              <a:buChar char="•"/>
            </a:pPr>
            <a:r>
              <a:rPr lang="en-GB" sz="2400" dirty="0"/>
              <a:t>125 ml glass of wine( 12%)</a:t>
            </a:r>
          </a:p>
          <a:p>
            <a:r>
              <a:rPr lang="en-GB" sz="2400" dirty="0"/>
              <a:t>                             </a:t>
            </a:r>
          </a:p>
          <a:p>
            <a:r>
              <a:rPr lang="en-GB" sz="2400" dirty="0"/>
              <a:t>                              </a:t>
            </a:r>
            <a:r>
              <a:rPr lang="en-GB" sz="2800" dirty="0">
                <a:solidFill>
                  <a:srgbClr val="FF0000"/>
                </a:solidFill>
              </a:rPr>
              <a:t>Home measures can be double or more.</a:t>
            </a:r>
          </a:p>
          <a:p>
            <a:pPr marL="342900" indent="-342900">
              <a:buFont typeface="Arial" panose="020B0604020202020204" pitchFamily="34" charset="0"/>
              <a:buChar char="•"/>
            </a:pPr>
            <a:endParaRPr lang="en-GB" sz="2400" dirty="0">
              <a:solidFill>
                <a:srgbClr val="FF0000"/>
              </a:solidFill>
            </a:endParaRP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161250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61C0430-FA39-48EB-BA50-B753CCD4F6CF}"/>
              </a:ext>
            </a:extLst>
          </p:cNvPr>
          <p:cNvSpPr>
            <a:spLocks noGrp="1"/>
          </p:cNvSpPr>
          <p:nvPr>
            <p:ph type="title"/>
          </p:nvPr>
        </p:nvSpPr>
        <p:spPr>
          <a:xfrm>
            <a:off x="838200" y="194491"/>
            <a:ext cx="10515600" cy="1325563"/>
          </a:xfrm>
        </p:spPr>
        <p:txBody>
          <a:bodyPr/>
          <a:lstStyle/>
          <a:p>
            <a:r>
              <a:rPr lang="en-GB" b="1" dirty="0"/>
              <a:t>Identifying Problematic Alcohol Use </a:t>
            </a:r>
          </a:p>
        </p:txBody>
      </p:sp>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196942" y="5646919"/>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680" y="4956567"/>
            <a:ext cx="2499360" cy="1901433"/>
          </a:xfrm>
          <a:prstGeom prst="rect">
            <a:avLst/>
          </a:prstGeom>
        </p:spPr>
      </p:pic>
      <p:sp>
        <p:nvSpPr>
          <p:cNvPr id="3" name="TextBox 2">
            <a:extLst>
              <a:ext uri="{FF2B5EF4-FFF2-40B4-BE49-F238E27FC236}">
                <a16:creationId xmlns:a16="http://schemas.microsoft.com/office/drawing/2014/main" id="{3CA57B2D-F446-4327-B48B-710E95AF41A7}"/>
              </a:ext>
            </a:extLst>
          </p:cNvPr>
          <p:cNvSpPr txBox="1"/>
          <p:nvPr/>
        </p:nvSpPr>
        <p:spPr>
          <a:xfrm>
            <a:off x="779785" y="1520054"/>
            <a:ext cx="10414686" cy="4062651"/>
          </a:xfrm>
          <a:prstGeom prst="rect">
            <a:avLst/>
          </a:prstGeom>
          <a:noFill/>
        </p:spPr>
        <p:txBody>
          <a:bodyPr wrap="square" rtlCol="0">
            <a:spAutoFit/>
          </a:bodyPr>
          <a:lstStyle/>
          <a:p>
            <a:pPr marL="285750" indent="-285750">
              <a:buFont typeface="Arial" panose="020B0604020202020204" pitchFamily="34" charset="0"/>
              <a:buChar char="•"/>
            </a:pPr>
            <a:r>
              <a:rPr lang="en-US" sz="2400" b="1" dirty="0"/>
              <a:t>Hazardous drinking</a:t>
            </a:r>
            <a:r>
              <a:rPr lang="en-US" sz="2400" dirty="0"/>
              <a:t> is defined as a quantity or pattern of alcohol consumption that places people at risk for adverse health events</a:t>
            </a:r>
          </a:p>
          <a:p>
            <a:pPr marL="342900" indent="-342900">
              <a:buFont typeface="Arial" panose="020B0604020202020204" pitchFamily="34" charset="0"/>
              <a:buChar char="•"/>
            </a:pPr>
            <a:r>
              <a:rPr lang="en-US" sz="2400" b="1" dirty="0"/>
              <a:t>Harmful drinking</a:t>
            </a:r>
            <a:r>
              <a:rPr lang="en-US" sz="2400" dirty="0"/>
              <a:t> is defined as alcohol consumption that results in adverse events (e.g., physical /psychological harm)</a:t>
            </a:r>
          </a:p>
          <a:p>
            <a:pPr marL="342900" indent="-342900">
              <a:buFont typeface="Arial" panose="020B0604020202020204" pitchFamily="34" charset="0"/>
              <a:buChar char="•"/>
            </a:pPr>
            <a:r>
              <a:rPr lang="en-GB" sz="2400" b="1" dirty="0"/>
              <a:t>Dependant drinking </a:t>
            </a:r>
            <a:r>
              <a:rPr lang="en-GB" sz="2400" dirty="0"/>
              <a:t> is a development of behavioural, cognitive and physiological symptoms after repeated alcohol use. It is an increased alcohol tolerance and a physical withdrawal reaction when alcohol use is stopped. Dependency can be physical or psychological</a:t>
            </a:r>
          </a:p>
          <a:p>
            <a:pPr marL="342900" indent="-342900">
              <a:buFont typeface="Arial" panose="020B0604020202020204" pitchFamily="34" charset="0"/>
              <a:buChar char="•"/>
            </a:pPr>
            <a:r>
              <a:rPr lang="en-GB" sz="2400" b="1" dirty="0"/>
              <a:t>Alcohol Audit </a:t>
            </a:r>
            <a:r>
              <a:rPr lang="en-GB" sz="2400" dirty="0"/>
              <a:t>is a way many people can have their levels of alcohol assessed for potential risks - </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990053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34E29F7-6DBE-404D-8BD5-77AABD060F5B}"/>
              </a:ext>
            </a:extLst>
          </p:cNvPr>
          <p:cNvSpPr/>
          <p:nvPr/>
        </p:nvSpPr>
        <p:spPr>
          <a:xfrm>
            <a:off x="512626" y="3668797"/>
            <a:ext cx="11166748" cy="25172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Rectangle 31">
            <a:extLst>
              <a:ext uri="{FF2B5EF4-FFF2-40B4-BE49-F238E27FC236}">
                <a16:creationId xmlns:a16="http://schemas.microsoft.com/office/drawing/2014/main" id="{977081DD-6834-4EF3-9217-ACF2C28DDBA3}"/>
              </a:ext>
            </a:extLst>
          </p:cNvPr>
          <p:cNvSpPr/>
          <p:nvPr/>
        </p:nvSpPr>
        <p:spPr>
          <a:xfrm>
            <a:off x="513083" y="2432190"/>
            <a:ext cx="11166748" cy="117932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0E2B4872-9DAC-4C62-A2D9-2A8069F77338}"/>
              </a:ext>
            </a:extLst>
          </p:cNvPr>
          <p:cNvSpPr/>
          <p:nvPr/>
        </p:nvSpPr>
        <p:spPr>
          <a:xfrm>
            <a:off x="512626" y="1468582"/>
            <a:ext cx="11166748" cy="91960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Diagram 4">
            <a:extLst>
              <a:ext uri="{FF2B5EF4-FFF2-40B4-BE49-F238E27FC236}">
                <a16:creationId xmlns:a16="http://schemas.microsoft.com/office/drawing/2014/main" id="{6B18A521-D88A-4252-BD20-9E5EACD92F9B}"/>
              </a:ext>
            </a:extLst>
          </p:cNvPr>
          <p:cNvGraphicFramePr/>
          <p:nvPr>
            <p:extLst>
              <p:ext uri="{D42A27DB-BD31-4B8C-83A1-F6EECF244321}">
                <p14:modId xmlns:p14="http://schemas.microsoft.com/office/powerpoint/2010/main" val="1259511427"/>
              </p:ext>
            </p:extLst>
          </p:nvPr>
        </p:nvGraphicFramePr>
        <p:xfrm>
          <a:off x="1574800" y="4499781"/>
          <a:ext cx="9601200" cy="20246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3BE906DE-5472-4DD7-A699-E6163CC39987}"/>
              </a:ext>
            </a:extLst>
          </p:cNvPr>
          <p:cNvSpPr txBox="1"/>
          <p:nvPr/>
        </p:nvSpPr>
        <p:spPr>
          <a:xfrm>
            <a:off x="4805427" y="2574055"/>
            <a:ext cx="1758563" cy="369332"/>
          </a:xfrm>
          <a:prstGeom prst="rect">
            <a:avLst/>
          </a:prstGeom>
          <a:solidFill>
            <a:srgbClr val="FEA9A0"/>
          </a:solidFill>
        </p:spPr>
        <p:txBody>
          <a:bodyPr wrap="square" rtlCol="0">
            <a:spAutoFit/>
          </a:bodyPr>
          <a:lstStyle/>
          <a:p>
            <a:r>
              <a:rPr lang="en-GB" dirty="0"/>
              <a:t>Increasing risk</a:t>
            </a:r>
          </a:p>
        </p:txBody>
      </p:sp>
      <p:sp>
        <p:nvSpPr>
          <p:cNvPr id="7" name="TextBox 6">
            <a:extLst>
              <a:ext uri="{FF2B5EF4-FFF2-40B4-BE49-F238E27FC236}">
                <a16:creationId xmlns:a16="http://schemas.microsoft.com/office/drawing/2014/main" id="{8E6718DD-BA86-4DC3-9DFB-D27F8D7757C8}"/>
              </a:ext>
            </a:extLst>
          </p:cNvPr>
          <p:cNvSpPr txBox="1"/>
          <p:nvPr/>
        </p:nvSpPr>
        <p:spPr>
          <a:xfrm>
            <a:off x="6563990" y="2574055"/>
            <a:ext cx="2005875" cy="369332"/>
          </a:xfrm>
          <a:prstGeom prst="rect">
            <a:avLst/>
          </a:prstGeom>
          <a:solidFill>
            <a:srgbClr val="FF3F3F"/>
          </a:solidFill>
        </p:spPr>
        <p:txBody>
          <a:bodyPr wrap="square" rtlCol="0">
            <a:spAutoFit/>
          </a:bodyPr>
          <a:lstStyle/>
          <a:p>
            <a:r>
              <a:rPr lang="en-GB" dirty="0"/>
              <a:t>Higher risk</a:t>
            </a:r>
          </a:p>
        </p:txBody>
      </p:sp>
      <p:sp>
        <p:nvSpPr>
          <p:cNvPr id="8" name="TextBox 7">
            <a:extLst>
              <a:ext uri="{FF2B5EF4-FFF2-40B4-BE49-F238E27FC236}">
                <a16:creationId xmlns:a16="http://schemas.microsoft.com/office/drawing/2014/main" id="{A707BC92-70C9-4B71-99AD-8686B7B3E751}"/>
              </a:ext>
            </a:extLst>
          </p:cNvPr>
          <p:cNvSpPr txBox="1"/>
          <p:nvPr/>
        </p:nvSpPr>
        <p:spPr>
          <a:xfrm>
            <a:off x="8397145" y="2957225"/>
            <a:ext cx="3017520" cy="369332"/>
          </a:xfrm>
          <a:prstGeom prst="rect">
            <a:avLst/>
          </a:prstGeom>
          <a:solidFill>
            <a:srgbClr val="D60000"/>
          </a:solidFill>
        </p:spPr>
        <p:txBody>
          <a:bodyPr wrap="square" rtlCol="0">
            <a:spAutoFit/>
          </a:bodyPr>
          <a:lstStyle/>
          <a:p>
            <a:r>
              <a:rPr lang="en-GB" dirty="0"/>
              <a:t>Alcohol dependency</a:t>
            </a:r>
          </a:p>
        </p:txBody>
      </p:sp>
      <p:sp>
        <p:nvSpPr>
          <p:cNvPr id="9" name="TextBox 8">
            <a:extLst>
              <a:ext uri="{FF2B5EF4-FFF2-40B4-BE49-F238E27FC236}">
                <a16:creationId xmlns:a16="http://schemas.microsoft.com/office/drawing/2014/main" id="{89C2442E-7D3D-4BA1-B240-C7C9500B4636}"/>
              </a:ext>
            </a:extLst>
          </p:cNvPr>
          <p:cNvSpPr txBox="1"/>
          <p:nvPr/>
        </p:nvSpPr>
        <p:spPr>
          <a:xfrm>
            <a:off x="5212710" y="2957225"/>
            <a:ext cx="1351280" cy="369332"/>
          </a:xfrm>
          <a:prstGeom prst="rect">
            <a:avLst/>
          </a:prstGeom>
          <a:gradFill flip="none" rotWithShape="1">
            <a:gsLst>
              <a:gs pos="0">
                <a:srgbClr val="FF0000"/>
              </a:gs>
              <a:gs pos="74000">
                <a:schemeClr val="accent2">
                  <a:lumMod val="45000"/>
                  <a:lumOff val="55000"/>
                </a:schemeClr>
              </a:gs>
              <a:gs pos="83000">
                <a:schemeClr val="accent2">
                  <a:lumMod val="45000"/>
                  <a:lumOff val="55000"/>
                </a:schemeClr>
              </a:gs>
              <a:gs pos="100000">
                <a:schemeClr val="accent2">
                  <a:lumMod val="30000"/>
                  <a:lumOff val="70000"/>
                </a:schemeClr>
              </a:gs>
            </a:gsLst>
            <a:lin ang="10800000" scaled="1"/>
            <a:tileRect/>
          </a:gradFill>
        </p:spPr>
        <p:txBody>
          <a:bodyPr wrap="square" rtlCol="0">
            <a:spAutoFit/>
          </a:bodyPr>
          <a:lstStyle/>
          <a:p>
            <a:pPr algn="ctr"/>
            <a:r>
              <a:rPr lang="en-GB" dirty="0">
                <a:cs typeface="Nirmala UI" panose="020B0502040204020203" pitchFamily="34" charset="0"/>
              </a:rPr>
              <a:t>  </a:t>
            </a:r>
          </a:p>
        </p:txBody>
      </p:sp>
      <p:sp>
        <p:nvSpPr>
          <p:cNvPr id="10" name="TextBox 9">
            <a:extLst>
              <a:ext uri="{FF2B5EF4-FFF2-40B4-BE49-F238E27FC236}">
                <a16:creationId xmlns:a16="http://schemas.microsoft.com/office/drawing/2014/main" id="{6B138D34-6DE2-4F46-9B61-0FCE9CCB738C}"/>
              </a:ext>
            </a:extLst>
          </p:cNvPr>
          <p:cNvSpPr txBox="1"/>
          <p:nvPr/>
        </p:nvSpPr>
        <p:spPr>
          <a:xfrm>
            <a:off x="2957500" y="2573457"/>
            <a:ext cx="970122" cy="369332"/>
          </a:xfrm>
          <a:prstGeom prst="rect">
            <a:avLst/>
          </a:prstGeom>
          <a:solidFill>
            <a:schemeClr val="accent3">
              <a:lumMod val="75000"/>
            </a:schemeClr>
          </a:solidFill>
          <a:ln>
            <a:noFill/>
          </a:ln>
        </p:spPr>
        <p:txBody>
          <a:bodyPr wrap="square" rtlCol="0">
            <a:spAutoFit/>
          </a:bodyPr>
          <a:lstStyle/>
          <a:p>
            <a:r>
              <a:rPr lang="en-GB" dirty="0"/>
              <a:t>No risk</a:t>
            </a:r>
          </a:p>
        </p:txBody>
      </p:sp>
      <p:sp>
        <p:nvSpPr>
          <p:cNvPr id="11" name="TextBox 10">
            <a:extLst>
              <a:ext uri="{FF2B5EF4-FFF2-40B4-BE49-F238E27FC236}">
                <a16:creationId xmlns:a16="http://schemas.microsoft.com/office/drawing/2014/main" id="{FA2E0367-49E2-4C97-8BD5-C8F4DAE514B1}"/>
              </a:ext>
            </a:extLst>
          </p:cNvPr>
          <p:cNvSpPr txBox="1"/>
          <p:nvPr/>
        </p:nvSpPr>
        <p:spPr>
          <a:xfrm rot="10800000">
            <a:off x="6563990" y="2957225"/>
            <a:ext cx="1833154" cy="369332"/>
          </a:xfrm>
          <a:prstGeom prst="rect">
            <a:avLst/>
          </a:prstGeom>
          <a:gradFill flip="none" rotWithShape="1">
            <a:gsLst>
              <a:gs pos="0">
                <a:srgbClr val="FF0000"/>
              </a:gs>
              <a:gs pos="74000">
                <a:schemeClr val="accent2">
                  <a:lumMod val="45000"/>
                  <a:lumOff val="55000"/>
                </a:schemeClr>
              </a:gs>
              <a:gs pos="83000">
                <a:schemeClr val="accent2">
                  <a:lumMod val="45000"/>
                  <a:lumOff val="55000"/>
                </a:schemeClr>
              </a:gs>
              <a:gs pos="100000">
                <a:schemeClr val="accent2">
                  <a:lumMod val="30000"/>
                  <a:lumOff val="70000"/>
                </a:schemeClr>
              </a:gs>
            </a:gsLst>
            <a:lin ang="10800000" scaled="1"/>
            <a:tileRect/>
          </a:gradFill>
        </p:spPr>
        <p:txBody>
          <a:bodyPr wrap="square" rtlCol="0">
            <a:spAutoFit/>
          </a:bodyPr>
          <a:lstStyle/>
          <a:p>
            <a:pPr algn="ctr"/>
            <a:r>
              <a:rPr lang="en-GB" dirty="0">
                <a:cs typeface="Nirmala UI" panose="020B0502040204020203" pitchFamily="34" charset="0"/>
              </a:rPr>
              <a:t>  </a:t>
            </a:r>
          </a:p>
        </p:txBody>
      </p:sp>
      <p:sp>
        <p:nvSpPr>
          <p:cNvPr id="12" name="TextBox 11">
            <a:extLst>
              <a:ext uri="{FF2B5EF4-FFF2-40B4-BE49-F238E27FC236}">
                <a16:creationId xmlns:a16="http://schemas.microsoft.com/office/drawing/2014/main" id="{AE82763D-7012-4DB0-A8C4-8ADC8F47EE81}"/>
              </a:ext>
            </a:extLst>
          </p:cNvPr>
          <p:cNvSpPr txBox="1"/>
          <p:nvPr/>
        </p:nvSpPr>
        <p:spPr>
          <a:xfrm>
            <a:off x="5886959" y="2957225"/>
            <a:ext cx="1711234" cy="369332"/>
          </a:xfrm>
          <a:prstGeom prst="rect">
            <a:avLst/>
          </a:prstGeom>
          <a:noFill/>
        </p:spPr>
        <p:txBody>
          <a:bodyPr wrap="square" rtlCol="0">
            <a:spAutoFit/>
          </a:bodyPr>
          <a:lstStyle/>
          <a:p>
            <a:r>
              <a:rPr lang="en-GB" dirty="0"/>
              <a:t>(Binge drinking)</a:t>
            </a:r>
          </a:p>
        </p:txBody>
      </p:sp>
      <p:sp>
        <p:nvSpPr>
          <p:cNvPr id="13" name="TextBox 12">
            <a:extLst>
              <a:ext uri="{FF2B5EF4-FFF2-40B4-BE49-F238E27FC236}">
                <a16:creationId xmlns:a16="http://schemas.microsoft.com/office/drawing/2014/main" id="{D5DD8DE0-E1BF-4543-8A5E-EAC44D576697}"/>
              </a:ext>
            </a:extLst>
          </p:cNvPr>
          <p:cNvSpPr txBox="1"/>
          <p:nvPr/>
        </p:nvSpPr>
        <p:spPr>
          <a:xfrm>
            <a:off x="3835305" y="2579687"/>
            <a:ext cx="975360" cy="369332"/>
          </a:xfrm>
          <a:prstGeom prst="rect">
            <a:avLst/>
          </a:prstGeom>
          <a:solidFill>
            <a:schemeClr val="accent3">
              <a:lumMod val="40000"/>
              <a:lumOff val="60000"/>
            </a:schemeClr>
          </a:solidFill>
        </p:spPr>
        <p:txBody>
          <a:bodyPr wrap="square" rtlCol="0">
            <a:spAutoFit/>
          </a:bodyPr>
          <a:lstStyle/>
          <a:p>
            <a:r>
              <a:rPr lang="en-GB" dirty="0"/>
              <a:t>Low risk</a:t>
            </a:r>
          </a:p>
        </p:txBody>
      </p:sp>
      <p:cxnSp>
        <p:nvCxnSpPr>
          <p:cNvPr id="14" name="Straight Connector 13">
            <a:extLst>
              <a:ext uri="{FF2B5EF4-FFF2-40B4-BE49-F238E27FC236}">
                <a16:creationId xmlns:a16="http://schemas.microsoft.com/office/drawing/2014/main" id="{5A91B31A-E61B-46D9-9626-EC6A5C7272FF}"/>
              </a:ext>
            </a:extLst>
          </p:cNvPr>
          <p:cNvCxnSpPr>
            <a:cxnSpLocks/>
          </p:cNvCxnSpPr>
          <p:nvPr/>
        </p:nvCxnSpPr>
        <p:spPr>
          <a:xfrm>
            <a:off x="6585231" y="1774485"/>
            <a:ext cx="0" cy="2273259"/>
          </a:xfrm>
          <a:prstGeom prst="line">
            <a:avLst/>
          </a:prstGeom>
          <a:ln w="57150">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9A45597-B5AF-4811-8CD0-B501F5B13B0F}"/>
              </a:ext>
            </a:extLst>
          </p:cNvPr>
          <p:cNvCxnSpPr>
            <a:cxnSpLocks/>
          </p:cNvCxnSpPr>
          <p:nvPr/>
        </p:nvCxnSpPr>
        <p:spPr>
          <a:xfrm>
            <a:off x="4810665" y="1662543"/>
            <a:ext cx="0" cy="2385201"/>
          </a:xfrm>
          <a:prstGeom prst="line">
            <a:avLst/>
          </a:prstGeom>
          <a:ln w="57150">
            <a:prstDash val="sysDash"/>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695DE1C5-194F-4D1A-AAEB-919BE20846C0}"/>
              </a:ext>
            </a:extLst>
          </p:cNvPr>
          <p:cNvSpPr txBox="1"/>
          <p:nvPr/>
        </p:nvSpPr>
        <p:spPr>
          <a:xfrm>
            <a:off x="512626" y="1743880"/>
            <a:ext cx="2005085" cy="369332"/>
          </a:xfrm>
          <a:prstGeom prst="rect">
            <a:avLst/>
          </a:prstGeom>
          <a:noFill/>
        </p:spPr>
        <p:txBody>
          <a:bodyPr wrap="square" rtlCol="0">
            <a:spAutoFit/>
          </a:bodyPr>
          <a:lstStyle/>
          <a:p>
            <a:r>
              <a:rPr lang="en-GB" dirty="0"/>
              <a:t>AUDIT Score</a:t>
            </a:r>
          </a:p>
        </p:txBody>
      </p:sp>
      <p:sp>
        <p:nvSpPr>
          <p:cNvPr id="43" name="Title 1">
            <a:extLst>
              <a:ext uri="{FF2B5EF4-FFF2-40B4-BE49-F238E27FC236}">
                <a16:creationId xmlns:a16="http://schemas.microsoft.com/office/drawing/2014/main" id="{0FE59747-3C3B-4CF6-B8C8-FD12FA43DF25}"/>
              </a:ext>
            </a:extLst>
          </p:cNvPr>
          <p:cNvSpPr>
            <a:spLocks noGrp="1"/>
          </p:cNvSpPr>
          <p:nvPr>
            <p:ph type="title"/>
          </p:nvPr>
        </p:nvSpPr>
        <p:spPr>
          <a:xfrm>
            <a:off x="838200" y="365125"/>
            <a:ext cx="10515600" cy="1325563"/>
          </a:xfrm>
        </p:spPr>
        <p:txBody>
          <a:bodyPr/>
          <a:lstStyle/>
          <a:p>
            <a:r>
              <a:rPr lang="en-GB" b="1" dirty="0"/>
              <a:t>Spectrum of alcohol misuse / support</a:t>
            </a:r>
          </a:p>
        </p:txBody>
      </p:sp>
      <p:sp>
        <p:nvSpPr>
          <p:cNvPr id="17" name="TextBox 16">
            <a:extLst>
              <a:ext uri="{FF2B5EF4-FFF2-40B4-BE49-F238E27FC236}">
                <a16:creationId xmlns:a16="http://schemas.microsoft.com/office/drawing/2014/main" id="{91488256-673A-428A-8230-F388ECA5AAF5}"/>
              </a:ext>
            </a:extLst>
          </p:cNvPr>
          <p:cNvSpPr txBox="1"/>
          <p:nvPr/>
        </p:nvSpPr>
        <p:spPr>
          <a:xfrm>
            <a:off x="2957500" y="1759310"/>
            <a:ext cx="330643" cy="369332"/>
          </a:xfrm>
          <a:prstGeom prst="rect">
            <a:avLst/>
          </a:prstGeom>
          <a:solidFill>
            <a:schemeClr val="accent3">
              <a:lumMod val="75000"/>
            </a:schemeClr>
          </a:solidFill>
          <a:ln>
            <a:noFill/>
          </a:ln>
        </p:spPr>
        <p:txBody>
          <a:bodyPr wrap="square" rtlCol="0">
            <a:spAutoFit/>
          </a:bodyPr>
          <a:lstStyle/>
          <a:p>
            <a:r>
              <a:rPr lang="en-GB" dirty="0"/>
              <a:t>0</a:t>
            </a:r>
          </a:p>
        </p:txBody>
      </p:sp>
      <p:sp>
        <p:nvSpPr>
          <p:cNvPr id="18" name="TextBox 17">
            <a:extLst>
              <a:ext uri="{FF2B5EF4-FFF2-40B4-BE49-F238E27FC236}">
                <a16:creationId xmlns:a16="http://schemas.microsoft.com/office/drawing/2014/main" id="{32FC951C-C500-47B8-BC38-FB9FA3A4E440}"/>
              </a:ext>
            </a:extLst>
          </p:cNvPr>
          <p:cNvSpPr txBox="1"/>
          <p:nvPr/>
        </p:nvSpPr>
        <p:spPr>
          <a:xfrm>
            <a:off x="4805427" y="1771298"/>
            <a:ext cx="330643" cy="369332"/>
          </a:xfrm>
          <a:prstGeom prst="rect">
            <a:avLst/>
          </a:prstGeom>
          <a:solidFill>
            <a:schemeClr val="accent3">
              <a:lumMod val="75000"/>
            </a:schemeClr>
          </a:solidFill>
          <a:ln>
            <a:noFill/>
          </a:ln>
        </p:spPr>
        <p:txBody>
          <a:bodyPr wrap="square" rtlCol="0">
            <a:spAutoFit/>
          </a:bodyPr>
          <a:lstStyle/>
          <a:p>
            <a:r>
              <a:rPr lang="en-GB" dirty="0"/>
              <a:t>8</a:t>
            </a:r>
          </a:p>
        </p:txBody>
      </p:sp>
      <p:sp>
        <p:nvSpPr>
          <p:cNvPr id="19" name="TextBox 18">
            <a:extLst>
              <a:ext uri="{FF2B5EF4-FFF2-40B4-BE49-F238E27FC236}">
                <a16:creationId xmlns:a16="http://schemas.microsoft.com/office/drawing/2014/main" id="{D02F8A93-DB44-4B4C-9E4F-C9361207BD35}"/>
              </a:ext>
            </a:extLst>
          </p:cNvPr>
          <p:cNvSpPr txBox="1"/>
          <p:nvPr/>
        </p:nvSpPr>
        <p:spPr>
          <a:xfrm>
            <a:off x="4474784" y="1775458"/>
            <a:ext cx="330643" cy="369332"/>
          </a:xfrm>
          <a:prstGeom prst="rect">
            <a:avLst/>
          </a:prstGeom>
          <a:solidFill>
            <a:schemeClr val="accent3">
              <a:lumMod val="75000"/>
            </a:schemeClr>
          </a:solidFill>
          <a:ln>
            <a:noFill/>
          </a:ln>
        </p:spPr>
        <p:txBody>
          <a:bodyPr wrap="square" rtlCol="0">
            <a:spAutoFit/>
          </a:bodyPr>
          <a:lstStyle/>
          <a:p>
            <a:r>
              <a:rPr lang="en-GB" dirty="0"/>
              <a:t>7</a:t>
            </a:r>
          </a:p>
        </p:txBody>
      </p:sp>
      <p:sp>
        <p:nvSpPr>
          <p:cNvPr id="20" name="TextBox 19">
            <a:extLst>
              <a:ext uri="{FF2B5EF4-FFF2-40B4-BE49-F238E27FC236}">
                <a16:creationId xmlns:a16="http://schemas.microsoft.com/office/drawing/2014/main" id="{CA57901B-1F05-4667-8CBA-EE637AB36FE5}"/>
              </a:ext>
            </a:extLst>
          </p:cNvPr>
          <p:cNvSpPr txBox="1"/>
          <p:nvPr/>
        </p:nvSpPr>
        <p:spPr>
          <a:xfrm>
            <a:off x="6563990" y="1753070"/>
            <a:ext cx="420007" cy="369332"/>
          </a:xfrm>
          <a:prstGeom prst="rect">
            <a:avLst/>
          </a:prstGeom>
          <a:solidFill>
            <a:schemeClr val="accent3">
              <a:lumMod val="75000"/>
            </a:schemeClr>
          </a:solidFill>
          <a:ln>
            <a:noFill/>
          </a:ln>
        </p:spPr>
        <p:txBody>
          <a:bodyPr wrap="square" rtlCol="0">
            <a:spAutoFit/>
          </a:bodyPr>
          <a:lstStyle/>
          <a:p>
            <a:r>
              <a:rPr lang="en-GB" dirty="0"/>
              <a:t>16</a:t>
            </a:r>
          </a:p>
        </p:txBody>
      </p:sp>
      <p:sp>
        <p:nvSpPr>
          <p:cNvPr id="21" name="TextBox 20">
            <a:extLst>
              <a:ext uri="{FF2B5EF4-FFF2-40B4-BE49-F238E27FC236}">
                <a16:creationId xmlns:a16="http://schemas.microsoft.com/office/drawing/2014/main" id="{1932F287-7789-4311-9E30-C11F7DA85BA8}"/>
              </a:ext>
            </a:extLst>
          </p:cNvPr>
          <p:cNvSpPr txBox="1"/>
          <p:nvPr/>
        </p:nvSpPr>
        <p:spPr>
          <a:xfrm>
            <a:off x="6077985" y="1757230"/>
            <a:ext cx="486005" cy="369332"/>
          </a:xfrm>
          <a:prstGeom prst="rect">
            <a:avLst/>
          </a:prstGeom>
          <a:solidFill>
            <a:schemeClr val="accent3">
              <a:lumMod val="75000"/>
            </a:schemeClr>
          </a:solidFill>
          <a:ln>
            <a:noFill/>
          </a:ln>
        </p:spPr>
        <p:txBody>
          <a:bodyPr wrap="square" rtlCol="0">
            <a:spAutoFit/>
          </a:bodyPr>
          <a:lstStyle/>
          <a:p>
            <a:r>
              <a:rPr lang="en-GB" dirty="0"/>
              <a:t>15</a:t>
            </a:r>
          </a:p>
        </p:txBody>
      </p:sp>
      <p:sp>
        <p:nvSpPr>
          <p:cNvPr id="22" name="TextBox 21">
            <a:extLst>
              <a:ext uri="{FF2B5EF4-FFF2-40B4-BE49-F238E27FC236}">
                <a16:creationId xmlns:a16="http://schemas.microsoft.com/office/drawing/2014/main" id="{02D5DF27-E986-42B7-B4A2-21BF1A9D2BC6}"/>
              </a:ext>
            </a:extLst>
          </p:cNvPr>
          <p:cNvSpPr txBox="1"/>
          <p:nvPr/>
        </p:nvSpPr>
        <p:spPr>
          <a:xfrm>
            <a:off x="8411917" y="1776374"/>
            <a:ext cx="464221" cy="369332"/>
          </a:xfrm>
          <a:prstGeom prst="rect">
            <a:avLst/>
          </a:prstGeom>
          <a:solidFill>
            <a:schemeClr val="accent3">
              <a:lumMod val="75000"/>
            </a:schemeClr>
          </a:solidFill>
          <a:ln>
            <a:noFill/>
          </a:ln>
        </p:spPr>
        <p:txBody>
          <a:bodyPr wrap="square" rtlCol="0">
            <a:spAutoFit/>
          </a:bodyPr>
          <a:lstStyle/>
          <a:p>
            <a:r>
              <a:rPr lang="en-GB" dirty="0"/>
              <a:t>20</a:t>
            </a:r>
          </a:p>
        </p:txBody>
      </p:sp>
      <p:sp>
        <p:nvSpPr>
          <p:cNvPr id="23" name="TextBox 22">
            <a:extLst>
              <a:ext uri="{FF2B5EF4-FFF2-40B4-BE49-F238E27FC236}">
                <a16:creationId xmlns:a16="http://schemas.microsoft.com/office/drawing/2014/main" id="{2E37BA91-0019-498D-815C-2A0D299133A0}"/>
              </a:ext>
            </a:extLst>
          </p:cNvPr>
          <p:cNvSpPr txBox="1"/>
          <p:nvPr/>
        </p:nvSpPr>
        <p:spPr>
          <a:xfrm>
            <a:off x="7925912" y="1771298"/>
            <a:ext cx="486006" cy="369332"/>
          </a:xfrm>
          <a:prstGeom prst="rect">
            <a:avLst/>
          </a:prstGeom>
          <a:solidFill>
            <a:schemeClr val="accent3">
              <a:lumMod val="75000"/>
            </a:schemeClr>
          </a:solidFill>
          <a:ln>
            <a:noFill/>
          </a:ln>
        </p:spPr>
        <p:txBody>
          <a:bodyPr wrap="square" rtlCol="0">
            <a:spAutoFit/>
          </a:bodyPr>
          <a:lstStyle/>
          <a:p>
            <a:r>
              <a:rPr lang="en-GB" dirty="0"/>
              <a:t>19</a:t>
            </a:r>
          </a:p>
        </p:txBody>
      </p:sp>
      <p:sp>
        <p:nvSpPr>
          <p:cNvPr id="27" name="TextBox 26">
            <a:extLst>
              <a:ext uri="{FF2B5EF4-FFF2-40B4-BE49-F238E27FC236}">
                <a16:creationId xmlns:a16="http://schemas.microsoft.com/office/drawing/2014/main" id="{B1D8BE34-96BD-4049-A0F1-547BA20241CB}"/>
              </a:ext>
            </a:extLst>
          </p:cNvPr>
          <p:cNvSpPr txBox="1"/>
          <p:nvPr/>
        </p:nvSpPr>
        <p:spPr>
          <a:xfrm>
            <a:off x="446249" y="2582738"/>
            <a:ext cx="2005085" cy="369332"/>
          </a:xfrm>
          <a:prstGeom prst="rect">
            <a:avLst/>
          </a:prstGeom>
          <a:noFill/>
        </p:spPr>
        <p:txBody>
          <a:bodyPr wrap="square" rtlCol="0">
            <a:spAutoFit/>
          </a:bodyPr>
          <a:lstStyle/>
          <a:p>
            <a:r>
              <a:rPr lang="en-GB" dirty="0"/>
              <a:t>Level of alcohol use</a:t>
            </a:r>
          </a:p>
        </p:txBody>
      </p:sp>
      <p:sp>
        <p:nvSpPr>
          <p:cNvPr id="28" name="TextBox 27">
            <a:extLst>
              <a:ext uri="{FF2B5EF4-FFF2-40B4-BE49-F238E27FC236}">
                <a16:creationId xmlns:a16="http://schemas.microsoft.com/office/drawing/2014/main" id="{2D49EFEA-9B1F-4C6C-976D-05D1ED16428A}"/>
              </a:ext>
            </a:extLst>
          </p:cNvPr>
          <p:cNvSpPr txBox="1"/>
          <p:nvPr/>
        </p:nvSpPr>
        <p:spPr>
          <a:xfrm>
            <a:off x="512626" y="3649572"/>
            <a:ext cx="2005085" cy="923330"/>
          </a:xfrm>
          <a:prstGeom prst="rect">
            <a:avLst/>
          </a:prstGeom>
          <a:noFill/>
        </p:spPr>
        <p:txBody>
          <a:bodyPr wrap="square" rtlCol="0">
            <a:spAutoFit/>
          </a:bodyPr>
          <a:lstStyle/>
          <a:p>
            <a:r>
              <a:rPr lang="en-GB" dirty="0"/>
              <a:t>Commissioned services and interventions</a:t>
            </a:r>
          </a:p>
        </p:txBody>
      </p:sp>
      <p:cxnSp>
        <p:nvCxnSpPr>
          <p:cNvPr id="26" name="Straight Connector 25">
            <a:extLst>
              <a:ext uri="{FF2B5EF4-FFF2-40B4-BE49-F238E27FC236}">
                <a16:creationId xmlns:a16="http://schemas.microsoft.com/office/drawing/2014/main" id="{25F1863F-93D7-4B5F-A229-90EA0F6BA52B}"/>
              </a:ext>
            </a:extLst>
          </p:cNvPr>
          <p:cNvCxnSpPr/>
          <p:nvPr/>
        </p:nvCxnSpPr>
        <p:spPr>
          <a:xfrm>
            <a:off x="6671278" y="4473168"/>
            <a:ext cx="420007" cy="36482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F04904A-DD5F-412F-BC75-327B7E151F4C}"/>
              </a:ext>
            </a:extLst>
          </p:cNvPr>
          <p:cNvCxnSpPr>
            <a:cxnSpLocks/>
          </p:cNvCxnSpPr>
          <p:nvPr/>
        </p:nvCxnSpPr>
        <p:spPr>
          <a:xfrm>
            <a:off x="6716705" y="5908633"/>
            <a:ext cx="188819" cy="16401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0C45A65-6B41-4B7E-8581-AE964C55CD71}"/>
              </a:ext>
            </a:extLst>
          </p:cNvPr>
          <p:cNvCxnSpPr/>
          <p:nvPr/>
        </p:nvCxnSpPr>
        <p:spPr>
          <a:xfrm>
            <a:off x="6701888" y="5194310"/>
            <a:ext cx="420007" cy="364827"/>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081C7F0-D27B-4630-9AD7-B8C90333049C}"/>
              </a:ext>
            </a:extLst>
          </p:cNvPr>
          <p:cNvCxnSpPr>
            <a:cxnSpLocks/>
          </p:cNvCxnSpPr>
          <p:nvPr/>
        </p:nvCxnSpPr>
        <p:spPr>
          <a:xfrm flipH="1">
            <a:off x="6707563" y="4816353"/>
            <a:ext cx="407815" cy="40781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D547F78-2BBB-4391-B399-6DFECFFDCBDE}"/>
              </a:ext>
            </a:extLst>
          </p:cNvPr>
          <p:cNvCxnSpPr>
            <a:cxnSpLocks/>
          </p:cNvCxnSpPr>
          <p:nvPr/>
        </p:nvCxnSpPr>
        <p:spPr>
          <a:xfrm flipH="1">
            <a:off x="6723659" y="5532524"/>
            <a:ext cx="407815" cy="407815"/>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D5FB09A-BF18-46DE-BDE4-2B1D71DE3C27}"/>
              </a:ext>
            </a:extLst>
          </p:cNvPr>
          <p:cNvCxnSpPr>
            <a:cxnSpLocks/>
          </p:cNvCxnSpPr>
          <p:nvPr/>
        </p:nvCxnSpPr>
        <p:spPr>
          <a:xfrm flipH="1">
            <a:off x="6673164" y="4305516"/>
            <a:ext cx="201487" cy="201488"/>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448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two speech bubbl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952" y="4880634"/>
            <a:ext cx="2600325" cy="1762126"/>
          </a:xfrm>
          <a:prstGeom prst="rect">
            <a:avLst/>
          </a:prstGeom>
          <a:noFill/>
          <a:extLst>
            <a:ext uri="{909E8E84-426E-40DD-AFC4-6F175D3DCCD1}">
              <a14:hiddenFill xmlns:a14="http://schemas.microsoft.com/office/drawing/2010/main">
                <a:solidFill>
                  <a:srgbClr val="FFFFFF"/>
                </a:solidFill>
              </a14:hiddenFill>
            </a:ext>
          </a:extLst>
        </p:spPr>
      </p:pic>
      <p:sp>
        <p:nvSpPr>
          <p:cNvPr id="11" name="Rounded Rectangle 10"/>
          <p:cNvSpPr/>
          <p:nvPr/>
        </p:nvSpPr>
        <p:spPr>
          <a:xfrm>
            <a:off x="838200" y="3712069"/>
            <a:ext cx="10400071" cy="135048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0" name="Rounded Rectangle 9"/>
          <p:cNvSpPr/>
          <p:nvPr/>
        </p:nvSpPr>
        <p:spPr>
          <a:xfrm>
            <a:off x="4847303" y="1690686"/>
            <a:ext cx="6390968" cy="19346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6" name="Rounded Rectangle 5"/>
          <p:cNvSpPr/>
          <p:nvPr/>
        </p:nvSpPr>
        <p:spPr>
          <a:xfrm>
            <a:off x="838200" y="1690688"/>
            <a:ext cx="3893574" cy="19346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 name="Title 1"/>
          <p:cNvSpPr>
            <a:spLocks noGrp="1"/>
          </p:cNvSpPr>
          <p:nvPr>
            <p:ph type="title"/>
          </p:nvPr>
        </p:nvSpPr>
        <p:spPr/>
        <p:txBody>
          <a:bodyPr/>
          <a:lstStyle/>
          <a:p>
            <a:r>
              <a:rPr lang="en-GB" b="1" dirty="0"/>
              <a:t>Healthy Lifestyles Service Coventry</a:t>
            </a:r>
          </a:p>
        </p:txBody>
      </p:sp>
      <p:sp>
        <p:nvSpPr>
          <p:cNvPr id="3" name="Content Placeholder 2"/>
          <p:cNvSpPr>
            <a:spLocks noGrp="1"/>
          </p:cNvSpPr>
          <p:nvPr>
            <p:ph idx="1"/>
          </p:nvPr>
        </p:nvSpPr>
        <p:spPr>
          <a:xfrm>
            <a:off x="838200" y="3712070"/>
            <a:ext cx="10515600" cy="1350486"/>
          </a:xfrm>
        </p:spPr>
        <p:txBody>
          <a:bodyPr numCol="2">
            <a:noAutofit/>
          </a:bodyPr>
          <a:lstStyle/>
          <a:p>
            <a:pPr marL="342900" indent="-342900">
              <a:lnSpc>
                <a:spcPct val="100000"/>
              </a:lnSpc>
              <a:spcBef>
                <a:spcPts val="0"/>
              </a:spcBef>
            </a:pPr>
            <a:r>
              <a:rPr lang="en-GB" sz="1600" dirty="0"/>
              <a:t>Central base, open 5 days a week,</a:t>
            </a:r>
          </a:p>
          <a:p>
            <a:pPr marL="342900" indent="-342900">
              <a:lnSpc>
                <a:spcPct val="100000"/>
              </a:lnSpc>
              <a:spcBef>
                <a:spcPts val="0"/>
              </a:spcBef>
            </a:pPr>
            <a:r>
              <a:rPr lang="en-GB" sz="1600" dirty="0"/>
              <a:t>Operate from clinics, outreach, - dependent on client need</a:t>
            </a:r>
          </a:p>
          <a:p>
            <a:pPr marL="342900" indent="-342900">
              <a:lnSpc>
                <a:spcPct val="100000"/>
              </a:lnSpc>
              <a:spcBef>
                <a:spcPts val="0"/>
              </a:spcBef>
            </a:pPr>
            <a:r>
              <a:rPr lang="en-GB" sz="1600" dirty="0"/>
              <a:t>Universal self-help support – available via ‘Best You’ platform</a:t>
            </a:r>
          </a:p>
          <a:p>
            <a:pPr marL="342900" indent="-342900">
              <a:lnSpc>
                <a:spcPct val="100000"/>
              </a:lnSpc>
              <a:spcBef>
                <a:spcPts val="0"/>
              </a:spcBef>
            </a:pPr>
            <a:r>
              <a:rPr lang="en-GB" sz="1600" dirty="0"/>
              <a:t>Stop smoking via pharmacies &amp; GPs</a:t>
            </a:r>
          </a:p>
          <a:p>
            <a:pPr marL="342900" indent="-342900">
              <a:lnSpc>
                <a:spcPct val="100000"/>
              </a:lnSpc>
              <a:spcBef>
                <a:spcPts val="0"/>
              </a:spcBef>
            </a:pPr>
            <a:r>
              <a:rPr lang="en-GB" sz="1600" dirty="0"/>
              <a:t>Varenicline PGD across all subcontracted pharmacists</a:t>
            </a:r>
          </a:p>
          <a:p>
            <a:pPr marL="342900" indent="-342900">
              <a:lnSpc>
                <a:spcPct val="100000"/>
              </a:lnSpc>
              <a:spcBef>
                <a:spcPts val="0"/>
              </a:spcBef>
            </a:pPr>
            <a:endParaRPr lang="en-GB" sz="1600" dirty="0"/>
          </a:p>
        </p:txBody>
      </p:sp>
      <p:sp>
        <p:nvSpPr>
          <p:cNvPr id="5" name="TextBox 4"/>
          <p:cNvSpPr txBox="1"/>
          <p:nvPr/>
        </p:nvSpPr>
        <p:spPr>
          <a:xfrm>
            <a:off x="2900516" y="5161532"/>
            <a:ext cx="8453284" cy="1200329"/>
          </a:xfrm>
          <a:prstGeom prst="rect">
            <a:avLst/>
          </a:prstGeom>
          <a:noFill/>
        </p:spPr>
        <p:txBody>
          <a:bodyPr wrap="square" rtlCol="0">
            <a:spAutoFit/>
          </a:bodyPr>
          <a:lstStyle/>
          <a:p>
            <a:r>
              <a:rPr lang="en-GB" dirty="0"/>
              <a:t>Address: 	2</a:t>
            </a:r>
            <a:r>
              <a:rPr lang="en-GB" baseline="30000" dirty="0"/>
              <a:t>nd</a:t>
            </a:r>
            <a:r>
              <a:rPr lang="en-GB" dirty="0"/>
              <a:t> Floor, John Sinclair House, Canal Basin, Coventry CV1 4LY</a:t>
            </a:r>
          </a:p>
          <a:p>
            <a:r>
              <a:rPr lang="en-GB" dirty="0"/>
              <a:t>Tel: 	0800 122 3780 </a:t>
            </a:r>
          </a:p>
          <a:p>
            <a:r>
              <a:rPr lang="en-GB" dirty="0"/>
              <a:t>Email: 	</a:t>
            </a:r>
            <a:r>
              <a:rPr lang="en-GB" u="sng" dirty="0">
                <a:hlinkClick r:id="rId4"/>
              </a:rPr>
              <a:t>info@hlscoventry.org</a:t>
            </a:r>
            <a:endParaRPr lang="en-GB" dirty="0"/>
          </a:p>
          <a:p>
            <a:r>
              <a:rPr lang="en-GB" dirty="0"/>
              <a:t>Web: 	</a:t>
            </a:r>
            <a:r>
              <a:rPr lang="en-GB" u="sng" dirty="0">
                <a:hlinkClick r:id="rId5"/>
              </a:rPr>
              <a:t>www.hlscoventry.org</a:t>
            </a:r>
            <a:endParaRPr lang="en-GB" dirty="0"/>
          </a:p>
        </p:txBody>
      </p:sp>
      <p:sp>
        <p:nvSpPr>
          <p:cNvPr id="7" name="TextBox 6"/>
          <p:cNvSpPr txBox="1"/>
          <p:nvPr/>
        </p:nvSpPr>
        <p:spPr>
          <a:xfrm>
            <a:off x="943896" y="1710469"/>
            <a:ext cx="3706762" cy="1815882"/>
          </a:xfrm>
          <a:prstGeom prst="rect">
            <a:avLst/>
          </a:prstGeom>
          <a:noFill/>
        </p:spPr>
        <p:txBody>
          <a:bodyPr wrap="square" rtlCol="0">
            <a:spAutoFit/>
          </a:bodyPr>
          <a:lstStyle/>
          <a:p>
            <a:r>
              <a:rPr lang="en-GB" sz="1600" b="1" dirty="0"/>
              <a:t>Who’s it for?</a:t>
            </a:r>
          </a:p>
          <a:p>
            <a:pPr marL="285750" indent="-285750">
              <a:buFont typeface="Arial" panose="020B0604020202020204" pitchFamily="34" charset="0"/>
              <a:buChar char="•"/>
            </a:pPr>
            <a:r>
              <a:rPr lang="en-GB" sz="1600" dirty="0"/>
              <a:t>18+ years</a:t>
            </a:r>
          </a:p>
          <a:p>
            <a:pPr marL="285750" indent="-285750">
              <a:buFont typeface="Arial" panose="020B0604020202020204" pitchFamily="34" charset="0"/>
              <a:buChar char="•"/>
            </a:pPr>
            <a:r>
              <a:rPr lang="en-GB" sz="1600" dirty="0"/>
              <a:t>Universal (but targeting people with </a:t>
            </a:r>
            <a:r>
              <a:rPr lang="en-GB" sz="1600" dirty="0" err="1"/>
              <a:t>LTC</a:t>
            </a:r>
            <a:r>
              <a:rPr lang="en-GB" sz="1600" dirty="0"/>
              <a:t>, mental health, in greater deprivation and with multiple unhealthy lifestyle behaviours</a:t>
            </a:r>
          </a:p>
          <a:p>
            <a:r>
              <a:rPr lang="en-GB" sz="1600" dirty="0"/>
              <a:t>(Self &amp; agency referrals accepted)</a:t>
            </a:r>
          </a:p>
        </p:txBody>
      </p:sp>
      <p:sp>
        <p:nvSpPr>
          <p:cNvPr id="8" name="TextBox 7"/>
          <p:cNvSpPr txBox="1"/>
          <p:nvPr/>
        </p:nvSpPr>
        <p:spPr>
          <a:xfrm>
            <a:off x="4916129" y="1710469"/>
            <a:ext cx="5874774" cy="1815882"/>
          </a:xfrm>
          <a:prstGeom prst="rect">
            <a:avLst/>
          </a:prstGeom>
          <a:noFill/>
        </p:spPr>
        <p:txBody>
          <a:bodyPr wrap="square" rtlCol="0">
            <a:spAutoFit/>
          </a:bodyPr>
          <a:lstStyle/>
          <a:p>
            <a:r>
              <a:rPr lang="en-GB" sz="1600" b="1" dirty="0"/>
              <a:t>What we do?</a:t>
            </a:r>
          </a:p>
          <a:p>
            <a:pPr marL="285750" indent="-285750">
              <a:buFont typeface="Arial" panose="020B0604020202020204" pitchFamily="34" charset="0"/>
              <a:buChar char="•"/>
            </a:pPr>
            <a:r>
              <a:rPr lang="en-GB" sz="1600" dirty="0"/>
              <a:t>Integrated Lifestyle coaching, including support around stop smoking, weight management, physical activity, reduction in alcohol consumption (non-dependent use)</a:t>
            </a:r>
          </a:p>
          <a:p>
            <a:pPr marL="285750" indent="-285750">
              <a:buFont typeface="Arial" panose="020B0604020202020204" pitchFamily="34" charset="0"/>
              <a:buChar char="•"/>
            </a:pPr>
            <a:r>
              <a:rPr lang="en-GB" sz="1600" dirty="0"/>
              <a:t>Stop smoking support via primary care</a:t>
            </a:r>
          </a:p>
          <a:p>
            <a:pPr marL="285750" indent="-285750">
              <a:buFont typeface="Arial" panose="020B0604020202020204" pitchFamily="34" charset="0"/>
              <a:buChar char="•"/>
            </a:pPr>
            <a:r>
              <a:rPr lang="en-GB" sz="1600" dirty="0"/>
              <a:t>NHS Health Checks</a:t>
            </a:r>
          </a:p>
          <a:p>
            <a:endParaRPr lang="en-GB" sz="1600" dirty="0"/>
          </a:p>
        </p:txBody>
      </p:sp>
      <p:pic>
        <p:nvPicPr>
          <p:cNvPr id="13" name="Content Placeholder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89805" y="148816"/>
            <a:ext cx="2353441" cy="1773321"/>
          </a:xfrm>
          <a:prstGeom prst="rect">
            <a:avLst/>
          </a:prstGeom>
        </p:spPr>
      </p:pic>
    </p:spTree>
    <p:extLst>
      <p:ext uri="{BB962C8B-B14F-4D97-AF65-F5344CB8AC3E}">
        <p14:creationId xmlns:p14="http://schemas.microsoft.com/office/powerpoint/2010/main" val="4198843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picture containing drawing&#10;&#10;Description automatically generated">
            <a:extLst>
              <a:ext uri="{FF2B5EF4-FFF2-40B4-BE49-F238E27FC236}">
                <a16:creationId xmlns:a16="http://schemas.microsoft.com/office/drawing/2014/main" id="{0D9FCDE2-00AF-409D-B01A-87E5E8D373D5}"/>
              </a:ext>
            </a:extLst>
          </p:cNvPr>
          <p:cNvPicPr>
            <a:picLocks noGrp="1" noChangeAspect="1"/>
          </p:cNvPicPr>
          <p:nvPr>
            <p:ph idx="1"/>
          </p:nvPr>
        </p:nvPicPr>
        <p:blipFill>
          <a:blip r:embed="rId3">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10240742" y="5768723"/>
            <a:ext cx="1995058" cy="1016590"/>
          </a:xfrm>
          <a:prstGeom prst="rect">
            <a:avLst/>
          </a:prstGeom>
        </p:spPr>
      </p:pic>
      <p:pic>
        <p:nvPicPr>
          <p:cNvPr id="5" name="Picture 4">
            <a:extLst>
              <a:ext uri="{FF2B5EF4-FFF2-40B4-BE49-F238E27FC236}">
                <a16:creationId xmlns:a16="http://schemas.microsoft.com/office/drawing/2014/main" id="{C5B15C88-0B59-4D80-8795-61C0909A90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5946" y="5317280"/>
            <a:ext cx="2499360" cy="1901433"/>
          </a:xfrm>
          <a:prstGeom prst="rect">
            <a:avLst/>
          </a:prstGeom>
        </p:spPr>
      </p:pic>
      <p:sp>
        <p:nvSpPr>
          <p:cNvPr id="12" name="TextBox 11">
            <a:extLst>
              <a:ext uri="{FF2B5EF4-FFF2-40B4-BE49-F238E27FC236}">
                <a16:creationId xmlns:a16="http://schemas.microsoft.com/office/drawing/2014/main" id="{4CD7762B-A5D0-44D4-B088-B524B3145A75}"/>
              </a:ext>
            </a:extLst>
          </p:cNvPr>
          <p:cNvSpPr txBox="1"/>
          <p:nvPr/>
        </p:nvSpPr>
        <p:spPr>
          <a:xfrm>
            <a:off x="838200" y="2167838"/>
            <a:ext cx="10515600" cy="369332"/>
          </a:xfrm>
          <a:prstGeom prst="rect">
            <a:avLst/>
          </a:prstGeom>
          <a:noFill/>
        </p:spPr>
        <p:txBody>
          <a:bodyPr wrap="square" rtlCol="0">
            <a:spAutoFit/>
          </a:bodyPr>
          <a:lstStyle/>
          <a:p>
            <a:pPr marL="285750" indent="-285750">
              <a:buFont typeface="Arial" panose="020B0604020202020204" pitchFamily="34" charset="0"/>
              <a:buChar char="•"/>
            </a:pPr>
            <a:r>
              <a:rPr lang="en-GB" dirty="0"/>
              <a:t>comment</a:t>
            </a:r>
          </a:p>
        </p:txBody>
      </p:sp>
      <p:sp>
        <p:nvSpPr>
          <p:cNvPr id="6" name="Rounded Rectangle 5">
            <a:extLst>
              <a:ext uri="{FF2B5EF4-FFF2-40B4-BE49-F238E27FC236}">
                <a16:creationId xmlns:a16="http://schemas.microsoft.com/office/drawing/2014/main" id="{69849B20-4236-0749-9305-F52C02DB3207}"/>
              </a:ext>
            </a:extLst>
          </p:cNvPr>
          <p:cNvSpPr/>
          <p:nvPr/>
        </p:nvSpPr>
        <p:spPr>
          <a:xfrm>
            <a:off x="838201" y="3712070"/>
            <a:ext cx="3800168" cy="193485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7" name="Rounded Rectangle 6">
            <a:extLst>
              <a:ext uri="{FF2B5EF4-FFF2-40B4-BE49-F238E27FC236}">
                <a16:creationId xmlns:a16="http://schemas.microsoft.com/office/drawing/2014/main" id="{B8F02A32-E5A3-E44A-9E84-6F34595A93E6}"/>
              </a:ext>
            </a:extLst>
          </p:cNvPr>
          <p:cNvSpPr/>
          <p:nvPr/>
        </p:nvSpPr>
        <p:spPr>
          <a:xfrm>
            <a:off x="4847303" y="510988"/>
            <a:ext cx="6390968" cy="311433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8" name="Rounded Rectangle 7">
            <a:extLst>
              <a:ext uri="{FF2B5EF4-FFF2-40B4-BE49-F238E27FC236}">
                <a16:creationId xmlns:a16="http://schemas.microsoft.com/office/drawing/2014/main" id="{115081C9-0D7A-3940-A9BE-39B1AFFE1C92}"/>
              </a:ext>
            </a:extLst>
          </p:cNvPr>
          <p:cNvSpPr/>
          <p:nvPr/>
        </p:nvSpPr>
        <p:spPr>
          <a:xfrm>
            <a:off x="838200" y="510988"/>
            <a:ext cx="3893574" cy="3114339"/>
          </a:xfrm>
          <a:prstGeom prst="roundRect">
            <a:avLst/>
          </a:prstGeom>
          <a:solidFill>
            <a:schemeClr val="accent4">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9" name="Content Placeholder 2">
            <a:extLst>
              <a:ext uri="{FF2B5EF4-FFF2-40B4-BE49-F238E27FC236}">
                <a16:creationId xmlns:a16="http://schemas.microsoft.com/office/drawing/2014/main" id="{F8F78730-1EA1-264F-BB74-584688A1F9CF}"/>
              </a:ext>
            </a:extLst>
          </p:cNvPr>
          <p:cNvSpPr txBox="1">
            <a:spLocks/>
          </p:cNvSpPr>
          <p:nvPr/>
        </p:nvSpPr>
        <p:spPr>
          <a:xfrm>
            <a:off x="838200" y="3712070"/>
            <a:ext cx="6920753" cy="2233678"/>
          </a:xfrm>
          <a:prstGeom prst="rect">
            <a:avLst/>
          </a:prstGeom>
        </p:spPr>
        <p:txBody>
          <a:bodyPr vert="horz" lIns="91440" tIns="45720" rIns="91440" bIns="45720" numCol="2"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GB" sz="1600" b="1" u="sng" dirty="0"/>
              <a:t>Integrated Alcohol</a:t>
            </a:r>
          </a:p>
          <a:p>
            <a:pPr marL="0" indent="0">
              <a:lnSpc>
                <a:spcPct val="100000"/>
              </a:lnSpc>
              <a:spcBef>
                <a:spcPts val="0"/>
              </a:spcBef>
              <a:buNone/>
            </a:pPr>
            <a:endParaRPr lang="en-GB" sz="1600" dirty="0"/>
          </a:p>
          <a:p>
            <a:pPr marL="0" indent="0">
              <a:lnSpc>
                <a:spcPct val="100000"/>
              </a:lnSpc>
              <a:spcBef>
                <a:spcPts val="0"/>
              </a:spcBef>
              <a:buNone/>
            </a:pPr>
            <a:r>
              <a:rPr lang="en-GB" sz="1600" dirty="0"/>
              <a:t>Over 150 people with a mental health condition have reduced their smoking volume by at least 50%. Out of this population, 11% also achieved an alcohol outcome (GG &amp; 50% reduction)</a:t>
            </a:r>
          </a:p>
        </p:txBody>
      </p:sp>
      <p:sp>
        <p:nvSpPr>
          <p:cNvPr id="11" name="TextBox 10">
            <a:extLst>
              <a:ext uri="{FF2B5EF4-FFF2-40B4-BE49-F238E27FC236}">
                <a16:creationId xmlns:a16="http://schemas.microsoft.com/office/drawing/2014/main" id="{77FF48AF-0F4B-F54A-A411-27F51E26A7AF}"/>
              </a:ext>
            </a:extLst>
          </p:cNvPr>
          <p:cNvSpPr txBox="1"/>
          <p:nvPr/>
        </p:nvSpPr>
        <p:spPr>
          <a:xfrm>
            <a:off x="931606" y="721288"/>
            <a:ext cx="3706762" cy="2062103"/>
          </a:xfrm>
          <a:prstGeom prst="rect">
            <a:avLst/>
          </a:prstGeom>
          <a:noFill/>
        </p:spPr>
        <p:txBody>
          <a:bodyPr wrap="square" rtlCol="0">
            <a:spAutoFit/>
          </a:bodyPr>
          <a:lstStyle/>
          <a:p>
            <a:r>
              <a:rPr lang="en-GB" sz="1600" b="1" u="sng" dirty="0"/>
              <a:t>The Challenge</a:t>
            </a:r>
          </a:p>
          <a:p>
            <a:endParaRPr lang="en-GB" sz="1600" dirty="0"/>
          </a:p>
          <a:p>
            <a:r>
              <a:rPr lang="en-GB" sz="1600" dirty="0"/>
              <a:t>1 in 6 Adults in Coventry current smoke</a:t>
            </a:r>
          </a:p>
          <a:p>
            <a:r>
              <a:rPr lang="en-GB" sz="1600" dirty="0"/>
              <a:t>56.5% of adults in Coventry are classed as overweight or obese</a:t>
            </a:r>
          </a:p>
          <a:p>
            <a:r>
              <a:rPr lang="en-GB" sz="1600" dirty="0"/>
              <a:t>1 in 6 adults are diagnosed with anxiety</a:t>
            </a:r>
          </a:p>
          <a:p>
            <a:endParaRPr lang="en-GB" sz="1600" dirty="0"/>
          </a:p>
          <a:p>
            <a:r>
              <a:rPr lang="en-GB" sz="1600" dirty="0"/>
              <a:t>Alcohol has an impact on all areas </a:t>
            </a:r>
          </a:p>
        </p:txBody>
      </p:sp>
      <p:sp>
        <p:nvSpPr>
          <p:cNvPr id="13" name="TextBox 12">
            <a:extLst>
              <a:ext uri="{FF2B5EF4-FFF2-40B4-BE49-F238E27FC236}">
                <a16:creationId xmlns:a16="http://schemas.microsoft.com/office/drawing/2014/main" id="{131A6002-1C8D-364B-BC4B-7DD2389BBD45}"/>
              </a:ext>
            </a:extLst>
          </p:cNvPr>
          <p:cNvSpPr txBox="1"/>
          <p:nvPr/>
        </p:nvSpPr>
        <p:spPr>
          <a:xfrm>
            <a:off x="5319697" y="573865"/>
            <a:ext cx="5874774" cy="3293209"/>
          </a:xfrm>
          <a:prstGeom prst="rect">
            <a:avLst/>
          </a:prstGeom>
          <a:noFill/>
        </p:spPr>
        <p:txBody>
          <a:bodyPr wrap="square" rtlCol="0">
            <a:spAutoFit/>
          </a:bodyPr>
          <a:lstStyle/>
          <a:p>
            <a:r>
              <a:rPr lang="en-GB" sz="1600" b="1" u="sng" dirty="0"/>
              <a:t>Results</a:t>
            </a:r>
          </a:p>
          <a:p>
            <a:endParaRPr lang="en-GB" sz="1600" b="1" dirty="0"/>
          </a:p>
          <a:p>
            <a:pPr lvl="0"/>
            <a:r>
              <a:rPr lang="en-GB" sz="1600" dirty="0"/>
              <a:t>In Year 1, 1072 people completed the service, achieving 1316 goal outcomes. </a:t>
            </a:r>
          </a:p>
          <a:p>
            <a:pPr lvl="0"/>
            <a:endParaRPr lang="en-GB" sz="1600" dirty="0"/>
          </a:p>
          <a:p>
            <a:pPr lvl="0"/>
            <a:r>
              <a:rPr lang="en-GB" sz="1600" dirty="0"/>
              <a:t>Whilst in year 2, 1453 people completed the service and achieved 2128 goal outcomes. </a:t>
            </a:r>
          </a:p>
          <a:p>
            <a:endParaRPr lang="en-GB" sz="1600" b="1" dirty="0"/>
          </a:p>
          <a:p>
            <a:r>
              <a:rPr lang="en-GB" sz="1600" dirty="0"/>
              <a:t>Helped over 150 people reduce their alcohol intake to within the Government Guidelines</a:t>
            </a:r>
          </a:p>
          <a:p>
            <a:endParaRPr lang="en-GB" sz="1600" b="1" dirty="0"/>
          </a:p>
          <a:p>
            <a:endParaRPr lang="en-GB" sz="1600" dirty="0"/>
          </a:p>
          <a:p>
            <a:endParaRPr lang="en-GB" sz="1600" dirty="0"/>
          </a:p>
        </p:txBody>
      </p:sp>
      <p:sp>
        <p:nvSpPr>
          <p:cNvPr id="14" name="Rounded Rectangle 13">
            <a:extLst>
              <a:ext uri="{FF2B5EF4-FFF2-40B4-BE49-F238E27FC236}">
                <a16:creationId xmlns:a16="http://schemas.microsoft.com/office/drawing/2014/main" id="{F39082C7-F4A0-AA41-A2E0-F66342C53832}"/>
              </a:ext>
            </a:extLst>
          </p:cNvPr>
          <p:cNvSpPr/>
          <p:nvPr/>
        </p:nvSpPr>
        <p:spPr>
          <a:xfrm>
            <a:off x="4847303" y="3774741"/>
            <a:ext cx="6347168" cy="1934850"/>
          </a:xfrm>
          <a:prstGeom prst="roundRect">
            <a:avLst/>
          </a:prstGeom>
          <a:solidFill>
            <a:schemeClr val="bg2">
              <a:lumMod val="9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5" name="TextBox 14">
            <a:extLst>
              <a:ext uri="{FF2B5EF4-FFF2-40B4-BE49-F238E27FC236}">
                <a16:creationId xmlns:a16="http://schemas.microsoft.com/office/drawing/2014/main" id="{AB10B773-32FC-AD4E-BBD0-B42C3C0473E9}"/>
              </a:ext>
            </a:extLst>
          </p:cNvPr>
          <p:cNvSpPr txBox="1"/>
          <p:nvPr/>
        </p:nvSpPr>
        <p:spPr>
          <a:xfrm>
            <a:off x="5162230" y="3748447"/>
            <a:ext cx="5874774" cy="3293209"/>
          </a:xfrm>
          <a:prstGeom prst="rect">
            <a:avLst/>
          </a:prstGeom>
          <a:noFill/>
        </p:spPr>
        <p:txBody>
          <a:bodyPr wrap="square" rtlCol="0">
            <a:spAutoFit/>
          </a:bodyPr>
          <a:lstStyle/>
          <a:p>
            <a:r>
              <a:rPr lang="en-GB" sz="1600" b="1" u="sng" dirty="0"/>
              <a:t>How can you refer?</a:t>
            </a:r>
          </a:p>
          <a:p>
            <a:endParaRPr lang="en-GB" sz="1600" b="1" dirty="0"/>
          </a:p>
          <a:p>
            <a:r>
              <a:rPr lang="en-GB" sz="1600" dirty="0"/>
              <a:t>GP Gateway Referral form</a:t>
            </a:r>
          </a:p>
          <a:p>
            <a:endParaRPr lang="en-GB" sz="1600" b="1" dirty="0"/>
          </a:p>
          <a:p>
            <a:r>
              <a:rPr lang="en-GB" sz="1600" dirty="0"/>
              <a:t>Secure referral form built into our website to refer yourself or a patient (</a:t>
            </a:r>
            <a:r>
              <a:rPr lang="en-GB" sz="1600" u="sng" dirty="0">
                <a:hlinkClick r:id="rId5"/>
              </a:rPr>
              <a:t>https://hlscoventry.org/referral-form/</a:t>
            </a:r>
            <a:r>
              <a:rPr lang="en-GB" sz="1600" dirty="0"/>
              <a:t>).</a:t>
            </a:r>
          </a:p>
          <a:p>
            <a:r>
              <a:rPr lang="en-GB" sz="1600" dirty="0"/>
              <a:t> </a:t>
            </a:r>
          </a:p>
          <a:p>
            <a:r>
              <a:rPr lang="en-GB" sz="1600" dirty="0"/>
              <a:t>Free phone number (0800 122 3780)</a:t>
            </a:r>
          </a:p>
          <a:p>
            <a:endParaRPr lang="en-GB" sz="1600" b="1" dirty="0"/>
          </a:p>
          <a:p>
            <a:endParaRPr lang="en-GB" sz="1600" b="1" dirty="0"/>
          </a:p>
          <a:p>
            <a:endParaRPr lang="en-GB" sz="1600" b="1" dirty="0"/>
          </a:p>
          <a:p>
            <a:endParaRPr lang="en-GB" sz="1600" dirty="0"/>
          </a:p>
          <a:p>
            <a:endParaRPr lang="en-GB" sz="1600" dirty="0"/>
          </a:p>
        </p:txBody>
      </p:sp>
    </p:spTree>
    <p:extLst>
      <p:ext uri="{BB962C8B-B14F-4D97-AF65-F5344CB8AC3E}">
        <p14:creationId xmlns:p14="http://schemas.microsoft.com/office/powerpoint/2010/main" val="44282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two speech bubb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952" y="4880634"/>
            <a:ext cx="2600325" cy="1762126"/>
          </a:xfrm>
          <a:prstGeom prst="rect">
            <a:avLst/>
          </a:prstGeom>
          <a:noFill/>
          <a:extLst>
            <a:ext uri="{909E8E84-426E-40DD-AFC4-6F175D3DCCD1}">
              <a14:hiddenFill xmlns:a14="http://schemas.microsoft.com/office/drawing/2010/main">
                <a:solidFill>
                  <a:srgbClr val="FFFFFF"/>
                </a:solidFill>
              </a14:hiddenFill>
            </a:ext>
          </a:extLst>
        </p:spPr>
      </p:pic>
      <p:sp>
        <p:nvSpPr>
          <p:cNvPr id="11" name="Rounded Rectangle 10"/>
          <p:cNvSpPr/>
          <p:nvPr/>
        </p:nvSpPr>
        <p:spPr>
          <a:xfrm>
            <a:off x="838200" y="3712070"/>
            <a:ext cx="10400071" cy="11745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0" name="Rounded Rectangle 9"/>
          <p:cNvSpPr/>
          <p:nvPr/>
        </p:nvSpPr>
        <p:spPr>
          <a:xfrm>
            <a:off x="4847303" y="1690686"/>
            <a:ext cx="6390968" cy="19346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6" name="Rounded Rectangle 5"/>
          <p:cNvSpPr/>
          <p:nvPr/>
        </p:nvSpPr>
        <p:spPr>
          <a:xfrm>
            <a:off x="838200" y="1690688"/>
            <a:ext cx="3893574" cy="149229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2" name="Title 1"/>
          <p:cNvSpPr>
            <a:spLocks noGrp="1"/>
          </p:cNvSpPr>
          <p:nvPr>
            <p:ph type="title"/>
          </p:nvPr>
        </p:nvSpPr>
        <p:spPr/>
        <p:txBody>
          <a:bodyPr/>
          <a:lstStyle/>
          <a:p>
            <a:r>
              <a:rPr lang="en-GB" b="1" dirty="0"/>
              <a:t>Drug and alcohol addiction treatment</a:t>
            </a:r>
          </a:p>
        </p:txBody>
      </p:sp>
      <p:sp>
        <p:nvSpPr>
          <p:cNvPr id="3" name="Content Placeholder 2"/>
          <p:cNvSpPr>
            <a:spLocks noGrp="1"/>
          </p:cNvSpPr>
          <p:nvPr>
            <p:ph idx="1"/>
          </p:nvPr>
        </p:nvSpPr>
        <p:spPr>
          <a:xfrm>
            <a:off x="838200" y="3712070"/>
            <a:ext cx="10515600" cy="1133022"/>
          </a:xfrm>
        </p:spPr>
        <p:txBody>
          <a:bodyPr numCol="2">
            <a:noAutofit/>
          </a:bodyPr>
          <a:lstStyle/>
          <a:p>
            <a:pPr marL="342900" indent="-342900">
              <a:lnSpc>
                <a:spcPct val="100000"/>
              </a:lnSpc>
              <a:spcBef>
                <a:spcPts val="0"/>
              </a:spcBef>
            </a:pPr>
            <a:r>
              <a:rPr lang="en-GB" sz="1600" dirty="0"/>
              <a:t>Clinical care led by a Consultant Psychiatrist </a:t>
            </a:r>
          </a:p>
          <a:p>
            <a:pPr marL="342900" indent="-342900">
              <a:lnSpc>
                <a:spcPct val="100000"/>
              </a:lnSpc>
              <a:spcBef>
                <a:spcPts val="0"/>
              </a:spcBef>
            </a:pPr>
            <a:r>
              <a:rPr lang="en-GB" sz="1600" dirty="0"/>
              <a:t>Central base, open 5 days a week, 1 late evening</a:t>
            </a:r>
          </a:p>
          <a:p>
            <a:pPr marL="342900" indent="-342900">
              <a:lnSpc>
                <a:spcPct val="100000"/>
              </a:lnSpc>
              <a:spcBef>
                <a:spcPts val="0"/>
              </a:spcBef>
            </a:pPr>
            <a:r>
              <a:rPr lang="en-GB" sz="1600" dirty="0"/>
              <a:t>Also operate from </a:t>
            </a:r>
            <a:r>
              <a:rPr lang="en-GB" sz="1600" dirty="0" err="1"/>
              <a:t>UHCW</a:t>
            </a:r>
            <a:r>
              <a:rPr lang="en-GB" sz="1600" dirty="0"/>
              <a:t>, Pharmacies and Criminal Justice services</a:t>
            </a:r>
          </a:p>
          <a:p>
            <a:pPr marL="342900" indent="-342900">
              <a:lnSpc>
                <a:spcPct val="100000"/>
              </a:lnSpc>
              <a:spcBef>
                <a:spcPts val="0"/>
              </a:spcBef>
            </a:pPr>
            <a:r>
              <a:rPr lang="en-GB" sz="1600" dirty="0"/>
              <a:t>Advocacy via Coventry Recovery Community</a:t>
            </a:r>
          </a:p>
          <a:p>
            <a:pPr marL="342900" indent="-342900">
              <a:lnSpc>
                <a:spcPct val="100000"/>
              </a:lnSpc>
              <a:spcBef>
                <a:spcPts val="0"/>
              </a:spcBef>
            </a:pPr>
            <a:r>
              <a:rPr lang="en-GB" sz="1600" dirty="0"/>
              <a:t>Family Focus</a:t>
            </a:r>
          </a:p>
          <a:p>
            <a:pPr marL="342900" indent="-342900">
              <a:lnSpc>
                <a:spcPct val="100000"/>
              </a:lnSpc>
              <a:spcBef>
                <a:spcPts val="0"/>
              </a:spcBef>
            </a:pPr>
            <a:r>
              <a:rPr lang="en-GB" sz="1600" dirty="0"/>
              <a:t>Single Point of Contact 24 hours a day, 7 days a week</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7798" y="309966"/>
            <a:ext cx="1486209" cy="1293980"/>
          </a:xfrm>
          <a:prstGeom prst="rect">
            <a:avLst/>
          </a:prstGeom>
        </p:spPr>
      </p:pic>
      <p:sp>
        <p:nvSpPr>
          <p:cNvPr id="5" name="TextBox 4"/>
          <p:cNvSpPr txBox="1"/>
          <p:nvPr/>
        </p:nvSpPr>
        <p:spPr>
          <a:xfrm>
            <a:off x="2900516" y="5161532"/>
            <a:ext cx="8453284" cy="1200329"/>
          </a:xfrm>
          <a:prstGeom prst="rect">
            <a:avLst/>
          </a:prstGeom>
          <a:noFill/>
        </p:spPr>
        <p:txBody>
          <a:bodyPr wrap="square" rtlCol="0">
            <a:spAutoFit/>
          </a:bodyPr>
          <a:lstStyle/>
          <a:p>
            <a:r>
              <a:rPr lang="en-GB" dirty="0"/>
              <a:t>Address: 	1a Lamb Street, Coventry CV1 4AE</a:t>
            </a:r>
          </a:p>
          <a:p>
            <a:r>
              <a:rPr lang="en-GB" dirty="0"/>
              <a:t>Tel: 	024 7601 0241 </a:t>
            </a:r>
          </a:p>
          <a:p>
            <a:r>
              <a:rPr lang="en-GB" dirty="0"/>
              <a:t>Email: 	</a:t>
            </a:r>
            <a:r>
              <a:rPr lang="en-GB" dirty="0">
                <a:hlinkClick r:id="rId4"/>
              </a:rPr>
              <a:t>Coventry.info@cgl.org.uk</a:t>
            </a:r>
            <a:endParaRPr lang="en-GB" dirty="0"/>
          </a:p>
          <a:p>
            <a:r>
              <a:rPr lang="en-GB" dirty="0"/>
              <a:t>Web: 	</a:t>
            </a:r>
            <a:r>
              <a:rPr lang="en-GB" dirty="0">
                <a:hlinkClick r:id="rId5"/>
              </a:rPr>
              <a:t>www.changegrowlive.org/content/CGL-coventry</a:t>
            </a:r>
            <a:r>
              <a:rPr lang="en-GB" dirty="0"/>
              <a:t> (</a:t>
            </a:r>
            <a:r>
              <a:rPr lang="en-GB" dirty="0" err="1"/>
              <a:t>incl</a:t>
            </a:r>
            <a:r>
              <a:rPr lang="en-GB" dirty="0"/>
              <a:t> electronic referral)</a:t>
            </a:r>
          </a:p>
        </p:txBody>
      </p:sp>
      <p:sp>
        <p:nvSpPr>
          <p:cNvPr id="7" name="TextBox 6"/>
          <p:cNvSpPr txBox="1"/>
          <p:nvPr/>
        </p:nvSpPr>
        <p:spPr>
          <a:xfrm>
            <a:off x="943896" y="1710469"/>
            <a:ext cx="3706762" cy="1569660"/>
          </a:xfrm>
          <a:prstGeom prst="rect">
            <a:avLst/>
          </a:prstGeom>
          <a:noFill/>
        </p:spPr>
        <p:txBody>
          <a:bodyPr wrap="square" rtlCol="0">
            <a:spAutoFit/>
          </a:bodyPr>
          <a:lstStyle/>
          <a:p>
            <a:r>
              <a:rPr lang="en-GB" sz="1600" b="1" dirty="0"/>
              <a:t>Who’s it for?</a:t>
            </a:r>
          </a:p>
          <a:p>
            <a:pPr marL="285750" indent="-285750">
              <a:buFont typeface="Arial" panose="020B0604020202020204" pitchFamily="34" charset="0"/>
              <a:buChar char="•"/>
            </a:pPr>
            <a:r>
              <a:rPr lang="en-GB" sz="1600" dirty="0"/>
              <a:t>18+ years</a:t>
            </a:r>
          </a:p>
          <a:p>
            <a:pPr marL="285750" indent="-285750">
              <a:buFont typeface="Arial" panose="020B0604020202020204" pitchFamily="34" charset="0"/>
              <a:buChar char="•"/>
            </a:pPr>
            <a:r>
              <a:rPr lang="en-GB" sz="1600" dirty="0"/>
              <a:t>Addiction to drugs and/or alcohol </a:t>
            </a:r>
          </a:p>
          <a:p>
            <a:pPr marL="285750" indent="-285750">
              <a:buFont typeface="Arial" panose="020B0604020202020204" pitchFamily="34" charset="0"/>
              <a:buChar char="•"/>
            </a:pPr>
            <a:r>
              <a:rPr lang="en-GB" sz="1600" dirty="0"/>
              <a:t>Parents &amp; carers</a:t>
            </a:r>
          </a:p>
          <a:p>
            <a:r>
              <a:rPr lang="en-GB" sz="1600" dirty="0"/>
              <a:t>(Self &amp; agency referrals accepted)</a:t>
            </a:r>
          </a:p>
          <a:p>
            <a:endParaRPr lang="en-GB" sz="1600" dirty="0"/>
          </a:p>
        </p:txBody>
      </p:sp>
      <p:sp>
        <p:nvSpPr>
          <p:cNvPr id="8" name="TextBox 7"/>
          <p:cNvSpPr txBox="1"/>
          <p:nvPr/>
        </p:nvSpPr>
        <p:spPr>
          <a:xfrm>
            <a:off x="4916129" y="1710469"/>
            <a:ext cx="5874774" cy="1815882"/>
          </a:xfrm>
          <a:prstGeom prst="rect">
            <a:avLst/>
          </a:prstGeom>
          <a:noFill/>
        </p:spPr>
        <p:txBody>
          <a:bodyPr wrap="square" rtlCol="0">
            <a:spAutoFit/>
          </a:bodyPr>
          <a:lstStyle/>
          <a:p>
            <a:r>
              <a:rPr lang="en-GB" sz="1600" b="1" dirty="0"/>
              <a:t>What does it do?</a:t>
            </a:r>
          </a:p>
          <a:p>
            <a:pPr marL="285750" indent="-285750">
              <a:buFont typeface="Arial" panose="020B0604020202020204" pitchFamily="34" charset="0"/>
              <a:buChar char="•"/>
            </a:pPr>
            <a:r>
              <a:rPr lang="en-GB" sz="1600" dirty="0"/>
              <a:t>Needle exchange (20 pharmacies)</a:t>
            </a:r>
          </a:p>
          <a:p>
            <a:pPr marL="285750" indent="-285750">
              <a:buFont typeface="Arial" panose="020B0604020202020204" pitchFamily="34" charset="0"/>
              <a:buChar char="•"/>
            </a:pPr>
            <a:r>
              <a:rPr lang="en-GB" sz="1600" dirty="0"/>
              <a:t>Opioid substitution prescribing, talking therapies</a:t>
            </a:r>
          </a:p>
          <a:p>
            <a:pPr marL="285750" indent="-285750">
              <a:buFont typeface="Arial" panose="020B0604020202020204" pitchFamily="34" charset="0"/>
              <a:buChar char="•"/>
            </a:pPr>
            <a:r>
              <a:rPr lang="en-GB" sz="1600" dirty="0"/>
              <a:t>Support with housing, employment, </a:t>
            </a:r>
            <a:r>
              <a:rPr lang="en-GB" sz="1600" dirty="0" err="1"/>
              <a:t>etc</a:t>
            </a:r>
            <a:endParaRPr lang="en-GB" sz="1600" dirty="0"/>
          </a:p>
          <a:p>
            <a:pPr marL="285750" indent="-285750">
              <a:buFont typeface="Arial" panose="020B0604020202020204" pitchFamily="34" charset="0"/>
              <a:buChar char="•"/>
            </a:pPr>
            <a:r>
              <a:rPr lang="en-GB" sz="1600" dirty="0" err="1"/>
              <a:t>BBV</a:t>
            </a:r>
            <a:r>
              <a:rPr lang="en-GB" sz="1600" dirty="0"/>
              <a:t> testing and support</a:t>
            </a:r>
          </a:p>
          <a:p>
            <a:pPr marL="285750" indent="-285750">
              <a:buFont typeface="Arial" panose="020B0604020202020204" pitchFamily="34" charset="0"/>
              <a:buChar char="•"/>
            </a:pPr>
            <a:r>
              <a:rPr lang="en-GB" sz="1600" dirty="0"/>
              <a:t>Aftercare / recovery groups</a:t>
            </a:r>
          </a:p>
          <a:p>
            <a:pPr marL="285750" indent="-285750">
              <a:buFont typeface="Arial" panose="020B0604020202020204" pitchFamily="34" charset="0"/>
              <a:buChar char="•"/>
            </a:pPr>
            <a:r>
              <a:rPr lang="en-GB" sz="1600" dirty="0"/>
              <a:t>Access to residential rehab units (30 used across England)</a:t>
            </a:r>
          </a:p>
        </p:txBody>
      </p:sp>
    </p:spTree>
    <p:extLst>
      <p:ext uri="{BB962C8B-B14F-4D97-AF65-F5344CB8AC3E}">
        <p14:creationId xmlns:p14="http://schemas.microsoft.com/office/powerpoint/2010/main" val="1920518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1469</Words>
  <Application>Microsoft Office PowerPoint</Application>
  <PresentationFormat>Widescreen</PresentationFormat>
  <Paragraphs>249</Paragraphs>
  <Slides>17</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Treatment and support for non-dependent and dependent drinkers in Coventry</vt:lpstr>
      <vt:lpstr>Alcohol use during Covid 19 </vt:lpstr>
      <vt:lpstr>Content - </vt:lpstr>
      <vt:lpstr> Identifying an alcohol problem </vt:lpstr>
      <vt:lpstr>Identifying Problematic Alcohol Use </vt:lpstr>
      <vt:lpstr>Spectrum of alcohol misuse / support</vt:lpstr>
      <vt:lpstr>Healthy Lifestyles Service Coventry</vt:lpstr>
      <vt:lpstr>PowerPoint Presentation</vt:lpstr>
      <vt:lpstr>Drug and alcohol addiction treatment</vt:lpstr>
      <vt:lpstr>Alcohol Audit – what is it? </vt:lpstr>
      <vt:lpstr>Non dependant Alcohol Use  </vt:lpstr>
      <vt:lpstr>Dependant Alcohol users  </vt:lpstr>
      <vt:lpstr>Dependant Alcohol users </vt:lpstr>
      <vt:lpstr>Harm Reduction advice - Alcohol </vt:lpstr>
      <vt:lpstr>Safeguarding dependent drinkers project</vt:lpstr>
      <vt:lpstr>Thank you – Please feel free to email any questions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Treatment and support for non-dependent and dependent drinkers in Coventry</dc:title>
  <dc:creator>Steven Bliss</dc:creator>
  <cp:lastModifiedBy>Hargrave, Paul</cp:lastModifiedBy>
  <cp:revision>17</cp:revision>
  <dcterms:created xsi:type="dcterms:W3CDTF">2020-06-23T09:27:10Z</dcterms:created>
  <dcterms:modified xsi:type="dcterms:W3CDTF">2020-07-03T11:31:05Z</dcterms:modified>
</cp:coreProperties>
</file>