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2" r:id="rId7"/>
    <p:sldId id="263" r:id="rId8"/>
    <p:sldId id="264" r:id="rId9"/>
    <p:sldId id="265" r:id="rId10"/>
    <p:sldId id="276" r:id="rId11"/>
    <p:sldId id="266" r:id="rId12"/>
    <p:sldId id="267" r:id="rId13"/>
    <p:sldId id="268" r:id="rId14"/>
    <p:sldId id="277" r:id="rId15"/>
    <p:sldId id="269" r:id="rId16"/>
    <p:sldId id="270" r:id="rId17"/>
    <p:sldId id="278" r:id="rId18"/>
    <p:sldId id="271" r:id="rId19"/>
    <p:sldId id="272" r:id="rId20"/>
    <p:sldId id="279"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8FBF38-7605-48C3-AE76-0BFF2F03E394}">
          <p14:sldIdLst/>
        </p14:section>
        <p14:section name="Untitled Section" id="{D40B15F9-E827-4071-9B7D-F7086768DA72}">
          <p14:sldIdLst>
            <p14:sldId id="256"/>
            <p14:sldId id="257"/>
            <p14:sldId id="258"/>
          </p14:sldIdLst>
        </p14:section>
        <p14:section name="Untitled Section" id="{6FB6B76E-5063-4ABD-8D3F-072076683B08}">
          <p14:sldIdLst>
            <p14:sldId id="259"/>
          </p14:sldIdLst>
        </p14:section>
        <p14:section name="Untitled Section" id="{771CA1D9-76F8-4806-9A0C-2BB892B62089}">
          <p14:sldIdLst>
            <p14:sldId id="260"/>
            <p14:sldId id="262"/>
            <p14:sldId id="263"/>
            <p14:sldId id="264"/>
            <p14:sldId id="265"/>
            <p14:sldId id="276"/>
            <p14:sldId id="266"/>
            <p14:sldId id="267"/>
            <p14:sldId id="268"/>
            <p14:sldId id="277"/>
            <p14:sldId id="269"/>
            <p14:sldId id="270"/>
            <p14:sldId id="278"/>
            <p14:sldId id="271"/>
            <p14:sldId id="272"/>
            <p14:sldId id="279"/>
            <p14:sldId id="273"/>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6" y="-392"/>
      </p:cViewPr>
      <p:guideLst>
        <p:guide orient="horz" pos="2160"/>
        <p:guide pos="2880"/>
      </p:guideLst>
    </p:cSldViewPr>
  </p:slideViewPr>
  <p:notesTextViewPr>
    <p:cViewPr>
      <p:scale>
        <a:sx n="1" d="1"/>
        <a:sy n="1" d="1"/>
      </p:scale>
      <p:origin x="0" y="0"/>
    </p:cViewPr>
  </p:notesTextViewPr>
  <p:sorterViewPr>
    <p:cViewPr>
      <p:scale>
        <a:sx n="100" d="100"/>
        <a:sy n="100" d="100"/>
      </p:scale>
      <p:origin x="0" y="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532B4-4C8B-4EA4-8043-4F13A61032BB}" type="datetimeFigureOut">
              <a:rPr lang="en-GB" smtClean="0"/>
              <a:t>06/07/2020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8F1507-518E-4458-8D81-2DF261B2FC46}" type="slidenum">
              <a:rPr lang="en-GB" smtClean="0"/>
              <a:t>‹#›</a:t>
            </a:fld>
            <a:endParaRPr lang="en-GB"/>
          </a:p>
        </p:txBody>
      </p:sp>
    </p:spTree>
    <p:extLst>
      <p:ext uri="{BB962C8B-B14F-4D97-AF65-F5344CB8AC3E}">
        <p14:creationId xmlns:p14="http://schemas.microsoft.com/office/powerpoint/2010/main" val="319705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8F1507-518E-4458-8D81-2DF261B2FC46}" type="slidenum">
              <a:rPr lang="en-GB" smtClean="0"/>
              <a:t>7</a:t>
            </a:fld>
            <a:endParaRPr lang="en-GB"/>
          </a:p>
        </p:txBody>
      </p:sp>
    </p:spTree>
    <p:extLst>
      <p:ext uri="{BB962C8B-B14F-4D97-AF65-F5344CB8AC3E}">
        <p14:creationId xmlns:p14="http://schemas.microsoft.com/office/powerpoint/2010/main" val="18354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4BDFF0-1FAF-419B-AD0C-CC606A608998}"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121853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4BDFF0-1FAF-419B-AD0C-CC606A608998}"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746645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4BDFF0-1FAF-419B-AD0C-CC606A608998}"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338483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4BDFF0-1FAF-419B-AD0C-CC606A608998}"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129192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BDFF0-1FAF-419B-AD0C-CC606A608998}" type="datetimeFigureOut">
              <a:rPr lang="en-GB" smtClean="0"/>
              <a:t>06/07/2020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411946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4BDFF0-1FAF-419B-AD0C-CC606A608998}"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120490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4BDFF0-1FAF-419B-AD0C-CC606A608998}" type="datetimeFigureOut">
              <a:rPr lang="en-GB" smtClean="0"/>
              <a:t>06/07/2020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417001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4BDFF0-1FAF-419B-AD0C-CC606A608998}" type="datetimeFigureOut">
              <a:rPr lang="en-GB" smtClean="0"/>
              <a:t>06/07/2020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81732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BDFF0-1FAF-419B-AD0C-CC606A608998}" type="datetimeFigureOut">
              <a:rPr lang="en-GB" smtClean="0"/>
              <a:t>06/07/2020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8505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BDFF0-1FAF-419B-AD0C-CC606A608998}"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107604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BDFF0-1FAF-419B-AD0C-CC606A608998}" type="datetimeFigureOut">
              <a:rPr lang="en-GB" smtClean="0"/>
              <a:t>06/07/2020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6C5713-94E0-45E1-A629-DDB3BE8B2807}" type="slidenum">
              <a:rPr lang="en-GB" smtClean="0"/>
              <a:t>‹#›</a:t>
            </a:fld>
            <a:endParaRPr lang="en-GB"/>
          </a:p>
        </p:txBody>
      </p:sp>
    </p:spTree>
    <p:extLst>
      <p:ext uri="{BB962C8B-B14F-4D97-AF65-F5344CB8AC3E}">
        <p14:creationId xmlns:p14="http://schemas.microsoft.com/office/powerpoint/2010/main" val="311645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BDFF0-1FAF-419B-AD0C-CC606A608998}" type="datetimeFigureOut">
              <a:rPr lang="en-GB" smtClean="0"/>
              <a:t>06/07/2020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C5713-94E0-45E1-A629-DDB3BE8B2807}" type="slidenum">
              <a:rPr lang="en-GB" smtClean="0"/>
              <a:t>‹#›</a:t>
            </a:fld>
            <a:endParaRPr lang="en-GB"/>
          </a:p>
        </p:txBody>
      </p:sp>
    </p:spTree>
    <p:extLst>
      <p:ext uri="{BB962C8B-B14F-4D97-AF65-F5344CB8AC3E}">
        <p14:creationId xmlns:p14="http://schemas.microsoft.com/office/powerpoint/2010/main" val="284325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7918648" cy="2691731"/>
          </a:xfrm>
        </p:spPr>
        <p:txBody>
          <a:bodyPr>
            <a:normAutofit fontScale="90000"/>
          </a:bodyPr>
          <a:lstStyle/>
          <a:p>
            <a:r>
              <a:rPr lang="en-GB" b="1" dirty="0"/>
              <a:t>The Role of the Health Visitor addressing Speech and Language in Coventry.</a:t>
            </a:r>
            <a:r>
              <a:rPr lang="en-GB" dirty="0"/>
              <a:t/>
            </a:r>
            <a:br>
              <a:rPr lang="en-GB" dirty="0"/>
            </a:br>
            <a:endParaRPr lang="en-GB" dirty="0"/>
          </a:p>
        </p:txBody>
      </p:sp>
      <p:sp>
        <p:nvSpPr>
          <p:cNvPr id="3" name="Subtitle 2"/>
          <p:cNvSpPr>
            <a:spLocks noGrp="1"/>
          </p:cNvSpPr>
          <p:nvPr>
            <p:ph type="subTitle" idx="1"/>
          </p:nvPr>
        </p:nvSpPr>
        <p:spPr>
          <a:xfrm>
            <a:off x="323528" y="3886200"/>
            <a:ext cx="2952328" cy="1752600"/>
          </a:xfrm>
        </p:spPr>
        <p:txBody>
          <a:bodyPr>
            <a:normAutofit fontScale="92500" lnSpcReduction="10000"/>
          </a:bodyPr>
          <a:lstStyle/>
          <a:p>
            <a:r>
              <a:rPr lang="en-GB" b="1" dirty="0"/>
              <a:t>Presented by Carmel Kelly Health Visitor/ Practice Teacher</a:t>
            </a:r>
            <a:endParaRPr lang="en-GB" dirty="0"/>
          </a:p>
          <a:p>
            <a:endParaRPr lang="en-GB" dirty="0"/>
          </a:p>
        </p:txBody>
      </p:sp>
      <p:pic>
        <p:nvPicPr>
          <p:cNvPr id="2051" name="Picture 3" descr="C:\Users\swkellc\AppData\Local\Microsoft\Windows\INetCache\IE\DVPPE8E9\speec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424" y="2411264"/>
            <a:ext cx="4356943" cy="436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45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wkellc\AppData\Local\Microsoft\Windows\INetCache\IE\T1FQ7GF5\learn_play_gr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
            <a:ext cx="9144000" cy="678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57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b="1" dirty="0" smtClean="0"/>
              <a:t/>
            </a:r>
            <a:br>
              <a:rPr lang="en-GB" sz="2700" b="1" dirty="0" smtClean="0"/>
            </a:br>
            <a:r>
              <a:rPr lang="en-GB" sz="2700" b="1" dirty="0" smtClean="0"/>
              <a:t>So how do we Support </a:t>
            </a:r>
            <a:r>
              <a:rPr lang="en-GB" sz="2700" b="1" dirty="0"/>
              <a:t>families in promoting speech and </a:t>
            </a:r>
            <a:r>
              <a:rPr lang="en-GB" sz="2700" b="1" dirty="0" smtClean="0"/>
              <a:t>language?</a:t>
            </a:r>
            <a:r>
              <a:rPr lang="en-GB" dirty="0"/>
              <a:t/>
            </a:r>
            <a:br>
              <a:rPr lang="en-GB" dirty="0"/>
            </a:br>
            <a:endParaRPr lang="en-GB" dirty="0"/>
          </a:p>
        </p:txBody>
      </p:sp>
      <p:sp>
        <p:nvSpPr>
          <p:cNvPr id="3" name="Content Placeholder 2"/>
          <p:cNvSpPr>
            <a:spLocks noGrp="1"/>
          </p:cNvSpPr>
          <p:nvPr>
            <p:ph idx="1"/>
          </p:nvPr>
        </p:nvSpPr>
        <p:spPr>
          <a:xfrm>
            <a:off x="251520" y="980728"/>
            <a:ext cx="8435280" cy="5688632"/>
          </a:xfrm>
        </p:spPr>
        <p:txBody>
          <a:bodyPr>
            <a:normAutofit fontScale="55000" lnSpcReduction="20000"/>
          </a:bodyPr>
          <a:lstStyle/>
          <a:p>
            <a:endParaRPr lang="en-GB" b="1" u="sng" dirty="0" smtClean="0"/>
          </a:p>
          <a:p>
            <a:r>
              <a:rPr lang="en-GB" sz="3600" b="1" u="sng" dirty="0" smtClean="0"/>
              <a:t>0-6 </a:t>
            </a:r>
            <a:r>
              <a:rPr lang="en-GB" sz="3600" b="1" u="sng" dirty="0"/>
              <a:t>months  </a:t>
            </a:r>
            <a:r>
              <a:rPr lang="en-GB" sz="3600" b="1" dirty="0"/>
              <a:t> Tickle face, pat tummy, Peekaboo! Blow </a:t>
            </a:r>
            <a:r>
              <a:rPr lang="en-GB" sz="3600" b="1" dirty="0" smtClean="0"/>
              <a:t>Raspberries,</a:t>
            </a:r>
          </a:p>
          <a:p>
            <a:r>
              <a:rPr lang="en-GB" sz="3600" b="1" dirty="0"/>
              <a:t>A</a:t>
            </a:r>
            <a:r>
              <a:rPr lang="en-GB" sz="3600" b="1" dirty="0" smtClean="0"/>
              <a:t>dult </a:t>
            </a:r>
            <a:r>
              <a:rPr lang="en-GB" sz="3600" b="1" dirty="0"/>
              <a:t>is the toy! Adult can copy baby encourage Chewing/handle/shake bright coloured </a:t>
            </a:r>
            <a:r>
              <a:rPr lang="en-GB" sz="3600" b="1" dirty="0" smtClean="0"/>
              <a:t>objects</a:t>
            </a:r>
          </a:p>
          <a:p>
            <a:pPr marL="0" indent="0">
              <a:buNone/>
            </a:pPr>
            <a:r>
              <a:rPr lang="en-GB" sz="3600" dirty="0" smtClean="0"/>
              <a:t>      </a:t>
            </a:r>
            <a:r>
              <a:rPr lang="en-GB" sz="3600" b="1" dirty="0" smtClean="0"/>
              <a:t>Tummy </a:t>
            </a:r>
            <a:r>
              <a:rPr lang="en-GB" sz="3600" b="1" dirty="0"/>
              <a:t>time- receptors in the palm of the hand </a:t>
            </a:r>
            <a:endParaRPr lang="en-GB" sz="3600" dirty="0"/>
          </a:p>
          <a:p>
            <a:r>
              <a:rPr lang="en-GB" sz="3600" b="1" dirty="0"/>
              <a:t>Start reading, listen to Nursery </a:t>
            </a:r>
            <a:r>
              <a:rPr lang="en-GB" sz="3600" b="1" dirty="0" smtClean="0"/>
              <a:t>rhymes</a:t>
            </a:r>
          </a:p>
          <a:p>
            <a:endParaRPr lang="en-GB" sz="3600" dirty="0"/>
          </a:p>
          <a:p>
            <a:r>
              <a:rPr lang="en-GB" sz="3600" b="1" dirty="0"/>
              <a:t> </a:t>
            </a:r>
            <a:r>
              <a:rPr lang="en-GB" sz="3600" b="1" dirty="0" smtClean="0"/>
              <a:t>6-12 </a:t>
            </a:r>
            <a:r>
              <a:rPr lang="en-GB" sz="3600" b="1" dirty="0"/>
              <a:t>months  Repetition and copying Enjoying lots of objects and materials with different sensory parts. Pop up toys Pushing ball/car to an adult Picking up toys and giving them to other children or adults around them.</a:t>
            </a:r>
            <a:endParaRPr lang="en-GB" sz="3600" dirty="0"/>
          </a:p>
          <a:p>
            <a:r>
              <a:rPr lang="en-GB" sz="3600" b="1" dirty="0"/>
              <a:t>Round around the garden, </a:t>
            </a:r>
            <a:r>
              <a:rPr lang="en-GB" sz="3600" b="1" dirty="0" err="1"/>
              <a:t>Incey</a:t>
            </a:r>
            <a:r>
              <a:rPr lang="en-GB" sz="3600" b="1" dirty="0"/>
              <a:t> wincey spider</a:t>
            </a:r>
            <a:endParaRPr lang="en-GB" sz="3600" dirty="0"/>
          </a:p>
          <a:p>
            <a:r>
              <a:rPr lang="en-GB" sz="3600" b="1" dirty="0"/>
              <a:t> </a:t>
            </a:r>
            <a:endParaRPr lang="en-GB" sz="3600" dirty="0"/>
          </a:p>
          <a:p>
            <a:r>
              <a:rPr lang="en-GB" sz="3600" b="1" dirty="0"/>
              <a:t>12-18 months Simple shape sorter.  Pull along toys, cars, boxes. Toy broom/mobile phone. Bricks. Tea set, toy bed, cuddles for teddy/dolly</a:t>
            </a:r>
            <a:endParaRPr lang="en-GB" sz="3600" dirty="0"/>
          </a:p>
          <a:p>
            <a:r>
              <a:rPr lang="en-GB" sz="3600" dirty="0"/>
              <a:t> </a:t>
            </a:r>
          </a:p>
          <a:p>
            <a:r>
              <a:rPr lang="en-GB" sz="3600" b="1" dirty="0"/>
              <a:t>18-2 years Simple inset jigsaw. Likes to watch others and join in. Pouring, floating, sinking, burying objects; playing with sand/water. Rolling, throwing and kicking – balls/bricks  Simple zoo, garage, doll’s house- Den</a:t>
            </a:r>
            <a:endParaRPr lang="en-GB" sz="3600" dirty="0"/>
          </a:p>
          <a:p>
            <a:endParaRPr lang="en-GB" dirty="0"/>
          </a:p>
        </p:txBody>
      </p:sp>
    </p:spTree>
    <p:extLst>
      <p:ext uri="{BB962C8B-B14F-4D97-AF65-F5344CB8AC3E}">
        <p14:creationId xmlns:p14="http://schemas.microsoft.com/office/powerpoint/2010/main" val="278980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Examples and suggestions of play activities (2-4 years) </a:t>
            </a:r>
            <a:r>
              <a:rPr lang="en-GB" dirty="0"/>
              <a:t/>
            </a:r>
            <a:br>
              <a:rPr lang="en-GB" dirty="0"/>
            </a:br>
            <a:endParaRPr lang="en-GB" dirty="0"/>
          </a:p>
        </p:txBody>
      </p:sp>
      <p:sp>
        <p:nvSpPr>
          <p:cNvPr id="3" name="Content Placeholder 2"/>
          <p:cNvSpPr>
            <a:spLocks noGrp="1"/>
          </p:cNvSpPr>
          <p:nvPr>
            <p:ph idx="1"/>
          </p:nvPr>
        </p:nvSpPr>
        <p:spPr>
          <a:xfrm>
            <a:off x="457200" y="1556792"/>
            <a:ext cx="8229600" cy="4968552"/>
          </a:xfrm>
        </p:spPr>
        <p:txBody>
          <a:bodyPr>
            <a:normAutofit fontScale="62500" lnSpcReduction="20000"/>
          </a:bodyPr>
          <a:lstStyle/>
          <a:p>
            <a:r>
              <a:rPr lang="en-GB" b="1" dirty="0"/>
              <a:t>2-2½ years • Toys that fit together e.g. </a:t>
            </a:r>
            <a:r>
              <a:rPr lang="en-GB" b="1" dirty="0" err="1"/>
              <a:t>duplo</a:t>
            </a:r>
            <a:r>
              <a:rPr lang="en-GB" b="1" dirty="0"/>
              <a:t> • Washing up, cooking, ironing, shopping – taking dolly for a walk </a:t>
            </a:r>
            <a:endParaRPr lang="en-GB" dirty="0"/>
          </a:p>
          <a:p>
            <a:r>
              <a:rPr lang="en-GB" b="1" dirty="0"/>
              <a:t> </a:t>
            </a:r>
            <a:endParaRPr lang="en-GB" dirty="0"/>
          </a:p>
          <a:p>
            <a:r>
              <a:rPr lang="en-GB" b="1" dirty="0"/>
              <a:t>2½ - 3 years • Using objects and model people for pretend play. • Child plays mummy and doll becomes child in acting out sequences from everyday activities. • Garage, doll’s house, farm puppets. E.g. </a:t>
            </a:r>
            <a:r>
              <a:rPr lang="en-GB" b="1" dirty="0" smtClean="0"/>
              <a:t>fireman/fairy, </a:t>
            </a:r>
            <a:endParaRPr lang="en-GB" dirty="0"/>
          </a:p>
          <a:p>
            <a:r>
              <a:rPr lang="en-GB" b="1" dirty="0"/>
              <a:t> </a:t>
            </a:r>
            <a:endParaRPr lang="en-GB" dirty="0"/>
          </a:p>
          <a:p>
            <a:r>
              <a:rPr lang="en-GB" b="1" dirty="0"/>
              <a:t>3 – 3½ years • Trikes, run, jump, climb, kick.  • Play dough e.g. food for dolly.  • Making biscuits, planting seeds.  • Children use their imagination – may even have imaginary friend. </a:t>
            </a:r>
            <a:endParaRPr lang="en-GB" dirty="0"/>
          </a:p>
          <a:p>
            <a:r>
              <a:rPr lang="en-GB" b="1" dirty="0"/>
              <a:t> </a:t>
            </a:r>
            <a:endParaRPr lang="en-GB" dirty="0"/>
          </a:p>
          <a:p>
            <a:r>
              <a:rPr lang="en-GB" b="1" dirty="0"/>
              <a:t>3½ - 4 years • Snap, lotto, hairdressers, doctors, dragons and monsters. • Boxes and other objects can “become” other things in pretend play – e.g. big box – my shop/house or cardboard tubing – my sword. • It takes time to develop skills of negotiation and joint play.</a:t>
            </a:r>
            <a:endParaRPr lang="en-GB" dirty="0"/>
          </a:p>
          <a:p>
            <a:endParaRPr lang="en-GB" dirty="0"/>
          </a:p>
        </p:txBody>
      </p:sp>
    </p:spTree>
    <p:extLst>
      <p:ext uri="{BB962C8B-B14F-4D97-AF65-F5344CB8AC3E}">
        <p14:creationId xmlns:p14="http://schemas.microsoft.com/office/powerpoint/2010/main" val="7406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Strategies to support Social Interaction </a:t>
            </a:r>
            <a:r>
              <a:rPr lang="en-GB" dirty="0"/>
              <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t>Use </a:t>
            </a:r>
            <a:r>
              <a:rPr lang="en-GB" b="1" dirty="0"/>
              <a:t>the child’s name to focus their attention • Reduce your language and wait for a response • Instructions need to be clear and positive • </a:t>
            </a:r>
            <a:r>
              <a:rPr lang="en-GB" b="1" dirty="0" smtClean="0"/>
              <a:t>Encourage </a:t>
            </a:r>
            <a:r>
              <a:rPr lang="en-GB" b="1" dirty="0"/>
              <a:t>all forms of communication as often as possible • Motivate the child with their interests • Create some one to one time in a distraction free area </a:t>
            </a:r>
            <a:endParaRPr lang="en-GB" dirty="0"/>
          </a:p>
          <a:p>
            <a:endParaRPr lang="en-GB" dirty="0"/>
          </a:p>
          <a:p>
            <a:r>
              <a:rPr lang="en-GB" b="1" dirty="0" smtClean="0"/>
              <a:t> </a:t>
            </a:r>
            <a:r>
              <a:rPr lang="en-GB" b="1" dirty="0"/>
              <a:t>Be visual, use natural gestures • Create a routine for the child • Forewarn the child of change • Look at your environment, reduce clutter • Provide a safe space • Limit choices • Be consistent • Enjoy being with the child • Be calm • Use praise often • Make interactions fun </a:t>
            </a:r>
            <a:endParaRPr lang="en-GB" dirty="0"/>
          </a:p>
          <a:p>
            <a:endParaRPr lang="en-GB" dirty="0"/>
          </a:p>
        </p:txBody>
      </p:sp>
    </p:spTree>
    <p:extLst>
      <p:ext uri="{BB962C8B-B14F-4D97-AF65-F5344CB8AC3E}">
        <p14:creationId xmlns:p14="http://schemas.microsoft.com/office/powerpoint/2010/main" val="2599252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swkellc\AppData\Local\Microsoft\Windows\INetCache\IE\T1FQ7GF5\263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492" y="0"/>
            <a:ext cx="779901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2915816" y="0"/>
            <a:ext cx="1418456" cy="1044696"/>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solidFill>
                  <a:schemeClr val="tx2">
                    <a:lumMod val="40000"/>
                    <a:lumOff val="60000"/>
                  </a:schemeClr>
                </a:solidFill>
              </a:rPr>
              <a:t>Babba</a:t>
            </a:r>
            <a:endParaRPr lang="en-GB" dirty="0">
              <a:solidFill>
                <a:schemeClr val="tx2">
                  <a:lumMod val="40000"/>
                  <a:lumOff val="60000"/>
                </a:schemeClr>
              </a:solidFill>
            </a:endParaRPr>
          </a:p>
        </p:txBody>
      </p:sp>
    </p:spTree>
    <p:extLst>
      <p:ext uri="{BB962C8B-B14F-4D97-AF65-F5344CB8AC3E}">
        <p14:creationId xmlns:p14="http://schemas.microsoft.com/office/powerpoint/2010/main" val="248018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Difficulties with Understanding </a:t>
            </a:r>
            <a:r>
              <a:rPr lang="en-GB" dirty="0"/>
              <a:t/>
            </a:r>
            <a:br>
              <a:rPr lang="en-GB" dirty="0"/>
            </a:br>
            <a:endParaRPr lang="en-GB" dirty="0"/>
          </a:p>
        </p:txBody>
      </p:sp>
      <p:sp>
        <p:nvSpPr>
          <p:cNvPr id="3" name="Content Placeholder 2"/>
          <p:cNvSpPr>
            <a:spLocks noGrp="1"/>
          </p:cNvSpPr>
          <p:nvPr>
            <p:ph idx="1"/>
          </p:nvPr>
        </p:nvSpPr>
        <p:spPr/>
        <p:txBody>
          <a:bodyPr>
            <a:normAutofit fontScale="85000" lnSpcReduction="10000"/>
          </a:bodyPr>
          <a:lstStyle/>
          <a:p>
            <a:r>
              <a:rPr lang="en-GB" b="1" dirty="0"/>
              <a:t>Children who do not understand language may show some of these signs:  </a:t>
            </a:r>
            <a:endParaRPr lang="en-GB" b="1" dirty="0" smtClean="0"/>
          </a:p>
          <a:p>
            <a:endParaRPr lang="en-GB" dirty="0"/>
          </a:p>
          <a:p>
            <a:r>
              <a:rPr lang="en-GB" b="1" dirty="0" smtClean="0"/>
              <a:t>Not </a:t>
            </a:r>
            <a:r>
              <a:rPr lang="en-GB" b="1" dirty="0"/>
              <a:t>doing as they are told • Are very active • May be quiet or withdrawn • Have poor attention skills • Rely on situations/routines/gesture/watching others i.e. non-verbal cues, to know what to do • Have a lack of awareness of what is going on around them • Echo what has been said to them  • Be very verbal, but the actual content of what they say may be limited • Only follow the last part of a long instruction</a:t>
            </a:r>
            <a:endParaRPr lang="en-GB" dirty="0"/>
          </a:p>
          <a:p>
            <a:endParaRPr lang="en-GB" dirty="0"/>
          </a:p>
        </p:txBody>
      </p:sp>
    </p:spTree>
    <p:extLst>
      <p:ext uri="{BB962C8B-B14F-4D97-AF65-F5344CB8AC3E}">
        <p14:creationId xmlns:p14="http://schemas.microsoft.com/office/powerpoint/2010/main" val="3349171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smtClean="0"/>
              <a:t>Strategies to help!</a:t>
            </a:r>
            <a:r>
              <a:rPr lang="en-GB" smtClean="0"/>
              <a:t/>
            </a:r>
            <a:br>
              <a:rPr lang="en-GB" smtClean="0"/>
            </a:br>
            <a:endParaRPr lang="en-GB" dirty="0"/>
          </a:p>
        </p:txBody>
      </p:sp>
      <p:sp>
        <p:nvSpPr>
          <p:cNvPr id="3" name="Content Placeholder 2"/>
          <p:cNvSpPr>
            <a:spLocks noGrp="1"/>
          </p:cNvSpPr>
          <p:nvPr>
            <p:ph idx="1"/>
          </p:nvPr>
        </p:nvSpPr>
        <p:spPr/>
        <p:txBody>
          <a:bodyPr>
            <a:normAutofit fontScale="77500" lnSpcReduction="20000"/>
          </a:bodyPr>
          <a:lstStyle/>
          <a:p>
            <a:r>
              <a:rPr lang="en-GB" b="1" u="sng" dirty="0" smtClean="0"/>
              <a:t>Give Examples</a:t>
            </a:r>
            <a:endParaRPr lang="en-GB" dirty="0" smtClean="0"/>
          </a:p>
          <a:p>
            <a:endParaRPr lang="en-GB" dirty="0" smtClean="0"/>
          </a:p>
          <a:p>
            <a:r>
              <a:rPr lang="en-GB" b="1" dirty="0" smtClean="0"/>
              <a:t>Showing children what we are saying will; • help them to understand what they are expected to do • help to make them feel safe and reduce anxiety • help them to learn to make sense of the world and to follow a routine more independently • help them to learn what the words mean </a:t>
            </a:r>
          </a:p>
          <a:p>
            <a:r>
              <a:rPr lang="en-GB" b="1" dirty="0" smtClean="0"/>
              <a:t>  • Objects, pictures, symbols remain after the words have been spoken so the child can refer back to them which helps them to understand and reduces anxiety • Imagine being given a verbal shopping list and expected to remember all the items without a written list. What would happen? How would you feel?</a:t>
            </a:r>
            <a:endParaRPr lang="en-GB" dirty="0" smtClean="0"/>
          </a:p>
          <a:p>
            <a:endParaRPr lang="en-GB" dirty="0"/>
          </a:p>
        </p:txBody>
      </p:sp>
    </p:spTree>
    <p:extLst>
      <p:ext uri="{BB962C8B-B14F-4D97-AF65-F5344CB8AC3E}">
        <p14:creationId xmlns:p14="http://schemas.microsoft.com/office/powerpoint/2010/main" val="142202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wkellc\AppData\Local\Microsoft\Windows\INetCache\IE\T1FQ7GF5\free-vector-cartoon-toy-vector_094288_baby_toys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14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Be visual</a:t>
            </a:r>
            <a:r>
              <a:rPr lang="en-GB" dirty="0" smtClean="0"/>
              <a:t/>
            </a:r>
            <a:br>
              <a:rPr lang="en-GB" dirty="0" smtClean="0"/>
            </a:br>
            <a:endParaRPr lang="en-GB" dirty="0"/>
          </a:p>
        </p:txBody>
      </p:sp>
      <p:sp>
        <p:nvSpPr>
          <p:cNvPr id="3" name="Content Placeholder 2"/>
          <p:cNvSpPr>
            <a:spLocks noGrp="1"/>
          </p:cNvSpPr>
          <p:nvPr>
            <p:ph idx="1"/>
          </p:nvPr>
        </p:nvSpPr>
        <p:spPr>
          <a:xfrm>
            <a:off x="457200" y="1340768"/>
            <a:ext cx="8229600" cy="4785395"/>
          </a:xfrm>
        </p:spPr>
        <p:txBody>
          <a:bodyPr>
            <a:normAutofit fontScale="85000" lnSpcReduction="10000"/>
          </a:bodyPr>
          <a:lstStyle/>
          <a:p>
            <a:endParaRPr lang="en-GB" dirty="0"/>
          </a:p>
          <a:p>
            <a:pPr marL="0" indent="0">
              <a:buNone/>
            </a:pPr>
            <a:r>
              <a:rPr lang="en-GB" b="1" dirty="0" smtClean="0"/>
              <a:t>Natural </a:t>
            </a:r>
            <a:r>
              <a:rPr lang="en-GB" b="1" dirty="0"/>
              <a:t>gestures • Facial Expression • Demonstration • Signs • Objects • Pictures/photos • Symbols There is lots of evidence to show these things can only help to develop children’s language. We always use the words at the same time as the visual strategy so the child is hearing the language at the same time</a:t>
            </a:r>
            <a:r>
              <a:rPr lang="en-GB" b="1" dirty="0" smtClean="0"/>
              <a:t>.</a:t>
            </a:r>
          </a:p>
          <a:p>
            <a:r>
              <a:rPr lang="en-GB" b="1" dirty="0" smtClean="0"/>
              <a:t>Illuminate your voice-show happiness/ excitement and tone, this creates a captive audience.</a:t>
            </a:r>
          </a:p>
          <a:p>
            <a:endParaRPr lang="en-GB" b="1" dirty="0" smtClean="0"/>
          </a:p>
          <a:p>
            <a:r>
              <a:rPr lang="en-GB" dirty="0" smtClean="0"/>
              <a:t>                      </a:t>
            </a:r>
            <a:r>
              <a:rPr lang="en-GB" dirty="0" smtClean="0">
                <a:latin typeface="Arial Black" panose="020B0A04020102020204" pitchFamily="34" charset="0"/>
              </a:rPr>
              <a:t>BE CHILD LIKE IN PLAY</a:t>
            </a:r>
            <a:endParaRPr lang="en-GB" dirty="0">
              <a:latin typeface="Arial Black" panose="020B0A04020102020204" pitchFamily="34" charset="0"/>
            </a:endParaRPr>
          </a:p>
          <a:p>
            <a:endParaRPr lang="en-GB" dirty="0"/>
          </a:p>
        </p:txBody>
      </p:sp>
    </p:spTree>
    <p:extLst>
      <p:ext uri="{BB962C8B-B14F-4D97-AF65-F5344CB8AC3E}">
        <p14:creationId xmlns:p14="http://schemas.microsoft.com/office/powerpoint/2010/main" val="2632429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1"/>
            <a:ext cx="7772400" cy="1008112"/>
          </a:xfrm>
        </p:spPr>
        <p:txBody>
          <a:bodyPr>
            <a:normAutofit fontScale="90000"/>
          </a:bodyPr>
          <a:lstStyle/>
          <a:p>
            <a:r>
              <a:rPr lang="en-GB" b="1" u="sng" dirty="0"/>
              <a:t>Assessment Tools</a:t>
            </a:r>
            <a:r>
              <a:rPr lang="en-GB" dirty="0"/>
              <a:t/>
            </a:r>
            <a:br>
              <a:rPr lang="en-GB" dirty="0"/>
            </a:br>
            <a:endParaRPr lang="en-GB" dirty="0"/>
          </a:p>
        </p:txBody>
      </p:sp>
      <p:sp>
        <p:nvSpPr>
          <p:cNvPr id="3" name="Subtitle 2"/>
          <p:cNvSpPr>
            <a:spLocks noGrp="1"/>
          </p:cNvSpPr>
          <p:nvPr>
            <p:ph type="subTitle" idx="1"/>
          </p:nvPr>
        </p:nvSpPr>
        <p:spPr>
          <a:xfrm>
            <a:off x="467544" y="836712"/>
            <a:ext cx="8312968" cy="5760640"/>
          </a:xfrm>
        </p:spPr>
        <p:txBody>
          <a:bodyPr>
            <a:normAutofit/>
          </a:bodyPr>
          <a:lstStyle/>
          <a:p>
            <a:endParaRPr lang="en-GB" sz="2000" b="1" dirty="0" smtClean="0">
              <a:solidFill>
                <a:schemeClr val="tx1"/>
              </a:solidFill>
            </a:endParaRPr>
          </a:p>
          <a:p>
            <a:endParaRPr lang="en-GB" sz="2000" b="1" dirty="0">
              <a:solidFill>
                <a:schemeClr val="tx1"/>
              </a:solidFill>
            </a:endParaRPr>
          </a:p>
          <a:p>
            <a:r>
              <a:rPr lang="en-GB" sz="2000" b="1" dirty="0" smtClean="0">
                <a:solidFill>
                  <a:schemeClr val="tx1"/>
                </a:solidFill>
              </a:rPr>
              <a:t>In </a:t>
            </a:r>
            <a:r>
              <a:rPr lang="en-GB" sz="2000" b="1" dirty="0">
                <a:solidFill>
                  <a:schemeClr val="tx1"/>
                </a:solidFill>
              </a:rPr>
              <a:t>Coventry, Health </a:t>
            </a:r>
            <a:r>
              <a:rPr lang="en-GB" sz="2000" b="1" dirty="0" smtClean="0">
                <a:solidFill>
                  <a:schemeClr val="tx1"/>
                </a:solidFill>
              </a:rPr>
              <a:t>Visitor Service  </a:t>
            </a:r>
            <a:r>
              <a:rPr lang="en-GB" sz="2000" b="1" dirty="0">
                <a:solidFill>
                  <a:schemeClr val="tx1"/>
                </a:solidFill>
              </a:rPr>
              <a:t>use </a:t>
            </a:r>
            <a:r>
              <a:rPr lang="en-GB" sz="2000" b="1" dirty="0" smtClean="0">
                <a:solidFill>
                  <a:schemeClr val="tx1"/>
                </a:solidFill>
              </a:rPr>
              <a:t> Questionnaires (ASQ </a:t>
            </a:r>
            <a:r>
              <a:rPr lang="en-GB" sz="2000" b="1" dirty="0">
                <a:solidFill>
                  <a:schemeClr val="tx1"/>
                </a:solidFill>
              </a:rPr>
              <a:t>and </a:t>
            </a:r>
            <a:r>
              <a:rPr lang="en-GB" sz="2000" b="1" dirty="0" smtClean="0">
                <a:solidFill>
                  <a:schemeClr val="tx1"/>
                </a:solidFill>
              </a:rPr>
              <a:t>ASQSE) </a:t>
            </a:r>
            <a:r>
              <a:rPr lang="en-GB" sz="2000" b="1" dirty="0">
                <a:solidFill>
                  <a:schemeClr val="tx1"/>
                </a:solidFill>
              </a:rPr>
              <a:t>assessment Tools when conducting a development age appropriate check, in addition to give a more in-depth insight when making a Speech and Language referral a Welcome </a:t>
            </a:r>
            <a:r>
              <a:rPr lang="en-GB" sz="2000" b="1" dirty="0" smtClean="0">
                <a:solidFill>
                  <a:schemeClr val="tx1"/>
                </a:solidFill>
              </a:rPr>
              <a:t>Assessment can be also </a:t>
            </a:r>
            <a:r>
              <a:rPr lang="en-GB" sz="2000" b="1" dirty="0">
                <a:solidFill>
                  <a:schemeClr val="tx1"/>
                </a:solidFill>
              </a:rPr>
              <a:t>made and a  3 month time  period is allowed to monitor progression prior to a referral being actioned. This gives a comprehensive assessment and a opportunity to see whether intense support and recognition of needs by the main Care giver and the support of family/ Nursery enables progression.</a:t>
            </a:r>
          </a:p>
          <a:p>
            <a:r>
              <a:rPr lang="en-GB" sz="2000" b="1" dirty="0">
                <a:solidFill>
                  <a:schemeClr val="tx1"/>
                </a:solidFill>
              </a:rPr>
              <a:t> </a:t>
            </a:r>
          </a:p>
          <a:p>
            <a:r>
              <a:rPr lang="en-GB" sz="2000" b="1" dirty="0">
                <a:solidFill>
                  <a:schemeClr val="tx1"/>
                </a:solidFill>
              </a:rPr>
              <a:t>If a combination of speech and other areas of development show concern then a referral to </a:t>
            </a:r>
            <a:r>
              <a:rPr lang="en-GB" sz="2000" b="1" dirty="0" smtClean="0">
                <a:solidFill>
                  <a:schemeClr val="tx1"/>
                </a:solidFill>
              </a:rPr>
              <a:t>the Portage Team/Paediatrician </a:t>
            </a:r>
            <a:r>
              <a:rPr lang="en-GB" sz="2000" b="1" dirty="0">
                <a:solidFill>
                  <a:schemeClr val="tx1"/>
                </a:solidFill>
              </a:rPr>
              <a:t>is opted for assessment.</a:t>
            </a:r>
          </a:p>
          <a:p>
            <a:r>
              <a:rPr lang="en-GB" sz="2000" b="1" dirty="0">
                <a:solidFill>
                  <a:schemeClr val="tx1"/>
                </a:solidFill>
              </a:rPr>
              <a:t> </a:t>
            </a:r>
          </a:p>
          <a:p>
            <a:r>
              <a:rPr lang="en-GB" sz="2000" b="1" dirty="0">
                <a:solidFill>
                  <a:schemeClr val="tx1"/>
                </a:solidFill>
              </a:rPr>
              <a:t>If a child shows signs of struggling to eat/ chew or gags, then they may also be </a:t>
            </a:r>
            <a:r>
              <a:rPr lang="en-GB" sz="2000" b="1" dirty="0" smtClean="0">
                <a:solidFill>
                  <a:schemeClr val="tx1"/>
                </a:solidFill>
              </a:rPr>
              <a:t>referred </a:t>
            </a:r>
            <a:r>
              <a:rPr lang="en-GB" sz="2000" b="1" dirty="0">
                <a:solidFill>
                  <a:schemeClr val="tx1"/>
                </a:solidFill>
              </a:rPr>
              <a:t>to both the Paediatrician and the SALT department. </a:t>
            </a:r>
          </a:p>
          <a:p>
            <a:endParaRPr lang="en-GB" dirty="0"/>
          </a:p>
        </p:txBody>
      </p:sp>
    </p:spTree>
    <p:extLst>
      <p:ext uri="{BB962C8B-B14F-4D97-AF65-F5344CB8AC3E}">
        <p14:creationId xmlns:p14="http://schemas.microsoft.com/office/powerpoint/2010/main" val="2885582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28" y="0"/>
            <a:ext cx="8229600" cy="418058"/>
          </a:xfrm>
        </p:spPr>
        <p:txBody>
          <a:bodyPr>
            <a:noAutofit/>
          </a:bodyPr>
          <a:lstStyle/>
          <a:p>
            <a:r>
              <a:rPr lang="en-GB" sz="1200" dirty="0"/>
              <a:t>Agenda</a:t>
            </a:r>
            <a:br>
              <a:rPr lang="en-GB" sz="1200" dirty="0"/>
            </a:br>
            <a:endParaRPr lang="en-GB" sz="1200" dirty="0"/>
          </a:p>
        </p:txBody>
      </p:sp>
      <p:sp>
        <p:nvSpPr>
          <p:cNvPr id="3" name="Content Placeholder 2"/>
          <p:cNvSpPr>
            <a:spLocks noGrp="1"/>
          </p:cNvSpPr>
          <p:nvPr>
            <p:ph idx="1"/>
          </p:nvPr>
        </p:nvSpPr>
        <p:spPr>
          <a:xfrm>
            <a:off x="457200" y="620688"/>
            <a:ext cx="8229600" cy="5505475"/>
          </a:xfrm>
        </p:spPr>
        <p:txBody>
          <a:bodyPr>
            <a:normAutofit/>
          </a:bodyPr>
          <a:lstStyle/>
          <a:p>
            <a:r>
              <a:rPr lang="en-GB" sz="2600" dirty="0" smtClean="0"/>
              <a:t>1.Delivering </a:t>
            </a:r>
            <a:r>
              <a:rPr lang="en-GB" sz="2600" dirty="0"/>
              <a:t>Universal service to families</a:t>
            </a:r>
          </a:p>
          <a:p>
            <a:pPr marL="0" indent="0">
              <a:buNone/>
            </a:pPr>
            <a:r>
              <a:rPr lang="en-GB" sz="2600" dirty="0"/>
              <a:t> </a:t>
            </a:r>
          </a:p>
          <a:p>
            <a:r>
              <a:rPr lang="en-GB" sz="2600" dirty="0" smtClean="0"/>
              <a:t>2.Supporting </a:t>
            </a:r>
            <a:r>
              <a:rPr lang="en-GB" sz="2600" dirty="0"/>
              <a:t>families in promoting early language</a:t>
            </a:r>
          </a:p>
          <a:p>
            <a:pPr marL="0" indent="0">
              <a:buNone/>
            </a:pPr>
            <a:r>
              <a:rPr lang="en-GB" sz="2600" dirty="0"/>
              <a:t> </a:t>
            </a:r>
          </a:p>
          <a:p>
            <a:r>
              <a:rPr lang="en-GB" sz="2600" dirty="0" smtClean="0"/>
              <a:t>3.Top </a:t>
            </a:r>
            <a:r>
              <a:rPr lang="en-GB" sz="2600" dirty="0"/>
              <a:t>Tips  to promote early language in the home environment and school </a:t>
            </a:r>
            <a:r>
              <a:rPr lang="en-GB" sz="2600" dirty="0" smtClean="0"/>
              <a:t>readiness</a:t>
            </a:r>
          </a:p>
          <a:p>
            <a:endParaRPr lang="en-GB" sz="2600" dirty="0"/>
          </a:p>
          <a:p>
            <a:r>
              <a:rPr lang="en-GB" sz="2600" dirty="0" smtClean="0"/>
              <a:t>4.Assessment </a:t>
            </a:r>
            <a:r>
              <a:rPr lang="en-GB" sz="2600" dirty="0"/>
              <a:t>tools used to make timely and appropriate referrals</a:t>
            </a:r>
          </a:p>
          <a:p>
            <a:endParaRPr lang="en-GB" sz="2600" dirty="0"/>
          </a:p>
          <a:p>
            <a:r>
              <a:rPr lang="en-GB" sz="2600" dirty="0" smtClean="0"/>
              <a:t>5.Supporting</a:t>
            </a:r>
            <a:r>
              <a:rPr lang="en-GB" sz="2600" dirty="0"/>
              <a:t>  children with speech and language delay</a:t>
            </a:r>
          </a:p>
          <a:p>
            <a:endParaRPr lang="en-GB" dirty="0"/>
          </a:p>
        </p:txBody>
      </p:sp>
      <p:pic>
        <p:nvPicPr>
          <p:cNvPr id="3074" name="Picture 2" descr="C:\Users\swkellc\AppData\Local\Microsoft\Windows\INetCache\IE\NWU31I9C\Universal_pictures_logoti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733256"/>
            <a:ext cx="8712968"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05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3314" name="Picture 2" descr="C:\Users\swkellc\AppData\Local\Microsoft\Windows\INetCache\IE\0HE2FAM0\Slide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467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What support is out there?</a:t>
            </a:r>
            <a:r>
              <a:rPr lang="en-GB" dirty="0" smtClean="0"/>
              <a:t/>
            </a:r>
            <a:br>
              <a:rPr lang="en-GB" dirty="0" smtClean="0"/>
            </a:br>
            <a:endParaRPr lang="en-GB" dirty="0"/>
          </a:p>
        </p:txBody>
      </p:sp>
      <p:sp>
        <p:nvSpPr>
          <p:cNvPr id="3" name="Content Placeholder 2"/>
          <p:cNvSpPr>
            <a:spLocks noGrp="1"/>
          </p:cNvSpPr>
          <p:nvPr>
            <p:ph idx="1"/>
          </p:nvPr>
        </p:nvSpPr>
        <p:spPr>
          <a:xfrm>
            <a:off x="395536" y="1772816"/>
            <a:ext cx="8229600" cy="4525963"/>
          </a:xfrm>
        </p:spPr>
        <p:txBody>
          <a:bodyPr/>
          <a:lstStyle/>
          <a:p>
            <a:r>
              <a:rPr lang="en-GB" b="1" dirty="0" smtClean="0"/>
              <a:t>Loads </a:t>
            </a:r>
            <a:r>
              <a:rPr lang="en-GB" b="1" dirty="0"/>
              <a:t>of </a:t>
            </a:r>
            <a:r>
              <a:rPr lang="en-GB" b="1" dirty="0" smtClean="0"/>
              <a:t>recourses- </a:t>
            </a:r>
            <a:r>
              <a:rPr lang="en-GB" b="1" dirty="0"/>
              <a:t>SALT website.</a:t>
            </a:r>
            <a:endParaRPr lang="en-GB" dirty="0"/>
          </a:p>
          <a:p>
            <a:r>
              <a:rPr lang="en-GB" b="1" dirty="0" smtClean="0"/>
              <a:t>Local Groups </a:t>
            </a:r>
            <a:r>
              <a:rPr lang="en-GB" b="1" dirty="0"/>
              <a:t>attached to local Hubs </a:t>
            </a:r>
            <a:endParaRPr lang="en-GB" dirty="0"/>
          </a:p>
          <a:p>
            <a:r>
              <a:rPr lang="en-GB" b="1" dirty="0"/>
              <a:t>Specific groups with children who present with additional needs</a:t>
            </a:r>
            <a:r>
              <a:rPr lang="en-GB" b="1" dirty="0" smtClean="0"/>
              <a:t>.</a:t>
            </a:r>
          </a:p>
          <a:p>
            <a:r>
              <a:rPr lang="en-GB" b="1" dirty="0" smtClean="0"/>
              <a:t>6 week Package of Care by experienced Nursery Nurses</a:t>
            </a:r>
          </a:p>
          <a:p>
            <a:r>
              <a:rPr lang="en-GB" b="1" dirty="0" smtClean="0"/>
              <a:t>Work with other Agencies to support specific needs</a:t>
            </a:r>
          </a:p>
          <a:p>
            <a:endParaRPr lang="en-GB" dirty="0"/>
          </a:p>
          <a:p>
            <a:endParaRPr lang="en-GB" dirty="0"/>
          </a:p>
        </p:txBody>
      </p:sp>
    </p:spTree>
    <p:extLst>
      <p:ext uri="{BB962C8B-B14F-4D97-AF65-F5344CB8AC3E}">
        <p14:creationId xmlns:p14="http://schemas.microsoft.com/office/powerpoint/2010/main" val="1885506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normAutofit fontScale="90000"/>
          </a:bodyPr>
          <a:lstStyle/>
          <a:p>
            <a:r>
              <a:rPr lang="en-GB" sz="3100" b="1" dirty="0"/>
              <a:t>Remember The biggest support is YOU!! </a:t>
            </a:r>
            <a:r>
              <a:rPr lang="en-GB" dirty="0"/>
              <a:t/>
            </a:r>
            <a:br>
              <a:rPr lang="en-GB" dirty="0"/>
            </a:br>
            <a:endParaRPr lang="en-GB"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en-GB" b="1" dirty="0"/>
              <a:t>Talking showing love and affection, providing a happy nurturing home life, limiting screen time, playing simple games, going down to the child’s level to play, turning your phone off and giving your child attention</a:t>
            </a:r>
            <a:r>
              <a:rPr lang="en-GB" b="1" dirty="0" smtClean="0"/>
              <a:t>.</a:t>
            </a:r>
          </a:p>
          <a:p>
            <a:endParaRPr lang="en-GB" dirty="0"/>
          </a:p>
          <a:p>
            <a:r>
              <a:rPr lang="en-GB" b="1" dirty="0"/>
              <a:t>Telling them stories or making fun things </a:t>
            </a:r>
            <a:r>
              <a:rPr lang="en-GB" b="1" dirty="0" smtClean="0"/>
              <a:t>up, this will </a:t>
            </a:r>
            <a:r>
              <a:rPr lang="en-GB" b="1" dirty="0"/>
              <a:t>gain thought and excitement, no devise can compensate for 1-1 </a:t>
            </a:r>
            <a:r>
              <a:rPr lang="en-GB" b="1" dirty="0" smtClean="0"/>
              <a:t>human interaction, </a:t>
            </a:r>
            <a:r>
              <a:rPr lang="en-GB" b="1" dirty="0"/>
              <a:t>it costs nothing to talk, give eye contact, hug and give praise.</a:t>
            </a:r>
            <a:endParaRPr lang="en-GB" dirty="0"/>
          </a:p>
          <a:p>
            <a:endParaRPr lang="en-GB" dirty="0"/>
          </a:p>
          <a:p>
            <a:r>
              <a:rPr lang="en-GB" b="1" dirty="0"/>
              <a:t>Remember back ground noise makes it difficult to hear and repeat clear sounds!! </a:t>
            </a:r>
            <a:r>
              <a:rPr lang="en-GB" b="1" dirty="0" smtClean="0"/>
              <a:t> -Turn </a:t>
            </a:r>
            <a:r>
              <a:rPr lang="en-GB" b="1" dirty="0"/>
              <a:t>TV </a:t>
            </a:r>
            <a:r>
              <a:rPr lang="en-GB" b="1" dirty="0" smtClean="0"/>
              <a:t>off</a:t>
            </a:r>
          </a:p>
          <a:p>
            <a:endParaRPr lang="en-GB" dirty="0"/>
          </a:p>
          <a:p>
            <a:r>
              <a:rPr lang="en-GB" b="1" dirty="0" smtClean="0"/>
              <a:t>Minimise </a:t>
            </a:r>
            <a:r>
              <a:rPr lang="en-GB" b="1" dirty="0"/>
              <a:t>the Dummy, keep it only for sleep times, encourage </a:t>
            </a:r>
            <a:r>
              <a:rPr lang="en-GB" b="1" dirty="0" smtClean="0"/>
              <a:t>sounds</a:t>
            </a:r>
          </a:p>
          <a:p>
            <a:r>
              <a:rPr lang="en-GB" b="1" dirty="0" smtClean="0"/>
              <a:t>Share the Love -Point at the world and say what you see</a:t>
            </a:r>
            <a:endParaRPr lang="en-GB" b="1" dirty="0"/>
          </a:p>
        </p:txBody>
      </p:sp>
      <p:pic>
        <p:nvPicPr>
          <p:cNvPr id="10242" name="Picture 2" descr="C:\Users\swkellc\AppData\Local\Microsoft\Windows\INetCache\IE\0HE2FAM0\GMcGlinn-love-hear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5152"/>
            <a:ext cx="1793053" cy="153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62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smtClean="0"/>
          </a:p>
          <a:p>
            <a:r>
              <a:rPr lang="en-GB" dirty="0" smtClean="0">
                <a:solidFill>
                  <a:schemeClr val="tx1"/>
                </a:solidFill>
              </a:rPr>
              <a:t>Please feel free to ask any questions </a:t>
            </a:r>
            <a:endParaRPr lang="en-GB" dirty="0">
              <a:solidFill>
                <a:schemeClr val="tx1"/>
              </a:solidFill>
            </a:endParaRPr>
          </a:p>
        </p:txBody>
      </p:sp>
      <p:pic>
        <p:nvPicPr>
          <p:cNvPr id="11266" name="Picture 2" descr="C:\Users\swkellc\AppData\Local\Microsoft\Windows\INetCache\IE\T1FQ7GF5\Thank-you-pinned-no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123" y="476672"/>
            <a:ext cx="5976663" cy="362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5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
            </a:r>
            <a:br>
              <a:rPr lang="en-GB" b="1" u="sng" dirty="0" smtClean="0"/>
            </a:br>
            <a:r>
              <a:rPr lang="en-GB" b="1" u="sng" dirty="0" smtClean="0"/>
              <a:t>So </a:t>
            </a:r>
            <a:r>
              <a:rPr lang="en-GB" b="1" u="sng" dirty="0"/>
              <a:t>Why Health Visitors ( HV) ?</a:t>
            </a:r>
            <a:r>
              <a:rPr lang="en-GB" dirty="0"/>
              <a:t/>
            </a:r>
            <a:br>
              <a:rPr lang="en-GB" dirty="0"/>
            </a:br>
            <a:endParaRPr lang="en-GB" dirty="0"/>
          </a:p>
        </p:txBody>
      </p:sp>
      <p:sp>
        <p:nvSpPr>
          <p:cNvPr id="3" name="Content Placeholder 2"/>
          <p:cNvSpPr>
            <a:spLocks noGrp="1"/>
          </p:cNvSpPr>
          <p:nvPr>
            <p:ph idx="1"/>
          </p:nvPr>
        </p:nvSpPr>
        <p:spPr>
          <a:xfrm>
            <a:off x="467544" y="1556792"/>
            <a:ext cx="8219256" cy="4569371"/>
          </a:xfrm>
        </p:spPr>
        <p:txBody>
          <a:bodyPr>
            <a:normAutofit fontScale="77500" lnSpcReduction="20000"/>
          </a:bodyPr>
          <a:lstStyle/>
          <a:p>
            <a:r>
              <a:rPr lang="en-GB" b="1" dirty="0"/>
              <a:t>(HV) -Lead on the Healthy Child Programme</a:t>
            </a:r>
            <a:endParaRPr lang="en-GB" dirty="0"/>
          </a:p>
          <a:p>
            <a:endParaRPr lang="en-GB" dirty="0"/>
          </a:p>
          <a:p>
            <a:r>
              <a:rPr lang="en-GB" b="1" dirty="0"/>
              <a:t>        -Deliver universal service to all families.</a:t>
            </a:r>
            <a:endParaRPr lang="en-GB" dirty="0"/>
          </a:p>
          <a:p>
            <a:endParaRPr lang="en-GB" dirty="0"/>
          </a:p>
          <a:p>
            <a:r>
              <a:rPr lang="en-GB" b="1" dirty="0"/>
              <a:t>       -They are specialist in Public Health, with knowledge and skills in assessing</a:t>
            </a:r>
            <a:endParaRPr lang="en-GB" dirty="0"/>
          </a:p>
          <a:p>
            <a:pPr marL="0" indent="0">
              <a:buNone/>
            </a:pPr>
            <a:r>
              <a:rPr lang="en-GB" b="1" dirty="0"/>
              <a:t> </a:t>
            </a:r>
            <a:endParaRPr lang="en-GB" dirty="0"/>
          </a:p>
          <a:p>
            <a:r>
              <a:rPr lang="en-GB" b="1" dirty="0"/>
              <a:t>       -Can offer timely interventions and have established relationships with </a:t>
            </a:r>
            <a:r>
              <a:rPr lang="en-GB" b="1" dirty="0" smtClean="0"/>
              <a:t>families</a:t>
            </a:r>
          </a:p>
          <a:p>
            <a:endParaRPr lang="en-GB" dirty="0"/>
          </a:p>
          <a:p>
            <a:r>
              <a:rPr lang="en-GB" b="1" dirty="0" smtClean="0"/>
              <a:t>-</a:t>
            </a:r>
            <a:r>
              <a:rPr lang="en-GB" b="1" dirty="0"/>
              <a:t>They work within the home and can promote this as a learning environment</a:t>
            </a:r>
            <a:endParaRPr lang="en-GB" dirty="0"/>
          </a:p>
          <a:p>
            <a:endParaRPr lang="en-GB" dirty="0"/>
          </a:p>
        </p:txBody>
      </p:sp>
    </p:spTree>
    <p:extLst>
      <p:ext uri="{BB962C8B-B14F-4D97-AF65-F5344CB8AC3E}">
        <p14:creationId xmlns:p14="http://schemas.microsoft.com/office/powerpoint/2010/main" val="20487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3600" b="1" dirty="0" smtClean="0"/>
              <a:t>50% of Children start school with Speech Language Communication (SLC) )delay</a:t>
            </a:r>
            <a:r>
              <a:rPr lang="en-GB" b="1" dirty="0" smtClean="0"/>
              <a:t/>
            </a:r>
            <a:br>
              <a:rPr lang="en-GB" b="1" dirty="0" smtClean="0"/>
            </a:br>
            <a:endParaRPr lang="en-GB" dirty="0"/>
          </a:p>
        </p:txBody>
      </p:sp>
      <p:pic>
        <p:nvPicPr>
          <p:cNvPr id="1026" name="Picture 2" descr="C:\Users\swkellc\AppData\Local\Microsoft\Windows\INetCache\IE\0HE2FAM0\image-20160607-15038-4t9mj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36127"/>
            <a:ext cx="8229600" cy="405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61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63488"/>
            <a:ext cx="7772400" cy="3339802"/>
          </a:xfrm>
        </p:spPr>
        <p:txBody>
          <a:bodyPr/>
          <a:lstStyle/>
          <a:p>
            <a:pPr lvl="0"/>
            <a:r>
              <a:rPr lang="en-GB" b="1" dirty="0"/>
              <a:t>So what is Universal Services ?</a:t>
            </a:r>
            <a:endParaRPr lang="en-GB" dirty="0"/>
          </a:p>
        </p:txBody>
      </p:sp>
      <p:sp>
        <p:nvSpPr>
          <p:cNvPr id="4" name="Content Placeholder 3"/>
          <p:cNvSpPr>
            <a:spLocks noGrp="1"/>
          </p:cNvSpPr>
          <p:nvPr>
            <p:ph type="subTitle" idx="1"/>
          </p:nvPr>
        </p:nvSpPr>
        <p:spPr>
          <a:xfrm>
            <a:off x="1043608" y="2060848"/>
            <a:ext cx="6400800" cy="3600400"/>
          </a:xfrm>
        </p:spPr>
        <p:txBody>
          <a:bodyPr>
            <a:normAutofit/>
          </a:bodyPr>
          <a:lstStyle/>
          <a:p>
            <a:pPr lvl="0"/>
            <a:r>
              <a:rPr lang="en-GB" b="1" dirty="0" smtClean="0">
                <a:solidFill>
                  <a:schemeClr val="tx1"/>
                </a:solidFill>
              </a:rPr>
              <a:t>Antenatal visit- Pre-birth assessment</a:t>
            </a:r>
          </a:p>
          <a:p>
            <a:pPr lvl="0"/>
            <a:r>
              <a:rPr lang="en-GB" b="1" dirty="0" smtClean="0">
                <a:solidFill>
                  <a:schemeClr val="tx1"/>
                </a:solidFill>
              </a:rPr>
              <a:t>NBV New Birth Visit 10-14 days</a:t>
            </a:r>
          </a:p>
          <a:p>
            <a:pPr lvl="0"/>
            <a:r>
              <a:rPr lang="en-GB" b="1" dirty="0" smtClean="0">
                <a:solidFill>
                  <a:schemeClr val="tx1"/>
                </a:solidFill>
              </a:rPr>
              <a:t>6-8 week development check</a:t>
            </a:r>
          </a:p>
          <a:p>
            <a:pPr lvl="0"/>
            <a:r>
              <a:rPr lang="en-GB" b="1" dirty="0" smtClean="0">
                <a:solidFill>
                  <a:schemeClr val="tx1"/>
                </a:solidFill>
              </a:rPr>
              <a:t>8 month-1year development check</a:t>
            </a:r>
          </a:p>
          <a:p>
            <a:pPr lvl="0"/>
            <a:r>
              <a:rPr lang="en-GB" b="1" dirty="0" smtClean="0">
                <a:solidFill>
                  <a:schemeClr val="tx1"/>
                </a:solidFill>
              </a:rPr>
              <a:t>2-2.4yr development check</a:t>
            </a:r>
          </a:p>
          <a:p>
            <a:endParaRPr lang="en-GB" dirty="0"/>
          </a:p>
        </p:txBody>
      </p:sp>
    </p:spTree>
    <p:extLst>
      <p:ext uri="{BB962C8B-B14F-4D97-AF65-F5344CB8AC3E}">
        <p14:creationId xmlns:p14="http://schemas.microsoft.com/office/powerpoint/2010/main" val="77469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548680"/>
            <a:ext cx="5958408" cy="1200329"/>
          </a:xfrm>
          <a:prstGeom prst="rect">
            <a:avLst/>
          </a:prstGeom>
        </p:spPr>
        <p:txBody>
          <a:bodyPr wrap="square">
            <a:spAutoFit/>
          </a:bodyPr>
          <a:lstStyle/>
          <a:p>
            <a:r>
              <a:rPr lang="en-GB" dirty="0"/>
              <a:t>By offering a universal service we help to reduce the gap, preventing children being missed/undetected with </a:t>
            </a:r>
            <a:r>
              <a:rPr lang="en-GB" dirty="0" smtClean="0"/>
              <a:t>issues</a:t>
            </a:r>
          </a:p>
          <a:p>
            <a:endParaRPr lang="en-GB" dirty="0"/>
          </a:p>
          <a:p>
            <a:r>
              <a:rPr lang="en-GB" dirty="0" smtClean="0"/>
              <a:t>.</a:t>
            </a:r>
            <a:endParaRPr lang="en-GB" dirty="0"/>
          </a:p>
        </p:txBody>
      </p:sp>
      <p:sp>
        <p:nvSpPr>
          <p:cNvPr id="3" name="Rectangle 2"/>
          <p:cNvSpPr/>
          <p:nvPr/>
        </p:nvSpPr>
        <p:spPr>
          <a:xfrm>
            <a:off x="827584" y="4365104"/>
            <a:ext cx="7992888" cy="2246769"/>
          </a:xfrm>
          <a:prstGeom prst="rect">
            <a:avLst/>
          </a:prstGeom>
        </p:spPr>
        <p:txBody>
          <a:bodyPr wrap="square">
            <a:spAutoFit/>
          </a:bodyPr>
          <a:lstStyle/>
          <a:p>
            <a:r>
              <a:rPr lang="en-GB" sz="2800" dirty="0" smtClean="0"/>
              <a:t>Our Family Health &amp; lifestyle Service Team </a:t>
            </a:r>
            <a:r>
              <a:rPr lang="en-GB" sz="2800" dirty="0"/>
              <a:t>consists of Health Visitors, Nursery Nurses, </a:t>
            </a:r>
            <a:r>
              <a:rPr lang="en-GB" sz="2800" dirty="0" smtClean="0"/>
              <a:t>Clinic Assistants </a:t>
            </a:r>
            <a:r>
              <a:rPr lang="en-GB" sz="2800" dirty="0"/>
              <a:t>and we offer other services in addition; </a:t>
            </a:r>
            <a:r>
              <a:rPr lang="en-GB" sz="2800" dirty="0" smtClean="0"/>
              <a:t>Support </a:t>
            </a:r>
            <a:r>
              <a:rPr lang="en-GB" sz="2800" dirty="0"/>
              <a:t>with Stop smoking, One Body One Life and </a:t>
            </a:r>
            <a:r>
              <a:rPr lang="en-GB" sz="2800" dirty="0" smtClean="0"/>
              <a:t>Infant Feeding Team, School Nursing, FNP Team</a:t>
            </a:r>
            <a:r>
              <a:rPr lang="en-GB" sz="2800" dirty="0"/>
              <a:t>.</a:t>
            </a:r>
          </a:p>
        </p:txBody>
      </p:sp>
      <p:pic>
        <p:nvPicPr>
          <p:cNvPr id="4098" name="Picture 2" descr="C:\Users\swkellc\AppData\Local\Microsoft\Windows\INetCache\IE\T1FQ7GF5\teamwork-diversity-204717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520" y="1462472"/>
            <a:ext cx="6413957" cy="247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9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368151"/>
          </a:xfrm>
        </p:spPr>
        <p:txBody>
          <a:bodyPr>
            <a:normAutofit fontScale="90000"/>
          </a:bodyPr>
          <a:lstStyle/>
          <a:p>
            <a:r>
              <a:rPr lang="en-GB" b="1" dirty="0"/>
              <a:t>So what do we expect?</a:t>
            </a:r>
            <a:r>
              <a:rPr lang="en-GB" dirty="0"/>
              <a:t/>
            </a:r>
            <a:br>
              <a:rPr lang="en-GB" dirty="0"/>
            </a:br>
            <a:endParaRPr lang="en-GB" dirty="0"/>
          </a:p>
        </p:txBody>
      </p:sp>
      <p:sp>
        <p:nvSpPr>
          <p:cNvPr id="3" name="Subtitle 2"/>
          <p:cNvSpPr>
            <a:spLocks noGrp="1"/>
          </p:cNvSpPr>
          <p:nvPr>
            <p:ph type="subTitle" idx="1"/>
          </p:nvPr>
        </p:nvSpPr>
        <p:spPr>
          <a:xfrm>
            <a:off x="107504" y="1556792"/>
            <a:ext cx="8928992" cy="4968552"/>
          </a:xfrm>
        </p:spPr>
        <p:txBody>
          <a:bodyPr>
            <a:normAutofit/>
          </a:bodyPr>
          <a:lstStyle/>
          <a:p>
            <a:r>
              <a:rPr lang="en-GB" b="1" dirty="0">
                <a:solidFill>
                  <a:schemeClr val="tx1"/>
                </a:solidFill>
              </a:rPr>
              <a:t>In the 1</a:t>
            </a:r>
            <a:r>
              <a:rPr lang="en-GB" b="1" baseline="30000" dirty="0">
                <a:solidFill>
                  <a:schemeClr val="tx1"/>
                </a:solidFill>
              </a:rPr>
              <a:t>st</a:t>
            </a:r>
            <a:r>
              <a:rPr lang="en-GB" b="1" dirty="0">
                <a:solidFill>
                  <a:schemeClr val="tx1"/>
                </a:solidFill>
              </a:rPr>
              <a:t> year of life we expect a child to be vocal, to have 2-3 words </a:t>
            </a:r>
            <a:r>
              <a:rPr lang="en-GB" b="1" dirty="0" err="1">
                <a:solidFill>
                  <a:schemeClr val="tx1"/>
                </a:solidFill>
              </a:rPr>
              <a:t>ie</a:t>
            </a:r>
            <a:r>
              <a:rPr lang="en-GB" b="1" dirty="0">
                <a:solidFill>
                  <a:schemeClr val="tx1"/>
                </a:solidFill>
              </a:rPr>
              <a:t>; Mamma ,</a:t>
            </a:r>
            <a:r>
              <a:rPr lang="en-GB" b="1" dirty="0" err="1">
                <a:solidFill>
                  <a:schemeClr val="tx1"/>
                </a:solidFill>
              </a:rPr>
              <a:t>Dadda</a:t>
            </a:r>
            <a:r>
              <a:rPr lang="en-GB" b="1" dirty="0">
                <a:solidFill>
                  <a:schemeClr val="tx1"/>
                </a:solidFill>
              </a:rPr>
              <a:t>, Babba</a:t>
            </a:r>
          </a:p>
          <a:p>
            <a:r>
              <a:rPr lang="en-GB" b="1" dirty="0">
                <a:solidFill>
                  <a:schemeClr val="tx1"/>
                </a:solidFill>
              </a:rPr>
              <a:t>In the 2</a:t>
            </a:r>
            <a:r>
              <a:rPr lang="en-GB" b="1" baseline="30000" dirty="0">
                <a:solidFill>
                  <a:schemeClr val="tx1"/>
                </a:solidFill>
              </a:rPr>
              <a:t>nd</a:t>
            </a:r>
            <a:r>
              <a:rPr lang="en-GB" b="1" dirty="0">
                <a:solidFill>
                  <a:schemeClr val="tx1"/>
                </a:solidFill>
              </a:rPr>
              <a:t> Year of life we expect a child to start to link words, “All gone”  “Good girl”</a:t>
            </a:r>
          </a:p>
          <a:p>
            <a:r>
              <a:rPr lang="en-GB" b="1" dirty="0">
                <a:solidFill>
                  <a:schemeClr val="tx1"/>
                </a:solidFill>
              </a:rPr>
              <a:t>In the 3</a:t>
            </a:r>
            <a:r>
              <a:rPr lang="en-GB" b="1" baseline="30000" dirty="0">
                <a:solidFill>
                  <a:schemeClr val="tx1"/>
                </a:solidFill>
              </a:rPr>
              <a:t>rd</a:t>
            </a:r>
            <a:r>
              <a:rPr lang="en-GB" b="1" dirty="0">
                <a:solidFill>
                  <a:schemeClr val="tx1"/>
                </a:solidFill>
              </a:rPr>
              <a:t> year of life we expect a child to progress into short sentences.</a:t>
            </a:r>
          </a:p>
          <a:p>
            <a:r>
              <a:rPr lang="en-GB" b="1" dirty="0">
                <a:solidFill>
                  <a:schemeClr val="tx1"/>
                </a:solidFill>
              </a:rPr>
              <a:t>In the 4 </a:t>
            </a:r>
            <a:r>
              <a:rPr lang="en-GB" b="1" dirty="0" err="1">
                <a:solidFill>
                  <a:schemeClr val="tx1"/>
                </a:solidFill>
              </a:rPr>
              <a:t>th</a:t>
            </a:r>
            <a:r>
              <a:rPr lang="en-GB" b="1" dirty="0">
                <a:solidFill>
                  <a:schemeClr val="tx1"/>
                </a:solidFill>
              </a:rPr>
              <a:t> year of life we expect good interaction, easily understood and forming short conversations.</a:t>
            </a:r>
          </a:p>
          <a:p>
            <a:endParaRPr lang="en-GB" dirty="0"/>
          </a:p>
        </p:txBody>
      </p:sp>
    </p:spTree>
    <p:extLst>
      <p:ext uri="{BB962C8B-B14F-4D97-AF65-F5344CB8AC3E}">
        <p14:creationId xmlns:p14="http://schemas.microsoft.com/office/powerpoint/2010/main" val="403927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188640"/>
            <a:ext cx="8640960" cy="1200329"/>
          </a:xfrm>
          <a:prstGeom prst="rect">
            <a:avLst/>
          </a:prstGeom>
        </p:spPr>
        <p:txBody>
          <a:bodyPr wrap="square">
            <a:spAutoFit/>
          </a:bodyPr>
          <a:lstStyle/>
          <a:p>
            <a:r>
              <a:rPr lang="en-GB" b="1" u="sng" dirty="0" smtClean="0"/>
              <a:t>                                     </a:t>
            </a:r>
          </a:p>
          <a:p>
            <a:endParaRPr lang="en-GB" b="1" u="sng" dirty="0"/>
          </a:p>
          <a:p>
            <a:pPr algn="ctr"/>
            <a:r>
              <a:rPr lang="en-GB" b="1" u="sng" dirty="0" smtClean="0"/>
              <a:t>Building </a:t>
            </a:r>
            <a:r>
              <a:rPr lang="en-GB" b="1" u="sng" dirty="0"/>
              <a:t>blocks of language development</a:t>
            </a:r>
            <a:endParaRPr lang="en-GB" dirty="0"/>
          </a:p>
          <a:p>
            <a:r>
              <a:rPr lang="en-GB" b="1" dirty="0"/>
              <a:t> </a:t>
            </a:r>
            <a:endParaRPr lang="en-GB" dirty="0"/>
          </a:p>
        </p:txBody>
      </p:sp>
      <p:sp>
        <p:nvSpPr>
          <p:cNvPr id="24" name="Rectangle 23"/>
          <p:cNvSpPr/>
          <p:nvPr/>
        </p:nvSpPr>
        <p:spPr>
          <a:xfrm>
            <a:off x="179512" y="1556792"/>
            <a:ext cx="8496944" cy="3447098"/>
          </a:xfrm>
          <a:prstGeom prst="rect">
            <a:avLst/>
          </a:prstGeom>
        </p:spPr>
        <p:txBody>
          <a:bodyPr wrap="square">
            <a:spAutoFit/>
          </a:bodyPr>
          <a:lstStyle/>
          <a:p>
            <a:endParaRPr lang="en-GB" dirty="0" smtClean="0"/>
          </a:p>
          <a:p>
            <a:endParaRPr lang="en-GB" sz="2000" dirty="0" smtClean="0"/>
          </a:p>
          <a:p>
            <a:r>
              <a:rPr lang="en-GB" sz="2000" dirty="0" smtClean="0"/>
              <a:t>                                                                         Speech</a:t>
            </a:r>
          </a:p>
          <a:p>
            <a:endParaRPr lang="en-GB" sz="2000" dirty="0" smtClean="0"/>
          </a:p>
          <a:p>
            <a:r>
              <a:rPr lang="en-GB" sz="2000" dirty="0" smtClean="0"/>
              <a:t>                                                             Expressive language</a:t>
            </a:r>
          </a:p>
          <a:p>
            <a:endParaRPr lang="en-GB" sz="2000" dirty="0" smtClean="0"/>
          </a:p>
          <a:p>
            <a:r>
              <a:rPr lang="en-GB" sz="2000" dirty="0" smtClean="0"/>
              <a:t>                                                                   Understanding</a:t>
            </a:r>
          </a:p>
          <a:p>
            <a:endParaRPr lang="en-GB" sz="2000" dirty="0" smtClean="0"/>
          </a:p>
          <a:p>
            <a:r>
              <a:rPr lang="en-GB" sz="2000" dirty="0" smtClean="0"/>
              <a:t>                                                                  Play &amp; interaction</a:t>
            </a:r>
          </a:p>
          <a:p>
            <a:endParaRPr lang="en-GB" sz="2000" dirty="0" smtClean="0"/>
          </a:p>
          <a:p>
            <a:r>
              <a:rPr lang="en-GB" sz="2000" dirty="0" smtClean="0"/>
              <a:t>                                                           Listening and attention</a:t>
            </a:r>
            <a:endParaRPr lang="en-GB" sz="2000" dirty="0"/>
          </a:p>
        </p:txBody>
      </p:sp>
      <p:pic>
        <p:nvPicPr>
          <p:cNvPr id="5122" name="Picture 2" descr="C:\Users\swkellc\AppData\Local\Microsoft\Windows\INetCache\IE\0HE2FAM0\Jazyk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57192"/>
            <a:ext cx="9144000"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89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60649"/>
            <a:ext cx="7772400" cy="1440159"/>
          </a:xfrm>
        </p:spPr>
        <p:txBody>
          <a:bodyPr>
            <a:normAutofit/>
          </a:bodyPr>
          <a:lstStyle/>
          <a:p>
            <a:r>
              <a:rPr lang="en-GB" b="1" dirty="0"/>
              <a:t>The Importance of Play </a:t>
            </a:r>
            <a:r>
              <a:rPr lang="en-GB" dirty="0"/>
              <a:t/>
            </a:r>
            <a:br>
              <a:rPr lang="en-GB" dirty="0"/>
            </a:br>
            <a:endParaRPr lang="en-GB" dirty="0"/>
          </a:p>
        </p:txBody>
      </p:sp>
      <p:sp>
        <p:nvSpPr>
          <p:cNvPr id="4" name="Subtitle 3"/>
          <p:cNvSpPr>
            <a:spLocks noGrp="1"/>
          </p:cNvSpPr>
          <p:nvPr>
            <p:ph type="subTitle" idx="1"/>
          </p:nvPr>
        </p:nvSpPr>
        <p:spPr>
          <a:xfrm>
            <a:off x="395536" y="1124744"/>
            <a:ext cx="8352928" cy="5328592"/>
          </a:xfrm>
        </p:spPr>
        <p:txBody>
          <a:bodyPr>
            <a:normAutofit fontScale="55000" lnSpcReduction="20000"/>
          </a:bodyPr>
          <a:lstStyle/>
          <a:p>
            <a:pPr lvl="0"/>
            <a:endParaRPr lang="en-GB" b="1" dirty="0" smtClean="0">
              <a:solidFill>
                <a:schemeClr val="tx1"/>
              </a:solidFill>
            </a:endParaRPr>
          </a:p>
          <a:p>
            <a:pPr lvl="0"/>
            <a:r>
              <a:rPr lang="en-GB" b="1" dirty="0" smtClean="0">
                <a:solidFill>
                  <a:schemeClr val="tx1"/>
                </a:solidFill>
              </a:rPr>
              <a:t>The </a:t>
            </a:r>
            <a:r>
              <a:rPr lang="en-GB" b="1" dirty="0">
                <a:solidFill>
                  <a:schemeClr val="tx1"/>
                </a:solidFill>
              </a:rPr>
              <a:t>inability to play and explore the world around them will affect a child’s ability to develop speech and language. </a:t>
            </a:r>
          </a:p>
          <a:p>
            <a:r>
              <a:rPr lang="en-GB" b="1" dirty="0">
                <a:solidFill>
                  <a:schemeClr val="tx1"/>
                </a:solidFill>
              </a:rPr>
              <a:t> </a:t>
            </a:r>
          </a:p>
          <a:p>
            <a:pPr lvl="0"/>
            <a:r>
              <a:rPr lang="en-GB" b="1" dirty="0">
                <a:solidFill>
                  <a:schemeClr val="tx1"/>
                </a:solidFill>
              </a:rPr>
              <a:t> Children who have good play skills in the pre school years  show improved outcomes for language and literacy skills in the future .</a:t>
            </a:r>
          </a:p>
          <a:p>
            <a:pPr lvl="0"/>
            <a:r>
              <a:rPr lang="en-GB" b="1" dirty="0">
                <a:solidFill>
                  <a:schemeClr val="tx1"/>
                </a:solidFill>
              </a:rPr>
              <a:t>   Their play level is an indicator of what their language potential . Play is so important ! </a:t>
            </a:r>
          </a:p>
          <a:p>
            <a:r>
              <a:rPr lang="en-GB" b="1" dirty="0">
                <a:solidFill>
                  <a:schemeClr val="tx1"/>
                </a:solidFill>
              </a:rPr>
              <a:t> </a:t>
            </a:r>
          </a:p>
          <a:p>
            <a:r>
              <a:rPr lang="en-GB" b="1" dirty="0">
                <a:solidFill>
                  <a:schemeClr val="tx1"/>
                </a:solidFill>
              </a:rPr>
              <a:t>• Careful observation of the child's age and stage will help you track their play development and help you decide how to move their play on .  </a:t>
            </a:r>
          </a:p>
          <a:p>
            <a:r>
              <a:rPr lang="en-GB" b="1" dirty="0">
                <a:solidFill>
                  <a:schemeClr val="tx1"/>
                </a:solidFill>
              </a:rPr>
              <a:t> </a:t>
            </a:r>
          </a:p>
          <a:p>
            <a:r>
              <a:rPr lang="en-GB" b="1" dirty="0">
                <a:solidFill>
                  <a:schemeClr val="tx1"/>
                </a:solidFill>
              </a:rPr>
              <a:t>• You can do this by engaging them in play activities one stage ahead. </a:t>
            </a:r>
          </a:p>
          <a:p>
            <a:r>
              <a:rPr lang="en-GB" b="1" dirty="0">
                <a:solidFill>
                  <a:schemeClr val="tx1"/>
                </a:solidFill>
              </a:rPr>
              <a:t> </a:t>
            </a:r>
          </a:p>
          <a:p>
            <a:r>
              <a:rPr lang="en-GB" b="1" dirty="0">
                <a:solidFill>
                  <a:schemeClr val="tx1"/>
                </a:solidFill>
              </a:rPr>
              <a:t>• Some children need to be taught how to play with adults modelling as it is not always natural to them and their families . They need be given the opportunity .  Language skills can be developed through play and maximised with opportunity.  </a:t>
            </a:r>
          </a:p>
          <a:p>
            <a:r>
              <a:rPr lang="en-GB" b="1" dirty="0">
                <a:solidFill>
                  <a:schemeClr val="tx1"/>
                </a:solidFill>
              </a:rPr>
              <a:t> </a:t>
            </a:r>
          </a:p>
          <a:p>
            <a:r>
              <a:rPr lang="en-GB" b="1" dirty="0">
                <a:solidFill>
                  <a:schemeClr val="tx1"/>
                </a:solidFill>
              </a:rPr>
              <a:t>• Play has  many stages of development that is expected for every child .  However some children do not follow these  patterns and present with disordered play skills</a:t>
            </a:r>
          </a:p>
          <a:p>
            <a:endParaRPr lang="en-GB" dirty="0"/>
          </a:p>
        </p:txBody>
      </p:sp>
    </p:spTree>
    <p:extLst>
      <p:ext uri="{BB962C8B-B14F-4D97-AF65-F5344CB8AC3E}">
        <p14:creationId xmlns:p14="http://schemas.microsoft.com/office/powerpoint/2010/main" val="4191537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180</TotalTime>
  <Words>1081</Words>
  <Application>Microsoft Office PowerPoint</Application>
  <PresentationFormat>On-screen Show (4:3)</PresentationFormat>
  <Paragraphs>134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Role of the Health Visitor addressing Speech and Language in Coventry. </vt:lpstr>
      <vt:lpstr>Agenda </vt:lpstr>
      <vt:lpstr> So Why Health Visitors ( HV) ? </vt:lpstr>
      <vt:lpstr>50% of Children start school with Speech Language Communication (SLC) )delay </vt:lpstr>
      <vt:lpstr>So what is Universal Services ?</vt:lpstr>
      <vt:lpstr>PowerPoint Presentation</vt:lpstr>
      <vt:lpstr>So what do we expect? </vt:lpstr>
      <vt:lpstr>PowerPoint Presentation</vt:lpstr>
      <vt:lpstr>The Importance of Play  </vt:lpstr>
      <vt:lpstr>PowerPoint Presentation</vt:lpstr>
      <vt:lpstr> So how do we Support families in promoting speech and language? </vt:lpstr>
      <vt:lpstr>Examples and suggestions of play activities (2-4 years)  </vt:lpstr>
      <vt:lpstr>Strategies to support Social Interaction  </vt:lpstr>
      <vt:lpstr>PowerPoint Presentation</vt:lpstr>
      <vt:lpstr>Difficulties with Understanding  </vt:lpstr>
      <vt:lpstr>Strategies to help! </vt:lpstr>
      <vt:lpstr>PowerPoint Presentation</vt:lpstr>
      <vt:lpstr>Be visual </vt:lpstr>
      <vt:lpstr>Assessment Tools </vt:lpstr>
      <vt:lpstr>PowerPoint Presentation</vt:lpstr>
      <vt:lpstr>What support is out there? </vt:lpstr>
      <vt:lpstr>Remember The biggest support is YOU!!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Health Visitor addressing Speech and Language in Coventry.</dc:title>
  <dc:creator>Kelly Carmel (RJC) Health Visitor Swark-FT</dc:creator>
  <cp:lastModifiedBy>Kelly Carmel (RJC) Health Visitor Swark-FT</cp:lastModifiedBy>
  <cp:revision>31</cp:revision>
  <dcterms:created xsi:type="dcterms:W3CDTF">2020-06-09T12:46:32Z</dcterms:created>
  <dcterms:modified xsi:type="dcterms:W3CDTF">2020-07-06T09:20:09Z</dcterms:modified>
</cp:coreProperties>
</file>