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94" r:id="rId3"/>
    <p:sldId id="368" r:id="rId4"/>
    <p:sldId id="311" r:id="rId5"/>
    <p:sldId id="362" r:id="rId6"/>
    <p:sldId id="277" r:id="rId7"/>
    <p:sldId id="280" r:id="rId8"/>
    <p:sldId id="373" r:id="rId9"/>
    <p:sldId id="260" r:id="rId10"/>
    <p:sldId id="281" r:id="rId11"/>
    <p:sldId id="364" r:id="rId12"/>
    <p:sldId id="366" r:id="rId13"/>
    <p:sldId id="302" r:id="rId14"/>
    <p:sldId id="356" r:id="rId15"/>
    <p:sldId id="288" r:id="rId16"/>
    <p:sldId id="358" r:id="rId17"/>
    <p:sldId id="308" r:id="rId18"/>
    <p:sldId id="309" r:id="rId19"/>
    <p:sldId id="353" r:id="rId20"/>
    <p:sldId id="405" r:id="rId21"/>
    <p:sldId id="313" r:id="rId22"/>
    <p:sldId id="295" r:id="rId23"/>
    <p:sldId id="397" r:id="rId24"/>
    <p:sldId id="296" r:id="rId25"/>
    <p:sldId id="388" r:id="rId26"/>
    <p:sldId id="357" r:id="rId27"/>
    <p:sldId id="324" r:id="rId28"/>
    <p:sldId id="359" r:id="rId29"/>
    <p:sldId id="314" r:id="rId30"/>
    <p:sldId id="316" r:id="rId31"/>
    <p:sldId id="315" r:id="rId32"/>
    <p:sldId id="319" r:id="rId33"/>
    <p:sldId id="323" r:id="rId34"/>
    <p:sldId id="325" r:id="rId35"/>
    <p:sldId id="320" r:id="rId36"/>
    <p:sldId id="396" r:id="rId37"/>
    <p:sldId id="402" r:id="rId38"/>
    <p:sldId id="370" r:id="rId39"/>
    <p:sldId id="347" r:id="rId40"/>
    <p:sldId id="363" r:id="rId41"/>
    <p:sldId id="4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0AB52F-F77E-4F3D-855D-D63F69939809}">
          <p14:sldIdLst>
            <p14:sldId id="257"/>
            <p14:sldId id="394"/>
            <p14:sldId id="368"/>
            <p14:sldId id="311"/>
            <p14:sldId id="362"/>
            <p14:sldId id="277"/>
            <p14:sldId id="280"/>
            <p14:sldId id="373"/>
            <p14:sldId id="260"/>
            <p14:sldId id="281"/>
            <p14:sldId id="364"/>
            <p14:sldId id="366"/>
            <p14:sldId id="302"/>
            <p14:sldId id="356"/>
            <p14:sldId id="288"/>
            <p14:sldId id="358"/>
            <p14:sldId id="308"/>
            <p14:sldId id="309"/>
            <p14:sldId id="353"/>
            <p14:sldId id="405"/>
            <p14:sldId id="313"/>
            <p14:sldId id="295"/>
            <p14:sldId id="397"/>
            <p14:sldId id="296"/>
            <p14:sldId id="388"/>
            <p14:sldId id="357"/>
            <p14:sldId id="324"/>
            <p14:sldId id="359"/>
            <p14:sldId id="314"/>
            <p14:sldId id="316"/>
            <p14:sldId id="315"/>
            <p14:sldId id="319"/>
            <p14:sldId id="323"/>
            <p14:sldId id="325"/>
            <p14:sldId id="320"/>
            <p14:sldId id="396"/>
            <p14:sldId id="402"/>
            <p14:sldId id="370"/>
            <p14:sldId id="347"/>
            <p14:sldId id="363"/>
            <p14:sldId id="404"/>
          </p14:sldIdLst>
        </p14:section>
        <p14:section name="Untitled Section" id="{D7C000D8-52DC-449C-9F54-483011D596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1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631" autoAdjust="0"/>
    <p:restoredTop sz="79974" autoAdjust="0"/>
  </p:normalViewPr>
  <p:slideViewPr>
    <p:cSldViewPr>
      <p:cViewPr varScale="1">
        <p:scale>
          <a:sx n="56" d="100"/>
          <a:sy n="56" d="100"/>
        </p:scale>
        <p:origin x="1080" y="6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58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C6B9-BD68-4733-8DD6-6B923C1AE6B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39A33-59CC-4236-B7E6-8E88E8B0D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8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76495-68E3-4822-BBEF-D395AE8369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7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0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8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9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96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5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9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1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19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C79CD6-1C42-406B-8B9D-5C1AA2BB0A10}" type="slidenum">
              <a:rPr lang="en-GB" altLang="en-US" sz="1200" smtClean="0"/>
              <a:pPr eaLnBrk="1" hangingPunct="1"/>
              <a:t>22</a:t>
            </a:fld>
            <a:endParaRPr lang="en-GB" altLang="en-US" sz="1200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6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76495-68E3-4822-BBEF-D395AE836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5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0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C8E3BC-E2D5-49C4-B04B-A407072F5B2D}" type="slidenum">
              <a:rPr lang="en-GB" altLang="en-US" sz="1200" smtClean="0"/>
              <a:pPr eaLnBrk="1" hangingPunct="1"/>
              <a:t>24</a:t>
            </a:fld>
            <a:endParaRPr lang="en-GB" altLang="en-US" sz="1200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85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05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08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21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26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98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84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1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5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86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7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86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12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4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5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4AAE-54FE-4A99-B915-DB0B037B96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1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0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4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39A33-59CC-4236-B7E6-8E88E8B0D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4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D0609-C35B-41F2-B4D0-1D924DCFEF3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761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5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24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1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8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1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9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5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4581-5395-48FE-8102-68CAD85EC55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2E47-C4A2-43C9-84AB-E8E5BCA21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4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f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f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f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fif"/><Relationship Id="rId4" Type="http://schemas.openxmlformats.org/officeDocument/2006/relationships/image" Target="../media/image41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f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f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hyperlink" Target="https://www.psytoolkit.org/survey-library/mhc-sf.html#_run_the_dem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hyperlink" Target="https://mysoultalks.com/2015/07/13/todays-gratitude-lis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f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hyperlink" Target="https://letstalk.coventry.gov.uk/publichealthtraining" TargetMode="External"/><Relationship Id="rId4" Type="http://schemas.openxmlformats.org/officeDocument/2006/relationships/hyperlink" Target="http://www.coventry.gov.uk/info/190/health_and_wellbeing/3283/public_health_services/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-243408"/>
            <a:ext cx="7128792" cy="252028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Positive Mental Health</a:t>
            </a:r>
            <a:br>
              <a:rPr lang="en-GB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GB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Part 1</a:t>
            </a:r>
            <a:endParaRPr lang="en-GB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10287"/>
            <a:ext cx="1666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021288"/>
            <a:ext cx="3384376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96258" y="5960313"/>
            <a:ext cx="407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           Bally Dhugga</a:t>
            </a:r>
          </a:p>
        </p:txBody>
      </p:sp>
      <p:pic>
        <p:nvPicPr>
          <p:cNvPr id="8" name="Picture 2" descr="Image result for positive mental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1717"/>
            <a:ext cx="4479571" cy="44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5175"/>
            <a:ext cx="6400800" cy="4873625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/>
          <a:stretch/>
        </p:blipFill>
        <p:spPr bwMode="auto">
          <a:xfrm>
            <a:off x="755650" y="1472665"/>
            <a:ext cx="7921625" cy="44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1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>
            <a:normAutofit/>
          </a:bodyPr>
          <a:lstStyle/>
          <a:p>
            <a:r>
              <a:rPr lang="en-GB" altLang="en-US" sz="4000" b="1" dirty="0" smtClean="0">
                <a:solidFill>
                  <a:srgbClr val="0070C0"/>
                </a:solidFill>
              </a:rPr>
              <a:t>Factors </a:t>
            </a:r>
            <a:r>
              <a:rPr lang="en-GB" altLang="en-US" sz="4000" b="1" dirty="0" smtClean="0">
                <a:solidFill>
                  <a:srgbClr val="0070C0"/>
                </a:solidFill>
              </a:rPr>
              <a:t>t</a:t>
            </a:r>
            <a:r>
              <a:rPr lang="en-GB" altLang="en-US" sz="4000" b="1" dirty="0" smtClean="0">
                <a:solidFill>
                  <a:srgbClr val="0070C0"/>
                </a:solidFill>
              </a:rPr>
              <a:t>hat </a:t>
            </a:r>
            <a:br>
              <a:rPr lang="en-GB" altLang="en-US" sz="4000" b="1" dirty="0" smtClean="0">
                <a:solidFill>
                  <a:srgbClr val="0070C0"/>
                </a:solidFill>
              </a:rPr>
            </a:br>
            <a:r>
              <a:rPr lang="en-GB" altLang="en-US" sz="4000" b="1" dirty="0">
                <a:solidFill>
                  <a:srgbClr val="0070C0"/>
                </a:solidFill>
              </a:rPr>
              <a:t>I</a:t>
            </a:r>
            <a:r>
              <a:rPr lang="en-GB" altLang="en-US" sz="4000" b="1" dirty="0" smtClean="0">
                <a:solidFill>
                  <a:srgbClr val="0070C0"/>
                </a:solidFill>
              </a:rPr>
              <a:t>nfluence </a:t>
            </a:r>
            <a:r>
              <a:rPr lang="en-GB" altLang="en-US" sz="4000" b="1" dirty="0">
                <a:solidFill>
                  <a:srgbClr val="0070C0"/>
                </a:solidFill>
              </a:rPr>
              <a:t>W</a:t>
            </a:r>
            <a:r>
              <a:rPr lang="en-GB" altLang="en-US" sz="4000" b="1" dirty="0" smtClean="0">
                <a:solidFill>
                  <a:srgbClr val="0070C0"/>
                </a:solidFill>
              </a:rPr>
              <a:t>ell-being</a:t>
            </a:r>
            <a:endParaRPr lang="en-GB" altLang="en-US" sz="4000" b="1" dirty="0" smtClean="0">
              <a:solidFill>
                <a:srgbClr val="0070C0"/>
              </a:solidFill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42988" y="2636838"/>
            <a:ext cx="129698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/>
              <a:t>Early environment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1331913" y="1844675"/>
            <a:ext cx="7488237" cy="4151313"/>
            <a:chOff x="249" y="1026"/>
            <a:chExt cx="4717" cy="2615"/>
          </a:xfrm>
        </p:grpSpPr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612" y="1026"/>
              <a:ext cx="726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Socio-cultural Factors</a:t>
              </a:r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 flipH="1">
              <a:off x="612" y="1298"/>
              <a:ext cx="272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1882" y="1298"/>
              <a:ext cx="635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Social environment</a:t>
              </a:r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1338" y="1162"/>
              <a:ext cx="544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1202" y="1480"/>
              <a:ext cx="453" cy="30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Abuse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Neglect</a:t>
              </a:r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975" y="1616"/>
              <a:ext cx="22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249" y="1888"/>
              <a:ext cx="589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Parent’s behaviour</a:t>
              </a:r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 flipV="1">
              <a:off x="521" y="1706"/>
              <a:ext cx="0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 flipV="1">
              <a:off x="839" y="1797"/>
              <a:ext cx="363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1156" y="1933"/>
              <a:ext cx="545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 dirty="0"/>
                <a:t>Personality</a:t>
              </a:r>
            </a:p>
          </p:txBody>
        </p:sp>
        <p:sp>
          <p:nvSpPr>
            <p:cNvPr id="83983" name="Line 15"/>
            <p:cNvSpPr>
              <a:spLocks noChangeShapeType="1"/>
            </p:cNvSpPr>
            <p:nvPr/>
          </p:nvSpPr>
          <p:spPr bwMode="auto">
            <a:xfrm>
              <a:off x="1429" y="1797"/>
              <a:ext cx="0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975" y="1661"/>
              <a:ext cx="181" cy="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839" y="2069"/>
              <a:ext cx="31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 flipV="1">
              <a:off x="1701" y="1570"/>
              <a:ext cx="317" cy="45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249" y="2478"/>
              <a:ext cx="544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Parent’s Genes</a:t>
              </a:r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V="1">
              <a:off x="521" y="2160"/>
              <a:ext cx="0" cy="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89" name="Text Box 21"/>
            <p:cNvSpPr txBox="1">
              <a:spLocks noChangeArrowheads="1"/>
            </p:cNvSpPr>
            <p:nvPr/>
          </p:nvSpPr>
          <p:spPr bwMode="auto">
            <a:xfrm>
              <a:off x="612" y="3385"/>
              <a:ext cx="590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Subject’s genes</a:t>
              </a:r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521" y="2750"/>
              <a:ext cx="182" cy="6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1" name="Text Box 23"/>
            <p:cNvSpPr txBox="1">
              <a:spLocks noChangeArrowheads="1"/>
            </p:cNvSpPr>
            <p:nvPr/>
          </p:nvSpPr>
          <p:spPr bwMode="auto">
            <a:xfrm>
              <a:off x="1837" y="1888"/>
              <a:ext cx="726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Work marriage</a:t>
              </a:r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2200" y="1570"/>
              <a:ext cx="0" cy="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1882" y="2160"/>
              <a:ext cx="635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Relationships</a:t>
              </a:r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 flipH="1">
              <a:off x="2200" y="2069"/>
              <a:ext cx="0" cy="9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5" name="Text Box 27"/>
            <p:cNvSpPr txBox="1">
              <a:spLocks noChangeArrowheads="1"/>
            </p:cNvSpPr>
            <p:nvPr/>
          </p:nvSpPr>
          <p:spPr bwMode="auto">
            <a:xfrm>
              <a:off x="1882" y="2523"/>
              <a:ext cx="635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Other mental disorders</a:t>
              </a:r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>
              <a:off x="2200" y="2341"/>
              <a:ext cx="0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 flipV="1">
              <a:off x="1701" y="2024"/>
              <a:ext cx="136" cy="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1701" y="2069"/>
              <a:ext cx="181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1156" y="2115"/>
              <a:ext cx="545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Defences</a:t>
              </a:r>
            </a:p>
          </p:txBody>
        </p:sp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1156" y="2296"/>
              <a:ext cx="545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Cognition</a:t>
              </a:r>
            </a:p>
          </p:txBody>
        </p:sp>
        <p:sp>
          <p:nvSpPr>
            <p:cNvPr id="84001" name="Text Box 33"/>
            <p:cNvSpPr txBox="1">
              <a:spLocks noChangeArrowheads="1"/>
            </p:cNvSpPr>
            <p:nvPr/>
          </p:nvSpPr>
          <p:spPr bwMode="auto">
            <a:xfrm>
              <a:off x="1156" y="2478"/>
              <a:ext cx="545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Emotion</a:t>
              </a:r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 flipV="1">
              <a:off x="748" y="2069"/>
              <a:ext cx="363" cy="131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 flipV="1">
              <a:off x="1066" y="2205"/>
              <a:ext cx="90" cy="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 flipV="1">
              <a:off x="1020" y="2341"/>
              <a:ext cx="136" cy="9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 flipV="1">
              <a:off x="975" y="2523"/>
              <a:ext cx="181" cy="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 flipV="1">
              <a:off x="1020" y="2296"/>
              <a:ext cx="998" cy="108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 flipV="1">
              <a:off x="1156" y="2795"/>
              <a:ext cx="726" cy="5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1519" y="3294"/>
              <a:ext cx="544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Substance abuse </a:t>
              </a:r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 flipV="1">
              <a:off x="1202" y="3385"/>
              <a:ext cx="317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 flipV="1">
              <a:off x="1610" y="2069"/>
              <a:ext cx="227" cy="122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 flipV="1">
              <a:off x="1565" y="2296"/>
              <a:ext cx="317" cy="9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2472" y="3158"/>
              <a:ext cx="590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Medical</a:t>
              </a:r>
            </a:p>
          </p:txBody>
        </p:sp>
        <p:sp>
          <p:nvSpPr>
            <p:cNvPr id="84013" name="Line 45"/>
            <p:cNvSpPr>
              <a:spLocks noChangeShapeType="1"/>
            </p:cNvSpPr>
            <p:nvPr/>
          </p:nvSpPr>
          <p:spPr bwMode="auto">
            <a:xfrm flipV="1">
              <a:off x="2064" y="3249"/>
              <a:ext cx="408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4" name="Text Box 46"/>
            <p:cNvSpPr txBox="1">
              <a:spLocks noChangeArrowheads="1"/>
            </p:cNvSpPr>
            <p:nvPr/>
          </p:nvSpPr>
          <p:spPr bwMode="auto">
            <a:xfrm>
              <a:off x="2835" y="1525"/>
              <a:ext cx="726" cy="16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Social support</a:t>
              </a:r>
            </a:p>
          </p:txBody>
        </p:sp>
        <p:sp>
          <p:nvSpPr>
            <p:cNvPr id="84015" name="Line 47"/>
            <p:cNvSpPr>
              <a:spLocks noChangeShapeType="1"/>
            </p:cNvSpPr>
            <p:nvPr/>
          </p:nvSpPr>
          <p:spPr bwMode="auto">
            <a:xfrm>
              <a:off x="2517" y="1434"/>
              <a:ext cx="318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6" name="Line 48"/>
            <p:cNvSpPr>
              <a:spLocks noChangeShapeType="1"/>
            </p:cNvSpPr>
            <p:nvPr/>
          </p:nvSpPr>
          <p:spPr bwMode="auto">
            <a:xfrm flipV="1">
              <a:off x="2562" y="1706"/>
              <a:ext cx="318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 flipV="1">
              <a:off x="2517" y="1706"/>
              <a:ext cx="590" cy="5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2880" y="2160"/>
              <a:ext cx="590" cy="35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Life events and situations </a:t>
              </a:r>
            </a:p>
          </p:txBody>
        </p:sp>
        <p:sp>
          <p:nvSpPr>
            <p:cNvPr id="84019" name="Line 51"/>
            <p:cNvSpPr>
              <a:spLocks noChangeShapeType="1"/>
            </p:cNvSpPr>
            <p:nvPr/>
          </p:nvSpPr>
          <p:spPr bwMode="auto">
            <a:xfrm>
              <a:off x="3243" y="1706"/>
              <a:ext cx="0" cy="45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0" name="Line 52"/>
            <p:cNvSpPr>
              <a:spLocks noChangeShapeType="1"/>
            </p:cNvSpPr>
            <p:nvPr/>
          </p:nvSpPr>
          <p:spPr bwMode="auto">
            <a:xfrm>
              <a:off x="2517" y="1525"/>
              <a:ext cx="363" cy="72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2562" y="1979"/>
              <a:ext cx="318" cy="3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2" name="Line 54"/>
            <p:cNvSpPr>
              <a:spLocks noChangeShapeType="1"/>
            </p:cNvSpPr>
            <p:nvPr/>
          </p:nvSpPr>
          <p:spPr bwMode="auto">
            <a:xfrm>
              <a:off x="2517" y="2296"/>
              <a:ext cx="363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3" name="Line 55"/>
            <p:cNvSpPr>
              <a:spLocks noChangeShapeType="1"/>
            </p:cNvSpPr>
            <p:nvPr/>
          </p:nvSpPr>
          <p:spPr bwMode="auto">
            <a:xfrm flipV="1">
              <a:off x="2517" y="2478"/>
              <a:ext cx="363" cy="22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4" name="Line 56"/>
            <p:cNvSpPr>
              <a:spLocks noChangeShapeType="1"/>
            </p:cNvSpPr>
            <p:nvPr/>
          </p:nvSpPr>
          <p:spPr bwMode="auto">
            <a:xfrm flipV="1">
              <a:off x="2064" y="2523"/>
              <a:ext cx="907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5" name="Text Box 57"/>
            <p:cNvSpPr txBox="1">
              <a:spLocks noChangeArrowheads="1"/>
            </p:cNvSpPr>
            <p:nvPr/>
          </p:nvSpPr>
          <p:spPr bwMode="auto">
            <a:xfrm>
              <a:off x="3379" y="2795"/>
              <a:ext cx="453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Previous episodes</a:t>
              </a:r>
            </a:p>
          </p:txBody>
        </p:sp>
        <p:sp>
          <p:nvSpPr>
            <p:cNvPr id="84026" name="Line 58"/>
            <p:cNvSpPr>
              <a:spLocks noChangeShapeType="1"/>
            </p:cNvSpPr>
            <p:nvPr/>
          </p:nvSpPr>
          <p:spPr bwMode="auto">
            <a:xfrm flipV="1">
              <a:off x="2789" y="2523"/>
              <a:ext cx="227" cy="6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 flipV="1">
              <a:off x="2971" y="2976"/>
              <a:ext cx="408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>
              <a:off x="3334" y="2523"/>
              <a:ext cx="136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29" name="Text Box 61"/>
            <p:cNvSpPr txBox="1">
              <a:spLocks noChangeArrowheads="1"/>
            </p:cNvSpPr>
            <p:nvPr/>
          </p:nvSpPr>
          <p:spPr bwMode="auto">
            <a:xfrm>
              <a:off x="3969" y="1826"/>
              <a:ext cx="997" cy="1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 b="1" dirty="0">
                  <a:solidFill>
                    <a:schemeClr val="bg1"/>
                  </a:solidFill>
                </a:rPr>
                <a:t>Wellbeing</a:t>
              </a:r>
            </a:p>
          </p:txBody>
        </p:sp>
        <p:sp>
          <p:nvSpPr>
            <p:cNvPr id="84030" name="Text Box 62"/>
            <p:cNvSpPr txBox="1">
              <a:spLocks noChangeArrowheads="1"/>
            </p:cNvSpPr>
            <p:nvPr/>
          </p:nvSpPr>
          <p:spPr bwMode="auto">
            <a:xfrm>
              <a:off x="3969" y="3113"/>
              <a:ext cx="681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Brain mechanisms</a:t>
              </a:r>
            </a:p>
          </p:txBody>
        </p:sp>
        <p:sp>
          <p:nvSpPr>
            <p:cNvPr id="84031" name="Text Box 63"/>
            <p:cNvSpPr txBox="1">
              <a:spLocks noChangeArrowheads="1"/>
            </p:cNvSpPr>
            <p:nvPr/>
          </p:nvSpPr>
          <p:spPr bwMode="auto">
            <a:xfrm>
              <a:off x="3651" y="2296"/>
              <a:ext cx="771" cy="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000"/>
                <a:t>Psychological mechanisms</a:t>
              </a:r>
            </a:p>
          </p:txBody>
        </p:sp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3515" y="1706"/>
              <a:ext cx="318" cy="5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 flipV="1">
              <a:off x="3379" y="2523"/>
              <a:ext cx="272" cy="9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4" name="Line 66"/>
            <p:cNvSpPr>
              <a:spLocks noChangeShapeType="1"/>
            </p:cNvSpPr>
            <p:nvPr/>
          </p:nvSpPr>
          <p:spPr bwMode="auto">
            <a:xfrm>
              <a:off x="4241" y="2568"/>
              <a:ext cx="0" cy="5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5" name="Line 67"/>
            <p:cNvSpPr>
              <a:spLocks noChangeShapeType="1"/>
            </p:cNvSpPr>
            <p:nvPr/>
          </p:nvSpPr>
          <p:spPr bwMode="auto">
            <a:xfrm flipV="1">
              <a:off x="4604" y="2069"/>
              <a:ext cx="0" cy="10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6" name="Line 68"/>
            <p:cNvSpPr>
              <a:spLocks noChangeShapeType="1"/>
            </p:cNvSpPr>
            <p:nvPr/>
          </p:nvSpPr>
          <p:spPr bwMode="auto">
            <a:xfrm>
              <a:off x="3833" y="2931"/>
              <a:ext cx="181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7" name="Line 69"/>
            <p:cNvSpPr>
              <a:spLocks noChangeShapeType="1"/>
            </p:cNvSpPr>
            <p:nvPr/>
          </p:nvSpPr>
          <p:spPr bwMode="auto">
            <a:xfrm>
              <a:off x="3061" y="3249"/>
              <a:ext cx="9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8" name="Line 70"/>
            <p:cNvSpPr>
              <a:spLocks noChangeShapeType="1"/>
            </p:cNvSpPr>
            <p:nvPr/>
          </p:nvSpPr>
          <p:spPr bwMode="auto">
            <a:xfrm flipV="1">
              <a:off x="2064" y="3294"/>
              <a:ext cx="1905" cy="1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039" name="Line 71"/>
            <p:cNvSpPr>
              <a:spLocks noChangeShapeType="1"/>
            </p:cNvSpPr>
            <p:nvPr/>
          </p:nvSpPr>
          <p:spPr bwMode="auto">
            <a:xfrm flipV="1">
              <a:off x="1202" y="3385"/>
              <a:ext cx="3084" cy="22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5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0066CC"/>
                </a:solidFill>
              </a:rPr>
              <a:t>Ways to Enhance Your Functional WB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GB" altLang="en-US" b="1" dirty="0">
                <a:latin typeface="Calibri" pitchFamily="34" charset="0"/>
              </a:rPr>
              <a:t>Keep learning new things that inspire you</a:t>
            </a:r>
          </a:p>
          <a:p>
            <a:pPr lvl="1"/>
            <a:r>
              <a:rPr lang="en-GB" altLang="en-US" b="1" dirty="0">
                <a:solidFill>
                  <a:srgbClr val="C00000"/>
                </a:solidFill>
                <a:latin typeface="Calibri" pitchFamily="34" charset="0"/>
              </a:rPr>
              <a:t>What new things have you tried recently?</a:t>
            </a:r>
          </a:p>
          <a:p>
            <a:r>
              <a:rPr lang="en-GB" altLang="en-US" b="1" dirty="0">
                <a:latin typeface="Calibri" pitchFamily="34" charset="0"/>
              </a:rPr>
              <a:t>Have direction and purpose</a:t>
            </a:r>
          </a:p>
          <a:p>
            <a:pPr lvl="1"/>
            <a:r>
              <a:rPr lang="en-GB" altLang="en-US" b="1" dirty="0">
                <a:solidFill>
                  <a:srgbClr val="C00000"/>
                </a:solidFill>
                <a:latin typeface="Calibri" pitchFamily="34" charset="0"/>
              </a:rPr>
              <a:t>What are your most important goals?</a:t>
            </a:r>
          </a:p>
          <a:p>
            <a:r>
              <a:rPr lang="en-GB" altLang="en-US" b="1" dirty="0">
                <a:latin typeface="Calibri" pitchFamily="34" charset="0"/>
              </a:rPr>
              <a:t>Be part of something bigger</a:t>
            </a:r>
          </a:p>
          <a:p>
            <a:pPr lvl="1"/>
            <a:r>
              <a:rPr lang="en-GB" altLang="en-US" b="1" dirty="0">
                <a:solidFill>
                  <a:srgbClr val="C00000"/>
                </a:solidFill>
                <a:latin typeface="Calibri" pitchFamily="34" charset="0"/>
              </a:rPr>
              <a:t>What gives your life meaning?</a:t>
            </a:r>
          </a:p>
          <a:p>
            <a:r>
              <a:rPr lang="en-GB" altLang="en-US" b="1" dirty="0">
                <a:latin typeface="Calibri" pitchFamily="34" charset="0"/>
              </a:rPr>
              <a:t>Using your psychological strengths</a:t>
            </a:r>
          </a:p>
          <a:p>
            <a:pPr lvl="1"/>
            <a:r>
              <a:rPr lang="en-GB" altLang="en-US" b="1" dirty="0">
                <a:solidFill>
                  <a:srgbClr val="C00000"/>
                </a:solidFill>
                <a:latin typeface="Calibri" pitchFamily="34" charset="0"/>
              </a:rPr>
              <a:t>What are your strengths?</a:t>
            </a:r>
          </a:p>
          <a:p>
            <a:pPr lvl="1"/>
            <a:endParaRPr lang="en-GB" altLang="en-US" dirty="0">
              <a:latin typeface="Calibri" pitchFamily="34" charset="0"/>
            </a:endParaRPr>
          </a:p>
        </p:txBody>
      </p:sp>
      <p:pic>
        <p:nvPicPr>
          <p:cNvPr id="4" name="Picture 18" descr="500px-Maslow%27s-Hierarchy-of-N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221163"/>
            <a:ext cx="352901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wdhugb\AppData\Local\Microsoft\Windows\INetCache\IE\IX8N2R5B\Body_Word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99" y="188640"/>
            <a:ext cx="3600400" cy="2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wdhugb\AppData\Local\Microsoft\Windows\INetCache\IE\9V4J69QD\88762484_junk_food-730x49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6336"/>
            <a:ext cx="3713584" cy="24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68" y="2367828"/>
            <a:ext cx="4226614" cy="234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t="-1319" r="3031" b="18166"/>
          <a:stretch/>
        </p:blipFill>
        <p:spPr>
          <a:xfrm>
            <a:off x="5628087" y="4827594"/>
            <a:ext cx="2448272" cy="1990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9" t="-1877" r="2979" b="8981"/>
          <a:stretch/>
        </p:blipFill>
        <p:spPr>
          <a:xfrm>
            <a:off x="683568" y="5076288"/>
            <a:ext cx="2232248" cy="16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demands outweigh our resources to cope, we become stressed out. Artist unknow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099168" cy="31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81" y="3477045"/>
            <a:ext cx="6031019" cy="3392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3011256" cy="1793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0" y="3717032"/>
            <a:ext cx="2664296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17" y="188066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key_fight_f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" y="2780927"/>
            <a:ext cx="9144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01587" y="952500"/>
            <a:ext cx="7856639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b="1" dirty="0">
                <a:solidFill>
                  <a:srgbClr val="0093D3"/>
                </a:solidFill>
              </a:rPr>
              <a:t> Negative emotions narrow </a:t>
            </a:r>
            <a:r>
              <a:rPr lang="en-GB" altLang="en-US" b="1" dirty="0" smtClean="0">
                <a:solidFill>
                  <a:srgbClr val="0093D3"/>
                </a:solidFill>
              </a:rPr>
              <a:t>mind-sets:- </a:t>
            </a:r>
            <a:endParaRPr lang="en-GB" altLang="en-US" b="1" dirty="0">
              <a:solidFill>
                <a:srgbClr val="0093D3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 b="1" dirty="0">
                <a:solidFill>
                  <a:srgbClr val="0093D3"/>
                </a:solidFill>
              </a:rPr>
              <a:t>‘</a:t>
            </a:r>
            <a:r>
              <a:rPr lang="en-GB" altLang="en-US" b="1" dirty="0" smtClean="0">
                <a:solidFill>
                  <a:srgbClr val="0093D3"/>
                </a:solidFill>
              </a:rPr>
              <a:t>Fight, Flight or Freeze’</a:t>
            </a:r>
            <a:endParaRPr lang="en-GB" altLang="en-US" b="1" dirty="0">
              <a:solidFill>
                <a:srgbClr val="0093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fographic] Effects of Stress on the Human Body | Jefferson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3" b="18476"/>
          <a:stretch/>
        </p:blipFill>
        <p:spPr bwMode="auto">
          <a:xfrm>
            <a:off x="1547664" y="-2914"/>
            <a:ext cx="5472608" cy="68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wdhugb\AppData\Local\Microsoft\Windows\INetCache\IE\3EJJELYY\4980776534_028398f109_b-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b="33471"/>
          <a:stretch/>
        </p:blipFill>
        <p:spPr bwMode="auto">
          <a:xfrm>
            <a:off x="2555776" y="188640"/>
            <a:ext cx="3384376" cy="12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988840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change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failure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future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rejection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illness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dying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lack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being out of control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of losing everything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744416" cy="27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wdhugb\AppData\Local\Microsoft\Windows\INetCache\IE\15N8RW31\Anxiety-wor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85" y="155679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9756" y="548680"/>
            <a:ext cx="37444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0070C0"/>
                </a:solidFill>
              </a:rPr>
              <a:t>Stress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Worry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Overwhelm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0070C0"/>
                </a:solidFill>
              </a:rPr>
              <a:t>Panic Attacks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Loneliness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Isolation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0070C0"/>
                </a:solidFill>
              </a:rPr>
              <a:t>Impatience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Nervousness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Dread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Uncertainty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0070C0"/>
                </a:solidFill>
              </a:rPr>
              <a:t>Doubt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Frustration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Irritation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dirty="0" smtClean="0">
                <a:solidFill>
                  <a:srgbClr val="0070C0"/>
                </a:solidFill>
              </a:rPr>
              <a:t>Anger</a:t>
            </a:r>
            <a:endParaRPr lang="en-GB" sz="28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" b="14543"/>
          <a:stretch/>
        </p:blipFill>
        <p:spPr>
          <a:xfrm>
            <a:off x="1002225" y="1484784"/>
            <a:ext cx="4994906" cy="3199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9"/>
          <a:stretch/>
        </p:blipFill>
        <p:spPr>
          <a:xfrm>
            <a:off x="3436511" y="6772"/>
            <a:ext cx="1705372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13176"/>
            <a:ext cx="3415151" cy="170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"/>
          <a:stretch/>
        </p:blipFill>
        <p:spPr>
          <a:xfrm>
            <a:off x="6588224" y="1700808"/>
            <a:ext cx="22783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Aims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4360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An introduction to Positive Psychology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What is Flourishing </a:t>
            </a:r>
            <a:endParaRPr lang="en-GB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Managing Negative Emotions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Benefits of Positive Emotions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10 forms of Positivity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3096"/>
            <a:ext cx="4834679" cy="2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52"/>
            <a:ext cx="6048672" cy="6595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80" y="2420888"/>
            <a:ext cx="2888220" cy="16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dhugb\AppData\Local\Microsoft\Windows\INetCache\IE\9V4J69QD\anger-146208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9544"/>
            <a:ext cx="3250431" cy="27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wdhugb\AppData\Local\Microsoft\Windows\INetCache\IE\IX8N2R5B\1200px-Heavy.com_Logo_2017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79607"/>
            <a:ext cx="3240359" cy="11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wdhugb\AppData\Local\Microsoft\Windows\INetCache\IE\15N8RW31\light-734436_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Free photo: Closed Flower - Bloom, Closed, Flower - Free Downloa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File:Drosera regia - open and closed flowers without spider web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Gentle rose flowers open and closed bud in bloss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52283"/>
            <a:ext cx="3878361" cy="25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2"/>
          <p:cNvSpPr>
            <a:spLocks noChangeArrowheads="1"/>
          </p:cNvSpPr>
          <p:nvPr/>
        </p:nvSpPr>
        <p:spPr bwMode="auto">
          <a:xfrm>
            <a:off x="3348038" y="2349500"/>
            <a:ext cx="2519362" cy="18716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929063" y="2924175"/>
            <a:ext cx="1411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000" b="1" dirty="0">
                <a:solidFill>
                  <a:srgbClr val="FFFF00"/>
                </a:solidFill>
              </a:rPr>
              <a:t>Positive </a:t>
            </a:r>
          </a:p>
          <a:p>
            <a:pPr algn="ctr" eaLnBrk="1" hangingPunct="1"/>
            <a:r>
              <a:rPr lang="en-GB" altLang="en-US" sz="2000" b="1" dirty="0">
                <a:solidFill>
                  <a:srgbClr val="FFFF00"/>
                </a:solidFill>
              </a:rPr>
              <a:t>Emotions </a:t>
            </a:r>
          </a:p>
          <a:p>
            <a:pPr algn="ctr" eaLnBrk="1" hangingPunct="1"/>
            <a:r>
              <a:rPr lang="en-GB" alt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 flipV="1">
            <a:off x="5724525" y="2133600"/>
            <a:ext cx="12239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H="1" flipV="1">
            <a:off x="2195513" y="2133600"/>
            <a:ext cx="10096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732588" y="1484313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</a:rPr>
              <a:t>Intellectual Resources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856413" y="2081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3850" y="1484313"/>
            <a:ext cx="2519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</a:rPr>
              <a:t>Physical Resources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664734" y="76188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b="1" dirty="0"/>
              <a:t>     </a:t>
            </a:r>
            <a:r>
              <a:rPr lang="en-GB" altLang="en-US" sz="2000" b="1" dirty="0">
                <a:solidFill>
                  <a:srgbClr val="0070C0"/>
                </a:solidFill>
              </a:rPr>
              <a:t>Positive Emotions Builds Durable Personal Resources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539750" y="2636838"/>
            <a:ext cx="2716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600" b="1" dirty="0"/>
              <a:t>Boosts immunity</a:t>
            </a:r>
          </a:p>
          <a:p>
            <a:pPr eaLnBrk="1" hangingPunct="1"/>
            <a:r>
              <a:rPr lang="en-GB" altLang="en-US" sz="1600" b="1" dirty="0"/>
              <a:t>Cardiovascular </a:t>
            </a:r>
            <a:r>
              <a:rPr lang="en-GB" altLang="en-US" sz="1600" b="1" dirty="0" smtClean="0"/>
              <a:t>health</a:t>
            </a:r>
          </a:p>
          <a:p>
            <a:pPr eaLnBrk="1" hangingPunct="1"/>
            <a:r>
              <a:rPr lang="en-GB" altLang="en-US" sz="1600" b="1" dirty="0" smtClean="0"/>
              <a:t>Enhances brain function</a:t>
            </a:r>
            <a:endParaRPr lang="en-GB" altLang="en-US" sz="1600" b="1" dirty="0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407150" y="2636838"/>
            <a:ext cx="27368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Problem solving skills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Learns new information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Broadens perceptions</a:t>
            </a:r>
          </a:p>
        </p:txBody>
      </p:sp>
      <p:sp>
        <p:nvSpPr>
          <p:cNvPr id="109580" name="Line 15"/>
          <p:cNvSpPr>
            <a:spLocks noChangeShapeType="1"/>
          </p:cNvSpPr>
          <p:nvPr/>
        </p:nvSpPr>
        <p:spPr bwMode="auto">
          <a:xfrm flipH="1">
            <a:off x="2484438" y="4149725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581" name="Rectangle 17"/>
          <p:cNvSpPr>
            <a:spLocks noChangeArrowheads="1"/>
          </p:cNvSpPr>
          <p:nvPr/>
        </p:nvSpPr>
        <p:spPr bwMode="auto">
          <a:xfrm>
            <a:off x="395288" y="4893353"/>
            <a:ext cx="3363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</a:rPr>
              <a:t>Psychological  Resources</a:t>
            </a:r>
          </a:p>
        </p:txBody>
      </p:sp>
      <p:sp>
        <p:nvSpPr>
          <p:cNvPr id="109582" name="Text Box 19"/>
          <p:cNvSpPr txBox="1">
            <a:spLocks noChangeArrowheads="1"/>
          </p:cNvSpPr>
          <p:nvPr/>
        </p:nvSpPr>
        <p:spPr bwMode="auto">
          <a:xfrm>
            <a:off x="395288" y="5516563"/>
            <a:ext cx="40322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Develops resilience &amp; optimism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Develops sense of identity &amp;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 smtClean="0"/>
              <a:t>goal focus</a:t>
            </a:r>
            <a:endParaRPr lang="en-GB" altLang="en-US" sz="1600" b="1" dirty="0"/>
          </a:p>
        </p:txBody>
      </p:sp>
      <p:sp>
        <p:nvSpPr>
          <p:cNvPr id="109583" name="Line 20"/>
          <p:cNvSpPr>
            <a:spLocks noChangeShapeType="1"/>
          </p:cNvSpPr>
          <p:nvPr/>
        </p:nvSpPr>
        <p:spPr bwMode="auto">
          <a:xfrm>
            <a:off x="5364163" y="4149725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584" name="Rectangle 21"/>
          <p:cNvSpPr>
            <a:spLocks noChangeArrowheads="1"/>
          </p:cNvSpPr>
          <p:nvPr/>
        </p:nvSpPr>
        <p:spPr bwMode="auto">
          <a:xfrm>
            <a:off x="5845682" y="4898386"/>
            <a:ext cx="2323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0070C0"/>
                </a:solidFill>
              </a:rPr>
              <a:t>Social Resources</a:t>
            </a:r>
          </a:p>
        </p:txBody>
      </p:sp>
      <p:sp>
        <p:nvSpPr>
          <p:cNvPr id="109585" name="Text Box 22"/>
          <p:cNvSpPr txBox="1">
            <a:spLocks noChangeArrowheads="1"/>
          </p:cNvSpPr>
          <p:nvPr/>
        </p:nvSpPr>
        <p:spPr bwMode="auto">
          <a:xfrm>
            <a:off x="5724525" y="5373688"/>
            <a:ext cx="3419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Strengthens bonds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Makes new bonds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600" b="1" dirty="0"/>
              <a:t>Builds trusting 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5" y="4372826"/>
            <a:ext cx="1648562" cy="1648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r="30959" b="38450"/>
          <a:stretch/>
        </p:blipFill>
        <p:spPr>
          <a:xfrm>
            <a:off x="3832226" y="785084"/>
            <a:ext cx="1704057" cy="1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6" grpId="0"/>
      <p:bldP spid="109578" grpId="0"/>
      <p:bldP spid="109579" grpId="0"/>
      <p:bldP spid="109581" grpId="0"/>
      <p:bldP spid="109582" grpId="0"/>
      <p:bldP spid="109584" grpId="0"/>
      <p:bldP spid="1095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0" y="4685965"/>
            <a:ext cx="3275856" cy="2186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5965"/>
            <a:ext cx="3275856" cy="217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2"/>
          <a:stretch/>
        </p:blipFill>
        <p:spPr>
          <a:xfrm>
            <a:off x="2538656" y="-90801"/>
            <a:ext cx="4533704" cy="114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988840"/>
            <a:ext cx="48245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1.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2.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3.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4.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5.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6.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7.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8.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9.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10.</a:t>
            </a:r>
          </a:p>
          <a:p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106390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Can you think of 10 positive emotions in a minute? </a:t>
            </a:r>
          </a:p>
        </p:txBody>
      </p:sp>
    </p:spTree>
    <p:extLst>
      <p:ext uri="{BB962C8B-B14F-4D97-AF65-F5344CB8AC3E}">
        <p14:creationId xmlns:p14="http://schemas.microsoft.com/office/powerpoint/2010/main" val="767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84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Positive Emotions</a:t>
            </a:r>
            <a:endParaRPr lang="en-GB" altLang="en-US" dirty="0" smtClean="0">
              <a:solidFill>
                <a:srgbClr val="3333CC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342407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'Negative emotions closes down minds and hearts,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whereas positive emotions open the 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heart and   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changes 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mind-sets</a:t>
            </a:r>
            <a:r>
              <a:rPr lang="en-US" altLang="en-US" sz="2800" b="1" i="1" dirty="0">
                <a:solidFill>
                  <a:srgbClr val="0070C0"/>
                </a:solidFill>
              </a:rPr>
              <a:t>’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pPr marL="0" indent="0"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*Joy               *Pride                                      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*Gratitude    *Amusement 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*Serenity       *Inspiration 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*Interest        *Awe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C00000"/>
                </a:solidFill>
              </a:rPr>
              <a:t>*Hope            *Love </a:t>
            </a:r>
          </a:p>
          <a:p>
            <a:endParaRPr lang="en-GB" altLang="en-US" dirty="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83568" y="6488668"/>
            <a:ext cx="6408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 i="1" dirty="0">
                <a:solidFill>
                  <a:srgbClr val="C00000"/>
                </a:solidFill>
              </a:rPr>
              <a:t>Barbara Fredrickson </a:t>
            </a:r>
            <a:r>
              <a:rPr lang="en-GB" altLang="en-US" sz="1800" b="1" i="1" dirty="0" smtClean="0">
                <a:solidFill>
                  <a:srgbClr val="C00000"/>
                </a:solidFill>
              </a:rPr>
              <a:t>2005</a:t>
            </a:r>
            <a:endParaRPr lang="en-GB" altLang="en-US" sz="1800" b="1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6789">
            <a:off x="4709789" y="3675182"/>
            <a:ext cx="4238831" cy="21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97152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‘</a:t>
            </a:r>
            <a:r>
              <a:rPr lang="en-GB" sz="2000" b="1" i="1" dirty="0" smtClean="0">
                <a:solidFill>
                  <a:srgbClr val="0070C0"/>
                </a:solidFill>
              </a:rPr>
              <a:t>’Our </a:t>
            </a:r>
            <a:r>
              <a:rPr lang="en-GB" sz="2000" b="1" i="1" dirty="0">
                <a:solidFill>
                  <a:srgbClr val="C00000"/>
                </a:solidFill>
              </a:rPr>
              <a:t>day-to-day positive emotions </a:t>
            </a:r>
            <a:r>
              <a:rPr lang="en-GB" sz="2000" b="1" i="1" dirty="0">
                <a:solidFill>
                  <a:srgbClr val="0070C0"/>
                </a:solidFill>
              </a:rPr>
              <a:t>function as nutrients for our overall wellbeing.  Today’s positive emotions do not simply exemplify today’s wellbeing, they also help to create </a:t>
            </a:r>
            <a:r>
              <a:rPr lang="en-GB" sz="2000" b="1" i="1" dirty="0">
                <a:solidFill>
                  <a:srgbClr val="C00000"/>
                </a:solidFill>
              </a:rPr>
              <a:t>next month’s increases </a:t>
            </a:r>
            <a:r>
              <a:rPr lang="en-GB" sz="2000" b="1" i="1" dirty="0">
                <a:solidFill>
                  <a:srgbClr val="0070C0"/>
                </a:solidFill>
              </a:rPr>
              <a:t>in </a:t>
            </a:r>
            <a:r>
              <a:rPr lang="en-GB" sz="2000" b="1" i="1" dirty="0" smtClean="0">
                <a:solidFill>
                  <a:srgbClr val="0070C0"/>
                </a:solidFill>
              </a:rPr>
              <a:t>well-being.”</a:t>
            </a:r>
          </a:p>
          <a:p>
            <a:pPr algn="ctr"/>
            <a:r>
              <a:rPr lang="en-GB" sz="2000" b="1" i="1" dirty="0" smtClean="0">
                <a:solidFill>
                  <a:srgbClr val="C00000"/>
                </a:solidFill>
              </a:rPr>
              <a:t>(Dr Barbara Fredrickson)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70036" y="34786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i="1" dirty="0">
                <a:solidFill>
                  <a:srgbClr val="C00000"/>
                </a:solidFill>
              </a:rPr>
              <a:t>Food for Thought! 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>
                <a:solidFill>
                  <a:srgbClr val="0070C0"/>
                </a:solidFill>
              </a:rPr>
              <a:t>Recent studies have shown that a human being generates around 1500 new neurons per day. </a:t>
            </a:r>
            <a:r>
              <a:rPr lang="en-GB" b="1" i="1" dirty="0">
                <a:solidFill>
                  <a:srgbClr val="C00000"/>
                </a:solidFill>
              </a:rPr>
              <a:t>So what we think about will fill those neurons</a:t>
            </a:r>
            <a:r>
              <a:rPr lang="en-GB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52" y="116632"/>
            <a:ext cx="4427984" cy="30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994548"/>
            <a:ext cx="4402665" cy="5865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8" y="116632"/>
            <a:ext cx="38413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Gratitude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88640"/>
            <a:ext cx="40324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</a:rPr>
              <a:t>Is </a:t>
            </a:r>
            <a:r>
              <a:rPr lang="en-GB" sz="2000" b="1" dirty="0">
                <a:solidFill>
                  <a:srgbClr val="0070C0"/>
                </a:solidFill>
              </a:rPr>
              <a:t>a feeling of being thankful and </a:t>
            </a:r>
            <a:r>
              <a:rPr lang="en-GB" sz="2000" b="1" dirty="0" smtClean="0">
                <a:solidFill>
                  <a:srgbClr val="0070C0"/>
                </a:solidFill>
              </a:rPr>
              <a:t>appreciative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Gratitude </a:t>
            </a:r>
            <a:r>
              <a:rPr lang="en-GB" sz="2000" b="1" dirty="0">
                <a:solidFill>
                  <a:srgbClr val="C00000"/>
                </a:solidFill>
              </a:rPr>
              <a:t>opens your heart </a:t>
            </a:r>
            <a:r>
              <a:rPr lang="en-GB" sz="2000" b="1" dirty="0">
                <a:solidFill>
                  <a:srgbClr val="0070C0"/>
                </a:solidFill>
              </a:rPr>
              <a:t>and carries the urge to give </a:t>
            </a:r>
            <a:r>
              <a:rPr lang="en-GB" sz="2000" b="1" dirty="0" smtClean="0">
                <a:solidFill>
                  <a:srgbClr val="0070C0"/>
                </a:solidFill>
              </a:rPr>
              <a:t>back</a:t>
            </a: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70C0"/>
                </a:solidFill>
              </a:rPr>
              <a:t>If you feel you have to pay someone back, then you are not feeling grateful as heartfelt gratitude gives back </a:t>
            </a:r>
            <a:r>
              <a:rPr lang="en-GB" sz="2000" b="1" dirty="0">
                <a:solidFill>
                  <a:srgbClr val="C00000"/>
                </a:solidFill>
              </a:rPr>
              <a:t>freely and </a:t>
            </a:r>
            <a:r>
              <a:rPr lang="en-GB" sz="2000" b="1" dirty="0" smtClean="0">
                <a:solidFill>
                  <a:srgbClr val="C00000"/>
                </a:solidFill>
              </a:rPr>
              <a:t>creatively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>
              <a:solidFill>
                <a:srgbClr val="0070C0"/>
              </a:solidFill>
            </a:endParaRPr>
          </a:p>
          <a:p>
            <a:endParaRPr lang="en-GB" sz="2000" b="1" dirty="0">
              <a:solidFill>
                <a:srgbClr val="0070C0"/>
              </a:solidFill>
            </a:endParaRPr>
          </a:p>
          <a:p>
            <a:pPr algn="ctr"/>
            <a:r>
              <a:rPr lang="en-GB" sz="2000" b="1" i="1" dirty="0">
                <a:solidFill>
                  <a:srgbClr val="C00000"/>
                </a:solidFill>
              </a:rPr>
              <a:t>When was the last time you felt grateful – not polite or indebted, but truly and openly grateful?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 smtClean="0">
              <a:solidFill>
                <a:srgbClr val="0070C0"/>
              </a:solidFill>
            </a:endParaRP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endParaRPr lang="en-GB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020375" cy="53988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640" y="116632"/>
            <a:ext cx="111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039962"/>
            <a:ext cx="4248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Gratitude </a:t>
            </a:r>
            <a:r>
              <a:rPr lang="en-GB" b="1" dirty="0">
                <a:solidFill>
                  <a:srgbClr val="C00000"/>
                </a:solidFill>
              </a:rPr>
              <a:t>opens the door to joy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Joy feels </a:t>
            </a:r>
            <a:r>
              <a:rPr lang="en-GB" b="1" dirty="0">
                <a:solidFill>
                  <a:srgbClr val="C00000"/>
                </a:solidFill>
              </a:rPr>
              <a:t>bright and light</a:t>
            </a:r>
            <a:r>
              <a:rPr lang="en-GB" b="1" dirty="0">
                <a:solidFill>
                  <a:srgbClr val="0070C0"/>
                </a:solidFill>
              </a:rPr>
              <a:t>. Colours seem more vivid.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There is a spring in your step and your face lights up with a smile and an </a:t>
            </a:r>
            <a:r>
              <a:rPr lang="en-GB" b="1" dirty="0">
                <a:solidFill>
                  <a:srgbClr val="C00000"/>
                </a:solidFill>
              </a:rPr>
              <a:t>inner glow.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You feel like taking it all in. You feel </a:t>
            </a:r>
            <a:r>
              <a:rPr lang="en-GB" b="1" dirty="0">
                <a:solidFill>
                  <a:srgbClr val="C00000"/>
                </a:solidFill>
              </a:rPr>
              <a:t>playful and you want to jump in </a:t>
            </a:r>
            <a:r>
              <a:rPr lang="en-GB" b="1" dirty="0">
                <a:solidFill>
                  <a:srgbClr val="0070C0"/>
                </a:solidFill>
              </a:rPr>
              <a:t>and get involved.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There are many sources of </a:t>
            </a:r>
            <a:r>
              <a:rPr lang="en-GB" b="1" dirty="0" smtClean="0">
                <a:solidFill>
                  <a:srgbClr val="0070C0"/>
                </a:solidFill>
              </a:rPr>
              <a:t>joy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 </a:t>
            </a:r>
            <a:r>
              <a:rPr lang="en-GB" b="1" i="1" dirty="0" smtClean="0">
                <a:solidFill>
                  <a:srgbClr val="C00000"/>
                </a:solidFill>
              </a:rPr>
              <a:t>What brings you joy? </a:t>
            </a:r>
            <a:endParaRPr lang="en-GB" b="1" dirty="0" smtClean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6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768"/>
            <a:ext cx="4093786" cy="551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1298" y="179249"/>
            <a:ext cx="51327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</a:rPr>
              <a:t>Any </a:t>
            </a:r>
            <a:r>
              <a:rPr lang="en-GB" sz="2000" b="1" dirty="0">
                <a:solidFill>
                  <a:srgbClr val="0070C0"/>
                </a:solidFill>
              </a:rPr>
              <a:t>emotion can go too far and perhaps this is especially true for pride. When </a:t>
            </a:r>
            <a:r>
              <a:rPr lang="en-GB" sz="2000" b="1" dirty="0" smtClean="0">
                <a:solidFill>
                  <a:srgbClr val="C00000"/>
                </a:solidFill>
              </a:rPr>
              <a:t>tempered </a:t>
            </a:r>
            <a:r>
              <a:rPr lang="en-GB" sz="2000" b="1" dirty="0">
                <a:solidFill>
                  <a:srgbClr val="C00000"/>
                </a:solidFill>
              </a:rPr>
              <a:t>with appropriate humility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0070C0"/>
                </a:solidFill>
              </a:rPr>
              <a:t>pride is clearly a positive emotion. 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</a:rPr>
              <a:t>Pride </a:t>
            </a:r>
            <a:r>
              <a:rPr lang="en-GB" sz="2000" b="1" dirty="0">
                <a:solidFill>
                  <a:srgbClr val="0070C0"/>
                </a:solidFill>
              </a:rPr>
              <a:t>blooms in the wake of an achievement you can take credit for. You invested your </a:t>
            </a:r>
            <a:r>
              <a:rPr lang="en-GB" sz="2000" b="1" dirty="0">
                <a:solidFill>
                  <a:srgbClr val="C00000"/>
                </a:solidFill>
              </a:rPr>
              <a:t>time, effort ,skills and succeeded. </a:t>
            </a:r>
            <a:r>
              <a:rPr lang="en-GB" sz="2000" b="1" dirty="0" smtClean="0">
                <a:solidFill>
                  <a:srgbClr val="0070C0"/>
                </a:solidFill>
              </a:rPr>
              <a:t>Or </a:t>
            </a:r>
            <a:r>
              <a:rPr lang="en-GB" sz="2000" b="1" dirty="0">
                <a:solidFill>
                  <a:srgbClr val="0070C0"/>
                </a:solidFill>
              </a:rPr>
              <a:t>when you recognise that you made a </a:t>
            </a:r>
            <a:r>
              <a:rPr lang="en-GB" sz="2000" b="1" dirty="0">
                <a:solidFill>
                  <a:srgbClr val="C00000"/>
                </a:solidFill>
              </a:rPr>
              <a:t>positive difference </a:t>
            </a:r>
            <a:r>
              <a:rPr lang="en-GB" sz="2000" b="1" dirty="0">
                <a:solidFill>
                  <a:srgbClr val="0070C0"/>
                </a:solidFill>
              </a:rPr>
              <a:t>to someone </a:t>
            </a:r>
            <a:r>
              <a:rPr lang="en-GB" sz="2000" b="1" dirty="0" smtClean="0">
                <a:solidFill>
                  <a:srgbClr val="0070C0"/>
                </a:solidFill>
              </a:rPr>
              <a:t>else</a:t>
            </a:r>
          </a:p>
          <a:p>
            <a:endParaRPr lang="en-GB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C00000"/>
                </a:solidFill>
              </a:rPr>
              <a:t>The </a:t>
            </a:r>
            <a:r>
              <a:rPr lang="en-GB" sz="2000" b="1" dirty="0">
                <a:solidFill>
                  <a:srgbClr val="C00000"/>
                </a:solidFill>
              </a:rPr>
              <a:t>mindscape of pride is expansive </a:t>
            </a:r>
            <a:r>
              <a:rPr lang="en-GB" sz="2000" b="1" dirty="0">
                <a:solidFill>
                  <a:srgbClr val="0070C0"/>
                </a:solidFill>
              </a:rPr>
              <a:t>-</a:t>
            </a:r>
            <a:r>
              <a:rPr lang="en-GB" sz="2000" b="1" dirty="0" smtClean="0">
                <a:solidFill>
                  <a:srgbClr val="0070C0"/>
                </a:solidFill>
              </a:rPr>
              <a:t> It kindles </a:t>
            </a:r>
            <a:r>
              <a:rPr lang="en-GB" sz="2000" b="1" dirty="0">
                <a:solidFill>
                  <a:srgbClr val="0070C0"/>
                </a:solidFill>
              </a:rPr>
              <a:t>dreams of further </a:t>
            </a:r>
            <a:r>
              <a:rPr lang="en-GB" sz="2000" b="1" dirty="0" smtClean="0">
                <a:solidFill>
                  <a:srgbClr val="0070C0"/>
                </a:solidFill>
              </a:rPr>
              <a:t>achievements. </a:t>
            </a:r>
            <a:r>
              <a:rPr lang="en-GB" sz="2000" b="1" dirty="0">
                <a:solidFill>
                  <a:srgbClr val="0070C0"/>
                </a:solidFill>
              </a:rPr>
              <a:t>If I can do this, maybe I </a:t>
            </a:r>
            <a:r>
              <a:rPr lang="en-GB" sz="2000" b="1" dirty="0" smtClean="0">
                <a:solidFill>
                  <a:srgbClr val="0070C0"/>
                </a:solidFill>
              </a:rPr>
              <a:t>can go for a promotion.In </a:t>
            </a:r>
            <a:r>
              <a:rPr lang="en-GB" sz="2000" b="1" dirty="0">
                <a:solidFill>
                  <a:srgbClr val="0070C0"/>
                </a:solidFill>
              </a:rPr>
              <a:t>this way, pride fuels the </a:t>
            </a:r>
            <a:r>
              <a:rPr lang="en-GB" sz="2000" b="1" dirty="0">
                <a:solidFill>
                  <a:srgbClr val="C00000"/>
                </a:solidFill>
              </a:rPr>
              <a:t>motivation to </a:t>
            </a:r>
            <a:r>
              <a:rPr lang="en-GB" sz="2000" b="1" dirty="0" smtClean="0">
                <a:solidFill>
                  <a:srgbClr val="C00000"/>
                </a:solidFill>
              </a:rPr>
              <a:t>persist </a:t>
            </a:r>
            <a:r>
              <a:rPr lang="en-GB" sz="2000" b="1" dirty="0">
                <a:solidFill>
                  <a:srgbClr val="0070C0"/>
                </a:solidFill>
              </a:rPr>
              <a:t>on </a:t>
            </a:r>
            <a:r>
              <a:rPr lang="en-GB" sz="2000" b="1" dirty="0" smtClean="0">
                <a:solidFill>
                  <a:srgbClr val="0070C0"/>
                </a:solidFill>
              </a:rPr>
              <a:t>difficult tasks &amp; go out of your comfort zone.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solidFill>
                <a:srgbClr val="0070C0"/>
              </a:solidFill>
            </a:endParaRPr>
          </a:p>
          <a:p>
            <a:pPr algn="ctr"/>
            <a:r>
              <a:rPr lang="en-GB" sz="2000" b="1" i="1" dirty="0">
                <a:solidFill>
                  <a:srgbClr val="C00000"/>
                </a:solidFill>
              </a:rPr>
              <a:t>What</a:t>
            </a:r>
            <a:r>
              <a:rPr lang="en-GB" sz="2000" b="1" i="1" dirty="0" smtClean="0">
                <a:solidFill>
                  <a:srgbClr val="C00000"/>
                </a:solidFill>
              </a:rPr>
              <a:t> </a:t>
            </a:r>
            <a:r>
              <a:rPr lang="en-GB" sz="2000" b="1" i="1" dirty="0">
                <a:solidFill>
                  <a:srgbClr val="C00000"/>
                </a:solidFill>
              </a:rPr>
              <a:t>has pride inspired you to do?</a:t>
            </a:r>
            <a:r>
              <a:rPr lang="en-GB" sz="2400" b="1" i="1" dirty="0">
                <a:solidFill>
                  <a:srgbClr val="C00000"/>
                </a:solidFill>
              </a:rPr>
              <a:t> </a:t>
            </a:r>
            <a:endParaRPr lang="en-GB" sz="24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689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Pride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92937"/>
            <a:ext cx="4973202" cy="3759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-3039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Serenity 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97152"/>
            <a:ext cx="79928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Like joy, serenity enters when your surroundings </a:t>
            </a:r>
            <a:r>
              <a:rPr lang="en-GB" b="1" dirty="0">
                <a:solidFill>
                  <a:srgbClr val="C00000"/>
                </a:solidFill>
              </a:rPr>
              <a:t>are safe. </a:t>
            </a:r>
          </a:p>
          <a:p>
            <a:r>
              <a:rPr lang="en-GB" b="1" dirty="0">
                <a:solidFill>
                  <a:srgbClr val="0070C0"/>
                </a:solidFill>
              </a:rPr>
              <a:t>Serenity makes you want to sit back and soak it in. 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It </a:t>
            </a:r>
            <a:r>
              <a:rPr lang="en-GB" b="1" dirty="0">
                <a:solidFill>
                  <a:srgbClr val="0070C0"/>
                </a:solidFill>
              </a:rPr>
              <a:t>is a </a:t>
            </a:r>
            <a:r>
              <a:rPr lang="en-GB" b="1" dirty="0">
                <a:solidFill>
                  <a:srgbClr val="C00000"/>
                </a:solidFill>
              </a:rPr>
              <a:t>mindful state carries the urge to savour </a:t>
            </a:r>
            <a:r>
              <a:rPr lang="en-GB" b="1" dirty="0">
                <a:solidFill>
                  <a:srgbClr val="0070C0"/>
                </a:solidFill>
              </a:rPr>
              <a:t>your current circumstances and find ways to integrate them into your life more fully and more often. </a:t>
            </a:r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When </a:t>
            </a:r>
            <a:r>
              <a:rPr lang="en-GB" b="1" dirty="0">
                <a:solidFill>
                  <a:srgbClr val="0070C0"/>
                </a:solidFill>
              </a:rPr>
              <a:t>you tell yourself, </a:t>
            </a:r>
            <a:r>
              <a:rPr lang="en-GB" b="1" dirty="0">
                <a:solidFill>
                  <a:srgbClr val="C00000"/>
                </a:solidFill>
              </a:rPr>
              <a:t>“I need to do this more often!” </a:t>
            </a:r>
            <a:r>
              <a:rPr lang="en-GB" b="1" dirty="0">
                <a:solidFill>
                  <a:srgbClr val="0070C0"/>
                </a:solidFill>
              </a:rPr>
              <a:t>that is serenity. 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        </a:t>
            </a:r>
            <a:r>
              <a:rPr lang="en-GB" sz="2000" b="1" i="1" dirty="0">
                <a:solidFill>
                  <a:srgbClr val="C00000"/>
                </a:solidFill>
              </a:rPr>
              <a:t>When was the last time you savoured a serene moment?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6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34798"/>
            <a:ext cx="8352928" cy="3617391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Public Health Nutritionist (University of Surrey)</a:t>
            </a:r>
          </a:p>
          <a:p>
            <a:pPr lvl="0"/>
            <a:r>
              <a:rPr lang="en-GB" sz="2800" b="1" i="1" dirty="0">
                <a:solidFill>
                  <a:srgbClr val="0070C0"/>
                </a:solidFill>
              </a:rPr>
              <a:t>Qualified Health Kinesiologist </a:t>
            </a:r>
            <a:endParaRPr lang="en-GB" sz="2800" b="1" dirty="0">
              <a:solidFill>
                <a:srgbClr val="0070C0"/>
              </a:solidFill>
            </a:endParaRPr>
          </a:p>
          <a:p>
            <a:pPr lvl="0"/>
            <a:r>
              <a:rPr lang="en-GB" sz="2800" b="1" i="1" dirty="0" smtClean="0">
                <a:solidFill>
                  <a:srgbClr val="0070C0"/>
                </a:solidFill>
              </a:rPr>
              <a:t>Accredited </a:t>
            </a:r>
            <a:r>
              <a:rPr lang="en-GB" sz="2800" b="1" i="1" dirty="0">
                <a:solidFill>
                  <a:srgbClr val="0070C0"/>
                </a:solidFill>
              </a:rPr>
              <a:t>Strengths Based </a:t>
            </a:r>
            <a:r>
              <a:rPr lang="en-GB" sz="2800" b="1" i="1" dirty="0" smtClean="0">
                <a:solidFill>
                  <a:srgbClr val="0070C0"/>
                </a:solidFill>
              </a:rPr>
              <a:t>Practitioner  (CAPP - Centre </a:t>
            </a:r>
            <a:r>
              <a:rPr lang="en-GB" sz="2800" b="1" i="1" dirty="0">
                <a:solidFill>
                  <a:srgbClr val="0070C0"/>
                </a:solidFill>
              </a:rPr>
              <a:t>of Applied </a:t>
            </a:r>
            <a:r>
              <a:rPr lang="en-GB" sz="2800" b="1" i="1" dirty="0" smtClean="0">
                <a:solidFill>
                  <a:srgbClr val="0070C0"/>
                </a:solidFill>
              </a:rPr>
              <a:t>Positive </a:t>
            </a:r>
            <a:r>
              <a:rPr lang="en-GB" sz="2800" b="1" i="1" dirty="0">
                <a:solidFill>
                  <a:srgbClr val="0070C0"/>
                </a:solidFill>
              </a:rPr>
              <a:t>Psychology</a:t>
            </a:r>
            <a:r>
              <a:rPr lang="en-GB" sz="2800" b="1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sz="2800" b="1" i="1" dirty="0">
                <a:solidFill>
                  <a:srgbClr val="0070C0"/>
                </a:solidFill>
              </a:rPr>
              <a:t>Accredited Lead Trainer for Eating Disorders </a:t>
            </a:r>
          </a:p>
          <a:p>
            <a:pPr marL="0" indent="0">
              <a:buNone/>
            </a:pPr>
            <a:r>
              <a:rPr lang="en-GB" sz="2800" b="1" i="1" dirty="0">
                <a:solidFill>
                  <a:srgbClr val="0070C0"/>
                </a:solidFill>
              </a:rPr>
              <a:t>    Charity </a:t>
            </a:r>
            <a:r>
              <a:rPr lang="en-GB" sz="2800" b="1" i="1" dirty="0" err="1">
                <a:solidFill>
                  <a:srgbClr val="0070C0"/>
                </a:solidFill>
              </a:rPr>
              <a:t>Tastelife</a:t>
            </a:r>
            <a:endParaRPr lang="en-GB" sz="2800" b="1" i="1" dirty="0">
              <a:solidFill>
                <a:srgbClr val="0070C0"/>
              </a:solidFill>
            </a:endParaRPr>
          </a:p>
          <a:p>
            <a:pPr lvl="0"/>
            <a:endParaRPr lang="en-GB" sz="28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Background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0" y="6066043"/>
            <a:ext cx="1666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84" y="4265434"/>
            <a:ext cx="3378696" cy="2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67899"/>
            <a:ext cx="4201235" cy="5616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786" y="0"/>
            <a:ext cx="34363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Inspiration </a:t>
            </a:r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467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Witnessing </a:t>
            </a:r>
            <a:r>
              <a:rPr lang="en-GB" b="1" dirty="0">
                <a:solidFill>
                  <a:srgbClr val="0070C0"/>
                </a:solidFill>
              </a:rPr>
              <a:t>human nature at its very best can </a:t>
            </a:r>
            <a:r>
              <a:rPr lang="en-GB" b="1" dirty="0">
                <a:solidFill>
                  <a:srgbClr val="C00000"/>
                </a:solidFill>
              </a:rPr>
              <a:t>inspire and uplift you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Feeling </a:t>
            </a:r>
            <a:r>
              <a:rPr lang="en-GB" b="1" dirty="0">
                <a:solidFill>
                  <a:srgbClr val="0070C0"/>
                </a:solidFill>
              </a:rPr>
              <a:t>inspired draws your attention, </a:t>
            </a:r>
            <a:r>
              <a:rPr lang="en-GB" b="1" dirty="0" smtClean="0">
                <a:solidFill>
                  <a:srgbClr val="C00000"/>
                </a:solidFill>
              </a:rPr>
              <a:t>warms </a:t>
            </a:r>
            <a:r>
              <a:rPr lang="en-GB" b="1" dirty="0">
                <a:solidFill>
                  <a:srgbClr val="C00000"/>
                </a:solidFill>
              </a:rPr>
              <a:t>your heart and draws you in</a:t>
            </a:r>
            <a:r>
              <a:rPr lang="en-GB" b="1" dirty="0">
                <a:solidFill>
                  <a:srgbClr val="0070C0"/>
                </a:solidFill>
              </a:rPr>
              <a:t>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Inspiration </a:t>
            </a:r>
            <a:r>
              <a:rPr lang="en-GB" b="1" dirty="0">
                <a:solidFill>
                  <a:srgbClr val="0070C0"/>
                </a:solidFill>
              </a:rPr>
              <a:t>does not simply feel good, it makes you want to express what is good and do </a:t>
            </a:r>
            <a:r>
              <a:rPr lang="en-GB" b="1" dirty="0">
                <a:solidFill>
                  <a:srgbClr val="C00000"/>
                </a:solidFill>
              </a:rPr>
              <a:t>well yourself. 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It </a:t>
            </a:r>
            <a:r>
              <a:rPr lang="en-GB" b="1" dirty="0">
                <a:solidFill>
                  <a:srgbClr val="0070C0"/>
                </a:solidFill>
              </a:rPr>
              <a:t>creates the urge to do your best so that you can reach your </a:t>
            </a:r>
            <a:r>
              <a:rPr lang="en-GB" b="1" dirty="0">
                <a:solidFill>
                  <a:srgbClr val="C00000"/>
                </a:solidFill>
              </a:rPr>
              <a:t>own higher ground</a:t>
            </a:r>
            <a:r>
              <a:rPr lang="en-GB" b="1" dirty="0" smtClean="0">
                <a:solidFill>
                  <a:srgbClr val="C00000"/>
                </a:solidFill>
              </a:rPr>
              <a:t>.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It </a:t>
            </a:r>
            <a:r>
              <a:rPr lang="en-GB" b="1" dirty="0">
                <a:solidFill>
                  <a:srgbClr val="0070C0"/>
                </a:solidFill>
              </a:rPr>
              <a:t>is a form of positivity that pulls us out of our shell of self-absorption.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C00000"/>
              </a:solidFill>
            </a:endParaRP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 Can </a:t>
            </a:r>
            <a:r>
              <a:rPr lang="en-GB" b="1" dirty="0">
                <a:solidFill>
                  <a:srgbClr val="C00000"/>
                </a:solidFill>
              </a:rPr>
              <a:t>you think of a time </a:t>
            </a:r>
            <a:r>
              <a:rPr lang="en-GB" b="1" dirty="0" smtClean="0">
                <a:solidFill>
                  <a:srgbClr val="C00000"/>
                </a:solidFill>
              </a:rPr>
              <a:t>recently when    you </a:t>
            </a:r>
            <a:r>
              <a:rPr lang="en-GB" b="1" dirty="0">
                <a:solidFill>
                  <a:srgbClr val="C00000"/>
                </a:solidFill>
              </a:rPr>
              <a:t>made the choice to be inspired? 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/>
            </a:r>
            <a:br>
              <a:rPr lang="en-GB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027193" cy="5345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63220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Amusement  </a:t>
            </a:r>
            <a:endParaRPr lang="en-GB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26064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Sometimes </a:t>
            </a:r>
            <a:r>
              <a:rPr lang="en-GB" b="1" dirty="0">
                <a:solidFill>
                  <a:srgbClr val="C00000"/>
                </a:solidFill>
              </a:rPr>
              <a:t>something unexpected happens that simply makes you laugh</a:t>
            </a:r>
            <a:r>
              <a:rPr lang="en-GB" b="1" dirty="0">
                <a:solidFill>
                  <a:srgbClr val="0070C0"/>
                </a:solidFill>
              </a:rPr>
              <a:t>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Heartfelt </a:t>
            </a:r>
            <a:r>
              <a:rPr lang="en-GB" b="1" dirty="0">
                <a:solidFill>
                  <a:srgbClr val="0070C0"/>
                </a:solidFill>
              </a:rPr>
              <a:t>amusements bring the urge to laugh &amp; </a:t>
            </a:r>
            <a:r>
              <a:rPr lang="en-GB" b="1" dirty="0">
                <a:solidFill>
                  <a:srgbClr val="C00000"/>
                </a:solidFill>
              </a:rPr>
              <a:t>share your </a:t>
            </a:r>
            <a:r>
              <a:rPr lang="en-GB" b="1" dirty="0" smtClean="0">
                <a:solidFill>
                  <a:srgbClr val="C00000"/>
                </a:solidFill>
              </a:rPr>
              <a:t>humour with </a:t>
            </a:r>
            <a:r>
              <a:rPr lang="en-GB" b="1" dirty="0">
                <a:solidFill>
                  <a:srgbClr val="C00000"/>
                </a:solidFill>
              </a:rPr>
              <a:t>others. 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Shared </a:t>
            </a:r>
            <a:r>
              <a:rPr lang="en-GB" b="1" dirty="0">
                <a:solidFill>
                  <a:srgbClr val="0070C0"/>
                </a:solidFill>
              </a:rPr>
              <a:t>laughter signals that you find your current situation to be safe &amp; </a:t>
            </a:r>
            <a:r>
              <a:rPr lang="en-GB" b="1" dirty="0">
                <a:solidFill>
                  <a:srgbClr val="C00000"/>
                </a:solidFill>
              </a:rPr>
              <a:t>light-hearted </a:t>
            </a:r>
            <a:r>
              <a:rPr lang="en-GB" b="1" dirty="0">
                <a:solidFill>
                  <a:srgbClr val="0070C0"/>
                </a:solidFill>
              </a:rPr>
              <a:t>and that you would like to use this </a:t>
            </a:r>
            <a:r>
              <a:rPr lang="en-GB" b="1" dirty="0" smtClean="0">
                <a:solidFill>
                  <a:srgbClr val="0070C0"/>
                </a:solidFill>
              </a:rPr>
              <a:t>time </a:t>
            </a:r>
            <a:r>
              <a:rPr lang="en-GB" b="1" dirty="0">
                <a:solidFill>
                  <a:srgbClr val="0070C0"/>
                </a:solidFill>
              </a:rPr>
              <a:t>to </a:t>
            </a:r>
            <a:r>
              <a:rPr lang="en-GB" b="1" dirty="0">
                <a:solidFill>
                  <a:srgbClr val="C00000"/>
                </a:solidFill>
              </a:rPr>
              <a:t>build connections with others. </a:t>
            </a:r>
            <a:endParaRPr lang="en-GB" b="1" dirty="0" smtClean="0">
              <a:solidFill>
                <a:srgbClr val="C00000"/>
              </a:solidFill>
            </a:endParaRPr>
          </a:p>
          <a:p>
            <a:endParaRPr lang="en-GB" b="1" i="1" u="sng" dirty="0" smtClean="0">
              <a:solidFill>
                <a:srgbClr val="C00000"/>
              </a:solidFill>
            </a:endParaRPr>
          </a:p>
          <a:p>
            <a:endParaRPr lang="en-GB" b="1" i="1" u="sng" dirty="0">
              <a:solidFill>
                <a:srgbClr val="C00000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When </a:t>
            </a:r>
            <a:r>
              <a:rPr lang="en-GB" b="1" dirty="0">
                <a:solidFill>
                  <a:srgbClr val="C00000"/>
                </a:solidFill>
              </a:rPr>
              <a:t>was the last time </a:t>
            </a:r>
            <a:r>
              <a:rPr lang="en-GB" b="1" dirty="0" smtClean="0">
                <a:solidFill>
                  <a:srgbClr val="C00000"/>
                </a:solidFill>
              </a:rPr>
              <a:t>you truly  </a:t>
            </a:r>
            <a:r>
              <a:rPr lang="en-GB" b="1" dirty="0">
                <a:solidFill>
                  <a:srgbClr val="C00000"/>
                </a:solidFill>
              </a:rPr>
              <a:t>laughed?  </a:t>
            </a:r>
            <a:r>
              <a:rPr lang="en-GB" b="1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9416"/>
            <a:ext cx="4032448" cy="5367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555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Awe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3827" y="116632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Closely related to inspiration, awe happens when you come across goodness or you can literally feel </a:t>
            </a:r>
            <a:r>
              <a:rPr lang="en-GB" b="1" dirty="0">
                <a:solidFill>
                  <a:srgbClr val="C00000"/>
                </a:solidFill>
              </a:rPr>
              <a:t>overwhelmed by greatness</a:t>
            </a:r>
            <a:r>
              <a:rPr lang="en-GB" dirty="0">
                <a:solidFill>
                  <a:srgbClr val="C00000"/>
                </a:solidFill>
              </a:rPr>
              <a:t>. 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Awe </a:t>
            </a:r>
            <a:r>
              <a:rPr lang="en-GB" b="1" dirty="0">
                <a:solidFill>
                  <a:srgbClr val="0070C0"/>
                </a:solidFill>
              </a:rPr>
              <a:t>make you stop in your tracks. You are momentarily transfixed. Boundaries melt away and you </a:t>
            </a:r>
            <a:r>
              <a:rPr lang="en-GB" b="1" dirty="0">
                <a:solidFill>
                  <a:srgbClr val="C00000"/>
                </a:solidFill>
              </a:rPr>
              <a:t>feel part of something larger than life</a:t>
            </a:r>
            <a:r>
              <a:rPr lang="en-GB" b="1" dirty="0">
                <a:solidFill>
                  <a:srgbClr val="0070C0"/>
                </a:solidFill>
              </a:rPr>
              <a:t>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Sometimes </a:t>
            </a:r>
            <a:r>
              <a:rPr lang="en-GB" b="1" dirty="0">
                <a:solidFill>
                  <a:srgbClr val="0070C0"/>
                </a:solidFill>
              </a:rPr>
              <a:t>we are awed by nature, the miracle birth of a baby, observing acts of bravery and how much progress has been made in the world.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i="1" dirty="0">
              <a:solidFill>
                <a:srgbClr val="C00000"/>
              </a:solidFill>
            </a:endParaRPr>
          </a:p>
          <a:p>
            <a:pPr algn="ctr"/>
            <a:r>
              <a:rPr lang="en-GB" b="1" i="1" dirty="0" smtClean="0">
                <a:solidFill>
                  <a:srgbClr val="C00000"/>
                </a:solidFill>
              </a:rPr>
              <a:t>When </a:t>
            </a:r>
            <a:r>
              <a:rPr lang="en-GB" b="1" i="1" dirty="0">
                <a:solidFill>
                  <a:srgbClr val="C00000"/>
                </a:solidFill>
              </a:rPr>
              <a:t>was the last time you was compelled to see yourselves as part of something much larger?</a:t>
            </a:r>
            <a:endParaRPr lang="en-GB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3878452" cy="5130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260648"/>
            <a:ext cx="17139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Hope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748" y="226358"/>
            <a:ext cx="53640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Hope </a:t>
            </a:r>
            <a:r>
              <a:rPr lang="en-GB" b="1" dirty="0">
                <a:solidFill>
                  <a:srgbClr val="0070C0"/>
                </a:solidFill>
              </a:rPr>
              <a:t>comes into play when </a:t>
            </a:r>
            <a:r>
              <a:rPr lang="en-GB" b="1" dirty="0" smtClean="0">
                <a:solidFill>
                  <a:srgbClr val="0070C0"/>
                </a:solidFill>
              </a:rPr>
              <a:t>things </a:t>
            </a:r>
            <a:r>
              <a:rPr lang="en-GB" b="1" dirty="0">
                <a:solidFill>
                  <a:srgbClr val="0070C0"/>
                </a:solidFill>
              </a:rPr>
              <a:t>are not going well for you, or there is considerable uncertainty about how things will turn out. </a:t>
            </a:r>
            <a:r>
              <a:rPr lang="en-GB" b="1" dirty="0">
                <a:solidFill>
                  <a:srgbClr val="C00000"/>
                </a:solidFill>
              </a:rPr>
              <a:t>Hope arises </a:t>
            </a:r>
            <a:r>
              <a:rPr lang="en-GB" b="1" dirty="0">
                <a:solidFill>
                  <a:srgbClr val="0070C0"/>
                </a:solidFill>
              </a:rPr>
              <a:t>precisely within those moments when </a:t>
            </a:r>
            <a:r>
              <a:rPr lang="en-GB" b="1" dirty="0" smtClean="0">
                <a:solidFill>
                  <a:srgbClr val="0070C0"/>
                </a:solidFill>
              </a:rPr>
              <a:t>despair </a:t>
            </a:r>
            <a:r>
              <a:rPr lang="en-GB" b="1" dirty="0">
                <a:solidFill>
                  <a:srgbClr val="0070C0"/>
                </a:solidFill>
              </a:rPr>
              <a:t>seems just as likely</a:t>
            </a:r>
            <a:r>
              <a:rPr lang="en-GB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Perhaps </a:t>
            </a:r>
            <a:r>
              <a:rPr lang="en-GB" b="1" dirty="0">
                <a:solidFill>
                  <a:srgbClr val="0070C0"/>
                </a:solidFill>
              </a:rPr>
              <a:t>you have just failed an important test, lost your </a:t>
            </a:r>
            <a:r>
              <a:rPr lang="en-GB" b="1" dirty="0" smtClean="0">
                <a:solidFill>
                  <a:srgbClr val="0070C0"/>
                </a:solidFill>
              </a:rPr>
              <a:t>job. Hope</a:t>
            </a:r>
            <a:r>
              <a:rPr lang="en-GB" b="1" dirty="0">
                <a:solidFill>
                  <a:srgbClr val="0070C0"/>
                </a:solidFill>
              </a:rPr>
              <a:t>, in desperate situations like these, is “fearing the worst but </a:t>
            </a:r>
            <a:r>
              <a:rPr lang="en-GB" b="1" dirty="0">
                <a:solidFill>
                  <a:srgbClr val="C00000"/>
                </a:solidFill>
              </a:rPr>
              <a:t>yearning for better”. 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Deep </a:t>
            </a:r>
            <a:r>
              <a:rPr lang="en-GB" b="1" dirty="0">
                <a:solidFill>
                  <a:srgbClr val="0070C0"/>
                </a:solidFill>
              </a:rPr>
              <a:t>within the </a:t>
            </a:r>
            <a:r>
              <a:rPr lang="en-GB" b="1" dirty="0">
                <a:solidFill>
                  <a:srgbClr val="C00000"/>
                </a:solidFill>
              </a:rPr>
              <a:t>core of hope is the belief that things can change</a:t>
            </a:r>
            <a:r>
              <a:rPr lang="en-GB" b="1" dirty="0" smtClean="0">
                <a:solidFill>
                  <a:srgbClr val="C00000"/>
                </a:solidFill>
              </a:rPr>
              <a:t>.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C00000"/>
                </a:solidFill>
              </a:rPr>
              <a:t>Possibilities </a:t>
            </a:r>
            <a:r>
              <a:rPr lang="en-GB" b="1" dirty="0">
                <a:solidFill>
                  <a:srgbClr val="C00000"/>
                </a:solidFill>
              </a:rPr>
              <a:t>exist</a:t>
            </a:r>
            <a:r>
              <a:rPr lang="en-GB" b="1" dirty="0">
                <a:solidFill>
                  <a:srgbClr val="0070C0"/>
                </a:solidFill>
              </a:rPr>
              <a:t>. Hope </a:t>
            </a:r>
            <a:r>
              <a:rPr lang="en-GB" b="1" dirty="0">
                <a:solidFill>
                  <a:srgbClr val="C00000"/>
                </a:solidFill>
              </a:rPr>
              <a:t>sustains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you.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It inspires you to plan for the better future. </a:t>
            </a:r>
          </a:p>
          <a:p>
            <a:endParaRPr lang="en-GB" b="1" i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rgbClr val="0070C0"/>
                </a:solidFill>
              </a:rPr>
              <a:t>With </a:t>
            </a:r>
            <a:r>
              <a:rPr lang="en-GB" b="1" i="1" dirty="0">
                <a:solidFill>
                  <a:srgbClr val="0070C0"/>
                </a:solidFill>
              </a:rPr>
              <a:t>hope, we become </a:t>
            </a:r>
            <a:r>
              <a:rPr lang="en-GB" b="1" i="1" dirty="0">
                <a:solidFill>
                  <a:srgbClr val="C00000"/>
                </a:solidFill>
              </a:rPr>
              <a:t>energised</a:t>
            </a:r>
            <a:r>
              <a:rPr lang="en-GB" b="1" i="1" dirty="0">
                <a:solidFill>
                  <a:srgbClr val="0070C0"/>
                </a:solidFill>
              </a:rPr>
              <a:t> to do as much as we can make a good life for ourselves </a:t>
            </a:r>
            <a:r>
              <a:rPr lang="en-GB" b="1" i="1" dirty="0" smtClean="0">
                <a:solidFill>
                  <a:srgbClr val="0070C0"/>
                </a:solidFill>
              </a:rPr>
              <a:t>and </a:t>
            </a:r>
            <a:r>
              <a:rPr lang="en-GB" b="1" i="1" dirty="0">
                <a:solidFill>
                  <a:srgbClr val="0070C0"/>
                </a:solidFill>
              </a:rPr>
              <a:t>for others. </a:t>
            </a:r>
            <a:endParaRPr lang="en-GB" b="1" i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i="1" dirty="0" smtClean="0">
              <a:solidFill>
                <a:srgbClr val="0070C0"/>
              </a:solidFill>
            </a:endParaRPr>
          </a:p>
          <a:p>
            <a:r>
              <a:rPr lang="en-GB" b="1" i="1" dirty="0" smtClean="0">
                <a:solidFill>
                  <a:srgbClr val="C00000"/>
                </a:solidFill>
              </a:rPr>
              <a:t>        When </a:t>
            </a:r>
            <a:r>
              <a:rPr lang="en-GB" b="1" i="1" dirty="0">
                <a:solidFill>
                  <a:srgbClr val="C00000"/>
                </a:solidFill>
              </a:rPr>
              <a:t>was the last time you felt like this?</a:t>
            </a:r>
            <a:r>
              <a:rPr lang="en-GB" b="1" dirty="0">
                <a:solidFill>
                  <a:srgbClr val="C00000"/>
                </a:solidFill>
              </a:rPr>
              <a:t>  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6498"/>
            <a:ext cx="3741673" cy="4997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0"/>
            <a:ext cx="24096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Interest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2508" y="188640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Unlike joy and serenity, emotion of interest call for effort and </a:t>
            </a:r>
            <a:r>
              <a:rPr lang="en-GB" b="1" dirty="0">
                <a:solidFill>
                  <a:srgbClr val="C00000"/>
                </a:solidFill>
              </a:rPr>
              <a:t>increased attention </a:t>
            </a:r>
            <a:r>
              <a:rPr lang="en-GB" b="1" dirty="0">
                <a:solidFill>
                  <a:srgbClr val="0070C0"/>
                </a:solidFill>
              </a:rPr>
              <a:t>on your part.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You are pulled to </a:t>
            </a:r>
            <a:r>
              <a:rPr lang="en-GB" b="1" dirty="0" smtClean="0">
                <a:solidFill>
                  <a:srgbClr val="C00000"/>
                </a:solidFill>
              </a:rPr>
              <a:t>explore in </a:t>
            </a:r>
            <a:r>
              <a:rPr lang="en-GB" b="1" dirty="0" smtClean="0">
                <a:solidFill>
                  <a:srgbClr val="0070C0"/>
                </a:solidFill>
              </a:rPr>
              <a:t>what </a:t>
            </a:r>
            <a:r>
              <a:rPr lang="en-GB" b="1" dirty="0">
                <a:solidFill>
                  <a:srgbClr val="0070C0"/>
                </a:solidFill>
              </a:rPr>
              <a:t>you are just now discovering.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It </a:t>
            </a:r>
            <a:r>
              <a:rPr lang="en-GB" b="1" dirty="0">
                <a:solidFill>
                  <a:srgbClr val="0070C0"/>
                </a:solidFill>
              </a:rPr>
              <a:t>is when you uncover a new set of challenges that allow you to build your </a:t>
            </a:r>
            <a:r>
              <a:rPr lang="en-GB" b="1" dirty="0" smtClean="0">
                <a:solidFill>
                  <a:srgbClr val="0070C0"/>
                </a:solidFill>
              </a:rPr>
              <a:t>skills and </a:t>
            </a:r>
            <a:r>
              <a:rPr lang="en-GB" b="1" dirty="0" smtClean="0">
                <a:solidFill>
                  <a:srgbClr val="C00000"/>
                </a:solidFill>
              </a:rPr>
              <a:t>awakens </a:t>
            </a:r>
            <a:r>
              <a:rPr lang="en-GB" b="1" dirty="0">
                <a:solidFill>
                  <a:srgbClr val="C00000"/>
                </a:solidFill>
              </a:rPr>
              <a:t>you to new ideas. 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When you are interested, </a:t>
            </a:r>
            <a:r>
              <a:rPr lang="en-GB" b="1" dirty="0">
                <a:solidFill>
                  <a:srgbClr val="C00000"/>
                </a:solidFill>
              </a:rPr>
              <a:t>you feel open and alive. 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The </a:t>
            </a:r>
            <a:r>
              <a:rPr lang="en-GB" b="1" dirty="0">
                <a:solidFill>
                  <a:srgbClr val="0070C0"/>
                </a:solidFill>
              </a:rPr>
              <a:t>intense pull of interest beckons you to explore, to take in new ideas and to </a:t>
            </a:r>
            <a:r>
              <a:rPr lang="en-GB" b="1" dirty="0">
                <a:solidFill>
                  <a:srgbClr val="C00000"/>
                </a:solidFill>
              </a:rPr>
              <a:t>learn more.</a:t>
            </a:r>
          </a:p>
          <a:p>
            <a:endParaRPr lang="en-GB" dirty="0"/>
          </a:p>
          <a:p>
            <a:r>
              <a:rPr lang="en-GB" dirty="0"/>
              <a:t>      </a:t>
            </a:r>
            <a:r>
              <a:rPr lang="en-GB" dirty="0" smtClean="0"/>
              <a:t>  </a:t>
            </a:r>
            <a:r>
              <a:rPr lang="en-GB" b="1" i="1" dirty="0">
                <a:solidFill>
                  <a:srgbClr val="C00000"/>
                </a:solidFill>
              </a:rPr>
              <a:t>When did interest last draw you in?</a:t>
            </a:r>
            <a:br>
              <a:rPr lang="en-GB" b="1" i="1" dirty="0">
                <a:solidFill>
                  <a:srgbClr val="C00000"/>
                </a:solidFill>
              </a:rPr>
            </a:br>
            <a:r>
              <a:rPr lang="en-GB" b="1" i="1" u="sng" dirty="0"/>
              <a:t/>
            </a:r>
            <a:br>
              <a:rPr lang="en-GB" b="1" i="1" u="sng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0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7360"/>
            <a:ext cx="3705876" cy="4941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0"/>
            <a:ext cx="1516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Love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620688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70C0"/>
                </a:solidFill>
              </a:rPr>
              <a:t>Love is not a single kind of positivity its all of them including joy, gratitude, serenity, interest and so much more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C00000"/>
                </a:solidFill>
              </a:rPr>
              <a:t>Love</a:t>
            </a:r>
            <a:r>
              <a:rPr lang="en-GB" b="1" dirty="0">
                <a:solidFill>
                  <a:srgbClr val="C00000"/>
                </a:solidFill>
              </a:rPr>
              <a:t> is </a:t>
            </a:r>
            <a:r>
              <a:rPr lang="en-GB" b="1" dirty="0" smtClean="0">
                <a:solidFill>
                  <a:srgbClr val="C00000"/>
                </a:solidFill>
              </a:rPr>
              <a:t>a </a:t>
            </a:r>
            <a:r>
              <a:rPr lang="en-GB" b="1" dirty="0">
                <a:solidFill>
                  <a:srgbClr val="C00000"/>
                </a:solidFill>
              </a:rPr>
              <a:t>choice - both an intention and an action</a:t>
            </a:r>
            <a:r>
              <a:rPr lang="en-GB" b="1" dirty="0" smtClean="0"/>
              <a:t>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Its </a:t>
            </a:r>
            <a:r>
              <a:rPr lang="en-GB" b="1" dirty="0">
                <a:solidFill>
                  <a:srgbClr val="0070C0"/>
                </a:solidFill>
              </a:rPr>
              <a:t>selfless service, </a:t>
            </a:r>
            <a:r>
              <a:rPr lang="en-GB" b="1" dirty="0" smtClean="0">
                <a:solidFill>
                  <a:srgbClr val="0070C0"/>
                </a:solidFill>
              </a:rPr>
              <a:t>where you choose intentionally to be </a:t>
            </a:r>
            <a:r>
              <a:rPr lang="en-GB" b="1" dirty="0" smtClean="0">
                <a:solidFill>
                  <a:srgbClr val="C00000"/>
                </a:solidFill>
              </a:rPr>
              <a:t>patient</a:t>
            </a:r>
            <a:r>
              <a:rPr lang="en-GB" b="1" dirty="0">
                <a:solidFill>
                  <a:srgbClr val="C00000"/>
                </a:solidFill>
              </a:rPr>
              <a:t>, kind </a:t>
            </a:r>
            <a:r>
              <a:rPr lang="en-GB" b="1" dirty="0" smtClean="0">
                <a:solidFill>
                  <a:srgbClr val="C00000"/>
                </a:solidFill>
              </a:rPr>
              <a:t>forgiving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and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believing the best.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</a:rPr>
              <a:t>When </a:t>
            </a:r>
            <a:r>
              <a:rPr lang="en-GB" b="1" dirty="0">
                <a:solidFill>
                  <a:srgbClr val="0070C0"/>
                </a:solidFill>
              </a:rPr>
              <a:t>these good feelings stir our hearts within a </a:t>
            </a:r>
            <a:r>
              <a:rPr lang="en-GB" b="1" dirty="0">
                <a:solidFill>
                  <a:srgbClr val="C00000"/>
                </a:solidFill>
              </a:rPr>
              <a:t>safe, often close </a:t>
            </a:r>
            <a:r>
              <a:rPr lang="en-GB" b="1" dirty="0">
                <a:solidFill>
                  <a:srgbClr val="0070C0"/>
                </a:solidFill>
              </a:rPr>
              <a:t>relationship, we call it love.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When was the last time you felt safe and secure with someone?</a:t>
            </a:r>
          </a:p>
          <a:p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27233"/>
            <a:ext cx="1503611" cy="1503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5" y="404664"/>
            <a:ext cx="3960440" cy="2966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4759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b="1" dirty="0">
                <a:solidFill>
                  <a:srgbClr val="0070C0"/>
                </a:solidFill>
              </a:rPr>
              <a:t>When we feel more positive emotions than negative ones, difficult situations are easier to handle. 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b="1" i="1" dirty="0" smtClean="0">
                <a:solidFill>
                  <a:srgbClr val="0070C0"/>
                </a:solidFill>
              </a:rPr>
              <a:t>Positive </a:t>
            </a:r>
            <a:r>
              <a:rPr lang="en-GB" b="1" i="1" dirty="0">
                <a:solidFill>
                  <a:srgbClr val="0070C0"/>
                </a:solidFill>
              </a:rPr>
              <a:t>emotions build our </a:t>
            </a:r>
            <a:r>
              <a:rPr lang="en-GB" b="1" i="1" dirty="0" smtClean="0">
                <a:solidFill>
                  <a:srgbClr val="0070C0"/>
                </a:solidFill>
              </a:rPr>
              <a:t>resilience, the emotional</a:t>
            </a:r>
            <a:r>
              <a:rPr lang="en-GB" b="1" i="1" dirty="0">
                <a:solidFill>
                  <a:srgbClr val="0070C0"/>
                </a:solidFill>
              </a:rPr>
              <a:t> resources needed for coping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b="1" dirty="0" smtClean="0">
                <a:solidFill>
                  <a:srgbClr val="0070C0"/>
                </a:solidFill>
              </a:rPr>
              <a:t>They </a:t>
            </a:r>
            <a:r>
              <a:rPr lang="en-GB" b="1" dirty="0">
                <a:solidFill>
                  <a:srgbClr val="0070C0"/>
                </a:solidFill>
              </a:rPr>
              <a:t>broaden our awareness, letting us see more options for problem solving.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b="1" dirty="0" smtClean="0">
                <a:solidFill>
                  <a:srgbClr val="0070C0"/>
                </a:solidFill>
              </a:rPr>
              <a:t>Your </a:t>
            </a:r>
            <a:r>
              <a:rPr lang="en-GB" b="1" dirty="0">
                <a:solidFill>
                  <a:srgbClr val="0070C0"/>
                </a:solidFill>
              </a:rPr>
              <a:t>moments of heartfelt positivity can transform your life for the </a:t>
            </a:r>
            <a:r>
              <a:rPr lang="en-GB" b="1" dirty="0" smtClean="0">
                <a:solidFill>
                  <a:srgbClr val="0070C0"/>
                </a:solidFill>
              </a:rPr>
              <a:t>better.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 smtClean="0"/>
          </a:p>
          <a:p>
            <a:pPr algn="ctr">
              <a:defRPr/>
            </a:pPr>
            <a:r>
              <a:rPr lang="en-GB" b="1" dirty="0" smtClean="0">
                <a:solidFill>
                  <a:srgbClr val="C00000"/>
                </a:solidFill>
              </a:rPr>
              <a:t>Each </a:t>
            </a:r>
            <a:r>
              <a:rPr lang="en-GB" b="1" dirty="0">
                <a:solidFill>
                  <a:srgbClr val="C00000"/>
                </a:solidFill>
              </a:rPr>
              <a:t>positive emotion holds the ability to broaden and build your life helping you to flourish. </a:t>
            </a:r>
          </a:p>
          <a:p>
            <a:endParaRPr lang="en-GB" dirty="0"/>
          </a:p>
        </p:txBody>
      </p:sp>
      <p:pic>
        <p:nvPicPr>
          <p:cNvPr id="7" name="Picture 2" descr="Experiencing my digital life in data - Hub of All Things - Medi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19" t="2600" r="47967" b="-2600"/>
          <a:stretch/>
        </p:blipFill>
        <p:spPr bwMode="auto">
          <a:xfrm>
            <a:off x="0" y="3645024"/>
            <a:ext cx="3600400" cy="30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C74D4-DAA4-43B3-B2F7-A78E483E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194" y="128705"/>
            <a:ext cx="2952328" cy="382364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Positivity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9E99A-7AC2-40CA-992B-C7512C35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54" y="579275"/>
            <a:ext cx="5209368" cy="49517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b="1" dirty="0">
                <a:solidFill>
                  <a:srgbClr val="0070C0"/>
                </a:solidFill>
              </a:rPr>
              <a:t>When have you felt… </a:t>
            </a:r>
          </a:p>
          <a:p>
            <a:pPr marL="0" indent="0">
              <a:buNone/>
            </a:pPr>
            <a:endParaRPr lang="en-GB" sz="3800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joyful about what was happening in the moment?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grateful and thankful of someone or something?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contented and at peace?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hopeful and encouraged by the possibility of a good outcome? 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alert, curious, deeply interested in something or someone?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most proud of yourself?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silly, amused and fun-loving? 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truly inspired or uplifted by goodness? 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intense wonder or amazement? </a:t>
            </a:r>
          </a:p>
          <a:p>
            <a:pPr>
              <a:buFont typeface="+mj-lt"/>
              <a:buAutoNum type="arabicPeriod"/>
            </a:pPr>
            <a:r>
              <a:rPr lang="en-GB" b="1" i="1" dirty="0">
                <a:solidFill>
                  <a:srgbClr val="7030A0"/>
                </a:solidFill>
              </a:rPr>
              <a:t>close, safe and secure with someone?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10A2D0-1DB6-491C-ADD7-E74734364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-99392"/>
            <a:ext cx="2728982" cy="5832648"/>
          </a:xfrm>
        </p:spPr>
        <p:txBody>
          <a:bodyPr>
            <a:normAutofit/>
          </a:bodyPr>
          <a:lstStyle/>
          <a:p>
            <a:endParaRPr lang="en-GB" sz="1200" i="1" dirty="0"/>
          </a:p>
          <a:p>
            <a:pPr algn="ctr"/>
            <a:r>
              <a:rPr lang="en-GB" sz="2000" b="1" i="1" dirty="0" smtClean="0">
                <a:solidFill>
                  <a:srgbClr val="7030A0"/>
                </a:solidFill>
              </a:rPr>
              <a:t>10 </a:t>
            </a:r>
            <a:r>
              <a:rPr lang="en-GB" sz="2000" b="1" i="1" dirty="0">
                <a:solidFill>
                  <a:srgbClr val="7030A0"/>
                </a:solidFill>
              </a:rPr>
              <a:t>Reflective </a:t>
            </a:r>
            <a:r>
              <a:rPr lang="en-GB" sz="2000" b="1" i="1" dirty="0" smtClean="0">
                <a:solidFill>
                  <a:srgbClr val="7030A0"/>
                </a:solidFill>
              </a:rPr>
              <a:t>Questions</a:t>
            </a:r>
          </a:p>
          <a:p>
            <a:pPr algn="ctr"/>
            <a:r>
              <a:rPr lang="en-GB" sz="2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GB" sz="1800" b="1" i="1" dirty="0" smtClean="0">
                <a:solidFill>
                  <a:srgbClr val="FF33CC"/>
                </a:solidFill>
              </a:rPr>
              <a:t>Living </a:t>
            </a:r>
            <a:r>
              <a:rPr lang="en-GB" sz="1800" b="1" i="1" dirty="0">
                <a:solidFill>
                  <a:srgbClr val="FF33CC"/>
                </a:solidFill>
              </a:rPr>
              <a:t>document </a:t>
            </a:r>
            <a:endParaRPr lang="en-GB" sz="1800" b="1" i="1" dirty="0" smtClean="0">
              <a:solidFill>
                <a:srgbClr val="FF33CC"/>
              </a:solidFill>
            </a:endParaRPr>
          </a:p>
          <a:p>
            <a:pPr algn="ctr"/>
            <a:r>
              <a:rPr lang="en-GB" sz="1800" b="1" i="1" dirty="0" smtClean="0">
                <a:solidFill>
                  <a:srgbClr val="FF33CC"/>
                </a:solidFill>
              </a:rPr>
              <a:t>Photos</a:t>
            </a:r>
            <a:r>
              <a:rPr lang="en-GB" sz="1800" b="1" i="1" dirty="0">
                <a:solidFill>
                  <a:srgbClr val="FF33CC"/>
                </a:solidFill>
              </a:rPr>
              <a:t>, words, pictures, poems, letters, objects, songs, video clips, </a:t>
            </a:r>
            <a:r>
              <a:rPr lang="en-GB" sz="1800" b="1" i="1" dirty="0" smtClean="0">
                <a:solidFill>
                  <a:srgbClr val="FF33CC"/>
                </a:solidFill>
              </a:rPr>
              <a:t>goals</a:t>
            </a:r>
          </a:p>
          <a:p>
            <a:pPr algn="ctr"/>
            <a:endParaRPr lang="en-GB" sz="1800" b="1" i="1" dirty="0" smtClean="0">
              <a:solidFill>
                <a:srgbClr val="FF33CC"/>
              </a:solidFill>
            </a:endParaRPr>
          </a:p>
          <a:p>
            <a:pPr algn="ctr"/>
            <a:r>
              <a:rPr lang="en-GB" sz="1600" b="1" i="1" dirty="0" smtClean="0">
                <a:solidFill>
                  <a:srgbClr val="0070C0"/>
                </a:solidFill>
              </a:rPr>
              <a:t>Positivity comes in many shapes and sizes. You’ll come to see that it encompasses far more than mere physical pleasure or a vague sense of happiness’ </a:t>
            </a:r>
          </a:p>
          <a:p>
            <a:pPr algn="ctr"/>
            <a:r>
              <a:rPr lang="en-GB" sz="1600" b="1" i="1" dirty="0" smtClean="0">
                <a:solidFill>
                  <a:srgbClr val="0070C0"/>
                </a:solidFill>
              </a:rPr>
              <a:t>(</a:t>
            </a:r>
            <a:r>
              <a:rPr lang="en-GB" sz="1600" b="1" i="1" dirty="0">
                <a:solidFill>
                  <a:srgbClr val="0070C0"/>
                </a:solidFill>
              </a:rPr>
              <a:t>Fredrickson, </a:t>
            </a:r>
            <a:r>
              <a:rPr lang="en-GB" sz="1600" b="1" i="1" dirty="0" smtClean="0">
                <a:solidFill>
                  <a:srgbClr val="0070C0"/>
                </a:solidFill>
              </a:rPr>
              <a:t>2009)</a:t>
            </a:r>
          </a:p>
          <a:p>
            <a:pPr algn="ctr"/>
            <a:endParaRPr lang="en-GB" sz="1800" b="1" i="1" dirty="0">
              <a:solidFill>
                <a:srgbClr val="0070C0"/>
              </a:solidFill>
            </a:endParaRPr>
          </a:p>
          <a:p>
            <a:endParaRPr lang="en-GB" sz="1200" i="1" dirty="0"/>
          </a:p>
          <a:p>
            <a:endParaRPr lang="en-GB" sz="1200" i="1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540C61-6F42-403B-8D4F-489863271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0352" y="-12974"/>
            <a:ext cx="1313609" cy="128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8"/>
          <a:stretch/>
        </p:blipFill>
        <p:spPr>
          <a:xfrm>
            <a:off x="-63809" y="4878216"/>
            <a:ext cx="3320563" cy="168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5900" r="10098" b="11151"/>
          <a:stretch/>
        </p:blipFill>
        <p:spPr>
          <a:xfrm>
            <a:off x="7609550" y="3429000"/>
            <a:ext cx="1381609" cy="1559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9300" y="5304370"/>
            <a:ext cx="5679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2400" b="1" dirty="0">
                <a:solidFill>
                  <a:srgbClr val="C00000"/>
                </a:solidFill>
                <a:hlinkClick r:id="rId7"/>
              </a:rPr>
              <a:t>https://www.psytoolkit.org/survey-library/mhc-sf.html#_run_the_demo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09575" y="188640"/>
          <a:ext cx="8229600" cy="2708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265"/>
                <a:gridCol w="1028265"/>
                <a:gridCol w="1028845"/>
                <a:gridCol w="1028845"/>
                <a:gridCol w="1028845"/>
                <a:gridCol w="1028845"/>
                <a:gridCol w="1028845"/>
                <a:gridCol w="1028845"/>
              </a:tblGrid>
              <a:tr h="507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smtClean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smtClean="0">
                          <a:effectLst/>
                        </a:rPr>
                        <a:t>4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5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smtClean="0">
                          <a:effectLst/>
                        </a:rPr>
                        <a:t>6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smtClean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REWARD</a:t>
                      </a:r>
                      <a:endParaRPr lang="en-GB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860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REWARD</a:t>
                      </a:r>
                      <a:endParaRPr lang="en-GB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796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REWARD</a:t>
                      </a:r>
                      <a:endParaRPr lang="en-GB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348205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SELF REFLECTION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12750" y="2803525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434975" y="280193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441325" y="27813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28625" y="28067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14338" y="280352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17513" y="2786063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7038" y="280193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28625" y="278288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28625" y="27940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30213" y="280352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31800" y="2809875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23863" y="280828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42913" y="278923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33388" y="279717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25450" y="280193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25450" y="280035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46088" y="2798763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436563" y="279717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409575" y="279558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28625" y="280035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30213" y="280987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412750" y="2803525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34975" y="280193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300"/>
          <p:cNvSpPr txBox="1">
            <a:spLocks noChangeArrowheads="1"/>
          </p:cNvSpPr>
          <p:nvPr/>
        </p:nvSpPr>
        <p:spPr bwMode="auto">
          <a:xfrm>
            <a:off x="441325" y="27813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01"/>
          <p:cNvSpPr txBox="1">
            <a:spLocks noChangeArrowheads="1"/>
          </p:cNvSpPr>
          <p:nvPr/>
        </p:nvSpPr>
        <p:spPr bwMode="auto">
          <a:xfrm>
            <a:off x="428625" y="28067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305"/>
          <p:cNvSpPr txBox="1">
            <a:spLocks noChangeArrowheads="1"/>
          </p:cNvSpPr>
          <p:nvPr/>
        </p:nvSpPr>
        <p:spPr bwMode="auto">
          <a:xfrm>
            <a:off x="414338" y="280352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304"/>
          <p:cNvSpPr txBox="1">
            <a:spLocks noChangeArrowheads="1"/>
          </p:cNvSpPr>
          <p:nvPr/>
        </p:nvSpPr>
        <p:spPr bwMode="auto">
          <a:xfrm>
            <a:off x="417513" y="2786063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303"/>
          <p:cNvSpPr txBox="1">
            <a:spLocks noChangeArrowheads="1"/>
          </p:cNvSpPr>
          <p:nvPr/>
        </p:nvSpPr>
        <p:spPr bwMode="auto">
          <a:xfrm>
            <a:off x="427038" y="280193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302"/>
          <p:cNvSpPr txBox="1">
            <a:spLocks noChangeArrowheads="1"/>
          </p:cNvSpPr>
          <p:nvPr/>
        </p:nvSpPr>
        <p:spPr bwMode="auto">
          <a:xfrm>
            <a:off x="428625" y="278288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312"/>
          <p:cNvSpPr txBox="1">
            <a:spLocks noChangeArrowheads="1"/>
          </p:cNvSpPr>
          <p:nvPr/>
        </p:nvSpPr>
        <p:spPr bwMode="auto">
          <a:xfrm>
            <a:off x="428625" y="279400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11"/>
          <p:cNvSpPr txBox="1">
            <a:spLocks noChangeArrowheads="1"/>
          </p:cNvSpPr>
          <p:nvPr/>
        </p:nvSpPr>
        <p:spPr bwMode="auto">
          <a:xfrm>
            <a:off x="430213" y="280352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310"/>
          <p:cNvSpPr txBox="1">
            <a:spLocks noChangeArrowheads="1"/>
          </p:cNvSpPr>
          <p:nvPr/>
        </p:nvSpPr>
        <p:spPr bwMode="auto">
          <a:xfrm>
            <a:off x="431800" y="2809875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309"/>
          <p:cNvSpPr txBox="1">
            <a:spLocks noChangeArrowheads="1"/>
          </p:cNvSpPr>
          <p:nvPr/>
        </p:nvSpPr>
        <p:spPr bwMode="auto">
          <a:xfrm>
            <a:off x="423863" y="280828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08"/>
          <p:cNvSpPr txBox="1">
            <a:spLocks noChangeArrowheads="1"/>
          </p:cNvSpPr>
          <p:nvPr/>
        </p:nvSpPr>
        <p:spPr bwMode="auto">
          <a:xfrm>
            <a:off x="442913" y="2789238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306"/>
          <p:cNvSpPr txBox="1">
            <a:spLocks noChangeArrowheads="1"/>
          </p:cNvSpPr>
          <p:nvPr/>
        </p:nvSpPr>
        <p:spPr bwMode="auto">
          <a:xfrm>
            <a:off x="433388" y="279717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317"/>
          <p:cNvSpPr txBox="1">
            <a:spLocks noChangeArrowheads="1"/>
          </p:cNvSpPr>
          <p:nvPr/>
        </p:nvSpPr>
        <p:spPr bwMode="auto">
          <a:xfrm>
            <a:off x="425450" y="2801938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316"/>
          <p:cNvSpPr txBox="1">
            <a:spLocks noChangeArrowheads="1"/>
          </p:cNvSpPr>
          <p:nvPr/>
        </p:nvSpPr>
        <p:spPr bwMode="auto">
          <a:xfrm>
            <a:off x="425450" y="2800350"/>
            <a:ext cx="261938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315"/>
          <p:cNvSpPr txBox="1">
            <a:spLocks noChangeArrowheads="1"/>
          </p:cNvSpPr>
          <p:nvPr/>
        </p:nvSpPr>
        <p:spPr bwMode="auto">
          <a:xfrm>
            <a:off x="446088" y="2798763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314"/>
          <p:cNvSpPr txBox="1">
            <a:spLocks noChangeArrowheads="1"/>
          </p:cNvSpPr>
          <p:nvPr/>
        </p:nvSpPr>
        <p:spPr bwMode="auto">
          <a:xfrm>
            <a:off x="436563" y="2797175"/>
            <a:ext cx="261937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457200" y="275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7" y="3213100"/>
            <a:ext cx="3272491" cy="365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9"/>
          <a:stretch/>
        </p:blipFill>
        <p:spPr>
          <a:xfrm>
            <a:off x="107504" y="2800743"/>
            <a:ext cx="1440160" cy="17430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3100"/>
            <a:ext cx="2543303" cy="35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43408"/>
            <a:ext cx="5616624" cy="74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Positive Psychology? A Definition + 3 Levels of Positiv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60" y="334264"/>
            <a:ext cx="4386097" cy="53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9922686">
            <a:off x="1424550" y="323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501644">
            <a:off x="1928210" y="301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6200000">
            <a:off x="4476082" y="5613150"/>
            <a:ext cx="758385" cy="566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>
            <a:off x="6732240" y="17728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2696528">
            <a:off x="6780698" y="4351072"/>
            <a:ext cx="97622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Thank You For Listening </a:t>
            </a:r>
          </a:p>
        </p:txBody>
      </p:sp>
      <p:pic>
        <p:nvPicPr>
          <p:cNvPr id="6" name="Picture 2" descr="C:\Users\SWMCKESA\AppData\Local\Microsoft\Windows\INetCache\IE\GHOUL35N\questions_logo_by_garbo_x-d4n83tb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5544616" cy="25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B7CA0C-BE2A-4E52-892E-CAA4BF54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697">
            <a:off x="6882270" y="5016684"/>
            <a:ext cx="1922489" cy="1794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992013-722C-46E3-A618-BCD184EA2DC4}"/>
              </a:ext>
            </a:extLst>
          </p:cNvPr>
          <p:cNvSpPr txBox="1"/>
          <p:nvPr/>
        </p:nvSpPr>
        <p:spPr>
          <a:xfrm>
            <a:off x="251520" y="934392"/>
            <a:ext cx="81969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  <a:p>
            <a:r>
              <a:rPr lang="en-GB" sz="2400" b="1" dirty="0" smtClean="0">
                <a:solidFill>
                  <a:srgbClr val="0070C0"/>
                </a:solidFill>
              </a:rPr>
              <a:t>Please visit the City Council website:</a:t>
            </a:r>
            <a:br>
              <a:rPr lang="en-GB" sz="2400" b="1" dirty="0" smtClean="0">
                <a:solidFill>
                  <a:srgbClr val="0070C0"/>
                </a:solidFill>
              </a:rPr>
            </a:br>
            <a:endParaRPr lang="en-GB" sz="2400" b="1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 smtClean="0"/>
              <a:t>Slides </a:t>
            </a:r>
            <a:r>
              <a:rPr lang="en-GB" b="1" dirty="0"/>
              <a:t>and recordings of past webinars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/>
              <a:t>Timetable of future webinars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/>
              <a:t>Details of more in-depth training available </a:t>
            </a:r>
            <a:br>
              <a:rPr lang="en-GB" b="1" dirty="0"/>
            </a:br>
            <a:r>
              <a:rPr lang="en-GB" b="1" dirty="0"/>
              <a:t>free from Public Health services</a:t>
            </a:r>
          </a:p>
          <a:p>
            <a:endParaRPr lang="en-GB" sz="900" dirty="0"/>
          </a:p>
          <a:p>
            <a:r>
              <a:rPr lang="en-GB" b="1" dirty="0">
                <a:solidFill>
                  <a:srgbClr val="002060"/>
                </a:solidFill>
              </a:rPr>
              <a:t>Google “</a:t>
            </a:r>
            <a:r>
              <a:rPr lang="en-GB" b="1" dirty="0" err="1">
                <a:solidFill>
                  <a:srgbClr val="002060"/>
                </a:solidFill>
              </a:rPr>
              <a:t>coventry</a:t>
            </a:r>
            <a:r>
              <a:rPr lang="en-GB" b="1" dirty="0">
                <a:solidFill>
                  <a:srgbClr val="002060"/>
                </a:solidFill>
              </a:rPr>
              <a:t> public health webinars” or visit</a:t>
            </a:r>
          </a:p>
          <a:p>
            <a:r>
              <a:rPr lang="en-GB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www.coventry.gov.uk/info/190/health_and_wellbeing/3283/public_health_services/2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r>
              <a:rPr lang="en-GB" sz="2400" b="1" dirty="0">
                <a:solidFill>
                  <a:srgbClr val="0070C0"/>
                </a:solidFill>
              </a:rPr>
              <a:t>Feedback and ideas for future webinars</a:t>
            </a:r>
          </a:p>
          <a:p>
            <a:endParaRPr lang="en-GB" sz="1350" dirty="0"/>
          </a:p>
          <a:p>
            <a:r>
              <a:rPr lang="en-GB" b="1" dirty="0"/>
              <a:t>Please give is your feedback and suggestions of future webinars via the </a:t>
            </a:r>
            <a:br>
              <a:rPr lang="en-GB" b="1" dirty="0"/>
            </a:br>
            <a:r>
              <a:rPr lang="en-GB" b="1" dirty="0"/>
              <a:t>Let’s Talk Coventry site at </a:t>
            </a:r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https://letstalk.coventry.gov.uk/publichealthtraining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754A06-0AE9-4F1F-9253-8EF23A3AE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1669">
            <a:off x="5043952" y="1357952"/>
            <a:ext cx="2537402" cy="1789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4AAC3E-A620-4B01-AD29-E04BF2598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9804">
            <a:off x="6926251" y="1168859"/>
            <a:ext cx="1911026" cy="2178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516771"/>
            <a:ext cx="591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Part 2 Positive Mental Health – 17th September </a:t>
            </a:r>
          </a:p>
        </p:txBody>
      </p:sp>
    </p:spTree>
    <p:extLst>
      <p:ext uri="{BB962C8B-B14F-4D97-AF65-F5344CB8AC3E}">
        <p14:creationId xmlns:p14="http://schemas.microsoft.com/office/powerpoint/2010/main" val="22065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Positive </a:t>
            </a:r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Psychology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6876367" cy="2456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581128"/>
            <a:ext cx="76328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</a:rPr>
              <a:t>Martin </a:t>
            </a:r>
            <a:r>
              <a:rPr lang="en-GB" sz="2000" b="1" dirty="0">
                <a:solidFill>
                  <a:srgbClr val="0070C0"/>
                </a:solidFill>
              </a:rPr>
              <a:t>Seligman </a:t>
            </a:r>
            <a:r>
              <a:rPr lang="en-GB" sz="2000" b="1" dirty="0" smtClean="0">
                <a:solidFill>
                  <a:srgbClr val="0070C0"/>
                </a:solidFill>
              </a:rPr>
              <a:t>developed </a:t>
            </a:r>
            <a:r>
              <a:rPr lang="en-GB" sz="2000" b="1" dirty="0">
                <a:solidFill>
                  <a:srgbClr val="0070C0"/>
                </a:solidFill>
              </a:rPr>
              <a:t>the concept of Positive Psychology in 2000 to counter-balance the focus of psychology on </a:t>
            </a:r>
            <a:r>
              <a:rPr lang="en-GB" sz="2000" b="1" dirty="0" smtClean="0">
                <a:solidFill>
                  <a:srgbClr val="0070C0"/>
                </a:solidFill>
              </a:rPr>
              <a:t>pathology with what’s right with people </a:t>
            </a:r>
            <a:r>
              <a:rPr lang="en-GB" sz="2000" b="1" dirty="0" smtClean="0">
                <a:solidFill>
                  <a:srgbClr val="0070C0"/>
                </a:solidFill>
              </a:rPr>
              <a:t>and </a:t>
            </a:r>
            <a:r>
              <a:rPr lang="en-GB" sz="2000" b="1" dirty="0" smtClean="0">
                <a:solidFill>
                  <a:srgbClr val="0070C0"/>
                </a:solidFill>
              </a:rPr>
              <a:t>the conditions needed for people to flourish.</a:t>
            </a:r>
          </a:p>
          <a:p>
            <a:pPr fontAlgn="base"/>
            <a:endParaRPr lang="en-GB" b="1" dirty="0">
              <a:solidFill>
                <a:srgbClr val="0070C0"/>
              </a:solidFill>
            </a:endParaRPr>
          </a:p>
          <a:p>
            <a:pPr fontAlgn="base"/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Raised hands in color 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77" y="2432844"/>
            <a:ext cx="230346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30670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Interested in new things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 rot="-448853">
            <a:off x="250825" y="765175"/>
            <a:ext cx="27241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Positive relationships</a:t>
            </a: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 rot="642611">
            <a:off x="395288" y="333375"/>
            <a:ext cx="792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03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Happy</a:t>
            </a: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2700338" y="1341438"/>
            <a:ext cx="8667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LOVED</a:t>
            </a:r>
          </a:p>
        </p:txBody>
      </p:sp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>
            <a:off x="323850" y="1412875"/>
            <a:ext cx="12001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RELAXED</a:t>
            </a:r>
          </a:p>
        </p:txBody>
      </p:sp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 rot="1160660">
            <a:off x="1692275" y="1341438"/>
            <a:ext cx="9334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Friends</a:t>
            </a:r>
          </a:p>
        </p:txBody>
      </p:sp>
      <p:sp>
        <p:nvSpPr>
          <p:cNvPr id="2057" name="WordArt 12"/>
          <p:cNvSpPr>
            <a:spLocks noChangeArrowheads="1" noChangeShapeType="1" noTextEdit="1"/>
          </p:cNvSpPr>
          <p:nvPr/>
        </p:nvSpPr>
        <p:spPr bwMode="auto">
          <a:xfrm>
            <a:off x="5076825" y="260350"/>
            <a:ext cx="19431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Personal Space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 rot="-1162230">
            <a:off x="7019925" y="476250"/>
            <a:ext cx="6096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Food</a:t>
            </a: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 rot="658335">
            <a:off x="7740650" y="260350"/>
            <a:ext cx="12382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Achieving</a:t>
            </a:r>
          </a:p>
        </p:txBody>
      </p:sp>
      <p:sp>
        <p:nvSpPr>
          <p:cNvPr id="2060" name="WordArt 15"/>
          <p:cNvSpPr>
            <a:spLocks noChangeArrowheads="1" noChangeShapeType="1" noTextEdit="1"/>
          </p:cNvSpPr>
          <p:nvPr/>
        </p:nvSpPr>
        <p:spPr bwMode="auto">
          <a:xfrm rot="522133">
            <a:off x="3203575" y="765175"/>
            <a:ext cx="14097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Confidence</a:t>
            </a:r>
          </a:p>
        </p:txBody>
      </p:sp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4932363" y="692150"/>
            <a:ext cx="14192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CURIOSITY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 rot="658335">
            <a:off x="6372225" y="1052513"/>
            <a:ext cx="14001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Having Fun</a:t>
            </a:r>
          </a:p>
        </p:txBody>
      </p:sp>
      <p:sp>
        <p:nvSpPr>
          <p:cNvPr id="2063" name="WordArt 18"/>
          <p:cNvSpPr>
            <a:spLocks noChangeArrowheads="1" noChangeShapeType="1" noTextEdit="1"/>
          </p:cNvSpPr>
          <p:nvPr/>
        </p:nvSpPr>
        <p:spPr bwMode="auto">
          <a:xfrm rot="995845">
            <a:off x="7885113" y="836613"/>
            <a:ext cx="10763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Thinking</a:t>
            </a:r>
          </a:p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Clearly</a:t>
            </a:r>
          </a:p>
        </p:txBody>
      </p:sp>
      <p:sp>
        <p:nvSpPr>
          <p:cNvPr id="2064" name="WordArt 19"/>
          <p:cNvSpPr>
            <a:spLocks noChangeArrowheads="1" noChangeShapeType="1" noTextEdit="1"/>
          </p:cNvSpPr>
          <p:nvPr/>
        </p:nvSpPr>
        <p:spPr bwMode="auto">
          <a:xfrm>
            <a:off x="3851275" y="1341438"/>
            <a:ext cx="12954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Self Worth</a:t>
            </a:r>
          </a:p>
        </p:txBody>
      </p:sp>
      <p:sp>
        <p:nvSpPr>
          <p:cNvPr id="2065" name="WordArt 20"/>
          <p:cNvSpPr>
            <a:spLocks noChangeArrowheads="1" noChangeShapeType="1" noTextEdit="1"/>
          </p:cNvSpPr>
          <p:nvPr/>
        </p:nvSpPr>
        <p:spPr bwMode="auto">
          <a:xfrm rot="-1018530">
            <a:off x="179388" y="1989138"/>
            <a:ext cx="6381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Faith</a:t>
            </a:r>
          </a:p>
        </p:txBody>
      </p:sp>
      <p:sp>
        <p:nvSpPr>
          <p:cNvPr id="2066" name="WordArt 21"/>
          <p:cNvSpPr>
            <a:spLocks noChangeArrowheads="1" noChangeShapeType="1" noTextEdit="1"/>
          </p:cNvSpPr>
          <p:nvPr/>
        </p:nvSpPr>
        <p:spPr bwMode="auto">
          <a:xfrm>
            <a:off x="3059113" y="1844675"/>
            <a:ext cx="12382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In Control</a:t>
            </a:r>
          </a:p>
        </p:txBody>
      </p:sp>
      <p:sp>
        <p:nvSpPr>
          <p:cNvPr id="2067" name="WordArt 22"/>
          <p:cNvSpPr>
            <a:spLocks noChangeArrowheads="1" noChangeShapeType="1" noTextEdit="1"/>
          </p:cNvSpPr>
          <p:nvPr/>
        </p:nvSpPr>
        <p:spPr bwMode="auto">
          <a:xfrm rot="-208094">
            <a:off x="4572000" y="1844675"/>
            <a:ext cx="14192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Community</a:t>
            </a:r>
          </a:p>
        </p:txBody>
      </p:sp>
      <p:sp>
        <p:nvSpPr>
          <p:cNvPr id="2068" name="WordArt 23"/>
          <p:cNvSpPr>
            <a:spLocks noChangeArrowheads="1" noChangeShapeType="1" noTextEdit="1"/>
          </p:cNvSpPr>
          <p:nvPr/>
        </p:nvSpPr>
        <p:spPr bwMode="auto">
          <a:xfrm>
            <a:off x="5435600" y="1268413"/>
            <a:ext cx="6572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SAFE</a:t>
            </a:r>
          </a:p>
        </p:txBody>
      </p:sp>
      <p:sp>
        <p:nvSpPr>
          <p:cNvPr id="2069" name="WordArt 24"/>
          <p:cNvSpPr>
            <a:spLocks noChangeArrowheads="1" noChangeShapeType="1" noTextEdit="1"/>
          </p:cNvSpPr>
          <p:nvPr/>
        </p:nvSpPr>
        <p:spPr bwMode="auto">
          <a:xfrm>
            <a:off x="1116013" y="1916113"/>
            <a:ext cx="1685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Physically Fit</a:t>
            </a:r>
          </a:p>
        </p:txBody>
      </p:sp>
      <p:sp>
        <p:nvSpPr>
          <p:cNvPr id="2070" name="WordArt 25"/>
          <p:cNvSpPr>
            <a:spLocks noChangeArrowheads="1" noChangeShapeType="1" noTextEdit="1"/>
          </p:cNvSpPr>
          <p:nvPr/>
        </p:nvSpPr>
        <p:spPr bwMode="auto">
          <a:xfrm rot="406585">
            <a:off x="1835150" y="2565400"/>
            <a:ext cx="1323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Doing Well</a:t>
            </a:r>
          </a:p>
        </p:txBody>
      </p:sp>
      <p:sp>
        <p:nvSpPr>
          <p:cNvPr id="2071" name="WordArt 26"/>
          <p:cNvSpPr>
            <a:spLocks noChangeArrowheads="1" noChangeShapeType="1" noTextEdit="1"/>
          </p:cNvSpPr>
          <p:nvPr/>
        </p:nvSpPr>
        <p:spPr bwMode="auto">
          <a:xfrm rot="209789">
            <a:off x="6300788" y="1628775"/>
            <a:ext cx="25431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Rest and Relaxation</a:t>
            </a:r>
          </a:p>
        </p:txBody>
      </p:sp>
      <p:sp>
        <p:nvSpPr>
          <p:cNvPr id="2072" name="WordArt 27"/>
          <p:cNvSpPr>
            <a:spLocks noChangeArrowheads="1" noChangeShapeType="1" noTextEdit="1"/>
          </p:cNvSpPr>
          <p:nvPr/>
        </p:nvSpPr>
        <p:spPr bwMode="auto">
          <a:xfrm rot="-800355">
            <a:off x="7092950" y="2349500"/>
            <a:ext cx="18478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Being Involved</a:t>
            </a:r>
          </a:p>
        </p:txBody>
      </p:sp>
      <p:sp>
        <p:nvSpPr>
          <p:cNvPr id="2073" name="WordArt 28"/>
          <p:cNvSpPr>
            <a:spLocks noChangeArrowheads="1" noChangeShapeType="1" noTextEdit="1"/>
          </p:cNvSpPr>
          <p:nvPr/>
        </p:nvSpPr>
        <p:spPr bwMode="auto">
          <a:xfrm>
            <a:off x="6372225" y="2060575"/>
            <a:ext cx="9715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Trusted</a:t>
            </a:r>
          </a:p>
        </p:txBody>
      </p:sp>
      <p:sp>
        <p:nvSpPr>
          <p:cNvPr id="2074" name="WordArt 29"/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10763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Included</a:t>
            </a:r>
          </a:p>
        </p:txBody>
      </p:sp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6443663" y="2997200"/>
            <a:ext cx="11430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Sunshine</a:t>
            </a:r>
          </a:p>
        </p:txBody>
      </p:sp>
      <p:sp>
        <p:nvSpPr>
          <p:cNvPr id="2076" name="WordArt 31"/>
          <p:cNvSpPr>
            <a:spLocks noChangeArrowheads="1" noChangeShapeType="1" noTextEdit="1"/>
          </p:cNvSpPr>
          <p:nvPr/>
        </p:nvSpPr>
        <p:spPr bwMode="auto">
          <a:xfrm>
            <a:off x="6227763" y="2565400"/>
            <a:ext cx="7143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Parks</a:t>
            </a:r>
          </a:p>
        </p:txBody>
      </p:sp>
      <p:sp>
        <p:nvSpPr>
          <p:cNvPr id="2077" name="WordArt 32"/>
          <p:cNvSpPr>
            <a:spLocks noChangeArrowheads="1" noChangeShapeType="1" noTextEdit="1"/>
          </p:cNvSpPr>
          <p:nvPr/>
        </p:nvSpPr>
        <p:spPr bwMode="auto">
          <a:xfrm rot="-1160660">
            <a:off x="0" y="2492375"/>
            <a:ext cx="18383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Positive future</a:t>
            </a:r>
          </a:p>
        </p:txBody>
      </p:sp>
      <p:sp>
        <p:nvSpPr>
          <p:cNvPr id="2078" name="WordArt 33"/>
          <p:cNvSpPr>
            <a:spLocks noChangeArrowheads="1" noChangeShapeType="1" noTextEdit="1"/>
          </p:cNvSpPr>
          <p:nvPr/>
        </p:nvSpPr>
        <p:spPr bwMode="auto">
          <a:xfrm>
            <a:off x="900113" y="2924175"/>
            <a:ext cx="16383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Feeling Good</a:t>
            </a:r>
          </a:p>
        </p:txBody>
      </p:sp>
      <p:sp>
        <p:nvSpPr>
          <p:cNvPr id="2079" name="WordArt 34"/>
          <p:cNvSpPr>
            <a:spLocks noChangeArrowheads="1" noChangeShapeType="1" noTextEdit="1"/>
          </p:cNvSpPr>
          <p:nvPr/>
        </p:nvSpPr>
        <p:spPr bwMode="auto">
          <a:xfrm rot="664212">
            <a:off x="7380288" y="4005263"/>
            <a:ext cx="97155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Healthy</a:t>
            </a:r>
          </a:p>
        </p:txBody>
      </p:sp>
      <p:sp>
        <p:nvSpPr>
          <p:cNvPr id="2080" name="WordArt 35"/>
          <p:cNvSpPr>
            <a:spLocks noChangeArrowheads="1" noChangeShapeType="1" noTextEdit="1"/>
          </p:cNvSpPr>
          <p:nvPr/>
        </p:nvSpPr>
        <p:spPr bwMode="auto">
          <a:xfrm rot="909244">
            <a:off x="7812088" y="3429000"/>
            <a:ext cx="1104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CHILLED</a:t>
            </a:r>
          </a:p>
        </p:txBody>
      </p:sp>
      <p:sp>
        <p:nvSpPr>
          <p:cNvPr id="2081" name="WordArt 36"/>
          <p:cNvSpPr>
            <a:spLocks noChangeArrowheads="1" noChangeShapeType="1" noTextEdit="1"/>
          </p:cNvSpPr>
          <p:nvPr/>
        </p:nvSpPr>
        <p:spPr bwMode="auto">
          <a:xfrm rot="985331">
            <a:off x="250825" y="3284538"/>
            <a:ext cx="8667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Valued</a:t>
            </a:r>
          </a:p>
        </p:txBody>
      </p:sp>
      <p:sp>
        <p:nvSpPr>
          <p:cNvPr id="2082" name="WordArt 37"/>
          <p:cNvSpPr>
            <a:spLocks noChangeArrowheads="1" noChangeShapeType="1" noTextEdit="1"/>
          </p:cNvSpPr>
          <p:nvPr/>
        </p:nvSpPr>
        <p:spPr bwMode="auto">
          <a:xfrm>
            <a:off x="2843213" y="4724400"/>
            <a:ext cx="28289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Getting on with others</a:t>
            </a:r>
          </a:p>
        </p:txBody>
      </p:sp>
      <p:sp>
        <p:nvSpPr>
          <p:cNvPr id="2083" name="WordArt 38"/>
          <p:cNvSpPr>
            <a:spLocks noChangeArrowheads="1" noChangeShapeType="1" noTextEdit="1"/>
          </p:cNvSpPr>
          <p:nvPr/>
        </p:nvSpPr>
        <p:spPr bwMode="auto">
          <a:xfrm>
            <a:off x="6588125" y="5589588"/>
            <a:ext cx="21812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Having a purpose</a:t>
            </a:r>
          </a:p>
        </p:txBody>
      </p:sp>
      <p:sp>
        <p:nvSpPr>
          <p:cNvPr id="2084" name="WordArt 39"/>
          <p:cNvSpPr>
            <a:spLocks noChangeArrowheads="1" noChangeShapeType="1" noTextEdit="1"/>
          </p:cNvSpPr>
          <p:nvPr/>
        </p:nvSpPr>
        <p:spPr bwMode="auto">
          <a:xfrm>
            <a:off x="1331913" y="3357563"/>
            <a:ext cx="17811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BEING HEARD</a:t>
            </a:r>
          </a:p>
        </p:txBody>
      </p:sp>
      <p:sp>
        <p:nvSpPr>
          <p:cNvPr id="2085" name="WordArt 40"/>
          <p:cNvSpPr>
            <a:spLocks noChangeArrowheads="1" noChangeShapeType="1" noTextEdit="1"/>
          </p:cNvSpPr>
          <p:nvPr/>
        </p:nvSpPr>
        <p:spPr bwMode="auto">
          <a:xfrm>
            <a:off x="6443663" y="3500438"/>
            <a:ext cx="8667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Energy</a:t>
            </a:r>
          </a:p>
        </p:txBody>
      </p:sp>
      <p:sp>
        <p:nvSpPr>
          <p:cNvPr id="2086" name="WordArt 41"/>
          <p:cNvSpPr>
            <a:spLocks noChangeArrowheads="1" noChangeShapeType="1" noTextEdit="1"/>
          </p:cNvSpPr>
          <p:nvPr/>
        </p:nvSpPr>
        <p:spPr bwMode="auto">
          <a:xfrm>
            <a:off x="179388" y="3860800"/>
            <a:ext cx="13430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Respected</a:t>
            </a:r>
          </a:p>
        </p:txBody>
      </p:sp>
      <p:sp>
        <p:nvSpPr>
          <p:cNvPr id="2087" name="WordArt 42"/>
          <p:cNvSpPr>
            <a:spLocks noChangeArrowheads="1" noChangeShapeType="1" noTextEdit="1"/>
          </p:cNvSpPr>
          <p:nvPr/>
        </p:nvSpPr>
        <p:spPr bwMode="auto">
          <a:xfrm rot="-692077">
            <a:off x="6443663" y="4005263"/>
            <a:ext cx="561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GOD</a:t>
            </a:r>
          </a:p>
        </p:txBody>
      </p:sp>
      <p:sp>
        <p:nvSpPr>
          <p:cNvPr id="2088" name="WordArt 43"/>
          <p:cNvSpPr>
            <a:spLocks noChangeArrowheads="1" noChangeShapeType="1" noTextEdit="1"/>
          </p:cNvSpPr>
          <p:nvPr/>
        </p:nvSpPr>
        <p:spPr bwMode="auto">
          <a:xfrm rot="-573426">
            <a:off x="1835150" y="3933825"/>
            <a:ext cx="1123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Giving to</a:t>
            </a:r>
          </a:p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others</a:t>
            </a:r>
          </a:p>
        </p:txBody>
      </p:sp>
      <p:sp>
        <p:nvSpPr>
          <p:cNvPr id="2089" name="WordArt 44"/>
          <p:cNvSpPr>
            <a:spLocks noChangeArrowheads="1" noChangeShapeType="1" noTextEdit="1"/>
          </p:cNvSpPr>
          <p:nvPr/>
        </p:nvSpPr>
        <p:spPr bwMode="auto">
          <a:xfrm>
            <a:off x="6300788" y="4652963"/>
            <a:ext cx="25527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Learning new things</a:t>
            </a:r>
          </a:p>
        </p:txBody>
      </p:sp>
      <p:sp>
        <p:nvSpPr>
          <p:cNvPr id="2090" name="WordArt 45"/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24860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Positive use of time</a:t>
            </a:r>
          </a:p>
        </p:txBody>
      </p:sp>
      <p:sp>
        <p:nvSpPr>
          <p:cNvPr id="2091" name="WordArt 46"/>
          <p:cNvSpPr>
            <a:spLocks noChangeArrowheads="1" noChangeShapeType="1" noTextEdit="1"/>
          </p:cNvSpPr>
          <p:nvPr/>
        </p:nvSpPr>
        <p:spPr bwMode="auto">
          <a:xfrm rot="624463">
            <a:off x="8101013" y="5084763"/>
            <a:ext cx="8286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Family</a:t>
            </a:r>
          </a:p>
        </p:txBody>
      </p:sp>
      <p:sp>
        <p:nvSpPr>
          <p:cNvPr id="2092" name="WordArt 47"/>
          <p:cNvSpPr>
            <a:spLocks noChangeArrowheads="1" noChangeShapeType="1" noTextEdit="1"/>
          </p:cNvSpPr>
          <p:nvPr/>
        </p:nvSpPr>
        <p:spPr bwMode="auto">
          <a:xfrm>
            <a:off x="250825" y="4292600"/>
            <a:ext cx="13811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Stress-free</a:t>
            </a:r>
          </a:p>
        </p:txBody>
      </p:sp>
      <p:sp>
        <p:nvSpPr>
          <p:cNvPr id="2093" name="WordArt 48"/>
          <p:cNvSpPr>
            <a:spLocks noChangeArrowheads="1" noChangeShapeType="1" noTextEdit="1"/>
          </p:cNvSpPr>
          <p:nvPr/>
        </p:nvSpPr>
        <p:spPr bwMode="auto">
          <a:xfrm>
            <a:off x="3276600" y="5157788"/>
            <a:ext cx="18288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Enough money</a:t>
            </a:r>
          </a:p>
        </p:txBody>
      </p:sp>
      <p:sp>
        <p:nvSpPr>
          <p:cNvPr id="2094" name="WordArt 49"/>
          <p:cNvSpPr>
            <a:spLocks noChangeArrowheads="1" noChangeShapeType="1" noTextEdit="1"/>
          </p:cNvSpPr>
          <p:nvPr/>
        </p:nvSpPr>
        <p:spPr bwMode="auto">
          <a:xfrm rot="1104500">
            <a:off x="179388" y="5445125"/>
            <a:ext cx="8763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TREES</a:t>
            </a:r>
          </a:p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  AND </a:t>
            </a:r>
          </a:p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GRASS</a:t>
            </a:r>
          </a:p>
        </p:txBody>
      </p:sp>
      <p:sp>
        <p:nvSpPr>
          <p:cNvPr id="2095" name="WordArt 50"/>
          <p:cNvSpPr>
            <a:spLocks noChangeArrowheads="1" noChangeShapeType="1" noTextEdit="1"/>
          </p:cNvSpPr>
          <p:nvPr/>
        </p:nvSpPr>
        <p:spPr bwMode="auto">
          <a:xfrm rot="749852">
            <a:off x="1258888" y="4941888"/>
            <a:ext cx="1619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Feeling good</a:t>
            </a:r>
          </a:p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 Black"/>
              </a:rPr>
              <a:t>about myself</a:t>
            </a:r>
          </a:p>
        </p:txBody>
      </p:sp>
      <p:sp>
        <p:nvSpPr>
          <p:cNvPr id="2096" name="WordArt 51"/>
          <p:cNvSpPr>
            <a:spLocks noChangeArrowheads="1" noChangeShapeType="1" noTextEdit="1"/>
          </p:cNvSpPr>
          <p:nvPr/>
        </p:nvSpPr>
        <p:spPr bwMode="auto">
          <a:xfrm rot="-942518">
            <a:off x="1042988" y="6021388"/>
            <a:ext cx="14668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Where i live</a:t>
            </a:r>
          </a:p>
        </p:txBody>
      </p:sp>
      <p:sp>
        <p:nvSpPr>
          <p:cNvPr id="2097" name="WordArt 52"/>
          <p:cNvSpPr>
            <a:spLocks noChangeArrowheads="1" noChangeShapeType="1" noTextEdit="1"/>
          </p:cNvSpPr>
          <p:nvPr/>
        </p:nvSpPr>
        <p:spPr bwMode="auto">
          <a:xfrm>
            <a:off x="2987675" y="5589588"/>
            <a:ext cx="14001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Challenged</a:t>
            </a:r>
          </a:p>
        </p:txBody>
      </p:sp>
      <p:sp>
        <p:nvSpPr>
          <p:cNvPr id="2098" name="WordArt 53"/>
          <p:cNvSpPr>
            <a:spLocks noChangeArrowheads="1" noChangeShapeType="1" noTextEdit="1"/>
          </p:cNvSpPr>
          <p:nvPr/>
        </p:nvSpPr>
        <p:spPr bwMode="auto">
          <a:xfrm>
            <a:off x="179388" y="4868863"/>
            <a:ext cx="9715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/>
              </a:rPr>
              <a:t>Warmth</a:t>
            </a:r>
          </a:p>
        </p:txBody>
      </p:sp>
      <p:sp>
        <p:nvSpPr>
          <p:cNvPr id="2099" name="WordArt 54"/>
          <p:cNvSpPr>
            <a:spLocks noChangeArrowheads="1" noChangeShapeType="1" noTextEdit="1"/>
          </p:cNvSpPr>
          <p:nvPr/>
        </p:nvSpPr>
        <p:spPr bwMode="auto">
          <a:xfrm>
            <a:off x="5003800" y="5589588"/>
            <a:ext cx="9810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Support</a:t>
            </a:r>
          </a:p>
        </p:txBody>
      </p:sp>
      <p:sp>
        <p:nvSpPr>
          <p:cNvPr id="2100" name="WordArt 55"/>
          <p:cNvSpPr>
            <a:spLocks noChangeArrowheads="1" noChangeShapeType="1" noTextEdit="1"/>
          </p:cNvSpPr>
          <p:nvPr/>
        </p:nvSpPr>
        <p:spPr bwMode="auto">
          <a:xfrm rot="475616">
            <a:off x="7092950" y="6092825"/>
            <a:ext cx="18732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Coping with</a:t>
            </a:r>
          </a:p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 problems</a:t>
            </a:r>
          </a:p>
        </p:txBody>
      </p:sp>
      <p:pic>
        <p:nvPicPr>
          <p:cNvPr id="4100" name="Picture 4" descr="C:\Users\swdhugb\AppData\Local\Microsoft\Windows\INetCache\IE\IX8N2R5B\vector-rainbow-in-the-clouds-prev-by-dragonart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1246" r="13713" b="31262"/>
          <a:stretch/>
        </p:blipFill>
        <p:spPr bwMode="auto">
          <a:xfrm>
            <a:off x="3276600" y="5966066"/>
            <a:ext cx="2619829" cy="13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 noChangeAspect="1"/>
          </p:cNvGrpSpPr>
          <p:nvPr/>
        </p:nvGrpSpPr>
        <p:grpSpPr bwMode="auto">
          <a:xfrm>
            <a:off x="755650" y="0"/>
            <a:ext cx="8388350" cy="3070225"/>
            <a:chOff x="2362" y="1830"/>
            <a:chExt cx="6417" cy="2400"/>
          </a:xfrm>
        </p:grpSpPr>
        <p:sp>
          <p:nvSpPr>
            <p:cNvPr id="33802" name="AutoShape 3"/>
            <p:cNvSpPr>
              <a:spLocks noChangeAspect="1" noChangeArrowheads="1"/>
            </p:cNvSpPr>
            <p:nvPr/>
          </p:nvSpPr>
          <p:spPr bwMode="auto">
            <a:xfrm>
              <a:off x="2362" y="1830"/>
              <a:ext cx="6417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3803" name="Text Box 4"/>
            <p:cNvSpPr txBox="1">
              <a:spLocks noChangeArrowheads="1"/>
            </p:cNvSpPr>
            <p:nvPr/>
          </p:nvSpPr>
          <p:spPr bwMode="auto">
            <a:xfrm>
              <a:off x="2832" y="2790"/>
              <a:ext cx="2117" cy="1095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Feeling</a:t>
              </a:r>
              <a:endParaRPr lang="en-GB" altLang="en-US" sz="28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GB" alt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Good</a:t>
              </a:r>
            </a:p>
            <a:p>
              <a:pPr algn="ctr" eaLnBrk="1" hangingPunct="1"/>
              <a:r>
                <a:rPr lang="en-GB" altLang="en-US" sz="2800" dirty="0" smtClean="0">
                  <a:solidFill>
                    <a:schemeClr val="bg1"/>
                  </a:solidFill>
                  <a:latin typeface="Calibri" pitchFamily="34" charset="0"/>
                </a:rPr>
                <a:t>(HWB)</a:t>
              </a:r>
              <a:endParaRPr lang="en-GB" altLang="en-US" sz="28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endParaRPr lang="en-GB" altLang="en-US" b="0" i="1" dirty="0">
                <a:solidFill>
                  <a:schemeClr val="bg1"/>
                </a:solidFill>
              </a:endParaRPr>
            </a:p>
          </p:txBody>
        </p:sp>
        <p:sp>
          <p:nvSpPr>
            <p:cNvPr id="33804" name="Text Box 5"/>
            <p:cNvSpPr txBox="1">
              <a:spLocks noChangeArrowheads="1"/>
            </p:cNvSpPr>
            <p:nvPr/>
          </p:nvSpPr>
          <p:spPr bwMode="auto">
            <a:xfrm>
              <a:off x="5962" y="2765"/>
              <a:ext cx="2034" cy="11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2800" dirty="0">
                  <a:solidFill>
                    <a:srgbClr val="C00000"/>
                  </a:solidFill>
                  <a:latin typeface="Calibri" pitchFamily="34" charset="0"/>
                </a:rPr>
                <a:t>Functioning</a:t>
              </a:r>
            </a:p>
            <a:p>
              <a:pPr algn="ctr" eaLnBrk="1" hangingPunct="1"/>
              <a:r>
                <a:rPr lang="en-GB" altLang="en-US" sz="2800" dirty="0" smtClean="0">
                  <a:solidFill>
                    <a:srgbClr val="C00000"/>
                  </a:solidFill>
                  <a:latin typeface="Calibri" pitchFamily="34" charset="0"/>
                </a:rPr>
                <a:t>Well</a:t>
              </a:r>
            </a:p>
            <a:p>
              <a:pPr algn="ctr" eaLnBrk="1" hangingPunct="1"/>
              <a:r>
                <a:rPr lang="en-GB" altLang="en-US" sz="2800" dirty="0" smtClean="0">
                  <a:solidFill>
                    <a:srgbClr val="C00000"/>
                  </a:solidFill>
                  <a:latin typeface="Calibri" pitchFamily="34" charset="0"/>
                </a:rPr>
                <a:t>(FWB)</a:t>
              </a:r>
              <a:endParaRPr lang="en-GB" altLang="en-US" sz="1200" dirty="0">
                <a:solidFill>
                  <a:srgbClr val="C00000"/>
                </a:solidFill>
                <a:latin typeface="Calibri" pitchFamily="34" charset="0"/>
              </a:endParaRPr>
            </a:p>
            <a:p>
              <a:pPr algn="ctr" eaLnBrk="1" hangingPunct="1"/>
              <a:endParaRPr lang="en-GB" altLang="en-US" b="0" dirty="0">
                <a:solidFill>
                  <a:srgbClr val="C00000"/>
                </a:solidFill>
              </a:endParaRPr>
            </a:p>
          </p:txBody>
        </p:sp>
        <p:sp>
          <p:nvSpPr>
            <p:cNvPr id="33805" name="Text Box 6"/>
            <p:cNvSpPr txBox="1">
              <a:spLocks noChangeArrowheads="1"/>
            </p:cNvSpPr>
            <p:nvPr/>
          </p:nvSpPr>
          <p:spPr bwMode="auto">
            <a:xfrm>
              <a:off x="3927" y="1990"/>
              <a:ext cx="2974" cy="48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sz="2400" dirty="0" smtClean="0">
                  <a:solidFill>
                    <a:schemeClr val="bg1"/>
                  </a:solidFill>
                </a:rPr>
                <a:t>Flourishing </a:t>
              </a:r>
              <a:endParaRPr lang="en-GB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806" name="Line 7"/>
            <p:cNvSpPr>
              <a:spLocks noChangeShapeType="1"/>
            </p:cNvSpPr>
            <p:nvPr/>
          </p:nvSpPr>
          <p:spPr bwMode="auto">
            <a:xfrm>
              <a:off x="4866" y="3085"/>
              <a:ext cx="1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Line 8"/>
            <p:cNvSpPr>
              <a:spLocks noChangeShapeType="1"/>
            </p:cNvSpPr>
            <p:nvPr/>
          </p:nvSpPr>
          <p:spPr bwMode="auto">
            <a:xfrm flipH="1">
              <a:off x="4866" y="3590"/>
              <a:ext cx="10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8" name="Line 9"/>
            <p:cNvSpPr>
              <a:spLocks noChangeShapeType="1"/>
            </p:cNvSpPr>
            <p:nvPr/>
          </p:nvSpPr>
          <p:spPr bwMode="auto">
            <a:xfrm flipH="1">
              <a:off x="4397" y="2470"/>
              <a:ext cx="313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Line 10"/>
            <p:cNvSpPr>
              <a:spLocks noChangeShapeType="1"/>
            </p:cNvSpPr>
            <p:nvPr/>
          </p:nvSpPr>
          <p:spPr bwMode="auto">
            <a:xfrm>
              <a:off x="5962" y="2470"/>
              <a:ext cx="469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5246" y="289462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Hedonic Well-being      Seeking Pleasure</a:t>
            </a:r>
          </a:p>
          <a:p>
            <a:r>
              <a:rPr lang="en-GB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‘External </a:t>
            </a:r>
            <a:r>
              <a:rPr lang="en-GB" sz="2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happenings’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58168" y="28159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Eudemonic </a:t>
            </a:r>
            <a:r>
              <a:rPr lang="en-GB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Well-being</a:t>
            </a:r>
          </a:p>
          <a:p>
            <a:r>
              <a:rPr lang="en-GB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Functional Well-being  </a:t>
            </a:r>
          </a:p>
          <a:p>
            <a:r>
              <a:rPr lang="en-GB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Meaning &amp; </a:t>
            </a:r>
            <a:r>
              <a:rPr lang="en-GB" sz="2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Purpose</a:t>
            </a:r>
          </a:p>
          <a:p>
            <a:r>
              <a:rPr lang="en-GB" sz="2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‘</a:t>
            </a:r>
            <a:r>
              <a:rPr lang="en-GB" sz="2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Inner </a:t>
            </a:r>
            <a:r>
              <a:rPr lang="en-GB" sz="2400" i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fulfilment’</a:t>
            </a:r>
            <a:endParaRPr lang="en-GB" sz="2400" i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46055"/>
            <a:ext cx="4382219" cy="22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92" y="-605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rial Black" panose="020B0A04020102020204" pitchFamily="34" charset="0"/>
              </a:rPr>
              <a:t>Flourishing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37112"/>
            <a:ext cx="3096344" cy="2304510"/>
          </a:xfrm>
        </p:spPr>
      </p:pic>
      <p:sp>
        <p:nvSpPr>
          <p:cNvPr id="5" name="TextBox 4"/>
          <p:cNvSpPr txBox="1"/>
          <p:nvPr/>
        </p:nvSpPr>
        <p:spPr>
          <a:xfrm>
            <a:off x="588029" y="1136948"/>
            <a:ext cx="8232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70C0"/>
                </a:solidFill>
              </a:rPr>
              <a:t>Flourishing is when people experience a high frequency of positive emotions and low frequency of negative emotions. </a:t>
            </a:r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This dynamic “emotional </a:t>
            </a:r>
            <a:r>
              <a:rPr lang="en-GB" sz="2400" b="1" dirty="0">
                <a:solidFill>
                  <a:srgbClr val="0070C0"/>
                </a:solidFill>
              </a:rPr>
              <a:t>fuel” </a:t>
            </a:r>
            <a:r>
              <a:rPr lang="en-GB" sz="2400" b="1" dirty="0" smtClean="0">
                <a:solidFill>
                  <a:srgbClr val="0070C0"/>
                </a:solidFill>
              </a:rPr>
              <a:t>allows you to be </a:t>
            </a:r>
            <a:r>
              <a:rPr lang="en-GB" sz="2400" b="1" dirty="0" smtClean="0">
                <a:solidFill>
                  <a:srgbClr val="0070C0"/>
                </a:solidFill>
              </a:rPr>
              <a:t>engage and </a:t>
            </a:r>
            <a:r>
              <a:rPr lang="en-GB" sz="2400" b="1" dirty="0" smtClean="0">
                <a:solidFill>
                  <a:srgbClr val="0070C0"/>
                </a:solidFill>
              </a:rPr>
              <a:t>to take </a:t>
            </a:r>
            <a:r>
              <a:rPr lang="en-GB" sz="2400" b="1" dirty="0">
                <a:solidFill>
                  <a:srgbClr val="0070C0"/>
                </a:solidFill>
              </a:rPr>
              <a:t>part in </a:t>
            </a:r>
            <a:r>
              <a:rPr lang="en-GB" sz="2400" b="1" dirty="0" smtClean="0">
                <a:solidFill>
                  <a:srgbClr val="0070C0"/>
                </a:solidFill>
              </a:rPr>
              <a:t>meaningful activities.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People </a:t>
            </a:r>
            <a:r>
              <a:rPr lang="en-GB" sz="2400" b="1" dirty="0">
                <a:solidFill>
                  <a:srgbClr val="0070C0"/>
                </a:solidFill>
              </a:rPr>
              <a:t>who experience flourishing are more creative, </a:t>
            </a:r>
            <a:r>
              <a:rPr lang="en-GB" sz="2400" b="1" dirty="0" smtClean="0">
                <a:solidFill>
                  <a:srgbClr val="0070C0"/>
                </a:solidFill>
              </a:rPr>
              <a:t>resilient, productive, fulfilled </a:t>
            </a:r>
            <a:r>
              <a:rPr lang="en-GB" sz="2400" b="1" dirty="0">
                <a:solidFill>
                  <a:srgbClr val="0070C0"/>
                </a:solidFill>
              </a:rPr>
              <a:t>and can live up to nine years </a:t>
            </a:r>
            <a:r>
              <a:rPr lang="en-GB" sz="2400" b="1" dirty="0" smtClean="0">
                <a:solidFill>
                  <a:srgbClr val="0070C0"/>
                </a:solidFill>
              </a:rPr>
              <a:t>longer.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</a:rPr>
              <a:t>As we flourish individually and corporately we can empower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    communities to do so as well – this is the heart of </a:t>
            </a:r>
            <a:r>
              <a:rPr lang="en-GB" sz="2400" b="1" dirty="0" smtClean="0">
                <a:solidFill>
                  <a:srgbClr val="0070C0"/>
                </a:solidFill>
              </a:rPr>
              <a:t>flourishing.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3493" y="194799"/>
            <a:ext cx="7052394" cy="489297"/>
          </a:xfrm>
        </p:spPr>
        <p:txBody>
          <a:bodyPr>
            <a:normAutofit/>
          </a:bodyPr>
          <a:lstStyle/>
          <a:p>
            <a:r>
              <a:rPr lang="en-GB" altLang="en-US" sz="2400" b="1" dirty="0">
                <a:solidFill>
                  <a:srgbClr val="0070C0"/>
                </a:solidFill>
              </a:rPr>
              <a:t>A </a:t>
            </a:r>
            <a:r>
              <a:rPr lang="en-GB" altLang="en-US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Schematic Diagram of the Mental </a:t>
            </a:r>
            <a:r>
              <a:rPr lang="en-GB" altLang="en-US" sz="2400" b="1" dirty="0">
                <a:solidFill>
                  <a:srgbClr val="0070C0"/>
                </a:solidFill>
              </a:rPr>
              <a:t>Health Spectrum</a:t>
            </a:r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1331913" y="1412875"/>
            <a:ext cx="0" cy="4464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36" name="Freeform 4"/>
          <p:cNvSpPr>
            <a:spLocks/>
          </p:cNvSpPr>
          <p:nvPr/>
        </p:nvSpPr>
        <p:spPr bwMode="auto">
          <a:xfrm>
            <a:off x="2124075" y="2133600"/>
            <a:ext cx="5905500" cy="3757613"/>
          </a:xfrm>
          <a:custGeom>
            <a:avLst/>
            <a:gdLst>
              <a:gd name="T0" fmla="*/ 0 w 3720"/>
              <a:gd name="T1" fmla="*/ 2367 h 2367"/>
              <a:gd name="T2" fmla="*/ 1860 w 3720"/>
              <a:gd name="T3" fmla="*/ 8 h 2367"/>
              <a:gd name="T4" fmla="*/ 3720 w 3720"/>
              <a:gd name="T5" fmla="*/ 2322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20" h="2367">
                <a:moveTo>
                  <a:pt x="0" y="2367"/>
                </a:moveTo>
                <a:cubicBezTo>
                  <a:pt x="620" y="1191"/>
                  <a:pt x="1240" y="16"/>
                  <a:pt x="1860" y="8"/>
                </a:cubicBezTo>
                <a:cubicBezTo>
                  <a:pt x="2480" y="0"/>
                  <a:pt x="3410" y="1936"/>
                  <a:pt x="3720" y="2322"/>
                </a:cubicBezTo>
              </a:path>
            </a:pathLst>
          </a:custGeom>
          <a:gradFill rotWithShape="1">
            <a:gsLst>
              <a:gs pos="0">
                <a:srgbClr val="F7DA7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V="1">
            <a:off x="1304602" y="5830680"/>
            <a:ext cx="734536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07950" y="3141663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1" dirty="0">
                <a:solidFill>
                  <a:srgbClr val="0070C0"/>
                </a:solidFill>
              </a:rPr>
              <a:t>Percentage of  population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132138" y="6453188"/>
            <a:ext cx="3887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</a:rPr>
              <a:t>Psychological Resources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3276600" y="2060575"/>
            <a:ext cx="0" cy="39608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4427538" y="2060575"/>
            <a:ext cx="0" cy="39608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7019925" y="2060575"/>
            <a:ext cx="0" cy="39608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980406" y="5942871"/>
            <a:ext cx="1871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600" b="1" dirty="0">
                <a:solidFill>
                  <a:srgbClr val="7030A0"/>
                </a:solidFill>
              </a:rPr>
              <a:t>Mental disorder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699792" y="6098868"/>
            <a:ext cx="18716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</a:rPr>
              <a:t>Languishing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5216671" y="5875368"/>
            <a:ext cx="1439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7030A0"/>
                </a:solidFill>
              </a:rPr>
              <a:t>Moderate Mental Health 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6945856" y="5882323"/>
            <a:ext cx="1871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solidFill>
                  <a:srgbClr val="92D050"/>
                </a:solidFill>
              </a:rPr>
              <a:t>Flourishing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260648"/>
            <a:ext cx="7560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/>
              <a:t>       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1930" y="1549199"/>
            <a:ext cx="16568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B050"/>
                </a:solidFill>
                <a:latin typeface="Calibri" pitchFamily="34" charset="0"/>
              </a:rPr>
              <a:t>High Levels </a:t>
            </a:r>
            <a:r>
              <a:rPr lang="en-GB" altLang="en-US" b="1" dirty="0" smtClean="0">
                <a:solidFill>
                  <a:srgbClr val="00B050"/>
                </a:solidFill>
                <a:latin typeface="Calibri" pitchFamily="34" charset="0"/>
              </a:rPr>
              <a:t>of</a:t>
            </a:r>
            <a:endParaRPr lang="en-GB" altLang="en-US" b="1" dirty="0">
              <a:solidFill>
                <a:srgbClr val="00B05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b="1" dirty="0" smtClean="0">
                <a:solidFill>
                  <a:srgbClr val="00B050"/>
                </a:solidFill>
                <a:latin typeface="Calibri" pitchFamily="34" charset="0"/>
              </a:rPr>
              <a:t>HWB &amp; FWB</a:t>
            </a:r>
            <a:endParaRPr lang="en-GB" altLang="en-US" b="1" dirty="0">
              <a:solidFill>
                <a:srgbClr val="00B050"/>
              </a:solidFill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B4C5F4-3489-4922-AC49-296387E776E8}"/>
              </a:ext>
            </a:extLst>
          </p:cNvPr>
          <p:cNvSpPr txBox="1"/>
          <p:nvPr/>
        </p:nvSpPr>
        <p:spPr>
          <a:xfrm>
            <a:off x="755577" y="814271"/>
            <a:ext cx="792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Only 18% of over 2000 adults in UK are flourishing (Seligman, 2011)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2060575"/>
            <a:ext cx="1008112" cy="108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88418" y="1557858"/>
            <a:ext cx="18717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 smtClean="0">
                <a:solidFill>
                  <a:srgbClr val="FF0000"/>
                </a:solidFill>
                <a:latin typeface="Calibri" pitchFamily="34" charset="0"/>
              </a:rPr>
              <a:t>Low </a:t>
            </a:r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</a:rPr>
              <a:t>Levels </a:t>
            </a:r>
          </a:p>
          <a:p>
            <a:pPr algn="ctr">
              <a:spcBef>
                <a:spcPct val="50000"/>
              </a:spcBef>
            </a:pPr>
            <a:r>
              <a:rPr lang="en-GB" altLang="en-US" b="1" dirty="0" smtClean="0">
                <a:solidFill>
                  <a:srgbClr val="FF0000"/>
                </a:solidFill>
                <a:latin typeface="Calibri" pitchFamily="34" charset="0"/>
              </a:rPr>
              <a:t>of HWB &amp; FWB</a:t>
            </a:r>
            <a:endParaRPr lang="en-GB" altLang="en-US" b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7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1695</Words>
  <Application>Microsoft Office PowerPoint</Application>
  <PresentationFormat>On-screen Show (4:3)</PresentationFormat>
  <Paragraphs>449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Wingdings</vt:lpstr>
      <vt:lpstr>Office Theme</vt:lpstr>
      <vt:lpstr>Positive Mental Health Part 1</vt:lpstr>
      <vt:lpstr>Aims</vt:lpstr>
      <vt:lpstr>Background</vt:lpstr>
      <vt:lpstr>PowerPoint Presentation</vt:lpstr>
      <vt:lpstr>Positive Psychology</vt:lpstr>
      <vt:lpstr>PowerPoint Presentation</vt:lpstr>
      <vt:lpstr>PowerPoint Presentation</vt:lpstr>
      <vt:lpstr>Flourishing </vt:lpstr>
      <vt:lpstr>A Schematic Diagram of the Mental Health Spectrum</vt:lpstr>
      <vt:lpstr>PowerPoint Presentation</vt:lpstr>
      <vt:lpstr>Factors that  Influence Well-being</vt:lpstr>
      <vt:lpstr>Ways to Enhance Your Functional WB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Positivity Portfolio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Well-being</dc:title>
  <dc:creator>swdhugb</dc:creator>
  <cp:lastModifiedBy>Dhugga Bally (RJC) Community Nutritionist/Dietician Swark-FT</cp:lastModifiedBy>
  <cp:revision>198</cp:revision>
  <dcterms:created xsi:type="dcterms:W3CDTF">2020-02-10T16:18:48Z</dcterms:created>
  <dcterms:modified xsi:type="dcterms:W3CDTF">2020-07-06T08:14:31Z</dcterms:modified>
</cp:coreProperties>
</file>