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1"/>
  </p:notesMasterIdLst>
  <p:handoutMasterIdLst>
    <p:handoutMasterId r:id="rId42"/>
  </p:handoutMasterIdLst>
  <p:sldIdLst>
    <p:sldId id="291" r:id="rId5"/>
    <p:sldId id="256" r:id="rId6"/>
    <p:sldId id="257" r:id="rId7"/>
    <p:sldId id="258" r:id="rId8"/>
    <p:sldId id="259" r:id="rId9"/>
    <p:sldId id="260" r:id="rId10"/>
    <p:sldId id="261" r:id="rId11"/>
    <p:sldId id="263" r:id="rId12"/>
    <p:sldId id="262" r:id="rId13"/>
    <p:sldId id="264" r:id="rId14"/>
    <p:sldId id="265" r:id="rId15"/>
    <p:sldId id="266" r:id="rId16"/>
    <p:sldId id="267" r:id="rId17"/>
    <p:sldId id="268" r:id="rId18"/>
    <p:sldId id="269" r:id="rId19"/>
    <p:sldId id="270" r:id="rId20"/>
    <p:sldId id="271" r:id="rId21"/>
    <p:sldId id="272" r:id="rId22"/>
    <p:sldId id="274" r:id="rId23"/>
    <p:sldId id="273" r:id="rId24"/>
    <p:sldId id="275" r:id="rId25"/>
    <p:sldId id="276" r:id="rId26"/>
    <p:sldId id="277" r:id="rId27"/>
    <p:sldId id="278" r:id="rId28"/>
    <p:sldId id="279" r:id="rId29"/>
    <p:sldId id="280" r:id="rId30"/>
    <p:sldId id="281" r:id="rId31"/>
    <p:sldId id="282" r:id="rId32"/>
    <p:sldId id="283" r:id="rId33"/>
    <p:sldId id="284" r:id="rId34"/>
    <p:sldId id="285" r:id="rId35"/>
    <p:sldId id="290" r:id="rId36"/>
    <p:sldId id="286" r:id="rId37"/>
    <p:sldId id="287" r:id="rId38"/>
    <p:sldId id="288" r:id="rId39"/>
    <p:sldId id="289" r:id="rId40"/>
  </p:sldIdLst>
  <p:sldSz cx="9144000" cy="6858000" type="screen4x3"/>
  <p:notesSz cx="6808788" cy="9940925"/>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iona Day" initials="FD" lastIdx="2" clrIdx="0"/>
  <p:cmAuthor id="1" name="AQA"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0D0D"/>
    <a:srgbClr val="F8ECE0"/>
    <a:srgbClr val="F8F2E0"/>
    <a:srgbClr val="F6EED8"/>
    <a:srgbClr val="F7FDFF"/>
    <a:srgbClr val="FFFFFF"/>
    <a:srgbClr val="385D8A"/>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8889" autoAdjust="0"/>
  </p:normalViewPr>
  <p:slideViewPr>
    <p:cSldViewPr>
      <p:cViewPr varScale="1">
        <p:scale>
          <a:sx n="67" d="100"/>
          <a:sy n="67" d="100"/>
        </p:scale>
        <p:origin x="1260" y="48"/>
      </p:cViewPr>
      <p:guideLst>
        <p:guide orient="horz" pos="2160"/>
        <p:guide pos="2880"/>
      </p:guideLst>
    </p:cSldViewPr>
  </p:slideViewPr>
  <p:notesTextViewPr>
    <p:cViewPr>
      <p:scale>
        <a:sx n="1" d="1"/>
        <a:sy n="1" d="1"/>
      </p:scale>
      <p:origin x="0" y="0"/>
    </p:cViewPr>
  </p:notesTextViewPr>
  <p:notesViewPr>
    <p:cSldViewPr>
      <p:cViewPr>
        <p:scale>
          <a:sx n="110" d="100"/>
          <a:sy n="110" d="100"/>
        </p:scale>
        <p:origin x="-1410" y="2826"/>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ooter Placeholder 3"/>
          <p:cNvSpPr>
            <a:spLocks noGrp="1"/>
          </p:cNvSpPr>
          <p:nvPr>
            <p:ph type="ftr" sz="quarter" idx="2"/>
          </p:nvPr>
        </p:nvSpPr>
        <p:spPr>
          <a:xfrm>
            <a:off x="0" y="9404185"/>
            <a:ext cx="2950475" cy="498772"/>
          </a:xfrm>
          <a:prstGeom prst="rect">
            <a:avLst/>
          </a:prstGeom>
        </p:spPr>
        <p:txBody>
          <a:bodyPr vert="horz" lIns="91440" tIns="45720" rIns="91440" bIns="45720" rtlCol="0" anchor="b"/>
          <a:lstStyle>
            <a:lvl1pPr algn="l" eaLnBrk="1" hangingPunct="1">
              <a:defRPr sz="1000">
                <a:latin typeface="Arial" panose="020B0604020202020204" pitchFamily="34" charset="0"/>
              </a:defRPr>
            </a:lvl1pPr>
          </a:lstStyle>
          <a:p>
            <a:pPr>
              <a:defRPr/>
            </a:pPr>
            <a:r>
              <a:rPr lang="en-GB" dirty="0"/>
              <a:t>© www.teachitenglish.co.uk 2019</a:t>
            </a:r>
          </a:p>
        </p:txBody>
      </p:sp>
      <p:sp>
        <p:nvSpPr>
          <p:cNvPr id="8" name="Slide Number Placeholder 4"/>
          <p:cNvSpPr>
            <a:spLocks noGrp="1"/>
          </p:cNvSpPr>
          <p:nvPr>
            <p:ph type="sldNum" sz="quarter" idx="3"/>
          </p:nvPr>
        </p:nvSpPr>
        <p:spPr>
          <a:xfrm>
            <a:off x="3856737" y="9404185"/>
            <a:ext cx="2950475" cy="49877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atin typeface="Arial" pitchFamily="34" charset="0"/>
              </a:defRPr>
            </a:lvl1pPr>
          </a:lstStyle>
          <a:p>
            <a:pPr>
              <a:defRPr/>
            </a:pPr>
            <a:fld id="{54C848BF-FE2C-43B7-AF54-CA29A5C48EF1}" type="slidenum">
              <a:rPr lang="en-GB" altLang="en-US"/>
              <a:pPr>
                <a:defRPr/>
              </a:pPr>
              <a:t>‹#›</a:t>
            </a:fld>
            <a:endParaRPr lang="en-GB" altLang="en-US"/>
          </a:p>
        </p:txBody>
      </p:sp>
    </p:spTree>
    <p:extLst>
      <p:ext uri="{BB962C8B-B14F-4D97-AF65-F5344CB8AC3E}">
        <p14:creationId xmlns:p14="http://schemas.microsoft.com/office/powerpoint/2010/main" val="2667671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1D55AE6B-47C7-4104-8CDF-03059293545A}" type="datetimeFigureOut">
              <a:rPr lang="en-GB" smtClean="0"/>
              <a:t>16/07/2020</a:t>
            </a:fld>
            <a:endParaRPr lang="en-GB"/>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C351BCFB-F44D-4300-A80C-CA478ECDE450}" type="slidenum">
              <a:rPr lang="en-GB" smtClean="0"/>
              <a:t>‹#›</a:t>
            </a:fld>
            <a:endParaRPr lang="en-GB"/>
          </a:p>
        </p:txBody>
      </p:sp>
    </p:spTree>
    <p:extLst>
      <p:ext uri="{BB962C8B-B14F-4D97-AF65-F5344CB8AC3E}">
        <p14:creationId xmlns:p14="http://schemas.microsoft.com/office/powerpoint/2010/main" val="25019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51BCFB-F44D-4300-A80C-CA478ECDE450}" type="slidenum">
              <a:rPr lang="en-GB" smtClean="0"/>
              <a:t>2</a:t>
            </a:fld>
            <a:endParaRPr lang="en-GB"/>
          </a:p>
        </p:txBody>
      </p:sp>
    </p:spTree>
    <p:extLst>
      <p:ext uri="{BB962C8B-B14F-4D97-AF65-F5344CB8AC3E}">
        <p14:creationId xmlns:p14="http://schemas.microsoft.com/office/powerpoint/2010/main" val="1893274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51BCFB-F44D-4300-A80C-CA478ECDE450}" type="slidenum">
              <a:rPr lang="en-GB" smtClean="0"/>
              <a:t>11</a:t>
            </a:fld>
            <a:endParaRPr lang="en-GB"/>
          </a:p>
        </p:txBody>
      </p:sp>
    </p:spTree>
    <p:extLst>
      <p:ext uri="{BB962C8B-B14F-4D97-AF65-F5344CB8AC3E}">
        <p14:creationId xmlns:p14="http://schemas.microsoft.com/office/powerpoint/2010/main" val="1893274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51BCFB-F44D-4300-A80C-CA478ECDE450}" type="slidenum">
              <a:rPr lang="en-GB" smtClean="0"/>
              <a:t>12</a:t>
            </a:fld>
            <a:endParaRPr lang="en-GB"/>
          </a:p>
        </p:txBody>
      </p:sp>
    </p:spTree>
    <p:extLst>
      <p:ext uri="{BB962C8B-B14F-4D97-AF65-F5344CB8AC3E}">
        <p14:creationId xmlns:p14="http://schemas.microsoft.com/office/powerpoint/2010/main" val="1893274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51BCFB-F44D-4300-A80C-CA478ECDE450}" type="slidenum">
              <a:rPr lang="en-GB" smtClean="0"/>
              <a:t>13</a:t>
            </a:fld>
            <a:endParaRPr lang="en-GB"/>
          </a:p>
        </p:txBody>
      </p:sp>
    </p:spTree>
    <p:extLst>
      <p:ext uri="{BB962C8B-B14F-4D97-AF65-F5344CB8AC3E}">
        <p14:creationId xmlns:p14="http://schemas.microsoft.com/office/powerpoint/2010/main" val="1893274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51BCFB-F44D-4300-A80C-CA478ECDE450}" type="slidenum">
              <a:rPr lang="en-GB" smtClean="0"/>
              <a:t>14</a:t>
            </a:fld>
            <a:endParaRPr lang="en-GB"/>
          </a:p>
        </p:txBody>
      </p:sp>
    </p:spTree>
    <p:extLst>
      <p:ext uri="{BB962C8B-B14F-4D97-AF65-F5344CB8AC3E}">
        <p14:creationId xmlns:p14="http://schemas.microsoft.com/office/powerpoint/2010/main" val="1893274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51BCFB-F44D-4300-A80C-CA478ECDE450}" type="slidenum">
              <a:rPr lang="en-GB" smtClean="0"/>
              <a:t>15</a:t>
            </a:fld>
            <a:endParaRPr lang="en-GB"/>
          </a:p>
        </p:txBody>
      </p:sp>
    </p:spTree>
    <p:extLst>
      <p:ext uri="{BB962C8B-B14F-4D97-AF65-F5344CB8AC3E}">
        <p14:creationId xmlns:p14="http://schemas.microsoft.com/office/powerpoint/2010/main" val="1893274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51BCFB-F44D-4300-A80C-CA478ECDE450}" type="slidenum">
              <a:rPr lang="en-GB" smtClean="0"/>
              <a:t>16</a:t>
            </a:fld>
            <a:endParaRPr lang="en-GB"/>
          </a:p>
        </p:txBody>
      </p:sp>
    </p:spTree>
    <p:extLst>
      <p:ext uri="{BB962C8B-B14F-4D97-AF65-F5344CB8AC3E}">
        <p14:creationId xmlns:p14="http://schemas.microsoft.com/office/powerpoint/2010/main" val="1893274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51BCFB-F44D-4300-A80C-CA478ECDE450}" type="slidenum">
              <a:rPr lang="en-GB" smtClean="0"/>
              <a:t>17</a:t>
            </a:fld>
            <a:endParaRPr lang="en-GB"/>
          </a:p>
        </p:txBody>
      </p:sp>
    </p:spTree>
    <p:extLst>
      <p:ext uri="{BB962C8B-B14F-4D97-AF65-F5344CB8AC3E}">
        <p14:creationId xmlns:p14="http://schemas.microsoft.com/office/powerpoint/2010/main" val="18932746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51BCFB-F44D-4300-A80C-CA478ECDE450}" type="slidenum">
              <a:rPr lang="en-GB" smtClean="0"/>
              <a:t>18</a:t>
            </a:fld>
            <a:endParaRPr lang="en-GB"/>
          </a:p>
        </p:txBody>
      </p:sp>
    </p:spTree>
    <p:extLst>
      <p:ext uri="{BB962C8B-B14F-4D97-AF65-F5344CB8AC3E}">
        <p14:creationId xmlns:p14="http://schemas.microsoft.com/office/powerpoint/2010/main" val="18932746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u="none" kern="1200" dirty="0">
                <a:solidFill>
                  <a:schemeClr val="tx1"/>
                </a:solidFill>
                <a:effectLst/>
                <a:latin typeface="+mn-lt"/>
                <a:ea typeface="+mn-ea"/>
                <a:cs typeface="+mn-cs"/>
              </a:rPr>
              <a:t>© </a:t>
            </a:r>
            <a:r>
              <a:rPr lang="en-GB" sz="1200" u="none" kern="1200" dirty="0" err="1">
                <a:solidFill>
                  <a:schemeClr val="tx1"/>
                </a:solidFill>
                <a:effectLst/>
                <a:latin typeface="+mn-lt"/>
                <a:ea typeface="+mn-ea"/>
                <a:cs typeface="+mn-cs"/>
              </a:rPr>
              <a:t>darkday</a:t>
            </a:r>
            <a:r>
              <a:rPr lang="en-GB" sz="1200" u="none" kern="1200" dirty="0">
                <a:solidFill>
                  <a:schemeClr val="tx1"/>
                </a:solidFill>
                <a:effectLst/>
                <a:latin typeface="+mn-lt"/>
                <a:ea typeface="+mn-ea"/>
                <a:cs typeface="+mn-cs"/>
              </a:rPr>
              <a:t>,</a:t>
            </a:r>
            <a:r>
              <a:rPr lang="en-GB" sz="1200" u="none" kern="1200" baseline="0" dirty="0">
                <a:solidFill>
                  <a:schemeClr val="tx1"/>
                </a:solidFill>
                <a:effectLst/>
                <a:latin typeface="+mn-lt"/>
                <a:ea typeface="+mn-ea"/>
                <a:cs typeface="+mn-cs"/>
              </a:rPr>
              <a:t> 2014, flic.kr/p/pQZ4Cz</a:t>
            </a:r>
            <a:endParaRPr lang="en-GB" sz="120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51BCFB-F44D-4300-A80C-CA478ECDE450}" type="slidenum">
              <a:rPr lang="en-GB" smtClean="0"/>
              <a:t>19</a:t>
            </a:fld>
            <a:endParaRPr lang="en-GB"/>
          </a:p>
        </p:txBody>
      </p:sp>
    </p:spTree>
    <p:extLst>
      <p:ext uri="{BB962C8B-B14F-4D97-AF65-F5344CB8AC3E}">
        <p14:creationId xmlns:p14="http://schemas.microsoft.com/office/powerpoint/2010/main" val="18932746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C351BCFB-F44D-4300-A80C-CA478ECDE450}" type="slidenum">
              <a:rPr lang="en-GB" smtClean="0"/>
              <a:t>20</a:t>
            </a:fld>
            <a:endParaRPr lang="en-GB"/>
          </a:p>
        </p:txBody>
      </p:sp>
    </p:spTree>
    <p:extLst>
      <p:ext uri="{BB962C8B-B14F-4D97-AF65-F5344CB8AC3E}">
        <p14:creationId xmlns:p14="http://schemas.microsoft.com/office/powerpoint/2010/main" val="1893274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51BCFB-F44D-4300-A80C-CA478ECDE450}" type="slidenum">
              <a:rPr lang="en-GB" smtClean="0"/>
              <a:t>3</a:t>
            </a:fld>
            <a:endParaRPr lang="en-GB"/>
          </a:p>
        </p:txBody>
      </p:sp>
    </p:spTree>
    <p:extLst>
      <p:ext uri="{BB962C8B-B14F-4D97-AF65-F5344CB8AC3E}">
        <p14:creationId xmlns:p14="http://schemas.microsoft.com/office/powerpoint/2010/main" val="18932746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51BCFB-F44D-4300-A80C-CA478ECDE450}" type="slidenum">
              <a:rPr lang="en-GB" smtClean="0"/>
              <a:t>21</a:t>
            </a:fld>
            <a:endParaRPr lang="en-GB"/>
          </a:p>
        </p:txBody>
      </p:sp>
    </p:spTree>
    <p:extLst>
      <p:ext uri="{BB962C8B-B14F-4D97-AF65-F5344CB8AC3E}">
        <p14:creationId xmlns:p14="http://schemas.microsoft.com/office/powerpoint/2010/main" val="18932746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51BCFB-F44D-4300-A80C-CA478ECDE450}" type="slidenum">
              <a:rPr lang="en-GB" smtClean="0"/>
              <a:t>22</a:t>
            </a:fld>
            <a:endParaRPr lang="en-GB"/>
          </a:p>
        </p:txBody>
      </p:sp>
    </p:spTree>
    <p:extLst>
      <p:ext uri="{BB962C8B-B14F-4D97-AF65-F5344CB8AC3E}">
        <p14:creationId xmlns:p14="http://schemas.microsoft.com/office/powerpoint/2010/main" val="18932746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 By Alphabets alphabetical - Own work, commons.wikimedia.org/w/</a:t>
            </a:r>
            <a:r>
              <a:rPr lang="en-GB" dirty="0" err="1"/>
              <a:t>index.php?curid</a:t>
            </a:r>
            <a:r>
              <a:rPr lang="en-GB" dirty="0"/>
              <a:t>=39702181</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51BCFB-F44D-4300-A80C-CA478ECDE450}" type="slidenum">
              <a:rPr lang="en-GB" smtClean="0"/>
              <a:t>23</a:t>
            </a:fld>
            <a:endParaRPr lang="en-GB"/>
          </a:p>
        </p:txBody>
      </p:sp>
    </p:spTree>
    <p:extLst>
      <p:ext uri="{BB962C8B-B14F-4D97-AF65-F5344CB8AC3E}">
        <p14:creationId xmlns:p14="http://schemas.microsoft.com/office/powerpoint/2010/main" val="18932746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51BCFB-F44D-4300-A80C-CA478ECDE450}" type="slidenum">
              <a:rPr lang="en-GB" smtClean="0"/>
              <a:t>24</a:t>
            </a:fld>
            <a:endParaRPr lang="en-GB"/>
          </a:p>
        </p:txBody>
      </p:sp>
    </p:spTree>
    <p:extLst>
      <p:ext uri="{BB962C8B-B14F-4D97-AF65-F5344CB8AC3E}">
        <p14:creationId xmlns:p14="http://schemas.microsoft.com/office/powerpoint/2010/main" val="18932746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C351BCFB-F44D-4300-A80C-CA478ECDE450}" type="slidenum">
              <a:rPr lang="en-GB" smtClean="0"/>
              <a:t>25</a:t>
            </a:fld>
            <a:endParaRPr lang="en-GB"/>
          </a:p>
        </p:txBody>
      </p:sp>
    </p:spTree>
    <p:extLst>
      <p:ext uri="{BB962C8B-B14F-4D97-AF65-F5344CB8AC3E}">
        <p14:creationId xmlns:p14="http://schemas.microsoft.com/office/powerpoint/2010/main" val="18932746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51BCFB-F44D-4300-A80C-CA478ECDE450}" type="slidenum">
              <a:rPr lang="en-GB" smtClean="0"/>
              <a:t>26</a:t>
            </a:fld>
            <a:endParaRPr lang="en-GB"/>
          </a:p>
        </p:txBody>
      </p:sp>
    </p:spTree>
    <p:extLst>
      <p:ext uri="{BB962C8B-B14F-4D97-AF65-F5344CB8AC3E}">
        <p14:creationId xmlns:p14="http://schemas.microsoft.com/office/powerpoint/2010/main" val="18932746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u="none" kern="1200" dirty="0">
                <a:solidFill>
                  <a:schemeClr val="tx1"/>
                </a:solidFill>
                <a:effectLst/>
                <a:latin typeface="+mn-lt"/>
                <a:ea typeface="+mn-ea"/>
                <a:cs typeface="+mn-cs"/>
              </a:rPr>
              <a:t>© </a:t>
            </a:r>
            <a:r>
              <a:rPr lang="pl-PL" sz="1200" u="none" kern="1200" dirty="0">
                <a:solidFill>
                  <a:schemeClr val="tx1"/>
                </a:solidFill>
                <a:effectLst/>
                <a:latin typeface="+mn-lt"/>
                <a:ea typeface="+mn-ea"/>
                <a:cs typeface="+mn-cs"/>
              </a:rPr>
              <a:t>By Stanislav Drozdov, commons.wikimedia.org/w/index.php?curid=53132593</a:t>
            </a:r>
            <a:endParaRPr lang="en-GB" sz="120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51BCFB-F44D-4300-A80C-CA478ECDE450}" type="slidenum">
              <a:rPr lang="en-GB" smtClean="0"/>
              <a:t>27</a:t>
            </a:fld>
            <a:endParaRPr lang="en-GB"/>
          </a:p>
        </p:txBody>
      </p:sp>
    </p:spTree>
    <p:extLst>
      <p:ext uri="{BB962C8B-B14F-4D97-AF65-F5344CB8AC3E}">
        <p14:creationId xmlns:p14="http://schemas.microsoft.com/office/powerpoint/2010/main" val="18932746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C351BCFB-F44D-4300-A80C-CA478ECDE450}" type="slidenum">
              <a:rPr lang="en-GB" smtClean="0"/>
              <a:t>28</a:t>
            </a:fld>
            <a:endParaRPr lang="en-GB"/>
          </a:p>
        </p:txBody>
      </p:sp>
    </p:spTree>
    <p:extLst>
      <p:ext uri="{BB962C8B-B14F-4D97-AF65-F5344CB8AC3E}">
        <p14:creationId xmlns:p14="http://schemas.microsoft.com/office/powerpoint/2010/main" val="18932746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51BCFB-F44D-4300-A80C-CA478ECDE450}" type="slidenum">
              <a:rPr lang="en-GB" smtClean="0"/>
              <a:t>29</a:t>
            </a:fld>
            <a:endParaRPr lang="en-GB"/>
          </a:p>
        </p:txBody>
      </p:sp>
    </p:spTree>
    <p:extLst>
      <p:ext uri="{BB962C8B-B14F-4D97-AF65-F5344CB8AC3E}">
        <p14:creationId xmlns:p14="http://schemas.microsoft.com/office/powerpoint/2010/main" val="18932746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51BCFB-F44D-4300-A80C-CA478ECDE450}" type="slidenum">
              <a:rPr lang="en-GB" smtClean="0"/>
              <a:t>30</a:t>
            </a:fld>
            <a:endParaRPr lang="en-GB"/>
          </a:p>
        </p:txBody>
      </p:sp>
    </p:spTree>
    <p:extLst>
      <p:ext uri="{BB962C8B-B14F-4D97-AF65-F5344CB8AC3E}">
        <p14:creationId xmlns:p14="http://schemas.microsoft.com/office/powerpoint/2010/main" val="1893274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51BCFB-F44D-4300-A80C-CA478ECDE450}" type="slidenum">
              <a:rPr lang="en-GB" smtClean="0"/>
              <a:t>4</a:t>
            </a:fld>
            <a:endParaRPr lang="en-GB"/>
          </a:p>
        </p:txBody>
      </p:sp>
    </p:spTree>
    <p:extLst>
      <p:ext uri="{BB962C8B-B14F-4D97-AF65-F5344CB8AC3E}">
        <p14:creationId xmlns:p14="http://schemas.microsoft.com/office/powerpoint/2010/main" val="18932746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C351BCFB-F44D-4300-A80C-CA478ECDE450}" type="slidenum">
              <a:rPr lang="en-GB" smtClean="0"/>
              <a:t>31</a:t>
            </a:fld>
            <a:endParaRPr lang="en-GB"/>
          </a:p>
        </p:txBody>
      </p:sp>
    </p:spTree>
    <p:extLst>
      <p:ext uri="{BB962C8B-B14F-4D97-AF65-F5344CB8AC3E}">
        <p14:creationId xmlns:p14="http://schemas.microsoft.com/office/powerpoint/2010/main" val="18932746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C351BCFB-F44D-4300-A80C-CA478ECDE450}" type="slidenum">
              <a:rPr lang="en-GB" smtClean="0"/>
              <a:t>32</a:t>
            </a:fld>
            <a:endParaRPr lang="en-GB"/>
          </a:p>
        </p:txBody>
      </p:sp>
    </p:spTree>
    <p:extLst>
      <p:ext uri="{BB962C8B-B14F-4D97-AF65-F5344CB8AC3E}">
        <p14:creationId xmlns:p14="http://schemas.microsoft.com/office/powerpoint/2010/main" val="18932746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51BCFB-F44D-4300-A80C-CA478ECDE450}" type="slidenum">
              <a:rPr lang="en-GB" smtClean="0"/>
              <a:t>33</a:t>
            </a:fld>
            <a:endParaRPr lang="en-GB"/>
          </a:p>
        </p:txBody>
      </p:sp>
    </p:spTree>
    <p:extLst>
      <p:ext uri="{BB962C8B-B14F-4D97-AF65-F5344CB8AC3E}">
        <p14:creationId xmlns:p14="http://schemas.microsoft.com/office/powerpoint/2010/main" val="18932746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C351BCFB-F44D-4300-A80C-CA478ECDE450}" type="slidenum">
              <a:rPr lang="en-GB" smtClean="0"/>
              <a:t>34</a:t>
            </a:fld>
            <a:endParaRPr lang="en-GB"/>
          </a:p>
        </p:txBody>
      </p:sp>
    </p:spTree>
    <p:extLst>
      <p:ext uri="{BB962C8B-B14F-4D97-AF65-F5344CB8AC3E}">
        <p14:creationId xmlns:p14="http://schemas.microsoft.com/office/powerpoint/2010/main" val="18932746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C351BCFB-F44D-4300-A80C-CA478ECDE450}" type="slidenum">
              <a:rPr lang="en-GB" smtClean="0"/>
              <a:t>35</a:t>
            </a:fld>
            <a:endParaRPr lang="en-GB"/>
          </a:p>
        </p:txBody>
      </p:sp>
    </p:spTree>
    <p:extLst>
      <p:ext uri="{BB962C8B-B14F-4D97-AF65-F5344CB8AC3E}">
        <p14:creationId xmlns:p14="http://schemas.microsoft.com/office/powerpoint/2010/main" val="18932746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C351BCFB-F44D-4300-A80C-CA478ECDE450}" type="slidenum">
              <a:rPr lang="en-GB" smtClean="0"/>
              <a:t>36</a:t>
            </a:fld>
            <a:endParaRPr lang="en-GB"/>
          </a:p>
        </p:txBody>
      </p:sp>
    </p:spTree>
    <p:extLst>
      <p:ext uri="{BB962C8B-B14F-4D97-AF65-F5344CB8AC3E}">
        <p14:creationId xmlns:p14="http://schemas.microsoft.com/office/powerpoint/2010/main" val="1893274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51BCFB-F44D-4300-A80C-CA478ECDE450}" type="slidenum">
              <a:rPr lang="en-GB" smtClean="0"/>
              <a:t>5</a:t>
            </a:fld>
            <a:endParaRPr lang="en-GB"/>
          </a:p>
        </p:txBody>
      </p:sp>
    </p:spTree>
    <p:extLst>
      <p:ext uri="{BB962C8B-B14F-4D97-AF65-F5344CB8AC3E}">
        <p14:creationId xmlns:p14="http://schemas.microsoft.com/office/powerpoint/2010/main" val="1893274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51BCFB-F44D-4300-A80C-CA478ECDE450}" type="slidenum">
              <a:rPr lang="en-GB" smtClean="0"/>
              <a:t>6</a:t>
            </a:fld>
            <a:endParaRPr lang="en-GB"/>
          </a:p>
        </p:txBody>
      </p:sp>
    </p:spTree>
    <p:extLst>
      <p:ext uri="{BB962C8B-B14F-4D97-AF65-F5344CB8AC3E}">
        <p14:creationId xmlns:p14="http://schemas.microsoft.com/office/powerpoint/2010/main" val="1893274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51BCFB-F44D-4300-A80C-CA478ECDE450}" type="slidenum">
              <a:rPr lang="en-GB" smtClean="0"/>
              <a:t>7</a:t>
            </a:fld>
            <a:endParaRPr lang="en-GB"/>
          </a:p>
        </p:txBody>
      </p:sp>
    </p:spTree>
    <p:extLst>
      <p:ext uri="{BB962C8B-B14F-4D97-AF65-F5344CB8AC3E}">
        <p14:creationId xmlns:p14="http://schemas.microsoft.com/office/powerpoint/2010/main" val="1893274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51BCFB-F44D-4300-A80C-CA478ECDE450}" type="slidenum">
              <a:rPr lang="en-GB" smtClean="0"/>
              <a:t>8</a:t>
            </a:fld>
            <a:endParaRPr lang="en-GB"/>
          </a:p>
        </p:txBody>
      </p:sp>
    </p:spTree>
    <p:extLst>
      <p:ext uri="{BB962C8B-B14F-4D97-AF65-F5344CB8AC3E}">
        <p14:creationId xmlns:p14="http://schemas.microsoft.com/office/powerpoint/2010/main" val="1893274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51BCFB-F44D-4300-A80C-CA478ECDE450}" type="slidenum">
              <a:rPr lang="en-GB" smtClean="0"/>
              <a:t>9</a:t>
            </a:fld>
            <a:endParaRPr lang="en-GB"/>
          </a:p>
        </p:txBody>
      </p:sp>
    </p:spTree>
    <p:extLst>
      <p:ext uri="{BB962C8B-B14F-4D97-AF65-F5344CB8AC3E}">
        <p14:creationId xmlns:p14="http://schemas.microsoft.com/office/powerpoint/2010/main" val="1893274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51BCFB-F44D-4300-A80C-CA478ECDE450}" type="slidenum">
              <a:rPr lang="en-GB" smtClean="0"/>
              <a:t>10</a:t>
            </a:fld>
            <a:endParaRPr lang="en-GB"/>
          </a:p>
        </p:txBody>
      </p:sp>
    </p:spTree>
    <p:extLst>
      <p:ext uri="{BB962C8B-B14F-4D97-AF65-F5344CB8AC3E}">
        <p14:creationId xmlns:p14="http://schemas.microsoft.com/office/powerpoint/2010/main" val="1893274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130425"/>
            <a:ext cx="8568952" cy="1470025"/>
          </a:xfrm>
        </p:spPr>
        <p:txBody>
          <a:bodyPr>
            <a:noAutofit/>
          </a:bodyPr>
          <a:lstStyle>
            <a:lvl1pPr>
              <a:defRPr sz="4800" b="0">
                <a:solidFill>
                  <a:srgbClr val="0D0D0D"/>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32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48079272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subtitle style</a:t>
            </a:r>
            <a:endParaRPr lang="en-GB"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1028" name="TextBox 7"/>
          <p:cNvSpPr txBox="1">
            <a:spLocks noChangeArrowheads="1"/>
          </p:cNvSpPr>
          <p:nvPr/>
        </p:nvSpPr>
        <p:spPr bwMode="auto">
          <a:xfrm>
            <a:off x="0" y="6597650"/>
            <a:ext cx="34925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r>
              <a:rPr lang="en-GB" altLang="en-US" sz="1000" dirty="0">
                <a:latin typeface="Arial" pitchFamily="34" charset="0"/>
              </a:rPr>
              <a:t>© www.teachitenglish.co.uk 2019</a:t>
            </a:r>
          </a:p>
        </p:txBody>
      </p:sp>
      <p:sp>
        <p:nvSpPr>
          <p:cNvPr id="1029" name="TextBox 8"/>
          <p:cNvSpPr txBox="1">
            <a:spLocks noChangeArrowheads="1"/>
          </p:cNvSpPr>
          <p:nvPr/>
        </p:nvSpPr>
        <p:spPr bwMode="auto">
          <a:xfrm>
            <a:off x="2916238" y="6597650"/>
            <a:ext cx="34909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buFont typeface="+mj-lt"/>
              <a:buNone/>
              <a:defRPr/>
            </a:pPr>
            <a:r>
              <a:rPr lang="en-GB" altLang="en-US" sz="1000" dirty="0">
                <a:latin typeface="Arial" pitchFamily="34" charset="0"/>
              </a:rPr>
              <a:t>30556</a:t>
            </a:r>
          </a:p>
        </p:txBody>
      </p:sp>
      <p:sp>
        <p:nvSpPr>
          <p:cNvPr id="1030" name="TextBox 9"/>
          <p:cNvSpPr txBox="1">
            <a:spLocks noChangeArrowheads="1"/>
          </p:cNvSpPr>
          <p:nvPr/>
        </p:nvSpPr>
        <p:spPr bwMode="auto">
          <a:xfrm>
            <a:off x="5651500" y="6597650"/>
            <a:ext cx="34925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buFont typeface="+mj-lt"/>
              <a:buNone/>
              <a:defRPr/>
            </a:pPr>
            <a:fld id="{FDA96F5E-B1AA-4F83-97C5-8D38601E470B}" type="slidenum">
              <a:rPr lang="en-GB" altLang="en-US" sz="1000" smtClean="0">
                <a:latin typeface="Arial" pitchFamily="34" charset="0"/>
              </a:rPr>
              <a:pPr algn="r" eaLnBrk="1" hangingPunct="1">
                <a:buFont typeface="+mj-lt"/>
                <a:buNone/>
                <a:defRPr/>
              </a:pPr>
              <a:t>‹#›</a:t>
            </a:fld>
            <a:endParaRPr lang="en-GB" altLang="en-US" sz="100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ctr" rtl="0" eaLnBrk="1" fontAlgn="base" hangingPunct="1">
        <a:spcBef>
          <a:spcPct val="0"/>
        </a:spcBef>
        <a:spcAft>
          <a:spcPct val="0"/>
        </a:spcAft>
        <a:defRPr sz="4400" kern="1200">
          <a:solidFill>
            <a:schemeClr val="tx1"/>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4400">
          <a:solidFill>
            <a:schemeClr val="tx1"/>
          </a:solidFill>
          <a:latin typeface="Arial" pitchFamily="34" charset="0"/>
          <a:cs typeface="Arial" pitchFamily="34" charset="0"/>
        </a:defRPr>
      </a:lvl2pPr>
      <a:lvl3pPr algn="ctr" rtl="0" eaLnBrk="1" fontAlgn="base" hangingPunct="1">
        <a:spcBef>
          <a:spcPct val="0"/>
        </a:spcBef>
        <a:spcAft>
          <a:spcPct val="0"/>
        </a:spcAft>
        <a:defRPr sz="4400">
          <a:solidFill>
            <a:schemeClr val="tx1"/>
          </a:solidFill>
          <a:latin typeface="Arial" pitchFamily="34" charset="0"/>
          <a:cs typeface="Arial" pitchFamily="34" charset="0"/>
        </a:defRPr>
      </a:lvl3pPr>
      <a:lvl4pPr algn="ctr" rtl="0" eaLnBrk="1" fontAlgn="base" hangingPunct="1">
        <a:spcBef>
          <a:spcPct val="0"/>
        </a:spcBef>
        <a:spcAft>
          <a:spcPct val="0"/>
        </a:spcAft>
        <a:defRPr sz="4400">
          <a:solidFill>
            <a:schemeClr val="tx1"/>
          </a:solidFill>
          <a:latin typeface="Arial" pitchFamily="34" charset="0"/>
          <a:cs typeface="Arial" pitchFamily="34" charset="0"/>
        </a:defRPr>
      </a:lvl4pPr>
      <a:lvl5pPr algn="ctr" rtl="0" eaLnBrk="1" fontAlgn="base" hangingPunct="1">
        <a:spcBef>
          <a:spcPct val="0"/>
        </a:spcBef>
        <a:spcAft>
          <a:spcPct val="0"/>
        </a:spcAft>
        <a:defRPr sz="4400">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Arial" pitchFamily="34" charset="0"/>
          <a:cs typeface="Arial" pitchFamily="34" charset="0"/>
        </a:defRPr>
      </a:lvl6pPr>
      <a:lvl7pPr marL="914400" algn="ctr" rtl="0" eaLnBrk="1" fontAlgn="base" hangingPunct="1">
        <a:spcBef>
          <a:spcPct val="0"/>
        </a:spcBef>
        <a:spcAft>
          <a:spcPct val="0"/>
        </a:spcAft>
        <a:defRPr sz="4400">
          <a:solidFill>
            <a:schemeClr val="tx1"/>
          </a:solidFill>
          <a:latin typeface="Arial" pitchFamily="34" charset="0"/>
          <a:cs typeface="Arial" pitchFamily="34" charset="0"/>
        </a:defRPr>
      </a:lvl7pPr>
      <a:lvl8pPr marL="1371600" algn="ctr" rtl="0" eaLnBrk="1" fontAlgn="base" hangingPunct="1">
        <a:spcBef>
          <a:spcPct val="0"/>
        </a:spcBef>
        <a:spcAft>
          <a:spcPct val="0"/>
        </a:spcAft>
        <a:defRPr sz="4400">
          <a:solidFill>
            <a:schemeClr val="tx1"/>
          </a:solidFill>
          <a:latin typeface="Arial" pitchFamily="34" charset="0"/>
          <a:cs typeface="Arial" pitchFamily="34" charset="0"/>
        </a:defRPr>
      </a:lvl8pPr>
      <a:lvl9pPr marL="1828800" algn="ctr" rtl="0" eaLnBrk="1" fontAlgn="base" hangingPunct="1">
        <a:spcBef>
          <a:spcPct val="0"/>
        </a:spcBef>
        <a:spcAft>
          <a:spcPct val="0"/>
        </a:spcAft>
        <a:defRPr sz="4400">
          <a:solidFill>
            <a:schemeClr val="tx1"/>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microsoft.com/office/2007/relationships/hdphoto" Target="../media/hdphoto4.wdp"/></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microsoft.com/office/2007/relationships/hdphoto" Target="../media/hdphoto5.wdp"/></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6" Type="http://schemas.microsoft.com/office/2007/relationships/hdphoto" Target="../media/hdphoto17.wdp"/><Relationship Id="rId21" Type="http://schemas.openxmlformats.org/officeDocument/2006/relationships/image" Target="../media/image29.png"/><Relationship Id="rId34" Type="http://schemas.microsoft.com/office/2007/relationships/hdphoto" Target="../media/hdphoto21.wdp"/><Relationship Id="rId42" Type="http://schemas.microsoft.com/office/2007/relationships/hdphoto" Target="../media/hdphoto25.wdp"/><Relationship Id="rId47" Type="http://schemas.openxmlformats.org/officeDocument/2006/relationships/image" Target="../media/image42.jpeg"/><Relationship Id="rId50" Type="http://schemas.microsoft.com/office/2007/relationships/hdphoto" Target="../media/hdphoto29.wdp"/><Relationship Id="rId55" Type="http://schemas.openxmlformats.org/officeDocument/2006/relationships/image" Target="../media/image46.png"/><Relationship Id="rId63" Type="http://schemas.microsoft.com/office/2007/relationships/hdphoto" Target="../media/hdphoto35.wdp"/><Relationship Id="rId68" Type="http://schemas.openxmlformats.org/officeDocument/2006/relationships/image" Target="../media/image53.png"/><Relationship Id="rId76" Type="http://schemas.microsoft.com/office/2007/relationships/hdphoto" Target="../media/hdphoto41.wdp"/><Relationship Id="rId84" Type="http://schemas.microsoft.com/office/2007/relationships/hdphoto" Target="../media/hdphoto45.wdp"/><Relationship Id="rId89" Type="http://schemas.openxmlformats.org/officeDocument/2006/relationships/image" Target="../media/image64.png"/><Relationship Id="rId97" Type="http://schemas.microsoft.com/office/2007/relationships/hdphoto" Target="../media/hdphoto50.wdp"/><Relationship Id="rId7" Type="http://schemas.openxmlformats.org/officeDocument/2006/relationships/image" Target="../media/image22.png"/><Relationship Id="rId71" Type="http://schemas.openxmlformats.org/officeDocument/2006/relationships/image" Target="../media/image55.png"/><Relationship Id="rId92" Type="http://schemas.microsoft.com/office/2007/relationships/hdphoto" Target="../media/hdphoto48.wdp"/><Relationship Id="rId2" Type="http://schemas.openxmlformats.org/officeDocument/2006/relationships/notesSlide" Target="../notesSlides/notesSlide22.xml"/><Relationship Id="rId16" Type="http://schemas.microsoft.com/office/2007/relationships/hdphoto" Target="../media/hdphoto12.wdp"/><Relationship Id="rId29" Type="http://schemas.openxmlformats.org/officeDocument/2006/relationships/image" Target="../media/image33.png"/><Relationship Id="rId11" Type="http://schemas.openxmlformats.org/officeDocument/2006/relationships/image" Target="../media/image24.png"/><Relationship Id="rId24" Type="http://schemas.microsoft.com/office/2007/relationships/hdphoto" Target="../media/hdphoto16.wdp"/><Relationship Id="rId32" Type="http://schemas.microsoft.com/office/2007/relationships/hdphoto" Target="../media/hdphoto20.wdp"/><Relationship Id="rId37" Type="http://schemas.openxmlformats.org/officeDocument/2006/relationships/image" Target="../media/image37.png"/><Relationship Id="rId40" Type="http://schemas.microsoft.com/office/2007/relationships/hdphoto" Target="../media/hdphoto24.wdp"/><Relationship Id="rId45" Type="http://schemas.openxmlformats.org/officeDocument/2006/relationships/image" Target="../media/image41.png"/><Relationship Id="rId53" Type="http://schemas.openxmlformats.org/officeDocument/2006/relationships/image" Target="../media/image45.png"/><Relationship Id="rId58" Type="http://schemas.microsoft.com/office/2007/relationships/hdphoto" Target="../media/hdphoto33.wdp"/><Relationship Id="rId66" Type="http://schemas.openxmlformats.org/officeDocument/2006/relationships/image" Target="../media/image52.png"/><Relationship Id="rId74" Type="http://schemas.microsoft.com/office/2007/relationships/hdphoto" Target="../media/hdphoto40.wdp"/><Relationship Id="rId79" Type="http://schemas.openxmlformats.org/officeDocument/2006/relationships/image" Target="../media/image59.png"/><Relationship Id="rId87" Type="http://schemas.openxmlformats.org/officeDocument/2006/relationships/image" Target="../media/image63.png"/><Relationship Id="rId102" Type="http://schemas.microsoft.com/office/2007/relationships/hdphoto" Target="../media/hdphoto52.wdp"/><Relationship Id="rId5" Type="http://schemas.openxmlformats.org/officeDocument/2006/relationships/image" Target="../media/image21.png"/><Relationship Id="rId61" Type="http://schemas.openxmlformats.org/officeDocument/2006/relationships/image" Target="../media/image49.jpeg"/><Relationship Id="rId82" Type="http://schemas.microsoft.com/office/2007/relationships/hdphoto" Target="../media/hdphoto44.wdp"/><Relationship Id="rId90" Type="http://schemas.openxmlformats.org/officeDocument/2006/relationships/image" Target="../media/image65.png"/><Relationship Id="rId95" Type="http://schemas.openxmlformats.org/officeDocument/2006/relationships/image" Target="../media/image68.png"/><Relationship Id="rId19" Type="http://schemas.openxmlformats.org/officeDocument/2006/relationships/image" Target="../media/image28.png"/><Relationship Id="rId14" Type="http://schemas.microsoft.com/office/2007/relationships/hdphoto" Target="../media/hdphoto11.wdp"/><Relationship Id="rId22" Type="http://schemas.microsoft.com/office/2007/relationships/hdphoto" Target="../media/hdphoto15.wdp"/><Relationship Id="rId27" Type="http://schemas.openxmlformats.org/officeDocument/2006/relationships/image" Target="../media/image32.png"/><Relationship Id="rId30" Type="http://schemas.microsoft.com/office/2007/relationships/hdphoto" Target="../media/hdphoto19.wdp"/><Relationship Id="rId35" Type="http://schemas.openxmlformats.org/officeDocument/2006/relationships/image" Target="../media/image36.png"/><Relationship Id="rId43" Type="http://schemas.openxmlformats.org/officeDocument/2006/relationships/image" Target="../media/image40.png"/><Relationship Id="rId48" Type="http://schemas.microsoft.com/office/2007/relationships/hdphoto" Target="../media/hdphoto28.wdp"/><Relationship Id="rId56" Type="http://schemas.microsoft.com/office/2007/relationships/hdphoto" Target="../media/hdphoto32.wdp"/><Relationship Id="rId64" Type="http://schemas.openxmlformats.org/officeDocument/2006/relationships/image" Target="../media/image51.png"/><Relationship Id="rId69" Type="http://schemas.microsoft.com/office/2007/relationships/hdphoto" Target="../media/hdphoto38.wdp"/><Relationship Id="rId77" Type="http://schemas.openxmlformats.org/officeDocument/2006/relationships/image" Target="../media/image58.png"/><Relationship Id="rId100" Type="http://schemas.microsoft.com/office/2007/relationships/hdphoto" Target="../media/hdphoto51.wdp"/><Relationship Id="rId8" Type="http://schemas.microsoft.com/office/2007/relationships/hdphoto" Target="../media/hdphoto8.wdp"/><Relationship Id="rId51" Type="http://schemas.openxmlformats.org/officeDocument/2006/relationships/image" Target="../media/image44.png"/><Relationship Id="rId72" Type="http://schemas.microsoft.com/office/2007/relationships/hdphoto" Target="../media/hdphoto39.wdp"/><Relationship Id="rId80" Type="http://schemas.microsoft.com/office/2007/relationships/hdphoto" Target="../media/hdphoto43.wdp"/><Relationship Id="rId85" Type="http://schemas.openxmlformats.org/officeDocument/2006/relationships/image" Target="../media/image62.png"/><Relationship Id="rId93" Type="http://schemas.openxmlformats.org/officeDocument/2006/relationships/image" Target="../media/image67.png"/><Relationship Id="rId98" Type="http://schemas.openxmlformats.org/officeDocument/2006/relationships/image" Target="../media/image70.png"/><Relationship Id="rId3" Type="http://schemas.openxmlformats.org/officeDocument/2006/relationships/image" Target="../media/image20.jpeg"/><Relationship Id="rId12" Type="http://schemas.microsoft.com/office/2007/relationships/hdphoto" Target="../media/hdphoto10.wdp"/><Relationship Id="rId17" Type="http://schemas.openxmlformats.org/officeDocument/2006/relationships/image" Target="../media/image27.png"/><Relationship Id="rId25" Type="http://schemas.openxmlformats.org/officeDocument/2006/relationships/image" Target="../media/image31.png"/><Relationship Id="rId33" Type="http://schemas.openxmlformats.org/officeDocument/2006/relationships/image" Target="../media/image35.png"/><Relationship Id="rId38" Type="http://schemas.microsoft.com/office/2007/relationships/hdphoto" Target="../media/hdphoto23.wdp"/><Relationship Id="rId46" Type="http://schemas.microsoft.com/office/2007/relationships/hdphoto" Target="../media/hdphoto27.wdp"/><Relationship Id="rId59" Type="http://schemas.openxmlformats.org/officeDocument/2006/relationships/image" Target="../media/image48.png"/><Relationship Id="rId67" Type="http://schemas.microsoft.com/office/2007/relationships/hdphoto" Target="../media/hdphoto37.wdp"/><Relationship Id="rId20" Type="http://schemas.microsoft.com/office/2007/relationships/hdphoto" Target="../media/hdphoto14.wdp"/><Relationship Id="rId41" Type="http://schemas.openxmlformats.org/officeDocument/2006/relationships/image" Target="../media/image39.png"/><Relationship Id="rId54" Type="http://schemas.microsoft.com/office/2007/relationships/hdphoto" Target="../media/hdphoto31.wdp"/><Relationship Id="rId62" Type="http://schemas.openxmlformats.org/officeDocument/2006/relationships/image" Target="../media/image50.png"/><Relationship Id="rId70" Type="http://schemas.openxmlformats.org/officeDocument/2006/relationships/image" Target="../media/image54.png"/><Relationship Id="rId75" Type="http://schemas.openxmlformats.org/officeDocument/2006/relationships/image" Target="../media/image57.png"/><Relationship Id="rId83" Type="http://schemas.openxmlformats.org/officeDocument/2006/relationships/image" Target="../media/image61.png"/><Relationship Id="rId88" Type="http://schemas.microsoft.com/office/2007/relationships/hdphoto" Target="../media/hdphoto47.wdp"/><Relationship Id="rId91" Type="http://schemas.openxmlformats.org/officeDocument/2006/relationships/image" Target="../media/image66.png"/><Relationship Id="rId96" Type="http://schemas.openxmlformats.org/officeDocument/2006/relationships/image" Target="../media/image69.png"/><Relationship Id="rId1" Type="http://schemas.openxmlformats.org/officeDocument/2006/relationships/slideLayout" Target="../slideLayouts/slideLayout1.xml"/><Relationship Id="rId6" Type="http://schemas.microsoft.com/office/2007/relationships/hdphoto" Target="../media/hdphoto7.wdp"/><Relationship Id="rId15" Type="http://schemas.openxmlformats.org/officeDocument/2006/relationships/image" Target="../media/image26.png"/><Relationship Id="rId23" Type="http://schemas.openxmlformats.org/officeDocument/2006/relationships/image" Target="../media/image30.png"/><Relationship Id="rId28" Type="http://schemas.microsoft.com/office/2007/relationships/hdphoto" Target="../media/hdphoto18.wdp"/><Relationship Id="rId36" Type="http://schemas.microsoft.com/office/2007/relationships/hdphoto" Target="../media/hdphoto22.wdp"/><Relationship Id="rId49" Type="http://schemas.openxmlformats.org/officeDocument/2006/relationships/image" Target="../media/image43.png"/><Relationship Id="rId57" Type="http://schemas.openxmlformats.org/officeDocument/2006/relationships/image" Target="../media/image47.png"/><Relationship Id="rId10" Type="http://schemas.microsoft.com/office/2007/relationships/hdphoto" Target="../media/hdphoto9.wdp"/><Relationship Id="rId31" Type="http://schemas.openxmlformats.org/officeDocument/2006/relationships/image" Target="../media/image34.png"/><Relationship Id="rId44" Type="http://schemas.microsoft.com/office/2007/relationships/hdphoto" Target="../media/hdphoto26.wdp"/><Relationship Id="rId52" Type="http://schemas.microsoft.com/office/2007/relationships/hdphoto" Target="../media/hdphoto30.wdp"/><Relationship Id="rId60" Type="http://schemas.microsoft.com/office/2007/relationships/hdphoto" Target="../media/hdphoto34.wdp"/><Relationship Id="rId65" Type="http://schemas.microsoft.com/office/2007/relationships/hdphoto" Target="../media/hdphoto36.wdp"/><Relationship Id="rId73" Type="http://schemas.openxmlformats.org/officeDocument/2006/relationships/image" Target="../media/image56.png"/><Relationship Id="rId78" Type="http://schemas.microsoft.com/office/2007/relationships/hdphoto" Target="../media/hdphoto42.wdp"/><Relationship Id="rId81" Type="http://schemas.openxmlformats.org/officeDocument/2006/relationships/image" Target="../media/image60.png"/><Relationship Id="rId86" Type="http://schemas.microsoft.com/office/2007/relationships/hdphoto" Target="../media/hdphoto46.wdp"/><Relationship Id="rId94" Type="http://schemas.microsoft.com/office/2007/relationships/hdphoto" Target="../media/hdphoto49.wdp"/><Relationship Id="rId99" Type="http://schemas.openxmlformats.org/officeDocument/2006/relationships/image" Target="../media/image71.png"/><Relationship Id="rId101" Type="http://schemas.openxmlformats.org/officeDocument/2006/relationships/image" Target="../media/image72.png"/><Relationship Id="rId4" Type="http://schemas.microsoft.com/office/2007/relationships/hdphoto" Target="../media/hdphoto6.wdp"/><Relationship Id="rId9" Type="http://schemas.openxmlformats.org/officeDocument/2006/relationships/image" Target="../media/image23.png"/><Relationship Id="rId13" Type="http://schemas.openxmlformats.org/officeDocument/2006/relationships/image" Target="../media/image25.png"/><Relationship Id="rId18" Type="http://schemas.microsoft.com/office/2007/relationships/hdphoto" Target="../media/hdphoto13.wdp"/><Relationship Id="rId39"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microsoft.com/office/2007/relationships/hdphoto" Target="../media/hdphoto3.wdp"/></Relationships>
</file>

<file path=ppt/slides/_rels/slide2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75.png"/><Relationship Id="rId4" Type="http://schemas.microsoft.com/office/2007/relationships/hdphoto" Target="../media/hdphoto53.wdp"/></Relationships>
</file>

<file path=ppt/slides/_rels/slide2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microsoft.com/office/2007/relationships/hdphoto" Target="../media/hdphoto54.wdp"/></Relationships>
</file>

<file path=ppt/slides/_rels/slide28.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microsoft.com/office/2007/relationships/hdphoto" Target="../media/hdphoto55.wdp"/></Relationships>
</file>

<file path=ppt/slides/_rels/slide31.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53D1F-9A8B-483E-86D7-A49618009DE2}"/>
              </a:ext>
            </a:extLst>
          </p:cNvPr>
          <p:cNvSpPr>
            <a:spLocks noGrp="1"/>
          </p:cNvSpPr>
          <p:nvPr>
            <p:ph type="ctrTitle"/>
          </p:nvPr>
        </p:nvSpPr>
        <p:spPr>
          <a:xfrm>
            <a:off x="395536" y="484187"/>
            <a:ext cx="8568952" cy="1470025"/>
          </a:xfrm>
        </p:spPr>
        <p:txBody>
          <a:bodyPr/>
          <a:lstStyle/>
          <a:p>
            <a:r>
              <a:rPr lang="en-GB" dirty="0"/>
              <a:t>KS3 Adapted </a:t>
            </a:r>
            <a:r>
              <a:rPr lang="en-GB" dirty="0" err="1"/>
              <a:t>resouces</a:t>
            </a:r>
            <a:r>
              <a:rPr lang="en-GB" dirty="0"/>
              <a:t> for distance learning July 2020</a:t>
            </a:r>
          </a:p>
        </p:txBody>
      </p:sp>
      <p:sp>
        <p:nvSpPr>
          <p:cNvPr id="3" name="Subtitle 2">
            <a:extLst>
              <a:ext uri="{FF2B5EF4-FFF2-40B4-BE49-F238E27FC236}">
                <a16:creationId xmlns:a16="http://schemas.microsoft.com/office/drawing/2014/main" id="{F22FFEC0-EC80-492E-855A-47E560C8988D}"/>
              </a:ext>
            </a:extLst>
          </p:cNvPr>
          <p:cNvSpPr>
            <a:spLocks noGrp="1"/>
          </p:cNvSpPr>
          <p:nvPr>
            <p:ph type="subTitle" idx="1"/>
          </p:nvPr>
        </p:nvSpPr>
        <p:spPr/>
        <p:txBody>
          <a:bodyPr>
            <a:normAutofit fontScale="92500"/>
          </a:bodyPr>
          <a:lstStyle/>
          <a:p>
            <a:r>
              <a:rPr lang="en-GB" dirty="0"/>
              <a:t>L.O. To use investigative techniques to find out who committed the murder at </a:t>
            </a:r>
            <a:r>
              <a:rPr lang="en-GB" dirty="0" err="1"/>
              <a:t>Muchley</a:t>
            </a:r>
            <a:r>
              <a:rPr lang="en-GB" dirty="0"/>
              <a:t> Manor</a:t>
            </a:r>
          </a:p>
        </p:txBody>
      </p:sp>
    </p:spTree>
    <p:extLst>
      <p:ext uri="{BB962C8B-B14F-4D97-AF65-F5344CB8AC3E}">
        <p14:creationId xmlns:p14="http://schemas.microsoft.com/office/powerpoint/2010/main" val="2284274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000" y="404664"/>
            <a:ext cx="8460000" cy="158417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chemeClr val="tx1"/>
                </a:solidFill>
                <a:latin typeface="Trebuchet MS" panose="020B0603020202020204" pitchFamily="34" charset="0"/>
              </a:rPr>
              <a:t>Sadie </a:t>
            </a:r>
            <a:r>
              <a:rPr lang="en-GB" sz="5400" b="1" dirty="0" err="1">
                <a:solidFill>
                  <a:schemeClr val="tx1"/>
                </a:solidFill>
                <a:latin typeface="Trebuchet MS" panose="020B0603020202020204" pitchFamily="34" charset="0"/>
              </a:rPr>
              <a:t>Muchley</a:t>
            </a:r>
            <a:endParaRPr lang="en-GB" sz="5400" b="1" dirty="0">
              <a:solidFill>
                <a:schemeClr val="tx1"/>
              </a:solidFill>
              <a:latin typeface="Trebuchet MS" panose="020B0603020202020204" pitchFamily="34" charset="0"/>
            </a:endParaRPr>
          </a:p>
        </p:txBody>
      </p:sp>
      <p:sp>
        <p:nvSpPr>
          <p:cNvPr id="5" name="Rectangle 4"/>
          <p:cNvSpPr/>
          <p:nvPr/>
        </p:nvSpPr>
        <p:spPr>
          <a:xfrm>
            <a:off x="3419872" y="2132855"/>
            <a:ext cx="5382128" cy="431185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Trebuchet MS" panose="020B0603020202020204" pitchFamily="34" charset="0"/>
              </a:rPr>
              <a:t>Sadie </a:t>
            </a:r>
            <a:r>
              <a:rPr lang="en-GB" sz="2400" dirty="0" err="1">
                <a:solidFill>
                  <a:schemeClr val="tx1"/>
                </a:solidFill>
                <a:latin typeface="Trebuchet MS" panose="020B0603020202020204" pitchFamily="34" charset="0"/>
              </a:rPr>
              <a:t>Muchley</a:t>
            </a:r>
            <a:r>
              <a:rPr lang="en-GB" sz="2400" dirty="0">
                <a:solidFill>
                  <a:schemeClr val="tx1"/>
                </a:solidFill>
                <a:latin typeface="Trebuchet MS" panose="020B0603020202020204" pitchFamily="34" charset="0"/>
              </a:rPr>
              <a:t> has studied fashion and design at university. Desperate to keep in touch with her old college friends, she often throws wild parties and has a reputation for being a little wild and reckless. She is a very emotional person and can become upset easily. </a:t>
            </a:r>
          </a:p>
        </p:txBody>
      </p:sp>
      <p:pic>
        <p:nvPicPr>
          <p:cNvPr id="1026" name="Picture 2" descr="C:\Users\fiona\Downloads\beautiful-blur-blurred-background-733872.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42000" y="2132535"/>
            <a:ext cx="2882900" cy="4312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74451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fiona\Downloads\african-american-1436661_1920.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823750" y="2147044"/>
            <a:ext cx="2978249" cy="429585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42000" y="404664"/>
            <a:ext cx="8460000" cy="158417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chemeClr val="tx1"/>
                </a:solidFill>
                <a:latin typeface="Trebuchet MS" panose="020B0603020202020204" pitchFamily="34" charset="0"/>
              </a:rPr>
              <a:t>Sir William Hawksley</a:t>
            </a:r>
          </a:p>
        </p:txBody>
      </p:sp>
      <p:sp>
        <p:nvSpPr>
          <p:cNvPr id="5" name="Rectangle 4"/>
          <p:cNvSpPr/>
          <p:nvPr/>
        </p:nvSpPr>
        <p:spPr>
          <a:xfrm>
            <a:off x="342000" y="2147044"/>
            <a:ext cx="5382128" cy="429585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Trebuchet MS" panose="020B0603020202020204" pitchFamily="34" charset="0"/>
              </a:rPr>
              <a:t>Hawksley is a tremendously wealthy man. He is an old Army friend of the Colonel, and made his fortune through land development and property. He is at the party to discuss the possible purchase of land around the manor for development. He gives generously to charity.</a:t>
            </a:r>
          </a:p>
        </p:txBody>
      </p:sp>
    </p:spTree>
    <p:extLst>
      <p:ext uri="{BB962C8B-B14F-4D97-AF65-F5344CB8AC3E}">
        <p14:creationId xmlns:p14="http://schemas.microsoft.com/office/powerpoint/2010/main" val="424417423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iona\Downloads\black-and-white-black-and-white-christianity-177614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41999" y="2132850"/>
            <a:ext cx="2833002" cy="429585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42000" y="404664"/>
            <a:ext cx="8460000" cy="158417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chemeClr val="tx1"/>
                </a:solidFill>
                <a:latin typeface="Trebuchet MS" panose="020B0603020202020204" pitchFamily="34" charset="0"/>
              </a:rPr>
              <a:t>Reverend Jeremy </a:t>
            </a:r>
            <a:r>
              <a:rPr lang="en-GB" sz="5400" b="1" dirty="0" err="1">
                <a:solidFill>
                  <a:schemeClr val="tx1"/>
                </a:solidFill>
                <a:latin typeface="Trebuchet MS" panose="020B0603020202020204" pitchFamily="34" charset="0"/>
              </a:rPr>
              <a:t>Laxton</a:t>
            </a:r>
            <a:endParaRPr lang="en-GB" sz="5400" b="1" dirty="0">
              <a:solidFill>
                <a:schemeClr val="tx1"/>
              </a:solidFill>
              <a:latin typeface="Trebuchet MS" panose="020B0603020202020204" pitchFamily="34" charset="0"/>
            </a:endParaRPr>
          </a:p>
        </p:txBody>
      </p:sp>
      <p:sp>
        <p:nvSpPr>
          <p:cNvPr id="5" name="Rectangle 4"/>
          <p:cNvSpPr/>
          <p:nvPr/>
        </p:nvSpPr>
        <p:spPr>
          <a:xfrm>
            <a:off x="3419872" y="2132855"/>
            <a:ext cx="5382128" cy="429585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Trebuchet MS" panose="020B0603020202020204" pitchFamily="34" charset="0"/>
              </a:rPr>
              <a:t>Although he is a man of God, Reverend </a:t>
            </a:r>
            <a:r>
              <a:rPr lang="en-GB" sz="2400" dirty="0" err="1">
                <a:solidFill>
                  <a:schemeClr val="tx1"/>
                </a:solidFill>
                <a:latin typeface="Trebuchet MS" panose="020B0603020202020204" pitchFamily="34" charset="0"/>
              </a:rPr>
              <a:t>Laxton</a:t>
            </a:r>
            <a:r>
              <a:rPr lang="en-GB" sz="2400" dirty="0">
                <a:solidFill>
                  <a:schemeClr val="tx1"/>
                </a:solidFill>
                <a:latin typeface="Trebuchet MS" panose="020B0603020202020204" pitchFamily="34" charset="0"/>
              </a:rPr>
              <a:t> has a reputation for being a bit of a straight talker, and often easily offends other people. He arrived here very suddenly two years ago under secretive circumstances. To this day, nobody knows why he moved from his old parish.</a:t>
            </a:r>
          </a:p>
        </p:txBody>
      </p:sp>
    </p:spTree>
    <p:extLst>
      <p:ext uri="{BB962C8B-B14F-4D97-AF65-F5344CB8AC3E}">
        <p14:creationId xmlns:p14="http://schemas.microsoft.com/office/powerpoint/2010/main" val="176789929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000" y="404664"/>
            <a:ext cx="8460000" cy="158417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chemeClr val="tx1"/>
                </a:solidFill>
                <a:latin typeface="Trebuchet MS" panose="020B0603020202020204" pitchFamily="34" charset="0"/>
              </a:rPr>
              <a:t>Peeves, the butler</a:t>
            </a:r>
          </a:p>
        </p:txBody>
      </p:sp>
      <p:sp>
        <p:nvSpPr>
          <p:cNvPr id="5" name="Rectangle 4"/>
          <p:cNvSpPr/>
          <p:nvPr/>
        </p:nvSpPr>
        <p:spPr>
          <a:xfrm>
            <a:off x="342000" y="2132854"/>
            <a:ext cx="5382128" cy="429585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Trebuchet MS" panose="020B0603020202020204" pitchFamily="34" charset="0"/>
              </a:rPr>
              <a:t>Peeves lives up to his name. Although he is good at his job, he is often both miserable and spiteful. This is probably something to do with the fact that his family was once richer than the family he now serves, but his father lost it all betting on the stock market.</a:t>
            </a:r>
          </a:p>
        </p:txBody>
      </p:sp>
      <p:pic>
        <p:nvPicPr>
          <p:cNvPr id="4" name="Picture 2" descr="C:\Users\fiona\Downloads\man-3135030_1280.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930900" y="2132855"/>
            <a:ext cx="2871100" cy="4295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013257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000" y="404664"/>
            <a:ext cx="8460000" cy="158417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chemeClr val="tx1"/>
                </a:solidFill>
                <a:latin typeface="Trebuchet MS" panose="020B0603020202020204" pitchFamily="34" charset="0"/>
              </a:rPr>
              <a:t>Magdalena, the cook</a:t>
            </a:r>
          </a:p>
        </p:txBody>
      </p:sp>
      <p:sp>
        <p:nvSpPr>
          <p:cNvPr id="5" name="Rectangle 4"/>
          <p:cNvSpPr/>
          <p:nvPr/>
        </p:nvSpPr>
        <p:spPr>
          <a:xfrm>
            <a:off x="3419872" y="2132855"/>
            <a:ext cx="5382128" cy="429585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Trebuchet MS" panose="020B0603020202020204" pitchFamily="34" charset="0"/>
              </a:rPr>
              <a:t>No one knows a great deal about Magdalena, as she keeps herself to herself. Local rumour has it that she knows all about herbs and poisons, and comes from a long line of witches, though this has never been proven.</a:t>
            </a:r>
          </a:p>
        </p:txBody>
      </p:sp>
      <p:pic>
        <p:nvPicPr>
          <p:cNvPr id="7" name="Picture 6" descr="C:\Users\fiona\Downloads\peasant-woman-3794730_192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2000" y="2132855"/>
            <a:ext cx="2861848" cy="42222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fiona\Downloads\adult-daylight-food-1000339.jpg"/>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p:blipFill>
        <p:spPr bwMode="auto">
          <a:xfrm>
            <a:off x="342000" y="2132855"/>
            <a:ext cx="2861848" cy="4295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8669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3528" y="399553"/>
            <a:ext cx="4068067" cy="603504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100" dirty="0">
                <a:solidFill>
                  <a:schemeClr val="tx1"/>
                </a:solidFill>
                <a:latin typeface="Trebuchet MS" panose="020B0603020202020204" pitchFamily="34" charset="0"/>
              </a:rPr>
              <a:t>You decide to begin the search in some of the upstairs rooms. </a:t>
            </a:r>
          </a:p>
          <a:p>
            <a:endParaRPr lang="en-GB" sz="3100" dirty="0">
              <a:solidFill>
                <a:schemeClr val="tx1"/>
              </a:solidFill>
              <a:latin typeface="Trebuchet MS" panose="020B0603020202020204" pitchFamily="34" charset="0"/>
            </a:endParaRPr>
          </a:p>
          <a:p>
            <a:r>
              <a:rPr lang="en-GB" sz="3100" dirty="0">
                <a:solidFill>
                  <a:schemeClr val="tx1"/>
                </a:solidFill>
                <a:latin typeface="Trebuchet MS" panose="020B0603020202020204" pitchFamily="34" charset="0"/>
              </a:rPr>
              <a:t>Remember – make a note of any clues as they might prove useful!</a:t>
            </a:r>
          </a:p>
        </p:txBody>
      </p:sp>
      <p:pic>
        <p:nvPicPr>
          <p:cNvPr id="7170" name="Picture 2" descr="C:\Users\fiona\Downloads\lost-places-3971347_1280.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624251" y="390223"/>
            <a:ext cx="4196221" cy="6035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4113635"/>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000" y="404664"/>
            <a:ext cx="8460000" cy="108012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solidFill>
                  <a:schemeClr val="tx1"/>
                </a:solidFill>
                <a:latin typeface="Trebuchet MS" panose="020B0603020202020204" pitchFamily="34" charset="0"/>
              </a:rPr>
              <a:t>Let’s make a start in the master bedroom.</a:t>
            </a:r>
          </a:p>
        </p:txBody>
      </p:sp>
      <p:sp>
        <p:nvSpPr>
          <p:cNvPr id="5" name="Rectangle 4"/>
          <p:cNvSpPr/>
          <p:nvPr/>
        </p:nvSpPr>
        <p:spPr>
          <a:xfrm>
            <a:off x="342000" y="1628800"/>
            <a:ext cx="8460000" cy="187220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solidFill>
                  <a:schemeClr val="tx1"/>
                </a:solidFill>
                <a:latin typeface="Trebuchet MS" panose="020B0603020202020204" pitchFamily="34" charset="0"/>
              </a:rPr>
              <a:t>There’s a book of poetry on the bedside table. You open it out of curiosity and a piece of paper used as a bookmark falls out.</a:t>
            </a:r>
          </a:p>
        </p:txBody>
      </p:sp>
      <p:pic>
        <p:nvPicPr>
          <p:cNvPr id="8195" name="Picture 3" descr="C:\Users\fiona\Downloads\book-1210030_1920.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42000" y="3645024"/>
            <a:ext cx="8460000" cy="2808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70880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8195"/>
                                        </p:tgtEl>
                                        <p:attrNameLst>
                                          <p:attrName>style.visibility</p:attrName>
                                        </p:attrNameLst>
                                      </p:cBhvr>
                                      <p:to>
                                        <p:strVal val="visible"/>
                                      </p:to>
                                    </p:set>
                                    <p:animEffect transition="in" filter="fade">
                                      <p:cBhvr>
                                        <p:cTn id="10"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fiona\Downloads\banner-1571859.jpg"/>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p:blipFill>
        <p:spPr bwMode="auto">
          <a:xfrm>
            <a:off x="467544" y="314309"/>
            <a:ext cx="8232914" cy="616194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59632" y="1628800"/>
            <a:ext cx="6624736" cy="33843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3500" dirty="0">
                <a:solidFill>
                  <a:schemeClr val="tx1"/>
                </a:solidFill>
                <a:latin typeface="Trebuchet MS" panose="020B0603020202020204" pitchFamily="34" charset="0"/>
              </a:rPr>
              <a:t>Select the poem’s </a:t>
            </a:r>
            <a:br>
              <a:rPr lang="en-GB" sz="3500" dirty="0">
                <a:solidFill>
                  <a:schemeClr val="tx1"/>
                </a:solidFill>
                <a:latin typeface="Trebuchet MS" panose="020B0603020202020204" pitchFamily="34" charset="0"/>
              </a:rPr>
            </a:br>
            <a:r>
              <a:rPr lang="en-GB" sz="3500" dirty="0">
                <a:solidFill>
                  <a:schemeClr val="tx1"/>
                </a:solidFill>
                <a:latin typeface="Trebuchet MS" panose="020B0603020202020204" pitchFamily="34" charset="0"/>
              </a:rPr>
              <a:t>words wisely! </a:t>
            </a:r>
          </a:p>
          <a:p>
            <a:pPr algn="ctr">
              <a:lnSpc>
                <a:spcPct val="150000"/>
              </a:lnSpc>
            </a:pPr>
            <a:endParaRPr lang="en-GB" sz="1600" dirty="0">
              <a:solidFill>
                <a:schemeClr val="tx1"/>
              </a:solidFill>
              <a:latin typeface="Trebuchet MS" panose="020B0603020202020204" pitchFamily="34" charset="0"/>
            </a:endParaRPr>
          </a:p>
          <a:p>
            <a:pPr algn="ctr">
              <a:lnSpc>
                <a:spcPct val="150000"/>
              </a:lnSpc>
            </a:pPr>
            <a:r>
              <a:rPr lang="en-GB" sz="3500" dirty="0">
                <a:solidFill>
                  <a:schemeClr val="tx1"/>
                </a:solidFill>
                <a:latin typeface="Trebuchet MS" panose="020B0603020202020204" pitchFamily="34" charset="0"/>
              </a:rPr>
              <a:t>Use the door code to write down a word from each line.</a:t>
            </a:r>
          </a:p>
        </p:txBody>
      </p:sp>
    </p:spTree>
    <p:extLst>
      <p:ext uri="{BB962C8B-B14F-4D97-AF65-F5344CB8AC3E}">
        <p14:creationId xmlns:p14="http://schemas.microsoft.com/office/powerpoint/2010/main" val="162619542"/>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C:\Users\fiona\Downloads\old-book-1762892_1920.jpg"/>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a:ext>
            </a:extLst>
          </a:blip>
          <a:srcRect/>
          <a:stretch/>
        </p:blipFill>
        <p:spPr bwMode="auto">
          <a:xfrm>
            <a:off x="329066" y="404664"/>
            <a:ext cx="8491406" cy="597666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42000" y="404664"/>
            <a:ext cx="8460000" cy="597666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3200" dirty="0">
              <a:solidFill>
                <a:schemeClr val="tx1"/>
              </a:solidFill>
              <a:latin typeface="Trebuchet MS" panose="020B0603020202020204" pitchFamily="34" charset="0"/>
            </a:endParaRPr>
          </a:p>
        </p:txBody>
      </p:sp>
      <p:sp>
        <p:nvSpPr>
          <p:cNvPr id="7" name="Rectangle 6"/>
          <p:cNvSpPr/>
          <p:nvPr/>
        </p:nvSpPr>
        <p:spPr>
          <a:xfrm>
            <a:off x="1403648" y="764704"/>
            <a:ext cx="3456384" cy="51045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600" dirty="0">
                <a:solidFill>
                  <a:schemeClr val="tx1"/>
                </a:solidFill>
                <a:latin typeface="Trebuchet MS" panose="020B0603020202020204" pitchFamily="34" charset="0"/>
              </a:rPr>
              <a:t>The doors of my </a:t>
            </a:r>
            <a:br>
              <a:rPr lang="en-GB" sz="2600" dirty="0">
                <a:solidFill>
                  <a:schemeClr val="tx1"/>
                </a:solidFill>
                <a:latin typeface="Trebuchet MS" panose="020B0603020202020204" pitchFamily="34" charset="0"/>
              </a:rPr>
            </a:br>
            <a:r>
              <a:rPr lang="en-GB" sz="2600" dirty="0">
                <a:solidFill>
                  <a:schemeClr val="tx1"/>
                </a:solidFill>
                <a:latin typeface="Trebuchet MS" panose="020B0603020202020204" pitchFamily="34" charset="0"/>
              </a:rPr>
              <a:t>love-struck heart,</a:t>
            </a:r>
          </a:p>
          <a:p>
            <a:pPr>
              <a:spcBef>
                <a:spcPts val="1200"/>
              </a:spcBef>
            </a:pPr>
            <a:r>
              <a:rPr lang="en-GB" sz="2600" dirty="0">
                <a:solidFill>
                  <a:schemeClr val="tx1"/>
                </a:solidFill>
                <a:latin typeface="Trebuchet MS" panose="020B0603020202020204" pitchFamily="34" charset="0"/>
              </a:rPr>
              <a:t>A victim of love’s </a:t>
            </a:r>
            <a:br>
              <a:rPr lang="en-GB" sz="2600" dirty="0">
                <a:solidFill>
                  <a:schemeClr val="tx1"/>
                </a:solidFill>
                <a:latin typeface="Trebuchet MS" panose="020B0603020202020204" pitchFamily="34" charset="0"/>
              </a:rPr>
            </a:br>
            <a:r>
              <a:rPr lang="en-GB" sz="2600" dirty="0">
                <a:solidFill>
                  <a:schemeClr val="tx1"/>
                </a:solidFill>
                <a:latin typeface="Trebuchet MS" panose="020B0603020202020204" pitchFamily="34" charset="0"/>
              </a:rPr>
              <a:t>true dart,</a:t>
            </a:r>
          </a:p>
          <a:p>
            <a:pPr>
              <a:spcBef>
                <a:spcPts val="1200"/>
              </a:spcBef>
            </a:pPr>
            <a:r>
              <a:rPr lang="en-GB" sz="2600" dirty="0">
                <a:solidFill>
                  <a:schemeClr val="tx1"/>
                </a:solidFill>
                <a:latin typeface="Trebuchet MS" panose="020B0603020202020204" pitchFamily="34" charset="0"/>
              </a:rPr>
              <a:t>Are opened. Lady, please walk in.</a:t>
            </a:r>
          </a:p>
          <a:p>
            <a:pPr>
              <a:spcBef>
                <a:spcPts val="1200"/>
              </a:spcBef>
            </a:pPr>
            <a:r>
              <a:rPr lang="en-GB" sz="2600" dirty="0">
                <a:solidFill>
                  <a:schemeClr val="tx1"/>
                </a:solidFill>
                <a:latin typeface="Trebuchet MS" panose="020B0603020202020204" pitchFamily="34" charset="0"/>
              </a:rPr>
              <a:t>Here, beneath the heavens, my mind spins,</a:t>
            </a:r>
          </a:p>
          <a:p>
            <a:pPr>
              <a:spcBef>
                <a:spcPts val="1200"/>
              </a:spcBef>
            </a:pPr>
            <a:r>
              <a:rPr lang="en-GB" sz="2600" dirty="0">
                <a:solidFill>
                  <a:schemeClr val="tx1"/>
                </a:solidFill>
                <a:latin typeface="Trebuchet MS" panose="020B0603020202020204" pitchFamily="34" charset="0"/>
              </a:rPr>
              <a:t>The days all blend into one</a:t>
            </a:r>
          </a:p>
        </p:txBody>
      </p:sp>
      <p:sp>
        <p:nvSpPr>
          <p:cNvPr id="9" name="Rectangle 8"/>
          <p:cNvSpPr/>
          <p:nvPr/>
        </p:nvSpPr>
        <p:spPr>
          <a:xfrm>
            <a:off x="4860032" y="758699"/>
            <a:ext cx="3456384" cy="51045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600" dirty="0">
                <a:solidFill>
                  <a:schemeClr val="tx1"/>
                </a:solidFill>
                <a:latin typeface="Trebuchet MS" panose="020B0603020202020204" pitchFamily="34" charset="0"/>
              </a:rPr>
              <a:t>The nights are a </a:t>
            </a:r>
            <a:br>
              <a:rPr lang="en-GB" sz="2600" dirty="0">
                <a:solidFill>
                  <a:schemeClr val="tx1"/>
                </a:solidFill>
                <a:latin typeface="Trebuchet MS" panose="020B0603020202020204" pitchFamily="34" charset="0"/>
              </a:rPr>
            </a:br>
            <a:r>
              <a:rPr lang="en-GB" sz="2600" dirty="0">
                <a:solidFill>
                  <a:schemeClr val="tx1"/>
                </a:solidFill>
                <a:latin typeface="Trebuchet MS" panose="020B0603020202020204" pitchFamily="34" charset="0"/>
              </a:rPr>
              <a:t>mess of confusion</a:t>
            </a:r>
          </a:p>
          <a:p>
            <a:pPr>
              <a:spcBef>
                <a:spcPts val="1200"/>
              </a:spcBef>
            </a:pPr>
            <a:r>
              <a:rPr lang="en-GB" sz="2600" dirty="0">
                <a:solidFill>
                  <a:schemeClr val="tx1"/>
                </a:solidFill>
                <a:latin typeface="Trebuchet MS" panose="020B0603020202020204" pitchFamily="34" charset="0"/>
              </a:rPr>
              <a:t>Lost in the turmoil </a:t>
            </a:r>
            <a:br>
              <a:rPr lang="en-GB" sz="2600" dirty="0">
                <a:solidFill>
                  <a:schemeClr val="tx1"/>
                </a:solidFill>
                <a:latin typeface="Trebuchet MS" panose="020B0603020202020204" pitchFamily="34" charset="0"/>
              </a:rPr>
            </a:br>
            <a:r>
              <a:rPr lang="en-GB" sz="2600" dirty="0">
                <a:solidFill>
                  <a:schemeClr val="tx1"/>
                </a:solidFill>
                <a:latin typeface="Trebuchet MS" panose="020B0603020202020204" pitchFamily="34" charset="0"/>
              </a:rPr>
              <a:t>of emotions.</a:t>
            </a:r>
          </a:p>
          <a:p>
            <a:pPr>
              <a:spcBef>
                <a:spcPts val="1200"/>
              </a:spcBef>
            </a:pPr>
            <a:r>
              <a:rPr lang="en-GB" sz="2600" dirty="0">
                <a:solidFill>
                  <a:schemeClr val="tx1"/>
                </a:solidFill>
                <a:latin typeface="Trebuchet MS" panose="020B0603020202020204" pitchFamily="34" charset="0"/>
              </a:rPr>
              <a:t>I am committed to one, only one,</a:t>
            </a:r>
          </a:p>
          <a:p>
            <a:pPr>
              <a:spcBef>
                <a:spcPts val="1200"/>
              </a:spcBef>
            </a:pPr>
            <a:r>
              <a:rPr lang="en-GB" sz="2600" dirty="0">
                <a:solidFill>
                  <a:schemeClr val="tx1"/>
                </a:solidFill>
                <a:latin typeface="Trebuchet MS" panose="020B0603020202020204" pitchFamily="34" charset="0"/>
              </a:rPr>
              <a:t>Of who I am in admiration,</a:t>
            </a:r>
          </a:p>
          <a:p>
            <a:pPr>
              <a:spcBef>
                <a:spcPts val="1200"/>
              </a:spcBef>
            </a:pPr>
            <a:r>
              <a:rPr lang="en-GB" sz="2600" dirty="0">
                <a:solidFill>
                  <a:schemeClr val="tx1"/>
                </a:solidFill>
                <a:latin typeface="Trebuchet MS" panose="020B0603020202020204" pitchFamily="34" charset="0"/>
              </a:rPr>
              <a:t>And the house of </a:t>
            </a:r>
            <a:br>
              <a:rPr lang="en-GB" sz="2600" dirty="0">
                <a:solidFill>
                  <a:schemeClr val="tx1"/>
                </a:solidFill>
                <a:latin typeface="Trebuchet MS" panose="020B0603020202020204" pitchFamily="34" charset="0"/>
              </a:rPr>
            </a:br>
            <a:r>
              <a:rPr lang="en-GB" sz="2600" dirty="0">
                <a:solidFill>
                  <a:schemeClr val="tx1"/>
                </a:solidFill>
                <a:latin typeface="Trebuchet MS" panose="020B0603020202020204" pitchFamily="34" charset="0"/>
              </a:rPr>
              <a:t>my love bids her welcome.</a:t>
            </a:r>
          </a:p>
        </p:txBody>
      </p:sp>
      <p:sp>
        <p:nvSpPr>
          <p:cNvPr id="15" name="Rectangle 14"/>
          <p:cNvSpPr/>
          <p:nvPr/>
        </p:nvSpPr>
        <p:spPr>
          <a:xfrm>
            <a:off x="4906119" y="782458"/>
            <a:ext cx="648072" cy="504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1" dirty="0">
              <a:solidFill>
                <a:schemeClr val="accent2">
                  <a:lumMod val="75000"/>
                </a:schemeClr>
              </a:solidFill>
              <a:latin typeface="Trebuchet MS" panose="020B0603020202020204" pitchFamily="34" charset="0"/>
            </a:endParaRPr>
          </a:p>
        </p:txBody>
      </p:sp>
      <p:sp>
        <p:nvSpPr>
          <p:cNvPr id="16" name="Rectangle 15"/>
          <p:cNvSpPr/>
          <p:nvPr/>
        </p:nvSpPr>
        <p:spPr>
          <a:xfrm>
            <a:off x="5580112" y="1700808"/>
            <a:ext cx="432048" cy="504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1" dirty="0">
              <a:solidFill>
                <a:schemeClr val="accent2">
                  <a:lumMod val="75000"/>
                </a:schemeClr>
              </a:solidFill>
              <a:latin typeface="Trebuchet MS" panose="020B0603020202020204" pitchFamily="34" charset="0"/>
            </a:endParaRPr>
          </a:p>
        </p:txBody>
      </p:sp>
      <p:sp>
        <p:nvSpPr>
          <p:cNvPr id="18" name="Rectangle 17"/>
          <p:cNvSpPr/>
          <p:nvPr/>
        </p:nvSpPr>
        <p:spPr>
          <a:xfrm>
            <a:off x="5652120" y="2649984"/>
            <a:ext cx="1728192" cy="50405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1" dirty="0">
              <a:solidFill>
                <a:schemeClr val="accent2">
                  <a:lumMod val="75000"/>
                </a:schemeClr>
              </a:solidFill>
              <a:latin typeface="Trebuchet MS" panose="020B0603020202020204" pitchFamily="34" charset="0"/>
            </a:endParaRPr>
          </a:p>
        </p:txBody>
      </p:sp>
      <p:sp>
        <p:nvSpPr>
          <p:cNvPr id="19" name="Rectangle 18"/>
          <p:cNvSpPr/>
          <p:nvPr/>
        </p:nvSpPr>
        <p:spPr>
          <a:xfrm>
            <a:off x="4926845" y="3573016"/>
            <a:ext cx="437243" cy="504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1" dirty="0">
              <a:solidFill>
                <a:schemeClr val="accent2">
                  <a:lumMod val="75000"/>
                </a:schemeClr>
              </a:solidFill>
              <a:latin typeface="Trebuchet MS" panose="020B0603020202020204" pitchFamily="34" charset="0"/>
            </a:endParaRPr>
          </a:p>
        </p:txBody>
      </p:sp>
      <p:sp>
        <p:nvSpPr>
          <p:cNvPr id="21" name="Rectangle 20"/>
          <p:cNvSpPr/>
          <p:nvPr/>
        </p:nvSpPr>
        <p:spPr>
          <a:xfrm>
            <a:off x="6156176" y="4509176"/>
            <a:ext cx="972000" cy="504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1" dirty="0">
              <a:solidFill>
                <a:schemeClr val="accent2">
                  <a:lumMod val="75000"/>
                </a:schemeClr>
              </a:solidFill>
              <a:latin typeface="Trebuchet MS" panose="020B0603020202020204" pitchFamily="34" charset="0"/>
            </a:endParaRPr>
          </a:p>
        </p:txBody>
      </p:sp>
      <p:sp>
        <p:nvSpPr>
          <p:cNvPr id="22" name="Rectangle 21"/>
          <p:cNvSpPr/>
          <p:nvPr/>
        </p:nvSpPr>
        <p:spPr>
          <a:xfrm>
            <a:off x="1430902" y="764704"/>
            <a:ext cx="677868" cy="504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1" dirty="0">
              <a:solidFill>
                <a:schemeClr val="accent2">
                  <a:lumMod val="75000"/>
                </a:schemeClr>
              </a:solidFill>
              <a:latin typeface="Trebuchet MS" panose="020B0603020202020204" pitchFamily="34" charset="0"/>
            </a:endParaRPr>
          </a:p>
        </p:txBody>
      </p:sp>
      <p:sp>
        <p:nvSpPr>
          <p:cNvPr id="23" name="Rectangle 22"/>
          <p:cNvSpPr/>
          <p:nvPr/>
        </p:nvSpPr>
        <p:spPr>
          <a:xfrm>
            <a:off x="1727800" y="1700752"/>
            <a:ext cx="1008000" cy="50405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1" dirty="0">
              <a:solidFill>
                <a:schemeClr val="accent2">
                  <a:lumMod val="75000"/>
                </a:schemeClr>
              </a:solidFill>
              <a:latin typeface="Trebuchet MS" panose="020B0603020202020204" pitchFamily="34" charset="0"/>
            </a:endParaRPr>
          </a:p>
        </p:txBody>
      </p:sp>
      <p:sp>
        <p:nvSpPr>
          <p:cNvPr id="24" name="Rectangle 23"/>
          <p:cNvSpPr/>
          <p:nvPr/>
        </p:nvSpPr>
        <p:spPr>
          <a:xfrm>
            <a:off x="3350760" y="2636912"/>
            <a:ext cx="861200" cy="50405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1" dirty="0">
              <a:solidFill>
                <a:schemeClr val="accent2">
                  <a:lumMod val="75000"/>
                </a:schemeClr>
              </a:solidFill>
              <a:latin typeface="Trebuchet MS" panose="020B0603020202020204" pitchFamily="34" charset="0"/>
            </a:endParaRPr>
          </a:p>
        </p:txBody>
      </p:sp>
      <p:sp>
        <p:nvSpPr>
          <p:cNvPr id="25" name="Rectangle 24"/>
          <p:cNvSpPr/>
          <p:nvPr/>
        </p:nvSpPr>
        <p:spPr>
          <a:xfrm>
            <a:off x="2339751" y="3573016"/>
            <a:ext cx="1332000" cy="50405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1" dirty="0">
              <a:solidFill>
                <a:schemeClr val="accent2">
                  <a:lumMod val="75000"/>
                </a:schemeClr>
              </a:solidFill>
              <a:latin typeface="Trebuchet MS" panose="020B0603020202020204" pitchFamily="34" charset="0"/>
            </a:endParaRPr>
          </a:p>
        </p:txBody>
      </p:sp>
      <p:sp>
        <p:nvSpPr>
          <p:cNvPr id="26" name="Rectangle 25"/>
          <p:cNvSpPr/>
          <p:nvPr/>
        </p:nvSpPr>
        <p:spPr>
          <a:xfrm>
            <a:off x="1430902" y="4941168"/>
            <a:ext cx="677868" cy="504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1" dirty="0">
              <a:solidFill>
                <a:schemeClr val="accent2">
                  <a:lumMod val="75000"/>
                </a:schemeClr>
              </a:solidFill>
              <a:latin typeface="Trebuchet MS" panose="020B0603020202020204" pitchFamily="34" charset="0"/>
            </a:endParaRPr>
          </a:p>
        </p:txBody>
      </p:sp>
    </p:spTree>
    <p:extLst>
      <p:ext uri="{BB962C8B-B14F-4D97-AF65-F5344CB8AC3E}">
        <p14:creationId xmlns:p14="http://schemas.microsoft.com/office/powerpoint/2010/main" val="386343920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animBg="1"/>
      <p:bldP spid="19" grpId="0" animBg="1"/>
      <p:bldP spid="21" grpId="0" animBg="1"/>
      <p:bldP spid="22" grpId="0" animBg="1"/>
      <p:bldP spid="23" grpId="0" animBg="1"/>
      <p:bldP spid="24" grpId="0" animBg="1"/>
      <p:bldP spid="25" grpId="0" animBg="1"/>
      <p:bldP spid="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000" y="417306"/>
            <a:ext cx="3221888" cy="597666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solidFill>
                  <a:schemeClr val="tx1"/>
                </a:solidFill>
                <a:latin typeface="Trebuchet MS" panose="020B0603020202020204" pitchFamily="34" charset="0"/>
              </a:rPr>
              <a:t>You move on into the bathroom. You use the toilet and, as you’re washing your hands afterwards, the steam from the taps reveals some writing on the mirror.</a:t>
            </a:r>
          </a:p>
        </p:txBody>
      </p:sp>
      <p:pic>
        <p:nvPicPr>
          <p:cNvPr id="2050" name="Picture 2" descr="C:\Users\fiona\Downloads\bathroom-1597027_1920.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779913" y="417306"/>
            <a:ext cx="5040546" cy="5980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510309"/>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000" y="404664"/>
            <a:ext cx="8460000" cy="158417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solidFill>
                  <a:schemeClr val="tx1"/>
                </a:solidFill>
                <a:latin typeface="Trebuchet MS" panose="020B0603020202020204" pitchFamily="34" charset="0"/>
              </a:rPr>
              <a:t>You and your team have been called to the town of </a:t>
            </a:r>
            <a:r>
              <a:rPr lang="en-GB" sz="3200" dirty="0" err="1">
                <a:solidFill>
                  <a:schemeClr val="tx1"/>
                </a:solidFill>
                <a:latin typeface="Trebuchet MS" panose="020B0603020202020204" pitchFamily="34" charset="0"/>
              </a:rPr>
              <a:t>Chumley</a:t>
            </a:r>
            <a:r>
              <a:rPr lang="en-GB" sz="3200" dirty="0">
                <a:solidFill>
                  <a:schemeClr val="tx1"/>
                </a:solidFill>
                <a:latin typeface="Trebuchet MS" panose="020B0603020202020204" pitchFamily="34" charset="0"/>
              </a:rPr>
              <a:t>, in the English countryside to investigate …</a:t>
            </a:r>
          </a:p>
        </p:txBody>
      </p:sp>
      <p:sp>
        <p:nvSpPr>
          <p:cNvPr id="4" name="Rectangle 3"/>
          <p:cNvSpPr/>
          <p:nvPr/>
        </p:nvSpPr>
        <p:spPr>
          <a:xfrm>
            <a:off x="342000" y="5445224"/>
            <a:ext cx="8460000" cy="1008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latin typeface="Trebuchet MS" panose="020B0603020202020204" pitchFamily="34" charset="0"/>
              </a:rPr>
              <a:t>… the murder at </a:t>
            </a:r>
            <a:r>
              <a:rPr lang="en-GB" sz="4000" dirty="0" err="1">
                <a:latin typeface="Trebuchet MS" panose="020B0603020202020204" pitchFamily="34" charset="0"/>
              </a:rPr>
              <a:t>Muchley</a:t>
            </a:r>
            <a:r>
              <a:rPr lang="en-GB" sz="4000" dirty="0">
                <a:latin typeface="Trebuchet MS" panose="020B0603020202020204" pitchFamily="34" charset="0"/>
              </a:rPr>
              <a:t> Manor</a:t>
            </a:r>
          </a:p>
        </p:txBody>
      </p:sp>
      <p:pic>
        <p:nvPicPr>
          <p:cNvPr id="7" name="Picture 2" descr="C:\Users\fiona\Downloads\villa-3237114_1280.jpg"/>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2137908" y="2129027"/>
            <a:ext cx="4738348" cy="31576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23530" y="1196744"/>
            <a:ext cx="8496946" cy="5371930"/>
            <a:chOff x="679027" y="332650"/>
            <a:chExt cx="8125120" cy="6246541"/>
          </a:xfrm>
        </p:grpSpPr>
        <p:pic>
          <p:nvPicPr>
            <p:cNvPr id="11267" name="Picture 3" descr="C:\Users\fiona\Downloads\halloween-1756864_1920.jpg"/>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bwMode="auto">
            <a:xfrm rot="16200000">
              <a:off x="1618316" y="-606639"/>
              <a:ext cx="6246541" cy="812512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96919" y="1335838"/>
              <a:ext cx="6289331" cy="4104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solidFill>
                    <a:srgbClr val="0D0D0D"/>
                  </a:solidFill>
                  <a:latin typeface="Trebuchet MS" panose="020B0603020202020204" pitchFamily="34" charset="0"/>
                </a:rPr>
                <a:t>Sometimes, I feel so alone. </a:t>
              </a:r>
            </a:p>
            <a:p>
              <a:pPr algn="ctr"/>
              <a:r>
                <a:rPr lang="en-GB" sz="2200" dirty="0">
                  <a:solidFill>
                    <a:srgbClr val="0D0D0D"/>
                  </a:solidFill>
                  <a:latin typeface="Trebuchet MS" panose="020B0603020202020204" pitchFamily="34" charset="0"/>
                </a:rPr>
                <a:t>mornings are the worst. until a year </a:t>
              </a:r>
              <a:br>
                <a:rPr lang="en-GB" sz="2200" dirty="0">
                  <a:solidFill>
                    <a:srgbClr val="0D0D0D"/>
                  </a:solidFill>
                  <a:latin typeface="Trebuchet MS" panose="020B0603020202020204" pitchFamily="34" charset="0"/>
                </a:rPr>
              </a:br>
              <a:r>
                <a:rPr lang="en-GB" sz="2200" dirty="0">
                  <a:solidFill>
                    <a:srgbClr val="0D0D0D"/>
                  </a:solidFill>
                  <a:latin typeface="Trebuchet MS" panose="020B0603020202020204" pitchFamily="34" charset="0"/>
                </a:rPr>
                <a:t>ago, I never knew what sadness was, but </a:t>
              </a:r>
              <a:br>
                <a:rPr lang="en-GB" sz="2200" dirty="0">
                  <a:solidFill>
                    <a:srgbClr val="0D0D0D"/>
                  </a:solidFill>
                  <a:latin typeface="Trebuchet MS" panose="020B0603020202020204" pitchFamily="34" charset="0"/>
                </a:rPr>
              </a:br>
              <a:r>
                <a:rPr lang="en-GB" sz="2200" dirty="0">
                  <a:solidFill>
                    <a:srgbClr val="0D0D0D"/>
                  </a:solidFill>
                  <a:latin typeface="Trebuchet MS" panose="020B0603020202020204" pitchFamily="34" charset="0"/>
                </a:rPr>
                <a:t>now I do. rarely does a day pass without the fear gripping me. dawn and dusk are as dark as each other. every day is a struggle just to survive. right now, I can’t see a way forward.</a:t>
              </a:r>
            </a:p>
            <a:p>
              <a:pPr algn="ctr">
                <a:spcBef>
                  <a:spcPts val="1200"/>
                </a:spcBef>
              </a:pPr>
              <a:r>
                <a:rPr lang="en-GB" sz="2200" dirty="0">
                  <a:solidFill>
                    <a:srgbClr val="0D0D0D"/>
                  </a:solidFill>
                  <a:latin typeface="Trebuchet MS" panose="020B0603020202020204" pitchFamily="34" charset="0"/>
                </a:rPr>
                <a:t>when will it end? When can </a:t>
              </a:r>
              <a:r>
                <a:rPr lang="en-GB" sz="2200" dirty="0" err="1">
                  <a:solidFill>
                    <a:srgbClr val="0D0D0D"/>
                  </a:solidFill>
                  <a:latin typeface="Trebuchet MS" panose="020B0603020202020204" pitchFamily="34" charset="0"/>
                </a:rPr>
                <a:t>i</a:t>
              </a:r>
              <a:r>
                <a:rPr lang="en-GB" sz="2200" dirty="0">
                  <a:solidFill>
                    <a:srgbClr val="0D0D0D"/>
                  </a:solidFill>
                  <a:latin typeface="Trebuchet MS" panose="020B0603020202020204" pitchFamily="34" charset="0"/>
                </a:rPr>
                <a:t> be free? tomorrow never seems to come, and always seems </a:t>
              </a:r>
              <a:br>
                <a:rPr lang="en-GB" sz="2200" dirty="0">
                  <a:solidFill>
                    <a:srgbClr val="0D0D0D"/>
                  </a:solidFill>
                  <a:latin typeface="Trebuchet MS" panose="020B0603020202020204" pitchFamily="34" charset="0"/>
                </a:rPr>
              </a:br>
              <a:r>
                <a:rPr lang="en-GB" sz="2200" dirty="0">
                  <a:solidFill>
                    <a:srgbClr val="0D0D0D"/>
                  </a:solidFill>
                  <a:latin typeface="Trebuchet MS" panose="020B0603020202020204" pitchFamily="34" charset="0"/>
                </a:rPr>
                <a:t>out of reach. heartbreak is </a:t>
              </a:r>
              <a:br>
                <a:rPr lang="en-GB" sz="2200" dirty="0">
                  <a:solidFill>
                    <a:srgbClr val="0D0D0D"/>
                  </a:solidFill>
                  <a:latin typeface="Trebuchet MS" panose="020B0603020202020204" pitchFamily="34" charset="0"/>
                </a:rPr>
              </a:br>
              <a:r>
                <a:rPr lang="en-GB" sz="2200" dirty="0">
                  <a:solidFill>
                    <a:srgbClr val="0D0D0D"/>
                  </a:solidFill>
                  <a:latin typeface="Trebuchet MS" panose="020B0603020202020204" pitchFamily="34" charset="0"/>
                </a:rPr>
                <a:t>all I have in store.</a:t>
              </a:r>
            </a:p>
          </p:txBody>
        </p:sp>
      </p:grpSp>
      <p:sp>
        <p:nvSpPr>
          <p:cNvPr id="4" name="Rectangle 3"/>
          <p:cNvSpPr/>
          <p:nvPr/>
        </p:nvSpPr>
        <p:spPr>
          <a:xfrm>
            <a:off x="323529" y="188640"/>
            <a:ext cx="8496943" cy="900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Trebuchet MS" panose="020B0603020202020204" pitchFamily="34" charset="0"/>
              </a:rPr>
              <a:t>Correct the errors and write down the letters you have corrected. You should have two more clues.</a:t>
            </a:r>
          </a:p>
        </p:txBody>
      </p:sp>
      <p:sp>
        <p:nvSpPr>
          <p:cNvPr id="6" name="Rectangle 5"/>
          <p:cNvSpPr/>
          <p:nvPr/>
        </p:nvSpPr>
        <p:spPr>
          <a:xfrm>
            <a:off x="323529" y="1196748"/>
            <a:ext cx="8496944" cy="537193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1105134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3528" y="399553"/>
            <a:ext cx="4068067" cy="603504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100" dirty="0">
                <a:solidFill>
                  <a:schemeClr val="tx1"/>
                </a:solidFill>
                <a:latin typeface="Trebuchet MS" panose="020B0603020202020204" pitchFamily="34" charset="0"/>
              </a:rPr>
              <a:t>You have finished upstairs. It’s time to go back downstairs, moving into the study.</a:t>
            </a:r>
          </a:p>
        </p:txBody>
      </p:sp>
      <p:pic>
        <p:nvPicPr>
          <p:cNvPr id="7170" name="Picture 2" descr="C:\Users\fiona\Downloads\lost-places-3971347_1280.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624251" y="390223"/>
            <a:ext cx="4196221" cy="6035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444379"/>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59166" y="418823"/>
            <a:ext cx="4068067" cy="373025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100" dirty="0">
                <a:solidFill>
                  <a:schemeClr val="tx1"/>
                </a:solidFill>
                <a:latin typeface="Trebuchet MS" panose="020B0603020202020204" pitchFamily="34" charset="0"/>
              </a:rPr>
              <a:t>There is lots to see here, but particularly interesting is a small area of Egyptian artefacts – the family clearly love Egyptology!</a:t>
            </a:r>
          </a:p>
        </p:txBody>
      </p:sp>
      <p:sp>
        <p:nvSpPr>
          <p:cNvPr id="4" name="Rectangle 3"/>
          <p:cNvSpPr/>
          <p:nvPr/>
        </p:nvSpPr>
        <p:spPr>
          <a:xfrm>
            <a:off x="4759165" y="4325257"/>
            <a:ext cx="4068067" cy="210933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100" dirty="0">
                <a:solidFill>
                  <a:schemeClr val="tx1"/>
                </a:solidFill>
                <a:latin typeface="Trebuchet MS" panose="020B0603020202020204" pitchFamily="34" charset="0"/>
              </a:rPr>
              <a:t>You pick up a small statue and notice a written code on the bottom.</a:t>
            </a:r>
          </a:p>
        </p:txBody>
      </p:sp>
      <p:pic>
        <p:nvPicPr>
          <p:cNvPr id="13314" name="Picture 2" descr="C:\Users\fiona\Downloads\canopic-1898323_1920.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23529" y="418823"/>
            <a:ext cx="4176464" cy="6015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009636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7" name="Group 14336"/>
          <p:cNvGrpSpPr/>
          <p:nvPr/>
        </p:nvGrpSpPr>
        <p:grpSpPr>
          <a:xfrm>
            <a:off x="430050" y="860363"/>
            <a:ext cx="3061830" cy="5376949"/>
            <a:chOff x="574712" y="625748"/>
            <a:chExt cx="3061830" cy="5376949"/>
          </a:xfrm>
        </p:grpSpPr>
        <p:pic>
          <p:nvPicPr>
            <p:cNvPr id="14338" name="Picture 2" descr="C:\Users\fiona\Downloads\Hieroglyph_picture_write_alphabet.jpg"/>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p:blipFill>
          <p:spPr bwMode="auto">
            <a:xfrm>
              <a:off x="636315" y="691332"/>
              <a:ext cx="695325" cy="6286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fiona\Downloads\Hieroglyph_picture_write_alphabet.jpg"/>
            <p:cNvPicPr>
              <a:picLocks noChangeAspect="1" noChangeArrowheads="1"/>
            </p:cNvPicPr>
            <p:nvPr/>
          </p:nvPicPr>
          <p:blipFill rotWithShape="1">
            <a:blip r:embed="rId5" cstate="email">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a:ext>
              </a:extLst>
            </a:blip>
            <a:srcRect/>
            <a:stretch/>
          </p:blipFill>
          <p:spPr bwMode="auto">
            <a:xfrm>
              <a:off x="1403648" y="654323"/>
              <a:ext cx="703831" cy="6191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fiona\Downloads\Hieroglyph_picture_write_alphabet.jpg"/>
            <p:cNvPicPr>
              <a:picLocks noChangeAspect="1" noChangeArrowheads="1"/>
            </p:cNvPicPr>
            <p:nvPr/>
          </p:nvPicPr>
          <p:blipFill rotWithShape="1">
            <a:blip r:embed="rId7" cstate="email">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a:ext>
              </a:extLst>
            </a:blip>
            <a:srcRect/>
            <a:stretch/>
          </p:blipFill>
          <p:spPr bwMode="auto">
            <a:xfrm>
              <a:off x="2195736" y="625748"/>
              <a:ext cx="636462" cy="6477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fiona\Downloads\Hieroglyph_picture_write_alphabet.jpg"/>
            <p:cNvPicPr>
              <a:picLocks noChangeAspect="1" noChangeArrowheads="1"/>
            </p:cNvPicPr>
            <p:nvPr/>
          </p:nvPicPr>
          <p:blipFill rotWithShape="1">
            <a:blip r:embed="rId9" cstate="email">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a:ext>
              </a:extLst>
            </a:blip>
            <a:srcRect/>
            <a:stretch/>
          </p:blipFill>
          <p:spPr bwMode="auto">
            <a:xfrm>
              <a:off x="2960266" y="649386"/>
              <a:ext cx="641598" cy="62899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fiona\Downloads\Hieroglyph_picture_write_alphabet.jpg"/>
            <p:cNvPicPr>
              <a:picLocks noChangeAspect="1" noChangeArrowheads="1"/>
            </p:cNvPicPr>
            <p:nvPr/>
          </p:nvPicPr>
          <p:blipFill rotWithShape="1">
            <a:blip r:embed="rId11" cstate="email">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a:ext>
              </a:extLst>
            </a:blip>
            <a:srcRect/>
            <a:stretch/>
          </p:blipFill>
          <p:spPr bwMode="auto">
            <a:xfrm>
              <a:off x="636315" y="1440486"/>
              <a:ext cx="676275" cy="62865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fiona\Downloads\Hieroglyph_picture_write_alphabet.jpg"/>
            <p:cNvPicPr>
              <a:picLocks noChangeAspect="1" noChangeArrowheads="1"/>
            </p:cNvPicPr>
            <p:nvPr/>
          </p:nvPicPr>
          <p:blipFill rotWithShape="1">
            <a:blip r:embed="rId13" cstate="email">
              <a:extLst>
                <a:ext uri="{BEBA8EAE-BF5A-486C-A8C5-ECC9F3942E4B}">
                  <a14:imgProps xmlns:a14="http://schemas.microsoft.com/office/drawing/2010/main">
                    <a14:imgLayer r:embed="rId14">
                      <a14:imgEffect>
                        <a14:sharpenSoften amount="50000"/>
                      </a14:imgEffect>
                    </a14:imgLayer>
                  </a14:imgProps>
                </a:ext>
                <a:ext uri="{28A0092B-C50C-407E-A947-70E740481C1C}">
                  <a14:useLocalDpi xmlns:a14="http://schemas.microsoft.com/office/drawing/2010/main"/>
                </a:ext>
              </a:extLst>
            </a:blip>
            <a:srcRect/>
            <a:stretch/>
          </p:blipFill>
          <p:spPr bwMode="auto">
            <a:xfrm>
              <a:off x="1403648" y="1439562"/>
              <a:ext cx="676276" cy="6191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fiona\Downloads\Hieroglyph_picture_write_alphabet.jpg"/>
            <p:cNvPicPr>
              <a:picLocks noChangeAspect="1" noChangeArrowheads="1"/>
            </p:cNvPicPr>
            <p:nvPr/>
          </p:nvPicPr>
          <p:blipFill rotWithShape="1">
            <a:blip r:embed="rId15" cstate="email">
              <a:extLst>
                <a:ext uri="{BEBA8EAE-BF5A-486C-A8C5-ECC9F3942E4B}">
                  <a14:imgProps xmlns:a14="http://schemas.microsoft.com/office/drawing/2010/main">
                    <a14:imgLayer r:embed="rId16">
                      <a14:imgEffect>
                        <a14:sharpenSoften amount="50000"/>
                      </a14:imgEffect>
                    </a14:imgLayer>
                  </a14:imgProps>
                </a:ext>
                <a:ext uri="{28A0092B-C50C-407E-A947-70E740481C1C}">
                  <a14:useLocalDpi xmlns:a14="http://schemas.microsoft.com/office/drawing/2010/main"/>
                </a:ext>
              </a:extLst>
            </a:blip>
            <a:srcRect/>
            <a:stretch/>
          </p:blipFill>
          <p:spPr bwMode="auto">
            <a:xfrm>
              <a:off x="2184498" y="1476990"/>
              <a:ext cx="647700" cy="59531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fiona\Downloads\Hieroglyph_picture_write_alphabet.jpg"/>
            <p:cNvPicPr>
              <a:picLocks noChangeAspect="1" noChangeArrowheads="1"/>
            </p:cNvPicPr>
            <p:nvPr/>
          </p:nvPicPr>
          <p:blipFill rotWithShape="1">
            <a:blip r:embed="rId17" cstate="email">
              <a:extLst>
                <a:ext uri="{BEBA8EAE-BF5A-486C-A8C5-ECC9F3942E4B}">
                  <a14:imgProps xmlns:a14="http://schemas.microsoft.com/office/drawing/2010/main">
                    <a14:imgLayer r:embed="rId18">
                      <a14:imgEffect>
                        <a14:sharpenSoften amount="50000"/>
                      </a14:imgEffect>
                    </a14:imgLayer>
                  </a14:imgProps>
                </a:ext>
                <a:ext uri="{28A0092B-C50C-407E-A947-70E740481C1C}">
                  <a14:useLocalDpi xmlns:a14="http://schemas.microsoft.com/office/drawing/2010/main"/>
                </a:ext>
              </a:extLst>
            </a:blip>
            <a:srcRect/>
            <a:stretch/>
          </p:blipFill>
          <p:spPr bwMode="auto">
            <a:xfrm>
              <a:off x="2960266" y="1480011"/>
              <a:ext cx="638175" cy="59531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fiona\Downloads\Hieroglyph_picture_write_alphabet.jpg"/>
            <p:cNvPicPr>
              <a:picLocks noChangeAspect="1" noChangeArrowheads="1"/>
            </p:cNvPicPr>
            <p:nvPr/>
          </p:nvPicPr>
          <p:blipFill rotWithShape="1">
            <a:blip r:embed="rId19" cstate="email">
              <a:extLst>
                <a:ext uri="{BEBA8EAE-BF5A-486C-A8C5-ECC9F3942E4B}">
                  <a14:imgProps xmlns:a14="http://schemas.microsoft.com/office/drawing/2010/main">
                    <a14:imgLayer r:embed="rId20">
                      <a14:imgEffect>
                        <a14:sharpenSoften amount="50000"/>
                      </a14:imgEffect>
                    </a14:imgLayer>
                  </a14:imgProps>
                </a:ext>
                <a:ext uri="{28A0092B-C50C-407E-A947-70E740481C1C}">
                  <a14:useLocalDpi xmlns:a14="http://schemas.microsoft.com/office/drawing/2010/main"/>
                </a:ext>
              </a:extLst>
            </a:blip>
            <a:srcRect/>
            <a:stretch/>
          </p:blipFill>
          <p:spPr bwMode="auto">
            <a:xfrm>
              <a:off x="610865" y="2224852"/>
              <a:ext cx="657226" cy="60484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fiona\Downloads\Hieroglyph_picture_write_alphabet.jpg"/>
            <p:cNvPicPr>
              <a:picLocks noChangeAspect="1" noChangeArrowheads="1"/>
            </p:cNvPicPr>
            <p:nvPr/>
          </p:nvPicPr>
          <p:blipFill rotWithShape="1">
            <a:blip r:embed="rId21" cstate="email">
              <a:extLst>
                <a:ext uri="{BEBA8EAE-BF5A-486C-A8C5-ECC9F3942E4B}">
                  <a14:imgProps xmlns:a14="http://schemas.microsoft.com/office/drawing/2010/main">
                    <a14:imgLayer r:embed="rId22">
                      <a14:imgEffect>
                        <a14:sharpenSoften amount="50000"/>
                      </a14:imgEffect>
                    </a14:imgLayer>
                  </a14:imgProps>
                </a:ext>
                <a:ext uri="{28A0092B-C50C-407E-A947-70E740481C1C}">
                  <a14:useLocalDpi xmlns:a14="http://schemas.microsoft.com/office/drawing/2010/main"/>
                </a:ext>
              </a:extLst>
            </a:blip>
            <a:srcRect/>
            <a:stretch/>
          </p:blipFill>
          <p:spPr bwMode="auto">
            <a:xfrm>
              <a:off x="1331640" y="2252367"/>
              <a:ext cx="666750" cy="62865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fiona\Downloads\Hieroglyph_picture_write_alphabet.jpg"/>
            <p:cNvPicPr>
              <a:picLocks noChangeAspect="1" noChangeArrowheads="1"/>
            </p:cNvPicPr>
            <p:nvPr/>
          </p:nvPicPr>
          <p:blipFill rotWithShape="1">
            <a:blip r:embed="rId23" cstate="email">
              <a:extLst>
                <a:ext uri="{BEBA8EAE-BF5A-486C-A8C5-ECC9F3942E4B}">
                  <a14:imgProps xmlns:a14="http://schemas.microsoft.com/office/drawing/2010/main">
                    <a14:imgLayer r:embed="rId24">
                      <a14:imgEffect>
                        <a14:sharpenSoften amount="50000"/>
                      </a14:imgEffect>
                    </a14:imgLayer>
                  </a14:imgProps>
                </a:ext>
                <a:ext uri="{28A0092B-C50C-407E-A947-70E740481C1C}">
                  <a14:useLocalDpi xmlns:a14="http://schemas.microsoft.com/office/drawing/2010/main"/>
                </a:ext>
              </a:extLst>
            </a:blip>
            <a:srcRect l="-1"/>
            <a:stretch/>
          </p:blipFill>
          <p:spPr bwMode="auto">
            <a:xfrm>
              <a:off x="2147166" y="2234380"/>
              <a:ext cx="643312" cy="59531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fiona\Downloads\Hieroglyph_picture_write_alphabet.jpg"/>
            <p:cNvPicPr>
              <a:picLocks noChangeAspect="1" noChangeArrowheads="1"/>
            </p:cNvPicPr>
            <p:nvPr/>
          </p:nvPicPr>
          <p:blipFill rotWithShape="1">
            <a:blip r:embed="rId25" cstate="email">
              <a:extLst>
                <a:ext uri="{BEBA8EAE-BF5A-486C-A8C5-ECC9F3942E4B}">
                  <a14:imgProps xmlns:a14="http://schemas.microsoft.com/office/drawing/2010/main">
                    <a14:imgLayer r:embed="rId26">
                      <a14:imgEffect>
                        <a14:sharpenSoften amount="50000"/>
                      </a14:imgEffect>
                    </a14:imgLayer>
                  </a14:imgProps>
                </a:ext>
                <a:ext uri="{28A0092B-C50C-407E-A947-70E740481C1C}">
                  <a14:useLocalDpi xmlns:a14="http://schemas.microsoft.com/office/drawing/2010/main"/>
                </a:ext>
              </a:extLst>
            </a:blip>
            <a:srcRect l="-1"/>
            <a:stretch/>
          </p:blipFill>
          <p:spPr bwMode="auto">
            <a:xfrm>
              <a:off x="2937891" y="2252367"/>
              <a:ext cx="660550" cy="63817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fiona\Downloads\Hieroglyph_picture_write_alphabet.jpg"/>
            <p:cNvPicPr>
              <a:picLocks noChangeAspect="1" noChangeArrowheads="1"/>
            </p:cNvPicPr>
            <p:nvPr/>
          </p:nvPicPr>
          <p:blipFill rotWithShape="1">
            <a:blip r:embed="rId27" cstate="email">
              <a:extLst>
                <a:ext uri="{BEBA8EAE-BF5A-486C-A8C5-ECC9F3942E4B}">
                  <a14:imgProps xmlns:a14="http://schemas.microsoft.com/office/drawing/2010/main">
                    <a14:imgLayer r:embed="rId28">
                      <a14:imgEffect>
                        <a14:sharpenSoften amount="50000"/>
                      </a14:imgEffect>
                    </a14:imgLayer>
                  </a14:imgProps>
                </a:ext>
                <a:ext uri="{28A0092B-C50C-407E-A947-70E740481C1C}">
                  <a14:useLocalDpi xmlns:a14="http://schemas.microsoft.com/office/drawing/2010/main"/>
                </a:ext>
              </a:extLst>
            </a:blip>
            <a:srcRect/>
            <a:stretch/>
          </p:blipFill>
          <p:spPr bwMode="auto">
            <a:xfrm>
              <a:off x="581112" y="3068960"/>
              <a:ext cx="716732" cy="58025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Users\fiona\Downloads\Hieroglyph_picture_write_alphabet.jpg"/>
            <p:cNvPicPr>
              <a:picLocks noChangeAspect="1" noChangeArrowheads="1"/>
            </p:cNvPicPr>
            <p:nvPr/>
          </p:nvPicPr>
          <p:blipFill rotWithShape="1">
            <a:blip r:embed="rId29" cstate="email">
              <a:extLst>
                <a:ext uri="{BEBA8EAE-BF5A-486C-A8C5-ECC9F3942E4B}">
                  <a14:imgProps xmlns:a14="http://schemas.microsoft.com/office/drawing/2010/main">
                    <a14:imgLayer r:embed="rId30">
                      <a14:imgEffect>
                        <a14:sharpenSoften amount="50000"/>
                      </a14:imgEffect>
                    </a14:imgLayer>
                  </a14:imgProps>
                </a:ext>
                <a:ext uri="{28A0092B-C50C-407E-A947-70E740481C1C}">
                  <a14:useLocalDpi xmlns:a14="http://schemas.microsoft.com/office/drawing/2010/main"/>
                </a:ext>
              </a:extLst>
            </a:blip>
            <a:srcRect/>
            <a:stretch/>
          </p:blipFill>
          <p:spPr bwMode="auto">
            <a:xfrm>
              <a:off x="1331640" y="2978062"/>
              <a:ext cx="666750" cy="65472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Users\fiona\Downloads\Hieroglyph_picture_write_alphabet.jpg"/>
            <p:cNvPicPr>
              <a:picLocks noChangeAspect="1" noChangeArrowheads="1"/>
            </p:cNvPicPr>
            <p:nvPr/>
          </p:nvPicPr>
          <p:blipFill rotWithShape="1">
            <a:blip r:embed="rId31" cstate="email">
              <a:extLst>
                <a:ext uri="{BEBA8EAE-BF5A-486C-A8C5-ECC9F3942E4B}">
                  <a14:imgProps xmlns:a14="http://schemas.microsoft.com/office/drawing/2010/main">
                    <a14:imgLayer r:embed="rId32">
                      <a14:imgEffect>
                        <a14:sharpenSoften amount="50000"/>
                      </a14:imgEffect>
                    </a14:imgLayer>
                  </a14:imgProps>
                </a:ext>
                <a:ext uri="{28A0092B-C50C-407E-A947-70E740481C1C}">
                  <a14:useLocalDpi xmlns:a14="http://schemas.microsoft.com/office/drawing/2010/main"/>
                </a:ext>
              </a:extLst>
            </a:blip>
            <a:srcRect/>
            <a:stretch/>
          </p:blipFill>
          <p:spPr bwMode="auto">
            <a:xfrm>
              <a:off x="2184498" y="3031777"/>
              <a:ext cx="657226" cy="63817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fiona\Downloads\Hieroglyph_picture_write_alphabet.jpg"/>
            <p:cNvPicPr>
              <a:picLocks noChangeAspect="1" noChangeArrowheads="1"/>
            </p:cNvPicPr>
            <p:nvPr/>
          </p:nvPicPr>
          <p:blipFill rotWithShape="1">
            <a:blip r:embed="rId33" cstate="email">
              <a:extLst>
                <a:ext uri="{BEBA8EAE-BF5A-486C-A8C5-ECC9F3942E4B}">
                  <a14:imgProps xmlns:a14="http://schemas.microsoft.com/office/drawing/2010/main">
                    <a14:imgLayer r:embed="rId34">
                      <a14:imgEffect>
                        <a14:sharpenSoften amount="50000"/>
                      </a14:imgEffect>
                    </a14:imgLayer>
                  </a14:imgProps>
                </a:ext>
                <a:ext uri="{28A0092B-C50C-407E-A947-70E740481C1C}">
                  <a14:useLocalDpi xmlns:a14="http://schemas.microsoft.com/office/drawing/2010/main"/>
                </a:ext>
              </a:extLst>
            </a:blip>
            <a:srcRect/>
            <a:stretch/>
          </p:blipFill>
          <p:spPr bwMode="auto">
            <a:xfrm>
              <a:off x="2947318" y="2998540"/>
              <a:ext cx="651123" cy="61513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Users\fiona\Downloads\Hieroglyph_picture_write_alphabet.jpg"/>
            <p:cNvPicPr>
              <a:picLocks noChangeAspect="1" noChangeArrowheads="1"/>
            </p:cNvPicPr>
            <p:nvPr/>
          </p:nvPicPr>
          <p:blipFill rotWithShape="1">
            <a:blip r:embed="rId35" cstate="email">
              <a:extLst>
                <a:ext uri="{BEBA8EAE-BF5A-486C-A8C5-ECC9F3942E4B}">
                  <a14:imgProps xmlns:a14="http://schemas.microsoft.com/office/drawing/2010/main">
                    <a14:imgLayer r:embed="rId36">
                      <a14:imgEffect>
                        <a14:sharpenSoften amount="50000"/>
                      </a14:imgEffect>
                    </a14:imgLayer>
                  </a14:imgProps>
                </a:ext>
                <a:ext uri="{28A0092B-C50C-407E-A947-70E740481C1C}">
                  <a14:useLocalDpi xmlns:a14="http://schemas.microsoft.com/office/drawing/2010/main"/>
                </a:ext>
              </a:extLst>
            </a:blip>
            <a:srcRect/>
            <a:stretch/>
          </p:blipFill>
          <p:spPr bwMode="auto">
            <a:xfrm>
              <a:off x="574712" y="3781778"/>
              <a:ext cx="647701" cy="62865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Users\fiona\Downloads\Hieroglyph_picture_write_alphabet.jpg"/>
            <p:cNvPicPr>
              <a:picLocks noChangeAspect="1" noChangeArrowheads="1"/>
            </p:cNvPicPr>
            <p:nvPr/>
          </p:nvPicPr>
          <p:blipFill rotWithShape="1">
            <a:blip r:embed="rId37" cstate="email">
              <a:extLst>
                <a:ext uri="{BEBA8EAE-BF5A-486C-A8C5-ECC9F3942E4B}">
                  <a14:imgProps xmlns:a14="http://schemas.microsoft.com/office/drawing/2010/main">
                    <a14:imgLayer r:embed="rId38">
                      <a14:imgEffect>
                        <a14:sharpenSoften amount="50000"/>
                      </a14:imgEffect>
                    </a14:imgLayer>
                  </a14:imgProps>
                </a:ext>
                <a:ext uri="{28A0092B-C50C-407E-A947-70E740481C1C}">
                  <a14:useLocalDpi xmlns:a14="http://schemas.microsoft.com/office/drawing/2010/main"/>
                </a:ext>
              </a:extLst>
            </a:blip>
            <a:srcRect/>
            <a:stretch/>
          </p:blipFill>
          <p:spPr bwMode="auto">
            <a:xfrm>
              <a:off x="1372167" y="3781778"/>
              <a:ext cx="626223" cy="59712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Users\fiona\Downloads\Hieroglyph_picture_write_alphabet.jpg"/>
            <p:cNvPicPr>
              <a:picLocks noChangeAspect="1" noChangeArrowheads="1"/>
            </p:cNvPicPr>
            <p:nvPr/>
          </p:nvPicPr>
          <p:blipFill rotWithShape="1">
            <a:blip r:embed="rId39" cstate="email">
              <a:extLst>
                <a:ext uri="{BEBA8EAE-BF5A-486C-A8C5-ECC9F3942E4B}">
                  <a14:imgProps xmlns:a14="http://schemas.microsoft.com/office/drawing/2010/main">
                    <a14:imgLayer r:embed="rId40">
                      <a14:imgEffect>
                        <a14:sharpenSoften amount="50000"/>
                      </a14:imgEffect>
                    </a14:imgLayer>
                  </a14:imgProps>
                </a:ext>
                <a:ext uri="{28A0092B-C50C-407E-A947-70E740481C1C}">
                  <a14:useLocalDpi xmlns:a14="http://schemas.microsoft.com/office/drawing/2010/main"/>
                </a:ext>
              </a:extLst>
            </a:blip>
            <a:srcRect/>
            <a:stretch/>
          </p:blipFill>
          <p:spPr bwMode="auto">
            <a:xfrm>
              <a:off x="2123728" y="3793783"/>
              <a:ext cx="666750" cy="60464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fiona\Downloads\Hieroglyph_picture_write_alphabet.jpg"/>
            <p:cNvPicPr>
              <a:picLocks noChangeAspect="1" noChangeArrowheads="1"/>
            </p:cNvPicPr>
            <p:nvPr/>
          </p:nvPicPr>
          <p:blipFill rotWithShape="1">
            <a:blip r:embed="rId41" cstate="email">
              <a:extLst>
                <a:ext uri="{BEBA8EAE-BF5A-486C-A8C5-ECC9F3942E4B}">
                  <a14:imgProps xmlns:a14="http://schemas.microsoft.com/office/drawing/2010/main">
                    <a14:imgLayer r:embed="rId42">
                      <a14:imgEffect>
                        <a14:sharpenSoften amount="50000"/>
                      </a14:imgEffect>
                    </a14:imgLayer>
                  </a14:imgProps>
                </a:ext>
                <a:ext uri="{28A0092B-C50C-407E-A947-70E740481C1C}">
                  <a14:useLocalDpi xmlns:a14="http://schemas.microsoft.com/office/drawing/2010/main"/>
                </a:ext>
              </a:extLst>
            </a:blip>
            <a:srcRect/>
            <a:stretch/>
          </p:blipFill>
          <p:spPr bwMode="auto">
            <a:xfrm>
              <a:off x="2915816" y="3743801"/>
              <a:ext cx="682625" cy="63500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Users\fiona\Downloads\Hieroglyph_picture_write_alphabet.jpg"/>
            <p:cNvPicPr>
              <a:picLocks noChangeAspect="1" noChangeArrowheads="1"/>
            </p:cNvPicPr>
            <p:nvPr/>
          </p:nvPicPr>
          <p:blipFill rotWithShape="1">
            <a:blip r:embed="rId43" cstate="email">
              <a:extLst>
                <a:ext uri="{BEBA8EAE-BF5A-486C-A8C5-ECC9F3942E4B}">
                  <a14:imgProps xmlns:a14="http://schemas.microsoft.com/office/drawing/2010/main">
                    <a14:imgLayer r:embed="rId44">
                      <a14:imgEffect>
                        <a14:sharpenSoften amount="50000"/>
                      </a14:imgEffect>
                    </a14:imgLayer>
                  </a14:imgProps>
                </a:ext>
                <a:ext uri="{28A0092B-C50C-407E-A947-70E740481C1C}">
                  <a14:useLocalDpi xmlns:a14="http://schemas.microsoft.com/office/drawing/2010/main"/>
                </a:ext>
              </a:extLst>
            </a:blip>
            <a:srcRect/>
            <a:stretch/>
          </p:blipFill>
          <p:spPr bwMode="auto">
            <a:xfrm>
              <a:off x="629066" y="4527957"/>
              <a:ext cx="655321" cy="63246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C:\Users\fiona\Downloads\Hieroglyph_picture_write_alphabet.jpg"/>
            <p:cNvPicPr>
              <a:picLocks noChangeAspect="1" noChangeArrowheads="1"/>
            </p:cNvPicPr>
            <p:nvPr/>
          </p:nvPicPr>
          <p:blipFill rotWithShape="1">
            <a:blip r:embed="rId45" cstate="email">
              <a:extLst>
                <a:ext uri="{BEBA8EAE-BF5A-486C-A8C5-ECC9F3942E4B}">
                  <a14:imgProps xmlns:a14="http://schemas.microsoft.com/office/drawing/2010/main">
                    <a14:imgLayer r:embed="rId46">
                      <a14:imgEffect>
                        <a14:sharpenSoften amount="50000"/>
                      </a14:imgEffect>
                    </a14:imgLayer>
                  </a14:imgProps>
                </a:ext>
                <a:ext uri="{28A0092B-C50C-407E-A947-70E740481C1C}">
                  <a14:useLocalDpi xmlns:a14="http://schemas.microsoft.com/office/drawing/2010/main"/>
                </a:ext>
              </a:extLst>
            </a:blip>
            <a:srcRect/>
            <a:stretch/>
          </p:blipFill>
          <p:spPr bwMode="auto">
            <a:xfrm>
              <a:off x="1411166" y="4601355"/>
              <a:ext cx="690562" cy="60007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Users\fiona\Downloads\Hieroglyph_picture_write_alphabet.jpg"/>
            <p:cNvPicPr>
              <a:picLocks noChangeAspect="1" noChangeArrowheads="1"/>
            </p:cNvPicPr>
            <p:nvPr/>
          </p:nvPicPr>
          <p:blipFill rotWithShape="1">
            <a:blip r:embed="rId47" cstate="email">
              <a:extLst>
                <a:ext uri="{BEBA8EAE-BF5A-486C-A8C5-ECC9F3942E4B}">
                  <a14:imgProps xmlns:a14="http://schemas.microsoft.com/office/drawing/2010/main">
                    <a14:imgLayer r:embed="rId48">
                      <a14:imgEffect>
                        <a14:sharpenSoften amount="50000"/>
                      </a14:imgEffect>
                      <a14:imgEffect>
                        <a14:saturation sat="0"/>
                      </a14:imgEffect>
                    </a14:imgLayer>
                  </a14:imgProps>
                </a:ext>
                <a:ext uri="{28A0092B-C50C-407E-A947-70E740481C1C}">
                  <a14:useLocalDpi xmlns:a14="http://schemas.microsoft.com/office/drawing/2010/main"/>
                </a:ext>
              </a:extLst>
            </a:blip>
            <a:srcRect/>
            <a:stretch/>
          </p:blipFill>
          <p:spPr bwMode="auto">
            <a:xfrm>
              <a:off x="596144" y="5367697"/>
              <a:ext cx="698500" cy="6350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C:\Users\fiona\Downloads\Hieroglyph_picture_write_alphabet.jpg"/>
            <p:cNvPicPr>
              <a:picLocks noChangeAspect="1" noChangeArrowheads="1"/>
            </p:cNvPicPr>
            <p:nvPr/>
          </p:nvPicPr>
          <p:blipFill rotWithShape="1">
            <a:blip r:embed="rId49" cstate="email">
              <a:extLst>
                <a:ext uri="{BEBA8EAE-BF5A-486C-A8C5-ECC9F3942E4B}">
                  <a14:imgProps xmlns:a14="http://schemas.microsoft.com/office/drawing/2010/main">
                    <a14:imgLayer r:embed="rId50">
                      <a14:imgEffect>
                        <a14:sharpenSoften amount="50000"/>
                      </a14:imgEffect>
                    </a14:imgLayer>
                  </a14:imgProps>
                </a:ext>
                <a:ext uri="{28A0092B-C50C-407E-A947-70E740481C1C}">
                  <a14:useLocalDpi xmlns:a14="http://schemas.microsoft.com/office/drawing/2010/main"/>
                </a:ext>
              </a:extLst>
            </a:blip>
            <a:srcRect/>
            <a:stretch/>
          </p:blipFill>
          <p:spPr bwMode="auto">
            <a:xfrm>
              <a:off x="1372167" y="5306007"/>
              <a:ext cx="647700" cy="597173"/>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2960266" y="4601355"/>
              <a:ext cx="676276" cy="544088"/>
              <a:chOff x="2178889" y="4576364"/>
              <a:chExt cx="676276" cy="544088"/>
            </a:xfrm>
          </p:grpSpPr>
          <p:pic>
            <p:nvPicPr>
              <p:cNvPr id="33" name="Picture 2" descr="C:\Users\fiona\Downloads\Hieroglyph_picture_write_alphabet.jpg"/>
              <p:cNvPicPr>
                <a:picLocks noChangeAspect="1" noChangeArrowheads="1"/>
              </p:cNvPicPr>
              <p:nvPr/>
            </p:nvPicPr>
            <p:blipFill rotWithShape="1">
              <a:blip r:embed="rId51" cstate="email">
                <a:extLst>
                  <a:ext uri="{BEBA8EAE-BF5A-486C-A8C5-ECC9F3942E4B}">
                    <a14:imgProps xmlns:a14="http://schemas.microsoft.com/office/drawing/2010/main">
                      <a14:imgLayer r:embed="rId52">
                        <a14:imgEffect>
                          <a14:sharpenSoften amount="50000"/>
                        </a14:imgEffect>
                      </a14:imgLayer>
                    </a14:imgProps>
                  </a:ext>
                  <a:ext uri="{28A0092B-C50C-407E-A947-70E740481C1C}">
                    <a14:useLocalDpi xmlns:a14="http://schemas.microsoft.com/office/drawing/2010/main"/>
                  </a:ext>
                </a:extLst>
              </a:blip>
              <a:srcRect/>
              <a:stretch/>
            </p:blipFill>
            <p:spPr bwMode="auto">
              <a:xfrm>
                <a:off x="2178889" y="4576364"/>
                <a:ext cx="676276" cy="30480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C:\Users\fiona\Downloads\Hieroglyph_picture_write_alphabet.jpg"/>
              <p:cNvPicPr>
                <a:picLocks noChangeAspect="1" noChangeArrowheads="1"/>
              </p:cNvPicPr>
              <p:nvPr/>
            </p:nvPicPr>
            <p:blipFill rotWithShape="1">
              <a:blip r:embed="rId53" cstate="email">
                <a:extLst>
                  <a:ext uri="{BEBA8EAE-BF5A-486C-A8C5-ECC9F3942E4B}">
                    <a14:imgProps xmlns:a14="http://schemas.microsoft.com/office/drawing/2010/main">
                      <a14:imgLayer r:embed="rId54">
                        <a14:imgEffect>
                          <a14:sharpenSoften amount="50000"/>
                        </a14:imgEffect>
                      </a14:imgLayer>
                    </a14:imgProps>
                  </a:ext>
                  <a:ext uri="{28A0092B-C50C-407E-A947-70E740481C1C}">
                    <a14:useLocalDpi xmlns:a14="http://schemas.microsoft.com/office/drawing/2010/main"/>
                  </a:ext>
                </a:extLst>
              </a:blip>
              <a:srcRect/>
              <a:stretch/>
            </p:blipFill>
            <p:spPr bwMode="auto">
              <a:xfrm>
                <a:off x="2380863" y="4869160"/>
                <a:ext cx="292918" cy="2512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2171353" y="4573585"/>
              <a:ext cx="619125" cy="581896"/>
              <a:chOff x="3033439" y="4509120"/>
              <a:chExt cx="619125" cy="581896"/>
            </a:xfrm>
          </p:grpSpPr>
          <p:pic>
            <p:nvPicPr>
              <p:cNvPr id="36" name="Picture 2" descr="C:\Users\fiona\Downloads\Hieroglyph_picture_write_alphabet.jpg"/>
              <p:cNvPicPr>
                <a:picLocks noChangeAspect="1" noChangeArrowheads="1"/>
              </p:cNvPicPr>
              <p:nvPr/>
            </p:nvPicPr>
            <p:blipFill rotWithShape="1">
              <a:blip r:embed="rId55" cstate="email">
                <a:extLst>
                  <a:ext uri="{BEBA8EAE-BF5A-486C-A8C5-ECC9F3942E4B}">
                    <a14:imgProps xmlns:a14="http://schemas.microsoft.com/office/drawing/2010/main">
                      <a14:imgLayer r:embed="rId56">
                        <a14:imgEffect>
                          <a14:sharpenSoften amount="50000"/>
                        </a14:imgEffect>
                      </a14:imgLayer>
                    </a14:imgProps>
                  </a:ext>
                  <a:ext uri="{28A0092B-C50C-407E-A947-70E740481C1C}">
                    <a14:useLocalDpi xmlns:a14="http://schemas.microsoft.com/office/drawing/2010/main"/>
                  </a:ext>
                </a:extLst>
              </a:blip>
              <a:srcRect/>
              <a:stretch/>
            </p:blipFill>
            <p:spPr bwMode="auto">
              <a:xfrm>
                <a:off x="3033439" y="4509120"/>
                <a:ext cx="619125" cy="19104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C:\Users\fiona\Downloads\Hieroglyph_picture_write_alphabet.jpg"/>
              <p:cNvPicPr>
                <a:picLocks noChangeAspect="1" noChangeArrowheads="1"/>
              </p:cNvPicPr>
              <p:nvPr/>
            </p:nvPicPr>
            <p:blipFill rotWithShape="1">
              <a:blip r:embed="rId57" cstate="email">
                <a:extLst>
                  <a:ext uri="{BEBA8EAE-BF5A-486C-A8C5-ECC9F3942E4B}">
                    <a14:imgProps xmlns:a14="http://schemas.microsoft.com/office/drawing/2010/main">
                      <a14:imgLayer r:embed="rId58">
                        <a14:imgEffect>
                          <a14:sharpenSoften amount="50000"/>
                        </a14:imgEffect>
                      </a14:imgLayer>
                    </a14:imgProps>
                  </a:ext>
                  <a:ext uri="{28A0092B-C50C-407E-A947-70E740481C1C}">
                    <a14:useLocalDpi xmlns:a14="http://schemas.microsoft.com/office/drawing/2010/main"/>
                  </a:ext>
                </a:extLst>
              </a:blip>
              <a:srcRect/>
              <a:stretch/>
            </p:blipFill>
            <p:spPr bwMode="auto">
              <a:xfrm>
                <a:off x="3033439" y="4693764"/>
                <a:ext cx="619125" cy="17539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C:\Users\fiona\Downloads\Hieroglyph_picture_write_alphabet.jpg"/>
              <p:cNvPicPr>
                <a:picLocks noChangeAspect="1" noChangeArrowheads="1"/>
              </p:cNvPicPr>
              <p:nvPr/>
            </p:nvPicPr>
            <p:blipFill rotWithShape="1">
              <a:blip r:embed="rId59" cstate="email">
                <a:extLst>
                  <a:ext uri="{BEBA8EAE-BF5A-486C-A8C5-ECC9F3942E4B}">
                    <a14:imgProps xmlns:a14="http://schemas.microsoft.com/office/drawing/2010/main">
                      <a14:imgLayer r:embed="rId60">
                        <a14:imgEffect>
                          <a14:sharpenSoften amount="50000"/>
                        </a14:imgEffect>
                      </a14:imgLayer>
                    </a14:imgProps>
                  </a:ext>
                  <a:ext uri="{28A0092B-C50C-407E-A947-70E740481C1C}">
                    <a14:useLocalDpi xmlns:a14="http://schemas.microsoft.com/office/drawing/2010/main"/>
                  </a:ext>
                </a:extLst>
              </a:blip>
              <a:srcRect/>
              <a:stretch/>
            </p:blipFill>
            <p:spPr bwMode="auto">
              <a:xfrm>
                <a:off x="3223938" y="4876703"/>
                <a:ext cx="238126" cy="214313"/>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 name="Group 1"/>
          <p:cNvGrpSpPr/>
          <p:nvPr/>
        </p:nvGrpSpPr>
        <p:grpSpPr>
          <a:xfrm>
            <a:off x="3563888" y="764704"/>
            <a:ext cx="5184576" cy="5797449"/>
            <a:chOff x="3563888" y="620689"/>
            <a:chExt cx="5184576" cy="5797449"/>
          </a:xfrm>
        </p:grpSpPr>
        <p:pic>
          <p:nvPicPr>
            <p:cNvPr id="41" name="Picture 2" descr="C:\Users\fiona\Downloads\paper-68833.jpg"/>
            <p:cNvPicPr>
              <a:picLocks noChangeAspect="1" noChangeArrowheads="1"/>
            </p:cNvPicPr>
            <p:nvPr/>
          </p:nvPicPr>
          <p:blipFill>
            <a:blip r:embed="rId61" cstate="email">
              <a:extLst>
                <a:ext uri="{28A0092B-C50C-407E-A947-70E740481C1C}">
                  <a14:useLocalDpi xmlns:a14="http://schemas.microsoft.com/office/drawing/2010/main"/>
                </a:ext>
              </a:extLst>
            </a:blip>
            <a:srcRect/>
            <a:stretch>
              <a:fillRect/>
            </a:stretch>
          </p:blipFill>
          <p:spPr bwMode="auto">
            <a:xfrm rot="16200000">
              <a:off x="3257452" y="927125"/>
              <a:ext cx="5797448" cy="5184576"/>
            </a:xfrm>
            <a:prstGeom prst="rect">
              <a:avLst/>
            </a:prstGeom>
            <a:noFill/>
            <a:extLst>
              <a:ext uri="{909E8E84-426E-40DD-AFC4-6F175D3DCCD1}">
                <a14:hiddenFill xmlns:a14="http://schemas.microsoft.com/office/drawing/2010/main">
                  <a:solidFill>
                    <a:srgbClr val="FFFFFF"/>
                  </a:solidFill>
                </a14:hiddenFill>
              </a:ext>
            </a:extLst>
          </p:spPr>
        </p:pic>
        <p:grpSp>
          <p:nvGrpSpPr>
            <p:cNvPr id="14340" name="Group 14339"/>
            <p:cNvGrpSpPr/>
            <p:nvPr/>
          </p:nvGrpSpPr>
          <p:grpSpPr>
            <a:xfrm>
              <a:off x="3707903" y="711659"/>
              <a:ext cx="1224136" cy="628651"/>
              <a:chOff x="3779912" y="712117"/>
              <a:chExt cx="1224136" cy="628651"/>
            </a:xfrm>
          </p:grpSpPr>
          <p:pic>
            <p:nvPicPr>
              <p:cNvPr id="44" name="Picture 2" descr="C:\Users\fiona\Downloads\Hieroglyph_picture_write_alphabet.jpg"/>
              <p:cNvPicPr>
                <a:picLocks noChangeAspect="1" noChangeArrowheads="1"/>
              </p:cNvPicPr>
              <p:nvPr/>
            </p:nvPicPr>
            <p:blipFill rotWithShape="1">
              <a:blip r:embed="rId62" cstate="email">
                <a:extLst>
                  <a:ext uri="{BEBA8EAE-BF5A-486C-A8C5-ECC9F3942E4B}">
                    <a14:imgProps xmlns:a14="http://schemas.microsoft.com/office/drawing/2010/main">
                      <a14:imgLayer r:embed="rId63">
                        <a14:imgEffect>
                          <a14:backgroundRemoval t="8333" b="87500" l="8889" r="88889"/>
                        </a14:imgEffect>
                        <a14:imgEffect>
                          <a14:sharpenSoften amount="50000"/>
                        </a14:imgEffect>
                      </a14:imgLayer>
                    </a14:imgProps>
                  </a:ext>
                  <a:ext uri="{28A0092B-C50C-407E-A947-70E740481C1C}">
                    <a14:useLocalDpi xmlns:a14="http://schemas.microsoft.com/office/drawing/2010/main"/>
                  </a:ext>
                </a:extLst>
              </a:blip>
              <a:srcRect/>
              <a:stretch/>
            </p:blipFill>
            <p:spPr bwMode="auto">
              <a:xfrm>
                <a:off x="3779912" y="888434"/>
                <a:ext cx="466726" cy="246338"/>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C:\Users\fiona\Downloads\Hieroglyph_picture_write_alphabet.jpg"/>
              <p:cNvPicPr>
                <a:picLocks noChangeAspect="1" noChangeArrowheads="1"/>
              </p:cNvPicPr>
              <p:nvPr/>
            </p:nvPicPr>
            <p:blipFill rotWithShape="1">
              <a:blip r:embed="rId64" cstate="email">
                <a:extLst>
                  <a:ext uri="{BEBA8EAE-BF5A-486C-A8C5-ECC9F3942E4B}">
                    <a14:imgProps xmlns:a14="http://schemas.microsoft.com/office/drawing/2010/main">
                      <a14:imgLayer r:embed="rId65">
                        <a14:imgEffect>
                          <a14:backgroundRemoval t="7692" b="87179" l="8197" r="90164"/>
                        </a14:imgEffect>
                        <a14:imgEffect>
                          <a14:sharpenSoften amount="50000"/>
                        </a14:imgEffect>
                      </a14:imgLayer>
                    </a14:imgProps>
                  </a:ext>
                  <a:ext uri="{28A0092B-C50C-407E-A947-70E740481C1C}">
                    <a14:useLocalDpi xmlns:a14="http://schemas.microsoft.com/office/drawing/2010/main"/>
                  </a:ext>
                </a:extLst>
              </a:blip>
              <a:srcRect/>
              <a:stretch/>
            </p:blipFill>
            <p:spPr bwMode="auto">
              <a:xfrm>
                <a:off x="4139952" y="825210"/>
                <a:ext cx="638175" cy="402466"/>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C:\Users\fiona\Downloads\Hieroglyph_picture_write_alphabet.jpg"/>
              <p:cNvPicPr>
                <a:picLocks noChangeAspect="1" noChangeArrowheads="1"/>
              </p:cNvPicPr>
              <p:nvPr/>
            </p:nvPicPr>
            <p:blipFill rotWithShape="1">
              <a:blip r:embed="rId66" cstate="email">
                <a:extLst>
                  <a:ext uri="{BEBA8EAE-BF5A-486C-A8C5-ECC9F3942E4B}">
                    <a14:imgProps xmlns:a14="http://schemas.microsoft.com/office/drawing/2010/main">
                      <a14:imgLayer r:embed="rId67">
                        <a14:imgEffect>
                          <a14:backgroundRemoval t="9836" b="88525" l="9375" r="90625"/>
                        </a14:imgEffect>
                        <a14:imgEffect>
                          <a14:sharpenSoften amount="50000"/>
                        </a14:imgEffect>
                      </a14:imgLayer>
                    </a14:imgProps>
                  </a:ext>
                  <a:ext uri="{28A0092B-C50C-407E-A947-70E740481C1C}">
                    <a14:useLocalDpi xmlns:a14="http://schemas.microsoft.com/office/drawing/2010/main"/>
                  </a:ext>
                </a:extLst>
              </a:blip>
              <a:srcRect/>
              <a:stretch/>
            </p:blipFill>
            <p:spPr bwMode="auto">
              <a:xfrm>
                <a:off x="4665911" y="712117"/>
                <a:ext cx="338137" cy="6286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341" name="Group 14340"/>
            <p:cNvGrpSpPr/>
            <p:nvPr/>
          </p:nvGrpSpPr>
          <p:grpSpPr>
            <a:xfrm>
              <a:off x="5257401" y="692696"/>
              <a:ext cx="1978894" cy="628651"/>
              <a:chOff x="5292080" y="765162"/>
              <a:chExt cx="1978894" cy="628651"/>
            </a:xfrm>
          </p:grpSpPr>
          <p:pic>
            <p:nvPicPr>
              <p:cNvPr id="48" name="Picture 2" descr="C:\Users\fiona\Downloads\Hieroglyph_picture_write_alphabet.jpg"/>
              <p:cNvPicPr>
                <a:picLocks noChangeAspect="1" noChangeArrowheads="1"/>
              </p:cNvPicPr>
              <p:nvPr/>
            </p:nvPicPr>
            <p:blipFill rotWithShape="1">
              <a:blip r:embed="rId68" cstate="email">
                <a:extLst>
                  <a:ext uri="{BEBA8EAE-BF5A-486C-A8C5-ECC9F3942E4B}">
                    <a14:imgProps xmlns:a14="http://schemas.microsoft.com/office/drawing/2010/main">
                      <a14:imgLayer r:embed="rId69">
                        <a14:imgEffect>
                          <a14:backgroundRemoval t="9524" b="90476" l="9375" r="89063"/>
                        </a14:imgEffect>
                        <a14:imgEffect>
                          <a14:sharpenSoften amount="50000"/>
                        </a14:imgEffect>
                      </a14:imgLayer>
                    </a14:imgProps>
                  </a:ext>
                  <a:ext uri="{28A0092B-C50C-407E-A947-70E740481C1C}">
                    <a14:useLocalDpi xmlns:a14="http://schemas.microsoft.com/office/drawing/2010/main"/>
                  </a:ext>
                </a:extLst>
              </a:blip>
              <a:srcRect/>
              <a:stretch/>
            </p:blipFill>
            <p:spPr bwMode="auto">
              <a:xfrm>
                <a:off x="5292080" y="982484"/>
                <a:ext cx="666750" cy="214268"/>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C:\Users\fiona\Downloads\Hieroglyph_picture_write_alphabet.jpg"/>
              <p:cNvPicPr>
                <a:picLocks noChangeAspect="1" noChangeArrowheads="1"/>
              </p:cNvPicPr>
              <p:nvPr/>
            </p:nvPicPr>
            <p:blipFill rotWithShape="1">
              <a:blip r:embed="rId66" cstate="email">
                <a:extLst>
                  <a:ext uri="{BEBA8EAE-BF5A-486C-A8C5-ECC9F3942E4B}">
                    <a14:imgProps xmlns:a14="http://schemas.microsoft.com/office/drawing/2010/main">
                      <a14:imgLayer r:embed="rId67">
                        <a14:imgEffect>
                          <a14:backgroundRemoval t="9836" b="88525" l="9375" r="90625"/>
                        </a14:imgEffect>
                        <a14:imgEffect>
                          <a14:sharpenSoften amount="50000"/>
                        </a14:imgEffect>
                      </a14:imgLayer>
                    </a14:imgProps>
                  </a:ext>
                  <a:ext uri="{28A0092B-C50C-407E-A947-70E740481C1C}">
                    <a14:useLocalDpi xmlns:a14="http://schemas.microsoft.com/office/drawing/2010/main"/>
                  </a:ext>
                </a:extLst>
              </a:blip>
              <a:srcRect/>
              <a:stretch/>
            </p:blipFill>
            <p:spPr bwMode="auto">
              <a:xfrm>
                <a:off x="5915099" y="765162"/>
                <a:ext cx="338137" cy="628651"/>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C:\Users\fiona\Downloads\Hieroglyph_picture_write_alphabet.jpg"/>
              <p:cNvPicPr>
                <a:picLocks noChangeAspect="1" noChangeArrowheads="1"/>
              </p:cNvPicPr>
              <p:nvPr/>
            </p:nvPicPr>
            <p:blipFill rotWithShape="1">
              <a:blip r:embed="rId70" cstate="email">
                <a:extLst>
                  <a:ext uri="{BEBA8EAE-BF5A-486C-A8C5-ECC9F3942E4B}">
                    <a14:imgProps xmlns:a14="http://schemas.microsoft.com/office/drawing/2010/main">
                      <a14:imgLayer r:embed="rId52">
                        <a14:imgEffect>
                          <a14:backgroundRemoval t="10000" b="86667" l="9091" r="89394">
                            <a14:backgroundMark x1="33333" y1="50000" x2="33333" y2="50000"/>
                          </a14:backgroundRemoval>
                        </a14:imgEffect>
                        <a14:imgEffect>
                          <a14:sharpenSoften amount="50000"/>
                        </a14:imgEffect>
                      </a14:imgLayer>
                    </a14:imgProps>
                  </a:ext>
                  <a:ext uri="{28A0092B-C50C-407E-A947-70E740481C1C}">
                    <a14:useLocalDpi xmlns:a14="http://schemas.microsoft.com/office/drawing/2010/main"/>
                  </a:ext>
                </a:extLst>
              </a:blip>
              <a:srcRect/>
              <a:stretch/>
            </p:blipFill>
            <p:spPr bwMode="auto">
              <a:xfrm>
                <a:off x="6199980" y="911837"/>
                <a:ext cx="676276" cy="304801"/>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C:\Users\fiona\Downloads\Hieroglyph_picture_write_alphabet.jpg"/>
              <p:cNvPicPr>
                <a:picLocks noChangeAspect="1" noChangeArrowheads="1"/>
              </p:cNvPicPr>
              <p:nvPr/>
            </p:nvPicPr>
            <p:blipFill rotWithShape="1">
              <a:blip r:embed="rId62" cstate="email">
                <a:extLst>
                  <a:ext uri="{BEBA8EAE-BF5A-486C-A8C5-ECC9F3942E4B}">
                    <a14:imgProps xmlns:a14="http://schemas.microsoft.com/office/drawing/2010/main">
                      <a14:imgLayer r:embed="rId63">
                        <a14:imgEffect>
                          <a14:backgroundRemoval t="8333" b="87500" l="8889" r="88889"/>
                        </a14:imgEffect>
                        <a14:imgEffect>
                          <a14:sharpenSoften amount="50000"/>
                        </a14:imgEffect>
                      </a14:imgLayer>
                    </a14:imgProps>
                  </a:ext>
                  <a:ext uri="{28A0092B-C50C-407E-A947-70E740481C1C}">
                    <a14:useLocalDpi xmlns:a14="http://schemas.microsoft.com/office/drawing/2010/main"/>
                  </a:ext>
                </a:extLst>
              </a:blip>
              <a:srcRect/>
              <a:stretch/>
            </p:blipFill>
            <p:spPr bwMode="auto">
              <a:xfrm>
                <a:off x="6804248" y="945614"/>
                <a:ext cx="466726" cy="24633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342" name="Group 14341"/>
            <p:cNvGrpSpPr/>
            <p:nvPr/>
          </p:nvGrpSpPr>
          <p:grpSpPr>
            <a:xfrm>
              <a:off x="3716908" y="1340768"/>
              <a:ext cx="1537219" cy="681229"/>
              <a:chOff x="3923928" y="1414261"/>
              <a:chExt cx="1537219" cy="681229"/>
            </a:xfrm>
          </p:grpSpPr>
          <p:pic>
            <p:nvPicPr>
              <p:cNvPr id="54" name="Picture 2" descr="C:\Users\fiona\Downloads\Hieroglyph_picture_write_alphabet.jpg"/>
              <p:cNvPicPr>
                <a:picLocks noChangeAspect="1" noChangeArrowheads="1"/>
              </p:cNvPicPr>
              <p:nvPr/>
            </p:nvPicPr>
            <p:blipFill rotWithShape="1">
              <a:blip r:embed="rId71" cstate="email">
                <a:extLst>
                  <a:ext uri="{BEBA8EAE-BF5A-486C-A8C5-ECC9F3942E4B}">
                    <a14:imgProps xmlns:a14="http://schemas.microsoft.com/office/drawing/2010/main">
                      <a14:imgLayer r:embed="rId72">
                        <a14:imgEffect>
                          <a14:backgroundRemoval t="9756" b="97561" l="5263" r="86842"/>
                        </a14:imgEffect>
                        <a14:imgEffect>
                          <a14:sharpenSoften amount="50000"/>
                        </a14:imgEffect>
                      </a14:imgLayer>
                    </a14:imgProps>
                  </a:ext>
                  <a:ext uri="{28A0092B-C50C-407E-A947-70E740481C1C}">
                    <a14:useLocalDpi xmlns:a14="http://schemas.microsoft.com/office/drawing/2010/main"/>
                  </a:ext>
                </a:extLst>
              </a:blip>
              <a:srcRect/>
              <a:stretch/>
            </p:blipFill>
            <p:spPr bwMode="auto">
              <a:xfrm>
                <a:off x="3923928" y="1567589"/>
                <a:ext cx="400050" cy="421111"/>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C:\Users\fiona\Downloads\Hieroglyph_picture_write_alphabet.jpg"/>
              <p:cNvPicPr>
                <a:picLocks noChangeAspect="1" noChangeArrowheads="1"/>
              </p:cNvPicPr>
              <p:nvPr/>
            </p:nvPicPr>
            <p:blipFill rotWithShape="1">
              <a:blip r:embed="rId73" cstate="email">
                <a:extLst>
                  <a:ext uri="{BEBA8EAE-BF5A-486C-A8C5-ECC9F3942E4B}">
                    <a14:imgProps xmlns:a14="http://schemas.microsoft.com/office/drawing/2010/main">
                      <a14:imgLayer r:embed="rId74">
                        <a14:imgEffect>
                          <a14:backgroundRemoval t="6250" b="93750" l="7692" r="97436">
                            <a14:foregroundMark x1="64103" y1="40625" x2="64103" y2="40625"/>
                          </a14:backgroundRemoval>
                        </a14:imgEffect>
                        <a14:imgEffect>
                          <a14:sharpenSoften amount="50000"/>
                        </a14:imgEffect>
                      </a14:imgLayer>
                    </a14:imgProps>
                  </a:ext>
                  <a:ext uri="{28A0092B-C50C-407E-A947-70E740481C1C}">
                    <a14:useLocalDpi xmlns:a14="http://schemas.microsoft.com/office/drawing/2010/main"/>
                  </a:ext>
                </a:extLst>
              </a:blip>
              <a:srcRect/>
              <a:stretch/>
            </p:blipFill>
            <p:spPr bwMode="auto">
              <a:xfrm>
                <a:off x="4246638" y="1617053"/>
                <a:ext cx="400050" cy="328223"/>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C:\Users\fiona\Downloads\Hieroglyph_picture_write_alphabet.jpg"/>
              <p:cNvPicPr>
                <a:picLocks noChangeAspect="1" noChangeArrowheads="1"/>
              </p:cNvPicPr>
              <p:nvPr/>
            </p:nvPicPr>
            <p:blipFill rotWithShape="1">
              <a:blip r:embed="rId66" cstate="email">
                <a:extLst>
                  <a:ext uri="{BEBA8EAE-BF5A-486C-A8C5-ECC9F3942E4B}">
                    <a14:imgProps xmlns:a14="http://schemas.microsoft.com/office/drawing/2010/main">
                      <a14:imgLayer r:embed="rId67">
                        <a14:imgEffect>
                          <a14:backgroundRemoval t="9836" b="88525" l="9375" r="90625"/>
                        </a14:imgEffect>
                        <a14:imgEffect>
                          <a14:sharpenSoften amount="50000"/>
                        </a14:imgEffect>
                      </a14:imgLayer>
                    </a14:imgProps>
                  </a:ext>
                  <a:ext uri="{28A0092B-C50C-407E-A947-70E740481C1C}">
                    <a14:useLocalDpi xmlns:a14="http://schemas.microsoft.com/office/drawing/2010/main"/>
                  </a:ext>
                </a:extLst>
              </a:blip>
              <a:srcRect/>
              <a:stretch/>
            </p:blipFill>
            <p:spPr bwMode="auto">
              <a:xfrm>
                <a:off x="4609058" y="1466839"/>
                <a:ext cx="338137" cy="628651"/>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C:\Users\fiona\Downloads\Hieroglyph_picture_write_alphabet.jpg"/>
              <p:cNvPicPr>
                <a:picLocks noChangeAspect="1" noChangeArrowheads="1"/>
              </p:cNvPicPr>
              <p:nvPr/>
            </p:nvPicPr>
            <p:blipFill rotWithShape="1">
              <a:blip r:embed="rId75" cstate="email">
                <a:extLst>
                  <a:ext uri="{BEBA8EAE-BF5A-486C-A8C5-ECC9F3942E4B}">
                    <a14:imgProps xmlns:a14="http://schemas.microsoft.com/office/drawing/2010/main">
                      <a14:imgLayer r:embed="rId76">
                        <a14:imgEffect>
                          <a14:backgroundRemoval t="9524" b="88889" l="9677" r="87097"/>
                        </a14:imgEffect>
                        <a14:imgEffect>
                          <a14:sharpenSoften amount="50000"/>
                        </a14:imgEffect>
                      </a14:imgLayer>
                    </a14:imgProps>
                  </a:ext>
                  <a:ext uri="{28A0092B-C50C-407E-A947-70E740481C1C}">
                    <a14:useLocalDpi xmlns:a14="http://schemas.microsoft.com/office/drawing/2010/main"/>
                  </a:ext>
                </a:extLst>
              </a:blip>
              <a:srcRect/>
              <a:stretch/>
            </p:blipFill>
            <p:spPr bwMode="auto">
              <a:xfrm>
                <a:off x="4844932" y="1414261"/>
                <a:ext cx="318231" cy="64770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C:\Users\fiona\Downloads\Hieroglyph_picture_write_alphabet.jpg"/>
              <p:cNvPicPr>
                <a:picLocks noChangeAspect="1" noChangeArrowheads="1"/>
              </p:cNvPicPr>
              <p:nvPr/>
            </p:nvPicPr>
            <p:blipFill rotWithShape="1">
              <a:blip r:embed="rId66" cstate="email">
                <a:extLst>
                  <a:ext uri="{BEBA8EAE-BF5A-486C-A8C5-ECC9F3942E4B}">
                    <a14:imgProps xmlns:a14="http://schemas.microsoft.com/office/drawing/2010/main">
                      <a14:imgLayer r:embed="rId67">
                        <a14:imgEffect>
                          <a14:backgroundRemoval t="9836" b="88525" l="9375" r="90625"/>
                        </a14:imgEffect>
                        <a14:imgEffect>
                          <a14:sharpenSoften amount="50000"/>
                        </a14:imgEffect>
                      </a14:imgLayer>
                    </a14:imgProps>
                  </a:ext>
                  <a:ext uri="{28A0092B-C50C-407E-A947-70E740481C1C}">
                    <a14:useLocalDpi xmlns:a14="http://schemas.microsoft.com/office/drawing/2010/main"/>
                  </a:ext>
                </a:extLst>
              </a:blip>
              <a:srcRect/>
              <a:stretch/>
            </p:blipFill>
            <p:spPr bwMode="auto">
              <a:xfrm>
                <a:off x="5123010" y="1466839"/>
                <a:ext cx="338137" cy="6286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343" name="Group 14342"/>
            <p:cNvGrpSpPr/>
            <p:nvPr/>
          </p:nvGrpSpPr>
          <p:grpSpPr>
            <a:xfrm>
              <a:off x="5624162" y="1350664"/>
              <a:ext cx="1029942" cy="638176"/>
              <a:chOff x="5586486" y="1503222"/>
              <a:chExt cx="1029942" cy="638176"/>
            </a:xfrm>
          </p:grpSpPr>
          <p:pic>
            <p:nvPicPr>
              <p:cNvPr id="60" name="Picture 2" descr="C:\Users\fiona\Downloads\Hieroglyph_picture_write_alphabet.jpg"/>
              <p:cNvPicPr>
                <a:picLocks noChangeAspect="1" noChangeArrowheads="1"/>
              </p:cNvPicPr>
              <p:nvPr/>
            </p:nvPicPr>
            <p:blipFill rotWithShape="1">
              <a:blip r:embed="rId77" cstate="email">
                <a:extLst>
                  <a:ext uri="{BEBA8EAE-BF5A-486C-A8C5-ECC9F3942E4B}">
                    <a14:imgProps xmlns:a14="http://schemas.microsoft.com/office/drawing/2010/main">
                      <a14:imgLayer r:embed="rId78">
                        <a14:imgEffect>
                          <a14:backgroundRemoval t="6557" b="98361" l="8333" r="100000">
                            <a14:backgroundMark x1="33333" y1="44262" x2="33333" y2="44262"/>
                          </a14:backgroundRemoval>
                        </a14:imgEffect>
                        <a14:imgEffect>
                          <a14:sharpenSoften amount="50000"/>
                        </a14:imgEffect>
                      </a14:imgLayer>
                    </a14:imgProps>
                  </a:ext>
                  <a:ext uri="{28A0092B-C50C-407E-A947-70E740481C1C}">
                    <a14:useLocalDpi xmlns:a14="http://schemas.microsoft.com/office/drawing/2010/main"/>
                  </a:ext>
                </a:extLst>
              </a:blip>
              <a:srcRect/>
              <a:stretch/>
            </p:blipFill>
            <p:spPr bwMode="auto">
              <a:xfrm>
                <a:off x="5586486" y="1503222"/>
                <a:ext cx="372344" cy="638176"/>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C:\Users\fiona\Downloads\Hieroglyph_picture_write_alphabet.jpg"/>
              <p:cNvPicPr>
                <a:picLocks noChangeAspect="1" noChangeArrowheads="1"/>
              </p:cNvPicPr>
              <p:nvPr/>
            </p:nvPicPr>
            <p:blipFill rotWithShape="1">
              <a:blip r:embed="rId79" cstate="email">
                <a:extLst>
                  <a:ext uri="{BEBA8EAE-BF5A-486C-A8C5-ECC9F3942E4B}">
                    <a14:imgProps xmlns:a14="http://schemas.microsoft.com/office/drawing/2010/main">
                      <a14:imgLayer r:embed="rId80">
                        <a14:imgEffect>
                          <a14:backgroundRemoval t="10345" b="89655" l="4615" r="90769"/>
                        </a14:imgEffect>
                        <a14:imgEffect>
                          <a14:sharpenSoften amount="50000"/>
                        </a14:imgEffect>
                      </a14:imgLayer>
                    </a14:imgProps>
                  </a:ext>
                  <a:ext uri="{28A0092B-C50C-407E-A947-70E740481C1C}">
                    <a14:useLocalDpi xmlns:a14="http://schemas.microsoft.com/office/drawing/2010/main"/>
                  </a:ext>
                </a:extLst>
              </a:blip>
              <a:srcRect/>
              <a:stretch/>
            </p:blipFill>
            <p:spPr bwMode="auto">
              <a:xfrm>
                <a:off x="5940152" y="1673481"/>
                <a:ext cx="676276" cy="29765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3" name="Group 62"/>
            <p:cNvGrpSpPr/>
            <p:nvPr/>
          </p:nvGrpSpPr>
          <p:grpSpPr>
            <a:xfrm>
              <a:off x="7081614" y="1412776"/>
              <a:ext cx="1224136" cy="628651"/>
              <a:chOff x="3779912" y="712117"/>
              <a:chExt cx="1224136" cy="628651"/>
            </a:xfrm>
          </p:grpSpPr>
          <p:pic>
            <p:nvPicPr>
              <p:cNvPr id="64" name="Picture 2" descr="C:\Users\fiona\Downloads\Hieroglyph_picture_write_alphabet.jpg"/>
              <p:cNvPicPr>
                <a:picLocks noChangeAspect="1" noChangeArrowheads="1"/>
              </p:cNvPicPr>
              <p:nvPr/>
            </p:nvPicPr>
            <p:blipFill rotWithShape="1">
              <a:blip r:embed="rId62" cstate="email">
                <a:extLst>
                  <a:ext uri="{BEBA8EAE-BF5A-486C-A8C5-ECC9F3942E4B}">
                    <a14:imgProps xmlns:a14="http://schemas.microsoft.com/office/drawing/2010/main">
                      <a14:imgLayer r:embed="rId63">
                        <a14:imgEffect>
                          <a14:backgroundRemoval t="8333" b="87500" l="8889" r="88889"/>
                        </a14:imgEffect>
                        <a14:imgEffect>
                          <a14:sharpenSoften amount="50000"/>
                        </a14:imgEffect>
                      </a14:imgLayer>
                    </a14:imgProps>
                  </a:ext>
                  <a:ext uri="{28A0092B-C50C-407E-A947-70E740481C1C}">
                    <a14:useLocalDpi xmlns:a14="http://schemas.microsoft.com/office/drawing/2010/main"/>
                  </a:ext>
                </a:extLst>
              </a:blip>
              <a:srcRect/>
              <a:stretch/>
            </p:blipFill>
            <p:spPr bwMode="auto">
              <a:xfrm>
                <a:off x="3779912" y="888434"/>
                <a:ext cx="466726" cy="246338"/>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 descr="C:\Users\fiona\Downloads\Hieroglyph_picture_write_alphabet.jpg"/>
              <p:cNvPicPr>
                <a:picLocks noChangeAspect="1" noChangeArrowheads="1"/>
              </p:cNvPicPr>
              <p:nvPr/>
            </p:nvPicPr>
            <p:blipFill rotWithShape="1">
              <a:blip r:embed="rId64" cstate="email">
                <a:extLst>
                  <a:ext uri="{BEBA8EAE-BF5A-486C-A8C5-ECC9F3942E4B}">
                    <a14:imgProps xmlns:a14="http://schemas.microsoft.com/office/drawing/2010/main">
                      <a14:imgLayer r:embed="rId65">
                        <a14:imgEffect>
                          <a14:backgroundRemoval t="7692" b="87179" l="8197" r="90164"/>
                        </a14:imgEffect>
                        <a14:imgEffect>
                          <a14:sharpenSoften amount="50000"/>
                        </a14:imgEffect>
                      </a14:imgLayer>
                    </a14:imgProps>
                  </a:ext>
                  <a:ext uri="{28A0092B-C50C-407E-A947-70E740481C1C}">
                    <a14:useLocalDpi xmlns:a14="http://schemas.microsoft.com/office/drawing/2010/main"/>
                  </a:ext>
                </a:extLst>
              </a:blip>
              <a:srcRect/>
              <a:stretch/>
            </p:blipFill>
            <p:spPr bwMode="auto">
              <a:xfrm>
                <a:off x="4139952" y="825210"/>
                <a:ext cx="638175" cy="402466"/>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 descr="C:\Users\fiona\Downloads\Hieroglyph_picture_write_alphabet.jpg"/>
              <p:cNvPicPr>
                <a:picLocks noChangeAspect="1" noChangeArrowheads="1"/>
              </p:cNvPicPr>
              <p:nvPr/>
            </p:nvPicPr>
            <p:blipFill rotWithShape="1">
              <a:blip r:embed="rId66" cstate="email">
                <a:extLst>
                  <a:ext uri="{BEBA8EAE-BF5A-486C-A8C5-ECC9F3942E4B}">
                    <a14:imgProps xmlns:a14="http://schemas.microsoft.com/office/drawing/2010/main">
                      <a14:imgLayer r:embed="rId67">
                        <a14:imgEffect>
                          <a14:backgroundRemoval t="9836" b="88525" l="9375" r="90625"/>
                        </a14:imgEffect>
                        <a14:imgEffect>
                          <a14:sharpenSoften amount="50000"/>
                        </a14:imgEffect>
                      </a14:imgLayer>
                    </a14:imgProps>
                  </a:ext>
                  <a:ext uri="{28A0092B-C50C-407E-A947-70E740481C1C}">
                    <a14:useLocalDpi xmlns:a14="http://schemas.microsoft.com/office/drawing/2010/main"/>
                  </a:ext>
                </a:extLst>
              </a:blip>
              <a:srcRect/>
              <a:stretch/>
            </p:blipFill>
            <p:spPr bwMode="auto">
              <a:xfrm>
                <a:off x="4665911" y="712117"/>
                <a:ext cx="338137" cy="6286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344" name="Group 14343"/>
            <p:cNvGrpSpPr/>
            <p:nvPr/>
          </p:nvGrpSpPr>
          <p:grpSpPr>
            <a:xfrm>
              <a:off x="3707904" y="2132856"/>
              <a:ext cx="2952328" cy="628651"/>
              <a:chOff x="3779912" y="2253441"/>
              <a:chExt cx="2952328" cy="628651"/>
            </a:xfrm>
          </p:grpSpPr>
          <p:pic>
            <p:nvPicPr>
              <p:cNvPr id="67" name="Picture 2" descr="C:\Users\fiona\Downloads\Hieroglyph_picture_write_alphabet.jpg"/>
              <p:cNvPicPr>
                <a:picLocks noChangeAspect="1" noChangeArrowheads="1"/>
              </p:cNvPicPr>
              <p:nvPr/>
            </p:nvPicPr>
            <p:blipFill rotWithShape="1">
              <a:blip r:embed="rId71" cstate="email">
                <a:extLst>
                  <a:ext uri="{BEBA8EAE-BF5A-486C-A8C5-ECC9F3942E4B}">
                    <a14:imgProps xmlns:a14="http://schemas.microsoft.com/office/drawing/2010/main">
                      <a14:imgLayer r:embed="rId72">
                        <a14:imgEffect>
                          <a14:backgroundRemoval t="9756" b="97561" l="5263" r="86842"/>
                        </a14:imgEffect>
                        <a14:imgEffect>
                          <a14:sharpenSoften amount="50000"/>
                        </a14:imgEffect>
                      </a14:imgLayer>
                    </a14:imgProps>
                  </a:ext>
                  <a:ext uri="{28A0092B-C50C-407E-A947-70E740481C1C}">
                    <a14:useLocalDpi xmlns:a14="http://schemas.microsoft.com/office/drawing/2010/main"/>
                  </a:ext>
                </a:extLst>
              </a:blip>
              <a:srcRect/>
              <a:stretch/>
            </p:blipFill>
            <p:spPr bwMode="auto">
              <a:xfrm>
                <a:off x="3779912" y="2342966"/>
                <a:ext cx="400050" cy="421111"/>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 descr="C:\Users\fiona\Downloads\Hieroglyph_picture_write_alphabet.jpg"/>
              <p:cNvPicPr>
                <a:picLocks noChangeAspect="1" noChangeArrowheads="1"/>
              </p:cNvPicPr>
              <p:nvPr/>
            </p:nvPicPr>
            <p:blipFill rotWithShape="1">
              <a:blip r:embed="rId81" cstate="email">
                <a:extLst>
                  <a:ext uri="{BEBA8EAE-BF5A-486C-A8C5-ECC9F3942E4B}">
                    <a14:imgProps xmlns:a14="http://schemas.microsoft.com/office/drawing/2010/main">
                      <a14:imgLayer r:embed="rId82">
                        <a14:imgEffect>
                          <a14:backgroundRemoval t="7273" b="89091" l="8571" r="94286"/>
                        </a14:imgEffect>
                        <a14:imgEffect>
                          <a14:sharpenSoften amount="50000"/>
                        </a14:imgEffect>
                      </a14:imgLayer>
                    </a14:imgProps>
                  </a:ext>
                  <a:ext uri="{28A0092B-C50C-407E-A947-70E740481C1C}">
                    <a14:useLocalDpi xmlns:a14="http://schemas.microsoft.com/office/drawing/2010/main"/>
                  </a:ext>
                </a:extLst>
              </a:blip>
              <a:srcRect/>
              <a:stretch/>
            </p:blipFill>
            <p:spPr bwMode="auto">
              <a:xfrm>
                <a:off x="4139408" y="2269236"/>
                <a:ext cx="363264" cy="568569"/>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 descr="C:\Users\fiona\Downloads\Hieroglyph_picture_write_alphabet.jpg"/>
              <p:cNvPicPr>
                <a:picLocks noChangeAspect="1" noChangeArrowheads="1"/>
              </p:cNvPicPr>
              <p:nvPr/>
            </p:nvPicPr>
            <p:blipFill rotWithShape="1">
              <a:blip r:embed="rId83" cstate="email">
                <a:extLst>
                  <a:ext uri="{BEBA8EAE-BF5A-486C-A8C5-ECC9F3942E4B}">
                    <a14:imgProps xmlns:a14="http://schemas.microsoft.com/office/drawing/2010/main">
                      <a14:imgLayer r:embed="rId84">
                        <a14:imgEffect>
                          <a14:backgroundRemoval t="0" b="77778" l="1587" r="93651"/>
                        </a14:imgEffect>
                        <a14:imgEffect>
                          <a14:sharpenSoften amount="50000"/>
                        </a14:imgEffect>
                      </a14:imgLayer>
                    </a14:imgProps>
                  </a:ext>
                  <a:ext uri="{28A0092B-C50C-407E-A947-70E740481C1C}">
                    <a14:useLocalDpi xmlns:a14="http://schemas.microsoft.com/office/drawing/2010/main"/>
                  </a:ext>
                </a:extLst>
              </a:blip>
              <a:srcRect/>
              <a:stretch/>
            </p:blipFill>
            <p:spPr bwMode="auto">
              <a:xfrm>
                <a:off x="4511129" y="2474643"/>
                <a:ext cx="647700" cy="187410"/>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C:\Users\fiona\Downloads\Hieroglyph_picture_write_alphabet.jpg"/>
              <p:cNvPicPr>
                <a:picLocks noChangeAspect="1" noChangeArrowheads="1"/>
              </p:cNvPicPr>
              <p:nvPr/>
            </p:nvPicPr>
            <p:blipFill rotWithShape="1">
              <a:blip r:embed="rId83" cstate="email">
                <a:extLst>
                  <a:ext uri="{BEBA8EAE-BF5A-486C-A8C5-ECC9F3942E4B}">
                    <a14:imgProps xmlns:a14="http://schemas.microsoft.com/office/drawing/2010/main">
                      <a14:imgLayer r:embed="rId84">
                        <a14:imgEffect>
                          <a14:backgroundRemoval t="0" b="77778" l="1587" r="93651"/>
                        </a14:imgEffect>
                        <a14:imgEffect>
                          <a14:sharpenSoften amount="50000"/>
                        </a14:imgEffect>
                      </a14:imgLayer>
                    </a14:imgProps>
                  </a:ext>
                  <a:ext uri="{28A0092B-C50C-407E-A947-70E740481C1C}">
                    <a14:useLocalDpi xmlns:a14="http://schemas.microsoft.com/office/drawing/2010/main"/>
                  </a:ext>
                </a:extLst>
              </a:blip>
              <a:srcRect/>
              <a:stretch/>
            </p:blipFill>
            <p:spPr bwMode="auto">
              <a:xfrm>
                <a:off x="5161458" y="2477591"/>
                <a:ext cx="647700" cy="18741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 descr="C:\Users\fiona\Downloads\Hieroglyph_picture_write_alphabet.jpg"/>
              <p:cNvPicPr>
                <a:picLocks noChangeAspect="1" noChangeArrowheads="1"/>
              </p:cNvPicPr>
              <p:nvPr/>
            </p:nvPicPr>
            <p:blipFill rotWithShape="1">
              <a:blip r:embed="rId85" cstate="email">
                <a:extLst>
                  <a:ext uri="{BEBA8EAE-BF5A-486C-A8C5-ECC9F3942E4B}">
                    <a14:imgProps xmlns:a14="http://schemas.microsoft.com/office/drawing/2010/main">
                      <a14:imgLayer r:embed="rId86">
                        <a14:imgEffect>
                          <a14:backgroundRemoval t="6061" b="93939" l="4545" r="90909"/>
                        </a14:imgEffect>
                        <a14:imgEffect>
                          <a14:sharpenSoften amount="50000"/>
                        </a14:imgEffect>
                      </a14:imgLayer>
                    </a14:imgProps>
                  </a:ext>
                  <a:ext uri="{28A0092B-C50C-407E-A947-70E740481C1C}">
                    <a14:useLocalDpi xmlns:a14="http://schemas.microsoft.com/office/drawing/2010/main"/>
                  </a:ext>
                </a:extLst>
              </a:blip>
              <a:srcRect/>
              <a:stretch/>
            </p:blipFill>
            <p:spPr bwMode="auto">
              <a:xfrm>
                <a:off x="5772658" y="2383509"/>
                <a:ext cx="682924" cy="340022"/>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2" descr="C:\Users\fiona\Downloads\Hieroglyph_picture_write_alphabet.jpg"/>
              <p:cNvPicPr>
                <a:picLocks noChangeAspect="1" noChangeArrowheads="1"/>
              </p:cNvPicPr>
              <p:nvPr/>
            </p:nvPicPr>
            <p:blipFill rotWithShape="1">
              <a:blip r:embed="rId66" cstate="email">
                <a:extLst>
                  <a:ext uri="{BEBA8EAE-BF5A-486C-A8C5-ECC9F3942E4B}">
                    <a14:imgProps xmlns:a14="http://schemas.microsoft.com/office/drawing/2010/main">
                      <a14:imgLayer r:embed="rId67">
                        <a14:imgEffect>
                          <a14:backgroundRemoval t="9836" b="88525" l="9375" r="90625"/>
                        </a14:imgEffect>
                        <a14:imgEffect>
                          <a14:sharpenSoften amount="50000"/>
                        </a14:imgEffect>
                      </a14:imgLayer>
                    </a14:imgProps>
                  </a:ext>
                  <a:ext uri="{28A0092B-C50C-407E-A947-70E740481C1C}">
                    <a14:useLocalDpi xmlns:a14="http://schemas.microsoft.com/office/drawing/2010/main"/>
                  </a:ext>
                </a:extLst>
              </a:blip>
              <a:srcRect/>
              <a:stretch/>
            </p:blipFill>
            <p:spPr bwMode="auto">
              <a:xfrm>
                <a:off x="6394103" y="2253441"/>
                <a:ext cx="338137" cy="6286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345" name="Group 14344"/>
            <p:cNvGrpSpPr/>
            <p:nvPr/>
          </p:nvGrpSpPr>
          <p:grpSpPr>
            <a:xfrm>
              <a:off x="7020272" y="2204864"/>
              <a:ext cx="1037456" cy="354230"/>
              <a:chOff x="7036271" y="2381177"/>
              <a:chExt cx="1037456" cy="354230"/>
            </a:xfrm>
          </p:grpSpPr>
          <p:pic>
            <p:nvPicPr>
              <p:cNvPr id="73" name="Picture 2" descr="C:\Users\fiona\Downloads\Hieroglyph_picture_write_alphabet.jpg"/>
              <p:cNvPicPr>
                <a:picLocks noChangeAspect="1" noChangeArrowheads="1"/>
              </p:cNvPicPr>
              <p:nvPr/>
            </p:nvPicPr>
            <p:blipFill rotWithShape="1">
              <a:blip r:embed="rId73" cstate="email">
                <a:extLst>
                  <a:ext uri="{BEBA8EAE-BF5A-486C-A8C5-ECC9F3942E4B}">
                    <a14:imgProps xmlns:a14="http://schemas.microsoft.com/office/drawing/2010/main">
                      <a14:imgLayer r:embed="rId74">
                        <a14:imgEffect>
                          <a14:backgroundRemoval t="6250" b="93750" l="7692" r="97436">
                            <a14:foregroundMark x1="64103" y1="40625" x2="64103" y2="40625"/>
                          </a14:backgroundRemoval>
                        </a14:imgEffect>
                        <a14:imgEffect>
                          <a14:sharpenSoften amount="50000"/>
                        </a14:imgEffect>
                      </a14:imgLayer>
                    </a14:imgProps>
                  </a:ext>
                  <a:ext uri="{28A0092B-C50C-407E-A947-70E740481C1C}">
                    <a14:useLocalDpi xmlns:a14="http://schemas.microsoft.com/office/drawing/2010/main"/>
                  </a:ext>
                </a:extLst>
              </a:blip>
              <a:srcRect/>
              <a:stretch/>
            </p:blipFill>
            <p:spPr bwMode="auto">
              <a:xfrm>
                <a:off x="7036271" y="2407184"/>
                <a:ext cx="400050" cy="328223"/>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2" descr="C:\Users\fiona\Downloads\Hieroglyph_picture_write_alphabet.jpg"/>
              <p:cNvPicPr>
                <a:picLocks noChangeAspect="1" noChangeArrowheads="1"/>
              </p:cNvPicPr>
              <p:nvPr/>
            </p:nvPicPr>
            <p:blipFill rotWithShape="1">
              <a:blip r:embed="rId87" cstate="email">
                <a:extLst>
                  <a:ext uri="{BEBA8EAE-BF5A-486C-A8C5-ECC9F3942E4B}">
                    <a14:imgProps xmlns:a14="http://schemas.microsoft.com/office/drawing/2010/main">
                      <a14:imgLayer r:embed="rId88">
                        <a14:imgEffect>
                          <a14:backgroundRemoval t="8824" b="85294" l="3125" r="95313"/>
                        </a14:imgEffect>
                        <a14:imgEffect>
                          <a14:sharpenSoften amount="50000"/>
                        </a14:imgEffect>
                      </a14:imgLayer>
                    </a14:imgProps>
                  </a:ext>
                  <a:ext uri="{28A0092B-C50C-407E-A947-70E740481C1C}">
                    <a14:useLocalDpi xmlns:a14="http://schemas.microsoft.com/office/drawing/2010/main"/>
                  </a:ext>
                </a:extLst>
              </a:blip>
              <a:srcRect/>
              <a:stretch/>
            </p:blipFill>
            <p:spPr bwMode="auto">
              <a:xfrm>
                <a:off x="7406977" y="2381177"/>
                <a:ext cx="666750" cy="3446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5" name="Group 74"/>
            <p:cNvGrpSpPr/>
            <p:nvPr/>
          </p:nvGrpSpPr>
          <p:grpSpPr>
            <a:xfrm>
              <a:off x="3714947" y="2852936"/>
              <a:ext cx="1224136" cy="628651"/>
              <a:chOff x="3779912" y="712117"/>
              <a:chExt cx="1224136" cy="628651"/>
            </a:xfrm>
          </p:grpSpPr>
          <p:pic>
            <p:nvPicPr>
              <p:cNvPr id="76" name="Picture 2" descr="C:\Users\fiona\Downloads\Hieroglyph_picture_write_alphabet.jpg"/>
              <p:cNvPicPr>
                <a:picLocks noChangeAspect="1" noChangeArrowheads="1"/>
              </p:cNvPicPr>
              <p:nvPr/>
            </p:nvPicPr>
            <p:blipFill rotWithShape="1">
              <a:blip r:embed="rId62" cstate="email">
                <a:extLst>
                  <a:ext uri="{BEBA8EAE-BF5A-486C-A8C5-ECC9F3942E4B}">
                    <a14:imgProps xmlns:a14="http://schemas.microsoft.com/office/drawing/2010/main">
                      <a14:imgLayer r:embed="rId63">
                        <a14:imgEffect>
                          <a14:backgroundRemoval t="8333" b="87500" l="8889" r="88889"/>
                        </a14:imgEffect>
                        <a14:imgEffect>
                          <a14:sharpenSoften amount="50000"/>
                        </a14:imgEffect>
                      </a14:imgLayer>
                    </a14:imgProps>
                  </a:ext>
                  <a:ext uri="{28A0092B-C50C-407E-A947-70E740481C1C}">
                    <a14:useLocalDpi xmlns:a14="http://schemas.microsoft.com/office/drawing/2010/main"/>
                  </a:ext>
                </a:extLst>
              </a:blip>
              <a:srcRect/>
              <a:stretch/>
            </p:blipFill>
            <p:spPr bwMode="auto">
              <a:xfrm>
                <a:off x="3779912" y="888434"/>
                <a:ext cx="466726" cy="246338"/>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2" descr="C:\Users\fiona\Downloads\Hieroglyph_picture_write_alphabet.jpg"/>
              <p:cNvPicPr>
                <a:picLocks noChangeAspect="1" noChangeArrowheads="1"/>
              </p:cNvPicPr>
              <p:nvPr/>
            </p:nvPicPr>
            <p:blipFill rotWithShape="1">
              <a:blip r:embed="rId64" cstate="email">
                <a:extLst>
                  <a:ext uri="{BEBA8EAE-BF5A-486C-A8C5-ECC9F3942E4B}">
                    <a14:imgProps xmlns:a14="http://schemas.microsoft.com/office/drawing/2010/main">
                      <a14:imgLayer r:embed="rId65">
                        <a14:imgEffect>
                          <a14:backgroundRemoval t="7692" b="87179" l="8197" r="90164"/>
                        </a14:imgEffect>
                        <a14:imgEffect>
                          <a14:sharpenSoften amount="50000"/>
                        </a14:imgEffect>
                      </a14:imgLayer>
                    </a14:imgProps>
                  </a:ext>
                  <a:ext uri="{28A0092B-C50C-407E-A947-70E740481C1C}">
                    <a14:useLocalDpi xmlns:a14="http://schemas.microsoft.com/office/drawing/2010/main"/>
                  </a:ext>
                </a:extLst>
              </a:blip>
              <a:srcRect/>
              <a:stretch/>
            </p:blipFill>
            <p:spPr bwMode="auto">
              <a:xfrm>
                <a:off x="4139952" y="825210"/>
                <a:ext cx="638175" cy="402466"/>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2" descr="C:\Users\fiona\Downloads\Hieroglyph_picture_write_alphabet.jpg"/>
              <p:cNvPicPr>
                <a:picLocks noChangeAspect="1" noChangeArrowheads="1"/>
              </p:cNvPicPr>
              <p:nvPr/>
            </p:nvPicPr>
            <p:blipFill rotWithShape="1">
              <a:blip r:embed="rId66" cstate="email">
                <a:extLst>
                  <a:ext uri="{BEBA8EAE-BF5A-486C-A8C5-ECC9F3942E4B}">
                    <a14:imgProps xmlns:a14="http://schemas.microsoft.com/office/drawing/2010/main">
                      <a14:imgLayer r:embed="rId67">
                        <a14:imgEffect>
                          <a14:backgroundRemoval t="9836" b="88525" l="9375" r="90625"/>
                        </a14:imgEffect>
                        <a14:imgEffect>
                          <a14:sharpenSoften amount="50000"/>
                        </a14:imgEffect>
                      </a14:imgLayer>
                    </a14:imgProps>
                  </a:ext>
                  <a:ext uri="{28A0092B-C50C-407E-A947-70E740481C1C}">
                    <a14:useLocalDpi xmlns:a14="http://schemas.microsoft.com/office/drawing/2010/main"/>
                  </a:ext>
                </a:extLst>
              </a:blip>
              <a:srcRect/>
              <a:stretch/>
            </p:blipFill>
            <p:spPr bwMode="auto">
              <a:xfrm>
                <a:off x="4665911" y="712117"/>
                <a:ext cx="338137" cy="6286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346" name="Group 14345"/>
            <p:cNvGrpSpPr/>
            <p:nvPr/>
          </p:nvGrpSpPr>
          <p:grpSpPr>
            <a:xfrm>
              <a:off x="5220071" y="2852936"/>
              <a:ext cx="1976636" cy="638174"/>
              <a:chOff x="5302051" y="2971617"/>
              <a:chExt cx="1976636" cy="638174"/>
            </a:xfrm>
          </p:grpSpPr>
          <p:pic>
            <p:nvPicPr>
              <p:cNvPr id="79" name="Picture 2" descr="C:\Users\fiona\Downloads\Hieroglyph_picture_write_alphabet.jpg"/>
              <p:cNvPicPr>
                <a:picLocks noChangeAspect="1" noChangeArrowheads="1"/>
              </p:cNvPicPr>
              <p:nvPr/>
            </p:nvPicPr>
            <p:blipFill rotWithShape="1">
              <a:blip r:embed="rId68" cstate="email">
                <a:extLst>
                  <a:ext uri="{BEBA8EAE-BF5A-486C-A8C5-ECC9F3942E4B}">
                    <a14:imgProps xmlns:a14="http://schemas.microsoft.com/office/drawing/2010/main">
                      <a14:imgLayer r:embed="rId69">
                        <a14:imgEffect>
                          <a14:backgroundRemoval t="9524" b="90476" l="9375" r="89063"/>
                        </a14:imgEffect>
                        <a14:imgEffect>
                          <a14:sharpenSoften amount="50000"/>
                        </a14:imgEffect>
                      </a14:imgLayer>
                    </a14:imgProps>
                  </a:ext>
                  <a:ext uri="{28A0092B-C50C-407E-A947-70E740481C1C}">
                    <a14:useLocalDpi xmlns:a14="http://schemas.microsoft.com/office/drawing/2010/main"/>
                  </a:ext>
                </a:extLst>
              </a:blip>
              <a:srcRect/>
              <a:stretch/>
            </p:blipFill>
            <p:spPr bwMode="auto">
              <a:xfrm>
                <a:off x="5302051" y="3163970"/>
                <a:ext cx="666750" cy="214268"/>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2" descr="C:\Users\fiona\Downloads\Hieroglyph_picture_write_alphabet.jpg"/>
              <p:cNvPicPr>
                <a:picLocks noChangeAspect="1" noChangeArrowheads="1"/>
              </p:cNvPicPr>
              <p:nvPr/>
            </p:nvPicPr>
            <p:blipFill rotWithShape="1">
              <a:blip r:embed="rId89" cstate="email">
                <a:extLst>
                  <a:ext uri="{BEBA8EAE-BF5A-486C-A8C5-ECC9F3942E4B}">
                    <a14:imgProps xmlns:a14="http://schemas.microsoft.com/office/drawing/2010/main">
                      <a14:imgLayer r:embed="rId4">
                        <a14:imgEffect>
                          <a14:backgroundRemoval t="8333" b="88333" l="1493" r="89552"/>
                        </a14:imgEffect>
                        <a14:imgEffect>
                          <a14:sharpenSoften amount="50000"/>
                        </a14:imgEffect>
                      </a14:imgLayer>
                    </a14:imgProps>
                  </a:ext>
                  <a:ext uri="{28A0092B-C50C-407E-A947-70E740481C1C}">
                    <a14:useLocalDpi xmlns:a14="http://schemas.microsoft.com/office/drawing/2010/main"/>
                  </a:ext>
                </a:extLst>
              </a:blip>
              <a:srcRect/>
              <a:stretch/>
            </p:blipFill>
            <p:spPr bwMode="auto">
              <a:xfrm>
                <a:off x="5941268" y="2981141"/>
                <a:ext cx="695325" cy="628650"/>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2" descr="C:\Users\fiona\Downloads\Hieroglyph_picture_write_alphabet.jpg"/>
              <p:cNvPicPr>
                <a:picLocks noChangeAspect="1" noChangeArrowheads="1"/>
              </p:cNvPicPr>
              <p:nvPr/>
            </p:nvPicPr>
            <p:blipFill rotWithShape="1">
              <a:blip r:embed="rId90" cstate="email">
                <a:extLst>
                  <a:ext uri="{BEBA8EAE-BF5A-486C-A8C5-ECC9F3942E4B}">
                    <a14:imgProps xmlns:a14="http://schemas.microsoft.com/office/drawing/2010/main">
                      <a14:imgLayer r:embed="rId28">
                        <a14:imgEffect>
                          <a14:backgroundRemoval t="7143" b="98214" l="0" r="86957">
                            <a14:foregroundMark x1="26087" y1="55357" x2="26087" y2="55357"/>
                            <a14:foregroundMark x1="23188" y1="58929" x2="23188" y2="58929"/>
                            <a14:foregroundMark x1="21739" y1="75000" x2="21739" y2="75000"/>
                            <a14:foregroundMark x1="17391" y1="85714" x2="17391" y2="85714"/>
                            <a14:foregroundMark x1="49275" y1="78571" x2="49275" y2="78571"/>
                          </a14:backgroundRemoval>
                        </a14:imgEffect>
                        <a14:imgEffect>
                          <a14:sharpenSoften amount="50000"/>
                        </a14:imgEffect>
                      </a14:imgLayer>
                    </a14:imgProps>
                  </a:ext>
                  <a:ext uri="{28A0092B-C50C-407E-A947-70E740481C1C}">
                    <a14:useLocalDpi xmlns:a14="http://schemas.microsoft.com/office/drawing/2010/main"/>
                  </a:ext>
                </a:extLst>
              </a:blip>
              <a:srcRect/>
              <a:stretch/>
            </p:blipFill>
            <p:spPr bwMode="auto">
              <a:xfrm>
                <a:off x="6444208" y="2995815"/>
                <a:ext cx="716732" cy="580256"/>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2" descr="C:\Users\fiona\Downloads\Hieroglyph_picture_write_alphabet.jpg"/>
              <p:cNvPicPr>
                <a:picLocks noChangeAspect="1" noChangeArrowheads="1"/>
              </p:cNvPicPr>
              <p:nvPr/>
            </p:nvPicPr>
            <p:blipFill rotWithShape="1">
              <a:blip r:embed="rId66" cstate="email">
                <a:extLst>
                  <a:ext uri="{BEBA8EAE-BF5A-486C-A8C5-ECC9F3942E4B}">
                    <a14:imgProps xmlns:a14="http://schemas.microsoft.com/office/drawing/2010/main">
                      <a14:imgLayer r:embed="rId67">
                        <a14:imgEffect>
                          <a14:backgroundRemoval t="9836" b="88525" l="9375" r="90625"/>
                        </a14:imgEffect>
                        <a14:imgEffect>
                          <a14:sharpenSoften amount="50000"/>
                        </a14:imgEffect>
                      </a14:imgLayer>
                    </a14:imgProps>
                  </a:ext>
                  <a:ext uri="{28A0092B-C50C-407E-A947-70E740481C1C}">
                    <a14:useLocalDpi xmlns:a14="http://schemas.microsoft.com/office/drawing/2010/main"/>
                  </a:ext>
                </a:extLst>
              </a:blip>
              <a:srcRect/>
              <a:stretch/>
            </p:blipFill>
            <p:spPr bwMode="auto">
              <a:xfrm>
                <a:off x="6940550" y="2971617"/>
                <a:ext cx="338137" cy="6286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6" name="Group 85"/>
            <p:cNvGrpSpPr/>
            <p:nvPr/>
          </p:nvGrpSpPr>
          <p:grpSpPr>
            <a:xfrm>
              <a:off x="7524327" y="2852936"/>
              <a:ext cx="1029942" cy="638176"/>
              <a:chOff x="5586486" y="1503222"/>
              <a:chExt cx="1029942" cy="638176"/>
            </a:xfrm>
          </p:grpSpPr>
          <p:pic>
            <p:nvPicPr>
              <p:cNvPr id="87" name="Picture 2" descr="C:\Users\fiona\Downloads\Hieroglyph_picture_write_alphabet.jpg"/>
              <p:cNvPicPr>
                <a:picLocks noChangeAspect="1" noChangeArrowheads="1"/>
              </p:cNvPicPr>
              <p:nvPr/>
            </p:nvPicPr>
            <p:blipFill rotWithShape="1">
              <a:blip r:embed="rId77" cstate="email">
                <a:extLst>
                  <a:ext uri="{BEBA8EAE-BF5A-486C-A8C5-ECC9F3942E4B}">
                    <a14:imgProps xmlns:a14="http://schemas.microsoft.com/office/drawing/2010/main">
                      <a14:imgLayer r:embed="rId78">
                        <a14:imgEffect>
                          <a14:backgroundRemoval t="6557" b="98361" l="8333" r="100000">
                            <a14:backgroundMark x1="33333" y1="44262" x2="33333" y2="44262"/>
                          </a14:backgroundRemoval>
                        </a14:imgEffect>
                        <a14:imgEffect>
                          <a14:sharpenSoften amount="50000"/>
                        </a14:imgEffect>
                      </a14:imgLayer>
                    </a14:imgProps>
                  </a:ext>
                  <a:ext uri="{28A0092B-C50C-407E-A947-70E740481C1C}">
                    <a14:useLocalDpi xmlns:a14="http://schemas.microsoft.com/office/drawing/2010/main"/>
                  </a:ext>
                </a:extLst>
              </a:blip>
              <a:srcRect/>
              <a:stretch/>
            </p:blipFill>
            <p:spPr bwMode="auto">
              <a:xfrm>
                <a:off x="5586486" y="1503222"/>
                <a:ext cx="372344" cy="638176"/>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2" descr="C:\Users\fiona\Downloads\Hieroglyph_picture_write_alphabet.jpg"/>
              <p:cNvPicPr>
                <a:picLocks noChangeAspect="1" noChangeArrowheads="1"/>
              </p:cNvPicPr>
              <p:nvPr/>
            </p:nvPicPr>
            <p:blipFill rotWithShape="1">
              <a:blip r:embed="rId79" cstate="email">
                <a:extLst>
                  <a:ext uri="{BEBA8EAE-BF5A-486C-A8C5-ECC9F3942E4B}">
                    <a14:imgProps xmlns:a14="http://schemas.microsoft.com/office/drawing/2010/main">
                      <a14:imgLayer r:embed="rId80">
                        <a14:imgEffect>
                          <a14:backgroundRemoval t="10345" b="89655" l="4615" r="90769"/>
                        </a14:imgEffect>
                        <a14:imgEffect>
                          <a14:sharpenSoften amount="50000"/>
                        </a14:imgEffect>
                      </a14:imgLayer>
                    </a14:imgProps>
                  </a:ext>
                  <a:ext uri="{28A0092B-C50C-407E-A947-70E740481C1C}">
                    <a14:useLocalDpi xmlns:a14="http://schemas.microsoft.com/office/drawing/2010/main"/>
                  </a:ext>
                </a:extLst>
              </a:blip>
              <a:srcRect/>
              <a:stretch/>
            </p:blipFill>
            <p:spPr bwMode="auto">
              <a:xfrm>
                <a:off x="5940152" y="1673481"/>
                <a:ext cx="676276" cy="29765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9" name="Group 88"/>
            <p:cNvGrpSpPr/>
            <p:nvPr/>
          </p:nvGrpSpPr>
          <p:grpSpPr>
            <a:xfrm>
              <a:off x="3707903" y="3664445"/>
              <a:ext cx="1224136" cy="628651"/>
              <a:chOff x="3779912" y="712117"/>
              <a:chExt cx="1224136" cy="628651"/>
            </a:xfrm>
          </p:grpSpPr>
          <p:pic>
            <p:nvPicPr>
              <p:cNvPr id="90" name="Picture 2" descr="C:\Users\fiona\Downloads\Hieroglyph_picture_write_alphabet.jpg"/>
              <p:cNvPicPr>
                <a:picLocks noChangeAspect="1" noChangeArrowheads="1"/>
              </p:cNvPicPr>
              <p:nvPr/>
            </p:nvPicPr>
            <p:blipFill rotWithShape="1">
              <a:blip r:embed="rId62" cstate="email">
                <a:extLst>
                  <a:ext uri="{BEBA8EAE-BF5A-486C-A8C5-ECC9F3942E4B}">
                    <a14:imgProps xmlns:a14="http://schemas.microsoft.com/office/drawing/2010/main">
                      <a14:imgLayer r:embed="rId63">
                        <a14:imgEffect>
                          <a14:backgroundRemoval t="8333" b="87500" l="8889" r="88889"/>
                        </a14:imgEffect>
                        <a14:imgEffect>
                          <a14:sharpenSoften amount="50000"/>
                        </a14:imgEffect>
                      </a14:imgLayer>
                    </a14:imgProps>
                  </a:ext>
                  <a:ext uri="{28A0092B-C50C-407E-A947-70E740481C1C}">
                    <a14:useLocalDpi xmlns:a14="http://schemas.microsoft.com/office/drawing/2010/main"/>
                  </a:ext>
                </a:extLst>
              </a:blip>
              <a:srcRect/>
              <a:stretch/>
            </p:blipFill>
            <p:spPr bwMode="auto">
              <a:xfrm>
                <a:off x="3779912" y="888434"/>
                <a:ext cx="466726" cy="246338"/>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 descr="C:\Users\fiona\Downloads\Hieroglyph_picture_write_alphabet.jpg"/>
              <p:cNvPicPr>
                <a:picLocks noChangeAspect="1" noChangeArrowheads="1"/>
              </p:cNvPicPr>
              <p:nvPr/>
            </p:nvPicPr>
            <p:blipFill rotWithShape="1">
              <a:blip r:embed="rId64" cstate="email">
                <a:extLst>
                  <a:ext uri="{BEBA8EAE-BF5A-486C-A8C5-ECC9F3942E4B}">
                    <a14:imgProps xmlns:a14="http://schemas.microsoft.com/office/drawing/2010/main">
                      <a14:imgLayer r:embed="rId65">
                        <a14:imgEffect>
                          <a14:backgroundRemoval t="7692" b="87179" l="8197" r="90164"/>
                        </a14:imgEffect>
                        <a14:imgEffect>
                          <a14:sharpenSoften amount="50000"/>
                        </a14:imgEffect>
                      </a14:imgLayer>
                    </a14:imgProps>
                  </a:ext>
                  <a:ext uri="{28A0092B-C50C-407E-A947-70E740481C1C}">
                    <a14:useLocalDpi xmlns:a14="http://schemas.microsoft.com/office/drawing/2010/main"/>
                  </a:ext>
                </a:extLst>
              </a:blip>
              <a:srcRect/>
              <a:stretch/>
            </p:blipFill>
            <p:spPr bwMode="auto">
              <a:xfrm>
                <a:off x="4139952" y="825210"/>
                <a:ext cx="638175" cy="402466"/>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2" descr="C:\Users\fiona\Downloads\Hieroglyph_picture_write_alphabet.jpg"/>
              <p:cNvPicPr>
                <a:picLocks noChangeAspect="1" noChangeArrowheads="1"/>
              </p:cNvPicPr>
              <p:nvPr/>
            </p:nvPicPr>
            <p:blipFill rotWithShape="1">
              <a:blip r:embed="rId66" cstate="email">
                <a:extLst>
                  <a:ext uri="{BEBA8EAE-BF5A-486C-A8C5-ECC9F3942E4B}">
                    <a14:imgProps xmlns:a14="http://schemas.microsoft.com/office/drawing/2010/main">
                      <a14:imgLayer r:embed="rId67">
                        <a14:imgEffect>
                          <a14:backgroundRemoval t="9836" b="88525" l="9375" r="90625"/>
                        </a14:imgEffect>
                        <a14:imgEffect>
                          <a14:sharpenSoften amount="50000"/>
                        </a14:imgEffect>
                      </a14:imgLayer>
                    </a14:imgProps>
                  </a:ext>
                  <a:ext uri="{28A0092B-C50C-407E-A947-70E740481C1C}">
                    <a14:useLocalDpi xmlns:a14="http://schemas.microsoft.com/office/drawing/2010/main"/>
                  </a:ext>
                </a:extLst>
              </a:blip>
              <a:srcRect/>
              <a:stretch/>
            </p:blipFill>
            <p:spPr bwMode="auto">
              <a:xfrm>
                <a:off x="4665911" y="712117"/>
                <a:ext cx="338137" cy="6286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347" name="Group 14346"/>
            <p:cNvGrpSpPr/>
            <p:nvPr/>
          </p:nvGrpSpPr>
          <p:grpSpPr>
            <a:xfrm>
              <a:off x="5220071" y="3648655"/>
              <a:ext cx="2666409" cy="644441"/>
              <a:chOff x="5283493" y="3717118"/>
              <a:chExt cx="2666409" cy="644441"/>
            </a:xfrm>
          </p:grpSpPr>
          <p:pic>
            <p:nvPicPr>
              <p:cNvPr id="43" name="Picture 2" descr="C:\Users\fiona\Downloads\Hieroglyph_picture_write_alphabet.jpg"/>
              <p:cNvPicPr>
                <a:picLocks noChangeAspect="1" noChangeArrowheads="1"/>
              </p:cNvPicPr>
              <p:nvPr/>
            </p:nvPicPr>
            <p:blipFill rotWithShape="1">
              <a:blip r:embed="rId91" cstate="email">
                <a:extLst>
                  <a:ext uri="{BEBA8EAE-BF5A-486C-A8C5-ECC9F3942E4B}">
                    <a14:imgProps xmlns:a14="http://schemas.microsoft.com/office/drawing/2010/main">
                      <a14:imgLayer r:embed="rId92">
                        <a14:imgEffect>
                          <a14:backgroundRemoval t="8333" b="79167" l="0" r="100000"/>
                        </a14:imgEffect>
                        <a14:imgEffect>
                          <a14:sharpenSoften amount="50000"/>
                        </a14:imgEffect>
                      </a14:imgLayer>
                    </a14:imgProps>
                  </a:ext>
                  <a:ext uri="{28A0092B-C50C-407E-A947-70E740481C1C}">
                    <a14:useLocalDpi xmlns:a14="http://schemas.microsoft.com/office/drawing/2010/main"/>
                  </a:ext>
                </a:extLst>
              </a:blip>
              <a:srcRect/>
              <a:stretch/>
            </p:blipFill>
            <p:spPr bwMode="auto">
              <a:xfrm>
                <a:off x="5283493" y="3911603"/>
                <a:ext cx="626223" cy="243280"/>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2" descr="C:\Users\fiona\Downloads\Hieroglyph_picture_write_alphabet.jpg"/>
              <p:cNvPicPr>
                <a:picLocks noChangeAspect="1" noChangeArrowheads="1"/>
              </p:cNvPicPr>
              <p:nvPr/>
            </p:nvPicPr>
            <p:blipFill rotWithShape="1">
              <a:blip r:embed="rId77" cstate="email">
                <a:extLst>
                  <a:ext uri="{BEBA8EAE-BF5A-486C-A8C5-ECC9F3942E4B}">
                    <a14:imgProps xmlns:a14="http://schemas.microsoft.com/office/drawing/2010/main">
                      <a14:imgLayer r:embed="rId78">
                        <a14:imgEffect>
                          <a14:backgroundRemoval t="6557" b="98361" l="8333" r="100000">
                            <a14:backgroundMark x1="33333" y1="44262" x2="33333" y2="44262"/>
                          </a14:backgroundRemoval>
                        </a14:imgEffect>
                        <a14:imgEffect>
                          <a14:sharpenSoften amount="50000"/>
                        </a14:imgEffect>
                      </a14:imgLayer>
                    </a14:imgProps>
                  </a:ext>
                  <a:ext uri="{28A0092B-C50C-407E-A947-70E740481C1C}">
                    <a14:useLocalDpi xmlns:a14="http://schemas.microsoft.com/office/drawing/2010/main"/>
                  </a:ext>
                </a:extLst>
              </a:blip>
              <a:srcRect/>
              <a:stretch/>
            </p:blipFill>
            <p:spPr bwMode="auto">
              <a:xfrm>
                <a:off x="5915099" y="3723383"/>
                <a:ext cx="372344" cy="638176"/>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2" descr="C:\Users\fiona\Downloads\Hieroglyph_picture_write_alphabet.jpg"/>
              <p:cNvPicPr>
                <a:picLocks noChangeAspect="1" noChangeArrowheads="1"/>
              </p:cNvPicPr>
              <p:nvPr/>
            </p:nvPicPr>
            <p:blipFill rotWithShape="1">
              <a:blip r:embed="rId81" cstate="email">
                <a:extLst>
                  <a:ext uri="{BEBA8EAE-BF5A-486C-A8C5-ECC9F3942E4B}">
                    <a14:imgProps xmlns:a14="http://schemas.microsoft.com/office/drawing/2010/main">
                      <a14:imgLayer r:embed="rId82">
                        <a14:imgEffect>
                          <a14:backgroundRemoval t="7273" b="89091" l="8571" r="94286"/>
                        </a14:imgEffect>
                        <a14:imgEffect>
                          <a14:sharpenSoften amount="50000"/>
                        </a14:imgEffect>
                      </a14:imgLayer>
                    </a14:imgProps>
                  </a:ext>
                  <a:ext uri="{28A0092B-C50C-407E-A947-70E740481C1C}">
                    <a14:useLocalDpi xmlns:a14="http://schemas.microsoft.com/office/drawing/2010/main"/>
                  </a:ext>
                </a:extLst>
              </a:blip>
              <a:srcRect/>
              <a:stretch/>
            </p:blipFill>
            <p:spPr bwMode="auto">
              <a:xfrm>
                <a:off x="6296968" y="3717118"/>
                <a:ext cx="363264" cy="568569"/>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2" descr="C:\Users\fiona\Downloads\Hieroglyph_picture_write_alphabet.jpg"/>
              <p:cNvPicPr>
                <a:picLocks noChangeAspect="1" noChangeArrowheads="1"/>
              </p:cNvPicPr>
              <p:nvPr/>
            </p:nvPicPr>
            <p:blipFill rotWithShape="1">
              <a:blip r:embed="rId68" cstate="email">
                <a:extLst>
                  <a:ext uri="{BEBA8EAE-BF5A-486C-A8C5-ECC9F3942E4B}">
                    <a14:imgProps xmlns:a14="http://schemas.microsoft.com/office/drawing/2010/main">
                      <a14:imgLayer r:embed="rId69">
                        <a14:imgEffect>
                          <a14:backgroundRemoval t="9524" b="90476" l="9375" r="89063"/>
                        </a14:imgEffect>
                        <a14:imgEffect>
                          <a14:sharpenSoften amount="50000"/>
                        </a14:imgEffect>
                      </a14:imgLayer>
                    </a14:imgProps>
                  </a:ext>
                  <a:ext uri="{28A0092B-C50C-407E-A947-70E740481C1C}">
                    <a14:useLocalDpi xmlns:a14="http://schemas.microsoft.com/office/drawing/2010/main"/>
                  </a:ext>
                </a:extLst>
              </a:blip>
              <a:srcRect/>
              <a:stretch/>
            </p:blipFill>
            <p:spPr bwMode="auto">
              <a:xfrm>
                <a:off x="6676232" y="3916132"/>
                <a:ext cx="666750" cy="214268"/>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2" descr="C:\Users\fiona\Downloads\Hieroglyph_picture_write_alphabet.jpg"/>
              <p:cNvPicPr>
                <a:picLocks noChangeAspect="1" noChangeArrowheads="1"/>
              </p:cNvPicPr>
              <p:nvPr/>
            </p:nvPicPr>
            <p:blipFill rotWithShape="1">
              <a:blip r:embed="rId93" cstate="email">
                <a:extLst>
                  <a:ext uri="{BEBA8EAE-BF5A-486C-A8C5-ECC9F3942E4B}">
                    <a14:imgProps xmlns:a14="http://schemas.microsoft.com/office/drawing/2010/main">
                      <a14:imgLayer r:embed="rId94">
                        <a14:imgEffect>
                          <a14:backgroundRemoval t="9756" b="90244" l="0" r="93548"/>
                        </a14:imgEffect>
                        <a14:imgEffect>
                          <a14:sharpenSoften amount="50000"/>
                        </a14:imgEffect>
                      </a14:imgLayer>
                    </a14:imgProps>
                  </a:ext>
                  <a:ext uri="{28A0092B-C50C-407E-A947-70E740481C1C}">
                    <a14:useLocalDpi xmlns:a14="http://schemas.microsoft.com/office/drawing/2010/main"/>
                  </a:ext>
                </a:extLst>
              </a:blip>
              <a:srcRect/>
              <a:stretch/>
            </p:blipFill>
            <p:spPr bwMode="auto">
              <a:xfrm>
                <a:off x="7308304" y="3760553"/>
                <a:ext cx="641598" cy="4261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348" name="Group 14347"/>
            <p:cNvGrpSpPr/>
            <p:nvPr/>
          </p:nvGrpSpPr>
          <p:grpSpPr>
            <a:xfrm>
              <a:off x="3635895" y="4437112"/>
              <a:ext cx="2866306" cy="635000"/>
              <a:chOff x="3779912" y="4399321"/>
              <a:chExt cx="2866306" cy="635000"/>
            </a:xfrm>
          </p:grpSpPr>
          <p:pic>
            <p:nvPicPr>
              <p:cNvPr id="98" name="Picture 2" descr="C:\Users\fiona\Downloads\Hieroglyph_picture_write_alphabet.jpg"/>
              <p:cNvPicPr>
                <a:picLocks noChangeAspect="1" noChangeArrowheads="1"/>
              </p:cNvPicPr>
              <p:nvPr/>
            </p:nvPicPr>
            <p:blipFill rotWithShape="1">
              <a:blip r:embed="rId87" cstate="email">
                <a:extLst>
                  <a:ext uri="{BEBA8EAE-BF5A-486C-A8C5-ECC9F3942E4B}">
                    <a14:imgProps xmlns:a14="http://schemas.microsoft.com/office/drawing/2010/main">
                      <a14:imgLayer r:embed="rId88">
                        <a14:imgEffect>
                          <a14:backgroundRemoval t="8824" b="85294" l="3125" r="95313"/>
                        </a14:imgEffect>
                        <a14:imgEffect>
                          <a14:sharpenSoften amount="50000"/>
                        </a14:imgEffect>
                      </a14:imgLayer>
                    </a14:imgProps>
                  </a:ext>
                  <a:ext uri="{28A0092B-C50C-407E-A947-70E740481C1C}">
                    <a14:useLocalDpi xmlns:a14="http://schemas.microsoft.com/office/drawing/2010/main"/>
                  </a:ext>
                </a:extLst>
              </a:blip>
              <a:srcRect/>
              <a:stretch/>
            </p:blipFill>
            <p:spPr bwMode="auto">
              <a:xfrm>
                <a:off x="3779912" y="4519611"/>
                <a:ext cx="666750" cy="344686"/>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2" descr="C:\Users\fiona\Downloads\Hieroglyph_picture_write_alphabet.jpg"/>
              <p:cNvPicPr>
                <a:picLocks noChangeAspect="1" noChangeArrowheads="1"/>
              </p:cNvPicPr>
              <p:nvPr/>
            </p:nvPicPr>
            <p:blipFill rotWithShape="1">
              <a:blip r:embed="rId64" cstate="email">
                <a:extLst>
                  <a:ext uri="{BEBA8EAE-BF5A-486C-A8C5-ECC9F3942E4B}">
                    <a14:imgProps xmlns:a14="http://schemas.microsoft.com/office/drawing/2010/main">
                      <a14:imgLayer r:embed="rId65">
                        <a14:imgEffect>
                          <a14:backgroundRemoval t="7692" b="87179" l="8197" r="90164"/>
                        </a14:imgEffect>
                        <a14:imgEffect>
                          <a14:sharpenSoften amount="50000"/>
                        </a14:imgEffect>
                      </a14:imgLayer>
                    </a14:imgProps>
                  </a:ext>
                  <a:ext uri="{28A0092B-C50C-407E-A947-70E740481C1C}">
                    <a14:useLocalDpi xmlns:a14="http://schemas.microsoft.com/office/drawing/2010/main"/>
                  </a:ext>
                </a:extLst>
              </a:blip>
              <a:srcRect/>
              <a:stretch/>
            </p:blipFill>
            <p:spPr bwMode="auto">
              <a:xfrm>
                <a:off x="4365873" y="4502354"/>
                <a:ext cx="638175" cy="402466"/>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2" descr="C:\Users\fiona\Downloads\Hieroglyph_picture_write_alphabet.jpg"/>
              <p:cNvPicPr>
                <a:picLocks noChangeAspect="1" noChangeArrowheads="1"/>
              </p:cNvPicPr>
              <p:nvPr/>
            </p:nvPicPr>
            <p:blipFill rotWithShape="1">
              <a:blip r:embed="rId73" cstate="email">
                <a:extLst>
                  <a:ext uri="{BEBA8EAE-BF5A-486C-A8C5-ECC9F3942E4B}">
                    <a14:imgProps xmlns:a14="http://schemas.microsoft.com/office/drawing/2010/main">
                      <a14:imgLayer r:embed="rId74">
                        <a14:imgEffect>
                          <a14:backgroundRemoval t="6250" b="93750" l="7692" r="97436">
                            <a14:foregroundMark x1="64103" y1="40625" x2="64103" y2="40625"/>
                          </a14:backgroundRemoval>
                        </a14:imgEffect>
                        <a14:imgEffect>
                          <a14:sharpenSoften amount="50000"/>
                        </a14:imgEffect>
                      </a14:imgLayer>
                    </a14:imgProps>
                  </a:ext>
                  <a:ext uri="{28A0092B-C50C-407E-A947-70E740481C1C}">
                    <a14:useLocalDpi xmlns:a14="http://schemas.microsoft.com/office/drawing/2010/main"/>
                  </a:ext>
                </a:extLst>
              </a:blip>
              <a:srcRect/>
              <a:stretch/>
            </p:blipFill>
            <p:spPr bwMode="auto">
              <a:xfrm>
                <a:off x="4917081" y="4495755"/>
                <a:ext cx="400050" cy="328223"/>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2" descr="C:\Users\fiona\Downloads\Hieroglyph_picture_write_alphabet.jpg"/>
              <p:cNvPicPr>
                <a:picLocks noChangeAspect="1" noChangeArrowheads="1"/>
              </p:cNvPicPr>
              <p:nvPr/>
            </p:nvPicPr>
            <p:blipFill rotWithShape="1">
              <a:blip r:embed="rId68" cstate="email">
                <a:extLst>
                  <a:ext uri="{BEBA8EAE-BF5A-486C-A8C5-ECC9F3942E4B}">
                    <a14:imgProps xmlns:a14="http://schemas.microsoft.com/office/drawing/2010/main">
                      <a14:imgLayer r:embed="rId69">
                        <a14:imgEffect>
                          <a14:backgroundRemoval t="9524" b="90476" l="9375" r="89063"/>
                        </a14:imgEffect>
                        <a14:imgEffect>
                          <a14:sharpenSoften amount="50000"/>
                        </a14:imgEffect>
                      </a14:imgLayer>
                    </a14:imgProps>
                  </a:ext>
                  <a:ext uri="{28A0092B-C50C-407E-A947-70E740481C1C}">
                    <a14:useLocalDpi xmlns:a14="http://schemas.microsoft.com/office/drawing/2010/main"/>
                  </a:ext>
                </a:extLst>
              </a:blip>
              <a:srcRect/>
              <a:stretch/>
            </p:blipFill>
            <p:spPr bwMode="auto">
              <a:xfrm>
                <a:off x="5283435" y="4584820"/>
                <a:ext cx="666750" cy="214268"/>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2" descr="C:\Users\fiona\Downloads\Hieroglyph_picture_write_alphabet.jpg"/>
              <p:cNvPicPr>
                <a:picLocks noChangeAspect="1" noChangeArrowheads="1"/>
              </p:cNvPicPr>
              <p:nvPr/>
            </p:nvPicPr>
            <p:blipFill rotWithShape="1">
              <a:blip r:embed="rId95" cstate="email">
                <a:extLst>
                  <a:ext uri="{BEBA8EAE-BF5A-486C-A8C5-ECC9F3942E4B}">
                    <a14:imgProps xmlns:a14="http://schemas.microsoft.com/office/drawing/2010/main">
                      <a14:imgLayer r:embed="rId48">
                        <a14:imgEffect>
                          <a14:backgroundRemoval t="1639" b="88525" l="0" r="61765">
                            <a14:foregroundMark x1="41176" y1="42623" x2="41176" y2="42623"/>
                          </a14:backgroundRemoval>
                        </a14:imgEffect>
                        <a14:imgEffect>
                          <a14:sharpenSoften amount="50000"/>
                        </a14:imgEffect>
                        <a14:imgEffect>
                          <a14:saturation sat="0"/>
                        </a14:imgEffect>
                      </a14:imgLayer>
                    </a14:imgProps>
                  </a:ext>
                  <a:ext uri="{28A0092B-C50C-407E-A947-70E740481C1C}">
                    <a14:useLocalDpi xmlns:a14="http://schemas.microsoft.com/office/drawing/2010/main"/>
                  </a:ext>
                </a:extLst>
              </a:blip>
              <a:srcRect/>
              <a:stretch/>
            </p:blipFill>
            <p:spPr bwMode="auto">
              <a:xfrm>
                <a:off x="5947718" y="4399321"/>
                <a:ext cx="698500" cy="635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349" name="Group 14348"/>
            <p:cNvGrpSpPr/>
            <p:nvPr/>
          </p:nvGrpSpPr>
          <p:grpSpPr>
            <a:xfrm>
              <a:off x="6588223" y="4293096"/>
              <a:ext cx="2111201" cy="743131"/>
              <a:chOff x="6637263" y="4384067"/>
              <a:chExt cx="2111201" cy="743131"/>
            </a:xfrm>
          </p:grpSpPr>
          <p:pic>
            <p:nvPicPr>
              <p:cNvPr id="104" name="Picture 2" descr="C:\Users\fiona\Downloads\Hieroglyph_picture_write_alphabet.jpg"/>
              <p:cNvPicPr>
                <a:picLocks noChangeAspect="1" noChangeArrowheads="1"/>
              </p:cNvPicPr>
              <p:nvPr/>
            </p:nvPicPr>
            <p:blipFill rotWithShape="1">
              <a:blip r:embed="rId77" cstate="email">
                <a:extLst>
                  <a:ext uri="{BEBA8EAE-BF5A-486C-A8C5-ECC9F3942E4B}">
                    <a14:imgProps xmlns:a14="http://schemas.microsoft.com/office/drawing/2010/main">
                      <a14:imgLayer r:embed="rId78">
                        <a14:imgEffect>
                          <a14:backgroundRemoval t="6557" b="98361" l="8333" r="100000">
                            <a14:backgroundMark x1="33333" y1="44262" x2="33333" y2="44262"/>
                          </a14:backgroundRemoval>
                        </a14:imgEffect>
                        <a14:imgEffect>
                          <a14:sharpenSoften amount="50000"/>
                        </a14:imgEffect>
                      </a14:imgLayer>
                    </a14:imgProps>
                  </a:ext>
                  <a:ext uri="{28A0092B-C50C-407E-A947-70E740481C1C}">
                    <a14:useLocalDpi xmlns:a14="http://schemas.microsoft.com/office/drawing/2010/main"/>
                  </a:ext>
                </a:extLst>
              </a:blip>
              <a:srcRect/>
              <a:stretch/>
            </p:blipFill>
            <p:spPr bwMode="auto">
              <a:xfrm>
                <a:off x="6637263" y="4489022"/>
                <a:ext cx="372344" cy="638176"/>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2" descr="C:\Users\fiona\Downloads\Hieroglyph_picture_write_alphabet.jpg"/>
              <p:cNvPicPr>
                <a:picLocks noChangeAspect="1" noChangeArrowheads="1"/>
              </p:cNvPicPr>
              <p:nvPr/>
            </p:nvPicPr>
            <p:blipFill rotWithShape="1">
              <a:blip r:embed="rId96" cstate="email">
                <a:extLst>
                  <a:ext uri="{BEBA8EAE-BF5A-486C-A8C5-ECC9F3942E4B}">
                    <a14:imgProps xmlns:a14="http://schemas.microsoft.com/office/drawing/2010/main">
                      <a14:imgLayer r:embed="rId97">
                        <a14:imgEffect>
                          <a14:backgroundRemoval t="6667" b="95000" l="2439" r="87805"/>
                        </a14:imgEffect>
                        <a14:imgEffect>
                          <a14:sharpenSoften amount="50000"/>
                        </a14:imgEffect>
                      </a14:imgLayer>
                    </a14:imgProps>
                  </a:ext>
                  <a:ext uri="{28A0092B-C50C-407E-A947-70E740481C1C}">
                    <a14:useLocalDpi xmlns:a14="http://schemas.microsoft.com/office/drawing/2010/main"/>
                  </a:ext>
                </a:extLst>
              </a:blip>
              <a:srcRect/>
              <a:stretch/>
            </p:blipFill>
            <p:spPr bwMode="auto">
              <a:xfrm>
                <a:off x="6876256" y="4452069"/>
                <a:ext cx="420265" cy="619125"/>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2" descr="C:\Users\fiona\Downloads\Hieroglyph_picture_write_alphabet.jpg"/>
              <p:cNvPicPr>
                <a:picLocks noChangeAspect="1" noChangeArrowheads="1"/>
              </p:cNvPicPr>
              <p:nvPr/>
            </p:nvPicPr>
            <p:blipFill rotWithShape="1">
              <a:blip r:embed="rId98" cstate="email">
                <a:extLst>
                  <a:ext uri="{BEBA8EAE-BF5A-486C-A8C5-ECC9F3942E4B}">
                    <a14:imgProps xmlns:a14="http://schemas.microsoft.com/office/drawing/2010/main">
                      <a14:imgLayer r:embed="rId22">
                        <a14:imgEffect>
                          <a14:backgroundRemoval t="8197" b="88525" l="9231" r="89231"/>
                        </a14:imgEffect>
                        <a14:imgEffect>
                          <a14:sharpenSoften amount="50000"/>
                        </a14:imgEffect>
                      </a14:imgLayer>
                    </a14:imgProps>
                  </a:ext>
                  <a:ext uri="{28A0092B-C50C-407E-A947-70E740481C1C}">
                    <a14:useLocalDpi xmlns:a14="http://schemas.microsoft.com/office/drawing/2010/main"/>
                  </a:ext>
                </a:extLst>
              </a:blip>
              <a:srcRect/>
              <a:stretch/>
            </p:blipFill>
            <p:spPr bwMode="auto">
              <a:xfrm>
                <a:off x="7190953" y="4475503"/>
                <a:ext cx="666750" cy="628652"/>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2" descr="C:\Users\fiona\Downloads\Hieroglyph_picture_write_alphabet.jpg"/>
              <p:cNvPicPr>
                <a:picLocks noChangeAspect="1" noChangeArrowheads="1"/>
              </p:cNvPicPr>
              <p:nvPr/>
            </p:nvPicPr>
            <p:blipFill rotWithShape="1">
              <a:blip r:embed="rId66" cstate="email">
                <a:extLst>
                  <a:ext uri="{BEBA8EAE-BF5A-486C-A8C5-ECC9F3942E4B}">
                    <a14:imgProps xmlns:a14="http://schemas.microsoft.com/office/drawing/2010/main">
                      <a14:imgLayer r:embed="rId67">
                        <a14:imgEffect>
                          <a14:backgroundRemoval t="9836" b="88525" l="9375" r="90625"/>
                        </a14:imgEffect>
                        <a14:imgEffect>
                          <a14:sharpenSoften amount="50000"/>
                        </a14:imgEffect>
                      </a14:imgLayer>
                    </a14:imgProps>
                  </a:ext>
                  <a:ext uri="{28A0092B-C50C-407E-A947-70E740481C1C}">
                    <a14:useLocalDpi xmlns:a14="http://schemas.microsoft.com/office/drawing/2010/main"/>
                  </a:ext>
                </a:extLst>
              </a:blip>
              <a:srcRect/>
              <a:stretch/>
            </p:blipFill>
            <p:spPr bwMode="auto">
              <a:xfrm>
                <a:off x="7812360" y="4442543"/>
                <a:ext cx="338137" cy="628651"/>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2" descr="C:\Users\fiona\Downloads\Hieroglyph_picture_write_alphabet.jpg"/>
              <p:cNvPicPr>
                <a:picLocks noChangeAspect="1" noChangeArrowheads="1"/>
              </p:cNvPicPr>
              <p:nvPr/>
            </p:nvPicPr>
            <p:blipFill rotWithShape="1">
              <a:blip r:embed="rId62" cstate="email">
                <a:extLst>
                  <a:ext uri="{BEBA8EAE-BF5A-486C-A8C5-ECC9F3942E4B}">
                    <a14:imgProps xmlns:a14="http://schemas.microsoft.com/office/drawing/2010/main">
                      <a14:imgLayer r:embed="rId63">
                        <a14:imgEffect>
                          <a14:backgroundRemoval t="8333" b="87500" l="8889" r="88889"/>
                        </a14:imgEffect>
                        <a14:imgEffect>
                          <a14:sharpenSoften amount="50000"/>
                        </a14:imgEffect>
                      </a14:imgLayer>
                    </a14:imgProps>
                  </a:ext>
                  <a:ext uri="{28A0092B-C50C-407E-A947-70E740481C1C}">
                    <a14:useLocalDpi xmlns:a14="http://schemas.microsoft.com/office/drawing/2010/main"/>
                  </a:ext>
                </a:extLst>
              </a:blip>
              <a:srcRect/>
              <a:stretch/>
            </p:blipFill>
            <p:spPr bwMode="auto">
              <a:xfrm>
                <a:off x="8281738" y="4641785"/>
                <a:ext cx="466726" cy="246338"/>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2" descr="C:\Users\fiona\Downloads\Hieroglyph_picture_write_alphabet.jpg"/>
              <p:cNvPicPr>
                <a:picLocks noChangeAspect="1" noChangeArrowheads="1"/>
              </p:cNvPicPr>
              <p:nvPr/>
            </p:nvPicPr>
            <p:blipFill rotWithShape="1">
              <a:blip r:embed="rId75" cstate="email">
                <a:extLst>
                  <a:ext uri="{BEBA8EAE-BF5A-486C-A8C5-ECC9F3942E4B}">
                    <a14:imgProps xmlns:a14="http://schemas.microsoft.com/office/drawing/2010/main">
                      <a14:imgLayer r:embed="rId76">
                        <a14:imgEffect>
                          <a14:backgroundRemoval t="9524" b="88889" l="9677" r="87097"/>
                        </a14:imgEffect>
                        <a14:imgEffect>
                          <a14:sharpenSoften amount="50000"/>
                        </a14:imgEffect>
                      </a14:imgLayer>
                    </a14:imgProps>
                  </a:ext>
                  <a:ext uri="{28A0092B-C50C-407E-A947-70E740481C1C}">
                    <a14:useLocalDpi xmlns:a14="http://schemas.microsoft.com/office/drawing/2010/main"/>
                  </a:ext>
                </a:extLst>
              </a:blip>
              <a:srcRect/>
              <a:stretch/>
            </p:blipFill>
            <p:spPr bwMode="auto">
              <a:xfrm>
                <a:off x="8028384" y="4384067"/>
                <a:ext cx="318231" cy="6477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350" name="Group 14349"/>
            <p:cNvGrpSpPr/>
            <p:nvPr/>
          </p:nvGrpSpPr>
          <p:grpSpPr>
            <a:xfrm>
              <a:off x="3689225" y="5232494"/>
              <a:ext cx="1026790" cy="328223"/>
              <a:chOff x="3709616" y="5232494"/>
              <a:chExt cx="1026790" cy="328223"/>
            </a:xfrm>
          </p:grpSpPr>
          <p:pic>
            <p:nvPicPr>
              <p:cNvPr id="111" name="Picture 2" descr="C:\Users\fiona\Downloads\Hieroglyph_picture_write_alphabet.jpg"/>
              <p:cNvPicPr>
                <a:picLocks noChangeAspect="1" noChangeArrowheads="1"/>
              </p:cNvPicPr>
              <p:nvPr/>
            </p:nvPicPr>
            <p:blipFill rotWithShape="1">
              <a:blip r:embed="rId73" cstate="email">
                <a:extLst>
                  <a:ext uri="{BEBA8EAE-BF5A-486C-A8C5-ECC9F3942E4B}">
                    <a14:imgProps xmlns:a14="http://schemas.microsoft.com/office/drawing/2010/main">
                      <a14:imgLayer r:embed="rId74">
                        <a14:imgEffect>
                          <a14:backgroundRemoval t="6250" b="93750" l="7692" r="97436">
                            <a14:foregroundMark x1="64103" y1="40625" x2="64103" y2="40625"/>
                          </a14:backgroundRemoval>
                        </a14:imgEffect>
                        <a14:imgEffect>
                          <a14:sharpenSoften amount="50000"/>
                        </a14:imgEffect>
                      </a14:imgLayer>
                    </a14:imgProps>
                  </a:ext>
                  <a:ext uri="{28A0092B-C50C-407E-A947-70E740481C1C}">
                    <a14:useLocalDpi xmlns:a14="http://schemas.microsoft.com/office/drawing/2010/main"/>
                  </a:ext>
                </a:extLst>
              </a:blip>
              <a:srcRect/>
              <a:stretch/>
            </p:blipFill>
            <p:spPr bwMode="auto">
              <a:xfrm>
                <a:off x="3709616" y="5232494"/>
                <a:ext cx="400050" cy="328223"/>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2" descr="C:\Users\fiona\Downloads\Hieroglyph_picture_write_alphabet.jpg"/>
              <p:cNvPicPr>
                <a:picLocks noChangeAspect="1" noChangeArrowheads="1"/>
              </p:cNvPicPr>
              <p:nvPr/>
            </p:nvPicPr>
            <p:blipFill rotWithShape="1">
              <a:blip r:embed="rId68" cstate="email">
                <a:extLst>
                  <a:ext uri="{BEBA8EAE-BF5A-486C-A8C5-ECC9F3942E4B}">
                    <a14:imgProps xmlns:a14="http://schemas.microsoft.com/office/drawing/2010/main">
                      <a14:imgLayer r:embed="rId69">
                        <a14:imgEffect>
                          <a14:backgroundRemoval t="9524" b="90476" l="9375" r="89063"/>
                        </a14:imgEffect>
                        <a14:imgEffect>
                          <a14:sharpenSoften amount="50000"/>
                        </a14:imgEffect>
                      </a14:imgLayer>
                    </a14:imgProps>
                  </a:ext>
                  <a:ext uri="{28A0092B-C50C-407E-A947-70E740481C1C}">
                    <a14:useLocalDpi xmlns:a14="http://schemas.microsoft.com/office/drawing/2010/main"/>
                  </a:ext>
                </a:extLst>
              </a:blip>
              <a:srcRect/>
              <a:stretch/>
            </p:blipFill>
            <p:spPr bwMode="auto">
              <a:xfrm>
                <a:off x="4069656" y="5286523"/>
                <a:ext cx="666750" cy="21426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4" name="Group 113"/>
            <p:cNvGrpSpPr/>
            <p:nvPr/>
          </p:nvGrpSpPr>
          <p:grpSpPr>
            <a:xfrm>
              <a:off x="5004047" y="5082279"/>
              <a:ext cx="1224136" cy="628651"/>
              <a:chOff x="3779912" y="712117"/>
              <a:chExt cx="1224136" cy="628651"/>
            </a:xfrm>
          </p:grpSpPr>
          <p:pic>
            <p:nvPicPr>
              <p:cNvPr id="115" name="Picture 2" descr="C:\Users\fiona\Downloads\Hieroglyph_picture_write_alphabet.jpg"/>
              <p:cNvPicPr>
                <a:picLocks noChangeAspect="1" noChangeArrowheads="1"/>
              </p:cNvPicPr>
              <p:nvPr/>
            </p:nvPicPr>
            <p:blipFill rotWithShape="1">
              <a:blip r:embed="rId62" cstate="email">
                <a:extLst>
                  <a:ext uri="{BEBA8EAE-BF5A-486C-A8C5-ECC9F3942E4B}">
                    <a14:imgProps xmlns:a14="http://schemas.microsoft.com/office/drawing/2010/main">
                      <a14:imgLayer r:embed="rId63">
                        <a14:imgEffect>
                          <a14:backgroundRemoval t="8333" b="87500" l="8889" r="88889"/>
                        </a14:imgEffect>
                        <a14:imgEffect>
                          <a14:sharpenSoften amount="50000"/>
                        </a14:imgEffect>
                      </a14:imgLayer>
                    </a14:imgProps>
                  </a:ext>
                  <a:ext uri="{28A0092B-C50C-407E-A947-70E740481C1C}">
                    <a14:useLocalDpi xmlns:a14="http://schemas.microsoft.com/office/drawing/2010/main"/>
                  </a:ext>
                </a:extLst>
              </a:blip>
              <a:srcRect/>
              <a:stretch/>
            </p:blipFill>
            <p:spPr bwMode="auto">
              <a:xfrm>
                <a:off x="3779912" y="888434"/>
                <a:ext cx="466726" cy="246338"/>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2" descr="C:\Users\fiona\Downloads\Hieroglyph_picture_write_alphabet.jpg"/>
              <p:cNvPicPr>
                <a:picLocks noChangeAspect="1" noChangeArrowheads="1"/>
              </p:cNvPicPr>
              <p:nvPr/>
            </p:nvPicPr>
            <p:blipFill rotWithShape="1">
              <a:blip r:embed="rId64" cstate="email">
                <a:extLst>
                  <a:ext uri="{BEBA8EAE-BF5A-486C-A8C5-ECC9F3942E4B}">
                    <a14:imgProps xmlns:a14="http://schemas.microsoft.com/office/drawing/2010/main">
                      <a14:imgLayer r:embed="rId65">
                        <a14:imgEffect>
                          <a14:backgroundRemoval t="7692" b="87179" l="8197" r="90164"/>
                        </a14:imgEffect>
                        <a14:imgEffect>
                          <a14:sharpenSoften amount="50000"/>
                        </a14:imgEffect>
                      </a14:imgLayer>
                    </a14:imgProps>
                  </a:ext>
                  <a:ext uri="{28A0092B-C50C-407E-A947-70E740481C1C}">
                    <a14:useLocalDpi xmlns:a14="http://schemas.microsoft.com/office/drawing/2010/main"/>
                  </a:ext>
                </a:extLst>
              </a:blip>
              <a:srcRect/>
              <a:stretch/>
            </p:blipFill>
            <p:spPr bwMode="auto">
              <a:xfrm>
                <a:off x="4139952" y="825210"/>
                <a:ext cx="638175" cy="402466"/>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2" descr="C:\Users\fiona\Downloads\Hieroglyph_picture_write_alphabet.jpg"/>
              <p:cNvPicPr>
                <a:picLocks noChangeAspect="1" noChangeArrowheads="1"/>
              </p:cNvPicPr>
              <p:nvPr/>
            </p:nvPicPr>
            <p:blipFill rotWithShape="1">
              <a:blip r:embed="rId66" cstate="email">
                <a:extLst>
                  <a:ext uri="{BEBA8EAE-BF5A-486C-A8C5-ECC9F3942E4B}">
                    <a14:imgProps xmlns:a14="http://schemas.microsoft.com/office/drawing/2010/main">
                      <a14:imgLayer r:embed="rId67">
                        <a14:imgEffect>
                          <a14:backgroundRemoval t="9836" b="88525" l="9375" r="90625"/>
                        </a14:imgEffect>
                        <a14:imgEffect>
                          <a14:sharpenSoften amount="50000"/>
                        </a14:imgEffect>
                      </a14:imgLayer>
                    </a14:imgProps>
                  </a:ext>
                  <a:ext uri="{28A0092B-C50C-407E-A947-70E740481C1C}">
                    <a14:useLocalDpi xmlns:a14="http://schemas.microsoft.com/office/drawing/2010/main"/>
                  </a:ext>
                </a:extLst>
              </a:blip>
              <a:srcRect/>
              <a:stretch/>
            </p:blipFill>
            <p:spPr bwMode="auto">
              <a:xfrm>
                <a:off x="4665911" y="712117"/>
                <a:ext cx="338137" cy="6286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351" name="Group 14350"/>
            <p:cNvGrpSpPr/>
            <p:nvPr/>
          </p:nvGrpSpPr>
          <p:grpSpPr>
            <a:xfrm>
              <a:off x="6469111" y="5192424"/>
              <a:ext cx="2207344" cy="402466"/>
              <a:chOff x="6575798" y="5192424"/>
              <a:chExt cx="2207344" cy="402466"/>
            </a:xfrm>
          </p:grpSpPr>
          <p:pic>
            <p:nvPicPr>
              <p:cNvPr id="118" name="Picture 2" descr="C:\Users\fiona\Downloads\Hieroglyph_picture_write_alphabet.jpg"/>
              <p:cNvPicPr>
                <a:picLocks noChangeAspect="1" noChangeArrowheads="1"/>
              </p:cNvPicPr>
              <p:nvPr/>
            </p:nvPicPr>
            <p:blipFill rotWithShape="1">
              <a:blip r:embed="rId68" cstate="email">
                <a:extLst>
                  <a:ext uri="{BEBA8EAE-BF5A-486C-A8C5-ECC9F3942E4B}">
                    <a14:imgProps xmlns:a14="http://schemas.microsoft.com/office/drawing/2010/main">
                      <a14:imgLayer r:embed="rId69">
                        <a14:imgEffect>
                          <a14:backgroundRemoval t="9524" b="90476" l="9375" r="89063"/>
                        </a14:imgEffect>
                        <a14:imgEffect>
                          <a14:sharpenSoften amount="50000"/>
                        </a14:imgEffect>
                      </a14:imgLayer>
                    </a14:imgProps>
                  </a:ext>
                  <a:ext uri="{28A0092B-C50C-407E-A947-70E740481C1C}">
                    <a14:useLocalDpi xmlns:a14="http://schemas.microsoft.com/office/drawing/2010/main"/>
                  </a:ext>
                </a:extLst>
              </a:blip>
              <a:srcRect/>
              <a:stretch/>
            </p:blipFill>
            <p:spPr bwMode="auto">
              <a:xfrm>
                <a:off x="6575798" y="5274631"/>
                <a:ext cx="666750" cy="214268"/>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2" descr="C:\Users\fiona\Downloads\Hieroglyph_picture_write_alphabet.jpg"/>
              <p:cNvPicPr>
                <a:picLocks noChangeAspect="1" noChangeArrowheads="1"/>
              </p:cNvPicPr>
              <p:nvPr/>
            </p:nvPicPr>
            <p:blipFill rotWithShape="1">
              <a:blip r:embed="rId73" cstate="email">
                <a:extLst>
                  <a:ext uri="{BEBA8EAE-BF5A-486C-A8C5-ECC9F3942E4B}">
                    <a14:imgProps xmlns:a14="http://schemas.microsoft.com/office/drawing/2010/main">
                      <a14:imgLayer r:embed="rId74">
                        <a14:imgEffect>
                          <a14:backgroundRemoval t="6250" b="93750" l="7692" r="97436">
                            <a14:foregroundMark x1="64103" y1="40625" x2="64103" y2="40625"/>
                          </a14:backgroundRemoval>
                        </a14:imgEffect>
                        <a14:imgEffect>
                          <a14:sharpenSoften amount="50000"/>
                        </a14:imgEffect>
                      </a14:imgLayer>
                    </a14:imgProps>
                  </a:ext>
                  <a:ext uri="{28A0092B-C50C-407E-A947-70E740481C1C}">
                    <a14:useLocalDpi xmlns:a14="http://schemas.microsoft.com/office/drawing/2010/main"/>
                  </a:ext>
                </a:extLst>
              </a:blip>
              <a:srcRect/>
              <a:stretch/>
            </p:blipFill>
            <p:spPr bwMode="auto">
              <a:xfrm>
                <a:off x="7161609" y="5203076"/>
                <a:ext cx="400050" cy="328223"/>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2" descr="C:\Users\fiona\Downloads\Hieroglyph_picture_write_alphabet.jpg"/>
              <p:cNvPicPr>
                <a:picLocks noChangeAspect="1" noChangeArrowheads="1"/>
              </p:cNvPicPr>
              <p:nvPr/>
            </p:nvPicPr>
            <p:blipFill rotWithShape="1">
              <a:blip r:embed="rId99" cstate="email">
                <a:extLst>
                  <a:ext uri="{BEBA8EAE-BF5A-486C-A8C5-ECC9F3942E4B}">
                    <a14:imgProps xmlns:a14="http://schemas.microsoft.com/office/drawing/2010/main">
                      <a14:imgLayer r:embed="rId100">
                        <a14:imgEffect>
                          <a14:backgroundRemoval t="5714" b="100000" l="7937" r="87302">
                            <a14:backgroundMark x1="46032" y1="57143" x2="46032" y2="57143"/>
                          </a14:backgroundRemoval>
                        </a14:imgEffect>
                        <a14:imgEffect>
                          <a14:sharpenSoften amount="50000"/>
                        </a14:imgEffect>
                      </a14:imgLayer>
                    </a14:imgProps>
                  </a:ext>
                  <a:ext uri="{28A0092B-C50C-407E-A947-70E740481C1C}">
                    <a14:useLocalDpi xmlns:a14="http://schemas.microsoft.com/office/drawing/2010/main"/>
                  </a:ext>
                </a:extLst>
              </a:blip>
              <a:srcRect/>
              <a:stretch/>
            </p:blipFill>
            <p:spPr bwMode="auto">
              <a:xfrm>
                <a:off x="7444683" y="5199666"/>
                <a:ext cx="647700" cy="364197"/>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2" descr="C:\Users\fiona\Downloads\Hieroglyph_picture_write_alphabet.jpg"/>
              <p:cNvPicPr>
                <a:picLocks noChangeAspect="1" noChangeArrowheads="1"/>
              </p:cNvPicPr>
              <p:nvPr/>
            </p:nvPicPr>
            <p:blipFill rotWithShape="1">
              <a:blip r:embed="rId64" cstate="email">
                <a:extLst>
                  <a:ext uri="{BEBA8EAE-BF5A-486C-A8C5-ECC9F3942E4B}">
                    <a14:imgProps xmlns:a14="http://schemas.microsoft.com/office/drawing/2010/main">
                      <a14:imgLayer r:embed="rId65">
                        <a14:imgEffect>
                          <a14:backgroundRemoval t="7692" b="87179" l="8197" r="90164"/>
                        </a14:imgEffect>
                        <a14:imgEffect>
                          <a14:sharpenSoften amount="50000"/>
                        </a14:imgEffect>
                      </a14:imgLayer>
                    </a14:imgProps>
                  </a:ext>
                  <a:ext uri="{28A0092B-C50C-407E-A947-70E740481C1C}">
                    <a14:useLocalDpi xmlns:a14="http://schemas.microsoft.com/office/drawing/2010/main"/>
                  </a:ext>
                </a:extLst>
              </a:blip>
              <a:srcRect/>
              <a:stretch/>
            </p:blipFill>
            <p:spPr bwMode="auto">
              <a:xfrm>
                <a:off x="7833592" y="5192424"/>
                <a:ext cx="638175" cy="402466"/>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2" descr="C:\Users\fiona\Downloads\Hieroglyph_picture_write_alphabet.jpg"/>
              <p:cNvPicPr>
                <a:picLocks noChangeAspect="1" noChangeArrowheads="1"/>
              </p:cNvPicPr>
              <p:nvPr/>
            </p:nvPicPr>
            <p:blipFill rotWithShape="1">
              <a:blip r:embed="rId62" cstate="email">
                <a:extLst>
                  <a:ext uri="{BEBA8EAE-BF5A-486C-A8C5-ECC9F3942E4B}">
                    <a14:imgProps xmlns:a14="http://schemas.microsoft.com/office/drawing/2010/main">
                      <a14:imgLayer r:embed="rId63">
                        <a14:imgEffect>
                          <a14:backgroundRemoval t="8333" b="87500" l="8889" r="88889"/>
                        </a14:imgEffect>
                        <a14:imgEffect>
                          <a14:sharpenSoften amount="50000"/>
                        </a14:imgEffect>
                      </a14:imgLayer>
                    </a14:imgProps>
                  </a:ext>
                  <a:ext uri="{28A0092B-C50C-407E-A947-70E740481C1C}">
                    <a14:useLocalDpi xmlns:a14="http://schemas.microsoft.com/office/drawing/2010/main"/>
                  </a:ext>
                </a:extLst>
              </a:blip>
              <a:srcRect/>
              <a:stretch/>
            </p:blipFill>
            <p:spPr bwMode="auto">
              <a:xfrm>
                <a:off x="8316416" y="5251016"/>
                <a:ext cx="466726" cy="24633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352" name="Group 14351"/>
            <p:cNvGrpSpPr/>
            <p:nvPr/>
          </p:nvGrpSpPr>
          <p:grpSpPr>
            <a:xfrm>
              <a:off x="3707903" y="5674320"/>
              <a:ext cx="1994644" cy="743818"/>
              <a:chOff x="3635896" y="5674320"/>
              <a:chExt cx="1994644" cy="743818"/>
            </a:xfrm>
          </p:grpSpPr>
          <p:pic>
            <p:nvPicPr>
              <p:cNvPr id="124" name="Picture 2" descr="C:\Users\fiona\Downloads\Hieroglyph_picture_write_alphabet.jpg"/>
              <p:cNvPicPr>
                <a:picLocks noChangeAspect="1" noChangeArrowheads="1"/>
              </p:cNvPicPr>
              <p:nvPr/>
            </p:nvPicPr>
            <p:blipFill rotWithShape="1">
              <a:blip r:embed="rId87" cstate="email">
                <a:extLst>
                  <a:ext uri="{BEBA8EAE-BF5A-486C-A8C5-ECC9F3942E4B}">
                    <a14:imgProps xmlns:a14="http://schemas.microsoft.com/office/drawing/2010/main">
                      <a14:imgLayer r:embed="rId88">
                        <a14:imgEffect>
                          <a14:backgroundRemoval t="8824" b="85294" l="3125" r="95313"/>
                        </a14:imgEffect>
                        <a14:imgEffect>
                          <a14:sharpenSoften amount="50000"/>
                        </a14:imgEffect>
                      </a14:imgLayer>
                    </a14:imgProps>
                  </a:ext>
                  <a:ext uri="{28A0092B-C50C-407E-A947-70E740481C1C}">
                    <a14:useLocalDpi xmlns:a14="http://schemas.microsoft.com/office/drawing/2010/main"/>
                  </a:ext>
                </a:extLst>
              </a:blip>
              <a:srcRect/>
              <a:stretch/>
            </p:blipFill>
            <p:spPr bwMode="auto">
              <a:xfrm>
                <a:off x="3635896" y="5775796"/>
                <a:ext cx="666750" cy="344686"/>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2" descr="C:\Users\fiona\Downloads\Hieroglyph_picture_write_alphabet.jpg"/>
              <p:cNvPicPr>
                <a:picLocks noChangeAspect="1" noChangeArrowheads="1"/>
              </p:cNvPicPr>
              <p:nvPr/>
            </p:nvPicPr>
            <p:blipFill rotWithShape="1">
              <a:blip r:embed="rId101" cstate="email">
                <a:extLst>
                  <a:ext uri="{BEBA8EAE-BF5A-486C-A8C5-ECC9F3942E4B}">
                    <a14:imgProps xmlns:a14="http://schemas.microsoft.com/office/drawing/2010/main">
                      <a14:imgLayer r:embed="rId102">
                        <a14:imgEffect>
                          <a14:backgroundRemoval t="10345" b="50000" l="4478" r="91045"/>
                        </a14:imgEffect>
                        <a14:imgEffect>
                          <a14:sharpenSoften amount="50000"/>
                        </a14:imgEffect>
                      </a14:imgLayer>
                    </a14:imgProps>
                  </a:ext>
                  <a:ext uri="{28A0092B-C50C-407E-A947-70E740481C1C}">
                    <a14:useLocalDpi xmlns:a14="http://schemas.microsoft.com/office/drawing/2010/main"/>
                  </a:ext>
                </a:extLst>
              </a:blip>
              <a:srcRect/>
              <a:stretch/>
            </p:blipFill>
            <p:spPr bwMode="auto">
              <a:xfrm>
                <a:off x="4283968" y="5822826"/>
                <a:ext cx="685032" cy="595312"/>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2" descr="C:\Users\fiona\Downloads\Hieroglyph_picture_write_alphabet.jpg"/>
              <p:cNvPicPr>
                <a:picLocks noChangeAspect="1" noChangeArrowheads="1"/>
              </p:cNvPicPr>
              <p:nvPr/>
            </p:nvPicPr>
            <p:blipFill rotWithShape="1">
              <a:blip r:embed="rId95" cstate="email">
                <a:extLst>
                  <a:ext uri="{BEBA8EAE-BF5A-486C-A8C5-ECC9F3942E4B}">
                    <a14:imgProps xmlns:a14="http://schemas.microsoft.com/office/drawing/2010/main">
                      <a14:imgLayer r:embed="rId48">
                        <a14:imgEffect>
                          <a14:backgroundRemoval t="1639" b="88525" l="0" r="61765">
                            <a14:foregroundMark x1="41176" y1="42623" x2="41176" y2="42623"/>
                          </a14:backgroundRemoval>
                        </a14:imgEffect>
                        <a14:imgEffect>
                          <a14:sharpenSoften amount="50000"/>
                        </a14:imgEffect>
                        <a14:imgEffect>
                          <a14:saturation sat="0"/>
                        </a14:imgEffect>
                      </a14:imgLayer>
                    </a14:imgProps>
                  </a:ext>
                  <a:ext uri="{28A0092B-C50C-407E-A947-70E740481C1C}">
                    <a14:useLocalDpi xmlns:a14="http://schemas.microsoft.com/office/drawing/2010/main"/>
                  </a:ext>
                </a:extLst>
              </a:blip>
              <a:srcRect/>
              <a:stretch/>
            </p:blipFill>
            <p:spPr bwMode="auto">
              <a:xfrm>
                <a:off x="4932040" y="5674320"/>
                <a:ext cx="698500" cy="63500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27" name="Rectangle 126"/>
          <p:cNvSpPr/>
          <p:nvPr/>
        </p:nvSpPr>
        <p:spPr>
          <a:xfrm>
            <a:off x="323528" y="188640"/>
            <a:ext cx="8496944" cy="46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Trebuchet MS" panose="020B0603020202020204" pitchFamily="34" charset="0"/>
              </a:rPr>
              <a:t>Use the key on the left to decipher the message.</a:t>
            </a:r>
          </a:p>
        </p:txBody>
      </p:sp>
      <p:sp>
        <p:nvSpPr>
          <p:cNvPr id="3" name="Rectangle 2"/>
          <p:cNvSpPr/>
          <p:nvPr/>
        </p:nvSpPr>
        <p:spPr>
          <a:xfrm>
            <a:off x="323528" y="764702"/>
            <a:ext cx="8496000" cy="583264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4746771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37"/>
                                        </p:tgtEl>
                                        <p:attrNameLst>
                                          <p:attrName>style.visibility</p:attrName>
                                        </p:attrNameLst>
                                      </p:cBhvr>
                                      <p:to>
                                        <p:strVal val="visible"/>
                                      </p:to>
                                    </p:set>
                                    <p:animEffect transition="in" filter="fade">
                                      <p:cBhvr>
                                        <p:cTn id="7" dur="500"/>
                                        <p:tgtEl>
                                          <p:spTgt spid="14337"/>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3529" y="404663"/>
            <a:ext cx="3103105" cy="2412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100" dirty="0">
                <a:solidFill>
                  <a:schemeClr val="tx1"/>
                </a:solidFill>
                <a:latin typeface="Trebuchet MS" panose="020B0603020202020204" pitchFamily="34" charset="0"/>
              </a:rPr>
              <a:t>On down the corridor now, and it’s time to visit the kitchen.</a:t>
            </a:r>
          </a:p>
        </p:txBody>
      </p:sp>
      <p:sp>
        <p:nvSpPr>
          <p:cNvPr id="4" name="Rectangle 3"/>
          <p:cNvSpPr/>
          <p:nvPr/>
        </p:nvSpPr>
        <p:spPr>
          <a:xfrm>
            <a:off x="323529" y="2959439"/>
            <a:ext cx="3103104" cy="345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100" dirty="0">
                <a:solidFill>
                  <a:schemeClr val="tx1"/>
                </a:solidFill>
                <a:latin typeface="Trebuchet MS" panose="020B0603020202020204" pitchFamily="34" charset="0"/>
              </a:rPr>
              <a:t>You begin to look around and notice a piece of paper on the worktop. It seems like a recipe ...</a:t>
            </a:r>
          </a:p>
        </p:txBody>
      </p:sp>
      <p:pic>
        <p:nvPicPr>
          <p:cNvPr id="5" name="Picture 3" descr="C:\Users\fiona\Downloads\castle-2516837_1920.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635896" y="404664"/>
            <a:ext cx="5210629" cy="601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05699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Users\fiona\Downloads\banner-1571859.jpg"/>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p:blipFill>
        <p:spPr bwMode="auto">
          <a:xfrm>
            <a:off x="467544" y="314309"/>
            <a:ext cx="8232914" cy="616194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99592" y="2348880"/>
            <a:ext cx="7344816" cy="33843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Trebuchet MS" panose="020B0603020202020204" pitchFamily="34" charset="0"/>
              </a:rPr>
              <a:t>The simple, perfect way to </a:t>
            </a:r>
            <a:br>
              <a:rPr lang="en-GB" sz="3200" dirty="0">
                <a:solidFill>
                  <a:schemeClr val="tx1"/>
                </a:solidFill>
                <a:latin typeface="Trebuchet MS" panose="020B0603020202020204" pitchFamily="34" charset="0"/>
              </a:rPr>
            </a:br>
            <a:r>
              <a:rPr lang="en-GB" sz="3200" dirty="0">
                <a:solidFill>
                  <a:schemeClr val="tx1"/>
                </a:solidFill>
                <a:latin typeface="Trebuchet MS" panose="020B0603020202020204" pitchFamily="34" charset="0"/>
              </a:rPr>
              <a:t>roast an awesome chicken is </a:t>
            </a:r>
            <a:br>
              <a:rPr lang="en-GB" sz="3200" dirty="0">
                <a:solidFill>
                  <a:schemeClr val="tx1"/>
                </a:solidFill>
                <a:latin typeface="Trebuchet MS" panose="020B0603020202020204" pitchFamily="34" charset="0"/>
              </a:rPr>
            </a:br>
            <a:r>
              <a:rPr lang="en-GB" sz="3200" dirty="0">
                <a:solidFill>
                  <a:schemeClr val="tx1"/>
                </a:solidFill>
                <a:latin typeface="Trebuchet MS" panose="020B0603020202020204" pitchFamily="34" charset="0"/>
              </a:rPr>
              <a:t>to take your time. </a:t>
            </a:r>
          </a:p>
          <a:p>
            <a:pPr algn="ctr"/>
            <a:r>
              <a:rPr lang="en-GB" sz="3200" dirty="0">
                <a:solidFill>
                  <a:schemeClr val="tx1"/>
                </a:solidFill>
                <a:latin typeface="Trebuchet MS" panose="020B0603020202020204" pitchFamily="34" charset="0"/>
              </a:rPr>
              <a:t>A nice, neat work surface </a:t>
            </a:r>
            <a:br>
              <a:rPr lang="en-GB" sz="3200" dirty="0">
                <a:solidFill>
                  <a:schemeClr val="tx1"/>
                </a:solidFill>
                <a:latin typeface="Trebuchet MS" panose="020B0603020202020204" pitchFamily="34" charset="0"/>
              </a:rPr>
            </a:br>
            <a:r>
              <a:rPr lang="en-GB" sz="3200" dirty="0">
                <a:solidFill>
                  <a:schemeClr val="tx1"/>
                </a:solidFill>
                <a:latin typeface="Trebuchet MS" panose="020B0603020202020204" pitchFamily="34" charset="0"/>
              </a:rPr>
              <a:t>also helps to make the </a:t>
            </a:r>
            <a:br>
              <a:rPr lang="en-GB" sz="3200" dirty="0">
                <a:solidFill>
                  <a:schemeClr val="tx1"/>
                </a:solidFill>
                <a:latin typeface="Trebuchet MS" panose="020B0603020202020204" pitchFamily="34" charset="0"/>
              </a:rPr>
            </a:br>
            <a:r>
              <a:rPr lang="en-GB" sz="3200" dirty="0">
                <a:solidFill>
                  <a:schemeClr val="tx1"/>
                </a:solidFill>
                <a:latin typeface="Trebuchet MS" panose="020B0603020202020204" pitchFamily="34" charset="0"/>
              </a:rPr>
              <a:t>preparation and cooking </a:t>
            </a:r>
          </a:p>
          <a:p>
            <a:pPr algn="ctr"/>
            <a:r>
              <a:rPr lang="en-GB" sz="3200" dirty="0">
                <a:solidFill>
                  <a:schemeClr val="tx1"/>
                </a:solidFill>
                <a:latin typeface="Trebuchet MS" panose="020B0603020202020204" pitchFamily="34" charset="0"/>
              </a:rPr>
              <a:t>an easy and relaxing process.</a:t>
            </a:r>
          </a:p>
        </p:txBody>
      </p:sp>
      <p:sp>
        <p:nvSpPr>
          <p:cNvPr id="4" name="Rectangle 3"/>
          <p:cNvSpPr/>
          <p:nvPr/>
        </p:nvSpPr>
        <p:spPr>
          <a:xfrm>
            <a:off x="599559" y="620688"/>
            <a:ext cx="7944882" cy="15841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Trebuchet MS" panose="020B0603020202020204" pitchFamily="34" charset="0"/>
              </a:rPr>
              <a:t>Identify the first letters of the </a:t>
            </a:r>
            <a:r>
              <a:rPr lang="en-GB" sz="3200" b="1" dirty="0">
                <a:solidFill>
                  <a:schemeClr val="tx1"/>
                </a:solidFill>
                <a:latin typeface="Trebuchet MS" panose="020B0603020202020204" pitchFamily="34" charset="0"/>
              </a:rPr>
              <a:t>adjectives</a:t>
            </a:r>
            <a:r>
              <a:rPr lang="en-GB" sz="3200" dirty="0">
                <a:solidFill>
                  <a:schemeClr val="tx1"/>
                </a:solidFill>
                <a:latin typeface="Trebuchet MS" panose="020B0603020202020204" pitchFamily="34" charset="0"/>
              </a:rPr>
              <a:t>:</a:t>
            </a:r>
          </a:p>
        </p:txBody>
      </p:sp>
      <p:cxnSp>
        <p:nvCxnSpPr>
          <p:cNvPr id="3" name="Straight Connector 2"/>
          <p:cNvCxnSpPr/>
          <p:nvPr/>
        </p:nvCxnSpPr>
        <p:spPr>
          <a:xfrm>
            <a:off x="2886353" y="2780928"/>
            <a:ext cx="1188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355976" y="2756514"/>
            <a:ext cx="1368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599984" y="3251512"/>
            <a:ext cx="1656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591864" y="4221088"/>
            <a:ext cx="756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635984" y="4221088"/>
            <a:ext cx="7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456807" y="5708849"/>
            <a:ext cx="756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139888" y="5708849"/>
            <a:ext cx="1512232"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302636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3529" y="399553"/>
            <a:ext cx="4104455" cy="6531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100" dirty="0">
                <a:solidFill>
                  <a:schemeClr val="tx1"/>
                </a:solidFill>
                <a:latin typeface="Trebuchet MS" panose="020B0603020202020204" pitchFamily="34" charset="0"/>
              </a:rPr>
              <a:t>Time for tea!</a:t>
            </a:r>
          </a:p>
        </p:txBody>
      </p:sp>
      <p:sp>
        <p:nvSpPr>
          <p:cNvPr id="4" name="Rectangle 3"/>
          <p:cNvSpPr/>
          <p:nvPr/>
        </p:nvSpPr>
        <p:spPr>
          <a:xfrm>
            <a:off x="323529" y="1196752"/>
            <a:ext cx="4104455" cy="525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100" dirty="0">
                <a:solidFill>
                  <a:schemeClr val="tx1"/>
                </a:solidFill>
                <a:latin typeface="Trebuchet MS" panose="020B0603020202020204" pitchFamily="34" charset="0"/>
              </a:rPr>
              <a:t>You take a quick break and have a cup of tea while you decide where to go next. On the back of the recipe is the following note, but it’s backwards. Decipher the message to discover where you need to go next.</a:t>
            </a:r>
          </a:p>
        </p:txBody>
      </p:sp>
      <p:grpSp>
        <p:nvGrpSpPr>
          <p:cNvPr id="2" name="Group 1"/>
          <p:cNvGrpSpPr/>
          <p:nvPr/>
        </p:nvGrpSpPr>
        <p:grpSpPr>
          <a:xfrm>
            <a:off x="4572000" y="399552"/>
            <a:ext cx="4248473" cy="6053199"/>
            <a:chOff x="4572000" y="399552"/>
            <a:chExt cx="4248473" cy="6053199"/>
          </a:xfrm>
        </p:grpSpPr>
        <p:pic>
          <p:nvPicPr>
            <p:cNvPr id="7" name="Picture 2" descr="C:\Users\fiona\Downloads\banner-1571859.jpg"/>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p:blipFill>
          <p:spPr bwMode="auto">
            <a:xfrm>
              <a:off x="4572000" y="399552"/>
              <a:ext cx="4248473" cy="6053199"/>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server3\Users\fiona\Desktop\text.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16016" y="726144"/>
              <a:ext cx="3827462" cy="549275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0335228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3527" y="399552"/>
            <a:ext cx="8522997" cy="202133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100" dirty="0">
                <a:solidFill>
                  <a:schemeClr val="tx1"/>
                </a:solidFill>
                <a:latin typeface="Trebuchet MS" panose="020B0603020202020204" pitchFamily="34" charset="0"/>
              </a:rPr>
              <a:t>You pay attention to the note and step out into the garden for a bit of fresh air. As it suggested, there’s an interesting looking shed with its door swinging in the breeze.</a:t>
            </a:r>
          </a:p>
        </p:txBody>
      </p:sp>
      <p:sp>
        <p:nvSpPr>
          <p:cNvPr id="4" name="Rectangle 3"/>
          <p:cNvSpPr/>
          <p:nvPr/>
        </p:nvSpPr>
        <p:spPr>
          <a:xfrm>
            <a:off x="323528" y="2564905"/>
            <a:ext cx="3312367" cy="386636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100" dirty="0">
                <a:solidFill>
                  <a:schemeClr val="tx1"/>
                </a:solidFill>
                <a:latin typeface="Trebuchet MS" panose="020B0603020202020204" pitchFamily="34" charset="0"/>
              </a:rPr>
              <a:t>There’s just enough moonlight coming through the window for you to be able to investigate a little ...</a:t>
            </a:r>
          </a:p>
        </p:txBody>
      </p:sp>
      <p:pic>
        <p:nvPicPr>
          <p:cNvPr id="1026" name="Picture 2" descr="C:\Users\fiona\Downloads\Юрово._Луна_над_заколоченной_избой_-_panoramio.jpg"/>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l="-1"/>
          <a:stretch/>
        </p:blipFill>
        <p:spPr bwMode="auto">
          <a:xfrm>
            <a:off x="3851920" y="2561584"/>
            <a:ext cx="4994604" cy="3869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35839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3529" y="399553"/>
            <a:ext cx="8496944" cy="1404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latin typeface="Trebuchet MS" panose="020B0603020202020204" pitchFamily="34" charset="0"/>
              </a:rPr>
              <a:t>You begin to poke around on a work bench, and are moving packets of seeds around when you notice some writing on the back of one of these packets. </a:t>
            </a:r>
          </a:p>
        </p:txBody>
      </p:sp>
      <p:grpSp>
        <p:nvGrpSpPr>
          <p:cNvPr id="2" name="Group 1"/>
          <p:cNvGrpSpPr/>
          <p:nvPr/>
        </p:nvGrpSpPr>
        <p:grpSpPr>
          <a:xfrm>
            <a:off x="1467173" y="2260766"/>
            <a:ext cx="6243775" cy="4048554"/>
            <a:chOff x="2034215" y="2212584"/>
            <a:chExt cx="6243775" cy="4048554"/>
          </a:xfrm>
        </p:grpSpPr>
        <p:pic>
          <p:nvPicPr>
            <p:cNvPr id="17410" name="Picture 2" descr="C:\Users\fiona\Downloads\vintage-vegetables-996390_192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0889830">
              <a:off x="2034215" y="2212584"/>
              <a:ext cx="3076918" cy="398091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rot="498133">
              <a:off x="5167284" y="2228690"/>
              <a:ext cx="3110706" cy="4032448"/>
            </a:xfrm>
            <a:prstGeom prst="rect">
              <a:avLst/>
            </a:prstGeom>
            <a:solidFill>
              <a:srgbClr val="F8EC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200" dirty="0">
                  <a:solidFill>
                    <a:schemeClr val="tx1"/>
                  </a:solidFill>
                  <a:latin typeface="Trebuchet MS" panose="020B0603020202020204" pitchFamily="34" charset="0"/>
                </a:rPr>
                <a:t>My first is in ‘old’ and in ‘not’ too,</a:t>
              </a:r>
            </a:p>
            <a:p>
              <a:r>
                <a:rPr lang="en-GB" sz="2200" dirty="0">
                  <a:solidFill>
                    <a:schemeClr val="tx1"/>
                  </a:solidFill>
                  <a:latin typeface="Trebuchet MS" panose="020B0603020202020204" pitchFamily="34" charset="0"/>
                </a:rPr>
                <a:t>My second is in ‘love’, but not in ‘vote’,</a:t>
              </a:r>
            </a:p>
            <a:p>
              <a:r>
                <a:rPr lang="en-GB" sz="2200" dirty="0">
                  <a:solidFill>
                    <a:schemeClr val="tx1"/>
                  </a:solidFill>
                  <a:latin typeface="Trebuchet MS" panose="020B0603020202020204" pitchFamily="34" charset="0"/>
                </a:rPr>
                <a:t>My third begins ‘door’ and is there at the end,</a:t>
              </a:r>
            </a:p>
            <a:p>
              <a:r>
                <a:rPr lang="en-GB" sz="2200" dirty="0">
                  <a:solidFill>
                    <a:schemeClr val="tx1"/>
                  </a:solidFill>
                  <a:latin typeface="Trebuchet MS" panose="020B0603020202020204" pitchFamily="34" charset="0"/>
                </a:rPr>
                <a:t>My fourth is in ‘rote’ but not in ‘root’,</a:t>
              </a:r>
            </a:p>
            <a:p>
              <a:r>
                <a:rPr lang="en-GB" sz="2200" dirty="0">
                  <a:solidFill>
                    <a:schemeClr val="tx1"/>
                  </a:solidFill>
                  <a:latin typeface="Trebuchet MS" panose="020B0603020202020204" pitchFamily="34" charset="0"/>
                </a:rPr>
                <a:t>I’m doubled in the river flowing on through.</a:t>
              </a:r>
            </a:p>
          </p:txBody>
        </p:sp>
      </p:grpSp>
      <p:sp>
        <p:nvSpPr>
          <p:cNvPr id="3" name="Rectangle 2"/>
          <p:cNvSpPr/>
          <p:nvPr/>
        </p:nvSpPr>
        <p:spPr>
          <a:xfrm>
            <a:off x="323529" y="1916832"/>
            <a:ext cx="8496944" cy="4651845"/>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0353005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fiona\Downloads\ghosts-572038_1920.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23528" y="386490"/>
            <a:ext cx="4619138" cy="604810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076056" y="386490"/>
            <a:ext cx="3770468" cy="340255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100" dirty="0">
                <a:solidFill>
                  <a:schemeClr val="tx1"/>
                </a:solidFill>
                <a:latin typeface="Trebuchet MS" panose="020B0603020202020204" pitchFamily="34" charset="0"/>
              </a:rPr>
              <a:t>That’s enough time pottering about in the shed. Back into the house and </a:t>
            </a:r>
            <a:br>
              <a:rPr lang="en-GB" sz="3100" dirty="0">
                <a:solidFill>
                  <a:schemeClr val="tx1"/>
                </a:solidFill>
                <a:latin typeface="Trebuchet MS" panose="020B0603020202020204" pitchFamily="34" charset="0"/>
              </a:rPr>
            </a:br>
            <a:r>
              <a:rPr lang="en-GB" sz="3100" dirty="0">
                <a:solidFill>
                  <a:schemeClr val="tx1"/>
                </a:solidFill>
                <a:latin typeface="Trebuchet MS" panose="020B0603020202020204" pitchFamily="34" charset="0"/>
              </a:rPr>
              <a:t>down that corridor to the sitting </a:t>
            </a:r>
            <a:br>
              <a:rPr lang="en-GB" sz="3100" dirty="0">
                <a:solidFill>
                  <a:schemeClr val="tx1"/>
                </a:solidFill>
                <a:latin typeface="Trebuchet MS" panose="020B0603020202020204" pitchFamily="34" charset="0"/>
              </a:rPr>
            </a:br>
            <a:r>
              <a:rPr lang="en-GB" sz="3100" dirty="0">
                <a:solidFill>
                  <a:schemeClr val="tx1"/>
                </a:solidFill>
                <a:latin typeface="Trebuchet MS" panose="020B0603020202020204" pitchFamily="34" charset="0"/>
              </a:rPr>
              <a:t>room …</a:t>
            </a:r>
          </a:p>
        </p:txBody>
      </p:sp>
      <p:sp>
        <p:nvSpPr>
          <p:cNvPr id="4" name="Rectangle 3"/>
          <p:cNvSpPr/>
          <p:nvPr/>
        </p:nvSpPr>
        <p:spPr>
          <a:xfrm>
            <a:off x="5076056" y="3933056"/>
            <a:ext cx="3770467" cy="248044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100" dirty="0">
                <a:solidFill>
                  <a:schemeClr val="tx1"/>
                </a:solidFill>
                <a:latin typeface="Trebuchet MS" panose="020B0603020202020204" pitchFamily="34" charset="0"/>
              </a:rPr>
              <a:t>Everything seems </a:t>
            </a:r>
            <a:br>
              <a:rPr lang="en-GB" sz="3100" dirty="0">
                <a:solidFill>
                  <a:schemeClr val="tx1"/>
                </a:solidFill>
                <a:latin typeface="Trebuchet MS" panose="020B0603020202020204" pitchFamily="34" charset="0"/>
              </a:rPr>
            </a:br>
            <a:r>
              <a:rPr lang="en-GB" sz="3100" dirty="0">
                <a:solidFill>
                  <a:schemeClr val="tx1"/>
                </a:solidFill>
                <a:latin typeface="Trebuchet MS" panose="020B0603020202020204" pitchFamily="34" charset="0"/>
              </a:rPr>
              <a:t>to be in order here. But what’s that standing in the corner?</a:t>
            </a:r>
          </a:p>
        </p:txBody>
      </p:sp>
    </p:spTree>
    <p:extLst>
      <p:ext uri="{BB962C8B-B14F-4D97-AF65-F5344CB8AC3E}">
        <p14:creationId xmlns:p14="http://schemas.microsoft.com/office/powerpoint/2010/main" val="3664578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000" y="404664"/>
            <a:ext cx="8460000" cy="158417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solidFill>
                  <a:schemeClr val="tx1"/>
                </a:solidFill>
                <a:latin typeface="Trebuchet MS" panose="020B0603020202020204" pitchFamily="34" charset="0"/>
              </a:rPr>
              <a:t>A young man, the nephew of Colonel and Lady </a:t>
            </a:r>
            <a:r>
              <a:rPr lang="en-GB" sz="3200" dirty="0" err="1">
                <a:solidFill>
                  <a:schemeClr val="tx1"/>
                </a:solidFill>
                <a:latin typeface="Trebuchet MS" panose="020B0603020202020204" pitchFamily="34" charset="0"/>
              </a:rPr>
              <a:t>Muchley</a:t>
            </a:r>
            <a:r>
              <a:rPr lang="en-GB" sz="3200" dirty="0">
                <a:solidFill>
                  <a:schemeClr val="tx1"/>
                </a:solidFill>
                <a:latin typeface="Trebuchet MS" panose="020B0603020202020204" pitchFamily="34" charset="0"/>
              </a:rPr>
              <a:t>, David, has been brutally murdered … </a:t>
            </a:r>
          </a:p>
        </p:txBody>
      </p:sp>
      <p:sp>
        <p:nvSpPr>
          <p:cNvPr id="5" name="Rectangle 4"/>
          <p:cNvSpPr/>
          <p:nvPr/>
        </p:nvSpPr>
        <p:spPr>
          <a:xfrm>
            <a:off x="342000" y="2132856"/>
            <a:ext cx="8460000" cy="224007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solidFill>
                  <a:schemeClr val="tx1"/>
                </a:solidFill>
                <a:latin typeface="Trebuchet MS" panose="020B0603020202020204" pitchFamily="34" charset="0"/>
              </a:rPr>
              <a:t>Your team is going to explore the manor, searching for clues as you go. Keep a note of every clue and every word, as they could all prove crucial at the end!</a:t>
            </a:r>
          </a:p>
        </p:txBody>
      </p:sp>
      <p:pic>
        <p:nvPicPr>
          <p:cNvPr id="1026" name="Picture 2" descr="C:\Users\fiona\Downloads\magnifying-2681173_1280.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34676" y="4444942"/>
            <a:ext cx="4674647" cy="2293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58997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23928" y="386490"/>
            <a:ext cx="4922596" cy="340255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100" dirty="0">
                <a:solidFill>
                  <a:schemeClr val="tx1"/>
                </a:solidFill>
                <a:latin typeface="Trebuchet MS" panose="020B0603020202020204" pitchFamily="34" charset="0"/>
              </a:rPr>
              <a:t>In the corner of the sitting room there is a huge, stuffed bear, obviously the result of a hunt at some time in the past. </a:t>
            </a:r>
          </a:p>
        </p:txBody>
      </p:sp>
      <p:sp>
        <p:nvSpPr>
          <p:cNvPr id="4" name="Rectangle 3"/>
          <p:cNvSpPr/>
          <p:nvPr/>
        </p:nvSpPr>
        <p:spPr>
          <a:xfrm>
            <a:off x="323528" y="3933056"/>
            <a:ext cx="8522995" cy="259228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100" dirty="0">
                <a:solidFill>
                  <a:schemeClr val="tx1"/>
                </a:solidFill>
                <a:latin typeface="Trebuchet MS" panose="020B0603020202020204" pitchFamily="34" charset="0"/>
              </a:rPr>
              <a:t>There is a rolled up piece of parchment between the bear’s feet. It seems to outline the process for hunting a bear, but it doesn’t make sense. There’s also some kind of strange number/letter key on the sheet.</a:t>
            </a:r>
          </a:p>
        </p:txBody>
      </p:sp>
      <p:pic>
        <p:nvPicPr>
          <p:cNvPr id="18435" name="Picture 3" descr="C:\Users\fiona\Downloads\grizzly-bear-892027_1920.jpg"/>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p:blipFill>
        <p:spPr bwMode="auto">
          <a:xfrm>
            <a:off x="323528" y="386490"/>
            <a:ext cx="3471506" cy="3402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72836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fiona\Downloads\paper-6883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1907704" y="-195402"/>
            <a:ext cx="5328591" cy="825691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55576" y="1772816"/>
            <a:ext cx="6408712" cy="44644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endParaRPr lang="en-GB" sz="2000" dirty="0">
              <a:solidFill>
                <a:schemeClr val="tx1"/>
              </a:solidFill>
              <a:latin typeface="Trebuchet MS" panose="020B0603020202020204" pitchFamily="34" charset="0"/>
            </a:endParaRPr>
          </a:p>
          <a:p>
            <a:pPr marL="457200" indent="-457200">
              <a:buFont typeface="Arial" panose="020B0604020202020204" pitchFamily="34" charset="0"/>
              <a:buChar char="•"/>
            </a:pPr>
            <a:r>
              <a:rPr lang="en-GB" sz="2400" dirty="0">
                <a:solidFill>
                  <a:schemeClr val="tx1"/>
                </a:solidFill>
                <a:latin typeface="Trebuchet MS" panose="020B0603020202020204" pitchFamily="34" charset="0"/>
              </a:rPr>
              <a:t>When you finally locate the bear, </a:t>
            </a:r>
            <a:br>
              <a:rPr lang="en-GB" sz="2400" dirty="0">
                <a:solidFill>
                  <a:schemeClr val="tx1"/>
                </a:solidFill>
                <a:latin typeface="Trebuchet MS" panose="020B0603020202020204" pitchFamily="34" charset="0"/>
              </a:rPr>
            </a:br>
            <a:r>
              <a:rPr lang="en-GB" sz="2400" dirty="0">
                <a:solidFill>
                  <a:schemeClr val="tx1"/>
                </a:solidFill>
                <a:latin typeface="Trebuchet MS" panose="020B0603020202020204" pitchFamily="34" charset="0"/>
              </a:rPr>
              <a:t>keep low and minimise noise.</a:t>
            </a:r>
          </a:p>
          <a:p>
            <a:pPr marL="457200" indent="-457200">
              <a:buFont typeface="Arial" panose="020B0604020202020204" pitchFamily="34" charset="0"/>
              <a:buChar char="•"/>
            </a:pPr>
            <a:r>
              <a:rPr lang="en-GB" sz="2400" dirty="0">
                <a:solidFill>
                  <a:schemeClr val="tx1"/>
                </a:solidFill>
                <a:latin typeface="Trebuchet MS" panose="020B0603020202020204" pitchFamily="34" charset="0"/>
              </a:rPr>
              <a:t>First, begin to track a bear by finding </a:t>
            </a:r>
            <a:br>
              <a:rPr lang="en-GB" sz="2400" dirty="0">
                <a:solidFill>
                  <a:schemeClr val="tx1"/>
                </a:solidFill>
                <a:latin typeface="Trebuchet MS" panose="020B0603020202020204" pitchFamily="34" charset="0"/>
              </a:rPr>
            </a:br>
            <a:r>
              <a:rPr lang="en-GB" sz="2400" dirty="0">
                <a:solidFill>
                  <a:schemeClr val="tx1"/>
                </a:solidFill>
                <a:latin typeface="Trebuchet MS" panose="020B0603020202020204" pitchFamily="34" charset="0"/>
              </a:rPr>
              <a:t>its trail – paw prints are a good place </a:t>
            </a:r>
            <a:br>
              <a:rPr lang="en-GB" sz="2400" dirty="0">
                <a:solidFill>
                  <a:schemeClr val="tx1"/>
                </a:solidFill>
                <a:latin typeface="Trebuchet MS" panose="020B0603020202020204" pitchFamily="34" charset="0"/>
              </a:rPr>
            </a:br>
            <a:r>
              <a:rPr lang="en-GB" sz="2400" dirty="0">
                <a:solidFill>
                  <a:schemeClr val="tx1"/>
                </a:solidFill>
                <a:latin typeface="Trebuchet MS" panose="020B0603020202020204" pitchFamily="34" charset="0"/>
              </a:rPr>
              <a:t>to start.</a:t>
            </a:r>
          </a:p>
          <a:p>
            <a:pPr marL="457200" indent="-457200">
              <a:buFont typeface="Arial" panose="020B0604020202020204" pitchFamily="34" charset="0"/>
              <a:buChar char="•"/>
            </a:pPr>
            <a:r>
              <a:rPr lang="en-GB" sz="2400" dirty="0">
                <a:solidFill>
                  <a:schemeClr val="tx1"/>
                </a:solidFill>
                <a:latin typeface="Trebuchet MS" panose="020B0603020202020204" pitchFamily="34" charset="0"/>
              </a:rPr>
              <a:t>Aim so that you will be hitting the heart.</a:t>
            </a:r>
          </a:p>
          <a:p>
            <a:pPr marL="457200" indent="-457200">
              <a:buFont typeface="Arial" panose="020B0604020202020204" pitchFamily="34" charset="0"/>
              <a:buChar char="•"/>
            </a:pPr>
            <a:r>
              <a:rPr lang="en-GB" sz="2400" dirty="0">
                <a:solidFill>
                  <a:schemeClr val="tx1"/>
                </a:solidFill>
                <a:latin typeface="Trebuchet MS" panose="020B0603020202020204" pitchFamily="34" charset="0"/>
              </a:rPr>
              <a:t>Wait until the bear is still, then take careful aim.</a:t>
            </a:r>
          </a:p>
          <a:p>
            <a:pPr marL="457200" indent="-457200">
              <a:buFont typeface="Arial" panose="020B0604020202020204" pitchFamily="34" charset="0"/>
              <a:buChar char="•"/>
            </a:pPr>
            <a:r>
              <a:rPr lang="en-GB" sz="2400" dirty="0">
                <a:solidFill>
                  <a:schemeClr val="tx1"/>
                </a:solidFill>
                <a:latin typeface="Trebuchet MS" panose="020B0603020202020204" pitchFamily="34" charset="0"/>
              </a:rPr>
              <a:t>Breathe deeply, then squeeze the trigger gently.</a:t>
            </a:r>
          </a:p>
          <a:p>
            <a:pPr marL="457200" indent="-457200">
              <a:buFont typeface="Arial" panose="020B0604020202020204" pitchFamily="34" charset="0"/>
              <a:buChar char="•"/>
            </a:pPr>
            <a:r>
              <a:rPr lang="en-GB" sz="2400" dirty="0">
                <a:solidFill>
                  <a:schemeClr val="tx1"/>
                </a:solidFill>
                <a:latin typeface="Trebuchet MS" panose="020B0603020202020204" pitchFamily="34" charset="0"/>
              </a:rPr>
              <a:t>Follow the trail, staying downwind at all times.</a:t>
            </a:r>
          </a:p>
        </p:txBody>
      </p:sp>
      <p:sp>
        <p:nvSpPr>
          <p:cNvPr id="4" name="Rectangle 3"/>
          <p:cNvSpPr/>
          <p:nvPr/>
        </p:nvSpPr>
        <p:spPr>
          <a:xfrm>
            <a:off x="683567" y="1484784"/>
            <a:ext cx="5472609"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Trebuchet MS" panose="020B0603020202020204" pitchFamily="34" charset="0"/>
              </a:rPr>
              <a:t>Bear hunting</a:t>
            </a:r>
          </a:p>
        </p:txBody>
      </p:sp>
      <p:grpSp>
        <p:nvGrpSpPr>
          <p:cNvPr id="2" name="Group 1"/>
          <p:cNvGrpSpPr/>
          <p:nvPr/>
        </p:nvGrpSpPr>
        <p:grpSpPr>
          <a:xfrm>
            <a:off x="5508104" y="1628798"/>
            <a:ext cx="3524279" cy="1944218"/>
            <a:chOff x="5791146" y="1689272"/>
            <a:chExt cx="2273568" cy="1840407"/>
          </a:xfrm>
        </p:grpSpPr>
        <p:sp>
          <p:nvSpPr>
            <p:cNvPr id="6" name="Rectangle 5"/>
            <p:cNvSpPr/>
            <p:nvPr/>
          </p:nvSpPr>
          <p:spPr>
            <a:xfrm>
              <a:off x="5791146" y="1689272"/>
              <a:ext cx="2016549"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Trebuchet MS" panose="020B0603020202020204" pitchFamily="34" charset="0"/>
                </a:rPr>
                <a:t>Instruction | Word</a:t>
              </a:r>
            </a:p>
            <a:p>
              <a:pPr algn="ctr"/>
              <a:endParaRPr lang="en-GB" sz="2400" b="1" dirty="0">
                <a:solidFill>
                  <a:schemeClr val="tx1"/>
                </a:solidFill>
                <a:latin typeface="Trebuchet MS" panose="020B0603020202020204" pitchFamily="34" charset="0"/>
              </a:endParaRPr>
            </a:p>
            <a:p>
              <a:pPr algn="ctr"/>
              <a:endParaRPr lang="en-GB" sz="2400" dirty="0">
                <a:solidFill>
                  <a:schemeClr val="tx1"/>
                </a:solidFill>
                <a:latin typeface="Trebuchet MS" panose="020B0603020202020204" pitchFamily="34" charset="0"/>
              </a:endParaRPr>
            </a:p>
          </p:txBody>
        </p:sp>
        <p:sp>
          <p:nvSpPr>
            <p:cNvPr id="7" name="Rectangle 6"/>
            <p:cNvSpPr/>
            <p:nvPr/>
          </p:nvSpPr>
          <p:spPr>
            <a:xfrm>
              <a:off x="6048165" y="1945503"/>
              <a:ext cx="2016549" cy="15841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Trebuchet MS" panose="020B0603020202020204" pitchFamily="34" charset="0"/>
                </a:rPr>
                <a:t>1  :  5</a:t>
              </a:r>
            </a:p>
            <a:p>
              <a:pPr algn="ctr"/>
              <a:r>
                <a:rPr lang="en-GB" sz="2400" dirty="0">
                  <a:solidFill>
                    <a:schemeClr val="tx1"/>
                  </a:solidFill>
                  <a:latin typeface="Trebuchet MS" panose="020B0603020202020204" pitchFamily="34" charset="0"/>
                </a:rPr>
                <a:t>3  :  5</a:t>
              </a:r>
            </a:p>
            <a:p>
              <a:pPr algn="ctr"/>
              <a:r>
                <a:rPr lang="en-GB" sz="2400" dirty="0">
                  <a:solidFill>
                    <a:schemeClr val="tx1"/>
                  </a:solidFill>
                  <a:latin typeface="Trebuchet MS" panose="020B0603020202020204" pitchFamily="34" charset="0"/>
                </a:rPr>
                <a:t>5  :  7</a:t>
              </a:r>
            </a:p>
            <a:p>
              <a:pPr algn="ctr"/>
              <a:r>
                <a:rPr lang="en-GB" sz="2400" dirty="0">
                  <a:solidFill>
                    <a:schemeClr val="tx1"/>
                  </a:solidFill>
                  <a:latin typeface="Trebuchet MS" panose="020B0603020202020204" pitchFamily="34" charset="0"/>
                </a:rPr>
                <a:t>6  :  5</a:t>
              </a:r>
            </a:p>
          </p:txBody>
        </p:sp>
      </p:grpSp>
      <p:sp>
        <p:nvSpPr>
          <p:cNvPr id="9" name="Rectangle 8"/>
          <p:cNvSpPr/>
          <p:nvPr/>
        </p:nvSpPr>
        <p:spPr>
          <a:xfrm>
            <a:off x="368768" y="188640"/>
            <a:ext cx="8406465" cy="900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Trebuchet MS" panose="020B0603020202020204" pitchFamily="34" charset="0"/>
              </a:rPr>
              <a:t>Put the instructions in the right order, and then use the code on the left to identify four clues.</a:t>
            </a:r>
          </a:p>
        </p:txBody>
      </p:sp>
      <p:sp>
        <p:nvSpPr>
          <p:cNvPr id="11" name="Rectangle 10"/>
          <p:cNvSpPr/>
          <p:nvPr/>
        </p:nvSpPr>
        <p:spPr>
          <a:xfrm>
            <a:off x="323529" y="1196748"/>
            <a:ext cx="8496944" cy="540060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1081005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fiona\Downloads\paper-6883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1475656" y="-699458"/>
            <a:ext cx="6192687" cy="825691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99592" y="1484784"/>
            <a:ext cx="5472608" cy="44644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mj-lt"/>
              <a:buAutoNum type="arabicPeriod"/>
            </a:pPr>
            <a:r>
              <a:rPr lang="en-GB" sz="2400" dirty="0">
                <a:solidFill>
                  <a:schemeClr val="tx1"/>
                </a:solidFill>
                <a:latin typeface="Trebuchet MS" panose="020B0603020202020204" pitchFamily="34" charset="0"/>
              </a:rPr>
              <a:t>First, begin to track a bear by finding its trail – paw prints are a good place to start.</a:t>
            </a:r>
          </a:p>
          <a:p>
            <a:pPr marL="457200" indent="-457200">
              <a:buFont typeface="+mj-lt"/>
              <a:buAutoNum type="arabicPeriod"/>
            </a:pPr>
            <a:r>
              <a:rPr lang="en-GB" sz="2400" dirty="0">
                <a:solidFill>
                  <a:schemeClr val="tx1"/>
                </a:solidFill>
                <a:latin typeface="Trebuchet MS" panose="020B0603020202020204" pitchFamily="34" charset="0"/>
              </a:rPr>
              <a:t>Follow the trail, staying downwind at all times.</a:t>
            </a:r>
          </a:p>
          <a:p>
            <a:pPr marL="457200" indent="-457200">
              <a:buFont typeface="+mj-lt"/>
              <a:buAutoNum type="arabicPeriod"/>
            </a:pPr>
            <a:r>
              <a:rPr lang="en-GB" sz="2400" dirty="0">
                <a:solidFill>
                  <a:schemeClr val="tx1"/>
                </a:solidFill>
                <a:latin typeface="Trebuchet MS" panose="020B0603020202020204" pitchFamily="34" charset="0"/>
              </a:rPr>
              <a:t>When you finally locate the bear, keep low and minimise noise.</a:t>
            </a:r>
          </a:p>
          <a:p>
            <a:pPr marL="457200" indent="-457200">
              <a:buFont typeface="+mj-lt"/>
              <a:buAutoNum type="arabicPeriod"/>
            </a:pPr>
            <a:r>
              <a:rPr lang="en-GB" sz="2400" dirty="0">
                <a:solidFill>
                  <a:schemeClr val="tx1"/>
                </a:solidFill>
                <a:latin typeface="Trebuchet MS" panose="020B0603020202020204" pitchFamily="34" charset="0"/>
              </a:rPr>
              <a:t>Wait until the bear is still, then take careful aim. </a:t>
            </a:r>
          </a:p>
          <a:p>
            <a:pPr marL="457200" indent="-457200">
              <a:buFont typeface="+mj-lt"/>
              <a:buAutoNum type="arabicPeriod"/>
            </a:pPr>
            <a:r>
              <a:rPr lang="en-GB" sz="2400" dirty="0">
                <a:solidFill>
                  <a:schemeClr val="tx1"/>
                </a:solidFill>
                <a:latin typeface="Trebuchet MS" panose="020B0603020202020204" pitchFamily="34" charset="0"/>
              </a:rPr>
              <a:t>Aim so that you will be hitting the heart. </a:t>
            </a:r>
          </a:p>
          <a:p>
            <a:pPr marL="457200" indent="-457200">
              <a:buFont typeface="+mj-lt"/>
              <a:buAutoNum type="arabicPeriod"/>
            </a:pPr>
            <a:r>
              <a:rPr lang="en-GB" sz="2400" dirty="0">
                <a:solidFill>
                  <a:schemeClr val="tx1"/>
                </a:solidFill>
                <a:latin typeface="Trebuchet MS" panose="020B0603020202020204" pitchFamily="34" charset="0"/>
              </a:rPr>
              <a:t>Breathe deeply, then squeeze the trigger gently.</a:t>
            </a:r>
          </a:p>
        </p:txBody>
      </p:sp>
      <p:sp>
        <p:nvSpPr>
          <p:cNvPr id="4" name="Rectangle 3"/>
          <p:cNvSpPr/>
          <p:nvPr/>
        </p:nvSpPr>
        <p:spPr>
          <a:xfrm>
            <a:off x="899592" y="764704"/>
            <a:ext cx="5472609"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Trebuchet MS" panose="020B0603020202020204" pitchFamily="34" charset="0"/>
              </a:rPr>
              <a:t>Bear hunting</a:t>
            </a:r>
          </a:p>
        </p:txBody>
      </p:sp>
      <p:sp>
        <p:nvSpPr>
          <p:cNvPr id="8" name="Rectangle 7"/>
          <p:cNvSpPr/>
          <p:nvPr/>
        </p:nvSpPr>
        <p:spPr>
          <a:xfrm>
            <a:off x="323529" y="260648"/>
            <a:ext cx="8496944" cy="623602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5481008" y="908718"/>
            <a:ext cx="3524279" cy="1944218"/>
            <a:chOff x="5791146" y="1689272"/>
            <a:chExt cx="2273568" cy="1840407"/>
          </a:xfrm>
        </p:grpSpPr>
        <p:sp>
          <p:nvSpPr>
            <p:cNvPr id="10" name="Rectangle 9"/>
            <p:cNvSpPr/>
            <p:nvPr/>
          </p:nvSpPr>
          <p:spPr>
            <a:xfrm>
              <a:off x="5791146" y="1689272"/>
              <a:ext cx="2016549"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Trebuchet MS" panose="020B0603020202020204" pitchFamily="34" charset="0"/>
                </a:rPr>
                <a:t>Instruction | Word</a:t>
              </a:r>
            </a:p>
            <a:p>
              <a:pPr algn="ctr"/>
              <a:endParaRPr lang="en-GB" sz="2400" b="1" dirty="0">
                <a:solidFill>
                  <a:schemeClr val="tx1"/>
                </a:solidFill>
                <a:latin typeface="Trebuchet MS" panose="020B0603020202020204" pitchFamily="34" charset="0"/>
              </a:endParaRPr>
            </a:p>
            <a:p>
              <a:pPr algn="ctr"/>
              <a:endParaRPr lang="en-GB" sz="2400" dirty="0">
                <a:solidFill>
                  <a:schemeClr val="tx1"/>
                </a:solidFill>
                <a:latin typeface="Trebuchet MS" panose="020B0603020202020204" pitchFamily="34" charset="0"/>
              </a:endParaRPr>
            </a:p>
          </p:txBody>
        </p:sp>
        <p:sp>
          <p:nvSpPr>
            <p:cNvPr id="11" name="Rectangle 10"/>
            <p:cNvSpPr/>
            <p:nvPr/>
          </p:nvSpPr>
          <p:spPr>
            <a:xfrm>
              <a:off x="6048165" y="1945503"/>
              <a:ext cx="2016549" cy="15841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Trebuchet MS" panose="020B0603020202020204" pitchFamily="34" charset="0"/>
                </a:rPr>
                <a:t>1  :  5</a:t>
              </a:r>
            </a:p>
            <a:p>
              <a:pPr algn="ctr"/>
              <a:r>
                <a:rPr lang="en-GB" sz="2400" dirty="0">
                  <a:solidFill>
                    <a:schemeClr val="tx1"/>
                  </a:solidFill>
                  <a:latin typeface="Trebuchet MS" panose="020B0603020202020204" pitchFamily="34" charset="0"/>
                </a:rPr>
                <a:t>3  :  5</a:t>
              </a:r>
            </a:p>
            <a:p>
              <a:pPr algn="ctr"/>
              <a:r>
                <a:rPr lang="en-GB" sz="2400" dirty="0">
                  <a:solidFill>
                    <a:schemeClr val="tx1"/>
                  </a:solidFill>
                  <a:latin typeface="Trebuchet MS" panose="020B0603020202020204" pitchFamily="34" charset="0"/>
                </a:rPr>
                <a:t>5  :  7</a:t>
              </a:r>
            </a:p>
            <a:p>
              <a:pPr algn="ctr"/>
              <a:r>
                <a:rPr lang="en-GB" sz="2400" dirty="0">
                  <a:solidFill>
                    <a:schemeClr val="tx1"/>
                  </a:solidFill>
                  <a:latin typeface="Trebuchet MS" panose="020B0603020202020204" pitchFamily="34" charset="0"/>
                </a:rPr>
                <a:t>6  :  5</a:t>
              </a:r>
            </a:p>
          </p:txBody>
        </p:sp>
      </p:grpSp>
      <p:sp>
        <p:nvSpPr>
          <p:cNvPr id="12" name="Rectangle 11"/>
          <p:cNvSpPr/>
          <p:nvPr/>
        </p:nvSpPr>
        <p:spPr>
          <a:xfrm>
            <a:off x="4233067" y="1376808"/>
            <a:ext cx="252000" cy="324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1" dirty="0">
              <a:solidFill>
                <a:schemeClr val="accent2">
                  <a:lumMod val="75000"/>
                </a:schemeClr>
              </a:solidFill>
              <a:latin typeface="Trebuchet MS" panose="020B0603020202020204" pitchFamily="34" charset="0"/>
            </a:endParaRPr>
          </a:p>
        </p:txBody>
      </p:sp>
      <p:sp>
        <p:nvSpPr>
          <p:cNvPr id="13" name="Rectangle 12"/>
          <p:cNvSpPr/>
          <p:nvPr/>
        </p:nvSpPr>
        <p:spPr>
          <a:xfrm>
            <a:off x="4716016" y="3177008"/>
            <a:ext cx="576000" cy="324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1" dirty="0">
              <a:solidFill>
                <a:schemeClr val="accent2">
                  <a:lumMod val="75000"/>
                </a:schemeClr>
              </a:solidFill>
              <a:latin typeface="Trebuchet MS" panose="020B0603020202020204" pitchFamily="34" charset="0"/>
            </a:endParaRPr>
          </a:p>
        </p:txBody>
      </p:sp>
      <p:sp>
        <p:nvSpPr>
          <p:cNvPr id="14" name="Rectangle 13"/>
          <p:cNvSpPr/>
          <p:nvPr/>
        </p:nvSpPr>
        <p:spPr>
          <a:xfrm>
            <a:off x="4644008" y="4653136"/>
            <a:ext cx="1008000" cy="324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1" dirty="0">
              <a:solidFill>
                <a:schemeClr val="accent2">
                  <a:lumMod val="75000"/>
                </a:schemeClr>
              </a:solidFill>
              <a:latin typeface="Trebuchet MS" panose="020B0603020202020204" pitchFamily="34" charset="0"/>
            </a:endParaRPr>
          </a:p>
        </p:txBody>
      </p:sp>
      <p:sp>
        <p:nvSpPr>
          <p:cNvPr id="16" name="Rectangle 15"/>
          <p:cNvSpPr/>
          <p:nvPr/>
        </p:nvSpPr>
        <p:spPr>
          <a:xfrm>
            <a:off x="5544168" y="5373216"/>
            <a:ext cx="576000" cy="324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1" dirty="0">
              <a:solidFill>
                <a:schemeClr val="accent2">
                  <a:lumMod val="75000"/>
                </a:schemeClr>
              </a:solidFill>
              <a:latin typeface="Trebuchet MS" panose="020B0603020202020204" pitchFamily="34" charset="0"/>
            </a:endParaRPr>
          </a:p>
        </p:txBody>
      </p:sp>
    </p:spTree>
    <p:extLst>
      <p:ext uri="{BB962C8B-B14F-4D97-AF65-F5344CB8AC3E}">
        <p14:creationId xmlns:p14="http://schemas.microsoft.com/office/powerpoint/2010/main" val="123278580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3528" y="386490"/>
            <a:ext cx="4248000" cy="604810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100" dirty="0">
                <a:solidFill>
                  <a:schemeClr val="tx1"/>
                </a:solidFill>
                <a:latin typeface="Trebuchet MS" panose="020B0603020202020204" pitchFamily="34" charset="0"/>
              </a:rPr>
              <a:t>You’re almost there – the clues are starting to mount up, but there’s one final piece of the puzzle that needs to be found. You look down at the wall and there’s a display – a set of grammatical rules. But what’s this? Some of them don’t seem right ...</a:t>
            </a:r>
          </a:p>
        </p:txBody>
      </p:sp>
      <p:pic>
        <p:nvPicPr>
          <p:cNvPr id="5" name="Picture 4" descr="C:\Users\fiona\Downloads\grand-entrance-2178040_1280.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716016" y="408519"/>
            <a:ext cx="4154313" cy="6035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3270908"/>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fiona\Downloads\picture-frame-1878069_1920.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555776" y="275456"/>
            <a:ext cx="6393904" cy="639390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00121" y="409896"/>
            <a:ext cx="2255655" cy="611544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Trebuchet MS" panose="020B0603020202020204" pitchFamily="34" charset="0"/>
              </a:rPr>
              <a:t>You begin to work out which ones are true and false and, as you do so, you realise that there’s a pattern emerging in the first letters of the rules which are true. They spell out a word!</a:t>
            </a:r>
          </a:p>
        </p:txBody>
      </p:sp>
      <p:sp>
        <p:nvSpPr>
          <p:cNvPr id="7" name="Rectangle 6"/>
          <p:cNvSpPr/>
          <p:nvPr/>
        </p:nvSpPr>
        <p:spPr>
          <a:xfrm>
            <a:off x="3563888" y="742553"/>
            <a:ext cx="4896544" cy="54227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950" dirty="0">
                <a:solidFill>
                  <a:schemeClr val="tx1"/>
                </a:solidFill>
                <a:latin typeface="Trebuchet MS" panose="020B0603020202020204" pitchFamily="34" charset="0"/>
              </a:rPr>
              <a:t>‘To’ and ‘too’ mean the same thing.</a:t>
            </a:r>
          </a:p>
          <a:p>
            <a:r>
              <a:rPr lang="en-GB" sz="1950" dirty="0">
                <a:solidFill>
                  <a:schemeClr val="tx1"/>
                </a:solidFill>
                <a:latin typeface="Trebuchet MS" panose="020B0603020202020204" pitchFamily="34" charset="0"/>
              </a:rPr>
              <a:t>‘Instant’ is a verb, a doing word.</a:t>
            </a:r>
          </a:p>
          <a:p>
            <a:r>
              <a:rPr lang="en-GB" sz="1950" dirty="0">
                <a:solidFill>
                  <a:schemeClr val="tx1"/>
                </a:solidFill>
                <a:latin typeface="Trebuchet MS" panose="020B0603020202020204" pitchFamily="34" charset="0"/>
              </a:rPr>
              <a:t>Good dialogue (spoken words) should always have speech marks around it.</a:t>
            </a:r>
          </a:p>
          <a:p>
            <a:r>
              <a:rPr lang="en-GB" sz="1950" dirty="0">
                <a:solidFill>
                  <a:schemeClr val="tx1"/>
                </a:solidFill>
                <a:latin typeface="Trebuchet MS" panose="020B0603020202020204" pitchFamily="34" charset="0"/>
              </a:rPr>
              <a:t>Always use a question mark to end a question, even a rhetorical one.</a:t>
            </a:r>
          </a:p>
          <a:p>
            <a:r>
              <a:rPr lang="en-GB" sz="1950" dirty="0">
                <a:solidFill>
                  <a:schemeClr val="tx1"/>
                </a:solidFill>
                <a:latin typeface="Trebuchet MS" panose="020B0603020202020204" pitchFamily="34" charset="0"/>
              </a:rPr>
              <a:t>‘Lazy’ is a noun, a naming word.</a:t>
            </a:r>
          </a:p>
          <a:p>
            <a:r>
              <a:rPr lang="en-GB" sz="1950" dirty="0">
                <a:solidFill>
                  <a:schemeClr val="tx1"/>
                </a:solidFill>
                <a:latin typeface="Trebuchet MS" panose="020B0603020202020204" pitchFamily="34" charset="0"/>
              </a:rPr>
              <a:t>‘Rapidly’ is an adverb, a word that describes how a verb is carried out.</a:t>
            </a:r>
          </a:p>
          <a:p>
            <a:r>
              <a:rPr lang="en-GB" sz="1950" dirty="0">
                <a:solidFill>
                  <a:schemeClr val="tx1"/>
                </a:solidFill>
                <a:latin typeface="Trebuchet MS" panose="020B0603020202020204" pitchFamily="34" charset="0"/>
              </a:rPr>
              <a:t>Don’t use apostrophes for plurals i.e. ‘book’s’.</a:t>
            </a:r>
          </a:p>
          <a:p>
            <a:r>
              <a:rPr lang="en-GB" sz="1950" dirty="0">
                <a:solidFill>
                  <a:schemeClr val="tx1"/>
                </a:solidFill>
                <a:latin typeface="Trebuchet MS" panose="020B0603020202020204" pitchFamily="34" charset="0"/>
              </a:rPr>
              <a:t>Even short sentences need to begin with capital letters.</a:t>
            </a:r>
          </a:p>
          <a:p>
            <a:r>
              <a:rPr lang="en-GB" sz="1950" dirty="0">
                <a:solidFill>
                  <a:schemeClr val="tx1"/>
                </a:solidFill>
                <a:latin typeface="Trebuchet MS" panose="020B0603020202020204" pitchFamily="34" charset="0"/>
              </a:rPr>
              <a:t>‘Maid’ is an adjective, a describing word.</a:t>
            </a:r>
          </a:p>
          <a:p>
            <a:r>
              <a:rPr lang="en-GB" sz="1950" dirty="0">
                <a:solidFill>
                  <a:schemeClr val="tx1"/>
                </a:solidFill>
                <a:latin typeface="Trebuchet MS" panose="020B0603020202020204" pitchFamily="34" charset="0"/>
              </a:rPr>
              <a:t>You do not need to write ‘I’ on its own with a capital letter.</a:t>
            </a:r>
          </a:p>
          <a:p>
            <a:r>
              <a:rPr lang="en-GB" sz="1950" dirty="0">
                <a:solidFill>
                  <a:schemeClr val="tx1"/>
                </a:solidFill>
                <a:latin typeface="Trebuchet MS" panose="020B0603020202020204" pitchFamily="34" charset="0"/>
              </a:rPr>
              <a:t>Not all nouns need to begin with capital letters.</a:t>
            </a:r>
          </a:p>
        </p:txBody>
      </p:sp>
      <p:sp>
        <p:nvSpPr>
          <p:cNvPr id="14" name="Rectangle 13"/>
          <p:cNvSpPr/>
          <p:nvPr/>
        </p:nvSpPr>
        <p:spPr>
          <a:xfrm>
            <a:off x="3203848" y="755551"/>
            <a:ext cx="423754" cy="5193729"/>
          </a:xfrm>
          <a:prstGeom prst="rect">
            <a:avLst/>
          </a:prstGeom>
          <a:noFill/>
        </p:spPr>
        <p:txBody>
          <a:bodyPr wrap="square" lIns="91440" tIns="45720" rIns="91440" bIns="45720">
            <a:spAutoFit/>
          </a:bodyPr>
          <a:lstStyle/>
          <a:p>
            <a:pPr algn="ctr"/>
            <a:r>
              <a:rPr lang="en-US" sz="1950" b="1" dirty="0">
                <a:ln w="0"/>
                <a:solidFill>
                  <a:schemeClr val="accent2">
                    <a:lumMod val="75000"/>
                  </a:schemeClr>
                </a:solidFill>
                <a:latin typeface="Trebuchet MS" panose="020B0603020202020204" pitchFamily="34" charset="0"/>
              </a:rPr>
              <a:t>F</a:t>
            </a:r>
          </a:p>
          <a:p>
            <a:pPr algn="ctr"/>
            <a:r>
              <a:rPr lang="en-US" sz="1950" b="1" cap="none" spc="0" dirty="0">
                <a:ln w="0"/>
                <a:solidFill>
                  <a:schemeClr val="accent2">
                    <a:lumMod val="75000"/>
                  </a:schemeClr>
                </a:solidFill>
                <a:latin typeface="Trebuchet MS" panose="020B0603020202020204" pitchFamily="34" charset="0"/>
              </a:rPr>
              <a:t>F</a:t>
            </a:r>
          </a:p>
          <a:p>
            <a:pPr algn="ctr"/>
            <a:r>
              <a:rPr lang="en-US" sz="1950" b="1" dirty="0">
                <a:ln w="0"/>
                <a:solidFill>
                  <a:schemeClr val="accent3">
                    <a:lumMod val="75000"/>
                  </a:schemeClr>
                </a:solidFill>
                <a:latin typeface="Trebuchet MS" panose="020B0603020202020204" pitchFamily="34" charset="0"/>
              </a:rPr>
              <a:t>T</a:t>
            </a:r>
          </a:p>
          <a:p>
            <a:pPr algn="ctr"/>
            <a:endParaRPr lang="en-US" b="1" cap="none" spc="0" dirty="0">
              <a:ln w="0"/>
              <a:solidFill>
                <a:schemeClr val="accent2">
                  <a:lumMod val="75000"/>
                </a:schemeClr>
              </a:solidFill>
              <a:latin typeface="Trebuchet MS" panose="020B0603020202020204" pitchFamily="34" charset="0"/>
            </a:endParaRPr>
          </a:p>
          <a:p>
            <a:pPr algn="ctr"/>
            <a:r>
              <a:rPr lang="en-US" sz="1950" b="1" dirty="0">
                <a:ln w="0"/>
                <a:solidFill>
                  <a:schemeClr val="accent3">
                    <a:lumMod val="75000"/>
                  </a:schemeClr>
                </a:solidFill>
                <a:latin typeface="Trebuchet MS" panose="020B0603020202020204" pitchFamily="34" charset="0"/>
              </a:rPr>
              <a:t>T</a:t>
            </a:r>
          </a:p>
          <a:p>
            <a:pPr algn="ctr"/>
            <a:endParaRPr lang="en-US" sz="1950" b="1" dirty="0">
              <a:ln w="0"/>
              <a:solidFill>
                <a:schemeClr val="accent2">
                  <a:lumMod val="75000"/>
                </a:schemeClr>
              </a:solidFill>
              <a:latin typeface="Trebuchet MS" panose="020B0603020202020204" pitchFamily="34" charset="0"/>
            </a:endParaRPr>
          </a:p>
          <a:p>
            <a:pPr algn="ctr"/>
            <a:r>
              <a:rPr lang="en-US" sz="1950" b="1" cap="none" spc="0" dirty="0">
                <a:ln w="0"/>
                <a:solidFill>
                  <a:schemeClr val="accent2">
                    <a:lumMod val="75000"/>
                  </a:schemeClr>
                </a:solidFill>
                <a:latin typeface="Trebuchet MS" panose="020B0603020202020204" pitchFamily="34" charset="0"/>
              </a:rPr>
              <a:t>F</a:t>
            </a:r>
          </a:p>
          <a:p>
            <a:pPr algn="ctr"/>
            <a:r>
              <a:rPr lang="en-US" sz="1950" b="1" dirty="0">
                <a:ln w="0"/>
                <a:solidFill>
                  <a:schemeClr val="accent3">
                    <a:lumMod val="75000"/>
                  </a:schemeClr>
                </a:solidFill>
                <a:latin typeface="Trebuchet MS" panose="020B0603020202020204" pitchFamily="34" charset="0"/>
              </a:rPr>
              <a:t>T</a:t>
            </a:r>
          </a:p>
          <a:p>
            <a:pPr algn="ctr"/>
            <a:endParaRPr lang="en-US" sz="2000" b="1" dirty="0">
              <a:ln w="0"/>
              <a:solidFill>
                <a:schemeClr val="accent3">
                  <a:lumMod val="75000"/>
                </a:schemeClr>
              </a:solidFill>
              <a:latin typeface="Trebuchet MS" panose="020B0603020202020204" pitchFamily="34" charset="0"/>
            </a:endParaRPr>
          </a:p>
          <a:p>
            <a:pPr algn="ctr"/>
            <a:r>
              <a:rPr lang="en-US" sz="1950" b="1" cap="none" spc="0" dirty="0">
                <a:ln w="0"/>
                <a:solidFill>
                  <a:schemeClr val="accent3">
                    <a:lumMod val="75000"/>
                  </a:schemeClr>
                </a:solidFill>
                <a:latin typeface="Trebuchet MS" panose="020B0603020202020204" pitchFamily="34" charset="0"/>
              </a:rPr>
              <a:t>T</a:t>
            </a:r>
          </a:p>
          <a:p>
            <a:pPr algn="ctr"/>
            <a:endParaRPr lang="en-US" sz="1950" b="1" cap="none" spc="0" dirty="0">
              <a:ln w="0"/>
              <a:solidFill>
                <a:schemeClr val="accent3">
                  <a:lumMod val="75000"/>
                </a:schemeClr>
              </a:solidFill>
              <a:latin typeface="Trebuchet MS" panose="020B0603020202020204" pitchFamily="34" charset="0"/>
            </a:endParaRPr>
          </a:p>
          <a:p>
            <a:pPr algn="ctr"/>
            <a:r>
              <a:rPr lang="en-US" sz="1950" b="1" dirty="0">
                <a:ln w="0"/>
                <a:solidFill>
                  <a:schemeClr val="accent3">
                    <a:lumMod val="75000"/>
                  </a:schemeClr>
                </a:solidFill>
                <a:latin typeface="Trebuchet MS" panose="020B0603020202020204" pitchFamily="34" charset="0"/>
              </a:rPr>
              <a:t>T</a:t>
            </a:r>
          </a:p>
          <a:p>
            <a:pPr algn="ctr"/>
            <a:endParaRPr lang="en-US" sz="1950" b="1" dirty="0">
              <a:ln w="0"/>
              <a:solidFill>
                <a:schemeClr val="accent3">
                  <a:lumMod val="75000"/>
                </a:schemeClr>
              </a:solidFill>
              <a:latin typeface="Trebuchet MS" panose="020B0603020202020204" pitchFamily="34" charset="0"/>
            </a:endParaRPr>
          </a:p>
          <a:p>
            <a:pPr algn="ctr"/>
            <a:r>
              <a:rPr lang="en-US" sz="1950" b="1" cap="none" spc="0" dirty="0">
                <a:ln w="0"/>
                <a:solidFill>
                  <a:schemeClr val="accent2">
                    <a:lumMod val="75000"/>
                  </a:schemeClr>
                </a:solidFill>
                <a:latin typeface="Trebuchet MS" panose="020B0603020202020204" pitchFamily="34" charset="0"/>
              </a:rPr>
              <a:t>F</a:t>
            </a:r>
          </a:p>
          <a:p>
            <a:pPr algn="ctr"/>
            <a:r>
              <a:rPr lang="en-US" sz="1950" b="1" dirty="0">
                <a:ln w="0"/>
                <a:solidFill>
                  <a:schemeClr val="accent2">
                    <a:lumMod val="75000"/>
                  </a:schemeClr>
                </a:solidFill>
                <a:latin typeface="Trebuchet MS" panose="020B0603020202020204" pitchFamily="34" charset="0"/>
              </a:rPr>
              <a:t>F</a:t>
            </a:r>
          </a:p>
          <a:p>
            <a:pPr algn="ctr"/>
            <a:endParaRPr lang="en-US" sz="1950" b="1" dirty="0">
              <a:ln w="0"/>
              <a:solidFill>
                <a:schemeClr val="accent2">
                  <a:lumMod val="75000"/>
                </a:schemeClr>
              </a:solidFill>
              <a:latin typeface="Trebuchet MS" panose="020B0603020202020204" pitchFamily="34" charset="0"/>
            </a:endParaRPr>
          </a:p>
          <a:p>
            <a:pPr algn="ctr"/>
            <a:r>
              <a:rPr lang="en-US" sz="1950" b="1" cap="none" spc="0" dirty="0">
                <a:ln w="0"/>
                <a:solidFill>
                  <a:schemeClr val="accent3">
                    <a:lumMod val="75000"/>
                  </a:schemeClr>
                </a:solidFill>
                <a:latin typeface="Trebuchet MS" panose="020B0603020202020204" pitchFamily="34" charset="0"/>
              </a:rPr>
              <a:t>T</a:t>
            </a:r>
          </a:p>
        </p:txBody>
      </p:sp>
    </p:spTree>
    <p:extLst>
      <p:ext uri="{BB962C8B-B14F-4D97-AF65-F5344CB8AC3E}">
        <p14:creationId xmlns:p14="http://schemas.microsoft.com/office/powerpoint/2010/main" val="159719987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20482"/>
                                        </p:tgtEl>
                                        <p:attrNameLst>
                                          <p:attrName>style.visibility</p:attrName>
                                        </p:attrNameLst>
                                      </p:cBhvr>
                                      <p:to>
                                        <p:strVal val="visible"/>
                                      </p:to>
                                    </p:set>
                                    <p:animEffect transition="in" filter="fade">
                                      <p:cBhvr>
                                        <p:cTn id="10" dur="500"/>
                                        <p:tgtEl>
                                          <p:spTgt spid="2048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xEl>
                                              <p:pRg st="1" end="1"/>
                                            </p:txEl>
                                          </p:spTgt>
                                        </p:tgtEl>
                                        <p:attrNameLst>
                                          <p:attrName>style.visibility</p:attrName>
                                        </p:attrNameLst>
                                      </p:cBhvr>
                                      <p:to>
                                        <p:strVal val="visible"/>
                                      </p:to>
                                    </p:set>
                                    <p:animEffect transition="in" filter="fade">
                                      <p:cBhvr>
                                        <p:cTn id="20" dur="500"/>
                                        <p:tgtEl>
                                          <p:spTgt spid="1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
                                            <p:txEl>
                                              <p:pRg st="2" end="2"/>
                                            </p:txEl>
                                          </p:spTgt>
                                        </p:tgtEl>
                                        <p:attrNameLst>
                                          <p:attrName>style.visibility</p:attrName>
                                        </p:attrNameLst>
                                      </p:cBhvr>
                                      <p:to>
                                        <p:strVal val="visible"/>
                                      </p:to>
                                    </p:set>
                                    <p:animEffect transition="in" filter="fade">
                                      <p:cBhvr>
                                        <p:cTn id="25" dur="500"/>
                                        <p:tgtEl>
                                          <p:spTgt spid="1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4">
                                            <p:txEl>
                                              <p:pRg st="4" end="4"/>
                                            </p:txEl>
                                          </p:spTgt>
                                        </p:tgtEl>
                                        <p:attrNameLst>
                                          <p:attrName>style.visibility</p:attrName>
                                        </p:attrNameLst>
                                      </p:cBhvr>
                                      <p:to>
                                        <p:strVal val="visible"/>
                                      </p:to>
                                    </p:set>
                                    <p:animEffect transition="in" filter="fade">
                                      <p:cBhvr>
                                        <p:cTn id="30" dur="500"/>
                                        <p:tgtEl>
                                          <p:spTgt spid="1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4">
                                            <p:txEl>
                                              <p:pRg st="6" end="6"/>
                                            </p:txEl>
                                          </p:spTgt>
                                        </p:tgtEl>
                                        <p:attrNameLst>
                                          <p:attrName>style.visibility</p:attrName>
                                        </p:attrNameLst>
                                      </p:cBhvr>
                                      <p:to>
                                        <p:strVal val="visible"/>
                                      </p:to>
                                    </p:set>
                                    <p:animEffect transition="in" filter="fade">
                                      <p:cBhvr>
                                        <p:cTn id="35" dur="500"/>
                                        <p:tgtEl>
                                          <p:spTgt spid="14">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4">
                                            <p:txEl>
                                              <p:pRg st="7" end="7"/>
                                            </p:txEl>
                                          </p:spTgt>
                                        </p:tgtEl>
                                        <p:attrNameLst>
                                          <p:attrName>style.visibility</p:attrName>
                                        </p:attrNameLst>
                                      </p:cBhvr>
                                      <p:to>
                                        <p:strVal val="visible"/>
                                      </p:to>
                                    </p:set>
                                    <p:animEffect transition="in" filter="fade">
                                      <p:cBhvr>
                                        <p:cTn id="40" dur="500"/>
                                        <p:tgtEl>
                                          <p:spTgt spid="14">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4">
                                            <p:txEl>
                                              <p:pRg st="9" end="9"/>
                                            </p:txEl>
                                          </p:spTgt>
                                        </p:tgtEl>
                                        <p:attrNameLst>
                                          <p:attrName>style.visibility</p:attrName>
                                        </p:attrNameLst>
                                      </p:cBhvr>
                                      <p:to>
                                        <p:strVal val="visible"/>
                                      </p:to>
                                    </p:set>
                                    <p:animEffect transition="in" filter="fade">
                                      <p:cBhvr>
                                        <p:cTn id="45" dur="500"/>
                                        <p:tgtEl>
                                          <p:spTgt spid="14">
                                            <p:txEl>
                                              <p:pRg st="9" end="9"/>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4">
                                            <p:txEl>
                                              <p:pRg st="11" end="11"/>
                                            </p:txEl>
                                          </p:spTgt>
                                        </p:tgtEl>
                                        <p:attrNameLst>
                                          <p:attrName>style.visibility</p:attrName>
                                        </p:attrNameLst>
                                      </p:cBhvr>
                                      <p:to>
                                        <p:strVal val="visible"/>
                                      </p:to>
                                    </p:set>
                                    <p:animEffect transition="in" filter="fade">
                                      <p:cBhvr>
                                        <p:cTn id="50" dur="500"/>
                                        <p:tgtEl>
                                          <p:spTgt spid="14">
                                            <p:txEl>
                                              <p:pRg st="11" end="1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4">
                                            <p:txEl>
                                              <p:pRg st="13" end="13"/>
                                            </p:txEl>
                                          </p:spTgt>
                                        </p:tgtEl>
                                        <p:attrNameLst>
                                          <p:attrName>style.visibility</p:attrName>
                                        </p:attrNameLst>
                                      </p:cBhvr>
                                      <p:to>
                                        <p:strVal val="visible"/>
                                      </p:to>
                                    </p:set>
                                    <p:animEffect transition="in" filter="fade">
                                      <p:cBhvr>
                                        <p:cTn id="55" dur="500"/>
                                        <p:tgtEl>
                                          <p:spTgt spid="14">
                                            <p:txEl>
                                              <p:pRg st="13" end="1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4">
                                            <p:txEl>
                                              <p:pRg st="14" end="14"/>
                                            </p:txEl>
                                          </p:spTgt>
                                        </p:tgtEl>
                                        <p:attrNameLst>
                                          <p:attrName>style.visibility</p:attrName>
                                        </p:attrNameLst>
                                      </p:cBhvr>
                                      <p:to>
                                        <p:strVal val="visible"/>
                                      </p:to>
                                    </p:set>
                                    <p:animEffect transition="in" filter="fade">
                                      <p:cBhvr>
                                        <p:cTn id="60" dur="500"/>
                                        <p:tgtEl>
                                          <p:spTgt spid="14">
                                            <p:txEl>
                                              <p:pRg st="14" end="1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4">
                                            <p:txEl>
                                              <p:pRg st="16" end="16"/>
                                            </p:txEl>
                                          </p:spTgt>
                                        </p:tgtEl>
                                        <p:attrNameLst>
                                          <p:attrName>style.visibility</p:attrName>
                                        </p:attrNameLst>
                                      </p:cBhvr>
                                      <p:to>
                                        <p:strVal val="visible"/>
                                      </p:to>
                                    </p:set>
                                    <p:animEffect transition="in" filter="fade">
                                      <p:cBhvr>
                                        <p:cTn id="65" dur="500"/>
                                        <p:tgtEl>
                                          <p:spTgt spid="14">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000" y="404664"/>
            <a:ext cx="8460000" cy="158417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a:solidFill>
                  <a:schemeClr val="tx1"/>
                </a:solidFill>
                <a:latin typeface="Trebuchet MS" panose="020B0603020202020204" pitchFamily="34" charset="0"/>
              </a:rPr>
              <a:t>Coming to a deduction</a:t>
            </a:r>
          </a:p>
        </p:txBody>
      </p:sp>
      <p:sp>
        <p:nvSpPr>
          <p:cNvPr id="5" name="Rectangle 4"/>
          <p:cNvSpPr/>
          <p:nvPr/>
        </p:nvSpPr>
        <p:spPr>
          <a:xfrm>
            <a:off x="342000" y="2132856"/>
            <a:ext cx="8460000" cy="4392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latin typeface="Trebuchet MS" panose="020B0603020202020204" pitchFamily="34" charset="0"/>
              </a:rPr>
              <a:t>That’s it – the clues have been collected, and all the family and their guests are gathered in the sitting room to find out who the murderer is. </a:t>
            </a:r>
          </a:p>
          <a:p>
            <a:endParaRPr lang="en-GB" sz="1600" dirty="0">
              <a:solidFill>
                <a:schemeClr val="tx1"/>
              </a:solidFill>
              <a:latin typeface="Trebuchet MS" panose="020B0603020202020204" pitchFamily="34" charset="0"/>
            </a:endParaRPr>
          </a:p>
          <a:p>
            <a:r>
              <a:rPr lang="en-GB" sz="2800" dirty="0">
                <a:solidFill>
                  <a:schemeClr val="tx1"/>
                </a:solidFill>
                <a:latin typeface="Trebuchet MS" panose="020B0603020202020204" pitchFamily="34" charset="0"/>
              </a:rPr>
              <a:t>You just have one more thing to do. Unscramble all the word clues you have collected into one sentence so that you can make the formal accusation and the arrest! You should be able to state who committed the crime, how and with what, where and when.</a:t>
            </a:r>
          </a:p>
        </p:txBody>
      </p:sp>
      <p:pic>
        <p:nvPicPr>
          <p:cNvPr id="1026" name="Picture 2" descr="C:\Users\fiona\Downloads\magnifying-2681173_1280.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364088" y="462616"/>
            <a:ext cx="3149880" cy="146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39793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C:\Users\fiona\Downloads\female-836109_1920.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321573" y="404664"/>
            <a:ext cx="2482412" cy="367240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41999" y="2420888"/>
            <a:ext cx="5804655" cy="165618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200" dirty="0">
                <a:solidFill>
                  <a:schemeClr val="tx1"/>
                </a:solidFill>
                <a:latin typeface="Trebuchet MS" panose="020B0603020202020204" pitchFamily="34" charset="0"/>
              </a:rPr>
              <a:t>‘The older lady of the house committed murder, hitting the victim with a spanner, in the garden, beneath the moon.’</a:t>
            </a:r>
          </a:p>
        </p:txBody>
      </p:sp>
      <p:sp>
        <p:nvSpPr>
          <p:cNvPr id="4" name="Rectangle 3"/>
          <p:cNvSpPr/>
          <p:nvPr/>
        </p:nvSpPr>
        <p:spPr>
          <a:xfrm>
            <a:off x="342000" y="404664"/>
            <a:ext cx="5814176" cy="9361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800" dirty="0">
                <a:solidFill>
                  <a:schemeClr val="bg1"/>
                </a:solidFill>
                <a:latin typeface="Trebuchet MS" panose="020B0603020202020204" pitchFamily="34" charset="0"/>
              </a:rPr>
              <a:t>And the murderer is …</a:t>
            </a:r>
          </a:p>
        </p:txBody>
      </p:sp>
      <p:sp>
        <p:nvSpPr>
          <p:cNvPr id="6" name="Rectangle 5"/>
          <p:cNvSpPr/>
          <p:nvPr/>
        </p:nvSpPr>
        <p:spPr>
          <a:xfrm>
            <a:off x="342000" y="4725144"/>
            <a:ext cx="8461984" cy="18002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200" dirty="0">
                <a:solidFill>
                  <a:schemeClr val="tx1"/>
                </a:solidFill>
                <a:latin typeface="Trebuchet MS" panose="020B0603020202020204" pitchFamily="34" charset="0"/>
              </a:rPr>
              <a:t>Lady Ethel </a:t>
            </a:r>
            <a:r>
              <a:rPr lang="en-GB" sz="2200" dirty="0" err="1">
                <a:solidFill>
                  <a:schemeClr val="tx1"/>
                </a:solidFill>
                <a:latin typeface="Trebuchet MS" panose="020B0603020202020204" pitchFamily="34" charset="0"/>
              </a:rPr>
              <a:t>Muchley</a:t>
            </a:r>
            <a:r>
              <a:rPr lang="en-GB" sz="2200" dirty="0">
                <a:solidFill>
                  <a:schemeClr val="tx1"/>
                </a:solidFill>
                <a:latin typeface="Trebuchet MS" panose="020B0603020202020204" pitchFamily="34" charset="0"/>
              </a:rPr>
              <a:t>, concerned about the fact that her nephew, the only male relative and heir, will inherit </a:t>
            </a:r>
            <a:r>
              <a:rPr lang="en-GB" sz="2200" dirty="0" err="1">
                <a:solidFill>
                  <a:schemeClr val="tx1"/>
                </a:solidFill>
                <a:latin typeface="Trebuchet MS" panose="020B0603020202020204" pitchFamily="34" charset="0"/>
              </a:rPr>
              <a:t>Muchley</a:t>
            </a:r>
            <a:r>
              <a:rPr lang="en-GB" sz="2200" dirty="0">
                <a:solidFill>
                  <a:schemeClr val="tx1"/>
                </a:solidFill>
                <a:latin typeface="Trebuchet MS" panose="020B0603020202020204" pitchFamily="34" charset="0"/>
              </a:rPr>
              <a:t> Manor upon her husband’s death and kick both her and her daughter out! With David’s death, the house must then pass on to the sole remaining child – Sadie, to whom she is devoted.</a:t>
            </a:r>
          </a:p>
        </p:txBody>
      </p:sp>
      <p:sp>
        <p:nvSpPr>
          <p:cNvPr id="7" name="Rectangle 6"/>
          <p:cNvSpPr/>
          <p:nvPr/>
        </p:nvSpPr>
        <p:spPr>
          <a:xfrm>
            <a:off x="342000" y="4221088"/>
            <a:ext cx="8461984"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200" b="1" dirty="0">
                <a:solidFill>
                  <a:schemeClr val="tx1"/>
                </a:solidFill>
                <a:latin typeface="Trebuchet MS" panose="020B0603020202020204" pitchFamily="34" charset="0"/>
              </a:rPr>
              <a:t>Can you think why?</a:t>
            </a:r>
          </a:p>
        </p:txBody>
      </p:sp>
      <p:sp>
        <p:nvSpPr>
          <p:cNvPr id="3" name="Rectangle 2"/>
          <p:cNvSpPr/>
          <p:nvPr/>
        </p:nvSpPr>
        <p:spPr>
          <a:xfrm>
            <a:off x="342000" y="4221088"/>
            <a:ext cx="8461984" cy="230425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342000" y="1340768"/>
            <a:ext cx="5814176" cy="9361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800" b="1" dirty="0">
                <a:solidFill>
                  <a:schemeClr val="bg1"/>
                </a:solidFill>
                <a:latin typeface="Trebuchet MS" panose="020B0603020202020204" pitchFamily="34" charset="0"/>
              </a:rPr>
              <a:t>Lady Ethel </a:t>
            </a:r>
            <a:r>
              <a:rPr lang="en-GB" sz="3800" b="1" dirty="0" err="1">
                <a:solidFill>
                  <a:schemeClr val="bg1"/>
                </a:solidFill>
                <a:latin typeface="Trebuchet MS" panose="020B0603020202020204" pitchFamily="34" charset="0"/>
              </a:rPr>
              <a:t>Muchley</a:t>
            </a:r>
            <a:endParaRPr lang="en-GB" sz="3800" b="1"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315346493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3"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000" y="404664"/>
            <a:ext cx="8460000" cy="158417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100" dirty="0">
                <a:solidFill>
                  <a:schemeClr val="tx1"/>
                </a:solidFill>
                <a:latin typeface="Trebuchet MS" panose="020B0603020202020204" pitchFamily="34" charset="0"/>
              </a:rPr>
              <a:t>Before we go in, we need to get our brains warmed up and ready to solve the crime!</a:t>
            </a:r>
          </a:p>
        </p:txBody>
      </p:sp>
      <p:sp>
        <p:nvSpPr>
          <p:cNvPr id="6" name="Rectangle 5"/>
          <p:cNvSpPr/>
          <p:nvPr/>
        </p:nvSpPr>
        <p:spPr>
          <a:xfrm>
            <a:off x="342000" y="2204864"/>
            <a:ext cx="8460000" cy="417646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100" dirty="0">
                <a:solidFill>
                  <a:schemeClr val="tx1"/>
                </a:solidFill>
                <a:latin typeface="Trebuchet MS" panose="020B0603020202020204" pitchFamily="34" charset="0"/>
              </a:rPr>
              <a:t>How many words of three letters or more can you make from the letters in the word …</a:t>
            </a:r>
          </a:p>
          <a:p>
            <a:endParaRPr lang="en-GB" sz="3100" dirty="0">
              <a:solidFill>
                <a:schemeClr val="tx1"/>
              </a:solidFill>
              <a:latin typeface="Trebuchet MS" panose="020B0603020202020204" pitchFamily="34" charset="0"/>
            </a:endParaRPr>
          </a:p>
          <a:p>
            <a:endParaRPr lang="en-GB" sz="3100" dirty="0">
              <a:solidFill>
                <a:schemeClr val="tx1"/>
              </a:solidFill>
              <a:latin typeface="Trebuchet MS" panose="020B0603020202020204" pitchFamily="34" charset="0"/>
            </a:endParaRPr>
          </a:p>
          <a:p>
            <a:endParaRPr lang="en-GB" sz="3100" dirty="0">
              <a:solidFill>
                <a:schemeClr val="tx1"/>
              </a:solidFill>
              <a:latin typeface="Trebuchet MS" panose="020B0603020202020204" pitchFamily="34" charset="0"/>
            </a:endParaRPr>
          </a:p>
          <a:p>
            <a:r>
              <a:rPr lang="en-GB" sz="3100" dirty="0">
                <a:solidFill>
                  <a:schemeClr val="tx1"/>
                </a:solidFill>
                <a:latin typeface="Trebuchet MS" panose="020B0603020202020204" pitchFamily="34" charset="0"/>
              </a:rPr>
              <a:t>You can use each letter only once unless it appears more than once. You have three minutes!</a:t>
            </a:r>
          </a:p>
        </p:txBody>
      </p:sp>
      <p:sp>
        <p:nvSpPr>
          <p:cNvPr id="7" name="Rectangle 6"/>
          <p:cNvSpPr/>
          <p:nvPr/>
        </p:nvSpPr>
        <p:spPr>
          <a:xfrm>
            <a:off x="404772" y="3356992"/>
            <a:ext cx="8334456" cy="1368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600" dirty="0">
                <a:solidFill>
                  <a:schemeClr val="accent2"/>
                </a:solidFill>
                <a:latin typeface="Trebuchet MS" panose="020B0603020202020204" pitchFamily="34" charset="0"/>
              </a:rPr>
              <a:t>FORENSIC INVESTIGATION</a:t>
            </a:r>
          </a:p>
        </p:txBody>
      </p:sp>
    </p:spTree>
    <p:extLst>
      <p:ext uri="{BB962C8B-B14F-4D97-AF65-F5344CB8AC3E}">
        <p14:creationId xmlns:p14="http://schemas.microsoft.com/office/powerpoint/2010/main" val="284212045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animEffect transition="in" filter="fade">
                                      <p:cBhvr>
                                        <p:cTn id="20"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42000" y="388538"/>
            <a:ext cx="8435916" cy="114430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000" dirty="0">
                <a:solidFill>
                  <a:schemeClr val="tx1"/>
                </a:solidFill>
                <a:latin typeface="Trebuchet MS" panose="020B0603020202020204" pitchFamily="34" charset="0"/>
              </a:rPr>
              <a:t>You knock and ring the bell, but nobody answers. </a:t>
            </a:r>
          </a:p>
        </p:txBody>
      </p:sp>
      <p:pic>
        <p:nvPicPr>
          <p:cNvPr id="3" name="Picture 2" descr="C:\Users\fiona\Downloads\keypad-454453_1280.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427984" y="1784583"/>
            <a:ext cx="4349932" cy="461287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42000" y="1784583"/>
            <a:ext cx="3869960" cy="216459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000" dirty="0">
                <a:solidFill>
                  <a:schemeClr val="tx1"/>
                </a:solidFill>
                <a:latin typeface="Trebuchet MS" panose="020B0603020202020204" pitchFamily="34" charset="0"/>
              </a:rPr>
              <a:t>It is then that you notice the plaque and keypad next to the door.</a:t>
            </a:r>
          </a:p>
        </p:txBody>
      </p:sp>
      <p:sp>
        <p:nvSpPr>
          <p:cNvPr id="5" name="Rectangle 4"/>
          <p:cNvSpPr/>
          <p:nvPr/>
        </p:nvSpPr>
        <p:spPr>
          <a:xfrm>
            <a:off x="342000" y="4221088"/>
            <a:ext cx="3869960" cy="217636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000" dirty="0">
                <a:solidFill>
                  <a:schemeClr val="tx1"/>
                </a:solidFill>
                <a:latin typeface="Trebuchet MS" panose="020B0603020202020204" pitchFamily="34" charset="0"/>
              </a:rPr>
              <a:t>Write down the correct forms of there/they’re/their and the door code.</a:t>
            </a:r>
          </a:p>
        </p:txBody>
      </p:sp>
    </p:spTree>
    <p:extLst>
      <p:ext uri="{BB962C8B-B14F-4D97-AF65-F5344CB8AC3E}">
        <p14:creationId xmlns:p14="http://schemas.microsoft.com/office/powerpoint/2010/main" val="163172685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42000" y="1052736"/>
            <a:ext cx="8460000" cy="453650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GB" sz="2400" dirty="0">
                <a:solidFill>
                  <a:schemeClr val="tx1"/>
                </a:solidFill>
                <a:latin typeface="Trebuchet MS" panose="020B0603020202020204" pitchFamily="34" charset="0"/>
              </a:rPr>
              <a:t>_______ is a group of friends who like to spend time together.</a:t>
            </a:r>
          </a:p>
          <a:p>
            <a:pPr marL="342900" indent="-342900">
              <a:buFont typeface="Arial" panose="020B0604020202020204" pitchFamily="34" charset="0"/>
              <a:buChar char="•"/>
            </a:pPr>
            <a:r>
              <a:rPr lang="en-GB" sz="2400" dirty="0">
                <a:solidFill>
                  <a:schemeClr val="tx1"/>
                </a:solidFill>
                <a:latin typeface="Trebuchet MS" panose="020B0603020202020204" pitchFamily="34" charset="0"/>
              </a:rPr>
              <a:t>_______ out for a walk when the weather closes in.</a:t>
            </a:r>
          </a:p>
          <a:p>
            <a:pPr marL="342900" indent="-342900">
              <a:buFont typeface="Arial" panose="020B0604020202020204" pitchFamily="34" charset="0"/>
              <a:buChar char="•"/>
            </a:pPr>
            <a:r>
              <a:rPr lang="en-GB" sz="2400" dirty="0">
                <a:solidFill>
                  <a:schemeClr val="tx1"/>
                </a:solidFill>
                <a:latin typeface="Trebuchet MS" panose="020B0603020202020204" pitchFamily="34" charset="0"/>
              </a:rPr>
              <a:t>They lose _______ way in the woods.</a:t>
            </a:r>
          </a:p>
          <a:p>
            <a:pPr marL="342900" indent="-342900">
              <a:buFont typeface="Arial" panose="020B0604020202020204" pitchFamily="34" charset="0"/>
              <a:buChar char="•"/>
            </a:pPr>
            <a:r>
              <a:rPr lang="en-GB" sz="2400" dirty="0">
                <a:solidFill>
                  <a:schemeClr val="tx1"/>
                </a:solidFill>
                <a:latin typeface="Trebuchet MS" panose="020B0603020202020204" pitchFamily="34" charset="0"/>
              </a:rPr>
              <a:t>_______ getting wet in the storm.</a:t>
            </a:r>
          </a:p>
          <a:p>
            <a:pPr marL="342900" indent="-342900">
              <a:buFont typeface="Arial" panose="020B0604020202020204" pitchFamily="34" charset="0"/>
              <a:buChar char="•"/>
            </a:pPr>
            <a:r>
              <a:rPr lang="en-GB" sz="2400" dirty="0">
                <a:solidFill>
                  <a:schemeClr val="tx1"/>
                </a:solidFill>
                <a:latin typeface="Trebuchet MS" panose="020B0603020202020204" pitchFamily="34" charset="0"/>
              </a:rPr>
              <a:t>‘There’s a house over _______!’ Tom shouts.</a:t>
            </a:r>
          </a:p>
          <a:p>
            <a:pPr marL="342900" indent="-342900">
              <a:buFont typeface="Arial" panose="020B0604020202020204" pitchFamily="34" charset="0"/>
              <a:buChar char="•"/>
            </a:pPr>
            <a:r>
              <a:rPr lang="en-GB" sz="2400" dirty="0">
                <a:solidFill>
                  <a:schemeClr val="tx1"/>
                </a:solidFill>
                <a:latin typeface="Trebuchet MS" panose="020B0603020202020204" pitchFamily="34" charset="0"/>
              </a:rPr>
              <a:t>_______ is no one in the house when they knock on the door.</a:t>
            </a:r>
          </a:p>
          <a:p>
            <a:pPr marL="342900" indent="-342900">
              <a:buFont typeface="Arial" panose="020B0604020202020204" pitchFamily="34" charset="0"/>
              <a:buChar char="•"/>
            </a:pPr>
            <a:r>
              <a:rPr lang="en-GB" sz="2400" dirty="0">
                <a:solidFill>
                  <a:schemeClr val="tx1"/>
                </a:solidFill>
                <a:latin typeface="Trebuchet MS" panose="020B0603020202020204" pitchFamily="34" charset="0"/>
              </a:rPr>
              <a:t>_______ starting to get cold.</a:t>
            </a:r>
          </a:p>
          <a:p>
            <a:pPr marL="342900" indent="-342900">
              <a:buFont typeface="Arial" panose="020B0604020202020204" pitchFamily="34" charset="0"/>
              <a:buChar char="•"/>
            </a:pPr>
            <a:r>
              <a:rPr lang="en-GB" sz="2400" dirty="0">
                <a:solidFill>
                  <a:schemeClr val="tx1"/>
                </a:solidFill>
                <a:latin typeface="Trebuchet MS" panose="020B0603020202020204" pitchFamily="34" charset="0"/>
              </a:rPr>
              <a:t>David lights _______ way with a match.</a:t>
            </a:r>
          </a:p>
          <a:p>
            <a:pPr marL="342900" indent="-342900">
              <a:buFont typeface="Arial" panose="020B0604020202020204" pitchFamily="34" charset="0"/>
              <a:buChar char="•"/>
            </a:pPr>
            <a:r>
              <a:rPr lang="en-GB" sz="2400" dirty="0">
                <a:solidFill>
                  <a:schemeClr val="tx1"/>
                </a:solidFill>
                <a:latin typeface="Trebuchet MS" panose="020B0603020202020204" pitchFamily="34" charset="0"/>
              </a:rPr>
              <a:t>The door slams behind them. _______ is silence.</a:t>
            </a:r>
          </a:p>
          <a:p>
            <a:pPr marL="342900" indent="-342900">
              <a:buFont typeface="Arial" panose="020B0604020202020204" pitchFamily="34" charset="0"/>
              <a:buChar char="•"/>
            </a:pPr>
            <a:r>
              <a:rPr lang="en-GB" sz="2400" dirty="0">
                <a:solidFill>
                  <a:schemeClr val="tx1"/>
                </a:solidFill>
                <a:latin typeface="Trebuchet MS" panose="020B0603020202020204" pitchFamily="34" charset="0"/>
              </a:rPr>
              <a:t>_______ screams echo off the walls.</a:t>
            </a:r>
          </a:p>
        </p:txBody>
      </p:sp>
      <p:sp>
        <p:nvSpPr>
          <p:cNvPr id="5" name="Rectangle 4"/>
          <p:cNvSpPr/>
          <p:nvPr/>
        </p:nvSpPr>
        <p:spPr>
          <a:xfrm>
            <a:off x="342000" y="404664"/>
            <a:ext cx="8460000"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rebuchet MS" panose="020B0603020202020204" pitchFamily="34" charset="0"/>
              </a:rPr>
              <a:t>there = 1, they’re = 2, their = 3 </a:t>
            </a:r>
          </a:p>
        </p:txBody>
      </p:sp>
      <p:sp>
        <p:nvSpPr>
          <p:cNvPr id="8" name="Rectangle 7"/>
          <p:cNvSpPr/>
          <p:nvPr/>
        </p:nvSpPr>
        <p:spPr>
          <a:xfrm>
            <a:off x="342000" y="5589240"/>
            <a:ext cx="8460000"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tx1"/>
                </a:solidFill>
                <a:latin typeface="Trebuchet MS" panose="020B0603020202020204" pitchFamily="34" charset="0"/>
              </a:rPr>
              <a:t>Enter </a:t>
            </a:r>
            <a:br>
              <a:rPr lang="en-GB" sz="2400" b="1" dirty="0">
                <a:solidFill>
                  <a:schemeClr val="tx1"/>
                </a:solidFill>
                <a:latin typeface="Trebuchet MS" panose="020B0603020202020204" pitchFamily="34" charset="0"/>
              </a:rPr>
            </a:br>
            <a:r>
              <a:rPr lang="en-GB" sz="2400" b="1" dirty="0">
                <a:solidFill>
                  <a:schemeClr val="tx1"/>
                </a:solidFill>
                <a:latin typeface="Trebuchet MS" panose="020B0603020202020204" pitchFamily="34" charset="0"/>
              </a:rPr>
              <a:t>passcode: </a:t>
            </a:r>
            <a:r>
              <a:rPr lang="en-GB" sz="2400" dirty="0">
                <a:solidFill>
                  <a:schemeClr val="tx1"/>
                </a:solidFill>
                <a:latin typeface="Trebuchet MS" panose="020B0603020202020204" pitchFamily="34" charset="0"/>
              </a:rPr>
              <a:t>______________</a:t>
            </a:r>
          </a:p>
        </p:txBody>
      </p:sp>
      <p:sp>
        <p:nvSpPr>
          <p:cNvPr id="9" name="Rectangle 8"/>
          <p:cNvSpPr/>
          <p:nvPr/>
        </p:nvSpPr>
        <p:spPr>
          <a:xfrm>
            <a:off x="683568" y="980728"/>
            <a:ext cx="1296144"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2">
                    <a:lumMod val="75000"/>
                  </a:schemeClr>
                </a:solidFill>
                <a:latin typeface="Trebuchet MS" panose="020B0603020202020204" pitchFamily="34" charset="0"/>
              </a:rPr>
              <a:t>There</a:t>
            </a:r>
          </a:p>
        </p:txBody>
      </p:sp>
      <p:sp>
        <p:nvSpPr>
          <p:cNvPr id="10" name="Rectangle 9"/>
          <p:cNvSpPr/>
          <p:nvPr/>
        </p:nvSpPr>
        <p:spPr>
          <a:xfrm>
            <a:off x="611560" y="1700808"/>
            <a:ext cx="1440160"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2">
                    <a:lumMod val="75000"/>
                  </a:schemeClr>
                </a:solidFill>
                <a:latin typeface="Trebuchet MS" panose="020B0603020202020204" pitchFamily="34" charset="0"/>
              </a:rPr>
              <a:t>They’re</a:t>
            </a:r>
          </a:p>
        </p:txBody>
      </p:sp>
      <p:sp>
        <p:nvSpPr>
          <p:cNvPr id="11" name="Rectangle 10"/>
          <p:cNvSpPr/>
          <p:nvPr/>
        </p:nvSpPr>
        <p:spPr>
          <a:xfrm>
            <a:off x="1979712" y="2060848"/>
            <a:ext cx="1440160"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2">
                    <a:lumMod val="75000"/>
                  </a:schemeClr>
                </a:solidFill>
                <a:latin typeface="Trebuchet MS" panose="020B0603020202020204" pitchFamily="34" charset="0"/>
              </a:rPr>
              <a:t>their</a:t>
            </a:r>
          </a:p>
        </p:txBody>
      </p:sp>
      <p:sp>
        <p:nvSpPr>
          <p:cNvPr id="12" name="Rectangle 11"/>
          <p:cNvSpPr/>
          <p:nvPr/>
        </p:nvSpPr>
        <p:spPr>
          <a:xfrm>
            <a:off x="611560" y="2420888"/>
            <a:ext cx="1440160"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2">
                    <a:lumMod val="75000"/>
                  </a:schemeClr>
                </a:solidFill>
                <a:latin typeface="Trebuchet MS" panose="020B0603020202020204" pitchFamily="34" charset="0"/>
              </a:rPr>
              <a:t>They’re</a:t>
            </a:r>
          </a:p>
        </p:txBody>
      </p:sp>
      <p:sp>
        <p:nvSpPr>
          <p:cNvPr id="13" name="Rectangle 12"/>
          <p:cNvSpPr/>
          <p:nvPr/>
        </p:nvSpPr>
        <p:spPr>
          <a:xfrm>
            <a:off x="3707904" y="2852936"/>
            <a:ext cx="1296144" cy="5161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2">
                    <a:lumMod val="75000"/>
                  </a:schemeClr>
                </a:solidFill>
                <a:latin typeface="Trebuchet MS" panose="020B0603020202020204" pitchFamily="34" charset="0"/>
              </a:rPr>
              <a:t>there</a:t>
            </a:r>
          </a:p>
        </p:txBody>
      </p:sp>
      <p:sp>
        <p:nvSpPr>
          <p:cNvPr id="14" name="Rectangle 13"/>
          <p:cNvSpPr/>
          <p:nvPr/>
        </p:nvSpPr>
        <p:spPr>
          <a:xfrm>
            <a:off x="683568" y="3170585"/>
            <a:ext cx="1296144"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2">
                    <a:lumMod val="75000"/>
                  </a:schemeClr>
                </a:solidFill>
                <a:latin typeface="Trebuchet MS" panose="020B0603020202020204" pitchFamily="34" charset="0"/>
              </a:rPr>
              <a:t>There</a:t>
            </a:r>
          </a:p>
        </p:txBody>
      </p:sp>
      <p:sp>
        <p:nvSpPr>
          <p:cNvPr id="15" name="Rectangle 14"/>
          <p:cNvSpPr/>
          <p:nvPr/>
        </p:nvSpPr>
        <p:spPr>
          <a:xfrm>
            <a:off x="611560" y="3933056"/>
            <a:ext cx="1440160"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2">
                    <a:lumMod val="75000"/>
                  </a:schemeClr>
                </a:solidFill>
                <a:latin typeface="Trebuchet MS" panose="020B0603020202020204" pitchFamily="34" charset="0"/>
              </a:rPr>
              <a:t>They’re</a:t>
            </a:r>
          </a:p>
        </p:txBody>
      </p:sp>
      <p:sp>
        <p:nvSpPr>
          <p:cNvPr id="16" name="Rectangle 15"/>
          <p:cNvSpPr/>
          <p:nvPr/>
        </p:nvSpPr>
        <p:spPr>
          <a:xfrm>
            <a:off x="2271956" y="4293096"/>
            <a:ext cx="1440160"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2">
                    <a:lumMod val="75000"/>
                  </a:schemeClr>
                </a:solidFill>
                <a:latin typeface="Trebuchet MS" panose="020B0603020202020204" pitchFamily="34" charset="0"/>
              </a:rPr>
              <a:t>their</a:t>
            </a:r>
          </a:p>
        </p:txBody>
      </p:sp>
      <p:sp>
        <p:nvSpPr>
          <p:cNvPr id="17" name="Rectangle 16"/>
          <p:cNvSpPr/>
          <p:nvPr/>
        </p:nvSpPr>
        <p:spPr>
          <a:xfrm>
            <a:off x="4788024" y="4653135"/>
            <a:ext cx="1296144" cy="5919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2">
                    <a:lumMod val="75000"/>
                  </a:schemeClr>
                </a:solidFill>
                <a:latin typeface="Trebuchet MS" panose="020B0603020202020204" pitchFamily="34" charset="0"/>
              </a:rPr>
              <a:t>There</a:t>
            </a:r>
          </a:p>
        </p:txBody>
      </p:sp>
      <p:sp>
        <p:nvSpPr>
          <p:cNvPr id="18" name="Rectangle 17"/>
          <p:cNvSpPr/>
          <p:nvPr/>
        </p:nvSpPr>
        <p:spPr>
          <a:xfrm>
            <a:off x="611560" y="5016212"/>
            <a:ext cx="1440160"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2">
                    <a:lumMod val="75000"/>
                  </a:schemeClr>
                </a:solidFill>
                <a:latin typeface="Trebuchet MS" panose="020B0603020202020204" pitchFamily="34" charset="0"/>
              </a:rPr>
              <a:t>Their</a:t>
            </a:r>
          </a:p>
        </p:txBody>
      </p:sp>
      <p:sp>
        <p:nvSpPr>
          <p:cNvPr id="19" name="Rectangle 18"/>
          <p:cNvSpPr/>
          <p:nvPr/>
        </p:nvSpPr>
        <p:spPr>
          <a:xfrm>
            <a:off x="4572000" y="5589240"/>
            <a:ext cx="4230000" cy="93610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Trebuchet MS" panose="020B0603020202020204" pitchFamily="34" charset="0"/>
              </a:rPr>
              <a:t>Keep a note of this passcode – you’ll need it later!</a:t>
            </a:r>
          </a:p>
        </p:txBody>
      </p:sp>
      <p:sp>
        <p:nvSpPr>
          <p:cNvPr id="20" name="Rectangle 19"/>
          <p:cNvSpPr/>
          <p:nvPr/>
        </p:nvSpPr>
        <p:spPr>
          <a:xfrm>
            <a:off x="1835696" y="5985284"/>
            <a:ext cx="2376264" cy="3960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accent2">
                    <a:lumMod val="75000"/>
                  </a:schemeClr>
                </a:solidFill>
                <a:latin typeface="Trebuchet MS" panose="020B0603020202020204" pitchFamily="34" charset="0"/>
              </a:rPr>
              <a:t>1232112313</a:t>
            </a:r>
          </a:p>
        </p:txBody>
      </p:sp>
      <p:sp>
        <p:nvSpPr>
          <p:cNvPr id="2" name="Rectangle 1"/>
          <p:cNvSpPr/>
          <p:nvPr/>
        </p:nvSpPr>
        <p:spPr>
          <a:xfrm>
            <a:off x="342000" y="404664"/>
            <a:ext cx="8460000" cy="612068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0612392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P spid="18" grpId="0"/>
      <p:bldP spid="19" grpId="0" animBg="1"/>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fiona\Downloads\grand-entrance-2178040_1280.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23528" y="406125"/>
            <a:ext cx="4415246" cy="603504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932041" y="406125"/>
            <a:ext cx="3852042" cy="603504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100" dirty="0">
                <a:solidFill>
                  <a:schemeClr val="tx1"/>
                </a:solidFill>
                <a:latin typeface="Trebuchet MS" panose="020B0603020202020204" pitchFamily="34" charset="0"/>
              </a:rPr>
              <a:t>You’re in. As you look around, you realise that this is a very large house, and this mystery will take a bit of unpicking. But first, it’s time to meet the family and their guests. Remember – everyone’s a suspect!</a:t>
            </a:r>
          </a:p>
        </p:txBody>
      </p:sp>
    </p:spTree>
    <p:extLst>
      <p:ext uri="{BB962C8B-B14F-4D97-AF65-F5344CB8AC3E}">
        <p14:creationId xmlns:p14="http://schemas.microsoft.com/office/powerpoint/2010/main" val="2583129775"/>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fiona\Downloads\male-2758536_192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2000" y="2115101"/>
            <a:ext cx="2868009" cy="431360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42000" y="404664"/>
            <a:ext cx="8460000" cy="158417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chemeClr val="tx1"/>
                </a:solidFill>
                <a:latin typeface="Trebuchet MS" panose="020B0603020202020204" pitchFamily="34" charset="0"/>
              </a:rPr>
              <a:t>Colonel Colin </a:t>
            </a:r>
            <a:r>
              <a:rPr lang="en-GB" sz="5400" b="1" dirty="0" err="1">
                <a:solidFill>
                  <a:schemeClr val="tx1"/>
                </a:solidFill>
                <a:latin typeface="Trebuchet MS" panose="020B0603020202020204" pitchFamily="34" charset="0"/>
              </a:rPr>
              <a:t>Muchley</a:t>
            </a:r>
            <a:endParaRPr lang="en-GB" sz="5400" b="1" dirty="0">
              <a:solidFill>
                <a:schemeClr val="tx1"/>
              </a:solidFill>
              <a:latin typeface="Trebuchet MS" panose="020B0603020202020204" pitchFamily="34" charset="0"/>
            </a:endParaRPr>
          </a:p>
        </p:txBody>
      </p:sp>
      <p:sp>
        <p:nvSpPr>
          <p:cNvPr id="5" name="Rectangle 4"/>
          <p:cNvSpPr/>
          <p:nvPr/>
        </p:nvSpPr>
        <p:spPr>
          <a:xfrm>
            <a:off x="3419872" y="2132854"/>
            <a:ext cx="5382128" cy="3420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Trebuchet MS" panose="020B0603020202020204" pitchFamily="34" charset="0"/>
              </a:rPr>
              <a:t>Long since retired from the British army, Colonel </a:t>
            </a:r>
            <a:r>
              <a:rPr lang="en-GB" sz="2400" dirty="0" err="1">
                <a:solidFill>
                  <a:schemeClr val="tx1"/>
                </a:solidFill>
                <a:latin typeface="Trebuchet MS" panose="020B0603020202020204" pitchFamily="34" charset="0"/>
              </a:rPr>
              <a:t>Muchley</a:t>
            </a:r>
            <a:r>
              <a:rPr lang="en-GB" sz="2400" dirty="0">
                <a:solidFill>
                  <a:schemeClr val="tx1"/>
                </a:solidFill>
                <a:latin typeface="Trebuchet MS" panose="020B0603020202020204" pitchFamily="34" charset="0"/>
              </a:rPr>
              <a:t> comes from a long line of </a:t>
            </a:r>
            <a:r>
              <a:rPr lang="en-GB" sz="2400" dirty="0" err="1">
                <a:solidFill>
                  <a:schemeClr val="tx1"/>
                </a:solidFill>
                <a:latin typeface="Trebuchet MS" panose="020B0603020202020204" pitchFamily="34" charset="0"/>
              </a:rPr>
              <a:t>Muchleys</a:t>
            </a:r>
            <a:r>
              <a:rPr lang="en-GB" sz="2400" dirty="0">
                <a:solidFill>
                  <a:schemeClr val="tx1"/>
                </a:solidFill>
                <a:latin typeface="Trebuchet MS" panose="020B0603020202020204" pitchFamily="34" charset="0"/>
              </a:rPr>
              <a:t>, in a very wealthy family. He is wealthy in his own right due to writing hugely successful war themed books after his retirement from active service. He has been in very poor health recently.</a:t>
            </a:r>
          </a:p>
        </p:txBody>
      </p:sp>
      <p:sp>
        <p:nvSpPr>
          <p:cNvPr id="6" name="Rectangle 5"/>
          <p:cNvSpPr/>
          <p:nvPr/>
        </p:nvSpPr>
        <p:spPr>
          <a:xfrm>
            <a:off x="3419872" y="5661248"/>
            <a:ext cx="5382128" cy="76745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Trebuchet MS" panose="020B0603020202020204" pitchFamily="34" charset="0"/>
              </a:rPr>
              <a:t>Make brief notes on the characters to refer to later.</a:t>
            </a:r>
          </a:p>
        </p:txBody>
      </p:sp>
    </p:spTree>
    <p:extLst>
      <p:ext uri="{BB962C8B-B14F-4D97-AF65-F5344CB8AC3E}">
        <p14:creationId xmlns:p14="http://schemas.microsoft.com/office/powerpoint/2010/main" val="155311087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fiona\Downloads\female-836109_1920.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898163" y="2132853"/>
            <a:ext cx="2903837" cy="429585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42000" y="404664"/>
            <a:ext cx="8460000" cy="158417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chemeClr val="tx1"/>
                </a:solidFill>
                <a:latin typeface="Trebuchet MS" panose="020B0603020202020204" pitchFamily="34" charset="0"/>
              </a:rPr>
              <a:t>Lady Ethel </a:t>
            </a:r>
            <a:r>
              <a:rPr lang="en-GB" sz="5400" b="1" dirty="0" err="1">
                <a:solidFill>
                  <a:schemeClr val="tx1"/>
                </a:solidFill>
                <a:latin typeface="Trebuchet MS" panose="020B0603020202020204" pitchFamily="34" charset="0"/>
              </a:rPr>
              <a:t>Muchley</a:t>
            </a:r>
            <a:endParaRPr lang="en-GB" sz="5400" b="1" dirty="0">
              <a:solidFill>
                <a:schemeClr val="tx1"/>
              </a:solidFill>
              <a:latin typeface="Trebuchet MS" panose="020B0603020202020204" pitchFamily="34" charset="0"/>
            </a:endParaRPr>
          </a:p>
        </p:txBody>
      </p:sp>
      <p:sp>
        <p:nvSpPr>
          <p:cNvPr id="12" name="Rectangle 11"/>
          <p:cNvSpPr/>
          <p:nvPr/>
        </p:nvSpPr>
        <p:spPr>
          <a:xfrm>
            <a:off x="342000" y="2132854"/>
            <a:ext cx="5382128" cy="429585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Trebuchet MS" panose="020B0603020202020204" pitchFamily="34" charset="0"/>
              </a:rPr>
              <a:t>Although charming, Lady </a:t>
            </a:r>
            <a:r>
              <a:rPr lang="en-GB" sz="2400" dirty="0" err="1">
                <a:solidFill>
                  <a:schemeClr val="tx1"/>
                </a:solidFill>
                <a:latin typeface="Trebuchet MS" panose="020B0603020202020204" pitchFamily="34" charset="0"/>
              </a:rPr>
              <a:t>Muchley’s</a:t>
            </a:r>
            <a:r>
              <a:rPr lang="en-GB" sz="2400" dirty="0">
                <a:solidFill>
                  <a:schemeClr val="tx1"/>
                </a:solidFill>
                <a:latin typeface="Trebuchet MS" panose="020B0603020202020204" pitchFamily="34" charset="0"/>
              </a:rPr>
              <a:t> smile never reaches her eyes. She is absolutely devoted to her family, particularly her daughter, and only child, Sadie. She is a member of the parish council.</a:t>
            </a:r>
          </a:p>
        </p:txBody>
      </p:sp>
    </p:spTree>
    <p:extLst>
      <p:ext uri="{BB962C8B-B14F-4D97-AF65-F5344CB8AC3E}">
        <p14:creationId xmlns:p14="http://schemas.microsoft.com/office/powerpoint/2010/main" val="292802891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Englis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C76EB9FC025CE4EA77484FBE6FBF5F4" ma:contentTypeVersion="13" ma:contentTypeDescription="Create a new document." ma:contentTypeScope="" ma:versionID="36ea6a21231c880cef5ed1a13e3ad9af">
  <xsd:schema xmlns:xsd="http://www.w3.org/2001/XMLSchema" xmlns:xs="http://www.w3.org/2001/XMLSchema" xmlns:p="http://schemas.microsoft.com/office/2006/metadata/properties" xmlns:ns3="ac3bf045-7311-4518-a6b4-f5f99f1c0e44" xmlns:ns4="65bb1e99-9db2-4e53-8d81-bd5b10abd0eb" targetNamespace="http://schemas.microsoft.com/office/2006/metadata/properties" ma:root="true" ma:fieldsID="201dbc7284ddb8bdf264e13af93e1635" ns3:_="" ns4:_="">
    <xsd:import namespace="ac3bf045-7311-4518-a6b4-f5f99f1c0e44"/>
    <xsd:import namespace="65bb1e99-9db2-4e53-8d81-bd5b10abd0e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3bf045-7311-4518-a6b4-f5f99f1c0e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5bb1e99-9db2-4e53-8d81-bd5b10abd0e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DE57F70-285E-49D9-BB7A-F452C1DA98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3bf045-7311-4518-a6b4-f5f99f1c0e44"/>
    <ds:schemaRef ds:uri="65bb1e99-9db2-4e53-8d81-bd5b10abd0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23BB02D-EE3B-4929-8F74-FB157AAA1117}">
  <ds:schemaRefs>
    <ds:schemaRef ds:uri="http://schemas.microsoft.com/sharepoint/v3/contenttype/forms"/>
  </ds:schemaRefs>
</ds:datastoreItem>
</file>

<file path=customXml/itemProps3.xml><?xml version="1.0" encoding="utf-8"?>
<ds:datastoreItem xmlns:ds="http://schemas.openxmlformats.org/officeDocument/2006/customXml" ds:itemID="{A1B20BA0-7BA5-459A-BCCE-57CA48950779}">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65bb1e99-9db2-4e53-8d81-bd5b10abd0eb"/>
    <ds:schemaRef ds:uri="ac3bf045-7311-4518-a6b4-f5f99f1c0e4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English</Template>
  <TotalTime>822</TotalTime>
  <Words>1968</Words>
  <Application>Microsoft Office PowerPoint</Application>
  <PresentationFormat>On-screen Show (4:3)</PresentationFormat>
  <Paragraphs>206</Paragraphs>
  <Slides>36</Slides>
  <Notes>35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Trebuchet MS</vt:lpstr>
      <vt:lpstr>English</vt:lpstr>
      <vt:lpstr>KS3 Adapted resouces for distance learning July 2020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AQA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Teachit, part of the AQA family</dc:creator>
  <cp:lastModifiedBy>James, Jacqueline</cp:lastModifiedBy>
  <cp:revision>123</cp:revision>
  <cp:lastPrinted>2019-05-16T09:43:03Z</cp:lastPrinted>
  <dcterms:created xsi:type="dcterms:W3CDTF">2019-05-09T14:25:51Z</dcterms:created>
  <dcterms:modified xsi:type="dcterms:W3CDTF">2020-07-16T08:35:35Z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0x0101005C76EB9FC025CE4EA77484FBE6FBF5F4</vt:lpwstr>
  </property>
</Properties>
</file>