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94" r:id="rId6"/>
    <p:sldId id="320" r:id="rId7"/>
    <p:sldId id="257" r:id="rId8"/>
    <p:sldId id="319" r:id="rId9"/>
    <p:sldId id="259" r:id="rId10"/>
    <p:sldId id="258" r:id="rId11"/>
    <p:sldId id="291" r:id="rId12"/>
    <p:sldId id="288" r:id="rId13"/>
    <p:sldId id="290"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94791-82AD-4261-B1BD-E508432667B5}" type="datetimeFigureOut">
              <a:rPr lang="en-GB" smtClean="0"/>
              <a:t>16/07/2020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4D98B-2EE5-4D85-BC7E-574C61CCD2F2}" type="slidenum">
              <a:rPr lang="en-GB" smtClean="0"/>
              <a:t>‹#›</a:t>
            </a:fld>
            <a:endParaRPr lang="en-GB"/>
          </a:p>
        </p:txBody>
      </p:sp>
    </p:spTree>
    <p:extLst>
      <p:ext uri="{BB962C8B-B14F-4D97-AF65-F5344CB8AC3E}">
        <p14:creationId xmlns:p14="http://schemas.microsoft.com/office/powerpoint/2010/main" val="197550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quick warm up.  Do</a:t>
            </a:r>
            <a:r>
              <a:rPr lang="en-GB" baseline="0" dirty="0"/>
              <a:t> NOW!</a:t>
            </a:r>
            <a:endParaRPr lang="en-GB" dirty="0"/>
          </a:p>
        </p:txBody>
      </p:sp>
      <p:sp>
        <p:nvSpPr>
          <p:cNvPr id="4" name="Slide Number Placeholder 3"/>
          <p:cNvSpPr>
            <a:spLocks noGrp="1"/>
          </p:cNvSpPr>
          <p:nvPr>
            <p:ph type="sldNum" sz="quarter" idx="10"/>
          </p:nvPr>
        </p:nvSpPr>
        <p:spPr/>
        <p:txBody>
          <a:bodyPr/>
          <a:lstStyle/>
          <a:p>
            <a:fld id="{2F2414C7-742B-4E62-B389-FA2B43FB8321}" type="slidenum">
              <a:rPr lang="en-GB" smtClean="0"/>
              <a:t>2</a:t>
            </a:fld>
            <a:endParaRPr lang="en-GB"/>
          </a:p>
        </p:txBody>
      </p:sp>
    </p:spTree>
    <p:extLst>
      <p:ext uri="{BB962C8B-B14F-4D97-AF65-F5344CB8AC3E}">
        <p14:creationId xmlns:p14="http://schemas.microsoft.com/office/powerpoint/2010/main" val="256842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task could be completed as a class or printed off and given to students individually.  There may be more than one example of a device, encourage students to identify all.</a:t>
            </a:r>
            <a:endParaRPr lang="en-GB" dirty="0"/>
          </a:p>
        </p:txBody>
      </p:sp>
      <p:sp>
        <p:nvSpPr>
          <p:cNvPr id="4" name="Slide Number Placeholder 3"/>
          <p:cNvSpPr>
            <a:spLocks noGrp="1"/>
          </p:cNvSpPr>
          <p:nvPr>
            <p:ph type="sldNum" sz="quarter" idx="10"/>
          </p:nvPr>
        </p:nvSpPr>
        <p:spPr/>
        <p:txBody>
          <a:bodyPr/>
          <a:lstStyle/>
          <a:p>
            <a:fld id="{2F2414C7-742B-4E62-B389-FA2B43FB8321}" type="slidenum">
              <a:rPr lang="en-GB" smtClean="0"/>
              <a:t>3</a:t>
            </a:fld>
            <a:endParaRPr lang="en-GB"/>
          </a:p>
        </p:txBody>
      </p:sp>
    </p:spTree>
    <p:extLst>
      <p:ext uri="{BB962C8B-B14F-4D97-AF65-F5344CB8AC3E}">
        <p14:creationId xmlns:p14="http://schemas.microsoft.com/office/powerpoint/2010/main" val="105119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responding to task.  </a:t>
            </a:r>
          </a:p>
        </p:txBody>
      </p:sp>
      <p:sp>
        <p:nvSpPr>
          <p:cNvPr id="4" name="Slide Number Placeholder 3"/>
          <p:cNvSpPr>
            <a:spLocks noGrp="1"/>
          </p:cNvSpPr>
          <p:nvPr>
            <p:ph type="sldNum" sz="quarter" idx="5"/>
          </p:nvPr>
        </p:nvSpPr>
        <p:spPr/>
        <p:txBody>
          <a:bodyPr/>
          <a:lstStyle/>
          <a:p>
            <a:fld id="{CCAC4D32-9355-4511-9BA2-EAB60E4219C8}" type="slidenum">
              <a:rPr lang="en-GB" smtClean="0"/>
              <a:t>5</a:t>
            </a:fld>
            <a:endParaRPr lang="en-GB"/>
          </a:p>
        </p:txBody>
      </p:sp>
    </p:spTree>
    <p:extLst>
      <p:ext uri="{BB962C8B-B14F-4D97-AF65-F5344CB8AC3E}">
        <p14:creationId xmlns:p14="http://schemas.microsoft.com/office/powerpoint/2010/main" val="391428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303A6-2460-4D41-A30B-8C35F01BB0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9A5A51-D440-478A-B3ED-2B748C0DB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BC1E07-ED16-413A-B177-55FF8E26D620}"/>
              </a:ext>
            </a:extLst>
          </p:cNvPr>
          <p:cNvSpPr>
            <a:spLocks noGrp="1"/>
          </p:cNvSpPr>
          <p:nvPr>
            <p:ph type="dt" sz="half" idx="10"/>
          </p:nvPr>
        </p:nvSpPr>
        <p:spPr/>
        <p:txBody>
          <a:bodyPr/>
          <a:lstStyle/>
          <a:p>
            <a:fld id="{E3D60E70-9DA2-44D0-99BE-B8A9354DA5BB}" type="datetimeFigureOut">
              <a:rPr lang="en-GB" smtClean="0"/>
              <a:t>16/07/2020</a:t>
            </a:fld>
            <a:endParaRPr lang="en-GB"/>
          </a:p>
        </p:txBody>
      </p:sp>
      <p:sp>
        <p:nvSpPr>
          <p:cNvPr id="5" name="Footer Placeholder 4">
            <a:extLst>
              <a:ext uri="{FF2B5EF4-FFF2-40B4-BE49-F238E27FC236}">
                <a16:creationId xmlns:a16="http://schemas.microsoft.com/office/drawing/2014/main" id="{EF15B85D-F543-4B7D-9897-2AA4ACF278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AD4646-4810-4E30-960B-0A5331238766}"/>
              </a:ext>
            </a:extLst>
          </p:cNvPr>
          <p:cNvSpPr>
            <a:spLocks noGrp="1"/>
          </p:cNvSpPr>
          <p:nvPr>
            <p:ph type="sldNum" sz="quarter" idx="12"/>
          </p:nvPr>
        </p:nvSpPr>
        <p:spPr/>
        <p:txBody>
          <a:bodyPr/>
          <a:lstStyle/>
          <a:p>
            <a:fld id="{FA211E7D-A436-49D7-B09F-01BCDD95D2B4}" type="slidenum">
              <a:rPr lang="en-GB" smtClean="0"/>
              <a:t>‹#›</a:t>
            </a:fld>
            <a:endParaRPr lang="en-GB"/>
          </a:p>
        </p:txBody>
      </p:sp>
    </p:spTree>
    <p:extLst>
      <p:ext uri="{BB962C8B-B14F-4D97-AF65-F5344CB8AC3E}">
        <p14:creationId xmlns:p14="http://schemas.microsoft.com/office/powerpoint/2010/main" val="392584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6D51-3C87-42E2-9D9D-16F86ED943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B9723F-CA5F-4BC8-8902-4467F96493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ACBF12-94F1-405A-BDDE-7337B1917B56}"/>
              </a:ext>
            </a:extLst>
          </p:cNvPr>
          <p:cNvSpPr>
            <a:spLocks noGrp="1"/>
          </p:cNvSpPr>
          <p:nvPr>
            <p:ph type="dt" sz="half" idx="10"/>
          </p:nvPr>
        </p:nvSpPr>
        <p:spPr/>
        <p:txBody>
          <a:bodyPr/>
          <a:lstStyle/>
          <a:p>
            <a:fld id="{E3D60E70-9DA2-44D0-99BE-B8A9354DA5BB}" type="datetimeFigureOut">
              <a:rPr lang="en-GB" smtClean="0"/>
              <a:t>16/07/2020</a:t>
            </a:fld>
            <a:endParaRPr lang="en-GB"/>
          </a:p>
        </p:txBody>
      </p:sp>
      <p:sp>
        <p:nvSpPr>
          <p:cNvPr id="5" name="Footer Placeholder 4">
            <a:extLst>
              <a:ext uri="{FF2B5EF4-FFF2-40B4-BE49-F238E27FC236}">
                <a16:creationId xmlns:a16="http://schemas.microsoft.com/office/drawing/2014/main" id="{EDB0FD0A-835D-411E-B3FC-ADF30253A5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14A8B-47EF-4876-8447-437EF5AFD3C7}"/>
              </a:ext>
            </a:extLst>
          </p:cNvPr>
          <p:cNvSpPr>
            <a:spLocks noGrp="1"/>
          </p:cNvSpPr>
          <p:nvPr>
            <p:ph type="sldNum" sz="quarter" idx="12"/>
          </p:nvPr>
        </p:nvSpPr>
        <p:spPr/>
        <p:txBody>
          <a:bodyPr/>
          <a:lstStyle/>
          <a:p>
            <a:fld id="{FA211E7D-A436-49D7-B09F-01BCDD95D2B4}" type="slidenum">
              <a:rPr lang="en-GB" smtClean="0"/>
              <a:t>‹#›</a:t>
            </a:fld>
            <a:endParaRPr lang="en-GB"/>
          </a:p>
        </p:txBody>
      </p:sp>
    </p:spTree>
    <p:extLst>
      <p:ext uri="{BB962C8B-B14F-4D97-AF65-F5344CB8AC3E}">
        <p14:creationId xmlns:p14="http://schemas.microsoft.com/office/powerpoint/2010/main" val="368541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87F3AC-DA8B-4960-BA7D-075E2DFC40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E4AB3D-FD50-463B-9F51-792CE9EF33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7CA9B3-8000-44B5-A37D-812A7C088778}"/>
              </a:ext>
            </a:extLst>
          </p:cNvPr>
          <p:cNvSpPr>
            <a:spLocks noGrp="1"/>
          </p:cNvSpPr>
          <p:nvPr>
            <p:ph type="dt" sz="half" idx="10"/>
          </p:nvPr>
        </p:nvSpPr>
        <p:spPr/>
        <p:txBody>
          <a:bodyPr/>
          <a:lstStyle/>
          <a:p>
            <a:fld id="{E3D60E70-9DA2-44D0-99BE-B8A9354DA5BB}" type="datetimeFigureOut">
              <a:rPr lang="en-GB" smtClean="0"/>
              <a:t>16/07/2020</a:t>
            </a:fld>
            <a:endParaRPr lang="en-GB"/>
          </a:p>
        </p:txBody>
      </p:sp>
      <p:sp>
        <p:nvSpPr>
          <p:cNvPr id="5" name="Footer Placeholder 4">
            <a:extLst>
              <a:ext uri="{FF2B5EF4-FFF2-40B4-BE49-F238E27FC236}">
                <a16:creationId xmlns:a16="http://schemas.microsoft.com/office/drawing/2014/main" id="{B96F119E-B95D-41BD-9EAB-9E12C72724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488EBE-DB2A-49F7-A3A1-1719273E12E9}"/>
              </a:ext>
            </a:extLst>
          </p:cNvPr>
          <p:cNvSpPr>
            <a:spLocks noGrp="1"/>
          </p:cNvSpPr>
          <p:nvPr>
            <p:ph type="sldNum" sz="quarter" idx="12"/>
          </p:nvPr>
        </p:nvSpPr>
        <p:spPr/>
        <p:txBody>
          <a:bodyPr/>
          <a:lstStyle/>
          <a:p>
            <a:fld id="{FA211E7D-A436-49D7-B09F-01BCDD95D2B4}" type="slidenum">
              <a:rPr lang="en-GB" smtClean="0"/>
              <a:t>‹#›</a:t>
            </a:fld>
            <a:endParaRPr lang="en-GB"/>
          </a:p>
        </p:txBody>
      </p:sp>
    </p:spTree>
    <p:extLst>
      <p:ext uri="{BB962C8B-B14F-4D97-AF65-F5344CB8AC3E}">
        <p14:creationId xmlns:p14="http://schemas.microsoft.com/office/powerpoint/2010/main" val="3937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EC94-5EB9-402D-B810-E5ABE1334F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27910C-05EF-483E-AC36-85CCD1F429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ED2C8B-3F21-4D1D-B82B-F72245F88047}"/>
              </a:ext>
            </a:extLst>
          </p:cNvPr>
          <p:cNvSpPr>
            <a:spLocks noGrp="1"/>
          </p:cNvSpPr>
          <p:nvPr>
            <p:ph type="dt" sz="half" idx="10"/>
          </p:nvPr>
        </p:nvSpPr>
        <p:spPr/>
        <p:txBody>
          <a:bodyPr/>
          <a:lstStyle/>
          <a:p>
            <a:fld id="{E3D60E70-9DA2-44D0-99BE-B8A9354DA5BB}" type="datetimeFigureOut">
              <a:rPr lang="en-GB" smtClean="0"/>
              <a:t>16/07/2020</a:t>
            </a:fld>
            <a:endParaRPr lang="en-GB"/>
          </a:p>
        </p:txBody>
      </p:sp>
      <p:sp>
        <p:nvSpPr>
          <p:cNvPr id="5" name="Footer Placeholder 4">
            <a:extLst>
              <a:ext uri="{FF2B5EF4-FFF2-40B4-BE49-F238E27FC236}">
                <a16:creationId xmlns:a16="http://schemas.microsoft.com/office/drawing/2014/main" id="{70455754-EBAC-4907-8736-CAD09E7CE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C97533-F86E-4799-8066-59F6D6B24BF9}"/>
              </a:ext>
            </a:extLst>
          </p:cNvPr>
          <p:cNvSpPr>
            <a:spLocks noGrp="1"/>
          </p:cNvSpPr>
          <p:nvPr>
            <p:ph type="sldNum" sz="quarter" idx="12"/>
          </p:nvPr>
        </p:nvSpPr>
        <p:spPr/>
        <p:txBody>
          <a:bodyPr/>
          <a:lstStyle/>
          <a:p>
            <a:fld id="{FA211E7D-A436-49D7-B09F-01BCDD95D2B4}" type="slidenum">
              <a:rPr lang="en-GB" smtClean="0"/>
              <a:t>‹#›</a:t>
            </a:fld>
            <a:endParaRPr lang="en-GB"/>
          </a:p>
        </p:txBody>
      </p:sp>
    </p:spTree>
    <p:extLst>
      <p:ext uri="{BB962C8B-B14F-4D97-AF65-F5344CB8AC3E}">
        <p14:creationId xmlns:p14="http://schemas.microsoft.com/office/powerpoint/2010/main" val="423375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87A9-DEA4-461D-AB45-1B9E7EA093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CFCEF7-95E8-488C-BDAC-47C9E5FBA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54D3C6-4EE6-4114-8AAA-C39CCC32611C}"/>
              </a:ext>
            </a:extLst>
          </p:cNvPr>
          <p:cNvSpPr>
            <a:spLocks noGrp="1"/>
          </p:cNvSpPr>
          <p:nvPr>
            <p:ph type="dt" sz="half" idx="10"/>
          </p:nvPr>
        </p:nvSpPr>
        <p:spPr/>
        <p:txBody>
          <a:bodyPr/>
          <a:lstStyle/>
          <a:p>
            <a:fld id="{E3D60E70-9DA2-44D0-99BE-B8A9354DA5BB}" type="datetimeFigureOut">
              <a:rPr lang="en-GB" smtClean="0"/>
              <a:t>16/07/2020</a:t>
            </a:fld>
            <a:endParaRPr lang="en-GB"/>
          </a:p>
        </p:txBody>
      </p:sp>
      <p:sp>
        <p:nvSpPr>
          <p:cNvPr id="5" name="Footer Placeholder 4">
            <a:extLst>
              <a:ext uri="{FF2B5EF4-FFF2-40B4-BE49-F238E27FC236}">
                <a16:creationId xmlns:a16="http://schemas.microsoft.com/office/drawing/2014/main" id="{1E623A47-9AFF-4833-8F18-B179A7D0E2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F4D167-EEEB-4EE5-9F02-AE4482A6166F}"/>
              </a:ext>
            </a:extLst>
          </p:cNvPr>
          <p:cNvSpPr>
            <a:spLocks noGrp="1"/>
          </p:cNvSpPr>
          <p:nvPr>
            <p:ph type="sldNum" sz="quarter" idx="12"/>
          </p:nvPr>
        </p:nvSpPr>
        <p:spPr/>
        <p:txBody>
          <a:bodyPr/>
          <a:lstStyle/>
          <a:p>
            <a:fld id="{FA211E7D-A436-49D7-B09F-01BCDD95D2B4}" type="slidenum">
              <a:rPr lang="en-GB" smtClean="0"/>
              <a:t>‹#›</a:t>
            </a:fld>
            <a:endParaRPr lang="en-GB"/>
          </a:p>
        </p:txBody>
      </p:sp>
    </p:spTree>
    <p:extLst>
      <p:ext uri="{BB962C8B-B14F-4D97-AF65-F5344CB8AC3E}">
        <p14:creationId xmlns:p14="http://schemas.microsoft.com/office/powerpoint/2010/main" val="217333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AF19-694E-451D-B522-7A708384B0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4DDBD8-3B19-418F-8CF1-0E54CBF33C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F72D4F-11AF-4DF4-88B5-464D18BEFF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27FE0C-7067-4C2D-AEC8-CABFCFF7FAAB}"/>
              </a:ext>
            </a:extLst>
          </p:cNvPr>
          <p:cNvSpPr>
            <a:spLocks noGrp="1"/>
          </p:cNvSpPr>
          <p:nvPr>
            <p:ph type="dt" sz="half" idx="10"/>
          </p:nvPr>
        </p:nvSpPr>
        <p:spPr/>
        <p:txBody>
          <a:bodyPr/>
          <a:lstStyle/>
          <a:p>
            <a:fld id="{E3D60E70-9DA2-44D0-99BE-B8A9354DA5BB}" type="datetimeFigureOut">
              <a:rPr lang="en-GB" smtClean="0"/>
              <a:t>16/07/2020</a:t>
            </a:fld>
            <a:endParaRPr lang="en-GB"/>
          </a:p>
        </p:txBody>
      </p:sp>
      <p:sp>
        <p:nvSpPr>
          <p:cNvPr id="6" name="Footer Placeholder 5">
            <a:extLst>
              <a:ext uri="{FF2B5EF4-FFF2-40B4-BE49-F238E27FC236}">
                <a16:creationId xmlns:a16="http://schemas.microsoft.com/office/drawing/2014/main" id="{898E1454-1555-4AAD-B026-A72E32A84C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429394-E4CE-4BCD-BF4D-59A4716BE061}"/>
              </a:ext>
            </a:extLst>
          </p:cNvPr>
          <p:cNvSpPr>
            <a:spLocks noGrp="1"/>
          </p:cNvSpPr>
          <p:nvPr>
            <p:ph type="sldNum" sz="quarter" idx="12"/>
          </p:nvPr>
        </p:nvSpPr>
        <p:spPr/>
        <p:txBody>
          <a:bodyPr/>
          <a:lstStyle/>
          <a:p>
            <a:fld id="{FA211E7D-A436-49D7-B09F-01BCDD95D2B4}" type="slidenum">
              <a:rPr lang="en-GB" smtClean="0"/>
              <a:t>‹#›</a:t>
            </a:fld>
            <a:endParaRPr lang="en-GB"/>
          </a:p>
        </p:txBody>
      </p:sp>
    </p:spTree>
    <p:extLst>
      <p:ext uri="{BB962C8B-B14F-4D97-AF65-F5344CB8AC3E}">
        <p14:creationId xmlns:p14="http://schemas.microsoft.com/office/powerpoint/2010/main" val="303197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EC32-03F5-4A3E-8CB0-4F4237A622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462035-5B2F-4C02-B906-899D1E0C9D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D291C5-AB5A-4E29-A0DB-6CDD7C3308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4918972-D2CA-4893-9E75-37DEF61F1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69B744-B49B-49FA-BC79-849E4CB222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985798-3EE4-4EAE-AA63-08F50209E60D}"/>
              </a:ext>
            </a:extLst>
          </p:cNvPr>
          <p:cNvSpPr>
            <a:spLocks noGrp="1"/>
          </p:cNvSpPr>
          <p:nvPr>
            <p:ph type="dt" sz="half" idx="10"/>
          </p:nvPr>
        </p:nvSpPr>
        <p:spPr/>
        <p:txBody>
          <a:bodyPr/>
          <a:lstStyle/>
          <a:p>
            <a:fld id="{E3D60E70-9DA2-44D0-99BE-B8A9354DA5BB}" type="datetimeFigureOut">
              <a:rPr lang="en-GB" smtClean="0"/>
              <a:t>16/07/2020</a:t>
            </a:fld>
            <a:endParaRPr lang="en-GB"/>
          </a:p>
        </p:txBody>
      </p:sp>
      <p:sp>
        <p:nvSpPr>
          <p:cNvPr id="8" name="Footer Placeholder 7">
            <a:extLst>
              <a:ext uri="{FF2B5EF4-FFF2-40B4-BE49-F238E27FC236}">
                <a16:creationId xmlns:a16="http://schemas.microsoft.com/office/drawing/2014/main" id="{3BCDB5EB-6D79-483E-B346-7EF7DEDA4E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CC2AC9-3DF2-4FFC-BAC5-B96873B3A274}"/>
              </a:ext>
            </a:extLst>
          </p:cNvPr>
          <p:cNvSpPr>
            <a:spLocks noGrp="1"/>
          </p:cNvSpPr>
          <p:nvPr>
            <p:ph type="sldNum" sz="quarter" idx="12"/>
          </p:nvPr>
        </p:nvSpPr>
        <p:spPr/>
        <p:txBody>
          <a:bodyPr/>
          <a:lstStyle/>
          <a:p>
            <a:fld id="{FA211E7D-A436-49D7-B09F-01BCDD95D2B4}" type="slidenum">
              <a:rPr lang="en-GB" smtClean="0"/>
              <a:t>‹#›</a:t>
            </a:fld>
            <a:endParaRPr lang="en-GB"/>
          </a:p>
        </p:txBody>
      </p:sp>
    </p:spTree>
    <p:extLst>
      <p:ext uri="{BB962C8B-B14F-4D97-AF65-F5344CB8AC3E}">
        <p14:creationId xmlns:p14="http://schemas.microsoft.com/office/powerpoint/2010/main" val="3220831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F9E0-ABDC-4BD6-88E2-260F686955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565D9C-FC1D-47D5-8FDB-E8CDAC277C21}"/>
              </a:ext>
            </a:extLst>
          </p:cNvPr>
          <p:cNvSpPr>
            <a:spLocks noGrp="1"/>
          </p:cNvSpPr>
          <p:nvPr>
            <p:ph type="dt" sz="half" idx="10"/>
          </p:nvPr>
        </p:nvSpPr>
        <p:spPr/>
        <p:txBody>
          <a:bodyPr/>
          <a:lstStyle/>
          <a:p>
            <a:fld id="{E3D60E70-9DA2-44D0-99BE-B8A9354DA5BB}" type="datetimeFigureOut">
              <a:rPr lang="en-GB" smtClean="0"/>
              <a:t>16/07/2020</a:t>
            </a:fld>
            <a:endParaRPr lang="en-GB"/>
          </a:p>
        </p:txBody>
      </p:sp>
      <p:sp>
        <p:nvSpPr>
          <p:cNvPr id="4" name="Footer Placeholder 3">
            <a:extLst>
              <a:ext uri="{FF2B5EF4-FFF2-40B4-BE49-F238E27FC236}">
                <a16:creationId xmlns:a16="http://schemas.microsoft.com/office/drawing/2014/main" id="{BE2CF1DB-1B99-465C-8FAB-E84C3B1D815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06A53B-CF3C-432A-A13C-A6EB8A862D88}"/>
              </a:ext>
            </a:extLst>
          </p:cNvPr>
          <p:cNvSpPr>
            <a:spLocks noGrp="1"/>
          </p:cNvSpPr>
          <p:nvPr>
            <p:ph type="sldNum" sz="quarter" idx="12"/>
          </p:nvPr>
        </p:nvSpPr>
        <p:spPr/>
        <p:txBody>
          <a:bodyPr/>
          <a:lstStyle/>
          <a:p>
            <a:fld id="{FA211E7D-A436-49D7-B09F-01BCDD95D2B4}" type="slidenum">
              <a:rPr lang="en-GB" smtClean="0"/>
              <a:t>‹#›</a:t>
            </a:fld>
            <a:endParaRPr lang="en-GB"/>
          </a:p>
        </p:txBody>
      </p:sp>
    </p:spTree>
    <p:extLst>
      <p:ext uri="{BB962C8B-B14F-4D97-AF65-F5344CB8AC3E}">
        <p14:creationId xmlns:p14="http://schemas.microsoft.com/office/powerpoint/2010/main" val="250650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CE176D-C94A-4491-8F05-7F67E2407491}"/>
              </a:ext>
            </a:extLst>
          </p:cNvPr>
          <p:cNvSpPr>
            <a:spLocks noGrp="1"/>
          </p:cNvSpPr>
          <p:nvPr>
            <p:ph type="dt" sz="half" idx="10"/>
          </p:nvPr>
        </p:nvSpPr>
        <p:spPr/>
        <p:txBody>
          <a:bodyPr/>
          <a:lstStyle/>
          <a:p>
            <a:fld id="{E3D60E70-9DA2-44D0-99BE-B8A9354DA5BB}" type="datetimeFigureOut">
              <a:rPr lang="en-GB" smtClean="0"/>
              <a:t>16/07/2020</a:t>
            </a:fld>
            <a:endParaRPr lang="en-GB"/>
          </a:p>
        </p:txBody>
      </p:sp>
      <p:sp>
        <p:nvSpPr>
          <p:cNvPr id="3" name="Footer Placeholder 2">
            <a:extLst>
              <a:ext uri="{FF2B5EF4-FFF2-40B4-BE49-F238E27FC236}">
                <a16:creationId xmlns:a16="http://schemas.microsoft.com/office/drawing/2014/main" id="{19DFF5FF-640A-42B9-AFCC-7BB5D93637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DDDF56-122B-40CA-A26A-6FFB7612BF5C}"/>
              </a:ext>
            </a:extLst>
          </p:cNvPr>
          <p:cNvSpPr>
            <a:spLocks noGrp="1"/>
          </p:cNvSpPr>
          <p:nvPr>
            <p:ph type="sldNum" sz="quarter" idx="12"/>
          </p:nvPr>
        </p:nvSpPr>
        <p:spPr/>
        <p:txBody>
          <a:bodyPr/>
          <a:lstStyle/>
          <a:p>
            <a:fld id="{FA211E7D-A436-49D7-B09F-01BCDD95D2B4}" type="slidenum">
              <a:rPr lang="en-GB" smtClean="0"/>
              <a:t>‹#›</a:t>
            </a:fld>
            <a:endParaRPr lang="en-GB"/>
          </a:p>
        </p:txBody>
      </p:sp>
    </p:spTree>
    <p:extLst>
      <p:ext uri="{BB962C8B-B14F-4D97-AF65-F5344CB8AC3E}">
        <p14:creationId xmlns:p14="http://schemas.microsoft.com/office/powerpoint/2010/main" val="101124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A6C2-57BF-47AC-88DD-D6C31D834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1E2311-20B5-43D3-88C7-815E625042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9345C8-358D-4815-A6F0-15A0901FD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1D1BD9-8D2C-4159-BB76-5A1A9F2BC2B6}"/>
              </a:ext>
            </a:extLst>
          </p:cNvPr>
          <p:cNvSpPr>
            <a:spLocks noGrp="1"/>
          </p:cNvSpPr>
          <p:nvPr>
            <p:ph type="dt" sz="half" idx="10"/>
          </p:nvPr>
        </p:nvSpPr>
        <p:spPr/>
        <p:txBody>
          <a:bodyPr/>
          <a:lstStyle/>
          <a:p>
            <a:fld id="{E3D60E70-9DA2-44D0-99BE-B8A9354DA5BB}" type="datetimeFigureOut">
              <a:rPr lang="en-GB" smtClean="0"/>
              <a:t>16/07/2020</a:t>
            </a:fld>
            <a:endParaRPr lang="en-GB"/>
          </a:p>
        </p:txBody>
      </p:sp>
      <p:sp>
        <p:nvSpPr>
          <p:cNvPr id="6" name="Footer Placeholder 5">
            <a:extLst>
              <a:ext uri="{FF2B5EF4-FFF2-40B4-BE49-F238E27FC236}">
                <a16:creationId xmlns:a16="http://schemas.microsoft.com/office/drawing/2014/main" id="{15DDB952-D90B-474F-B209-48060CC116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0422FC-65BC-4D2C-824E-58E970B2FD8B}"/>
              </a:ext>
            </a:extLst>
          </p:cNvPr>
          <p:cNvSpPr>
            <a:spLocks noGrp="1"/>
          </p:cNvSpPr>
          <p:nvPr>
            <p:ph type="sldNum" sz="quarter" idx="12"/>
          </p:nvPr>
        </p:nvSpPr>
        <p:spPr/>
        <p:txBody>
          <a:bodyPr/>
          <a:lstStyle/>
          <a:p>
            <a:fld id="{FA211E7D-A436-49D7-B09F-01BCDD95D2B4}" type="slidenum">
              <a:rPr lang="en-GB" smtClean="0"/>
              <a:t>‹#›</a:t>
            </a:fld>
            <a:endParaRPr lang="en-GB"/>
          </a:p>
        </p:txBody>
      </p:sp>
    </p:spTree>
    <p:extLst>
      <p:ext uri="{BB962C8B-B14F-4D97-AF65-F5344CB8AC3E}">
        <p14:creationId xmlns:p14="http://schemas.microsoft.com/office/powerpoint/2010/main" val="125551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3939-5437-4411-8B52-3381C9D56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01AA8F-C4B3-4E55-B360-4D5F6A6D7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D9C3D49-8B92-46F2-AF2D-6468A35EFE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116CE-C388-4000-8348-8F7454B2FC03}"/>
              </a:ext>
            </a:extLst>
          </p:cNvPr>
          <p:cNvSpPr>
            <a:spLocks noGrp="1"/>
          </p:cNvSpPr>
          <p:nvPr>
            <p:ph type="dt" sz="half" idx="10"/>
          </p:nvPr>
        </p:nvSpPr>
        <p:spPr/>
        <p:txBody>
          <a:bodyPr/>
          <a:lstStyle/>
          <a:p>
            <a:fld id="{E3D60E70-9DA2-44D0-99BE-B8A9354DA5BB}" type="datetimeFigureOut">
              <a:rPr lang="en-GB" smtClean="0"/>
              <a:t>16/07/2020</a:t>
            </a:fld>
            <a:endParaRPr lang="en-GB"/>
          </a:p>
        </p:txBody>
      </p:sp>
      <p:sp>
        <p:nvSpPr>
          <p:cNvPr id="6" name="Footer Placeholder 5">
            <a:extLst>
              <a:ext uri="{FF2B5EF4-FFF2-40B4-BE49-F238E27FC236}">
                <a16:creationId xmlns:a16="http://schemas.microsoft.com/office/drawing/2014/main" id="{74F72C3A-6111-4D46-99D2-A16373AA0B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485AFE-7B22-4986-B787-D8D387733205}"/>
              </a:ext>
            </a:extLst>
          </p:cNvPr>
          <p:cNvSpPr>
            <a:spLocks noGrp="1"/>
          </p:cNvSpPr>
          <p:nvPr>
            <p:ph type="sldNum" sz="quarter" idx="12"/>
          </p:nvPr>
        </p:nvSpPr>
        <p:spPr/>
        <p:txBody>
          <a:bodyPr/>
          <a:lstStyle/>
          <a:p>
            <a:fld id="{FA211E7D-A436-49D7-B09F-01BCDD95D2B4}" type="slidenum">
              <a:rPr lang="en-GB" smtClean="0"/>
              <a:t>‹#›</a:t>
            </a:fld>
            <a:endParaRPr lang="en-GB"/>
          </a:p>
        </p:txBody>
      </p:sp>
    </p:spTree>
    <p:extLst>
      <p:ext uri="{BB962C8B-B14F-4D97-AF65-F5344CB8AC3E}">
        <p14:creationId xmlns:p14="http://schemas.microsoft.com/office/powerpoint/2010/main" val="4083766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B2138A-239E-4E3C-84FF-82E34D1FDB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BDDDCC-971F-430C-8B8D-D81BAED31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157DF9-6461-428C-A111-89D21B3C7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60E70-9DA2-44D0-99BE-B8A9354DA5BB}" type="datetimeFigureOut">
              <a:rPr lang="en-GB" smtClean="0"/>
              <a:t>16/07/2020</a:t>
            </a:fld>
            <a:endParaRPr lang="en-GB"/>
          </a:p>
        </p:txBody>
      </p:sp>
      <p:sp>
        <p:nvSpPr>
          <p:cNvPr id="5" name="Footer Placeholder 4">
            <a:extLst>
              <a:ext uri="{FF2B5EF4-FFF2-40B4-BE49-F238E27FC236}">
                <a16:creationId xmlns:a16="http://schemas.microsoft.com/office/drawing/2014/main" id="{B7257479-D5A4-43E7-9E1B-85632C0EF1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33DA1C-9823-417F-B744-94DCBCD8B0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11E7D-A436-49D7-B09F-01BCDD95D2B4}" type="slidenum">
              <a:rPr lang="en-GB" smtClean="0"/>
              <a:t>‹#›</a:t>
            </a:fld>
            <a:endParaRPr lang="en-GB"/>
          </a:p>
        </p:txBody>
      </p:sp>
    </p:spTree>
    <p:extLst>
      <p:ext uri="{BB962C8B-B14F-4D97-AF65-F5344CB8AC3E}">
        <p14:creationId xmlns:p14="http://schemas.microsoft.com/office/powerpoint/2010/main" val="3950906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ordwall.net/resource/41147/english/examples-descriptive-devic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29E6-916D-4553-A03E-2EE95E6D2F90}"/>
              </a:ext>
            </a:extLst>
          </p:cNvPr>
          <p:cNvSpPr>
            <a:spLocks noGrp="1"/>
          </p:cNvSpPr>
          <p:nvPr>
            <p:ph type="ctrTitle"/>
          </p:nvPr>
        </p:nvSpPr>
        <p:spPr/>
        <p:txBody>
          <a:bodyPr/>
          <a:lstStyle/>
          <a:p>
            <a:r>
              <a:rPr lang="en-GB" dirty="0"/>
              <a:t>Creative writing</a:t>
            </a:r>
          </a:p>
        </p:txBody>
      </p:sp>
      <p:sp>
        <p:nvSpPr>
          <p:cNvPr id="4" name="Subtitle 3">
            <a:extLst>
              <a:ext uri="{FF2B5EF4-FFF2-40B4-BE49-F238E27FC236}">
                <a16:creationId xmlns:a16="http://schemas.microsoft.com/office/drawing/2014/main" id="{61E4A2B8-70DC-4C42-A007-13774B4212FB}"/>
              </a:ext>
            </a:extLst>
          </p:cNvPr>
          <p:cNvSpPr>
            <a:spLocks noGrp="1"/>
          </p:cNvSpPr>
          <p:nvPr>
            <p:ph type="subTitle" idx="1"/>
          </p:nvPr>
        </p:nvSpPr>
        <p:spPr>
          <a:xfrm>
            <a:off x="1524000" y="3602038"/>
            <a:ext cx="9144000" cy="1655762"/>
          </a:xfrm>
          <a:prstGeom prst="rect">
            <a:avLst/>
          </a:prstGeom>
        </p:spPr>
        <p:txBody>
          <a:bodyPr>
            <a:spAutoFit/>
          </a:bodyPr>
          <a:lstStyle/>
          <a:p>
            <a:r>
              <a:rPr lang="en-GB">
                <a:hlinkClick r:id="rId2"/>
              </a:rPr>
              <a:t>https://wordwall.net/resource/41147/english/examples-descriptive-devices</a:t>
            </a:r>
            <a:endParaRPr lang="en-GB"/>
          </a:p>
          <a:p>
            <a:endParaRPr lang="en-GB"/>
          </a:p>
        </p:txBody>
      </p:sp>
    </p:spTree>
    <p:extLst>
      <p:ext uri="{BB962C8B-B14F-4D97-AF65-F5344CB8AC3E}">
        <p14:creationId xmlns:p14="http://schemas.microsoft.com/office/powerpoint/2010/main" val="118241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6503" y="5013177"/>
            <a:ext cx="8892480" cy="1384995"/>
          </a:xfrm>
          <a:prstGeom prst="rect">
            <a:avLst/>
          </a:prstGeom>
          <a:noFill/>
        </p:spPr>
        <p:txBody>
          <a:bodyPr wrap="square" rtlCol="0">
            <a:spAutoFit/>
          </a:bodyPr>
          <a:lstStyle/>
          <a:p>
            <a:pPr algn="ctr"/>
            <a:r>
              <a:rPr lang="en-GB" sz="2800" dirty="0"/>
              <a:t>Write a description suggested by this picture.</a:t>
            </a:r>
          </a:p>
          <a:p>
            <a:pPr algn="ctr"/>
            <a:r>
              <a:rPr lang="en-GB" sz="2800" dirty="0"/>
              <a:t>OR</a:t>
            </a:r>
          </a:p>
          <a:p>
            <a:pPr algn="ctr"/>
            <a:r>
              <a:rPr lang="en-GB" sz="2800" dirty="0"/>
              <a:t>Write about a time you attended an exciting event.</a:t>
            </a:r>
          </a:p>
        </p:txBody>
      </p:sp>
      <p:pic>
        <p:nvPicPr>
          <p:cNvPr id="22530" name="Picture 2" descr="http://www.yourperfectcanvas.com/img/gallery/football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5640" y="260648"/>
            <a:ext cx="6552728" cy="4225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17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363272" cy="1023392"/>
          </a:xfrm>
        </p:spPr>
        <p:txBody>
          <a:bodyPr>
            <a:normAutofit/>
          </a:bodyPr>
          <a:lstStyle/>
          <a:p>
            <a:r>
              <a:rPr lang="en-GB" dirty="0"/>
              <a:t>Stop and Check…………Have you…..</a:t>
            </a:r>
          </a:p>
        </p:txBody>
      </p:sp>
      <p:sp>
        <p:nvSpPr>
          <p:cNvPr id="3" name="Content Placeholder 2"/>
          <p:cNvSpPr>
            <a:spLocks noGrp="1"/>
          </p:cNvSpPr>
          <p:nvPr>
            <p:ph sz="quarter" idx="1"/>
          </p:nvPr>
        </p:nvSpPr>
        <p:spPr/>
        <p:txBody>
          <a:bodyPr>
            <a:normAutofit fontScale="92500" lnSpcReduction="10000"/>
          </a:bodyPr>
          <a:lstStyle/>
          <a:p>
            <a:r>
              <a:rPr lang="en-GB" dirty="0"/>
              <a:t>Used paragraphs</a:t>
            </a:r>
          </a:p>
          <a:p>
            <a:r>
              <a:rPr lang="en-GB" dirty="0"/>
              <a:t>Included lots of descriptive detail – ‘show’ don’t ‘tell’ (</a:t>
            </a:r>
            <a:r>
              <a:rPr lang="en-GB" i="1" dirty="0"/>
              <a:t>RASMOPS</a:t>
            </a:r>
            <a:r>
              <a:rPr lang="en-GB" dirty="0"/>
              <a:t>)</a:t>
            </a:r>
          </a:p>
          <a:p>
            <a:r>
              <a:rPr lang="en-GB" dirty="0"/>
              <a:t>Chosen the correct homophone – there/they’re/their </a:t>
            </a:r>
            <a:r>
              <a:rPr lang="en-GB" dirty="0" err="1"/>
              <a:t>etc</a:t>
            </a:r>
            <a:endParaRPr lang="en-GB" dirty="0"/>
          </a:p>
          <a:p>
            <a:r>
              <a:rPr lang="en-GB" dirty="0"/>
              <a:t>Used the correct spelling.</a:t>
            </a:r>
          </a:p>
          <a:p>
            <a:r>
              <a:rPr lang="en-GB" dirty="0"/>
              <a:t>Included short sentences for effect?</a:t>
            </a:r>
          </a:p>
          <a:p>
            <a:r>
              <a:rPr lang="en-GB" dirty="0"/>
              <a:t>Used a new line for a new speaker when using speech?</a:t>
            </a:r>
          </a:p>
          <a:p>
            <a:r>
              <a:rPr lang="en-GB" dirty="0"/>
              <a:t>Used punctuation consistently.</a:t>
            </a:r>
          </a:p>
          <a:p>
            <a:r>
              <a:rPr lang="en-GB" dirty="0"/>
              <a:t>Used capital letters at the start of sentences and for proper nouns.</a:t>
            </a:r>
          </a:p>
          <a:p>
            <a:r>
              <a:rPr lang="en-GB" dirty="0"/>
              <a:t>Used a range of punctuation – </a:t>
            </a:r>
            <a:r>
              <a:rPr lang="en-GB" i="1" dirty="0">
                <a:solidFill>
                  <a:srgbClr val="FF0000"/>
                </a:solidFill>
              </a:rPr>
              <a:t>exclamation marks, question marks, semi-colons, speech </a:t>
            </a:r>
            <a:r>
              <a:rPr lang="en-GB" i="1" dirty="0" err="1">
                <a:solidFill>
                  <a:srgbClr val="FF0000"/>
                </a:solidFill>
              </a:rPr>
              <a:t>etc</a:t>
            </a:r>
            <a:r>
              <a:rPr lang="en-GB" i="1" dirty="0">
                <a:solidFill>
                  <a:srgbClr val="FF0000"/>
                </a:solidFill>
              </a:rPr>
              <a:t>?</a:t>
            </a:r>
          </a:p>
        </p:txBody>
      </p:sp>
    </p:spTree>
    <p:extLst>
      <p:ext uri="{BB962C8B-B14F-4D97-AF65-F5344CB8AC3E}">
        <p14:creationId xmlns:p14="http://schemas.microsoft.com/office/powerpoint/2010/main" val="416824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03512" y="620688"/>
            <a:ext cx="4320480"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As quick as </a:t>
            </a:r>
          </a:p>
        </p:txBody>
      </p:sp>
      <p:sp>
        <p:nvSpPr>
          <p:cNvPr id="3" name="Rounded Rectangle 2"/>
          <p:cNvSpPr/>
          <p:nvPr/>
        </p:nvSpPr>
        <p:spPr>
          <a:xfrm>
            <a:off x="1703512" y="1406829"/>
            <a:ext cx="4320480"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As smooth as </a:t>
            </a:r>
          </a:p>
        </p:txBody>
      </p:sp>
      <p:sp>
        <p:nvSpPr>
          <p:cNvPr id="4" name="Rounded Rectangle 3"/>
          <p:cNvSpPr/>
          <p:nvPr/>
        </p:nvSpPr>
        <p:spPr>
          <a:xfrm>
            <a:off x="1693996" y="2204864"/>
            <a:ext cx="4320480"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As ugly as </a:t>
            </a:r>
          </a:p>
        </p:txBody>
      </p:sp>
      <p:sp>
        <p:nvSpPr>
          <p:cNvPr id="5" name="Rounded Rectangle 4"/>
          <p:cNvSpPr/>
          <p:nvPr/>
        </p:nvSpPr>
        <p:spPr>
          <a:xfrm>
            <a:off x="1668844" y="2990025"/>
            <a:ext cx="4320480"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As sharp as </a:t>
            </a:r>
          </a:p>
        </p:txBody>
      </p:sp>
      <p:sp>
        <p:nvSpPr>
          <p:cNvPr id="6" name="Rounded Rectangle 5"/>
          <p:cNvSpPr/>
          <p:nvPr/>
        </p:nvSpPr>
        <p:spPr>
          <a:xfrm>
            <a:off x="1677228" y="3812379"/>
            <a:ext cx="4320480"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As sly as </a:t>
            </a:r>
          </a:p>
        </p:txBody>
      </p:sp>
      <p:sp>
        <p:nvSpPr>
          <p:cNvPr id="7" name="Rounded Rectangle 6"/>
          <p:cNvSpPr/>
          <p:nvPr/>
        </p:nvSpPr>
        <p:spPr>
          <a:xfrm>
            <a:off x="1703512" y="4581128"/>
            <a:ext cx="4320480"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As hot as </a:t>
            </a:r>
          </a:p>
        </p:txBody>
      </p:sp>
      <p:sp>
        <p:nvSpPr>
          <p:cNvPr id="8" name="Rounded Rectangle 7"/>
          <p:cNvSpPr/>
          <p:nvPr/>
        </p:nvSpPr>
        <p:spPr>
          <a:xfrm>
            <a:off x="1703512" y="5373216"/>
            <a:ext cx="4320480"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As cold as </a:t>
            </a:r>
          </a:p>
        </p:txBody>
      </p:sp>
      <p:sp>
        <p:nvSpPr>
          <p:cNvPr id="9" name="Rounded Rectangle 8"/>
          <p:cNvSpPr/>
          <p:nvPr/>
        </p:nvSpPr>
        <p:spPr>
          <a:xfrm>
            <a:off x="1703512" y="6121272"/>
            <a:ext cx="4320480"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As quiet as </a:t>
            </a:r>
          </a:p>
        </p:txBody>
      </p:sp>
      <p:sp>
        <p:nvSpPr>
          <p:cNvPr id="10" name="Rounded Rectangle 9"/>
          <p:cNvSpPr/>
          <p:nvPr/>
        </p:nvSpPr>
        <p:spPr>
          <a:xfrm>
            <a:off x="8328249" y="620688"/>
            <a:ext cx="2121055"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ice</a:t>
            </a:r>
          </a:p>
        </p:txBody>
      </p:sp>
      <p:sp>
        <p:nvSpPr>
          <p:cNvPr id="11" name="Rounded Rectangle 10"/>
          <p:cNvSpPr/>
          <p:nvPr/>
        </p:nvSpPr>
        <p:spPr>
          <a:xfrm>
            <a:off x="8328249" y="1421160"/>
            <a:ext cx="2121055"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 knife</a:t>
            </a:r>
          </a:p>
        </p:txBody>
      </p:sp>
      <p:sp>
        <p:nvSpPr>
          <p:cNvPr id="12" name="Rounded Rectangle 11"/>
          <p:cNvSpPr/>
          <p:nvPr/>
        </p:nvSpPr>
        <p:spPr>
          <a:xfrm>
            <a:off x="8328249" y="2204864"/>
            <a:ext cx="2121055"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 baby’s skin</a:t>
            </a:r>
          </a:p>
        </p:txBody>
      </p:sp>
      <p:sp>
        <p:nvSpPr>
          <p:cNvPr id="13" name="Rounded Rectangle 12"/>
          <p:cNvSpPr/>
          <p:nvPr/>
        </p:nvSpPr>
        <p:spPr>
          <a:xfrm>
            <a:off x="8328248" y="2996952"/>
            <a:ext cx="2121055"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sun</a:t>
            </a:r>
          </a:p>
        </p:txBody>
      </p:sp>
      <p:sp>
        <p:nvSpPr>
          <p:cNvPr id="14" name="Rounded Rectangle 13"/>
          <p:cNvSpPr/>
          <p:nvPr/>
        </p:nvSpPr>
        <p:spPr>
          <a:xfrm>
            <a:off x="8346149" y="3789040"/>
            <a:ext cx="2121055"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 racing car</a:t>
            </a:r>
          </a:p>
        </p:txBody>
      </p:sp>
      <p:sp>
        <p:nvSpPr>
          <p:cNvPr id="15" name="Rounded Rectangle 14"/>
          <p:cNvSpPr/>
          <p:nvPr/>
        </p:nvSpPr>
        <p:spPr>
          <a:xfrm>
            <a:off x="8346148" y="4581128"/>
            <a:ext cx="2121055"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 fox</a:t>
            </a:r>
          </a:p>
        </p:txBody>
      </p:sp>
      <p:sp>
        <p:nvSpPr>
          <p:cNvPr id="16" name="Rounded Rectangle 15"/>
          <p:cNvSpPr/>
          <p:nvPr/>
        </p:nvSpPr>
        <p:spPr>
          <a:xfrm>
            <a:off x="8346149" y="5373216"/>
            <a:ext cx="2121055"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 grave</a:t>
            </a:r>
          </a:p>
        </p:txBody>
      </p:sp>
      <p:sp>
        <p:nvSpPr>
          <p:cNvPr id="17" name="Rounded Rectangle 16"/>
          <p:cNvSpPr/>
          <p:nvPr/>
        </p:nvSpPr>
        <p:spPr>
          <a:xfrm>
            <a:off x="8341988" y="6121272"/>
            <a:ext cx="2121055"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 wart</a:t>
            </a:r>
          </a:p>
        </p:txBody>
      </p:sp>
      <p:sp>
        <p:nvSpPr>
          <p:cNvPr id="35" name="Rounded Rectangle 34"/>
          <p:cNvSpPr/>
          <p:nvPr/>
        </p:nvSpPr>
        <p:spPr>
          <a:xfrm>
            <a:off x="4655841" y="5373216"/>
            <a:ext cx="2121055"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ice</a:t>
            </a:r>
          </a:p>
        </p:txBody>
      </p:sp>
      <p:sp>
        <p:nvSpPr>
          <p:cNvPr id="36" name="Rounded Rectangle 35"/>
          <p:cNvSpPr/>
          <p:nvPr/>
        </p:nvSpPr>
        <p:spPr>
          <a:xfrm>
            <a:off x="4799857" y="2990025"/>
            <a:ext cx="2121055"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 knife</a:t>
            </a:r>
          </a:p>
        </p:txBody>
      </p:sp>
      <p:sp>
        <p:nvSpPr>
          <p:cNvPr id="37" name="Rounded Rectangle 36"/>
          <p:cNvSpPr/>
          <p:nvPr/>
        </p:nvSpPr>
        <p:spPr>
          <a:xfrm>
            <a:off x="4928797" y="1406829"/>
            <a:ext cx="2121055"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a baby’s skin</a:t>
            </a:r>
          </a:p>
        </p:txBody>
      </p:sp>
      <p:sp>
        <p:nvSpPr>
          <p:cNvPr id="38" name="Rounded Rectangle 37"/>
          <p:cNvSpPr/>
          <p:nvPr/>
        </p:nvSpPr>
        <p:spPr>
          <a:xfrm>
            <a:off x="4655840" y="4570886"/>
            <a:ext cx="2121055"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the sun</a:t>
            </a:r>
          </a:p>
        </p:txBody>
      </p:sp>
      <p:sp>
        <p:nvSpPr>
          <p:cNvPr id="39" name="Rounded Rectangle 38"/>
          <p:cNvSpPr/>
          <p:nvPr/>
        </p:nvSpPr>
        <p:spPr>
          <a:xfrm>
            <a:off x="4792248" y="620688"/>
            <a:ext cx="2121055"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 racing car</a:t>
            </a:r>
          </a:p>
        </p:txBody>
      </p:sp>
      <p:sp>
        <p:nvSpPr>
          <p:cNvPr id="40" name="Rounded Rectangle 39"/>
          <p:cNvSpPr/>
          <p:nvPr/>
        </p:nvSpPr>
        <p:spPr>
          <a:xfrm>
            <a:off x="4511825" y="3812379"/>
            <a:ext cx="2121055"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 fox</a:t>
            </a:r>
          </a:p>
        </p:txBody>
      </p:sp>
      <p:sp>
        <p:nvSpPr>
          <p:cNvPr id="41" name="Rounded Rectangle 40"/>
          <p:cNvSpPr/>
          <p:nvPr/>
        </p:nvSpPr>
        <p:spPr>
          <a:xfrm>
            <a:off x="4684325" y="6121272"/>
            <a:ext cx="2121055"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 grave</a:t>
            </a:r>
          </a:p>
        </p:txBody>
      </p:sp>
      <p:sp>
        <p:nvSpPr>
          <p:cNvPr id="42" name="Rounded Rectangle 41"/>
          <p:cNvSpPr/>
          <p:nvPr/>
        </p:nvSpPr>
        <p:spPr>
          <a:xfrm>
            <a:off x="4655839" y="2204864"/>
            <a:ext cx="2121055"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 wart</a:t>
            </a:r>
          </a:p>
        </p:txBody>
      </p:sp>
      <p:sp>
        <p:nvSpPr>
          <p:cNvPr id="18" name="Rectangle 17"/>
          <p:cNvSpPr/>
          <p:nvPr/>
        </p:nvSpPr>
        <p:spPr>
          <a:xfrm>
            <a:off x="1578576" y="-30171"/>
            <a:ext cx="9089424" cy="646331"/>
          </a:xfrm>
          <a:prstGeom prst="rect">
            <a:avLst/>
          </a:prstGeom>
          <a:solidFill>
            <a:schemeClr val="accent1"/>
          </a:solidFill>
        </p:spPr>
        <p:txBody>
          <a:bodyPr wrap="square" lIns="91440" tIns="45720" rIns="91440" bIns="45720">
            <a:spAutoFit/>
          </a:bodyPr>
          <a:lstStyle/>
          <a:p>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 NOW – match the similes</a:t>
            </a:r>
          </a:p>
        </p:txBody>
      </p:sp>
    </p:spTree>
    <p:extLst>
      <p:ext uri="{BB962C8B-B14F-4D97-AF65-F5344CB8AC3E}">
        <p14:creationId xmlns:p14="http://schemas.microsoft.com/office/powerpoint/2010/main" val="39794106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00"/>
                                        <p:tgtEl>
                                          <p:spTgt spid="39"/>
                                        </p:tgtEl>
                                      </p:cBhvr>
                                    </p:animEffect>
                                  </p:childTnLst>
                                </p:cTn>
                              </p:par>
                            </p:childTnLst>
                          </p:cTn>
                        </p:par>
                      </p:childTnLst>
                    </p:cTn>
                  </p:par>
                </p:childTnLst>
              </p:cTn>
              <p:nextCondLst>
                <p:cond evt="onClick" delay="0">
                  <p:tgtEl>
                    <p:spTgt spid="2"/>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00"/>
                                        <p:tgtEl>
                                          <p:spTgt spid="35"/>
                                        </p:tgtEl>
                                      </p:cBhvr>
                                    </p:animEffec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10"/>
                                        </p:tgtEl>
                                        <p:attrNameLst>
                                          <p:attrName>ppt_w</p:attrName>
                                        </p:attrNameLst>
                                      </p:cBhvr>
                                      <p:tavLst>
                                        <p:tav tm="0">
                                          <p:val>
                                            <p:strVal val="ppt_w"/>
                                          </p:val>
                                        </p:tav>
                                        <p:tav tm="100000">
                                          <p:val>
                                            <p:fltVal val="0"/>
                                          </p:val>
                                        </p:tav>
                                      </p:tavLst>
                                    </p:anim>
                                    <p:anim calcmode="lin" valueType="num">
                                      <p:cBhvr>
                                        <p:cTn id="49" dur="500"/>
                                        <p:tgtEl>
                                          <p:spTgt spid="10"/>
                                        </p:tgtEl>
                                        <p:attrNameLst>
                                          <p:attrName>ppt_h</p:attrName>
                                        </p:attrNameLst>
                                      </p:cBhvr>
                                      <p:tavLst>
                                        <p:tav tm="0">
                                          <p:val>
                                            <p:strVal val="ppt_h"/>
                                          </p:val>
                                        </p:tav>
                                        <p:tav tm="100000">
                                          <p:val>
                                            <p:fltVal val="0"/>
                                          </p:val>
                                        </p:tav>
                                      </p:tavLst>
                                    </p:anim>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2" restart="whenNotActive" fill="hold" evtFilter="cancelBubble" nodeType="interactiveSeq">
                <p:stCondLst>
                  <p:cond evt="onClick" delay="0">
                    <p:tgtEl>
                      <p:spTgt spid="39"/>
                    </p:tgtEl>
                  </p:cond>
                </p:stCondLst>
                <p:endSync evt="end" delay="0">
                  <p:rtn val="all"/>
                </p:endSync>
                <p:childTnLst>
                  <p:par>
                    <p:cTn id="53" fill="hold">
                      <p:stCondLst>
                        <p:cond delay="0"/>
                      </p:stCondLst>
                      <p:childTnLst>
                        <p:par>
                          <p:cTn id="54" fill="hold">
                            <p:stCondLst>
                              <p:cond delay="0"/>
                            </p:stCondLst>
                            <p:childTnLst>
                              <p:par>
                                <p:cTn id="55" presetID="53" presetClass="exit" presetSubtype="32" fill="hold" grpId="0" nodeType="clickEffect">
                                  <p:stCondLst>
                                    <p:cond delay="0"/>
                                  </p:stCondLst>
                                  <p:childTnLst>
                                    <p:anim calcmode="lin" valueType="num">
                                      <p:cBhvr>
                                        <p:cTn id="56" dur="500"/>
                                        <p:tgtEl>
                                          <p:spTgt spid="14"/>
                                        </p:tgtEl>
                                        <p:attrNameLst>
                                          <p:attrName>ppt_w</p:attrName>
                                        </p:attrNameLst>
                                      </p:cBhvr>
                                      <p:tavLst>
                                        <p:tav tm="0">
                                          <p:val>
                                            <p:strVal val="ppt_w"/>
                                          </p:val>
                                        </p:tav>
                                        <p:tav tm="100000">
                                          <p:val>
                                            <p:fltVal val="0"/>
                                          </p:val>
                                        </p:tav>
                                      </p:tavLst>
                                    </p:anim>
                                    <p:anim calcmode="lin" valueType="num">
                                      <p:cBhvr>
                                        <p:cTn id="57" dur="500"/>
                                        <p:tgtEl>
                                          <p:spTgt spid="14"/>
                                        </p:tgtEl>
                                        <p:attrNameLst>
                                          <p:attrName>ppt_h</p:attrName>
                                        </p:attrNameLst>
                                      </p:cBhvr>
                                      <p:tavLst>
                                        <p:tav tm="0">
                                          <p:val>
                                            <p:strVal val="ppt_h"/>
                                          </p:val>
                                        </p:tav>
                                        <p:tav tm="100000">
                                          <p:val>
                                            <p:fltVal val="0"/>
                                          </p:val>
                                        </p:tav>
                                      </p:tavLst>
                                    </p:anim>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0" restart="whenNotActive" fill="hold" evtFilter="cancelBubble" nodeType="interactiveSeq">
                <p:stCondLst>
                  <p:cond evt="onClick" delay="0">
                    <p:tgtEl>
                      <p:spTgt spid="37"/>
                    </p:tgtEl>
                  </p:cond>
                </p:stCondLst>
                <p:endSync evt="end" delay="0">
                  <p:rtn val="all"/>
                </p:endSync>
                <p:childTnLst>
                  <p:par>
                    <p:cTn id="61" fill="hold">
                      <p:stCondLst>
                        <p:cond delay="0"/>
                      </p:stCondLst>
                      <p:childTnLst>
                        <p:par>
                          <p:cTn id="62" fill="hold">
                            <p:stCondLst>
                              <p:cond delay="0"/>
                            </p:stCondLst>
                            <p:childTnLst>
                              <p:par>
                                <p:cTn id="63" presetID="53" presetClass="exit" presetSubtype="32" fill="hold" grpId="0" nodeType="clickEffect">
                                  <p:stCondLst>
                                    <p:cond delay="0"/>
                                  </p:stCondLst>
                                  <p:childTnLst>
                                    <p:anim calcmode="lin" valueType="num">
                                      <p:cBhvr>
                                        <p:cTn id="64" dur="500"/>
                                        <p:tgtEl>
                                          <p:spTgt spid="12"/>
                                        </p:tgtEl>
                                        <p:attrNameLst>
                                          <p:attrName>ppt_w</p:attrName>
                                        </p:attrNameLst>
                                      </p:cBhvr>
                                      <p:tavLst>
                                        <p:tav tm="0">
                                          <p:val>
                                            <p:strVal val="ppt_w"/>
                                          </p:val>
                                        </p:tav>
                                        <p:tav tm="100000">
                                          <p:val>
                                            <p:fltVal val="0"/>
                                          </p:val>
                                        </p:tav>
                                      </p:tavLst>
                                    </p:anim>
                                    <p:anim calcmode="lin" valueType="num">
                                      <p:cBhvr>
                                        <p:cTn id="65" dur="500"/>
                                        <p:tgtEl>
                                          <p:spTgt spid="12"/>
                                        </p:tgtEl>
                                        <p:attrNameLst>
                                          <p:attrName>ppt_h</p:attrName>
                                        </p:attrNameLst>
                                      </p:cBhvr>
                                      <p:tavLst>
                                        <p:tav tm="0">
                                          <p:val>
                                            <p:strVal val="ppt_h"/>
                                          </p:val>
                                        </p:tav>
                                        <p:tav tm="100000">
                                          <p:val>
                                            <p:fltVal val="0"/>
                                          </p:val>
                                        </p:tav>
                                      </p:tavLst>
                                    </p:anim>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5"/>
                    </p:tgtEl>
                  </p:cond>
                </p:stCondLst>
                <p:endSync evt="end" delay="0">
                  <p:rtn val="all"/>
                </p:endSync>
                <p:childTnLst>
                  <p:par>
                    <p:cTn id="69" fill="hold">
                      <p:stCondLst>
                        <p:cond delay="0"/>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down)">
                                      <p:cBhvr>
                                        <p:cTn id="73" dur="500"/>
                                        <p:tgtEl>
                                          <p:spTgt spid="36"/>
                                        </p:tgtEl>
                                      </p:cBhvr>
                                    </p:animEffect>
                                  </p:childTnLst>
                                </p:cTn>
                              </p:par>
                            </p:childTnLst>
                          </p:cTn>
                        </p:par>
                      </p:childTnLst>
                    </p:cTn>
                  </p:par>
                </p:childTnLst>
              </p:cTn>
              <p:nextCondLst>
                <p:cond evt="onClick" delay="0">
                  <p:tgtEl>
                    <p:spTgt spid="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grpId="0" nodeType="clickEffect">
                                  <p:stCondLst>
                                    <p:cond delay="0"/>
                                  </p:stCondLst>
                                  <p:childTnLst>
                                    <p:anim calcmode="lin" valueType="num">
                                      <p:cBhvr>
                                        <p:cTn id="78" dur="500"/>
                                        <p:tgtEl>
                                          <p:spTgt spid="11"/>
                                        </p:tgtEl>
                                        <p:attrNameLst>
                                          <p:attrName>ppt_w</p:attrName>
                                        </p:attrNameLst>
                                      </p:cBhvr>
                                      <p:tavLst>
                                        <p:tav tm="0">
                                          <p:val>
                                            <p:strVal val="ppt_w"/>
                                          </p:val>
                                        </p:tav>
                                        <p:tav tm="100000">
                                          <p:val>
                                            <p:fltVal val="0"/>
                                          </p:val>
                                        </p:tav>
                                      </p:tavLst>
                                    </p:anim>
                                    <p:anim calcmode="lin" valueType="num">
                                      <p:cBhvr>
                                        <p:cTn id="79" dur="500"/>
                                        <p:tgtEl>
                                          <p:spTgt spid="11"/>
                                        </p:tgtEl>
                                        <p:attrNameLst>
                                          <p:attrName>ppt_h</p:attrName>
                                        </p:attrNameLst>
                                      </p:cBhvr>
                                      <p:tavLst>
                                        <p:tav tm="0">
                                          <p:val>
                                            <p:strVal val="ppt_h"/>
                                          </p:val>
                                        </p:tav>
                                        <p:tav tm="100000">
                                          <p:val>
                                            <p:fltVal val="0"/>
                                          </p:val>
                                        </p:tav>
                                      </p:tavLst>
                                    </p:anim>
                                    <p:animEffect transition="out" filter="fade">
                                      <p:cBhvr>
                                        <p:cTn id="80" dur="500"/>
                                        <p:tgtEl>
                                          <p:spTgt spid="11"/>
                                        </p:tgtEl>
                                      </p:cBhvr>
                                    </p:animEffect>
                                    <p:set>
                                      <p:cBhvr>
                                        <p:cTn id="8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2" restart="whenNotActive" fill="hold" evtFilter="cancelBubble" nodeType="interactiveSeq">
                <p:stCondLst>
                  <p:cond evt="onClick" delay="0">
                    <p:tgtEl>
                      <p:spTgt spid="38"/>
                    </p:tgtEl>
                  </p:cond>
                </p:stCondLst>
                <p:endSync evt="end" delay="0">
                  <p:rtn val="all"/>
                </p:endSync>
                <p:childTnLst>
                  <p:par>
                    <p:cTn id="83" fill="hold">
                      <p:stCondLst>
                        <p:cond delay="0"/>
                      </p:stCondLst>
                      <p:childTnLst>
                        <p:par>
                          <p:cTn id="84" fill="hold">
                            <p:stCondLst>
                              <p:cond delay="0"/>
                            </p:stCondLst>
                            <p:childTnLst>
                              <p:par>
                                <p:cTn id="85" presetID="53" presetClass="exit" presetSubtype="32" fill="hold" grpId="0" nodeType="clickEffect">
                                  <p:stCondLst>
                                    <p:cond delay="0"/>
                                  </p:stCondLst>
                                  <p:childTnLst>
                                    <p:anim calcmode="lin" valueType="num">
                                      <p:cBhvr>
                                        <p:cTn id="86" dur="500"/>
                                        <p:tgtEl>
                                          <p:spTgt spid="13"/>
                                        </p:tgtEl>
                                        <p:attrNameLst>
                                          <p:attrName>ppt_w</p:attrName>
                                        </p:attrNameLst>
                                      </p:cBhvr>
                                      <p:tavLst>
                                        <p:tav tm="0">
                                          <p:val>
                                            <p:strVal val="ppt_w"/>
                                          </p:val>
                                        </p:tav>
                                        <p:tav tm="100000">
                                          <p:val>
                                            <p:fltVal val="0"/>
                                          </p:val>
                                        </p:tav>
                                      </p:tavLst>
                                    </p:anim>
                                    <p:anim calcmode="lin" valueType="num">
                                      <p:cBhvr>
                                        <p:cTn id="87" dur="500"/>
                                        <p:tgtEl>
                                          <p:spTgt spid="13"/>
                                        </p:tgtEl>
                                        <p:attrNameLst>
                                          <p:attrName>ppt_h</p:attrName>
                                        </p:attrNameLst>
                                      </p:cBhvr>
                                      <p:tavLst>
                                        <p:tav tm="0">
                                          <p:val>
                                            <p:strVal val="ppt_h"/>
                                          </p:val>
                                        </p:tav>
                                        <p:tav tm="100000">
                                          <p:val>
                                            <p:fltVal val="0"/>
                                          </p:val>
                                        </p:tav>
                                      </p:tavLst>
                                    </p:anim>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90" restart="whenNotActive" fill="hold" evtFilter="cancelBubble" nodeType="interactiveSeq">
                <p:stCondLst>
                  <p:cond evt="onClick" delay="0">
                    <p:tgtEl>
                      <p:spTgt spid="40"/>
                    </p:tgtEl>
                  </p:cond>
                </p:stCondLst>
                <p:endSync evt="end" delay="0">
                  <p:rtn val="all"/>
                </p:endSync>
                <p:childTnLst>
                  <p:par>
                    <p:cTn id="91" fill="hold">
                      <p:stCondLst>
                        <p:cond delay="0"/>
                      </p:stCondLst>
                      <p:childTnLst>
                        <p:par>
                          <p:cTn id="92" fill="hold">
                            <p:stCondLst>
                              <p:cond delay="0"/>
                            </p:stCondLst>
                            <p:childTnLst>
                              <p:par>
                                <p:cTn id="93" presetID="53" presetClass="exit" presetSubtype="32" fill="hold" grpId="0" nodeType="clickEffect">
                                  <p:stCondLst>
                                    <p:cond delay="0"/>
                                  </p:stCondLst>
                                  <p:childTnLst>
                                    <p:anim calcmode="lin" valueType="num">
                                      <p:cBhvr>
                                        <p:cTn id="94" dur="500"/>
                                        <p:tgtEl>
                                          <p:spTgt spid="15"/>
                                        </p:tgtEl>
                                        <p:attrNameLst>
                                          <p:attrName>ppt_w</p:attrName>
                                        </p:attrNameLst>
                                      </p:cBhvr>
                                      <p:tavLst>
                                        <p:tav tm="0">
                                          <p:val>
                                            <p:strVal val="ppt_w"/>
                                          </p:val>
                                        </p:tav>
                                        <p:tav tm="100000">
                                          <p:val>
                                            <p:fltVal val="0"/>
                                          </p:val>
                                        </p:tav>
                                      </p:tavLst>
                                    </p:anim>
                                    <p:anim calcmode="lin" valueType="num">
                                      <p:cBhvr>
                                        <p:cTn id="95" dur="500"/>
                                        <p:tgtEl>
                                          <p:spTgt spid="15"/>
                                        </p:tgtEl>
                                        <p:attrNameLst>
                                          <p:attrName>ppt_h</p:attrName>
                                        </p:attrNameLst>
                                      </p:cBhvr>
                                      <p:tavLst>
                                        <p:tav tm="0">
                                          <p:val>
                                            <p:strVal val="ppt_h"/>
                                          </p:val>
                                        </p:tav>
                                        <p:tav tm="100000">
                                          <p:val>
                                            <p:fltVal val="0"/>
                                          </p:val>
                                        </p:tav>
                                      </p:tavLst>
                                    </p:anim>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98" restart="whenNotActive" fill="hold" evtFilter="cancelBubble" nodeType="interactiveSeq">
                <p:stCondLst>
                  <p:cond evt="onClick" delay="0">
                    <p:tgtEl>
                      <p:spTgt spid="41"/>
                    </p:tgtEl>
                  </p:cond>
                </p:stCondLst>
                <p:endSync evt="end" delay="0">
                  <p:rtn val="all"/>
                </p:endSync>
                <p:childTnLst>
                  <p:par>
                    <p:cTn id="99" fill="hold">
                      <p:stCondLst>
                        <p:cond delay="0"/>
                      </p:stCondLst>
                      <p:childTnLst>
                        <p:par>
                          <p:cTn id="100" fill="hold">
                            <p:stCondLst>
                              <p:cond delay="0"/>
                            </p:stCondLst>
                            <p:childTnLst>
                              <p:par>
                                <p:cTn id="101" presetID="53" presetClass="exit" presetSubtype="32" fill="hold" grpId="0" nodeType="clickEffect">
                                  <p:stCondLst>
                                    <p:cond delay="0"/>
                                  </p:stCondLst>
                                  <p:childTnLst>
                                    <p:anim calcmode="lin" valueType="num">
                                      <p:cBhvr>
                                        <p:cTn id="102" dur="500"/>
                                        <p:tgtEl>
                                          <p:spTgt spid="16"/>
                                        </p:tgtEl>
                                        <p:attrNameLst>
                                          <p:attrName>ppt_w</p:attrName>
                                        </p:attrNameLst>
                                      </p:cBhvr>
                                      <p:tavLst>
                                        <p:tav tm="0">
                                          <p:val>
                                            <p:strVal val="ppt_w"/>
                                          </p:val>
                                        </p:tav>
                                        <p:tav tm="100000">
                                          <p:val>
                                            <p:fltVal val="0"/>
                                          </p:val>
                                        </p:tav>
                                      </p:tavLst>
                                    </p:anim>
                                    <p:anim calcmode="lin" valueType="num">
                                      <p:cBhvr>
                                        <p:cTn id="103" dur="500"/>
                                        <p:tgtEl>
                                          <p:spTgt spid="16"/>
                                        </p:tgtEl>
                                        <p:attrNameLst>
                                          <p:attrName>ppt_h</p:attrName>
                                        </p:attrNameLst>
                                      </p:cBhvr>
                                      <p:tavLst>
                                        <p:tav tm="0">
                                          <p:val>
                                            <p:strVal val="ppt_h"/>
                                          </p:val>
                                        </p:tav>
                                        <p:tav tm="100000">
                                          <p:val>
                                            <p:fltVal val="0"/>
                                          </p:val>
                                        </p:tav>
                                      </p:tavLst>
                                    </p:anim>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06" restart="whenNotActive" fill="hold" evtFilter="cancelBubble" nodeType="interactiveSeq">
                <p:stCondLst>
                  <p:cond evt="onClick" delay="0">
                    <p:tgtEl>
                      <p:spTgt spid="42"/>
                    </p:tgtEl>
                  </p:cond>
                </p:stCondLst>
                <p:endSync evt="end" delay="0">
                  <p:rtn val="all"/>
                </p:endSync>
                <p:childTnLst>
                  <p:par>
                    <p:cTn id="107" fill="hold">
                      <p:stCondLst>
                        <p:cond delay="0"/>
                      </p:stCondLst>
                      <p:childTnLst>
                        <p:par>
                          <p:cTn id="108" fill="hold">
                            <p:stCondLst>
                              <p:cond delay="0"/>
                            </p:stCondLst>
                            <p:childTnLst>
                              <p:par>
                                <p:cTn id="109" presetID="53" presetClass="exit" presetSubtype="32" fill="hold" grpId="0" nodeType="clickEffect">
                                  <p:stCondLst>
                                    <p:cond delay="0"/>
                                  </p:stCondLst>
                                  <p:childTnLst>
                                    <p:anim calcmode="lin" valueType="num">
                                      <p:cBhvr>
                                        <p:cTn id="110" dur="500"/>
                                        <p:tgtEl>
                                          <p:spTgt spid="17"/>
                                        </p:tgtEl>
                                        <p:attrNameLst>
                                          <p:attrName>ppt_w</p:attrName>
                                        </p:attrNameLst>
                                      </p:cBhvr>
                                      <p:tavLst>
                                        <p:tav tm="0">
                                          <p:val>
                                            <p:strVal val="ppt_w"/>
                                          </p:val>
                                        </p:tav>
                                        <p:tav tm="100000">
                                          <p:val>
                                            <p:fltVal val="0"/>
                                          </p:val>
                                        </p:tav>
                                      </p:tavLst>
                                    </p:anim>
                                    <p:anim calcmode="lin" valueType="num">
                                      <p:cBhvr>
                                        <p:cTn id="111" dur="500"/>
                                        <p:tgtEl>
                                          <p:spTgt spid="17"/>
                                        </p:tgtEl>
                                        <p:attrNameLst>
                                          <p:attrName>ppt_h</p:attrName>
                                        </p:attrNameLst>
                                      </p:cBhvr>
                                      <p:tavLst>
                                        <p:tav tm="0">
                                          <p:val>
                                            <p:strVal val="ppt_h"/>
                                          </p:val>
                                        </p:tav>
                                        <p:tav tm="100000">
                                          <p:val>
                                            <p:fltVal val="0"/>
                                          </p:val>
                                        </p:tav>
                                      </p:tavLst>
                                    </p:anim>
                                    <p:animEffect transition="out" filter="fade">
                                      <p:cBhvr>
                                        <p:cTn id="112" dur="500"/>
                                        <p:tgtEl>
                                          <p:spTgt spid="17"/>
                                        </p:tgtEl>
                                      </p:cBhvr>
                                    </p:animEffect>
                                    <p:set>
                                      <p:cBhvr>
                                        <p:cTn id="1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2"/>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DO NOW! Which technique has been used in the following sentences?</a:t>
            </a:r>
            <a:endParaRPr lang="en-GB" dirty="0"/>
          </a:p>
        </p:txBody>
      </p:sp>
      <p:sp>
        <p:nvSpPr>
          <p:cNvPr id="3" name="Content Placeholder 2"/>
          <p:cNvSpPr>
            <a:spLocks noGrp="1"/>
          </p:cNvSpPr>
          <p:nvPr>
            <p:ph idx="1"/>
          </p:nvPr>
        </p:nvSpPr>
        <p:spPr>
          <a:xfrm>
            <a:off x="1981200" y="1600200"/>
            <a:ext cx="8291264" cy="4781128"/>
          </a:xfrm>
        </p:spPr>
        <p:txBody>
          <a:bodyPr>
            <a:normAutofit fontScale="92500" lnSpcReduction="20000"/>
          </a:bodyPr>
          <a:lstStyle/>
          <a:p>
            <a:r>
              <a:rPr lang="en-GB" sz="2200" b="1" dirty="0"/>
              <a:t>The sun saluted the passers by...</a:t>
            </a:r>
          </a:p>
          <a:p>
            <a:endParaRPr lang="en-GB" sz="2200" b="1" dirty="0"/>
          </a:p>
          <a:p>
            <a:r>
              <a:rPr lang="en-GB" sz="2200" b="1" dirty="0"/>
              <a:t>The children were cotton wool being blown in the breeze.</a:t>
            </a:r>
          </a:p>
          <a:p>
            <a:endParaRPr lang="en-GB" sz="2200" b="1" dirty="0"/>
          </a:p>
          <a:p>
            <a:r>
              <a:rPr lang="en-GB" sz="2200" b="1" dirty="0"/>
              <a:t>The nasty chink of the old swing sang merrily.</a:t>
            </a:r>
          </a:p>
          <a:p>
            <a:endParaRPr lang="en-GB" sz="2200" b="1" dirty="0"/>
          </a:p>
          <a:p>
            <a:r>
              <a:rPr lang="en-GB" sz="2200" b="1" dirty="0"/>
              <a:t>Creak!  The children played on the see saw.</a:t>
            </a:r>
          </a:p>
          <a:p>
            <a:endParaRPr lang="en-GB" sz="2200" b="1" dirty="0"/>
          </a:p>
          <a:p>
            <a:r>
              <a:rPr lang="en-GB" sz="2200" b="1" dirty="0"/>
              <a:t>The pool lit up like a light bulb under the blazing sun.</a:t>
            </a:r>
          </a:p>
          <a:p>
            <a:endParaRPr lang="en-GB" sz="2200" b="1" dirty="0"/>
          </a:p>
          <a:p>
            <a:r>
              <a:rPr lang="en-GB" sz="2200" b="1" dirty="0"/>
              <a:t>The smell of succulent sausages floated in the air.</a:t>
            </a:r>
          </a:p>
          <a:p>
            <a:endParaRPr lang="en-GB" sz="2200" b="1" dirty="0"/>
          </a:p>
          <a:p>
            <a:r>
              <a:rPr lang="en-GB" sz="2200" b="1" dirty="0"/>
              <a:t>The toddlers played peacefully in the park.</a:t>
            </a:r>
            <a:endParaRPr lang="en-GB" sz="2200" dirty="0"/>
          </a:p>
        </p:txBody>
      </p:sp>
      <p:sp>
        <p:nvSpPr>
          <p:cNvPr id="4" name="TextBox 3"/>
          <p:cNvSpPr txBox="1"/>
          <p:nvPr/>
        </p:nvSpPr>
        <p:spPr>
          <a:xfrm>
            <a:off x="7993957" y="2837982"/>
            <a:ext cx="2520280" cy="1200329"/>
          </a:xfrm>
          <a:prstGeom prst="rect">
            <a:avLst/>
          </a:prstGeom>
          <a:noFill/>
          <a:ln>
            <a:solidFill>
              <a:schemeClr val="accent1"/>
            </a:solidFill>
          </a:ln>
        </p:spPr>
        <p:txBody>
          <a:bodyPr wrap="square" rtlCol="0">
            <a:spAutoFit/>
          </a:bodyPr>
          <a:lstStyle/>
          <a:p>
            <a:r>
              <a:rPr lang="en-GB" b="1" dirty="0">
                <a:solidFill>
                  <a:srgbClr val="FF0000"/>
                </a:solidFill>
              </a:rPr>
              <a:t>There are at least 12 examples of RASMOPS – can you find them all?</a:t>
            </a:r>
          </a:p>
          <a:p>
            <a:r>
              <a:rPr lang="en-GB" b="1" dirty="0">
                <a:solidFill>
                  <a:srgbClr val="FF0000"/>
                </a:solidFill>
              </a:rPr>
              <a:t>Did I miss any?</a:t>
            </a:r>
          </a:p>
        </p:txBody>
      </p:sp>
      <p:sp>
        <p:nvSpPr>
          <p:cNvPr id="5" name="TextBox 4">
            <a:extLst>
              <a:ext uri="{FF2B5EF4-FFF2-40B4-BE49-F238E27FC236}">
                <a16:creationId xmlns:a16="http://schemas.microsoft.com/office/drawing/2014/main" id="{2783E5D5-2A89-4D0A-B3BC-5E3DB0EFD134}"/>
              </a:ext>
            </a:extLst>
          </p:cNvPr>
          <p:cNvSpPr txBox="1"/>
          <p:nvPr/>
        </p:nvSpPr>
        <p:spPr>
          <a:xfrm>
            <a:off x="1371601" y="6308209"/>
            <a:ext cx="9239250" cy="369332"/>
          </a:xfrm>
          <a:prstGeom prst="rect">
            <a:avLst/>
          </a:prstGeom>
          <a:noFill/>
          <a:ln>
            <a:solidFill>
              <a:schemeClr val="tx1"/>
            </a:solidFill>
          </a:ln>
        </p:spPr>
        <p:txBody>
          <a:bodyPr wrap="square" rtlCol="0">
            <a:spAutoFit/>
          </a:bodyPr>
          <a:lstStyle/>
          <a:p>
            <a:r>
              <a:rPr lang="en-GB" i="1" dirty="0">
                <a:solidFill>
                  <a:srgbClr val="FF0000"/>
                </a:solidFill>
              </a:rPr>
              <a:t>RASMOPS - R</a:t>
            </a:r>
            <a:r>
              <a:rPr lang="en-GB" i="1" dirty="0"/>
              <a:t>epetition, </a:t>
            </a:r>
            <a:r>
              <a:rPr lang="en-GB" i="1" dirty="0">
                <a:solidFill>
                  <a:srgbClr val="FF0000"/>
                </a:solidFill>
              </a:rPr>
              <a:t>A</a:t>
            </a:r>
            <a:r>
              <a:rPr lang="en-GB" i="1" dirty="0"/>
              <a:t>lliteration, </a:t>
            </a:r>
            <a:r>
              <a:rPr lang="en-GB" i="1" dirty="0">
                <a:solidFill>
                  <a:srgbClr val="FF0000"/>
                </a:solidFill>
              </a:rPr>
              <a:t>S</a:t>
            </a:r>
            <a:r>
              <a:rPr lang="en-GB" i="1" dirty="0"/>
              <a:t>imile, </a:t>
            </a:r>
            <a:r>
              <a:rPr lang="en-GB" i="1" dirty="0">
                <a:solidFill>
                  <a:srgbClr val="FF0000"/>
                </a:solidFill>
              </a:rPr>
              <a:t>M</a:t>
            </a:r>
            <a:r>
              <a:rPr lang="en-GB" i="1" dirty="0"/>
              <a:t>etaphor, </a:t>
            </a:r>
            <a:r>
              <a:rPr lang="en-GB" i="1" dirty="0">
                <a:solidFill>
                  <a:srgbClr val="FF0000"/>
                </a:solidFill>
              </a:rPr>
              <a:t>O</a:t>
            </a:r>
            <a:r>
              <a:rPr lang="en-GB" i="1" dirty="0"/>
              <a:t>nomatopoeia, </a:t>
            </a:r>
            <a:r>
              <a:rPr lang="en-GB" i="1" dirty="0">
                <a:solidFill>
                  <a:srgbClr val="FF0000"/>
                </a:solidFill>
              </a:rPr>
              <a:t>S</a:t>
            </a:r>
            <a:r>
              <a:rPr lang="en-GB" i="1" dirty="0"/>
              <a:t>ibilance</a:t>
            </a:r>
          </a:p>
        </p:txBody>
      </p:sp>
    </p:spTree>
    <p:extLst>
      <p:ext uri="{BB962C8B-B14F-4D97-AF65-F5344CB8AC3E}">
        <p14:creationId xmlns:p14="http://schemas.microsoft.com/office/powerpoint/2010/main" val="87861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8D412AD-9CF4-4510-97DC-34D6CC830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43467" y="691992"/>
            <a:ext cx="4025724" cy="552254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E8FC89CA-47F1-4934-B283-0E52680A1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20600" y="3163562"/>
            <a:ext cx="310896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4DBBEAD2-6725-4FE8-9945-3A312DF876E6}"/>
              </a:ext>
            </a:extLst>
          </p:cNvPr>
          <p:cNvSpPr>
            <a:spLocks noGrp="1"/>
          </p:cNvSpPr>
          <p:nvPr>
            <p:ph idx="1"/>
          </p:nvPr>
        </p:nvSpPr>
        <p:spPr>
          <a:xfrm>
            <a:off x="1072055" y="3247283"/>
            <a:ext cx="3414219" cy="2228608"/>
          </a:xfrm>
        </p:spPr>
        <p:txBody>
          <a:bodyPr>
            <a:noAutofit/>
          </a:bodyPr>
          <a:lstStyle/>
          <a:p>
            <a:pPr marL="0" indent="0">
              <a:buNone/>
            </a:pPr>
            <a:r>
              <a:rPr lang="en-US" sz="3200" dirty="0">
                <a:solidFill>
                  <a:srgbClr val="FFFFFF"/>
                </a:solidFill>
              </a:rPr>
              <a:t>Select at least 4 of the prompts and use them to create your own story. </a:t>
            </a:r>
          </a:p>
          <a:p>
            <a:pPr marL="0" indent="0">
              <a:buNone/>
            </a:pPr>
            <a:r>
              <a:rPr lang="en-US" b="1" i="1" dirty="0">
                <a:solidFill>
                  <a:schemeClr val="bg1"/>
                </a:solidFill>
              </a:rPr>
              <a:t>See my example on the next slide.</a:t>
            </a:r>
          </a:p>
        </p:txBody>
      </p:sp>
      <p:graphicFrame>
        <p:nvGraphicFramePr>
          <p:cNvPr id="7" name="Content Placeholder 3">
            <a:extLst>
              <a:ext uri="{FF2B5EF4-FFF2-40B4-BE49-F238E27FC236}">
                <a16:creationId xmlns:a16="http://schemas.microsoft.com/office/drawing/2014/main" id="{2F8B664E-096E-463B-91A4-92286C3C69B8}"/>
              </a:ext>
            </a:extLst>
          </p:cNvPr>
          <p:cNvGraphicFramePr>
            <a:graphicFrameLocks/>
          </p:cNvGraphicFramePr>
          <p:nvPr>
            <p:extLst>
              <p:ext uri="{D42A27DB-BD31-4B8C-83A1-F6EECF244321}">
                <p14:modId xmlns:p14="http://schemas.microsoft.com/office/powerpoint/2010/main" val="3957321233"/>
              </p:ext>
            </p:extLst>
          </p:nvPr>
        </p:nvGraphicFramePr>
        <p:xfrm>
          <a:off x="5216539" y="1696140"/>
          <a:ext cx="6331995" cy="3536634"/>
        </p:xfrm>
        <a:graphic>
          <a:graphicData uri="http://schemas.openxmlformats.org/drawingml/2006/table">
            <a:tbl>
              <a:tblPr firstRow="1" firstCol="1" bandRow="1">
                <a:tableStyleId>{3B4B98B0-60AC-42C2-AFA5-B58CD77FA1E5}</a:tableStyleId>
              </a:tblPr>
              <a:tblGrid>
                <a:gridCol w="2075598">
                  <a:extLst>
                    <a:ext uri="{9D8B030D-6E8A-4147-A177-3AD203B41FA5}">
                      <a16:colId xmlns:a16="http://schemas.microsoft.com/office/drawing/2014/main" val="78936404"/>
                    </a:ext>
                  </a:extLst>
                </a:gridCol>
                <a:gridCol w="2099417">
                  <a:extLst>
                    <a:ext uri="{9D8B030D-6E8A-4147-A177-3AD203B41FA5}">
                      <a16:colId xmlns:a16="http://schemas.microsoft.com/office/drawing/2014/main" val="327779367"/>
                    </a:ext>
                  </a:extLst>
                </a:gridCol>
                <a:gridCol w="2156980">
                  <a:extLst>
                    <a:ext uri="{9D8B030D-6E8A-4147-A177-3AD203B41FA5}">
                      <a16:colId xmlns:a16="http://schemas.microsoft.com/office/drawing/2014/main" val="585315670"/>
                    </a:ext>
                  </a:extLst>
                </a:gridCol>
              </a:tblGrid>
              <a:tr h="297419">
                <a:tc>
                  <a:txBody>
                    <a:bodyPr/>
                    <a:lstStyle/>
                    <a:p>
                      <a:pPr algn="l">
                        <a:lnSpc>
                          <a:spcPct val="107000"/>
                        </a:lnSpc>
                        <a:spcAft>
                          <a:spcPts val="0"/>
                        </a:spcAft>
                      </a:pPr>
                      <a:r>
                        <a:rPr lang="en-GB" sz="1600">
                          <a:effectLst/>
                        </a:rPr>
                        <a:t>A golden ring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letter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new neighbour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extLst>
                  <a:ext uri="{0D108BD9-81ED-4DB2-BD59-A6C34878D82A}">
                    <a16:rowId xmlns:a16="http://schemas.microsoft.com/office/drawing/2014/main" val="3430210961"/>
                  </a:ext>
                </a:extLst>
              </a:tr>
              <a:tr h="297419">
                <a:tc>
                  <a:txBody>
                    <a:bodyPr/>
                    <a:lstStyle/>
                    <a:p>
                      <a:pPr algn="l">
                        <a:lnSpc>
                          <a:spcPct val="107000"/>
                        </a:lnSpc>
                        <a:spcAft>
                          <a:spcPts val="0"/>
                        </a:spcAft>
                      </a:pPr>
                      <a:r>
                        <a:rPr lang="en-GB" sz="1600">
                          <a:effectLst/>
                        </a:rPr>
                        <a:t>An old wardrobe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piece of good luck</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An old class mate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extLst>
                  <a:ext uri="{0D108BD9-81ED-4DB2-BD59-A6C34878D82A}">
                    <a16:rowId xmlns:a16="http://schemas.microsoft.com/office/drawing/2014/main" val="1440884729"/>
                  </a:ext>
                </a:extLst>
              </a:tr>
              <a:tr h="297419">
                <a:tc>
                  <a:txBody>
                    <a:bodyPr/>
                    <a:lstStyle/>
                    <a:p>
                      <a:pPr algn="l">
                        <a:lnSpc>
                          <a:spcPct val="107000"/>
                        </a:lnSpc>
                        <a:spcAft>
                          <a:spcPts val="0"/>
                        </a:spcAft>
                      </a:pPr>
                      <a:r>
                        <a:rPr lang="en-GB" sz="1600">
                          <a:effectLst/>
                        </a:rPr>
                        <a:t>An empty room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new discovery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farmer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extLst>
                  <a:ext uri="{0D108BD9-81ED-4DB2-BD59-A6C34878D82A}">
                    <a16:rowId xmlns:a16="http://schemas.microsoft.com/office/drawing/2014/main" val="2983602293"/>
                  </a:ext>
                </a:extLst>
              </a:tr>
              <a:tr h="297419">
                <a:tc>
                  <a:txBody>
                    <a:bodyPr/>
                    <a:lstStyle/>
                    <a:p>
                      <a:pPr algn="l">
                        <a:lnSpc>
                          <a:spcPct val="107000"/>
                        </a:lnSpc>
                        <a:spcAft>
                          <a:spcPts val="0"/>
                        </a:spcAft>
                      </a:pPr>
                      <a:r>
                        <a:rPr lang="en-GB" sz="1600">
                          <a:effectLst/>
                        </a:rPr>
                        <a:t>A wise fox</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hidden secret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Young girl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extLst>
                  <a:ext uri="{0D108BD9-81ED-4DB2-BD59-A6C34878D82A}">
                    <a16:rowId xmlns:a16="http://schemas.microsoft.com/office/drawing/2014/main" val="2091797957"/>
                  </a:ext>
                </a:extLst>
              </a:tr>
              <a:tr h="297419">
                <a:tc>
                  <a:txBody>
                    <a:bodyPr/>
                    <a:lstStyle/>
                    <a:p>
                      <a:pPr algn="l">
                        <a:lnSpc>
                          <a:spcPct val="107000"/>
                        </a:lnSpc>
                        <a:spcAft>
                          <a:spcPts val="0"/>
                        </a:spcAft>
                      </a:pPr>
                      <a:r>
                        <a:rPr lang="en-GB" sz="1600">
                          <a:effectLst/>
                        </a:rPr>
                        <a:t>An expensive watch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love of chocolate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crazy scientist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extLst>
                  <a:ext uri="{0D108BD9-81ED-4DB2-BD59-A6C34878D82A}">
                    <a16:rowId xmlns:a16="http://schemas.microsoft.com/office/drawing/2014/main" val="2210329370"/>
                  </a:ext>
                </a:extLst>
              </a:tr>
              <a:tr h="297419">
                <a:tc>
                  <a:txBody>
                    <a:bodyPr/>
                    <a:lstStyle/>
                    <a:p>
                      <a:pPr algn="l">
                        <a:lnSpc>
                          <a:spcPct val="107000"/>
                        </a:lnSpc>
                        <a:spcAft>
                          <a:spcPts val="0"/>
                        </a:spcAft>
                      </a:pPr>
                      <a:r>
                        <a:rPr lang="en-GB" sz="1600">
                          <a:effectLst/>
                        </a:rPr>
                        <a:t>A locked door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mistaken identity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grumpy granny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extLst>
                  <a:ext uri="{0D108BD9-81ED-4DB2-BD59-A6C34878D82A}">
                    <a16:rowId xmlns:a16="http://schemas.microsoft.com/office/drawing/2014/main" val="1946418482"/>
                  </a:ext>
                </a:extLst>
              </a:tr>
              <a:tr h="297419">
                <a:tc>
                  <a:txBody>
                    <a:bodyPr/>
                    <a:lstStyle/>
                    <a:p>
                      <a:pPr algn="l">
                        <a:lnSpc>
                          <a:spcPct val="107000"/>
                        </a:lnSpc>
                        <a:spcAft>
                          <a:spcPts val="0"/>
                        </a:spcAft>
                      </a:pPr>
                      <a:r>
                        <a:rPr lang="en-GB" sz="1600">
                          <a:effectLst/>
                        </a:rPr>
                        <a:t>An old watch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fear of spiders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long lost friend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extLst>
                  <a:ext uri="{0D108BD9-81ED-4DB2-BD59-A6C34878D82A}">
                    <a16:rowId xmlns:a16="http://schemas.microsoft.com/office/drawing/2014/main" val="3042512479"/>
                  </a:ext>
                </a:extLst>
              </a:tr>
              <a:tr h="562444">
                <a:tc>
                  <a:txBody>
                    <a:bodyPr/>
                    <a:lstStyle/>
                    <a:p>
                      <a:pPr algn="l">
                        <a:lnSpc>
                          <a:spcPct val="107000"/>
                        </a:lnSpc>
                        <a:spcAft>
                          <a:spcPts val="0"/>
                        </a:spcAft>
                      </a:pPr>
                      <a:r>
                        <a:rPr lang="en-GB" sz="1600">
                          <a:effectLst/>
                        </a:rPr>
                        <a:t>A pair of binoculars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search for happiness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mysterious woman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extLst>
                  <a:ext uri="{0D108BD9-81ED-4DB2-BD59-A6C34878D82A}">
                    <a16:rowId xmlns:a16="http://schemas.microsoft.com/office/drawing/2014/main" val="1298550676"/>
                  </a:ext>
                </a:extLst>
              </a:tr>
              <a:tr h="297419">
                <a:tc>
                  <a:txBody>
                    <a:bodyPr/>
                    <a:lstStyle/>
                    <a:p>
                      <a:pPr algn="l">
                        <a:lnSpc>
                          <a:spcPct val="107000"/>
                        </a:lnSpc>
                        <a:spcAft>
                          <a:spcPts val="0"/>
                        </a:spcAft>
                      </a:pPr>
                      <a:r>
                        <a:rPr lang="en-GB" sz="1600">
                          <a:effectLst/>
                        </a:rPr>
                        <a:t>A black hat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long journey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An angry chef</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extLst>
                  <a:ext uri="{0D108BD9-81ED-4DB2-BD59-A6C34878D82A}">
                    <a16:rowId xmlns:a16="http://schemas.microsoft.com/office/drawing/2014/main" val="2259463690"/>
                  </a:ext>
                </a:extLst>
              </a:tr>
              <a:tr h="297419">
                <a:tc>
                  <a:txBody>
                    <a:bodyPr/>
                    <a:lstStyle/>
                    <a:p>
                      <a:pPr algn="l">
                        <a:lnSpc>
                          <a:spcPct val="107000"/>
                        </a:lnSpc>
                        <a:spcAft>
                          <a:spcPts val="0"/>
                        </a:spcAft>
                      </a:pPr>
                      <a:r>
                        <a:rPr lang="en-GB" sz="1600">
                          <a:effectLst/>
                        </a:rPr>
                        <a:t>A party invitation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hidden secret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football star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extLst>
                  <a:ext uri="{0D108BD9-81ED-4DB2-BD59-A6C34878D82A}">
                    <a16:rowId xmlns:a16="http://schemas.microsoft.com/office/drawing/2014/main" val="4118914843"/>
                  </a:ext>
                </a:extLst>
              </a:tr>
              <a:tr h="297419">
                <a:tc>
                  <a:txBody>
                    <a:bodyPr/>
                    <a:lstStyle/>
                    <a:p>
                      <a:pPr algn="l">
                        <a:lnSpc>
                          <a:spcPct val="107000"/>
                        </a:lnSpc>
                        <a:spcAft>
                          <a:spcPts val="0"/>
                        </a:spcAft>
                      </a:pPr>
                      <a:r>
                        <a:rPr lang="en-GB" sz="1600">
                          <a:effectLst/>
                        </a:rPr>
                        <a:t>A letter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drowning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tc>
                  <a:txBody>
                    <a:bodyPr/>
                    <a:lstStyle/>
                    <a:p>
                      <a:pPr algn="l">
                        <a:lnSpc>
                          <a:spcPct val="107000"/>
                        </a:lnSpc>
                        <a:spcAft>
                          <a:spcPts val="0"/>
                        </a:spcAft>
                      </a:pPr>
                      <a:r>
                        <a:rPr lang="en-GB" sz="1600">
                          <a:effectLst/>
                        </a:rPr>
                        <a:t>A glamorous woman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2094" marR="52094" marT="0" marB="0"/>
                </a:tc>
                <a:extLst>
                  <a:ext uri="{0D108BD9-81ED-4DB2-BD59-A6C34878D82A}">
                    <a16:rowId xmlns:a16="http://schemas.microsoft.com/office/drawing/2014/main" val="2071879202"/>
                  </a:ext>
                </a:extLst>
              </a:tr>
            </a:tbl>
          </a:graphicData>
        </a:graphic>
      </p:graphicFrame>
    </p:spTree>
    <p:extLst>
      <p:ext uri="{BB962C8B-B14F-4D97-AF65-F5344CB8AC3E}">
        <p14:creationId xmlns:p14="http://schemas.microsoft.com/office/powerpoint/2010/main" val="70188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CCBD88-615C-4E5C-A471-EFD482FFCB5B}"/>
              </a:ext>
            </a:extLst>
          </p:cNvPr>
          <p:cNvSpPr>
            <a:spLocks noGrp="1"/>
          </p:cNvSpPr>
          <p:nvPr>
            <p:ph idx="1"/>
          </p:nvPr>
        </p:nvSpPr>
        <p:spPr>
          <a:xfrm>
            <a:off x="2984054" y="188640"/>
            <a:ext cx="8856984" cy="6480720"/>
          </a:xfrm>
          <a:ln>
            <a:solidFill>
              <a:schemeClr val="tx1"/>
            </a:solidFill>
          </a:ln>
        </p:spPr>
        <p:txBody>
          <a:bodyPr>
            <a:normAutofit fontScale="62500" lnSpcReduction="20000"/>
          </a:bodyPr>
          <a:lstStyle/>
          <a:p>
            <a:pPr marL="0" indent="0">
              <a:buNone/>
            </a:pPr>
            <a:r>
              <a:rPr lang="en-GB" dirty="0">
                <a:solidFill>
                  <a:srgbClr val="FF0000"/>
                </a:solidFill>
              </a:rPr>
              <a:t>A glamorous woman </a:t>
            </a:r>
            <a:r>
              <a:rPr lang="en-GB" dirty="0"/>
              <a:t>appeared out of the darkness, her diamonds sparkled under the deep red spot light of the red carpet. Her golden taffeta gown billowed in the delicate breeze, as she bowed and nodded to the eager crowd. She stared straight ahead, her ice cold eyes lacked any emotion.   The red painted smile stretched awkwardly across her thin, pale face.  </a:t>
            </a:r>
          </a:p>
          <a:p>
            <a:pPr marL="0" indent="0">
              <a:buNone/>
            </a:pPr>
            <a:endParaRPr lang="en-GB" dirty="0"/>
          </a:p>
          <a:p>
            <a:pPr marL="0" indent="0">
              <a:buNone/>
            </a:pPr>
            <a:r>
              <a:rPr lang="en-GB" dirty="0"/>
              <a:t>What they didn’t know, what no one knew, was that hidden in the expensive folds of fabric was something she treasured, something she never left behind….  </a:t>
            </a:r>
          </a:p>
          <a:p>
            <a:pPr marL="0" indent="0">
              <a:buNone/>
            </a:pPr>
            <a:endParaRPr lang="en-GB" dirty="0">
              <a:solidFill>
                <a:srgbClr val="FF0000"/>
              </a:solidFill>
            </a:endParaRPr>
          </a:p>
          <a:p>
            <a:pPr marL="0" indent="0">
              <a:buNone/>
            </a:pPr>
            <a:r>
              <a:rPr lang="en-GB" dirty="0">
                <a:solidFill>
                  <a:srgbClr val="FF0000"/>
                </a:solidFill>
              </a:rPr>
              <a:t>A letter</a:t>
            </a:r>
            <a:r>
              <a:rPr lang="en-GB" dirty="0"/>
              <a:t>, handwritten, weathered with the stains of time lay stitched into the underskirt of her garment. The words etched not only on the paper but deep into her soul.  They reminded her of the past, of a time when life was very different.  A time before the </a:t>
            </a:r>
            <a:r>
              <a:rPr lang="en-GB" dirty="0">
                <a:solidFill>
                  <a:srgbClr val="FF0000"/>
                </a:solidFill>
              </a:rPr>
              <a:t>argument</a:t>
            </a:r>
            <a:r>
              <a:rPr lang="en-GB" dirty="0"/>
              <a:t>. </a:t>
            </a:r>
          </a:p>
          <a:p>
            <a:pPr marL="0" indent="0">
              <a:buNone/>
            </a:pPr>
            <a:endParaRPr lang="en-GB" dirty="0"/>
          </a:p>
          <a:p>
            <a:pPr marL="0" indent="0">
              <a:buNone/>
            </a:pPr>
            <a:r>
              <a:rPr lang="en-GB" dirty="0"/>
              <a:t>He never wanted her to pursue her dream of being an actress.  He had begged her not to leave for the glittery lights of fame but to stay behind – with him.  They ‘could have a fabulous life together,’ he wrote. </a:t>
            </a:r>
          </a:p>
          <a:p>
            <a:pPr marL="0" indent="0">
              <a:buNone/>
            </a:pPr>
            <a:r>
              <a:rPr lang="en-GB" dirty="0"/>
              <a:t> </a:t>
            </a:r>
          </a:p>
          <a:p>
            <a:pPr marL="0" indent="0">
              <a:buNone/>
            </a:pPr>
            <a:r>
              <a:rPr lang="en-GB" dirty="0"/>
              <a:t>But she wouldn’t listen.   She wanted the bright lights, the fame, the adulation – marriage and Tim could wait.  </a:t>
            </a:r>
          </a:p>
          <a:p>
            <a:pPr marL="0" indent="0">
              <a:buNone/>
            </a:pPr>
            <a:endParaRPr lang="en-GB" dirty="0"/>
          </a:p>
          <a:p>
            <a:pPr marL="0" indent="0">
              <a:buNone/>
            </a:pPr>
            <a:r>
              <a:rPr lang="en-GB" dirty="0"/>
              <a:t>If only she’d known that their time was short.  ‘</a:t>
            </a:r>
            <a:r>
              <a:rPr lang="en-GB" dirty="0">
                <a:solidFill>
                  <a:srgbClr val="FF0000"/>
                </a:solidFill>
              </a:rPr>
              <a:t>A drowning,’ </a:t>
            </a:r>
            <a:r>
              <a:rPr lang="en-GB" dirty="0"/>
              <a:t>they said;  ‘couldn’t help him,’ they said.  A passer-by spoke of how she saw a man, head slumped low, slowly wade into the murky water of the stagnant river. He swam into the depths of the darkness ahead.  Not looking back or pausing for breath…. until he vanished from sight.</a:t>
            </a:r>
          </a:p>
        </p:txBody>
      </p:sp>
      <p:sp>
        <p:nvSpPr>
          <p:cNvPr id="2" name="TextBox 1">
            <a:extLst>
              <a:ext uri="{FF2B5EF4-FFF2-40B4-BE49-F238E27FC236}">
                <a16:creationId xmlns:a16="http://schemas.microsoft.com/office/drawing/2014/main" id="{82DB7DBD-50EE-4753-ABD1-5D0B340CFEFA}"/>
              </a:ext>
            </a:extLst>
          </p:cNvPr>
          <p:cNvSpPr txBox="1"/>
          <p:nvPr/>
        </p:nvSpPr>
        <p:spPr>
          <a:xfrm>
            <a:off x="209550" y="828675"/>
            <a:ext cx="2428875" cy="4278094"/>
          </a:xfrm>
          <a:prstGeom prst="rect">
            <a:avLst/>
          </a:prstGeom>
          <a:noFill/>
        </p:spPr>
        <p:txBody>
          <a:bodyPr wrap="square" rtlCol="0">
            <a:spAutoFit/>
          </a:bodyPr>
          <a:lstStyle/>
          <a:p>
            <a:r>
              <a:rPr lang="en-GB" sz="2800" dirty="0"/>
              <a:t>This is how I would do it!</a:t>
            </a:r>
          </a:p>
          <a:p>
            <a:endParaRPr lang="en-GB" dirty="0"/>
          </a:p>
          <a:p>
            <a:r>
              <a:rPr lang="en-GB" dirty="0">
                <a:solidFill>
                  <a:srgbClr val="FF0000"/>
                </a:solidFill>
              </a:rPr>
              <a:t>Challenge</a:t>
            </a:r>
            <a:r>
              <a:rPr lang="en-GB" dirty="0"/>
              <a:t>:  Read through and identify any descriptive devices –</a:t>
            </a:r>
          </a:p>
          <a:p>
            <a:r>
              <a:rPr lang="en-GB" dirty="0"/>
              <a:t>Repetition</a:t>
            </a:r>
            <a:br>
              <a:rPr lang="en-GB" dirty="0"/>
            </a:br>
            <a:r>
              <a:rPr lang="en-GB" dirty="0"/>
              <a:t>Alliteration</a:t>
            </a:r>
            <a:br>
              <a:rPr lang="en-GB" dirty="0"/>
            </a:br>
            <a:r>
              <a:rPr lang="en-GB" dirty="0"/>
              <a:t>Similes</a:t>
            </a:r>
            <a:br>
              <a:rPr lang="en-GB" dirty="0"/>
            </a:br>
            <a:r>
              <a:rPr lang="en-GB" dirty="0"/>
              <a:t>Metaphors</a:t>
            </a:r>
            <a:br>
              <a:rPr lang="en-GB" dirty="0"/>
            </a:br>
            <a:r>
              <a:rPr lang="en-GB" dirty="0"/>
              <a:t>Onomatopoeia</a:t>
            </a:r>
            <a:br>
              <a:rPr lang="en-GB" dirty="0"/>
            </a:br>
            <a:r>
              <a:rPr lang="en-GB" dirty="0"/>
              <a:t>Personification</a:t>
            </a:r>
            <a:br>
              <a:rPr lang="en-GB" dirty="0"/>
            </a:br>
            <a:r>
              <a:rPr lang="en-GB" dirty="0"/>
              <a:t>Sibilance</a:t>
            </a:r>
          </a:p>
        </p:txBody>
      </p:sp>
    </p:spTree>
    <p:extLst>
      <p:ext uri="{BB962C8B-B14F-4D97-AF65-F5344CB8AC3E}">
        <p14:creationId xmlns:p14="http://schemas.microsoft.com/office/powerpoint/2010/main" val="407469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BB57-C428-498D-8C52-0594D1354A11}"/>
              </a:ext>
            </a:extLst>
          </p:cNvPr>
          <p:cNvSpPr>
            <a:spLocks noGrp="1"/>
          </p:cNvSpPr>
          <p:nvPr>
            <p:ph type="title"/>
          </p:nvPr>
        </p:nvSpPr>
        <p:spPr/>
        <p:txBody>
          <a:bodyPr/>
          <a:lstStyle/>
          <a:p>
            <a:r>
              <a:rPr lang="en-GB" dirty="0"/>
              <a:t>More story tasks to get you started</a:t>
            </a:r>
          </a:p>
        </p:txBody>
      </p:sp>
      <p:sp>
        <p:nvSpPr>
          <p:cNvPr id="3" name="Content Placeholder 2">
            <a:extLst>
              <a:ext uri="{FF2B5EF4-FFF2-40B4-BE49-F238E27FC236}">
                <a16:creationId xmlns:a16="http://schemas.microsoft.com/office/drawing/2014/main" id="{73249E28-8D86-4320-8ABE-83B9793BABD9}"/>
              </a:ext>
            </a:extLst>
          </p:cNvPr>
          <p:cNvSpPr>
            <a:spLocks noGrp="1"/>
          </p:cNvSpPr>
          <p:nvPr>
            <p:ph idx="1"/>
          </p:nvPr>
        </p:nvSpPr>
        <p:spPr/>
        <p:txBody>
          <a:bodyPr>
            <a:normAutofit fontScale="92500" lnSpcReduction="10000"/>
          </a:bodyPr>
          <a:lstStyle/>
          <a:p>
            <a:pPr marL="514350" indent="-514350">
              <a:buFont typeface="+mj-lt"/>
              <a:buAutoNum type="arabicPeriod"/>
            </a:pPr>
            <a:r>
              <a:rPr lang="en-GB" dirty="0"/>
              <a:t>Write about a time when you felt scared.</a:t>
            </a:r>
          </a:p>
          <a:p>
            <a:pPr marL="514350" indent="-514350">
              <a:buFont typeface="+mj-lt"/>
              <a:buAutoNum type="arabicPeriod"/>
            </a:pPr>
            <a:r>
              <a:rPr lang="en-GB" dirty="0"/>
              <a:t>Write a story that begins with the line:</a:t>
            </a:r>
            <a:br>
              <a:rPr lang="en-GB" dirty="0"/>
            </a:br>
            <a:br>
              <a:rPr lang="en-GB" dirty="0"/>
            </a:br>
            <a:r>
              <a:rPr lang="en-GB" i="1" dirty="0">
                <a:solidFill>
                  <a:srgbClr val="C00000"/>
                </a:solidFill>
              </a:rPr>
              <a:t>They had almost made it.</a:t>
            </a:r>
          </a:p>
          <a:p>
            <a:pPr marL="514350" indent="-514350">
              <a:buFont typeface="+mj-lt"/>
              <a:buAutoNum type="arabicPeriod"/>
            </a:pPr>
            <a:r>
              <a:rPr lang="en-GB" dirty="0"/>
              <a:t>Write a story with the following title:</a:t>
            </a:r>
            <a:br>
              <a:rPr lang="en-GB" dirty="0"/>
            </a:br>
            <a:br>
              <a:rPr lang="en-GB" dirty="0"/>
            </a:br>
            <a:r>
              <a:rPr lang="en-GB" u="sng" dirty="0">
                <a:solidFill>
                  <a:srgbClr val="C00000"/>
                </a:solidFill>
              </a:rPr>
              <a:t>The Phone Call</a:t>
            </a:r>
            <a:endParaRPr lang="en-GB" i="1" u="sng" dirty="0">
              <a:solidFill>
                <a:srgbClr val="C00000"/>
              </a:solidFill>
            </a:endParaRPr>
          </a:p>
          <a:p>
            <a:pPr marL="514350" indent="-514350">
              <a:buFont typeface="+mj-lt"/>
              <a:buAutoNum type="arabicPeriod"/>
            </a:pPr>
            <a:r>
              <a:rPr lang="en-GB" dirty="0"/>
              <a:t>Write a story about something strange or odd happening in your school.</a:t>
            </a:r>
            <a:endParaRPr lang="en-GB" i="1" u="sng" dirty="0">
              <a:solidFill>
                <a:srgbClr val="C00000"/>
              </a:solidFill>
            </a:endParaRPr>
          </a:p>
          <a:p>
            <a:pPr marL="514350" indent="-514350">
              <a:buFont typeface="+mj-lt"/>
              <a:buAutoNum type="arabicPeriod"/>
            </a:pPr>
            <a:r>
              <a:rPr lang="en-GB" dirty="0"/>
              <a:t>Write a story beginning with the following:</a:t>
            </a:r>
            <a:br>
              <a:rPr lang="en-GB" dirty="0"/>
            </a:br>
            <a:br>
              <a:rPr lang="en-GB" dirty="0"/>
            </a:br>
            <a:r>
              <a:rPr lang="en-GB" i="1" dirty="0">
                <a:solidFill>
                  <a:srgbClr val="C00000"/>
                </a:solidFill>
              </a:rPr>
              <a:t>I had never seen anything so disgusting in my life.</a:t>
            </a:r>
            <a:endParaRPr lang="en-GB" i="1" u="sng" dirty="0">
              <a:solidFill>
                <a:srgbClr val="C00000"/>
              </a:solidFill>
            </a:endParaRPr>
          </a:p>
          <a:p>
            <a:pPr marL="0" indent="0">
              <a:buNone/>
            </a:pPr>
            <a:endParaRPr lang="en-GB" dirty="0"/>
          </a:p>
        </p:txBody>
      </p:sp>
    </p:spTree>
    <p:extLst>
      <p:ext uri="{BB962C8B-B14F-4D97-AF65-F5344CB8AC3E}">
        <p14:creationId xmlns:p14="http://schemas.microsoft.com/office/powerpoint/2010/main" val="32213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F75F-0FDE-4D13-ADE6-B6BE769DAF1F}"/>
              </a:ext>
            </a:extLst>
          </p:cNvPr>
          <p:cNvSpPr>
            <a:spLocks noGrp="1"/>
          </p:cNvSpPr>
          <p:nvPr>
            <p:ph type="title"/>
          </p:nvPr>
        </p:nvSpPr>
        <p:spPr/>
        <p:txBody>
          <a:bodyPr/>
          <a:lstStyle/>
          <a:p>
            <a:r>
              <a:rPr lang="en-GB" dirty="0"/>
              <a:t>Story Openers …….</a:t>
            </a:r>
          </a:p>
        </p:txBody>
      </p:sp>
      <p:sp>
        <p:nvSpPr>
          <p:cNvPr id="3" name="Content Placeholder 2">
            <a:extLst>
              <a:ext uri="{FF2B5EF4-FFF2-40B4-BE49-F238E27FC236}">
                <a16:creationId xmlns:a16="http://schemas.microsoft.com/office/drawing/2014/main" id="{623E4EE1-55D2-4334-908F-08EBE6971FCC}"/>
              </a:ext>
            </a:extLst>
          </p:cNvPr>
          <p:cNvSpPr>
            <a:spLocks noGrp="1"/>
          </p:cNvSpPr>
          <p:nvPr>
            <p:ph idx="1"/>
          </p:nvPr>
        </p:nvSpPr>
        <p:spPr/>
        <p:txBody>
          <a:bodyPr/>
          <a:lstStyle/>
          <a:p>
            <a:endParaRPr lang="en-GB"/>
          </a:p>
        </p:txBody>
      </p:sp>
      <p:sp>
        <p:nvSpPr>
          <p:cNvPr id="4" name="Text Box 2">
            <a:extLst>
              <a:ext uri="{FF2B5EF4-FFF2-40B4-BE49-F238E27FC236}">
                <a16:creationId xmlns:a16="http://schemas.microsoft.com/office/drawing/2014/main" id="{A0676C58-0C23-4829-B677-E4F3BCC55ED6}"/>
              </a:ext>
            </a:extLst>
          </p:cNvPr>
          <p:cNvSpPr txBox="1">
            <a:spLocks noChangeArrowheads="1"/>
          </p:cNvSpPr>
          <p:nvPr/>
        </p:nvSpPr>
        <p:spPr bwMode="auto">
          <a:xfrm>
            <a:off x="593725" y="1690688"/>
            <a:ext cx="3346450" cy="10052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Times New Roman" panose="02020603050405020304" pitchFamily="18" charset="0"/>
              </a:rPr>
              <a:t>Losing the keys to the kingdom was not going to look good, especially as this was my first day…..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8C919394-3AF6-49D9-B84D-B7F8E2D75BF8}"/>
              </a:ext>
            </a:extLst>
          </p:cNvPr>
          <p:cNvSpPr txBox="1">
            <a:spLocks noChangeArrowheads="1"/>
          </p:cNvSpPr>
          <p:nvPr/>
        </p:nvSpPr>
        <p:spPr bwMode="auto">
          <a:xfrm>
            <a:off x="5973762" y="1455738"/>
            <a:ext cx="3346450" cy="469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Times New Roman" panose="02020603050405020304" pitchFamily="18" charset="0"/>
              </a:rPr>
              <a:t>I didn’t ask for a dragon as a pet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9BCA0049-A802-422D-8108-8036B73053DC}"/>
              </a:ext>
            </a:extLst>
          </p:cNvPr>
          <p:cNvSpPr txBox="1">
            <a:spLocks noChangeArrowheads="1"/>
          </p:cNvSpPr>
          <p:nvPr/>
        </p:nvSpPr>
        <p:spPr bwMode="auto">
          <a:xfrm>
            <a:off x="7623175" y="2278698"/>
            <a:ext cx="3346450" cy="10052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Times New Roman" panose="02020603050405020304" pitchFamily="18" charset="0"/>
              </a:rPr>
              <a:t>I admit that I was jealous, but what happened at the competition wasn’t entirely my fault…..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8DA8B148-74A3-4889-A2F9-142C07A23313}"/>
              </a:ext>
            </a:extLst>
          </p:cNvPr>
          <p:cNvSpPr txBox="1">
            <a:spLocks noChangeArrowheads="1"/>
          </p:cNvSpPr>
          <p:nvPr/>
        </p:nvSpPr>
        <p:spPr bwMode="auto">
          <a:xfrm>
            <a:off x="1498600" y="4798694"/>
            <a:ext cx="3346450" cy="7372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Times New Roman" panose="02020603050405020304" pitchFamily="18" charset="0"/>
              </a:rPr>
              <a:t>It started four nights ago.  Seeing the shape again now made me shudder.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24F096E8-2BAE-4115-A5A1-331734B8441D}"/>
              </a:ext>
            </a:extLst>
          </p:cNvPr>
          <p:cNvSpPr txBox="1">
            <a:spLocks noChangeArrowheads="1"/>
          </p:cNvSpPr>
          <p:nvPr/>
        </p:nvSpPr>
        <p:spPr bwMode="auto">
          <a:xfrm>
            <a:off x="6416675" y="4162424"/>
            <a:ext cx="5073650" cy="12725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Times New Roman" panose="02020603050405020304" pitchFamily="18" charset="0"/>
              </a:rPr>
              <a:t>The room that I was trapped in was bare and cold.  The door was bolted and my throat was hoarse from shouting for help.  No one was coming to rescue me.  If I was going to get out of this, I would have to do it myself.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E50D1209-2C2C-49B9-93DD-44D0F54AE96B}"/>
              </a:ext>
            </a:extLst>
          </p:cNvPr>
          <p:cNvSpPr txBox="1">
            <a:spLocks noChangeArrowheads="1"/>
          </p:cNvSpPr>
          <p:nvPr/>
        </p:nvSpPr>
        <p:spPr bwMode="auto">
          <a:xfrm>
            <a:off x="628650" y="3429000"/>
            <a:ext cx="5029200" cy="10052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Times New Roman" panose="02020603050405020304" pitchFamily="18" charset="0"/>
              </a:rPr>
              <a:t>Agreeing to meet at the old museum was my first mistake.  The second was agreeing to go over the barrier that clearly said ‘Do Not Cross!’ in bold print.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25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A2C0-0CE0-4037-BDF3-788090560A5B}"/>
              </a:ext>
            </a:extLst>
          </p:cNvPr>
          <p:cNvSpPr>
            <a:spLocks noGrp="1"/>
          </p:cNvSpPr>
          <p:nvPr>
            <p:ph type="title"/>
          </p:nvPr>
        </p:nvSpPr>
        <p:spPr>
          <a:xfrm>
            <a:off x="6857345" y="1210307"/>
            <a:ext cx="4805996" cy="1401448"/>
          </a:xfrm>
        </p:spPr>
        <p:txBody>
          <a:bodyPr vert="horz" lIns="91440" tIns="45720" rIns="91440" bIns="45720" rtlCol="0" anchor="t">
            <a:normAutofit fontScale="90000"/>
          </a:bodyPr>
          <a:lstStyle/>
          <a:p>
            <a:r>
              <a:rPr lang="en-US" dirty="0">
                <a:solidFill>
                  <a:srgbClr val="000000"/>
                </a:solidFill>
              </a:rPr>
              <a:t>Write a description suggested by this picture.</a:t>
            </a:r>
            <a:br>
              <a:rPr lang="en-US" dirty="0">
                <a:solidFill>
                  <a:srgbClr val="000000"/>
                </a:solidFill>
              </a:rPr>
            </a:br>
            <a:r>
              <a:rPr lang="en-US" dirty="0">
                <a:solidFill>
                  <a:srgbClr val="000000"/>
                </a:solidFill>
              </a:rPr>
              <a:t>Or</a:t>
            </a:r>
            <a:br>
              <a:rPr lang="en-US" dirty="0">
                <a:solidFill>
                  <a:srgbClr val="000000"/>
                </a:solidFill>
              </a:rPr>
            </a:br>
            <a:r>
              <a:rPr lang="en-US" dirty="0">
                <a:solidFill>
                  <a:srgbClr val="000000"/>
                </a:solidFill>
              </a:rPr>
              <a:t>Write a story with the opening sentence </a:t>
            </a:r>
            <a:br>
              <a:rPr lang="en-US" dirty="0">
                <a:solidFill>
                  <a:srgbClr val="000000"/>
                </a:solidFill>
              </a:rPr>
            </a:br>
            <a:r>
              <a:rPr lang="en-US" sz="3600" i="1" dirty="0">
                <a:solidFill>
                  <a:srgbClr val="000000"/>
                </a:solidFill>
              </a:rPr>
              <a:t>Today was the day.  Tomorrow would be different.  Life will never be the same again.</a:t>
            </a:r>
          </a:p>
        </p:txBody>
      </p:sp>
      <p:pic>
        <p:nvPicPr>
          <p:cNvPr id="7170" name="Picture 2" descr="George Floyd protests highlight generations of fear for black ...">
            <a:extLst>
              <a:ext uri="{FF2B5EF4-FFF2-40B4-BE49-F238E27FC236}">
                <a16:creationId xmlns:a16="http://schemas.microsoft.com/office/drawing/2014/main" id="{961A89CD-F2CF-4552-B06F-18CF7E579B8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28053" r="23067" b="1"/>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01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ve tests to end UK coronavirus lockdown: Which ones have we met ...">
            <a:extLst>
              <a:ext uri="{FF2B5EF4-FFF2-40B4-BE49-F238E27FC236}">
                <a16:creationId xmlns:a16="http://schemas.microsoft.com/office/drawing/2014/main" id="{C93ADC1F-611E-49C4-BB4D-83DBEB5D46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12" r="1" b="1"/>
          <a:stretch/>
        </p:blipFill>
        <p:spPr bwMode="auto">
          <a:xfrm>
            <a:off x="4476307" y="595421"/>
            <a:ext cx="7715693" cy="56584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B81AAD-3226-4C80-ABB7-915F02E59D8F}"/>
              </a:ext>
            </a:extLst>
          </p:cNvPr>
          <p:cNvSpPr>
            <a:spLocks noGrp="1"/>
          </p:cNvSpPr>
          <p:nvPr>
            <p:ph type="title"/>
          </p:nvPr>
        </p:nvSpPr>
        <p:spPr>
          <a:xfrm>
            <a:off x="247271" y="203673"/>
            <a:ext cx="4058029" cy="2383844"/>
          </a:xfrm>
        </p:spPr>
        <p:txBody>
          <a:bodyPr vert="horz" lIns="91440" tIns="45720" rIns="91440" bIns="45720" rtlCol="0" anchor="t">
            <a:normAutofit fontScale="90000"/>
          </a:bodyPr>
          <a:lstStyle/>
          <a:p>
            <a:r>
              <a:rPr lang="en-US" dirty="0">
                <a:solidFill>
                  <a:srgbClr val="000000"/>
                </a:solidFill>
              </a:rPr>
              <a:t>Creative Writing</a:t>
            </a:r>
            <a:br>
              <a:rPr lang="en-US" dirty="0">
                <a:solidFill>
                  <a:srgbClr val="000000"/>
                </a:solidFill>
              </a:rPr>
            </a:br>
            <a:br>
              <a:rPr lang="en-US" dirty="0">
                <a:solidFill>
                  <a:srgbClr val="000000"/>
                </a:solidFill>
              </a:rPr>
            </a:br>
            <a:r>
              <a:rPr lang="en-US" dirty="0">
                <a:solidFill>
                  <a:srgbClr val="000000"/>
                </a:solidFill>
              </a:rPr>
              <a:t>Write a description as suggested by this picture.</a:t>
            </a:r>
            <a:br>
              <a:rPr lang="en-US" dirty="0">
                <a:solidFill>
                  <a:srgbClr val="000000"/>
                </a:solidFill>
              </a:rPr>
            </a:br>
            <a:br>
              <a:rPr lang="en-US" dirty="0">
                <a:solidFill>
                  <a:srgbClr val="000000"/>
                </a:solidFill>
              </a:rPr>
            </a:br>
            <a:r>
              <a:rPr lang="en-US" dirty="0">
                <a:solidFill>
                  <a:srgbClr val="000000"/>
                </a:solidFill>
              </a:rPr>
              <a:t>OR</a:t>
            </a:r>
            <a:br>
              <a:rPr lang="en-US" dirty="0">
                <a:solidFill>
                  <a:srgbClr val="000000"/>
                </a:solidFill>
              </a:rPr>
            </a:br>
            <a:br>
              <a:rPr lang="en-US" dirty="0">
                <a:solidFill>
                  <a:srgbClr val="000000"/>
                </a:solidFill>
              </a:rPr>
            </a:br>
            <a:r>
              <a:rPr lang="en-US" dirty="0">
                <a:solidFill>
                  <a:srgbClr val="000000"/>
                </a:solidFill>
              </a:rPr>
              <a:t>Write a story about a time when time stopped.</a:t>
            </a:r>
            <a:br>
              <a:rPr lang="en-US" dirty="0">
                <a:solidFill>
                  <a:srgbClr val="000000"/>
                </a:solidFill>
              </a:rPr>
            </a:br>
            <a:br>
              <a:rPr lang="en-US" dirty="0">
                <a:solidFill>
                  <a:srgbClr val="000000"/>
                </a:solidFill>
              </a:rPr>
            </a:br>
            <a:endParaRPr lang="en-US" dirty="0">
              <a:solidFill>
                <a:srgbClr val="000000"/>
              </a:solidFill>
            </a:endParaRPr>
          </a:p>
        </p:txBody>
      </p:sp>
    </p:spTree>
    <p:extLst>
      <p:ext uri="{BB962C8B-B14F-4D97-AF65-F5344CB8AC3E}">
        <p14:creationId xmlns:p14="http://schemas.microsoft.com/office/powerpoint/2010/main" val="2619291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76EB9FC025CE4EA77484FBE6FBF5F4" ma:contentTypeVersion="13" ma:contentTypeDescription="Create a new document." ma:contentTypeScope="" ma:versionID="36ea6a21231c880cef5ed1a13e3ad9af">
  <xsd:schema xmlns:xsd="http://www.w3.org/2001/XMLSchema" xmlns:xs="http://www.w3.org/2001/XMLSchema" xmlns:p="http://schemas.microsoft.com/office/2006/metadata/properties" xmlns:ns3="ac3bf045-7311-4518-a6b4-f5f99f1c0e44" xmlns:ns4="65bb1e99-9db2-4e53-8d81-bd5b10abd0eb" targetNamespace="http://schemas.microsoft.com/office/2006/metadata/properties" ma:root="true" ma:fieldsID="201dbc7284ddb8bdf264e13af93e1635" ns3:_="" ns4:_="">
    <xsd:import namespace="ac3bf045-7311-4518-a6b4-f5f99f1c0e44"/>
    <xsd:import namespace="65bb1e99-9db2-4e53-8d81-bd5b10abd0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bf045-7311-4518-a6b4-f5f99f1c0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bb1e99-9db2-4e53-8d81-bd5b10abd0e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39D507-6E0E-42A9-B9E2-E48A13B87BF0}">
  <ds:schemaRefs>
    <ds:schemaRef ds:uri="http://purl.org/dc/terms/"/>
    <ds:schemaRef ds:uri="http://schemas.openxmlformats.org/package/2006/metadata/core-properties"/>
    <ds:schemaRef ds:uri="65bb1e99-9db2-4e53-8d81-bd5b10abd0eb"/>
    <ds:schemaRef ds:uri="http://schemas.microsoft.com/office/2006/documentManagement/types"/>
    <ds:schemaRef ds:uri="http://schemas.microsoft.com/office/infopath/2007/PartnerControls"/>
    <ds:schemaRef ds:uri="http://purl.org/dc/elements/1.1/"/>
    <ds:schemaRef ds:uri="http://schemas.microsoft.com/office/2006/metadata/properties"/>
    <ds:schemaRef ds:uri="ac3bf045-7311-4518-a6b4-f5f99f1c0e44"/>
    <ds:schemaRef ds:uri="http://www.w3.org/XML/1998/namespace"/>
    <ds:schemaRef ds:uri="http://purl.org/dc/dcmitype/"/>
  </ds:schemaRefs>
</ds:datastoreItem>
</file>

<file path=customXml/itemProps2.xml><?xml version="1.0" encoding="utf-8"?>
<ds:datastoreItem xmlns:ds="http://schemas.openxmlformats.org/officeDocument/2006/customXml" ds:itemID="{CDF0C17A-E2F6-41A8-9969-F0C70EEF489A}">
  <ds:schemaRefs>
    <ds:schemaRef ds:uri="http://schemas.microsoft.com/sharepoint/v3/contenttype/forms"/>
  </ds:schemaRefs>
</ds:datastoreItem>
</file>

<file path=customXml/itemProps3.xml><?xml version="1.0" encoding="utf-8"?>
<ds:datastoreItem xmlns:ds="http://schemas.openxmlformats.org/officeDocument/2006/customXml" ds:itemID="{E9133475-BAF7-4C8C-9334-AC4291237B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bf045-7311-4518-a6b4-f5f99f1c0e44"/>
    <ds:schemaRef ds:uri="65bb1e99-9db2-4e53-8d81-bd5b10abd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TotalTime>
  <Words>987</Words>
  <Application>Microsoft Office PowerPoint</Application>
  <PresentationFormat>Widescreen</PresentationFormat>
  <Paragraphs>128</Paragraphs>
  <Slides>11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Creative writing</vt:lpstr>
      <vt:lpstr>PowerPoint Presentation</vt:lpstr>
      <vt:lpstr>DO NOW! Which technique has been used in the following sentences?</vt:lpstr>
      <vt:lpstr>PowerPoint Presentation</vt:lpstr>
      <vt:lpstr>PowerPoint Presentation</vt:lpstr>
      <vt:lpstr>More story tasks to get you started</vt:lpstr>
      <vt:lpstr>Story Openers …….</vt:lpstr>
      <vt:lpstr>Write a description suggested by this picture. Or Write a story with the opening sentence  Today was the day.  Tomorrow would be different.  Life will never be the same again.</vt:lpstr>
      <vt:lpstr>Creative Writing  Write a description as suggested by this picture.  OR  Write a story about a time when time stopped.  </vt:lpstr>
      <vt:lpstr>PowerPoint Presentation</vt:lpstr>
      <vt:lpstr>Stop and Check…………Have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writing</dc:title>
  <dc:creator>Price, Maureen</dc:creator>
  <cp:lastModifiedBy>James, Jacqueline</cp:lastModifiedBy>
  <cp:revision>4</cp:revision>
  <dcterms:created xsi:type="dcterms:W3CDTF">2020-07-03T09:47:54Z</dcterms:created>
  <dcterms:modified xsi:type="dcterms:W3CDTF">2020-07-16T08:25:33Z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0x0101005C76EB9FC025CE4EA77484FBE6FBF5F4</vt:lpwstr>
  </property>
</Properties>
</file>