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3"/>
  </p:handoutMasterIdLst>
  <p:sldIdLst>
    <p:sldId id="256" r:id="rId2"/>
    <p:sldId id="371" r:id="rId3"/>
    <p:sldId id="331" r:id="rId4"/>
    <p:sldId id="373" r:id="rId5"/>
    <p:sldId id="375" r:id="rId6"/>
    <p:sldId id="374" r:id="rId7"/>
    <p:sldId id="291" r:id="rId8"/>
    <p:sldId id="368" r:id="rId9"/>
    <p:sldId id="369" r:id="rId10"/>
    <p:sldId id="370" r:id="rId11"/>
    <p:sldId id="292" r:id="rId12"/>
    <p:sldId id="314" r:id="rId13"/>
    <p:sldId id="312" r:id="rId14"/>
    <p:sldId id="324" r:id="rId15"/>
    <p:sldId id="322" r:id="rId16"/>
    <p:sldId id="317" r:id="rId17"/>
    <p:sldId id="313" r:id="rId18"/>
    <p:sldId id="320" r:id="rId19"/>
    <p:sldId id="325" r:id="rId20"/>
    <p:sldId id="318" r:id="rId21"/>
    <p:sldId id="294" r:id="rId22"/>
    <p:sldId id="367" r:id="rId23"/>
    <p:sldId id="366" r:id="rId24"/>
    <p:sldId id="296" r:id="rId25"/>
    <p:sldId id="343" r:id="rId26"/>
    <p:sldId id="344" r:id="rId27"/>
    <p:sldId id="346" r:id="rId28"/>
    <p:sldId id="304" r:id="rId29"/>
    <p:sldId id="305" r:id="rId30"/>
    <p:sldId id="297" r:id="rId31"/>
    <p:sldId id="285" r:id="rId32"/>
  </p:sldIdLst>
  <p:sldSz cx="9144000" cy="6858000" type="screen4x3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DAACA2-2C24-4FE8-8697-308A63DF6316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E7A6101-F5BB-40C3-B502-EC8553C80231}">
      <dgm:prSet phldrT="[Text]"/>
      <dgm:spPr/>
      <dgm:t>
        <a:bodyPr/>
        <a:lstStyle/>
        <a:p>
          <a:r>
            <a:rPr lang="en-GB" dirty="0" smtClean="0"/>
            <a:t>Disbelief and other barriers</a:t>
          </a:r>
          <a:endParaRPr lang="en-GB" dirty="0"/>
        </a:p>
      </dgm:t>
    </dgm:pt>
    <dgm:pt modelId="{044528B1-FE99-4129-895A-1A196E17A570}" type="parTrans" cxnId="{42E2532C-7C31-4B14-B09B-39E151BBEA8F}">
      <dgm:prSet/>
      <dgm:spPr/>
      <dgm:t>
        <a:bodyPr/>
        <a:lstStyle/>
        <a:p>
          <a:endParaRPr lang="en-GB"/>
        </a:p>
      </dgm:t>
    </dgm:pt>
    <dgm:pt modelId="{8769282D-EB3B-4E69-B56C-33963F91F0ED}" type="sibTrans" cxnId="{42E2532C-7C31-4B14-B09B-39E151BBEA8F}">
      <dgm:prSet/>
      <dgm:spPr/>
      <dgm:t>
        <a:bodyPr/>
        <a:lstStyle/>
        <a:p>
          <a:endParaRPr lang="en-GB"/>
        </a:p>
      </dgm:t>
    </dgm:pt>
    <dgm:pt modelId="{9872C9A7-29F5-43A9-9C5C-1EA7635DE812}">
      <dgm:prSet phldrT="[Text]"/>
      <dgm:spPr/>
      <dgm:t>
        <a:bodyPr/>
        <a:lstStyle/>
        <a:p>
          <a:r>
            <a:rPr lang="en-GB" dirty="0" smtClean="0"/>
            <a:t>Under-reporting</a:t>
          </a:r>
          <a:endParaRPr lang="en-GB" dirty="0"/>
        </a:p>
      </dgm:t>
    </dgm:pt>
    <dgm:pt modelId="{2BFAB9B5-6477-4BC4-8071-1C920636FB92}" type="parTrans" cxnId="{3BA287D8-E57C-4373-A355-76F3EC58E04B}">
      <dgm:prSet/>
      <dgm:spPr/>
      <dgm:t>
        <a:bodyPr/>
        <a:lstStyle/>
        <a:p>
          <a:endParaRPr lang="en-GB"/>
        </a:p>
      </dgm:t>
    </dgm:pt>
    <dgm:pt modelId="{83A29EE1-8E6E-4A7E-A84D-336569009722}" type="sibTrans" cxnId="{3BA287D8-E57C-4373-A355-76F3EC58E04B}">
      <dgm:prSet/>
      <dgm:spPr/>
      <dgm:t>
        <a:bodyPr/>
        <a:lstStyle/>
        <a:p>
          <a:endParaRPr lang="en-GB"/>
        </a:p>
      </dgm:t>
    </dgm:pt>
    <dgm:pt modelId="{6B1C02F8-C335-4637-B95B-D45D6BCFB9BF}">
      <dgm:prSet phldrT="[Text]"/>
      <dgm:spPr/>
      <dgm:t>
        <a:bodyPr/>
        <a:lstStyle/>
        <a:p>
          <a:r>
            <a:rPr lang="en-GB" dirty="0" smtClean="0"/>
            <a:t>Lack of convictions</a:t>
          </a:r>
          <a:endParaRPr lang="en-GB" dirty="0"/>
        </a:p>
      </dgm:t>
    </dgm:pt>
    <dgm:pt modelId="{29E9B47F-934E-4792-8B57-4731DAC2D804}" type="parTrans" cxnId="{14588712-6CEE-4993-A5ED-B64497841568}">
      <dgm:prSet/>
      <dgm:spPr/>
      <dgm:t>
        <a:bodyPr/>
        <a:lstStyle/>
        <a:p>
          <a:endParaRPr lang="en-GB"/>
        </a:p>
      </dgm:t>
    </dgm:pt>
    <dgm:pt modelId="{BDD97A28-6E4D-4578-84C0-1858CB27DDFF}" type="sibTrans" cxnId="{14588712-6CEE-4993-A5ED-B64497841568}">
      <dgm:prSet/>
      <dgm:spPr/>
      <dgm:t>
        <a:bodyPr/>
        <a:lstStyle/>
        <a:p>
          <a:endParaRPr lang="en-GB"/>
        </a:p>
      </dgm:t>
    </dgm:pt>
    <dgm:pt modelId="{A7C0F6B7-C97C-4BC0-8E69-1DDC9EF2A1FA}">
      <dgm:prSet phldrT="[Text]"/>
      <dgm:spPr/>
      <dgm:t>
        <a:bodyPr/>
        <a:lstStyle/>
        <a:p>
          <a:r>
            <a:rPr lang="en-GB" dirty="0" smtClean="0"/>
            <a:t>Offender behaviour</a:t>
          </a:r>
          <a:endParaRPr lang="en-GB" dirty="0"/>
        </a:p>
      </dgm:t>
    </dgm:pt>
    <dgm:pt modelId="{2EAF51EE-84E0-4FDD-9376-5106B2AF78BA}" type="parTrans" cxnId="{8154E2F2-191A-43F1-A3D2-42CD44EEFCD8}">
      <dgm:prSet/>
      <dgm:spPr/>
      <dgm:t>
        <a:bodyPr/>
        <a:lstStyle/>
        <a:p>
          <a:endParaRPr lang="en-GB"/>
        </a:p>
      </dgm:t>
    </dgm:pt>
    <dgm:pt modelId="{6CE246CC-72F0-4FAF-B452-56E981ABA992}" type="sibTrans" cxnId="{8154E2F2-191A-43F1-A3D2-42CD44EEFCD8}">
      <dgm:prSet/>
      <dgm:spPr/>
      <dgm:t>
        <a:bodyPr/>
        <a:lstStyle/>
        <a:p>
          <a:endParaRPr lang="en-GB"/>
        </a:p>
      </dgm:t>
    </dgm:pt>
    <dgm:pt modelId="{68EB4497-4C73-40A2-9845-338A5E3ABF4E}">
      <dgm:prSet phldrT="[Text]"/>
      <dgm:spPr/>
      <dgm:t>
        <a:bodyPr/>
        <a:lstStyle/>
        <a:p>
          <a:r>
            <a:rPr lang="en-GB" dirty="0" smtClean="0"/>
            <a:t>Offending </a:t>
          </a:r>
          <a:endParaRPr lang="en-GB" dirty="0"/>
        </a:p>
      </dgm:t>
    </dgm:pt>
    <dgm:pt modelId="{F9EE3EA7-5FCF-497E-86A3-423AF9BFF867}" type="parTrans" cxnId="{69FBCE0B-2858-4DEC-B8E6-A7C8C8469503}">
      <dgm:prSet/>
      <dgm:spPr/>
      <dgm:t>
        <a:bodyPr/>
        <a:lstStyle/>
        <a:p>
          <a:endParaRPr lang="en-GB"/>
        </a:p>
      </dgm:t>
    </dgm:pt>
    <dgm:pt modelId="{7FC39D4B-4CB5-4D1A-ADDE-8200EAF718AC}" type="sibTrans" cxnId="{69FBCE0B-2858-4DEC-B8E6-A7C8C8469503}">
      <dgm:prSet/>
      <dgm:spPr/>
      <dgm:t>
        <a:bodyPr/>
        <a:lstStyle/>
        <a:p>
          <a:endParaRPr lang="en-GB"/>
        </a:p>
      </dgm:t>
    </dgm:pt>
    <dgm:pt modelId="{82C43484-77B6-4AD0-89E4-A9333E0D1DF1}" type="pres">
      <dgm:prSet presAssocID="{75DAACA2-2C24-4FE8-8697-308A63DF631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F2F2278-1E56-46F2-A2F0-4558671BE0EA}" type="pres">
      <dgm:prSet presAssocID="{2E7A6101-F5BB-40C3-B502-EC8553C80231}" presName="dummy" presStyleCnt="0"/>
      <dgm:spPr/>
    </dgm:pt>
    <dgm:pt modelId="{56A10F8C-2344-4596-A38A-5D8F204F63C0}" type="pres">
      <dgm:prSet presAssocID="{2E7A6101-F5BB-40C3-B502-EC8553C80231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4A949A-E94F-48BA-A819-BF902DE9C47B}" type="pres">
      <dgm:prSet presAssocID="{8769282D-EB3B-4E69-B56C-33963F91F0ED}" presName="sibTrans" presStyleLbl="node1" presStyleIdx="0" presStyleCnt="5"/>
      <dgm:spPr/>
      <dgm:t>
        <a:bodyPr/>
        <a:lstStyle/>
        <a:p>
          <a:endParaRPr lang="en-GB"/>
        </a:p>
      </dgm:t>
    </dgm:pt>
    <dgm:pt modelId="{A9931890-FD7E-41C7-A061-53238D3EB19A}" type="pres">
      <dgm:prSet presAssocID="{9872C9A7-29F5-43A9-9C5C-1EA7635DE812}" presName="dummy" presStyleCnt="0"/>
      <dgm:spPr/>
    </dgm:pt>
    <dgm:pt modelId="{4F72BE32-1DD7-49B9-B54C-FD063B2DFC82}" type="pres">
      <dgm:prSet presAssocID="{9872C9A7-29F5-43A9-9C5C-1EA7635DE812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813527-8C69-4206-9FC5-97E63D6B5A41}" type="pres">
      <dgm:prSet presAssocID="{83A29EE1-8E6E-4A7E-A84D-336569009722}" presName="sibTrans" presStyleLbl="node1" presStyleIdx="1" presStyleCnt="5"/>
      <dgm:spPr/>
      <dgm:t>
        <a:bodyPr/>
        <a:lstStyle/>
        <a:p>
          <a:endParaRPr lang="en-GB"/>
        </a:p>
      </dgm:t>
    </dgm:pt>
    <dgm:pt modelId="{E39B5A33-5B3D-4189-AF39-76D84199E28F}" type="pres">
      <dgm:prSet presAssocID="{6B1C02F8-C335-4637-B95B-D45D6BCFB9BF}" presName="dummy" presStyleCnt="0"/>
      <dgm:spPr/>
    </dgm:pt>
    <dgm:pt modelId="{634DB00B-D94B-415E-98AF-20BDA275FCFD}" type="pres">
      <dgm:prSet presAssocID="{6B1C02F8-C335-4637-B95B-D45D6BCFB9BF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828CEB-2B79-4873-87B8-86833B3D5BD0}" type="pres">
      <dgm:prSet presAssocID="{BDD97A28-6E4D-4578-84C0-1858CB27DDFF}" presName="sibTrans" presStyleLbl="node1" presStyleIdx="2" presStyleCnt="5"/>
      <dgm:spPr/>
      <dgm:t>
        <a:bodyPr/>
        <a:lstStyle/>
        <a:p>
          <a:endParaRPr lang="en-GB"/>
        </a:p>
      </dgm:t>
    </dgm:pt>
    <dgm:pt modelId="{318826E4-5DDA-4019-B97B-DFE2CF85AD4F}" type="pres">
      <dgm:prSet presAssocID="{A7C0F6B7-C97C-4BC0-8E69-1DDC9EF2A1FA}" presName="dummy" presStyleCnt="0"/>
      <dgm:spPr/>
    </dgm:pt>
    <dgm:pt modelId="{C67F76E1-77E8-4999-BBA6-49351A1C3773}" type="pres">
      <dgm:prSet presAssocID="{A7C0F6B7-C97C-4BC0-8E69-1DDC9EF2A1FA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8AE57F-FF6B-40B7-99C6-2A55C4BA7C03}" type="pres">
      <dgm:prSet presAssocID="{6CE246CC-72F0-4FAF-B452-56E981ABA992}" presName="sibTrans" presStyleLbl="node1" presStyleIdx="3" presStyleCnt="5"/>
      <dgm:spPr/>
      <dgm:t>
        <a:bodyPr/>
        <a:lstStyle/>
        <a:p>
          <a:endParaRPr lang="en-GB"/>
        </a:p>
      </dgm:t>
    </dgm:pt>
    <dgm:pt modelId="{1A276B3B-10F6-4725-A512-0A24D1452E71}" type="pres">
      <dgm:prSet presAssocID="{68EB4497-4C73-40A2-9845-338A5E3ABF4E}" presName="dummy" presStyleCnt="0"/>
      <dgm:spPr/>
    </dgm:pt>
    <dgm:pt modelId="{2F935FE3-B2BA-4773-931F-57AAF31D312B}" type="pres">
      <dgm:prSet presAssocID="{68EB4497-4C73-40A2-9845-338A5E3ABF4E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B32396-74A1-4806-BC33-89655B485753}" type="pres">
      <dgm:prSet presAssocID="{7FC39D4B-4CB5-4D1A-ADDE-8200EAF718AC}" presName="sibTrans" presStyleLbl="node1" presStyleIdx="4" presStyleCnt="5"/>
      <dgm:spPr/>
      <dgm:t>
        <a:bodyPr/>
        <a:lstStyle/>
        <a:p>
          <a:endParaRPr lang="en-GB"/>
        </a:p>
      </dgm:t>
    </dgm:pt>
  </dgm:ptLst>
  <dgm:cxnLst>
    <dgm:cxn modelId="{FD64626C-1B5F-4BF6-B58D-BADC532D2B5D}" type="presOf" srcId="{6B1C02F8-C335-4637-B95B-D45D6BCFB9BF}" destId="{634DB00B-D94B-415E-98AF-20BDA275FCFD}" srcOrd="0" destOrd="0" presId="urn:microsoft.com/office/officeart/2005/8/layout/cycle1"/>
    <dgm:cxn modelId="{65EB4D27-4F87-4E28-9401-4C17CA9EA284}" type="presOf" srcId="{8769282D-EB3B-4E69-B56C-33963F91F0ED}" destId="{164A949A-E94F-48BA-A819-BF902DE9C47B}" srcOrd="0" destOrd="0" presId="urn:microsoft.com/office/officeart/2005/8/layout/cycle1"/>
    <dgm:cxn modelId="{B5345839-F16C-4F4E-A05E-6BD808A365BA}" type="presOf" srcId="{A7C0F6B7-C97C-4BC0-8E69-1DDC9EF2A1FA}" destId="{C67F76E1-77E8-4999-BBA6-49351A1C3773}" srcOrd="0" destOrd="0" presId="urn:microsoft.com/office/officeart/2005/8/layout/cycle1"/>
    <dgm:cxn modelId="{EC32AA46-C791-4BA3-BD26-D46105EFEE1E}" type="presOf" srcId="{68EB4497-4C73-40A2-9845-338A5E3ABF4E}" destId="{2F935FE3-B2BA-4773-931F-57AAF31D312B}" srcOrd="0" destOrd="0" presId="urn:microsoft.com/office/officeart/2005/8/layout/cycle1"/>
    <dgm:cxn modelId="{69FBCE0B-2858-4DEC-B8E6-A7C8C8469503}" srcId="{75DAACA2-2C24-4FE8-8697-308A63DF6316}" destId="{68EB4497-4C73-40A2-9845-338A5E3ABF4E}" srcOrd="4" destOrd="0" parTransId="{F9EE3EA7-5FCF-497E-86A3-423AF9BFF867}" sibTransId="{7FC39D4B-4CB5-4D1A-ADDE-8200EAF718AC}"/>
    <dgm:cxn modelId="{11AB1D87-9781-4414-A766-56FFF9CF6F8E}" type="presOf" srcId="{2E7A6101-F5BB-40C3-B502-EC8553C80231}" destId="{56A10F8C-2344-4596-A38A-5D8F204F63C0}" srcOrd="0" destOrd="0" presId="urn:microsoft.com/office/officeart/2005/8/layout/cycle1"/>
    <dgm:cxn modelId="{14588712-6CEE-4993-A5ED-B64497841568}" srcId="{75DAACA2-2C24-4FE8-8697-308A63DF6316}" destId="{6B1C02F8-C335-4637-B95B-D45D6BCFB9BF}" srcOrd="2" destOrd="0" parTransId="{29E9B47F-934E-4792-8B57-4731DAC2D804}" sibTransId="{BDD97A28-6E4D-4578-84C0-1858CB27DDFF}"/>
    <dgm:cxn modelId="{C6EEDFC9-6750-419B-9D57-47CD79AF0F87}" type="presOf" srcId="{9872C9A7-29F5-43A9-9C5C-1EA7635DE812}" destId="{4F72BE32-1DD7-49B9-B54C-FD063B2DFC82}" srcOrd="0" destOrd="0" presId="urn:microsoft.com/office/officeart/2005/8/layout/cycle1"/>
    <dgm:cxn modelId="{B57444F6-211B-4349-A1A9-E802771667BD}" type="presOf" srcId="{BDD97A28-6E4D-4578-84C0-1858CB27DDFF}" destId="{CB828CEB-2B79-4873-87B8-86833B3D5BD0}" srcOrd="0" destOrd="0" presId="urn:microsoft.com/office/officeart/2005/8/layout/cycle1"/>
    <dgm:cxn modelId="{C9CE5A34-6E1C-4C2A-AFE6-E2D7BB139212}" type="presOf" srcId="{75DAACA2-2C24-4FE8-8697-308A63DF6316}" destId="{82C43484-77B6-4AD0-89E4-A9333E0D1DF1}" srcOrd="0" destOrd="0" presId="urn:microsoft.com/office/officeart/2005/8/layout/cycle1"/>
    <dgm:cxn modelId="{3BA287D8-E57C-4373-A355-76F3EC58E04B}" srcId="{75DAACA2-2C24-4FE8-8697-308A63DF6316}" destId="{9872C9A7-29F5-43A9-9C5C-1EA7635DE812}" srcOrd="1" destOrd="0" parTransId="{2BFAB9B5-6477-4BC4-8071-1C920636FB92}" sibTransId="{83A29EE1-8E6E-4A7E-A84D-336569009722}"/>
    <dgm:cxn modelId="{7617AC9D-879F-4E7F-919B-A78DD51407C7}" type="presOf" srcId="{83A29EE1-8E6E-4A7E-A84D-336569009722}" destId="{9D813527-8C69-4206-9FC5-97E63D6B5A41}" srcOrd="0" destOrd="0" presId="urn:microsoft.com/office/officeart/2005/8/layout/cycle1"/>
    <dgm:cxn modelId="{20601EE3-2322-476A-8A37-D811CAE9212B}" type="presOf" srcId="{7FC39D4B-4CB5-4D1A-ADDE-8200EAF718AC}" destId="{96B32396-74A1-4806-BC33-89655B485753}" srcOrd="0" destOrd="0" presId="urn:microsoft.com/office/officeart/2005/8/layout/cycle1"/>
    <dgm:cxn modelId="{CB087E22-235D-498B-BA16-93C99F1422B3}" type="presOf" srcId="{6CE246CC-72F0-4FAF-B452-56E981ABA992}" destId="{008AE57F-FF6B-40B7-99C6-2A55C4BA7C03}" srcOrd="0" destOrd="0" presId="urn:microsoft.com/office/officeart/2005/8/layout/cycle1"/>
    <dgm:cxn modelId="{42E2532C-7C31-4B14-B09B-39E151BBEA8F}" srcId="{75DAACA2-2C24-4FE8-8697-308A63DF6316}" destId="{2E7A6101-F5BB-40C3-B502-EC8553C80231}" srcOrd="0" destOrd="0" parTransId="{044528B1-FE99-4129-895A-1A196E17A570}" sibTransId="{8769282D-EB3B-4E69-B56C-33963F91F0ED}"/>
    <dgm:cxn modelId="{8154E2F2-191A-43F1-A3D2-42CD44EEFCD8}" srcId="{75DAACA2-2C24-4FE8-8697-308A63DF6316}" destId="{A7C0F6B7-C97C-4BC0-8E69-1DDC9EF2A1FA}" srcOrd="3" destOrd="0" parTransId="{2EAF51EE-84E0-4FDD-9376-5106B2AF78BA}" sibTransId="{6CE246CC-72F0-4FAF-B452-56E981ABA992}"/>
    <dgm:cxn modelId="{A81E2358-60B4-47EC-848A-89D30384166A}" type="presParOf" srcId="{82C43484-77B6-4AD0-89E4-A9333E0D1DF1}" destId="{AF2F2278-1E56-46F2-A2F0-4558671BE0EA}" srcOrd="0" destOrd="0" presId="urn:microsoft.com/office/officeart/2005/8/layout/cycle1"/>
    <dgm:cxn modelId="{557F12E8-85D8-47B2-92DB-DC9DAF5A031D}" type="presParOf" srcId="{82C43484-77B6-4AD0-89E4-A9333E0D1DF1}" destId="{56A10F8C-2344-4596-A38A-5D8F204F63C0}" srcOrd="1" destOrd="0" presId="urn:microsoft.com/office/officeart/2005/8/layout/cycle1"/>
    <dgm:cxn modelId="{25403F63-3E48-452A-B6AA-DE269D156AC9}" type="presParOf" srcId="{82C43484-77B6-4AD0-89E4-A9333E0D1DF1}" destId="{164A949A-E94F-48BA-A819-BF902DE9C47B}" srcOrd="2" destOrd="0" presId="urn:microsoft.com/office/officeart/2005/8/layout/cycle1"/>
    <dgm:cxn modelId="{33385B74-5D85-47BA-A140-27B72C349D18}" type="presParOf" srcId="{82C43484-77B6-4AD0-89E4-A9333E0D1DF1}" destId="{A9931890-FD7E-41C7-A061-53238D3EB19A}" srcOrd="3" destOrd="0" presId="urn:microsoft.com/office/officeart/2005/8/layout/cycle1"/>
    <dgm:cxn modelId="{AB711CA9-D939-4AD0-8D3B-E03A79EF9289}" type="presParOf" srcId="{82C43484-77B6-4AD0-89E4-A9333E0D1DF1}" destId="{4F72BE32-1DD7-49B9-B54C-FD063B2DFC82}" srcOrd="4" destOrd="0" presId="urn:microsoft.com/office/officeart/2005/8/layout/cycle1"/>
    <dgm:cxn modelId="{C0B422C1-D32C-44CD-A0FD-910A6B329A67}" type="presParOf" srcId="{82C43484-77B6-4AD0-89E4-A9333E0D1DF1}" destId="{9D813527-8C69-4206-9FC5-97E63D6B5A41}" srcOrd="5" destOrd="0" presId="urn:microsoft.com/office/officeart/2005/8/layout/cycle1"/>
    <dgm:cxn modelId="{2B1EB210-3A96-411A-8894-B1918380E796}" type="presParOf" srcId="{82C43484-77B6-4AD0-89E4-A9333E0D1DF1}" destId="{E39B5A33-5B3D-4189-AF39-76D84199E28F}" srcOrd="6" destOrd="0" presId="urn:microsoft.com/office/officeart/2005/8/layout/cycle1"/>
    <dgm:cxn modelId="{CB841126-37FF-4CA2-95E1-A74D17CB5828}" type="presParOf" srcId="{82C43484-77B6-4AD0-89E4-A9333E0D1DF1}" destId="{634DB00B-D94B-415E-98AF-20BDA275FCFD}" srcOrd="7" destOrd="0" presId="urn:microsoft.com/office/officeart/2005/8/layout/cycle1"/>
    <dgm:cxn modelId="{1486D8A6-4D77-48C9-943F-E39A27C93BB5}" type="presParOf" srcId="{82C43484-77B6-4AD0-89E4-A9333E0D1DF1}" destId="{CB828CEB-2B79-4873-87B8-86833B3D5BD0}" srcOrd="8" destOrd="0" presId="urn:microsoft.com/office/officeart/2005/8/layout/cycle1"/>
    <dgm:cxn modelId="{18EF2803-8D2C-488E-83C6-3A1573FDC533}" type="presParOf" srcId="{82C43484-77B6-4AD0-89E4-A9333E0D1DF1}" destId="{318826E4-5DDA-4019-B97B-DFE2CF85AD4F}" srcOrd="9" destOrd="0" presId="urn:microsoft.com/office/officeart/2005/8/layout/cycle1"/>
    <dgm:cxn modelId="{C66783F9-29C5-4BEB-8F4D-1A5ECAA595D1}" type="presParOf" srcId="{82C43484-77B6-4AD0-89E4-A9333E0D1DF1}" destId="{C67F76E1-77E8-4999-BBA6-49351A1C3773}" srcOrd="10" destOrd="0" presId="urn:microsoft.com/office/officeart/2005/8/layout/cycle1"/>
    <dgm:cxn modelId="{F5D9487A-E69D-4BC6-9FBE-68141D6B44BA}" type="presParOf" srcId="{82C43484-77B6-4AD0-89E4-A9333E0D1DF1}" destId="{008AE57F-FF6B-40B7-99C6-2A55C4BA7C03}" srcOrd="11" destOrd="0" presId="urn:microsoft.com/office/officeart/2005/8/layout/cycle1"/>
    <dgm:cxn modelId="{7AC3AC4F-0316-4AB6-928F-141DFDDAB3B8}" type="presParOf" srcId="{82C43484-77B6-4AD0-89E4-A9333E0D1DF1}" destId="{1A276B3B-10F6-4725-A512-0A24D1452E71}" srcOrd="12" destOrd="0" presId="urn:microsoft.com/office/officeart/2005/8/layout/cycle1"/>
    <dgm:cxn modelId="{422BC74F-CEA4-4017-99FD-86A4E76708B6}" type="presParOf" srcId="{82C43484-77B6-4AD0-89E4-A9333E0D1DF1}" destId="{2F935FE3-B2BA-4773-931F-57AAF31D312B}" srcOrd="13" destOrd="0" presId="urn:microsoft.com/office/officeart/2005/8/layout/cycle1"/>
    <dgm:cxn modelId="{3FE5EA59-EBEF-45D7-87D5-906E08A74707}" type="presParOf" srcId="{82C43484-77B6-4AD0-89E4-A9333E0D1DF1}" destId="{96B32396-74A1-4806-BC33-89655B485753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10F8C-2344-4596-A38A-5D8F204F63C0}">
      <dsp:nvSpPr>
        <dsp:cNvPr id="0" name=""/>
        <dsp:cNvSpPr/>
      </dsp:nvSpPr>
      <dsp:spPr>
        <a:xfrm>
          <a:off x="4113586" y="24238"/>
          <a:ext cx="853755" cy="85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Disbelief and other barriers</a:t>
          </a:r>
          <a:endParaRPr lang="en-GB" sz="1300" kern="1200" dirty="0"/>
        </a:p>
      </dsp:txBody>
      <dsp:txXfrm>
        <a:off x="4113586" y="24238"/>
        <a:ext cx="853755" cy="853755"/>
      </dsp:txXfrm>
    </dsp:sp>
    <dsp:sp modelId="{164A949A-E94F-48BA-A819-BF902DE9C47B}">
      <dsp:nvSpPr>
        <dsp:cNvPr id="0" name=""/>
        <dsp:cNvSpPr/>
      </dsp:nvSpPr>
      <dsp:spPr>
        <a:xfrm>
          <a:off x="2101729" y="-883"/>
          <a:ext cx="3205402" cy="3205402"/>
        </a:xfrm>
        <a:prstGeom prst="circularArrow">
          <a:avLst>
            <a:gd name="adj1" fmla="val 5194"/>
            <a:gd name="adj2" fmla="val 335450"/>
            <a:gd name="adj3" fmla="val 21295127"/>
            <a:gd name="adj4" fmla="val 19764587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2BE32-1DD7-49B9-B54C-FD063B2DFC82}">
      <dsp:nvSpPr>
        <dsp:cNvPr id="0" name=""/>
        <dsp:cNvSpPr/>
      </dsp:nvSpPr>
      <dsp:spPr>
        <a:xfrm>
          <a:off x="4630283" y="1614468"/>
          <a:ext cx="853755" cy="85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Under-reporting</a:t>
          </a:r>
          <a:endParaRPr lang="en-GB" sz="1300" kern="1200" dirty="0"/>
        </a:p>
      </dsp:txBody>
      <dsp:txXfrm>
        <a:off x="4630283" y="1614468"/>
        <a:ext cx="853755" cy="853755"/>
      </dsp:txXfrm>
    </dsp:sp>
    <dsp:sp modelId="{9D813527-8C69-4206-9FC5-97E63D6B5A41}">
      <dsp:nvSpPr>
        <dsp:cNvPr id="0" name=""/>
        <dsp:cNvSpPr/>
      </dsp:nvSpPr>
      <dsp:spPr>
        <a:xfrm>
          <a:off x="2101729" y="-883"/>
          <a:ext cx="3205402" cy="3205402"/>
        </a:xfrm>
        <a:prstGeom prst="circularArrow">
          <a:avLst>
            <a:gd name="adj1" fmla="val 5194"/>
            <a:gd name="adj2" fmla="val 335450"/>
            <a:gd name="adj3" fmla="val 4016652"/>
            <a:gd name="adj4" fmla="val 2251639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DB00B-D94B-415E-98AF-20BDA275FCFD}">
      <dsp:nvSpPr>
        <dsp:cNvPr id="0" name=""/>
        <dsp:cNvSpPr/>
      </dsp:nvSpPr>
      <dsp:spPr>
        <a:xfrm>
          <a:off x="3277553" y="2597285"/>
          <a:ext cx="853755" cy="85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Lack of convictions</a:t>
          </a:r>
          <a:endParaRPr lang="en-GB" sz="1300" kern="1200" dirty="0"/>
        </a:p>
      </dsp:txBody>
      <dsp:txXfrm>
        <a:off x="3277553" y="2597285"/>
        <a:ext cx="853755" cy="853755"/>
      </dsp:txXfrm>
    </dsp:sp>
    <dsp:sp modelId="{CB828CEB-2B79-4873-87B8-86833B3D5BD0}">
      <dsp:nvSpPr>
        <dsp:cNvPr id="0" name=""/>
        <dsp:cNvSpPr/>
      </dsp:nvSpPr>
      <dsp:spPr>
        <a:xfrm>
          <a:off x="2101729" y="-883"/>
          <a:ext cx="3205402" cy="3205402"/>
        </a:xfrm>
        <a:prstGeom prst="circularArrow">
          <a:avLst>
            <a:gd name="adj1" fmla="val 5194"/>
            <a:gd name="adj2" fmla="val 335450"/>
            <a:gd name="adj3" fmla="val 8212911"/>
            <a:gd name="adj4" fmla="val 6447898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F76E1-77E8-4999-BBA6-49351A1C3773}">
      <dsp:nvSpPr>
        <dsp:cNvPr id="0" name=""/>
        <dsp:cNvSpPr/>
      </dsp:nvSpPr>
      <dsp:spPr>
        <a:xfrm>
          <a:off x="1924822" y="1614468"/>
          <a:ext cx="853755" cy="85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Offender behaviour</a:t>
          </a:r>
          <a:endParaRPr lang="en-GB" sz="1300" kern="1200" dirty="0"/>
        </a:p>
      </dsp:txBody>
      <dsp:txXfrm>
        <a:off x="1924822" y="1614468"/>
        <a:ext cx="853755" cy="853755"/>
      </dsp:txXfrm>
    </dsp:sp>
    <dsp:sp modelId="{008AE57F-FF6B-40B7-99C6-2A55C4BA7C03}">
      <dsp:nvSpPr>
        <dsp:cNvPr id="0" name=""/>
        <dsp:cNvSpPr/>
      </dsp:nvSpPr>
      <dsp:spPr>
        <a:xfrm>
          <a:off x="2101729" y="-883"/>
          <a:ext cx="3205402" cy="3205402"/>
        </a:xfrm>
        <a:prstGeom prst="circularArrow">
          <a:avLst>
            <a:gd name="adj1" fmla="val 5194"/>
            <a:gd name="adj2" fmla="val 335450"/>
            <a:gd name="adj3" fmla="val 12299963"/>
            <a:gd name="adj4" fmla="val 10769423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35FE3-B2BA-4773-931F-57AAF31D312B}">
      <dsp:nvSpPr>
        <dsp:cNvPr id="0" name=""/>
        <dsp:cNvSpPr/>
      </dsp:nvSpPr>
      <dsp:spPr>
        <a:xfrm>
          <a:off x="2441519" y="24238"/>
          <a:ext cx="853755" cy="85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Offending </a:t>
          </a:r>
          <a:endParaRPr lang="en-GB" sz="1300" kern="1200" dirty="0"/>
        </a:p>
      </dsp:txBody>
      <dsp:txXfrm>
        <a:off x="2441519" y="24238"/>
        <a:ext cx="853755" cy="853755"/>
      </dsp:txXfrm>
    </dsp:sp>
    <dsp:sp modelId="{96B32396-74A1-4806-BC33-89655B485753}">
      <dsp:nvSpPr>
        <dsp:cNvPr id="0" name=""/>
        <dsp:cNvSpPr/>
      </dsp:nvSpPr>
      <dsp:spPr>
        <a:xfrm>
          <a:off x="2101729" y="-883"/>
          <a:ext cx="3205402" cy="3205402"/>
        </a:xfrm>
        <a:prstGeom prst="circularArrow">
          <a:avLst>
            <a:gd name="adj1" fmla="val 5194"/>
            <a:gd name="adj2" fmla="val 335450"/>
            <a:gd name="adj3" fmla="val 16867635"/>
            <a:gd name="adj4" fmla="val 15196915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EE6EA-7C05-4E45-B5DD-7A79931E2AD7}" type="datetimeFigureOut">
              <a:rPr lang="en-GB" smtClean="0"/>
              <a:pPr/>
              <a:t>09/07/2020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2811C-7F74-4B81-ABB3-FC98976416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703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2290-24BB-485E-A011-1AB3D892D167}" type="datetimeFigureOut">
              <a:rPr lang="en-GB" smtClean="0"/>
              <a:pPr/>
              <a:t>09/07/2020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32D2-BC19-445F-BBA3-8CCC9EEBDF7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2290-24BB-485E-A011-1AB3D892D167}" type="datetimeFigureOut">
              <a:rPr lang="en-GB" smtClean="0"/>
              <a:pPr/>
              <a:t>09/07/2020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32D2-BC19-445F-BBA3-8CCC9EEBDF7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2290-24BB-485E-A011-1AB3D892D167}" type="datetimeFigureOut">
              <a:rPr lang="en-GB" smtClean="0"/>
              <a:pPr/>
              <a:t>09/07/2020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32D2-BC19-445F-BBA3-8CCC9EEBDF74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2290-24BB-485E-A011-1AB3D892D167}" type="datetimeFigureOut">
              <a:rPr lang="en-GB" smtClean="0"/>
              <a:pPr/>
              <a:t>09/07/2020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32D2-BC19-445F-BBA3-8CCC9EEBDF7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2290-24BB-485E-A011-1AB3D892D167}" type="datetimeFigureOut">
              <a:rPr lang="en-GB" smtClean="0"/>
              <a:pPr/>
              <a:t>09/07/2020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32D2-BC19-445F-BBA3-8CCC9EEBDF7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2290-24BB-485E-A011-1AB3D892D167}" type="datetimeFigureOut">
              <a:rPr lang="en-GB" smtClean="0"/>
              <a:pPr/>
              <a:t>09/07/2020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32D2-BC19-445F-BBA3-8CCC9EEBDF7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2290-24BB-485E-A011-1AB3D892D167}" type="datetimeFigureOut">
              <a:rPr lang="en-GB" smtClean="0"/>
              <a:pPr/>
              <a:t>09/07/2020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32D2-BC19-445F-BBA3-8CCC9EEBDF7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2290-24BB-485E-A011-1AB3D892D167}" type="datetimeFigureOut">
              <a:rPr lang="en-GB" smtClean="0"/>
              <a:pPr/>
              <a:t>09/07/2020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32D2-BC19-445F-BBA3-8CCC9EEBDF7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2290-24BB-485E-A011-1AB3D892D167}" type="datetimeFigureOut">
              <a:rPr lang="en-GB" smtClean="0"/>
              <a:pPr/>
              <a:t>09/07/2020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32D2-BC19-445F-BBA3-8CCC9EEBDF7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2290-24BB-485E-A011-1AB3D892D167}" type="datetimeFigureOut">
              <a:rPr lang="en-GB" smtClean="0"/>
              <a:pPr/>
              <a:t>09/07/2020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32D2-BC19-445F-BBA3-8CCC9EEBDF7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2290-24BB-485E-A011-1AB3D892D167}" type="datetimeFigureOut">
              <a:rPr lang="en-GB" smtClean="0"/>
              <a:pPr/>
              <a:t>09/07/2020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32D2-BC19-445F-BBA3-8CCC9EEBDF7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7A32290-24BB-485E-A011-1AB3D892D167}" type="datetimeFigureOut">
              <a:rPr lang="en-GB" smtClean="0"/>
              <a:pPr/>
              <a:t>09/07/2020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B5532D2-BC19-445F-BBA3-8CCC9EEBDF7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antony.mumford@uk.g4s.com.cjsm" TargetMode="External"/><Relationship Id="rId2" Type="http://schemas.openxmlformats.org/officeDocument/2006/relationships/hyperlink" Target="mailto:antony.mumford@uk.g4s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://www.westmidscyps.co.uk/" TargetMode="External"/><Relationship Id="rId4" Type="http://schemas.openxmlformats.org/officeDocument/2006/relationships/hyperlink" Target="http://www.blueskycentre.org.uk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ueskycentre.org.uk/" TargetMode="External"/><Relationship Id="rId2" Type="http://schemas.openxmlformats.org/officeDocument/2006/relationships/hyperlink" Target="https://www.youtube.com/watch?v=_nqS9kp4jGo&amp;feature=player_detailpag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312494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Blue Sky Centre</a:t>
            </a:r>
            <a:br>
              <a:rPr lang="en-GB" dirty="0" smtClean="0"/>
            </a:b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Supporting Victims/Survivors</a:t>
            </a:r>
            <a:br>
              <a:rPr lang="en-GB" dirty="0" smtClean="0"/>
            </a:br>
            <a:r>
              <a:rPr lang="en-GB" dirty="0" smtClean="0"/>
              <a:t>of Sexual Assault in Coventry and Warwickshire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5400" dirty="0" smtClean="0"/>
          </a:p>
          <a:p>
            <a:endParaRPr lang="en-GB" dirty="0"/>
          </a:p>
        </p:txBody>
      </p:sp>
      <p:pic>
        <p:nvPicPr>
          <p:cNvPr id="4" name="Picture 3" descr="6752 FINAL Bluesky Logo 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5013176"/>
            <a:ext cx="1690638" cy="165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32048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An assault is the touching of one person by another, not necessarily forceful or causing injury</a:t>
            </a:r>
          </a:p>
          <a:p>
            <a:r>
              <a:rPr lang="en-GB" dirty="0" smtClean="0"/>
              <a:t>Sexual assault where the touching is sexual</a:t>
            </a:r>
          </a:p>
          <a:p>
            <a:r>
              <a:rPr lang="en-GB" dirty="0" smtClean="0"/>
              <a:t>This may be obvious due to the part of the body touched or could be any part of the body if the circumstances make it sexual, </a:t>
            </a:r>
            <a:r>
              <a:rPr lang="en-GB" dirty="0" err="1" smtClean="0"/>
              <a:t>ie</a:t>
            </a:r>
            <a:r>
              <a:rPr lang="en-GB" dirty="0" smtClean="0"/>
              <a:t> the words used by </a:t>
            </a:r>
            <a:r>
              <a:rPr lang="en-GB" dirty="0" err="1" smtClean="0"/>
              <a:t>by</a:t>
            </a:r>
            <a:r>
              <a:rPr lang="en-GB" smtClean="0"/>
              <a:t> the </a:t>
            </a:r>
            <a:r>
              <a:rPr lang="en-GB" dirty="0" smtClean="0"/>
              <a:t>offender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en-GB" dirty="0" smtClean="0"/>
              <a:t>Sexual Assault</a:t>
            </a:r>
            <a:endParaRPr lang="en-GB" dirty="0"/>
          </a:p>
        </p:txBody>
      </p:sp>
      <p:pic>
        <p:nvPicPr>
          <p:cNvPr id="4" name="Picture 3" descr="6752 FINAL Bluesky Logo 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3717032"/>
            <a:ext cx="1518860" cy="148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2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434639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Historic vicious circle – Rape Myths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534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8640"/>
            <a:ext cx="4680520" cy="62406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184482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Offence 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285291"/>
            <a:ext cx="37353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Rare, near death,</a:t>
            </a:r>
          </a:p>
          <a:p>
            <a:r>
              <a:rPr lang="en-GB" sz="3600" dirty="0" smtClean="0"/>
              <a:t>violent, alleyways,</a:t>
            </a:r>
          </a:p>
          <a:p>
            <a:r>
              <a:rPr lang="en-GB" sz="3600" dirty="0" smtClean="0"/>
              <a:t>bushes, knife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81816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55008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6165304"/>
            <a:ext cx="8188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Offender – Stranger, Half-man Half-beast, Sex-crazed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5394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496" y="116633"/>
            <a:ext cx="4158656" cy="5472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6165304"/>
            <a:ext cx="7108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Victim/Survivor – Pure and innocent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84108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536" y="568917"/>
            <a:ext cx="4832728" cy="50203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6093296"/>
            <a:ext cx="3121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Victims will scream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3090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0340"/>
            <a:ext cx="9144000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8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760" y="853225"/>
            <a:ext cx="3670479" cy="44479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6474" y="5820108"/>
            <a:ext cx="49023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Victims will scratch…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19910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64668"/>
            <a:ext cx="4667250" cy="2562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140968"/>
            <a:ext cx="2857500" cy="3371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5805264"/>
            <a:ext cx="4241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Victims will fight…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8748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50" y="2674938"/>
            <a:ext cx="5176837" cy="34512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Blaming the victim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241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is a SARC?</a:t>
            </a:r>
          </a:p>
          <a:p>
            <a:r>
              <a:rPr lang="en-US" dirty="0" smtClean="0"/>
              <a:t>Where is it?</a:t>
            </a:r>
          </a:p>
          <a:p>
            <a:r>
              <a:rPr lang="en-US" dirty="0" smtClean="0"/>
              <a:t>When is it open?</a:t>
            </a:r>
          </a:p>
          <a:p>
            <a:r>
              <a:rPr lang="en-US" dirty="0" smtClean="0"/>
              <a:t>What does it offer me</a:t>
            </a:r>
            <a:r>
              <a:rPr lang="en-US" dirty="0" smtClean="0"/>
              <a:t>?</a:t>
            </a:r>
          </a:p>
          <a:p>
            <a:r>
              <a:rPr lang="en-US" dirty="0" smtClean="0"/>
              <a:t>Contact details?</a:t>
            </a:r>
            <a:endParaRPr lang="en-US" dirty="0" smtClean="0"/>
          </a:p>
          <a:p>
            <a:r>
              <a:rPr lang="en-US" dirty="0" smtClean="0"/>
              <a:t>How do I refer?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Questions are (probably)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667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57225"/>
            <a:ext cx="4286250" cy="478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6021288"/>
            <a:ext cx="5588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Real men don’t get raped…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1329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Higher prevalence than popularly thought</a:t>
            </a:r>
          </a:p>
          <a:p>
            <a:pPr algn="ctr"/>
            <a:r>
              <a:rPr lang="en-GB" dirty="0" smtClean="0"/>
              <a:t>Most offenders known</a:t>
            </a:r>
          </a:p>
          <a:p>
            <a:pPr algn="ctr"/>
            <a:r>
              <a:rPr lang="en-GB" dirty="0" smtClean="0"/>
              <a:t>Violence rare</a:t>
            </a:r>
          </a:p>
          <a:p>
            <a:pPr algn="ctr"/>
            <a:r>
              <a:rPr lang="en-GB" dirty="0" smtClean="0"/>
              <a:t>‘Normal’ appearance</a:t>
            </a:r>
          </a:p>
          <a:p>
            <a:pPr algn="ctr"/>
            <a:r>
              <a:rPr lang="en-GB" dirty="0" smtClean="0"/>
              <a:t>About power and control rather than lust</a:t>
            </a:r>
          </a:p>
          <a:p>
            <a:pPr algn="ctr"/>
            <a:r>
              <a:rPr lang="en-GB" dirty="0" smtClean="0"/>
              <a:t>Victims are ‘normal’ too</a:t>
            </a:r>
          </a:p>
          <a:p>
            <a:pPr algn="ctr"/>
            <a:r>
              <a:rPr lang="en-GB" dirty="0" smtClean="0"/>
              <a:t>Amygdala determines response – often illogical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Rape/abuse reality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9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Real offenders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581128"/>
            <a:ext cx="2847975" cy="1781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525" y="2466975"/>
            <a:ext cx="1504950" cy="1924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16766"/>
            <a:ext cx="2150356" cy="1360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740" y="2466975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18" y="5157079"/>
            <a:ext cx="2952750" cy="155257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66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Real victims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2060848"/>
            <a:ext cx="3822192" cy="4464496"/>
          </a:xfrm>
        </p:spPr>
        <p:txBody>
          <a:bodyPr>
            <a:normAutofit fontScale="55000" lnSpcReduction="20000"/>
          </a:bodyPr>
          <a:lstStyle/>
          <a:p>
            <a:r>
              <a:rPr lang="en-GB" sz="3300" b="1" dirty="0" smtClean="0"/>
              <a:t>Thanks to the bravery of Terry Crews, the actor and former football player best known as the buff sergeant Terry Jeffords in </a:t>
            </a:r>
            <a:r>
              <a:rPr lang="en-GB" sz="3300" b="1" i="1" dirty="0" smtClean="0"/>
              <a:t>Brooklyn Nine-Nine, </a:t>
            </a:r>
            <a:r>
              <a:rPr lang="en-GB" sz="3300" b="1" dirty="0" smtClean="0"/>
              <a:t>we have a vivid real-life example…Last month, Crews alleged that a male Hollywood executive groped his genitals at an event in 2016.  Even though Crews is six-foot-three, 245 pounds, and known for his muscular physique, he did not feel he could fight back: “I didn’t want [to be] ostracized – par [for] the course when the predator has power and influence.”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Laura Hudson  </a:t>
            </a:r>
            <a:r>
              <a:rPr lang="en-GB" i="1" dirty="0" smtClean="0"/>
              <a:t>The Verge </a:t>
            </a:r>
            <a:r>
              <a:rPr lang="en-GB" dirty="0" smtClean="0"/>
              <a:t>November 13, 2017</a:t>
            </a:r>
            <a:endParaRPr lang="en-GB" dirty="0"/>
          </a:p>
          <a:p>
            <a:endParaRPr lang="en-GB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327797"/>
            <a:ext cx="3822700" cy="2150268"/>
          </a:xfrm>
        </p:spPr>
      </p:pic>
    </p:spTree>
    <p:extLst>
      <p:ext uri="{BB962C8B-B14F-4D97-AF65-F5344CB8AC3E}">
        <p14:creationId xmlns:p14="http://schemas.microsoft.com/office/powerpoint/2010/main" val="328750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The public, who make up juries</a:t>
            </a:r>
          </a:p>
          <a:p>
            <a:pPr algn="ctr"/>
            <a:r>
              <a:rPr lang="en-GB" dirty="0" smtClean="0"/>
              <a:t>The public, who are victim’s parents, friends and colleagues</a:t>
            </a:r>
          </a:p>
          <a:p>
            <a:pPr algn="ctr"/>
            <a:r>
              <a:rPr lang="en-GB" dirty="0" smtClean="0"/>
              <a:t>The Police/Social Services</a:t>
            </a:r>
          </a:p>
          <a:p>
            <a:pPr algn="ctr"/>
            <a:r>
              <a:rPr lang="en-GB" dirty="0" smtClean="0"/>
              <a:t>CPS/Solicitors/Barristers/Judges</a:t>
            </a:r>
          </a:p>
          <a:p>
            <a:pPr algn="ctr"/>
            <a:r>
              <a:rPr lang="en-GB" dirty="0" smtClean="0"/>
              <a:t>Journalists</a:t>
            </a:r>
          </a:p>
          <a:p>
            <a:pPr algn="ctr"/>
            <a:r>
              <a:rPr lang="en-GB" dirty="0" smtClean="0"/>
              <a:t>Victims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subscribes to the myths?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7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98" y="2636912"/>
            <a:ext cx="2884447" cy="282091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many of you are scared of tomatoes?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8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58" y="2420888"/>
            <a:ext cx="5272015" cy="295232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Spiders?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1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glance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98" y="3140969"/>
            <a:ext cx="3150827" cy="214302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49" y="2564904"/>
            <a:ext cx="2608399" cy="2981027"/>
          </a:xfrm>
        </p:spPr>
      </p:pic>
    </p:spTree>
    <p:extLst>
      <p:ext uri="{BB962C8B-B14F-4D97-AF65-F5344CB8AC3E}">
        <p14:creationId xmlns:p14="http://schemas.microsoft.com/office/powerpoint/2010/main" val="373590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GB" dirty="0" err="1" smtClean="0"/>
              <a:t>Embarassment</a:t>
            </a:r>
            <a:endParaRPr lang="en-GB" dirty="0" smtClean="0"/>
          </a:p>
          <a:p>
            <a:pPr algn="ctr"/>
            <a:r>
              <a:rPr lang="en-GB" dirty="0" smtClean="0"/>
              <a:t>Shame</a:t>
            </a:r>
          </a:p>
          <a:p>
            <a:pPr algn="ctr"/>
            <a:r>
              <a:rPr lang="en-GB" dirty="0" smtClean="0"/>
              <a:t>Cultural</a:t>
            </a:r>
          </a:p>
          <a:p>
            <a:pPr algn="ctr"/>
            <a:r>
              <a:rPr lang="en-GB" dirty="0" smtClean="0"/>
              <a:t>Ignorance</a:t>
            </a:r>
          </a:p>
          <a:p>
            <a:pPr algn="ctr"/>
            <a:r>
              <a:rPr lang="en-GB" dirty="0" smtClean="0"/>
              <a:t>Practical – language, disability</a:t>
            </a:r>
          </a:p>
          <a:p>
            <a:pPr algn="ctr"/>
            <a:r>
              <a:rPr lang="en-GB" dirty="0" smtClean="0"/>
              <a:t>Desire to protect offender (CSE in particular)</a:t>
            </a:r>
          </a:p>
          <a:p>
            <a:pPr algn="ctr"/>
            <a:r>
              <a:rPr lang="en-GB" dirty="0" smtClean="0"/>
              <a:t>Desire to protect parents</a:t>
            </a:r>
          </a:p>
          <a:p>
            <a:pPr algn="ctr"/>
            <a:r>
              <a:rPr lang="en-GB" dirty="0" smtClean="0"/>
              <a:t>Lack of awareness of victimhood (children)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barriers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91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GB" dirty="0" smtClean="0"/>
              <a:t>10% - 15%</a:t>
            </a:r>
          </a:p>
          <a:p>
            <a:pPr algn="ctr"/>
            <a:r>
              <a:rPr lang="en-GB" dirty="0" smtClean="0"/>
              <a:t>British Crime Survey 2011</a:t>
            </a:r>
          </a:p>
          <a:p>
            <a:pPr algn="ctr"/>
            <a:r>
              <a:rPr lang="en-GB" dirty="0" smtClean="0"/>
              <a:t>Report of </a:t>
            </a:r>
            <a:r>
              <a:rPr lang="en-GB" dirty="0" err="1" smtClean="0"/>
              <a:t>Childrens</a:t>
            </a:r>
            <a:r>
              <a:rPr lang="en-GB" dirty="0" smtClean="0"/>
              <a:t> Commissioner 2015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96% report stolen cars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6% conviction of reported rape, 6% of 10% = 0.6%, so 99.4% of rapists escaped justice.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Historic reporting rate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17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 smtClean="0"/>
              <a:t>“A SARC is a one-stop location where victims of rape, sexual abuse and serious sexual assault, regardless of gender or age, can receive medical care and counselling and have the opportunity to assist a police investigation, including undergoing a forensic examination, if they so choose.”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r>
              <a:rPr lang="en-GB" dirty="0" smtClean="0"/>
              <a:t> (</a:t>
            </a:r>
            <a:r>
              <a:rPr lang="en-GB" i="1" dirty="0" smtClean="0"/>
              <a:t>A Resource for Developing Sexual Assault Referral Centres – Home Office, Department of Health, Association of Chief Police Officers – October 2009</a:t>
            </a:r>
            <a:r>
              <a:rPr lang="en-GB" dirty="0" smtClean="0"/>
              <a:t>)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SARC?</a:t>
            </a:r>
            <a:endParaRPr lang="en-GB" dirty="0"/>
          </a:p>
        </p:txBody>
      </p:sp>
      <p:pic>
        <p:nvPicPr>
          <p:cNvPr id="4" name="Picture 3" descr="6752 FINAL Bluesky Logo 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548680"/>
            <a:ext cx="1445117" cy="141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2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 smtClean="0"/>
              <a:t>Extreme selfishness</a:t>
            </a:r>
          </a:p>
          <a:p>
            <a:pPr algn="ctr"/>
            <a:r>
              <a:rPr lang="en-GB" dirty="0" smtClean="0"/>
              <a:t>Arrogance</a:t>
            </a:r>
          </a:p>
          <a:p>
            <a:pPr algn="ctr"/>
            <a:r>
              <a:rPr lang="en-GB" dirty="0" smtClean="0"/>
              <a:t>Power and control</a:t>
            </a:r>
          </a:p>
          <a:p>
            <a:pPr algn="ctr"/>
            <a:r>
              <a:rPr lang="en-GB" dirty="0" smtClean="0"/>
              <a:t>Link to Domestic Abuse</a:t>
            </a:r>
          </a:p>
          <a:p>
            <a:pPr algn="ctr"/>
            <a:r>
              <a:rPr lang="en-GB" dirty="0" smtClean="0"/>
              <a:t>Why would they stop?</a:t>
            </a:r>
          </a:p>
          <a:p>
            <a:pPr algn="ctr"/>
            <a:r>
              <a:rPr lang="en-GB" dirty="0" smtClean="0"/>
              <a:t>One victim repeatedly or a series of victims</a:t>
            </a:r>
          </a:p>
          <a:p>
            <a:pPr algn="ctr"/>
            <a:r>
              <a:rPr lang="en-GB" dirty="0" smtClean="0"/>
              <a:t>Unless caught?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Offender behaviour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3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GB" dirty="0" smtClean="0"/>
              <a:t>Antony Mumford 01926 562160</a:t>
            </a:r>
          </a:p>
          <a:p>
            <a:pPr algn="ctr"/>
            <a:r>
              <a:rPr lang="en-GB" dirty="0" smtClean="0">
                <a:hlinkClick r:id="rId2"/>
              </a:rPr>
              <a:t>antony.mumford@uk.g4s.com</a:t>
            </a:r>
            <a:r>
              <a:rPr lang="en-GB" dirty="0" smtClean="0"/>
              <a:t>  </a:t>
            </a:r>
            <a:r>
              <a:rPr lang="en-GB" dirty="0" smtClean="0">
                <a:hlinkClick r:id="rId3"/>
              </a:rPr>
              <a:t>antony.mumford@uk.g4s.com.cjsm.net</a:t>
            </a:r>
            <a:r>
              <a:rPr lang="en-GB" dirty="0" smtClean="0"/>
              <a:t> (secure)</a:t>
            </a:r>
          </a:p>
          <a:p>
            <a:pPr algn="ctr"/>
            <a:r>
              <a:rPr lang="en-GB" dirty="0" smtClean="0">
                <a:hlinkClick r:id="rId4"/>
              </a:rPr>
              <a:t>www.blueskycentre.org.uk</a:t>
            </a:r>
            <a:endParaRPr lang="en-GB" dirty="0" smtClean="0"/>
          </a:p>
          <a:p>
            <a:pPr algn="ctr"/>
            <a:r>
              <a:rPr lang="en-US" dirty="0" smtClean="0"/>
              <a:t>G4S Health  Call Centre 0800 970 0370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West Midlands Children &amp; Young Person Service </a:t>
            </a:r>
          </a:p>
          <a:p>
            <a:pPr algn="ctr"/>
            <a:r>
              <a:rPr lang="en-US" dirty="0" smtClean="0">
                <a:hlinkClick r:id="rId5"/>
              </a:rPr>
              <a:t>www.westmidscyps.co.uk</a:t>
            </a:r>
            <a:endParaRPr lang="en-US" dirty="0" smtClean="0"/>
          </a:p>
          <a:p>
            <a:pPr algn="ctr"/>
            <a:r>
              <a:rPr lang="en-US" dirty="0" smtClean="0"/>
              <a:t>0808 196 2340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</a:t>
            </a:r>
            <a:endParaRPr lang="en-GB" dirty="0"/>
          </a:p>
        </p:txBody>
      </p:sp>
      <p:pic>
        <p:nvPicPr>
          <p:cNvPr id="5" name="Picture 4" descr="6752 FINAL Bluesky Logo RG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52320" y="188640"/>
            <a:ext cx="1474614" cy="1439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Mainly secure forensic evidence for police cases</a:t>
            </a:r>
          </a:p>
          <a:p>
            <a:r>
              <a:rPr lang="en-US" dirty="0" smtClean="0"/>
              <a:t>Also self-referral, including storage and anonymous submission (stranger or offence uncertain)</a:t>
            </a:r>
          </a:p>
          <a:p>
            <a:r>
              <a:rPr lang="en-US" dirty="0" smtClean="0"/>
              <a:t>Submit anon intelligence</a:t>
            </a:r>
          </a:p>
          <a:p>
            <a:r>
              <a:rPr lang="en-US" dirty="0" smtClean="0"/>
              <a:t>Assess risk of pregnancy and infection</a:t>
            </a:r>
          </a:p>
          <a:p>
            <a:r>
              <a:rPr lang="en-US" dirty="0" smtClean="0"/>
              <a:t>Onward referral to GU, MH and support services</a:t>
            </a:r>
          </a:p>
          <a:p>
            <a:r>
              <a:rPr lang="en-US" dirty="0" smtClean="0"/>
              <a:t>Blue Sky Centre for 18 and over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 SARC do?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6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Vaginal rape – 7 days</a:t>
            </a:r>
          </a:p>
          <a:p>
            <a:r>
              <a:rPr lang="en-US" dirty="0" smtClean="0"/>
              <a:t>Anal rape – 72 hours</a:t>
            </a:r>
          </a:p>
          <a:p>
            <a:r>
              <a:rPr lang="en-US" dirty="0" smtClean="0"/>
              <a:t>Oral rape – 48 hours</a:t>
            </a:r>
          </a:p>
          <a:p>
            <a:r>
              <a:rPr lang="en-US" dirty="0" smtClean="0"/>
              <a:t>Digital penetration – 48 hours</a:t>
            </a:r>
          </a:p>
          <a:p>
            <a:r>
              <a:rPr lang="en-US" dirty="0" smtClean="0"/>
              <a:t>Toxicology – 72 hours (blood) 120 hours (urine)</a:t>
            </a:r>
          </a:p>
          <a:p>
            <a:endParaRPr lang="en-US" dirty="0"/>
          </a:p>
          <a:p>
            <a:r>
              <a:rPr lang="en-US" dirty="0" smtClean="0"/>
              <a:t>Underwear, bedding potentially unlimited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Forensic timeframes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8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George Eliot Hospital, </a:t>
            </a:r>
            <a:r>
              <a:rPr lang="en-US" dirty="0" err="1" smtClean="0"/>
              <a:t>Nuneaton</a:t>
            </a:r>
            <a:endParaRPr lang="en-US" dirty="0" smtClean="0"/>
          </a:p>
          <a:p>
            <a:r>
              <a:rPr lang="en-US" dirty="0" smtClean="0"/>
              <a:t>Available 24/7 365 days a </a:t>
            </a:r>
            <a:r>
              <a:rPr lang="en-US" dirty="0" smtClean="0"/>
              <a:t>year</a:t>
            </a:r>
          </a:p>
          <a:p>
            <a:r>
              <a:rPr lang="en-US" smtClean="0"/>
              <a:t>Free dedicated parking </a:t>
            </a:r>
            <a:r>
              <a:rPr lang="en-US" dirty="0" smtClean="0"/>
              <a:t>outside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 specific referral process, phone call will do</a:t>
            </a:r>
          </a:p>
          <a:p>
            <a:r>
              <a:rPr lang="en-US" dirty="0" smtClean="0"/>
              <a:t>Unpredictable caseload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it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72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https://www.youtube.com/watch?v=_</a:t>
            </a:r>
            <a:r>
              <a:rPr lang="en-GB" dirty="0" smtClean="0">
                <a:hlinkClick r:id="rId2"/>
              </a:rPr>
              <a:t>nqS9kp4jGo&amp;feature=player_detailpage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www.blueskycentre.org.uk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Video links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84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>
            <a:normAutofit/>
          </a:bodyPr>
          <a:lstStyle/>
          <a:p>
            <a:r>
              <a:rPr lang="en-GB" dirty="0" smtClean="0"/>
              <a:t>Penetration (to any degree) of vagina, anus or mouth by penis</a:t>
            </a:r>
          </a:p>
          <a:p>
            <a:r>
              <a:rPr lang="en-GB" dirty="0" smtClean="0"/>
              <a:t>Without consent</a:t>
            </a:r>
          </a:p>
          <a:p>
            <a:r>
              <a:rPr lang="en-GB" dirty="0" smtClean="0"/>
              <a:t>Offender does not reasonably believe there is consent </a:t>
            </a:r>
          </a:p>
          <a:p>
            <a:r>
              <a:rPr lang="en-GB" dirty="0" smtClean="0"/>
              <a:t>Cannot </a:t>
            </a:r>
            <a:r>
              <a:rPr lang="en-GB" dirty="0" smtClean="0"/>
              <a:t>consent when </a:t>
            </a:r>
            <a:r>
              <a:rPr lang="en-GB" dirty="0" smtClean="0"/>
              <a:t>heavily intoxicated, incapacitated </a:t>
            </a:r>
            <a:r>
              <a:rPr lang="en-GB" dirty="0" smtClean="0"/>
              <a:t>or asleep</a:t>
            </a:r>
          </a:p>
          <a:p>
            <a:r>
              <a:rPr lang="en-GB" dirty="0" smtClean="0"/>
              <a:t>Only committed by males</a:t>
            </a:r>
          </a:p>
          <a:p>
            <a:r>
              <a:rPr lang="en-GB" dirty="0" smtClean="0"/>
              <a:t>Any gender can be victim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Rape</a:t>
            </a:r>
            <a:br>
              <a:rPr lang="en-GB" dirty="0" smtClean="0"/>
            </a:br>
            <a:r>
              <a:rPr lang="en-GB" dirty="0" smtClean="0"/>
              <a:t>S1 Sexual Offences Act 2003</a:t>
            </a:r>
            <a:endParaRPr lang="en-GB" dirty="0"/>
          </a:p>
        </p:txBody>
      </p:sp>
      <p:pic>
        <p:nvPicPr>
          <p:cNvPr id="4" name="Picture 3" descr="6752 FINAL Bluesky Logo 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5698320"/>
            <a:ext cx="1187624" cy="115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6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Penetration by object other than penis, </a:t>
            </a:r>
            <a:r>
              <a:rPr lang="en-GB" dirty="0" err="1" smtClean="0"/>
              <a:t>ie</a:t>
            </a:r>
            <a:r>
              <a:rPr lang="en-GB" dirty="0" smtClean="0"/>
              <a:t> finger, bottle, sex-toy</a:t>
            </a:r>
          </a:p>
          <a:p>
            <a:r>
              <a:rPr lang="en-GB" dirty="0" smtClean="0"/>
              <a:t>Penetration of vagina or anus (not the mouth)</a:t>
            </a:r>
          </a:p>
          <a:p>
            <a:r>
              <a:rPr lang="en-GB" dirty="0" smtClean="0"/>
              <a:t>Perpetrated by any gender</a:t>
            </a:r>
          </a:p>
          <a:p>
            <a:r>
              <a:rPr lang="en-GB" dirty="0" smtClean="0"/>
              <a:t>Victim any gender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Assault by penetration</a:t>
            </a:r>
            <a:br>
              <a:rPr lang="en-GB" dirty="0" smtClean="0"/>
            </a:br>
            <a:r>
              <a:rPr lang="en-GB" dirty="0" smtClean="0"/>
              <a:t>S2 Sexual Offences Act 2003</a:t>
            </a:r>
            <a:endParaRPr lang="en-GB" dirty="0"/>
          </a:p>
        </p:txBody>
      </p:sp>
      <p:pic>
        <p:nvPicPr>
          <p:cNvPr id="4" name="Picture 3" descr="6752 FINAL Bluesky Logo 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5304354"/>
            <a:ext cx="1368152" cy="13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7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963</TotalTime>
  <Words>798</Words>
  <Application>Microsoft Office PowerPoint</Application>
  <PresentationFormat>On-screen Show (4:3)</PresentationFormat>
  <Paragraphs>129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Calibri</vt:lpstr>
      <vt:lpstr>Candara</vt:lpstr>
      <vt:lpstr>Symbol</vt:lpstr>
      <vt:lpstr>Waveform</vt:lpstr>
      <vt:lpstr>The Blue Sky Centre   Supporting Victims/Survivors of Sexual Assault in Coventry and Warwickshire</vt:lpstr>
      <vt:lpstr>Your Questions are (probably)</vt:lpstr>
      <vt:lpstr>What is a SARC?</vt:lpstr>
      <vt:lpstr>What does a SARC do?</vt:lpstr>
      <vt:lpstr>Forensic timeframes</vt:lpstr>
      <vt:lpstr>Where is it </vt:lpstr>
      <vt:lpstr>Video links</vt:lpstr>
      <vt:lpstr>Rape S1 Sexual Offences Act 2003</vt:lpstr>
      <vt:lpstr>Assault by penetration S2 Sexual Offences Act 2003</vt:lpstr>
      <vt:lpstr>Sexual Assault</vt:lpstr>
      <vt:lpstr>Historic vicious circle – Rape Myths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Blaming the victim</vt:lpstr>
      <vt:lpstr>PowerPoint Presentation</vt:lpstr>
      <vt:lpstr>Rape/abuse reality</vt:lpstr>
      <vt:lpstr>Real offenders</vt:lpstr>
      <vt:lpstr>Real victims</vt:lpstr>
      <vt:lpstr>Who subscribes to the myths?</vt:lpstr>
      <vt:lpstr>How many of you are scared of tomatoes?</vt:lpstr>
      <vt:lpstr>Spiders?</vt:lpstr>
      <vt:lpstr>First glance</vt:lpstr>
      <vt:lpstr>Other barriers</vt:lpstr>
      <vt:lpstr>Historic reporting rate</vt:lpstr>
      <vt:lpstr>Offender behaviour</vt:lpstr>
      <vt:lpstr>Contact</vt:lpstr>
    </vt:vector>
  </TitlesOfParts>
  <Company>Warwickshire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Achieving the vision and closing the gap for victims/survivors of sexual assault in Coventry and Warwickshire: How will you ensure the SARC increases confidence to report?</dc:title>
  <dc:creator>Tony Mumford</dc:creator>
  <cp:lastModifiedBy>Antony Mumford</cp:lastModifiedBy>
  <cp:revision>127</cp:revision>
  <cp:lastPrinted>2012-08-31T12:50:50Z</cp:lastPrinted>
  <dcterms:created xsi:type="dcterms:W3CDTF">2012-08-31T07:58:18Z</dcterms:created>
  <dcterms:modified xsi:type="dcterms:W3CDTF">2020-07-09T11:18:29Z</dcterms:modified>
</cp:coreProperties>
</file>