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82" r:id="rId5"/>
    <p:sldId id="266" r:id="rId6"/>
    <p:sldId id="284" r:id="rId7"/>
    <p:sldId id="302" r:id="rId8"/>
    <p:sldId id="303" r:id="rId9"/>
    <p:sldId id="304" r:id="rId10"/>
    <p:sldId id="305" r:id="rId11"/>
    <p:sldId id="306" r:id="rId12"/>
    <p:sldId id="307" r:id="rId13"/>
    <p:sldId id="308" r:id="rId14"/>
    <p:sldId id="285" r:id="rId15"/>
    <p:sldId id="297" r:id="rId16"/>
    <p:sldId id="299" r:id="rId17"/>
    <p:sldId id="287" r:id="rId18"/>
    <p:sldId id="288" r:id="rId19"/>
    <p:sldId id="289" r:id="rId20"/>
    <p:sldId id="298" r:id="rId21"/>
    <p:sldId id="300" r:id="rId22"/>
    <p:sldId id="291" r:id="rId23"/>
    <p:sldId id="301" r:id="rId24"/>
    <p:sldId id="293" r:id="rId25"/>
    <p:sldId id="294" r:id="rId26"/>
    <p:sldId id="309"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32"/>
    <a:srgbClr val="5E1B6D"/>
    <a:srgbClr val="EF5BA1"/>
    <a:srgbClr val="5C1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84"/>
    <p:restoredTop sz="94666"/>
  </p:normalViewPr>
  <p:slideViewPr>
    <p:cSldViewPr snapToGrid="0" snapToObjects="1">
      <p:cViewPr varScale="1">
        <p:scale>
          <a:sx n="70" d="100"/>
          <a:sy n="70" d="100"/>
        </p:scale>
        <p:origin x="11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1D2A0-5B30-F443-8213-968048EAECDD}" type="datetimeFigureOut">
              <a:rPr lang="en-US" smtClean="0"/>
              <a:t>8/3/2020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ED2FA-EF16-8240-AF9F-3E3C8CF5B21C}" type="slidenum">
              <a:rPr lang="en-US" smtClean="0"/>
              <a:t>‹#›</a:t>
            </a:fld>
            <a:endParaRPr lang="en-US" dirty="0"/>
          </a:p>
        </p:txBody>
      </p:sp>
    </p:spTree>
    <p:extLst>
      <p:ext uri="{BB962C8B-B14F-4D97-AF65-F5344CB8AC3E}">
        <p14:creationId xmlns:p14="http://schemas.microsoft.com/office/powerpoint/2010/main" val="318017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9104DD-C131-449B-8834-B303E55C2918}" type="slidenum">
              <a:rPr lang="en-GB" smtClean="0"/>
              <a:t>4</a:t>
            </a:fld>
            <a:endParaRPr lang="en-GB"/>
          </a:p>
        </p:txBody>
      </p:sp>
    </p:spTree>
    <p:extLst>
      <p:ext uri="{BB962C8B-B14F-4D97-AF65-F5344CB8AC3E}">
        <p14:creationId xmlns:p14="http://schemas.microsoft.com/office/powerpoint/2010/main" val="68836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9104DD-C131-449B-8834-B303E55C2918}" type="slidenum">
              <a:rPr lang="en-GB" smtClean="0"/>
              <a:t>5</a:t>
            </a:fld>
            <a:endParaRPr lang="en-GB"/>
          </a:p>
        </p:txBody>
      </p:sp>
    </p:spTree>
    <p:extLst>
      <p:ext uri="{BB962C8B-B14F-4D97-AF65-F5344CB8AC3E}">
        <p14:creationId xmlns:p14="http://schemas.microsoft.com/office/powerpoint/2010/main" val="66530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89104DD-C131-449B-8834-B303E55C2918}" type="slidenum">
              <a:rPr lang="en-GB" smtClean="0"/>
              <a:t>6</a:t>
            </a:fld>
            <a:endParaRPr lang="en-GB"/>
          </a:p>
        </p:txBody>
      </p:sp>
    </p:spTree>
    <p:extLst>
      <p:ext uri="{BB962C8B-B14F-4D97-AF65-F5344CB8AC3E}">
        <p14:creationId xmlns:p14="http://schemas.microsoft.com/office/powerpoint/2010/main" val="149812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89104DD-C131-449B-8834-B303E55C2918}" type="slidenum">
              <a:rPr lang="en-GB" smtClean="0"/>
              <a:t>7</a:t>
            </a:fld>
            <a:endParaRPr lang="en-GB"/>
          </a:p>
        </p:txBody>
      </p:sp>
    </p:spTree>
    <p:extLst>
      <p:ext uri="{BB962C8B-B14F-4D97-AF65-F5344CB8AC3E}">
        <p14:creationId xmlns:p14="http://schemas.microsoft.com/office/powerpoint/2010/main" val="11519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89104DD-C131-449B-8834-B303E55C2918}" type="slidenum">
              <a:rPr lang="en-GB" smtClean="0"/>
              <a:t>8</a:t>
            </a:fld>
            <a:endParaRPr lang="en-GB"/>
          </a:p>
        </p:txBody>
      </p:sp>
    </p:spTree>
    <p:extLst>
      <p:ext uri="{BB962C8B-B14F-4D97-AF65-F5344CB8AC3E}">
        <p14:creationId xmlns:p14="http://schemas.microsoft.com/office/powerpoint/2010/main" val="7936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89104DD-C131-449B-8834-B303E55C2918}" type="slidenum">
              <a:rPr lang="en-GB" smtClean="0"/>
              <a:t>9</a:t>
            </a:fld>
            <a:endParaRPr lang="en-GB"/>
          </a:p>
        </p:txBody>
      </p:sp>
    </p:spTree>
    <p:extLst>
      <p:ext uri="{BB962C8B-B14F-4D97-AF65-F5344CB8AC3E}">
        <p14:creationId xmlns:p14="http://schemas.microsoft.com/office/powerpoint/2010/main" val="149903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1"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89104DD-C131-449B-8834-B303E55C2918}" type="slidenum">
              <a:rPr lang="en-GB" smtClean="0"/>
              <a:t>10</a:t>
            </a:fld>
            <a:endParaRPr lang="en-GB"/>
          </a:p>
        </p:txBody>
      </p:sp>
    </p:spTree>
    <p:extLst>
      <p:ext uri="{BB962C8B-B14F-4D97-AF65-F5344CB8AC3E}">
        <p14:creationId xmlns:p14="http://schemas.microsoft.com/office/powerpoint/2010/main" val="299141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delet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xmlns="" id="{314887F2-4ACF-0D4C-94E0-C6546B1CDD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705D2D51-6122-124A-AE20-4D15C382509A}"/>
              </a:ext>
            </a:extLst>
          </p:cNvPr>
          <p:cNvSpPr txBox="1"/>
          <p:nvPr userDrawn="1"/>
        </p:nvSpPr>
        <p:spPr>
          <a:xfrm>
            <a:off x="2043012" y="628233"/>
            <a:ext cx="8105975" cy="5601533"/>
          </a:xfrm>
          <a:prstGeom prst="rect">
            <a:avLst/>
          </a:prstGeom>
          <a:noFill/>
        </p:spPr>
        <p:txBody>
          <a:bodyPr wrap="square" rtlCol="0">
            <a:spAutoFit/>
          </a:bodyPr>
          <a:lstStyle/>
          <a:p>
            <a:r>
              <a:rPr lang="en-US" b="1" dirty="0">
                <a:solidFill>
                  <a:schemeClr val="tx1"/>
                </a:solidFill>
                <a:latin typeface="Century Gothic" panose="020B0502020202020204" pitchFamily="34" charset="0"/>
              </a:rPr>
              <a:t>Before you start…</a:t>
            </a:r>
          </a:p>
          <a:p>
            <a:endParaRPr lang="en-US" b="1" dirty="0">
              <a:solidFill>
                <a:schemeClr val="tx1"/>
              </a:solidFill>
              <a:latin typeface="Century Gothic" panose="020B0502020202020204" pitchFamily="34" charset="0"/>
            </a:endParaRPr>
          </a:p>
          <a:p>
            <a:r>
              <a:rPr lang="en-US" sz="1400" b="1" dirty="0">
                <a:solidFill>
                  <a:schemeClr val="tx1"/>
                </a:solidFill>
                <a:latin typeface="Century Gothic" panose="020B0502020202020204" pitchFamily="34" charset="0"/>
              </a:rPr>
              <a:t>Some tips from the marketing team to keep your presentation clear, helpful and on-brand </a:t>
            </a:r>
            <a:r>
              <a:rPr lang="en-US" sz="1400" b="1" dirty="0">
                <a:solidFill>
                  <a:schemeClr val="tx1"/>
                </a:solidFill>
                <a:latin typeface="Century Gothic" panose="020B0502020202020204" pitchFamily="34" charset="0"/>
                <a:sym typeface="Wingdings" pitchFamily="2" charset="2"/>
              </a:rPr>
              <a: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Before you make your presentation, be clear about your overall message and story; build your presentation around this.</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If you want people to remember details or important information, consider supporting your presentation with a handout, or better yet, an intranet page with a recap or further info. </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Use simple, friendly and positive language. Avoid acronyms and technical language. Try to use ‘we’, ‘our’ ‘us’ and ‘you’ instead of repeating the name of the organisation, or when referring to staff/colleagues. Test run your presentation to see if it’s clear, calm and helpful.</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don’t be tempted to add images or clipart(!) from the internet. The look of our presentations is part of our brand and it needs to be consistent across the organisation. If you have some special design requirements, please get in touch with the marketing team.</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Remember, we are a charity dedicated to helping people. Rather than focus the presentation on achievements and statistics about the organisation, use this opportunity to share the stories and experiences of the people we help.</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use Century Gothic font throughout your presentation. This is our in-house brand font.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Lastly, don’t forget to delete this slide!</a:t>
            </a:r>
          </a:p>
        </p:txBody>
      </p:sp>
    </p:spTree>
    <p:extLst>
      <p:ext uri="{BB962C8B-B14F-4D97-AF65-F5344CB8AC3E}">
        <p14:creationId xmlns:p14="http://schemas.microsoft.com/office/powerpoint/2010/main" val="1578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D7DA9AC0-D33C-534C-A3E7-292177B52B53}"/>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xmlns="" id="{ECCB8B37-C9C6-AA4F-9117-D781587E4F3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0EB131C2-2B93-6747-8927-A0E90C917041}"/>
                </a:ext>
              </a:extLst>
            </p:cNvPr>
            <p:cNvSpPr txBox="1"/>
            <p:nvPr/>
          </p:nvSpPr>
          <p:spPr>
            <a:xfrm>
              <a:off x="785931" y="6453729"/>
              <a:ext cx="2978825" cy="246221"/>
            </a:xfrm>
            <a:prstGeom prst="rect">
              <a:avLst/>
            </a:prstGeom>
            <a:noFill/>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xmlns="" id="{EF364810-80B7-8C49-AA9F-A5BB9FD3BA0F}"/>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Quote title slide</a:t>
            </a:r>
          </a:p>
        </p:txBody>
      </p:sp>
      <p:sp>
        <p:nvSpPr>
          <p:cNvPr id="10" name="Text Placeholder 14">
            <a:extLst>
              <a:ext uri="{FF2B5EF4-FFF2-40B4-BE49-F238E27FC236}">
                <a16:creationId xmlns:a16="http://schemas.microsoft.com/office/drawing/2014/main" xmlns="" id="{6F296AF6-49D3-A54A-9B66-EFD10F56D63B}"/>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2" name="Text Placeholder 9">
            <a:extLst>
              <a:ext uri="{FF2B5EF4-FFF2-40B4-BE49-F238E27FC236}">
                <a16:creationId xmlns:a16="http://schemas.microsoft.com/office/drawing/2014/main" xmlns="" id="{5F6E9EFF-2C7C-1E41-9437-7999F41B46EC}"/>
              </a:ext>
            </a:extLst>
          </p:cNvPr>
          <p:cNvSpPr>
            <a:spLocks noGrp="1"/>
          </p:cNvSpPr>
          <p:nvPr>
            <p:ph type="body" sz="quarter" idx="13" hasCustomPrompt="1"/>
          </p:nvPr>
        </p:nvSpPr>
        <p:spPr>
          <a:xfrm>
            <a:off x="1754436" y="2609437"/>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6" name="Picture 15">
            <a:extLst>
              <a:ext uri="{FF2B5EF4-FFF2-40B4-BE49-F238E27FC236}">
                <a16:creationId xmlns:a16="http://schemas.microsoft.com/office/drawing/2014/main" xmlns="" id="{0CA1C8B5-DDD6-7C41-BA13-4E4336D6D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6500" y="2632175"/>
            <a:ext cx="1611064" cy="1996238"/>
          </a:xfrm>
          <a:prstGeom prst="rect">
            <a:avLst/>
          </a:prstGeom>
        </p:spPr>
      </p:pic>
    </p:spTree>
    <p:extLst>
      <p:ext uri="{BB962C8B-B14F-4D97-AF65-F5344CB8AC3E}">
        <p14:creationId xmlns:p14="http://schemas.microsoft.com/office/powerpoint/2010/main" val="42516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 layout">
    <p:spTree>
      <p:nvGrpSpPr>
        <p:cNvPr id="1" name=""/>
        <p:cNvGrpSpPr/>
        <p:nvPr/>
      </p:nvGrpSpPr>
      <p:grpSpPr>
        <a:xfrm>
          <a:off x="0" y="0"/>
          <a:ext cx="0" cy="0"/>
          <a:chOff x="0" y="0"/>
          <a:chExt cx="0" cy="0"/>
        </a:xfrm>
      </p:grpSpPr>
      <p:pic>
        <p:nvPicPr>
          <p:cNvPr id="13" name="Picture 12" descr="A picture containing person, sitting, window, man&#10;&#10;Description automatically generated">
            <a:extLst>
              <a:ext uri="{FF2B5EF4-FFF2-40B4-BE49-F238E27FC236}">
                <a16:creationId xmlns:a16="http://schemas.microsoft.com/office/drawing/2014/main" xmlns="" id="{71E02EAD-06B0-9749-B90E-C71AF25941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C7C5ED58-E695-AF4A-953F-947904D621E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xmlns="" id="{61A014CD-4326-CF4C-88A1-77243F6F078D}"/>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5F6D32B1-9EE3-784F-B1BE-07841D995209}"/>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xmlns="" id="{666808DC-9B20-3B4C-8CED-A773BBB466DF}"/>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Photo title slide</a:t>
            </a:r>
          </a:p>
        </p:txBody>
      </p:sp>
      <p:sp>
        <p:nvSpPr>
          <p:cNvPr id="11" name="Text Placeholder 14">
            <a:extLst>
              <a:ext uri="{FF2B5EF4-FFF2-40B4-BE49-F238E27FC236}">
                <a16:creationId xmlns:a16="http://schemas.microsoft.com/office/drawing/2014/main" xmlns="" id="{3356C571-646E-ED4B-8C4E-D44953B57803}"/>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85659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layout">
    <p:spTree>
      <p:nvGrpSpPr>
        <p:cNvPr id="1" name=""/>
        <p:cNvGrpSpPr/>
        <p:nvPr/>
      </p:nvGrpSpPr>
      <p:grpSpPr>
        <a:xfrm>
          <a:off x="0" y="0"/>
          <a:ext cx="0" cy="0"/>
          <a:chOff x="0" y="0"/>
          <a:chExt cx="0" cy="0"/>
        </a:xfrm>
      </p:grpSpPr>
      <p:pic>
        <p:nvPicPr>
          <p:cNvPr id="13" name="Picture 12" descr="A picture containing person, outdoor, man, riding&#10;&#10;Description automatically generated">
            <a:extLst>
              <a:ext uri="{FF2B5EF4-FFF2-40B4-BE49-F238E27FC236}">
                <a16:creationId xmlns:a16="http://schemas.microsoft.com/office/drawing/2014/main" xmlns="" id="{B5359FF1-35D4-3140-BB0B-7FEF078812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xmlns="" id="{5B6BB72A-4FE6-8440-9154-09B6D8706BC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Photo title slide</a:t>
            </a:r>
          </a:p>
        </p:txBody>
      </p:sp>
      <p:sp>
        <p:nvSpPr>
          <p:cNvPr id="11" name="Text Placeholder 14">
            <a:extLst>
              <a:ext uri="{FF2B5EF4-FFF2-40B4-BE49-F238E27FC236}">
                <a16:creationId xmlns:a16="http://schemas.microsoft.com/office/drawing/2014/main" xmlns="" id="{422FAF45-9764-2544-95F5-FDB914E198CF}"/>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grpSp>
        <p:nvGrpSpPr>
          <p:cNvPr id="15" name="Group 14">
            <a:extLst>
              <a:ext uri="{FF2B5EF4-FFF2-40B4-BE49-F238E27FC236}">
                <a16:creationId xmlns:a16="http://schemas.microsoft.com/office/drawing/2014/main" xmlns="" id="{5A15F242-4E5E-BA4B-B295-4E8D1A65A3EE}"/>
              </a:ext>
            </a:extLst>
          </p:cNvPr>
          <p:cNvGrpSpPr/>
          <p:nvPr userDrawn="1"/>
        </p:nvGrpSpPr>
        <p:grpSpPr>
          <a:xfrm>
            <a:off x="0" y="6322219"/>
            <a:ext cx="12192000" cy="377731"/>
            <a:chOff x="0" y="6322219"/>
            <a:chExt cx="12192000" cy="377731"/>
          </a:xfrm>
        </p:grpSpPr>
        <p:cxnSp>
          <p:nvCxnSpPr>
            <p:cNvPr id="16" name="Straight Connector 15">
              <a:extLst>
                <a:ext uri="{FF2B5EF4-FFF2-40B4-BE49-F238E27FC236}">
                  <a16:creationId xmlns:a16="http://schemas.microsoft.com/office/drawing/2014/main" xmlns="" id="{41DB19B7-5E89-B340-B6C6-7B54D5A3202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9296B25C-7AB7-694C-A6AD-6715ECE93F58}"/>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9729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layout 2">
    <p:spTree>
      <p:nvGrpSpPr>
        <p:cNvPr id="1" name=""/>
        <p:cNvGrpSpPr/>
        <p:nvPr/>
      </p:nvGrpSpPr>
      <p:grpSpPr>
        <a:xfrm>
          <a:off x="0" y="0"/>
          <a:ext cx="0" cy="0"/>
          <a:chOff x="0" y="0"/>
          <a:chExt cx="0" cy="0"/>
        </a:xfrm>
      </p:grpSpPr>
      <p:pic>
        <p:nvPicPr>
          <p:cNvPr id="11" name="Picture 10" descr="A person posing for the camera&#10;&#10;Description automatically generated">
            <a:extLst>
              <a:ext uri="{FF2B5EF4-FFF2-40B4-BE49-F238E27FC236}">
                <a16:creationId xmlns:a16="http://schemas.microsoft.com/office/drawing/2014/main" xmlns="" id="{AE629778-9EDE-EA44-BEE6-596EC171B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DD06EC90-6275-D349-850A-CA9144881FCD}"/>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xmlns="" id="{45DBDCCC-E46D-4C48-8DD0-EB261D1E817B}"/>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BC24BE96-7C9D-E241-9F6A-86D198C77450}"/>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8" name="Text Placeholder 11">
            <a:extLst>
              <a:ext uri="{FF2B5EF4-FFF2-40B4-BE49-F238E27FC236}">
                <a16:creationId xmlns:a16="http://schemas.microsoft.com/office/drawing/2014/main" xmlns="" id="{E40F62A5-D472-4742-8A78-F14A8AC2409C}"/>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3. Photo title slide</a:t>
            </a:r>
          </a:p>
        </p:txBody>
      </p:sp>
      <p:sp>
        <p:nvSpPr>
          <p:cNvPr id="9" name="Text Placeholder 14">
            <a:extLst>
              <a:ext uri="{FF2B5EF4-FFF2-40B4-BE49-F238E27FC236}">
                <a16:creationId xmlns:a16="http://schemas.microsoft.com/office/drawing/2014/main" xmlns="" id="{B372E131-5A4F-F143-9FA8-E9AF7BF1D0E9}"/>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07950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our photo righ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xmlns="" id="{5D216852-8785-554A-B615-12AA70FD98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3482" cy="6858000"/>
          </a:xfrm>
          <a:prstGeom prst="rect">
            <a:avLst/>
          </a:prstGeom>
        </p:spPr>
      </p:pic>
      <p:sp>
        <p:nvSpPr>
          <p:cNvPr id="3" name="Picture Placeholder 2">
            <a:extLst>
              <a:ext uri="{FF2B5EF4-FFF2-40B4-BE49-F238E27FC236}">
                <a16:creationId xmlns:a16="http://schemas.microsoft.com/office/drawing/2014/main" xmlns="" id="{AE8D3697-AA9F-A04E-9DAF-0836CA019BA6}"/>
              </a:ext>
            </a:extLst>
          </p:cNvPr>
          <p:cNvSpPr>
            <a:spLocks noGrp="1"/>
          </p:cNvSpPr>
          <p:nvPr>
            <p:ph type="pic" idx="1" hasCustomPrompt="1"/>
          </p:nvPr>
        </p:nvSpPr>
        <p:spPr>
          <a:xfrm>
            <a:off x="6093482"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a16="http://schemas.microsoft.com/office/drawing/2014/main" xmlns="" id="{6D77EB3B-EA1F-9D40-9EBC-22E49DC23049}"/>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Your photo slide</a:t>
            </a:r>
          </a:p>
        </p:txBody>
      </p:sp>
      <p:sp>
        <p:nvSpPr>
          <p:cNvPr id="5" name="Text Placeholder 14">
            <a:extLst>
              <a:ext uri="{FF2B5EF4-FFF2-40B4-BE49-F238E27FC236}">
                <a16:creationId xmlns:a16="http://schemas.microsoft.com/office/drawing/2014/main" xmlns="" id="{E03F2D4C-3C26-8949-9485-204830E574A0}"/>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41441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our photo lef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xmlns="" id="{34F1EAF3-1BB9-C744-AD4F-3B7F11B379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8518" y="0"/>
            <a:ext cx="6093482" cy="6858000"/>
          </a:xfrm>
          <a:prstGeom prst="rect">
            <a:avLst/>
          </a:prstGeom>
        </p:spPr>
      </p:pic>
      <p:sp>
        <p:nvSpPr>
          <p:cNvPr id="2" name="Picture Placeholder 2">
            <a:extLst>
              <a:ext uri="{FF2B5EF4-FFF2-40B4-BE49-F238E27FC236}">
                <a16:creationId xmlns:a16="http://schemas.microsoft.com/office/drawing/2014/main" xmlns="" id="{AE8D3697-AA9F-A04E-9DAF-0836CA019BA6}"/>
              </a:ext>
            </a:extLst>
          </p:cNvPr>
          <p:cNvSpPr>
            <a:spLocks noGrp="1"/>
          </p:cNvSpPr>
          <p:nvPr>
            <p:ph type="pic" idx="1" hasCustomPrompt="1"/>
          </p:nvPr>
        </p:nvSpPr>
        <p:spPr>
          <a:xfrm>
            <a:off x="0"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a16="http://schemas.microsoft.com/office/drawing/2014/main" xmlns="" id="{FE3F6BBE-7DB1-454B-AA2B-C074CFDC6AB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Your photo slide</a:t>
            </a:r>
          </a:p>
        </p:txBody>
      </p:sp>
      <p:sp>
        <p:nvSpPr>
          <p:cNvPr id="5" name="Text Placeholder 14">
            <a:extLst>
              <a:ext uri="{FF2B5EF4-FFF2-40B4-BE49-F238E27FC236}">
                <a16:creationId xmlns:a16="http://schemas.microsoft.com/office/drawing/2014/main" xmlns="" id="{DAB0BDA9-2A89-F340-A4FC-4B70DC36E6A7}"/>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8520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xmlns="" id="{0A6071FB-08E7-714D-BAB9-AC9C9DA3CE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xmlns="" id="{169A8169-B471-B146-ABE1-644DB49DE83E}"/>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a16="http://schemas.microsoft.com/office/drawing/2014/main" xmlns="" id="{197F88CC-9DE1-2F45-8346-6C03DBC6F6F2}"/>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B5F473E4-181D-6D4E-A80E-8686B8F4756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xmlns="" id="{45E8EF47-8202-E445-ABF9-087BD8E0C4B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Conclusion slide</a:t>
            </a:r>
          </a:p>
        </p:txBody>
      </p:sp>
      <p:sp>
        <p:nvSpPr>
          <p:cNvPr id="10" name="Text Placeholder 14">
            <a:extLst>
              <a:ext uri="{FF2B5EF4-FFF2-40B4-BE49-F238E27FC236}">
                <a16:creationId xmlns:a16="http://schemas.microsoft.com/office/drawing/2014/main" xmlns="" id="{F0531FDB-2C54-6A46-9D64-BF75838FDEE8}"/>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reiterate your objective and how you arrived here. Sum up with a small number of key points:</a:t>
            </a:r>
          </a:p>
          <a:p>
            <a:pPr lvl="0"/>
            <a:endParaRPr lang="en-US" dirty="0"/>
          </a:p>
        </p:txBody>
      </p:sp>
      <p:sp>
        <p:nvSpPr>
          <p:cNvPr id="11" name="Text Placeholder 20">
            <a:extLst>
              <a:ext uri="{FF2B5EF4-FFF2-40B4-BE49-F238E27FC236}">
                <a16:creationId xmlns:a16="http://schemas.microsoft.com/office/drawing/2014/main" xmlns="" id="{6DD0CBE7-A1A4-2C4B-8E50-B76B9821AB00}"/>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111398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xmlns="" id="{8DEF6950-7CA8-7245-AA06-02F833376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xmlns=""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xmlns=""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xmlns="" id="{127A883F-C6A9-DE40-A14D-DEDF21063B7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Questions slide</a:t>
            </a:r>
          </a:p>
        </p:txBody>
      </p:sp>
      <p:sp>
        <p:nvSpPr>
          <p:cNvPr id="11" name="Text Placeholder 14">
            <a:extLst>
              <a:ext uri="{FF2B5EF4-FFF2-40B4-BE49-F238E27FC236}">
                <a16:creationId xmlns:a16="http://schemas.microsoft.com/office/drawing/2014/main" xmlns="" id="{0859654C-7376-EA45-9B34-E08ED274A48D}"/>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Use this slide to open up your topic to your audience. Allow your audience to offer feedback and ask questions</a:t>
            </a:r>
          </a:p>
          <a:p>
            <a:pPr lvl="0"/>
            <a:endParaRPr lang="en-US" dirty="0"/>
          </a:p>
        </p:txBody>
      </p:sp>
    </p:spTree>
    <p:extLst>
      <p:ext uri="{BB962C8B-B14F-4D97-AF65-F5344CB8AC3E}">
        <p14:creationId xmlns:p14="http://schemas.microsoft.com/office/powerpoint/2010/main" val="108430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27" name="Picture 26" descr="A picture containing drawing&#10;&#10;Description automatically generated">
            <a:extLst>
              <a:ext uri="{FF2B5EF4-FFF2-40B4-BE49-F238E27FC236}">
                <a16:creationId xmlns:a16="http://schemas.microsoft.com/office/drawing/2014/main" xmlns="" id="{6873537F-07A7-5A46-AC01-F3D5F3B65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xmlns=""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xmlns=""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xmlns="" id="{07F1E00E-0CF9-4D42-9104-FEE2A9A083BA}"/>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Get in touch</a:t>
            </a:r>
          </a:p>
        </p:txBody>
      </p:sp>
      <p:sp>
        <p:nvSpPr>
          <p:cNvPr id="11" name="Text Placeholder 14">
            <a:extLst>
              <a:ext uri="{FF2B5EF4-FFF2-40B4-BE49-F238E27FC236}">
                <a16:creationId xmlns:a16="http://schemas.microsoft.com/office/drawing/2014/main" xmlns="" id="{86C0EABB-A71D-0840-BDAC-2EECEAF7ADFF}"/>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Add your contact details so your audience can get in touch with you later. If you have a web address, social media or useful intranet page, add the details here.</a:t>
            </a:r>
          </a:p>
          <a:p>
            <a:pPr lvl="0"/>
            <a:endParaRPr lang="en-US" dirty="0"/>
          </a:p>
        </p:txBody>
      </p:sp>
      <p:sp>
        <p:nvSpPr>
          <p:cNvPr id="12" name="Text Placeholder 14">
            <a:extLst>
              <a:ext uri="{FF2B5EF4-FFF2-40B4-BE49-F238E27FC236}">
                <a16:creationId xmlns:a16="http://schemas.microsoft.com/office/drawing/2014/main" xmlns="" id="{71B961FA-04C5-DD45-8DAD-EC2018A9242A}"/>
              </a:ext>
            </a:extLst>
          </p:cNvPr>
          <p:cNvSpPr>
            <a:spLocks noGrp="1"/>
          </p:cNvSpPr>
          <p:nvPr>
            <p:ph type="body" sz="quarter" idx="12" hasCustomPrompt="1"/>
          </p:nvPr>
        </p:nvSpPr>
        <p:spPr>
          <a:xfrm>
            <a:off x="785930" y="2572202"/>
            <a:ext cx="1509529" cy="319442"/>
          </a:xfrm>
          <a:prstGeom prst="rect">
            <a:avLst/>
          </a:prstGeom>
        </p:spPr>
        <p:txBody>
          <a:bodyPr/>
          <a:lstStyle>
            <a:lvl1pPr marL="0" indent="0">
              <a:lnSpc>
                <a:spcPct val="100000"/>
              </a:lnSpc>
              <a:buNone/>
              <a:defRPr sz="1400" b="1">
                <a:solidFill>
                  <a:schemeClr val="tx1"/>
                </a:solidFill>
              </a:defRPr>
            </a:lvl1pPr>
          </a:lstStyle>
          <a:p>
            <a:r>
              <a:rPr lang="en-US" dirty="0"/>
              <a:t>Contact name:</a:t>
            </a:r>
          </a:p>
          <a:p>
            <a:endParaRPr lang="en-US" dirty="0"/>
          </a:p>
          <a:p>
            <a:pPr lvl="0"/>
            <a:endParaRPr lang="en-US" dirty="0"/>
          </a:p>
        </p:txBody>
      </p:sp>
      <p:sp>
        <p:nvSpPr>
          <p:cNvPr id="15" name="Text Placeholder 14">
            <a:extLst>
              <a:ext uri="{FF2B5EF4-FFF2-40B4-BE49-F238E27FC236}">
                <a16:creationId xmlns:a16="http://schemas.microsoft.com/office/drawing/2014/main" xmlns="" id="{37F975C4-0CD7-D648-B56A-2CD4D014932C}"/>
              </a:ext>
            </a:extLst>
          </p:cNvPr>
          <p:cNvSpPr>
            <a:spLocks noGrp="1"/>
          </p:cNvSpPr>
          <p:nvPr>
            <p:ph type="body" sz="quarter" idx="14" hasCustomPrompt="1"/>
          </p:nvPr>
        </p:nvSpPr>
        <p:spPr>
          <a:xfrm>
            <a:off x="785930" y="3019942"/>
            <a:ext cx="1509529" cy="319442"/>
          </a:xfrm>
          <a:prstGeom prst="rect">
            <a:avLst/>
          </a:prstGeom>
        </p:spPr>
        <p:txBody>
          <a:bodyPr/>
          <a:lstStyle>
            <a:lvl1pPr marL="0" indent="0">
              <a:lnSpc>
                <a:spcPct val="100000"/>
              </a:lnSpc>
              <a:buNone/>
              <a:defRPr sz="1400" b="1">
                <a:solidFill>
                  <a:schemeClr val="tx1"/>
                </a:solidFill>
              </a:defRPr>
            </a:lvl1pPr>
          </a:lstStyle>
          <a:p>
            <a:r>
              <a:rPr lang="en-US" dirty="0"/>
              <a:t>Address:</a:t>
            </a:r>
          </a:p>
          <a:p>
            <a:endParaRPr lang="en-US" dirty="0"/>
          </a:p>
          <a:p>
            <a:pPr lvl="0"/>
            <a:endParaRPr lang="en-US" dirty="0"/>
          </a:p>
        </p:txBody>
      </p:sp>
      <p:sp>
        <p:nvSpPr>
          <p:cNvPr id="16" name="Text Placeholder 14">
            <a:extLst>
              <a:ext uri="{FF2B5EF4-FFF2-40B4-BE49-F238E27FC236}">
                <a16:creationId xmlns:a16="http://schemas.microsoft.com/office/drawing/2014/main" xmlns="" id="{B81D969B-D2DD-7741-A687-7752768812CA}"/>
              </a:ext>
            </a:extLst>
          </p:cNvPr>
          <p:cNvSpPr>
            <a:spLocks noGrp="1"/>
          </p:cNvSpPr>
          <p:nvPr>
            <p:ph type="body" sz="quarter" idx="15" hasCustomPrompt="1"/>
          </p:nvPr>
        </p:nvSpPr>
        <p:spPr>
          <a:xfrm>
            <a:off x="785930" y="3448764"/>
            <a:ext cx="1509529" cy="319442"/>
          </a:xfrm>
          <a:prstGeom prst="rect">
            <a:avLst/>
          </a:prstGeom>
        </p:spPr>
        <p:txBody>
          <a:bodyPr/>
          <a:lstStyle>
            <a:lvl1pPr marL="0" indent="0">
              <a:lnSpc>
                <a:spcPct val="100000"/>
              </a:lnSpc>
              <a:buNone/>
              <a:defRPr sz="1400" b="1">
                <a:solidFill>
                  <a:schemeClr val="tx1"/>
                </a:solidFill>
              </a:defRPr>
            </a:lvl1pPr>
          </a:lstStyle>
          <a:p>
            <a:r>
              <a:rPr lang="en-US" dirty="0"/>
              <a:t>E:</a:t>
            </a:r>
          </a:p>
          <a:p>
            <a:endParaRPr lang="en-US" dirty="0"/>
          </a:p>
          <a:p>
            <a:pPr lvl="0"/>
            <a:endParaRPr lang="en-US" dirty="0"/>
          </a:p>
        </p:txBody>
      </p:sp>
      <p:sp>
        <p:nvSpPr>
          <p:cNvPr id="17" name="Text Placeholder 14">
            <a:extLst>
              <a:ext uri="{FF2B5EF4-FFF2-40B4-BE49-F238E27FC236}">
                <a16:creationId xmlns:a16="http://schemas.microsoft.com/office/drawing/2014/main" xmlns="" id="{08CE6BD4-A859-494E-B1AE-2A722E94A1AF}"/>
              </a:ext>
            </a:extLst>
          </p:cNvPr>
          <p:cNvSpPr>
            <a:spLocks noGrp="1"/>
          </p:cNvSpPr>
          <p:nvPr>
            <p:ph type="body" sz="quarter" idx="16" hasCustomPrompt="1"/>
          </p:nvPr>
        </p:nvSpPr>
        <p:spPr>
          <a:xfrm>
            <a:off x="785930" y="3902811"/>
            <a:ext cx="1509529" cy="319442"/>
          </a:xfrm>
          <a:prstGeom prst="rect">
            <a:avLst/>
          </a:prstGeom>
        </p:spPr>
        <p:txBody>
          <a:bodyPr/>
          <a:lstStyle>
            <a:lvl1pPr marL="0" indent="0">
              <a:lnSpc>
                <a:spcPct val="100000"/>
              </a:lnSpc>
              <a:buNone/>
              <a:defRPr sz="1400" b="1">
                <a:solidFill>
                  <a:schemeClr val="tx1"/>
                </a:solidFill>
              </a:defRPr>
            </a:lvl1pPr>
          </a:lstStyle>
          <a:p>
            <a:r>
              <a:rPr lang="en-US" dirty="0"/>
              <a:t>T:</a:t>
            </a:r>
          </a:p>
          <a:p>
            <a:endParaRPr lang="en-US" dirty="0"/>
          </a:p>
          <a:p>
            <a:pPr lvl="0"/>
            <a:endParaRPr lang="en-US" dirty="0"/>
          </a:p>
        </p:txBody>
      </p:sp>
      <p:sp>
        <p:nvSpPr>
          <p:cNvPr id="18" name="Text Placeholder 14">
            <a:extLst>
              <a:ext uri="{FF2B5EF4-FFF2-40B4-BE49-F238E27FC236}">
                <a16:creationId xmlns:a16="http://schemas.microsoft.com/office/drawing/2014/main" xmlns="" id="{10F382EA-A589-3D4D-A438-CDF1671A03AC}"/>
              </a:ext>
            </a:extLst>
          </p:cNvPr>
          <p:cNvSpPr>
            <a:spLocks noGrp="1"/>
          </p:cNvSpPr>
          <p:nvPr>
            <p:ph type="body" sz="quarter" idx="17" hasCustomPrompt="1"/>
          </p:nvPr>
        </p:nvSpPr>
        <p:spPr>
          <a:xfrm>
            <a:off x="785930" y="4344246"/>
            <a:ext cx="1509529" cy="319442"/>
          </a:xfrm>
          <a:prstGeom prst="rect">
            <a:avLst/>
          </a:prstGeom>
        </p:spPr>
        <p:txBody>
          <a:bodyPr/>
          <a:lstStyle>
            <a:lvl1pPr marL="0" indent="0">
              <a:lnSpc>
                <a:spcPct val="100000"/>
              </a:lnSpc>
              <a:buNone/>
              <a:defRPr sz="1400" b="1">
                <a:solidFill>
                  <a:schemeClr val="tx1"/>
                </a:solidFill>
              </a:defRPr>
            </a:lvl1pPr>
          </a:lstStyle>
          <a:p>
            <a:r>
              <a:rPr lang="en-US" dirty="0"/>
              <a:t>W:</a:t>
            </a:r>
          </a:p>
          <a:p>
            <a:endParaRPr lang="en-US" dirty="0"/>
          </a:p>
          <a:p>
            <a:pPr lvl="0"/>
            <a:endParaRPr lang="en-US" dirty="0"/>
          </a:p>
        </p:txBody>
      </p:sp>
      <p:sp>
        <p:nvSpPr>
          <p:cNvPr id="19" name="Text Placeholder 14">
            <a:extLst>
              <a:ext uri="{FF2B5EF4-FFF2-40B4-BE49-F238E27FC236}">
                <a16:creationId xmlns:a16="http://schemas.microsoft.com/office/drawing/2014/main" xmlns="" id="{7D3E4A17-05DB-9846-9982-48713F886F79}"/>
              </a:ext>
            </a:extLst>
          </p:cNvPr>
          <p:cNvSpPr>
            <a:spLocks noGrp="1"/>
          </p:cNvSpPr>
          <p:nvPr>
            <p:ph type="body" sz="quarter" idx="18" hasCustomPrompt="1"/>
          </p:nvPr>
        </p:nvSpPr>
        <p:spPr>
          <a:xfrm>
            <a:off x="785930" y="4773068"/>
            <a:ext cx="1509529" cy="319442"/>
          </a:xfrm>
          <a:prstGeom prst="rect">
            <a:avLst/>
          </a:prstGeom>
        </p:spPr>
        <p:txBody>
          <a:bodyPr/>
          <a:lstStyle>
            <a:lvl1pPr marL="0" indent="0">
              <a:lnSpc>
                <a:spcPct val="100000"/>
              </a:lnSpc>
              <a:buNone/>
              <a:defRPr sz="1400" b="1">
                <a:solidFill>
                  <a:schemeClr val="tx1"/>
                </a:solidFill>
              </a:defRPr>
            </a:lvl1pPr>
          </a:lstStyle>
          <a:p>
            <a:r>
              <a:rPr lang="en-US" dirty="0"/>
              <a:t>Social:</a:t>
            </a:r>
          </a:p>
          <a:p>
            <a:endParaRPr lang="en-US" dirty="0"/>
          </a:p>
          <a:p>
            <a:pPr lvl="0"/>
            <a:endParaRPr lang="en-US" dirty="0"/>
          </a:p>
        </p:txBody>
      </p:sp>
      <p:sp>
        <p:nvSpPr>
          <p:cNvPr id="20" name="Text Placeholder 14">
            <a:extLst>
              <a:ext uri="{FF2B5EF4-FFF2-40B4-BE49-F238E27FC236}">
                <a16:creationId xmlns:a16="http://schemas.microsoft.com/office/drawing/2014/main" xmlns="" id="{BCFEBF61-E302-3A4C-9101-A7077215E329}"/>
              </a:ext>
            </a:extLst>
          </p:cNvPr>
          <p:cNvSpPr>
            <a:spLocks noGrp="1"/>
          </p:cNvSpPr>
          <p:nvPr>
            <p:ph type="body" sz="quarter" idx="19" hasCustomPrompt="1"/>
          </p:nvPr>
        </p:nvSpPr>
        <p:spPr>
          <a:xfrm>
            <a:off x="2450768" y="257220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1" name="Text Placeholder 14">
            <a:extLst>
              <a:ext uri="{FF2B5EF4-FFF2-40B4-BE49-F238E27FC236}">
                <a16:creationId xmlns:a16="http://schemas.microsoft.com/office/drawing/2014/main" xmlns="" id="{477C0474-5236-4442-AB6F-9CDB7EB4513D}"/>
              </a:ext>
            </a:extLst>
          </p:cNvPr>
          <p:cNvSpPr>
            <a:spLocks noGrp="1"/>
          </p:cNvSpPr>
          <p:nvPr>
            <p:ph type="body" sz="quarter" idx="20" hasCustomPrompt="1"/>
          </p:nvPr>
        </p:nvSpPr>
        <p:spPr>
          <a:xfrm>
            <a:off x="2450768" y="301994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2" name="Text Placeholder 14">
            <a:extLst>
              <a:ext uri="{FF2B5EF4-FFF2-40B4-BE49-F238E27FC236}">
                <a16:creationId xmlns:a16="http://schemas.microsoft.com/office/drawing/2014/main" xmlns="" id="{CECA5BF1-80F4-CE45-BB6C-D8A351AF4C80}"/>
              </a:ext>
            </a:extLst>
          </p:cNvPr>
          <p:cNvSpPr>
            <a:spLocks noGrp="1"/>
          </p:cNvSpPr>
          <p:nvPr>
            <p:ph type="body" sz="quarter" idx="21" hasCustomPrompt="1"/>
          </p:nvPr>
        </p:nvSpPr>
        <p:spPr>
          <a:xfrm>
            <a:off x="2450768" y="3448764"/>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3" name="Text Placeholder 14">
            <a:extLst>
              <a:ext uri="{FF2B5EF4-FFF2-40B4-BE49-F238E27FC236}">
                <a16:creationId xmlns:a16="http://schemas.microsoft.com/office/drawing/2014/main" xmlns="" id="{A75B8331-7D35-AC49-8418-BA96078E801D}"/>
              </a:ext>
            </a:extLst>
          </p:cNvPr>
          <p:cNvSpPr>
            <a:spLocks noGrp="1"/>
          </p:cNvSpPr>
          <p:nvPr>
            <p:ph type="body" sz="quarter" idx="22" hasCustomPrompt="1"/>
          </p:nvPr>
        </p:nvSpPr>
        <p:spPr>
          <a:xfrm>
            <a:off x="2450768" y="3902811"/>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4" name="Text Placeholder 14">
            <a:extLst>
              <a:ext uri="{FF2B5EF4-FFF2-40B4-BE49-F238E27FC236}">
                <a16:creationId xmlns:a16="http://schemas.microsoft.com/office/drawing/2014/main" xmlns="" id="{C0501B41-A82D-D140-AFDA-96B73E25410C}"/>
              </a:ext>
            </a:extLst>
          </p:cNvPr>
          <p:cNvSpPr>
            <a:spLocks noGrp="1"/>
          </p:cNvSpPr>
          <p:nvPr>
            <p:ph type="body" sz="quarter" idx="23" hasCustomPrompt="1"/>
          </p:nvPr>
        </p:nvSpPr>
        <p:spPr>
          <a:xfrm>
            <a:off x="2450768" y="4344246"/>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5" name="Text Placeholder 14">
            <a:extLst>
              <a:ext uri="{FF2B5EF4-FFF2-40B4-BE49-F238E27FC236}">
                <a16:creationId xmlns:a16="http://schemas.microsoft.com/office/drawing/2014/main" xmlns="" id="{A50BBFB9-86E9-EA41-94E8-CB96B6141EE7}"/>
              </a:ext>
            </a:extLst>
          </p:cNvPr>
          <p:cNvSpPr>
            <a:spLocks noGrp="1"/>
          </p:cNvSpPr>
          <p:nvPr>
            <p:ph type="body" sz="quarter" idx="24" hasCustomPrompt="1"/>
          </p:nvPr>
        </p:nvSpPr>
        <p:spPr>
          <a:xfrm>
            <a:off x="2450768" y="4773068"/>
            <a:ext cx="3514904" cy="31944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Insert text here</a:t>
            </a:r>
          </a:p>
          <a:p>
            <a:endParaRPr lang="en-US" dirty="0"/>
          </a:p>
          <a:p>
            <a:pPr lvl="0"/>
            <a:endParaRPr lang="en-US" dirty="0"/>
          </a:p>
        </p:txBody>
      </p:sp>
    </p:spTree>
    <p:extLst>
      <p:ext uri="{BB962C8B-B14F-4D97-AF65-F5344CB8AC3E}">
        <p14:creationId xmlns:p14="http://schemas.microsoft.com/office/powerpoint/2010/main" val="182006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ke a difference layou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xmlns="" id="{F22B38EA-4CD2-3946-A466-DB6ECF75F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690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layout">
    <p:spTree>
      <p:nvGrpSpPr>
        <p:cNvPr id="1" name=""/>
        <p:cNvGrpSpPr/>
        <p:nvPr/>
      </p:nvGrpSpPr>
      <p:grpSpPr>
        <a:xfrm>
          <a:off x="0" y="0"/>
          <a:ext cx="0" cy="0"/>
          <a:chOff x="0" y="0"/>
          <a:chExt cx="0" cy="0"/>
        </a:xfrm>
      </p:grpSpPr>
      <p:pic>
        <p:nvPicPr>
          <p:cNvPr id="4" name="Picture 3" descr="A group of people walking down a street&#10;&#10;Description automatically generated">
            <a:extLst>
              <a:ext uri="{FF2B5EF4-FFF2-40B4-BE49-F238E27FC236}">
                <a16:creationId xmlns:a16="http://schemas.microsoft.com/office/drawing/2014/main" xmlns="" id="{DF8CEAC0-D252-F246-8E1B-C5A1F65BE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2009"/>
            <a:ext cx="12192000" cy="748365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xmlns="" id="{9A18F907-DE5B-1F43-A9C5-E84B557552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253070"/>
            <a:ext cx="12192000" cy="1604930"/>
          </a:xfrm>
          <a:prstGeom prst="rect">
            <a:avLst/>
          </a:prstGeom>
        </p:spPr>
      </p:pic>
      <p:pic>
        <p:nvPicPr>
          <p:cNvPr id="12" name="Picture 11">
            <a:extLst>
              <a:ext uri="{FF2B5EF4-FFF2-40B4-BE49-F238E27FC236}">
                <a16:creationId xmlns:a16="http://schemas.microsoft.com/office/drawing/2014/main" xmlns="" id="{0BE40318-DFA4-D243-831D-837C8432DA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05852" y="5695637"/>
            <a:ext cx="1826259" cy="719796"/>
          </a:xfrm>
          <a:prstGeom prst="rect">
            <a:avLst/>
          </a:prstGeom>
        </p:spPr>
      </p:pic>
      <p:sp>
        <p:nvSpPr>
          <p:cNvPr id="14" name="Text Placeholder 1">
            <a:extLst>
              <a:ext uri="{FF2B5EF4-FFF2-40B4-BE49-F238E27FC236}">
                <a16:creationId xmlns:a16="http://schemas.microsoft.com/office/drawing/2014/main" xmlns="" id="{D6A6C546-01D8-B848-9C87-91E17FDDF0D5}"/>
              </a:ext>
            </a:extLst>
          </p:cNvPr>
          <p:cNvSpPr>
            <a:spLocks noGrp="1"/>
          </p:cNvSpPr>
          <p:nvPr>
            <p:ph type="body" sz="quarter" idx="10" hasCustomPrompt="1"/>
          </p:nvPr>
        </p:nvSpPr>
        <p:spPr>
          <a:xfrm>
            <a:off x="806067" y="5589086"/>
            <a:ext cx="7267575" cy="673100"/>
          </a:xfrm>
          <a:prstGeom prst="rect">
            <a:avLst/>
          </a:prstGeom>
        </p:spPr>
        <p:txBody>
          <a:bodyPr/>
          <a:lstStyle>
            <a:lvl1pPr marL="0" indent="0">
              <a:buNone/>
              <a:defRPr sz="2800" b="1">
                <a:solidFill>
                  <a:schemeClr val="tx1"/>
                </a:solidFill>
              </a:defRPr>
            </a:lvl1pPr>
          </a:lstStyle>
          <a:p>
            <a:r>
              <a:rPr lang="en-US" dirty="0"/>
              <a:t>Add the title of your presentation here</a:t>
            </a:r>
          </a:p>
        </p:txBody>
      </p:sp>
    </p:spTree>
    <p:extLst>
      <p:ext uri="{BB962C8B-B14F-4D97-AF65-F5344CB8AC3E}">
        <p14:creationId xmlns:p14="http://schemas.microsoft.com/office/powerpoint/2010/main" val="327879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7B41A0D-1EAD-1942-BA26-F2989B615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1015" y="2981660"/>
            <a:ext cx="2269970" cy="894679"/>
          </a:xfrm>
          <a:prstGeom prst="rect">
            <a:avLst/>
          </a:prstGeom>
        </p:spPr>
      </p:pic>
    </p:spTree>
    <p:extLst>
      <p:ext uri="{BB962C8B-B14F-4D97-AF65-F5344CB8AC3E}">
        <p14:creationId xmlns:p14="http://schemas.microsoft.com/office/powerpoint/2010/main" val="2756759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chevron)">
    <p:spTree>
      <p:nvGrpSpPr>
        <p:cNvPr id="1" name=""/>
        <p:cNvGrpSpPr/>
        <p:nvPr/>
      </p:nvGrpSpPr>
      <p:grpSpPr>
        <a:xfrm>
          <a:off x="0" y="0"/>
          <a:ext cx="0" cy="0"/>
          <a:chOff x="0" y="0"/>
          <a:chExt cx="0" cy="0"/>
        </a:xfrm>
      </p:grpSpPr>
      <p:cxnSp>
        <p:nvCxnSpPr>
          <p:cNvPr id="7" name="Straight Connector 6"/>
          <p:cNvCxnSpPr/>
          <p:nvPr/>
        </p:nvCxnSpPr>
        <p:spPr>
          <a:xfrm>
            <a:off x="628651" y="1004888"/>
            <a:ext cx="11004549"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512235" y="458726"/>
            <a:ext cx="10543965" cy="448475"/>
          </a:xfrm>
          <a:prstGeom prst="rect">
            <a:avLst/>
          </a:prstGeom>
        </p:spPr>
        <p:txBody>
          <a:bodyPr/>
          <a:lstStyle>
            <a:lvl1pPr>
              <a:defRPr baseline="0">
                <a:solidFill>
                  <a:srgbClr val="D7DF23"/>
                </a:solidFill>
              </a:defRPr>
            </a:lvl1pPr>
          </a:lstStyle>
          <a:p>
            <a:r>
              <a:rPr lang="en-US" dirty="0" smtClean="0"/>
              <a:t>CONTENTS</a:t>
            </a:r>
            <a:endParaRPr lang="en-GB" dirty="0"/>
          </a:p>
        </p:txBody>
      </p:sp>
      <p:sp>
        <p:nvSpPr>
          <p:cNvPr id="11" name="Content Placeholder 2"/>
          <p:cNvSpPr>
            <a:spLocks noGrp="1"/>
          </p:cNvSpPr>
          <p:nvPr>
            <p:ph idx="11" hasCustomPrompt="1"/>
          </p:nvPr>
        </p:nvSpPr>
        <p:spPr>
          <a:xfrm>
            <a:off x="512233" y="1347108"/>
            <a:ext cx="7954967" cy="4506686"/>
          </a:xfrm>
          <a:prstGeom prst="rect">
            <a:avLst/>
          </a:prstGeom>
        </p:spPr>
        <p:txBody>
          <a:bodyPr/>
          <a:lstStyle>
            <a:lvl1pPr marL="342900" indent="-342900">
              <a:buFont typeface="Calibri" panose="020F0502020204030204" pitchFamily="34" charset="0"/>
              <a:buChar char="‒"/>
              <a:defRPr sz="2000"/>
            </a:lvl1pPr>
            <a:lvl2pPr>
              <a:defRPr sz="2000"/>
            </a:lvl2pPr>
          </a:lstStyle>
          <a:p>
            <a:pPr lvl="0"/>
            <a:r>
              <a:rPr lang="en-US" dirty="0" smtClean="0"/>
              <a:t>Click to add contents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9581"/>
            <a:ext cx="12165787" cy="669119"/>
          </a:xfrm>
          <a:prstGeom prst="rect">
            <a:avLst/>
          </a:prstGeom>
        </p:spPr>
      </p:pic>
    </p:spTree>
    <p:extLst>
      <p:ext uri="{BB962C8B-B14F-4D97-AF65-F5344CB8AC3E}">
        <p14:creationId xmlns:p14="http://schemas.microsoft.com/office/powerpoint/2010/main" val="16831873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B016F-7088-4CF6-8D2D-5C4C51DD54E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82DAE7D-7CB7-471F-B798-C79BCD81AD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F15845B-BA4D-4583-86D0-66CCD9EC96B4}"/>
              </a:ext>
            </a:extLst>
          </p:cNvPr>
          <p:cNvSpPr>
            <a:spLocks noGrp="1"/>
          </p:cNvSpPr>
          <p:nvPr>
            <p:ph type="dt" sz="half" idx="10"/>
          </p:nvPr>
        </p:nvSpPr>
        <p:spPr>
          <a:xfrm>
            <a:off x="838200" y="6356350"/>
            <a:ext cx="2743200" cy="365125"/>
          </a:xfrm>
          <a:prstGeom prst="rect">
            <a:avLst/>
          </a:prstGeom>
        </p:spPr>
        <p:txBody>
          <a:bodyPr/>
          <a:lstStyle/>
          <a:p>
            <a:fld id="{2DCA0D40-4047-4C15-A32C-72FF72B78CF6}" type="datetimeFigureOut">
              <a:rPr lang="en-GB" smtClean="0"/>
              <a:t>03/08/2020</a:t>
            </a:fld>
            <a:endParaRPr lang="en-GB"/>
          </a:p>
        </p:txBody>
      </p:sp>
      <p:sp>
        <p:nvSpPr>
          <p:cNvPr id="5" name="Footer Placeholder 4">
            <a:extLst>
              <a:ext uri="{FF2B5EF4-FFF2-40B4-BE49-F238E27FC236}">
                <a16:creationId xmlns:a16="http://schemas.microsoft.com/office/drawing/2014/main" xmlns="" id="{C4FBF061-2243-4899-AB5C-99D22A5F8E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66E1F3AC-F2D4-414B-AF9B-153B2BCE6697}"/>
              </a:ext>
            </a:extLst>
          </p:cNvPr>
          <p:cNvSpPr>
            <a:spLocks noGrp="1"/>
          </p:cNvSpPr>
          <p:nvPr>
            <p:ph type="sldNum" sz="quarter" idx="12"/>
          </p:nvPr>
        </p:nvSpPr>
        <p:spPr>
          <a:xfrm>
            <a:off x="8610600" y="6356350"/>
            <a:ext cx="2743200" cy="365125"/>
          </a:xfrm>
          <a:prstGeom prst="rect">
            <a:avLst/>
          </a:prstGeom>
        </p:spPr>
        <p:txBody>
          <a:bodyPr/>
          <a:lstStyle/>
          <a:p>
            <a:fld id="{22F01833-D07A-4E75-B9CD-46501EDA4B12}" type="slidenum">
              <a:rPr lang="en-GB" smtClean="0"/>
              <a:t>‹#›</a:t>
            </a:fld>
            <a:endParaRPr lang="en-GB"/>
          </a:p>
        </p:txBody>
      </p:sp>
    </p:spTree>
    <p:extLst>
      <p:ext uri="{BB962C8B-B14F-4D97-AF65-F5344CB8AC3E}">
        <p14:creationId xmlns:p14="http://schemas.microsoft.com/office/powerpoint/2010/main" val="223634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ieve in people slide">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xmlns="" id="{772E3274-3BF4-C649-8FF1-94F11AD6E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178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s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B3037DCE-795A-9648-8851-313ED62C2874}"/>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xmlns="" id="{3F9C5003-1F20-E140-A640-F92DD73C887E}"/>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F605819-B68D-A941-9B37-0A83A0484F5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pic>
        <p:nvPicPr>
          <p:cNvPr id="3" name="Picture 2">
            <a:extLst>
              <a:ext uri="{FF2B5EF4-FFF2-40B4-BE49-F238E27FC236}">
                <a16:creationId xmlns:a16="http://schemas.microsoft.com/office/drawing/2014/main" xmlns="" id="{3B7161BF-1B2A-1941-B8BA-DC861B466D9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73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23B5D0FC-B5BE-2642-A33D-6D8FCF000287}"/>
              </a:ext>
            </a:extLst>
          </p:cNvPr>
          <p:cNvGrpSpPr/>
          <p:nvPr userDrawn="1"/>
        </p:nvGrpSpPr>
        <p:grpSpPr>
          <a:xfrm>
            <a:off x="0" y="6322219"/>
            <a:ext cx="12192000" cy="377731"/>
            <a:chOff x="0" y="6322219"/>
            <a:chExt cx="12192000" cy="377731"/>
          </a:xfrm>
        </p:grpSpPr>
        <p:cxnSp>
          <p:nvCxnSpPr>
            <p:cNvPr id="23" name="Straight Connector 22">
              <a:extLst>
                <a:ext uri="{FF2B5EF4-FFF2-40B4-BE49-F238E27FC236}">
                  <a16:creationId xmlns:a16="http://schemas.microsoft.com/office/drawing/2014/main" xmlns="" id="{9DCABD93-A329-4D4B-B4AB-E9BF4FE28E99}"/>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512AE5BD-8061-0F49-8C4C-57EF6CB6BD55}"/>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36" name="Text Placeholder 34">
            <a:extLst>
              <a:ext uri="{FF2B5EF4-FFF2-40B4-BE49-F238E27FC236}">
                <a16:creationId xmlns:a16="http://schemas.microsoft.com/office/drawing/2014/main" xmlns="" id="{838A4E24-BACC-D94C-B0B3-8A1D85BC103F}"/>
              </a:ext>
            </a:extLst>
          </p:cNvPr>
          <p:cNvSpPr>
            <a:spLocks noGrp="1"/>
          </p:cNvSpPr>
          <p:nvPr>
            <p:ph type="body" sz="quarter" idx="10" hasCustomPrompt="1"/>
          </p:nvPr>
        </p:nvSpPr>
        <p:spPr>
          <a:xfrm>
            <a:off x="785931" y="757139"/>
            <a:ext cx="3448050" cy="4143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tx1"/>
                </a:solidFill>
                <a:latin typeface="Century Gothic" panose="020B0502020202020204" pitchFamily="34" charset="0"/>
              </a:defRPr>
            </a:lvl1pPr>
          </a:lstStyle>
          <a:p>
            <a:r>
              <a:rPr lang="en-US" sz="2400" b="1" dirty="0">
                <a:solidFill>
                  <a:srgbClr val="5E1B6D"/>
                </a:solidFill>
                <a:latin typeface="Century Gothic" charset="0"/>
                <a:ea typeface="Century Gothic" charset="0"/>
                <a:cs typeface="Century Gothic" charset="0"/>
              </a:rPr>
              <a:t>Our team slide</a:t>
            </a:r>
          </a:p>
        </p:txBody>
      </p:sp>
      <p:sp>
        <p:nvSpPr>
          <p:cNvPr id="38" name="Text Placeholder 33">
            <a:extLst>
              <a:ext uri="{FF2B5EF4-FFF2-40B4-BE49-F238E27FC236}">
                <a16:creationId xmlns:a16="http://schemas.microsoft.com/office/drawing/2014/main" xmlns="" id="{2E6AE573-579E-5C45-A46C-B7C93FC3BB5F}"/>
              </a:ext>
            </a:extLst>
          </p:cNvPr>
          <p:cNvSpPr>
            <a:spLocks noGrp="1"/>
          </p:cNvSpPr>
          <p:nvPr>
            <p:ph type="body" sz="quarter" idx="12" hasCustomPrompt="1"/>
          </p:nvPr>
        </p:nvSpPr>
        <p:spPr>
          <a:xfrm>
            <a:off x="1661174"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39" name="Text Placeholder 33">
            <a:extLst>
              <a:ext uri="{FF2B5EF4-FFF2-40B4-BE49-F238E27FC236}">
                <a16:creationId xmlns:a16="http://schemas.microsoft.com/office/drawing/2014/main" xmlns="" id="{74A2757F-2F23-0348-A814-26E09F35C07D}"/>
              </a:ext>
            </a:extLst>
          </p:cNvPr>
          <p:cNvSpPr>
            <a:spLocks noGrp="1"/>
          </p:cNvSpPr>
          <p:nvPr>
            <p:ph type="body" sz="quarter" idx="13" hasCustomPrompt="1"/>
          </p:nvPr>
        </p:nvSpPr>
        <p:spPr>
          <a:xfrm>
            <a:off x="1661174" y="3818466"/>
            <a:ext cx="2406650" cy="198437"/>
          </a:xfrm>
          <a:prstGeom prst="rect">
            <a:avLst/>
          </a:prstGeom>
        </p:spPr>
        <p:txBody>
          <a:bodyPr/>
          <a:lstStyle>
            <a:lvl1pPr marL="0" indent="0">
              <a:buNone/>
              <a:defRPr sz="1400">
                <a:ln>
                  <a:noFill/>
                </a:ln>
                <a:solidFill>
                  <a:schemeClr val="tx1"/>
                </a:solidFill>
              </a:defRPr>
            </a:lvl1pPr>
          </a:lstStyle>
          <a:p>
            <a:r>
              <a:rPr lang="en-US" dirty="0">
                <a:solidFill>
                  <a:srgbClr val="5E1B6D"/>
                </a:solidFill>
              </a:rPr>
              <a:t>Add name here</a:t>
            </a:r>
          </a:p>
        </p:txBody>
      </p:sp>
      <p:sp>
        <p:nvSpPr>
          <p:cNvPr id="40" name="Text Placeholder 33">
            <a:extLst>
              <a:ext uri="{FF2B5EF4-FFF2-40B4-BE49-F238E27FC236}">
                <a16:creationId xmlns:a16="http://schemas.microsoft.com/office/drawing/2014/main" xmlns="" id="{3C5417BD-6AA5-964B-9888-10A61B143910}"/>
              </a:ext>
            </a:extLst>
          </p:cNvPr>
          <p:cNvSpPr>
            <a:spLocks noGrp="1"/>
          </p:cNvSpPr>
          <p:nvPr>
            <p:ph type="body" sz="quarter" idx="14" hasCustomPrompt="1"/>
          </p:nvPr>
        </p:nvSpPr>
        <p:spPr>
          <a:xfrm>
            <a:off x="1661174"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1" name="Text Placeholder 33">
            <a:extLst>
              <a:ext uri="{FF2B5EF4-FFF2-40B4-BE49-F238E27FC236}">
                <a16:creationId xmlns:a16="http://schemas.microsoft.com/office/drawing/2014/main" xmlns="" id="{5DD57B92-1AC3-214B-A066-ABA698F3BD98}"/>
              </a:ext>
            </a:extLst>
          </p:cNvPr>
          <p:cNvSpPr>
            <a:spLocks noGrp="1"/>
          </p:cNvSpPr>
          <p:nvPr>
            <p:ph type="body" sz="quarter" idx="15" hasCustomPrompt="1"/>
          </p:nvPr>
        </p:nvSpPr>
        <p:spPr>
          <a:xfrm>
            <a:off x="5366900"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2" name="Text Placeholder 33">
            <a:extLst>
              <a:ext uri="{FF2B5EF4-FFF2-40B4-BE49-F238E27FC236}">
                <a16:creationId xmlns:a16="http://schemas.microsoft.com/office/drawing/2014/main" xmlns="" id="{99CB5B03-74A2-5C4A-B193-6E4C6E195793}"/>
              </a:ext>
            </a:extLst>
          </p:cNvPr>
          <p:cNvSpPr>
            <a:spLocks noGrp="1"/>
          </p:cNvSpPr>
          <p:nvPr>
            <p:ph type="body" sz="quarter" idx="16" hasCustomPrompt="1"/>
          </p:nvPr>
        </p:nvSpPr>
        <p:spPr>
          <a:xfrm>
            <a:off x="5366900"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3" name="Text Placeholder 33">
            <a:extLst>
              <a:ext uri="{FF2B5EF4-FFF2-40B4-BE49-F238E27FC236}">
                <a16:creationId xmlns:a16="http://schemas.microsoft.com/office/drawing/2014/main" xmlns="" id="{842FD843-D23F-9542-8C40-94E52E2FB013}"/>
              </a:ext>
            </a:extLst>
          </p:cNvPr>
          <p:cNvSpPr>
            <a:spLocks noGrp="1"/>
          </p:cNvSpPr>
          <p:nvPr>
            <p:ph type="body" sz="quarter" idx="17" hasCustomPrompt="1"/>
          </p:nvPr>
        </p:nvSpPr>
        <p:spPr>
          <a:xfrm>
            <a:off x="5366900"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4" name="Text Placeholder 33">
            <a:extLst>
              <a:ext uri="{FF2B5EF4-FFF2-40B4-BE49-F238E27FC236}">
                <a16:creationId xmlns:a16="http://schemas.microsoft.com/office/drawing/2014/main" xmlns="" id="{AEA026B5-2A41-054F-9AF3-C954289FCB2C}"/>
              </a:ext>
            </a:extLst>
          </p:cNvPr>
          <p:cNvSpPr>
            <a:spLocks noGrp="1"/>
          </p:cNvSpPr>
          <p:nvPr>
            <p:ph type="body" sz="quarter" idx="18" hasCustomPrompt="1"/>
          </p:nvPr>
        </p:nvSpPr>
        <p:spPr>
          <a:xfrm>
            <a:off x="9048563"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5" name="Text Placeholder 33">
            <a:extLst>
              <a:ext uri="{FF2B5EF4-FFF2-40B4-BE49-F238E27FC236}">
                <a16:creationId xmlns:a16="http://schemas.microsoft.com/office/drawing/2014/main" xmlns="" id="{A52C628C-2A07-BC4D-A1E4-91F0F08AE184}"/>
              </a:ext>
            </a:extLst>
          </p:cNvPr>
          <p:cNvSpPr>
            <a:spLocks noGrp="1"/>
          </p:cNvSpPr>
          <p:nvPr>
            <p:ph type="body" sz="quarter" idx="19" hasCustomPrompt="1"/>
          </p:nvPr>
        </p:nvSpPr>
        <p:spPr>
          <a:xfrm>
            <a:off x="9048563"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6" name="Text Placeholder 33">
            <a:extLst>
              <a:ext uri="{FF2B5EF4-FFF2-40B4-BE49-F238E27FC236}">
                <a16:creationId xmlns:a16="http://schemas.microsoft.com/office/drawing/2014/main" xmlns="" id="{2C4E6348-4AD9-E945-91AB-640CBC3DF9C7}"/>
              </a:ext>
            </a:extLst>
          </p:cNvPr>
          <p:cNvSpPr>
            <a:spLocks noGrp="1"/>
          </p:cNvSpPr>
          <p:nvPr>
            <p:ph type="body" sz="quarter" idx="20" hasCustomPrompt="1"/>
          </p:nvPr>
        </p:nvSpPr>
        <p:spPr>
          <a:xfrm>
            <a:off x="9048563"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8" name="Text Placeholder 46">
            <a:extLst>
              <a:ext uri="{FF2B5EF4-FFF2-40B4-BE49-F238E27FC236}">
                <a16:creationId xmlns:a16="http://schemas.microsoft.com/office/drawing/2014/main" xmlns="" id="{BE372BB5-F129-7348-B705-1CB459277103}"/>
              </a:ext>
            </a:extLst>
          </p:cNvPr>
          <p:cNvSpPr>
            <a:spLocks noGrp="1"/>
          </p:cNvSpPr>
          <p:nvPr>
            <p:ph type="body" sz="quarter" idx="21" hasCustomPrompt="1"/>
          </p:nvPr>
        </p:nvSpPr>
        <p:spPr>
          <a:xfrm>
            <a:off x="785931" y="1546225"/>
            <a:ext cx="2930525" cy="2651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a:solidFill>
                  <a:schemeClr val="tx1"/>
                </a:solidFill>
                <a:latin typeface="+mn-lt"/>
                <a:ea typeface="+mn-ea"/>
                <a:cs typeface="+mn-cs"/>
              </a:defRPr>
            </a:lvl1pPr>
          </a:lstStyle>
          <a:p>
            <a:r>
              <a:rPr lang="en-US" dirty="0">
                <a:solidFill>
                  <a:srgbClr val="5E1B6D"/>
                </a:solidFill>
              </a:rPr>
              <a:t>Add your text here</a:t>
            </a:r>
          </a:p>
        </p:txBody>
      </p:sp>
    </p:spTree>
    <p:extLst>
      <p:ext uri="{BB962C8B-B14F-4D97-AF65-F5344CB8AC3E}">
        <p14:creationId xmlns:p14="http://schemas.microsoft.com/office/powerpoint/2010/main" val="419541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24" name="Picture 23" descr="A picture containing drawing&#10;&#10;Description automatically generated">
            <a:extLst>
              <a:ext uri="{FF2B5EF4-FFF2-40B4-BE49-F238E27FC236}">
                <a16:creationId xmlns:a16="http://schemas.microsoft.com/office/drawing/2014/main" xmlns="" id="{287BD7D5-4A79-4346-9750-610E4043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479B397D-329B-0A4E-82C0-38181B95CB5C}"/>
              </a:ext>
            </a:extLst>
          </p:cNvPr>
          <p:cNvSpPr txBox="1"/>
          <p:nvPr userDrawn="1"/>
        </p:nvSpPr>
        <p:spPr>
          <a:xfrm>
            <a:off x="785932" y="1518962"/>
            <a:ext cx="4743332" cy="307777"/>
          </a:xfrm>
          <a:prstGeom prst="rect">
            <a:avLst/>
          </a:prstGeom>
          <a:noFill/>
        </p:spPr>
        <p:txBody>
          <a:bodyPr wrap="square" rtlCol="0">
            <a:spAutoFit/>
          </a:bodyPr>
          <a:lstStyle>
            <a:defPPr>
              <a:defRPr lang="en-US"/>
            </a:defPPr>
            <a:lvl1pPr>
              <a:defRPr sz="1400">
                <a:solidFill>
                  <a:schemeClr val="bg1"/>
                </a:solidFill>
                <a:latin typeface="Century Gothic" charset="0"/>
                <a:ea typeface="Century Gothic" charset="0"/>
                <a:cs typeface="Century Gothic" charset="0"/>
              </a:defRPr>
            </a:lvl1pPr>
          </a:lstStyle>
          <a:p>
            <a:endParaRPr lang="en-US" dirty="0"/>
          </a:p>
        </p:txBody>
      </p:sp>
      <p:sp>
        <p:nvSpPr>
          <p:cNvPr id="13" name="Text Placeholder 11">
            <a:extLst>
              <a:ext uri="{FF2B5EF4-FFF2-40B4-BE49-F238E27FC236}">
                <a16:creationId xmlns:a16="http://schemas.microsoft.com/office/drawing/2014/main" xmlns="" id="{30DF5C48-0041-6641-94D0-7180A783E52B}"/>
              </a:ext>
            </a:extLst>
          </p:cNvPr>
          <p:cNvSpPr>
            <a:spLocks noGrp="1"/>
          </p:cNvSpPr>
          <p:nvPr>
            <p:ph type="body" sz="quarter" idx="10" hasCustomPrompt="1"/>
          </p:nvPr>
        </p:nvSpPr>
        <p:spPr>
          <a:xfrm>
            <a:off x="785931" y="771310"/>
            <a:ext cx="4338638" cy="265113"/>
          </a:xfrm>
          <a:prstGeom prst="rect">
            <a:avLst/>
          </a:prstGeom>
        </p:spPr>
        <p:txBody>
          <a:bodyPr/>
          <a:lstStyle>
            <a:lvl1pPr marL="0" indent="0">
              <a:buNone/>
              <a:defRPr sz="2400" b="1">
                <a:solidFill>
                  <a:schemeClr val="tx1"/>
                </a:solidFill>
              </a:defRPr>
            </a:lvl1pPr>
          </a:lstStyle>
          <a:p>
            <a:pPr lvl="0"/>
            <a:r>
              <a:rPr lang="en-US" dirty="0"/>
              <a:t>Agenda slide</a:t>
            </a:r>
          </a:p>
        </p:txBody>
      </p:sp>
      <p:sp>
        <p:nvSpPr>
          <p:cNvPr id="15" name="Text Placeholder 14">
            <a:extLst>
              <a:ext uri="{FF2B5EF4-FFF2-40B4-BE49-F238E27FC236}">
                <a16:creationId xmlns:a16="http://schemas.microsoft.com/office/drawing/2014/main" xmlns="" id="{A2374946-81A7-734E-AD5B-FF3A87BF1521}"/>
              </a:ext>
            </a:extLst>
          </p:cNvPr>
          <p:cNvSpPr>
            <a:spLocks noGrp="1"/>
          </p:cNvSpPr>
          <p:nvPr>
            <p:ph type="body" sz="quarter" idx="11" hasCustomPrompt="1"/>
          </p:nvPr>
        </p:nvSpPr>
        <p:spPr>
          <a:xfrm>
            <a:off x="785813" y="1493838"/>
            <a:ext cx="4006904" cy="3362325"/>
          </a:xfrm>
          <a:prstGeom prst="rect">
            <a:avLst/>
          </a:prstGeom>
        </p:spPr>
        <p:txBody>
          <a:bodyPr/>
          <a:lstStyle>
            <a:lvl1pPr marL="0" indent="0">
              <a:lnSpc>
                <a:spcPct val="100000"/>
              </a:lnSpc>
              <a:buNone/>
              <a:defRPr sz="1400">
                <a:solidFill>
                  <a:schemeClr val="tx1"/>
                </a:solidFill>
              </a:defRPr>
            </a:lvl1pPr>
          </a:lstStyle>
          <a:p>
            <a:r>
              <a:rPr lang="en-US" dirty="0"/>
              <a:t>It’s always a very good idea to give your audience an understanding of both the purpose and structure of your presentation before you start. It’s much easier for your audience to concentrate on the content if they understand what it is leading to.</a:t>
            </a:r>
          </a:p>
          <a:p>
            <a:r>
              <a:rPr lang="en-US" dirty="0"/>
              <a:t>Use this slide to give a brief introduction to your presentation, then explain your objective and how you’re going to get there, using your agenda points.</a:t>
            </a:r>
          </a:p>
          <a:p>
            <a:pPr lvl="0"/>
            <a:endParaRPr lang="en-US" dirty="0"/>
          </a:p>
        </p:txBody>
      </p:sp>
      <p:sp>
        <p:nvSpPr>
          <p:cNvPr id="19" name="Text Placeholder 18">
            <a:extLst>
              <a:ext uri="{FF2B5EF4-FFF2-40B4-BE49-F238E27FC236}">
                <a16:creationId xmlns:a16="http://schemas.microsoft.com/office/drawing/2014/main" xmlns="" id="{E99FB6AB-2B42-CE4D-83F1-18D85259BF6B}"/>
              </a:ext>
            </a:extLst>
          </p:cNvPr>
          <p:cNvSpPr>
            <a:spLocks noGrp="1"/>
          </p:cNvSpPr>
          <p:nvPr>
            <p:ph type="body" sz="quarter" idx="12" hasCustomPrompt="1"/>
          </p:nvPr>
        </p:nvSpPr>
        <p:spPr>
          <a:xfrm>
            <a:off x="6663197" y="1372402"/>
            <a:ext cx="4082612" cy="3819525"/>
          </a:xfrm>
          <a:prstGeom prst="rect">
            <a:avLst/>
          </a:prstGeom>
        </p:spPr>
        <p:txBody>
          <a:bodyPr/>
          <a:lstStyle>
            <a:lvl1pPr marL="342900" indent="-342900">
              <a:lnSpc>
                <a:spcPct val="150000"/>
              </a:lnSpc>
              <a:buFont typeface="+mj-lt"/>
              <a:buAutoNum type="arabicPeriod"/>
              <a:defRPr sz="1800" b="1">
                <a:solidFill>
                  <a:schemeClr val="tx1"/>
                </a:solidFill>
              </a:defRPr>
            </a:lvl1pPr>
          </a:lstStyle>
          <a:p>
            <a:pPr lvl="0"/>
            <a:r>
              <a:rPr lang="en-US" dirty="0"/>
              <a:t>Introduction</a:t>
            </a:r>
          </a:p>
          <a:p>
            <a:pPr lvl="0"/>
            <a:r>
              <a:rPr lang="en-US" dirty="0"/>
              <a:t>Development</a:t>
            </a:r>
          </a:p>
          <a:p>
            <a:pPr lvl="0"/>
            <a:r>
              <a:rPr lang="en-US" dirty="0"/>
              <a:t>Activity</a:t>
            </a:r>
          </a:p>
          <a:p>
            <a:pPr lvl="0"/>
            <a:r>
              <a:rPr lang="en-US" dirty="0"/>
              <a:t>Discussion</a:t>
            </a:r>
          </a:p>
          <a:p>
            <a:pPr lvl="0"/>
            <a:r>
              <a:rPr lang="en-US" dirty="0"/>
              <a:t>Conclusion</a:t>
            </a:r>
          </a:p>
          <a:p>
            <a:pPr lvl="0"/>
            <a:r>
              <a:rPr lang="en-US" dirty="0"/>
              <a:t>Questions</a:t>
            </a:r>
          </a:p>
          <a:p>
            <a:pPr lvl="0"/>
            <a:r>
              <a:rPr lang="en-US" dirty="0"/>
              <a:t>Contact</a:t>
            </a:r>
          </a:p>
        </p:txBody>
      </p:sp>
      <p:grpSp>
        <p:nvGrpSpPr>
          <p:cNvPr id="21" name="Group 20">
            <a:extLst>
              <a:ext uri="{FF2B5EF4-FFF2-40B4-BE49-F238E27FC236}">
                <a16:creationId xmlns:a16="http://schemas.microsoft.com/office/drawing/2014/main" xmlns="" id="{3F079571-60A1-BE4E-B5D7-84781E674693}"/>
              </a:ext>
            </a:extLst>
          </p:cNvPr>
          <p:cNvGrpSpPr/>
          <p:nvPr userDrawn="1"/>
        </p:nvGrpSpPr>
        <p:grpSpPr>
          <a:xfrm>
            <a:off x="0" y="6322219"/>
            <a:ext cx="12192000" cy="377731"/>
            <a:chOff x="0" y="6322219"/>
            <a:chExt cx="12192000" cy="377731"/>
          </a:xfrm>
        </p:grpSpPr>
        <p:cxnSp>
          <p:nvCxnSpPr>
            <p:cNvPr id="22" name="Straight Connector 21">
              <a:extLst>
                <a:ext uri="{FF2B5EF4-FFF2-40B4-BE49-F238E27FC236}">
                  <a16:creationId xmlns:a16="http://schemas.microsoft.com/office/drawing/2014/main" xmlns="" id="{C3EF0D68-1A28-2D44-A9B2-499AABFEAC35}"/>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CE4189F6-ED3F-C244-8A7A-BE43419F7D3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3492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multiple points">
    <p:spTree>
      <p:nvGrpSpPr>
        <p:cNvPr id="1" name=""/>
        <p:cNvGrpSpPr/>
        <p:nvPr/>
      </p:nvGrpSpPr>
      <p:grpSpPr>
        <a:xfrm>
          <a:off x="0" y="0"/>
          <a:ext cx="0" cy="0"/>
          <a:chOff x="0" y="0"/>
          <a:chExt cx="0" cy="0"/>
        </a:xfrm>
      </p:grpSpPr>
      <p:pic>
        <p:nvPicPr>
          <p:cNvPr id="38" name="Picture 37" descr="A picture containing drawing&#10;&#10;Description automatically generated">
            <a:extLst>
              <a:ext uri="{FF2B5EF4-FFF2-40B4-BE49-F238E27FC236}">
                <a16:creationId xmlns:a16="http://schemas.microsoft.com/office/drawing/2014/main" xmlns="" id="{B04D2BBC-FE4F-A049-BA0D-01A6D46103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a16="http://schemas.microsoft.com/office/drawing/2014/main" xmlns="" id="{20B30E0F-5A11-884B-AD48-F813C5C26943}"/>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Text title slide</a:t>
            </a:r>
          </a:p>
        </p:txBody>
      </p:sp>
      <p:sp>
        <p:nvSpPr>
          <p:cNvPr id="14" name="Text Placeholder 14">
            <a:extLst>
              <a:ext uri="{FF2B5EF4-FFF2-40B4-BE49-F238E27FC236}">
                <a16:creationId xmlns:a16="http://schemas.microsoft.com/office/drawing/2014/main" xmlns="" id="{AFD7E9D0-C07C-8741-8A7E-D62B31C2F29F}"/>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talk about your topic if you have various points to communicate.  Use bullet points to highlight a small number of key points:</a:t>
            </a:r>
          </a:p>
          <a:p>
            <a:pPr lvl="0"/>
            <a:endParaRPr lang="en-US" dirty="0"/>
          </a:p>
        </p:txBody>
      </p:sp>
      <p:sp>
        <p:nvSpPr>
          <p:cNvPr id="21" name="Text Placeholder 20">
            <a:extLst>
              <a:ext uri="{FF2B5EF4-FFF2-40B4-BE49-F238E27FC236}">
                <a16:creationId xmlns:a16="http://schemas.microsoft.com/office/drawing/2014/main" xmlns="" id="{A3A7F321-4DDD-714A-A192-A93364561532}"/>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grpSp>
        <p:nvGrpSpPr>
          <p:cNvPr id="35" name="Group 34">
            <a:extLst>
              <a:ext uri="{FF2B5EF4-FFF2-40B4-BE49-F238E27FC236}">
                <a16:creationId xmlns:a16="http://schemas.microsoft.com/office/drawing/2014/main" xmlns="" id="{9C864B88-898F-134D-BC01-408B3AD43A44}"/>
              </a:ext>
            </a:extLst>
          </p:cNvPr>
          <p:cNvGrpSpPr/>
          <p:nvPr userDrawn="1"/>
        </p:nvGrpSpPr>
        <p:grpSpPr>
          <a:xfrm>
            <a:off x="0" y="6316901"/>
            <a:ext cx="12192000" cy="377731"/>
            <a:chOff x="0" y="6322219"/>
            <a:chExt cx="12192000" cy="377731"/>
          </a:xfrm>
        </p:grpSpPr>
        <p:cxnSp>
          <p:nvCxnSpPr>
            <p:cNvPr id="36" name="Straight Connector 35">
              <a:extLst>
                <a:ext uri="{FF2B5EF4-FFF2-40B4-BE49-F238E27FC236}">
                  <a16:creationId xmlns:a16="http://schemas.microsoft.com/office/drawing/2014/main" xmlns="" id="{B0448EEF-EB6B-A34F-82F7-FE098B58297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7B412A27-DC42-5543-8D74-1723D4FDEFD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6920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key point">
    <p:spTree>
      <p:nvGrpSpPr>
        <p:cNvPr id="1" name=""/>
        <p:cNvGrpSpPr/>
        <p:nvPr/>
      </p:nvGrpSpPr>
      <p:grpSpPr>
        <a:xfrm>
          <a:off x="0" y="0"/>
          <a:ext cx="0" cy="0"/>
          <a:chOff x="0" y="0"/>
          <a:chExt cx="0" cy="0"/>
        </a:xfrm>
      </p:grpSpPr>
      <p:pic>
        <p:nvPicPr>
          <p:cNvPr id="23" name="Picture 22" descr="A picture containing drawing&#10;&#10;Description automatically generated">
            <a:extLst>
              <a:ext uri="{FF2B5EF4-FFF2-40B4-BE49-F238E27FC236}">
                <a16:creationId xmlns:a16="http://schemas.microsoft.com/office/drawing/2014/main" xmlns="" id="{9AB94B19-57F8-BC4C-B5CC-7D11BD5F24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a16="http://schemas.microsoft.com/office/drawing/2014/main" xmlns="" id="{6BADB5C4-30D5-8846-AB0D-D3BC83FFC54E}"/>
              </a:ext>
            </a:extLst>
          </p:cNvPr>
          <p:cNvSpPr>
            <a:spLocks noGrp="1"/>
          </p:cNvSpPr>
          <p:nvPr>
            <p:ph type="body" sz="quarter" idx="10" hasCustomPrompt="1"/>
          </p:nvPr>
        </p:nvSpPr>
        <p:spPr>
          <a:xfrm>
            <a:off x="1828800" y="2781471"/>
            <a:ext cx="8684174" cy="1512887"/>
          </a:xfrm>
          <a:prstGeom prst="rect">
            <a:avLst/>
          </a:prstGeom>
        </p:spPr>
        <p:txBody>
          <a:bodyPr/>
          <a:lstStyle>
            <a:lvl1pPr marL="0" indent="0">
              <a:buNone/>
              <a:defRPr sz="4400" b="1">
                <a:solidFill>
                  <a:schemeClr val="tx1"/>
                </a:solidFill>
              </a:defRPr>
            </a:lvl1pPr>
          </a:lstStyle>
          <a:p>
            <a:pPr lvl="0"/>
            <a:r>
              <a:rPr lang="en-US" dirty="0"/>
              <a:t>The one key theme or concept I want you to remember is this.</a:t>
            </a:r>
          </a:p>
        </p:txBody>
      </p:sp>
      <p:sp>
        <p:nvSpPr>
          <p:cNvPr id="14" name="Text Placeholder 11">
            <a:extLst>
              <a:ext uri="{FF2B5EF4-FFF2-40B4-BE49-F238E27FC236}">
                <a16:creationId xmlns:a16="http://schemas.microsoft.com/office/drawing/2014/main" xmlns="" id="{D12DB3A9-8A1A-0B48-B706-C10C11F7F84A}"/>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Text title slide</a:t>
            </a:r>
          </a:p>
        </p:txBody>
      </p:sp>
      <p:sp>
        <p:nvSpPr>
          <p:cNvPr id="15" name="Text Placeholder 14">
            <a:extLst>
              <a:ext uri="{FF2B5EF4-FFF2-40B4-BE49-F238E27FC236}">
                <a16:creationId xmlns:a16="http://schemas.microsoft.com/office/drawing/2014/main" xmlns="" id="{E8843E38-E0C7-C748-8A26-1DA1EB842B7E}"/>
              </a:ext>
            </a:extLst>
          </p:cNvPr>
          <p:cNvSpPr>
            <a:spLocks noGrp="1"/>
          </p:cNvSpPr>
          <p:nvPr>
            <p:ph type="body" sz="quarter" idx="12"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make a statement point; one key theme or concept.</a:t>
            </a:r>
          </a:p>
          <a:p>
            <a:pPr lvl="0"/>
            <a:endParaRPr lang="en-US" dirty="0"/>
          </a:p>
        </p:txBody>
      </p:sp>
      <p:grpSp>
        <p:nvGrpSpPr>
          <p:cNvPr id="20" name="Group 19">
            <a:extLst>
              <a:ext uri="{FF2B5EF4-FFF2-40B4-BE49-F238E27FC236}">
                <a16:creationId xmlns:a16="http://schemas.microsoft.com/office/drawing/2014/main" xmlns="" id="{7D380A1B-955F-4043-B4ED-574FE27586CD}"/>
              </a:ext>
            </a:extLst>
          </p:cNvPr>
          <p:cNvGrpSpPr/>
          <p:nvPr userDrawn="1"/>
        </p:nvGrpSpPr>
        <p:grpSpPr>
          <a:xfrm>
            <a:off x="0" y="6316901"/>
            <a:ext cx="12192000" cy="377731"/>
            <a:chOff x="0" y="6322219"/>
            <a:chExt cx="12192000" cy="377731"/>
          </a:xfrm>
        </p:grpSpPr>
        <p:cxnSp>
          <p:nvCxnSpPr>
            <p:cNvPr id="21" name="Straight Connector 20">
              <a:extLst>
                <a:ext uri="{FF2B5EF4-FFF2-40B4-BE49-F238E27FC236}">
                  <a16:creationId xmlns:a16="http://schemas.microsoft.com/office/drawing/2014/main" xmlns="" id="{D2B0CF2D-6CFB-F745-9AB1-4AF2F53034B8}"/>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CB64000A-2778-C84C-A623-0E328EDC3E2C}"/>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043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xmlns="" id="{7E2B2698-6D7E-5E4B-8E98-039F8167F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11">
            <a:extLst>
              <a:ext uri="{FF2B5EF4-FFF2-40B4-BE49-F238E27FC236}">
                <a16:creationId xmlns:a16="http://schemas.microsoft.com/office/drawing/2014/main" xmlns="" id="{5CBBBAC4-7A4F-394F-B190-1EFD39243715}"/>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Quote title slide</a:t>
            </a:r>
          </a:p>
        </p:txBody>
      </p:sp>
      <p:sp>
        <p:nvSpPr>
          <p:cNvPr id="8" name="Text Placeholder 14">
            <a:extLst>
              <a:ext uri="{FF2B5EF4-FFF2-40B4-BE49-F238E27FC236}">
                <a16:creationId xmlns:a16="http://schemas.microsoft.com/office/drawing/2014/main" xmlns="" id="{D98F9DD5-AB6E-BB49-8786-EF6E4A331577}"/>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1" name="Text Placeholder 9">
            <a:extLst>
              <a:ext uri="{FF2B5EF4-FFF2-40B4-BE49-F238E27FC236}">
                <a16:creationId xmlns:a16="http://schemas.microsoft.com/office/drawing/2014/main" xmlns="" id="{56045B82-A616-0C49-8FB1-1408D18D3866}"/>
              </a:ext>
            </a:extLst>
          </p:cNvPr>
          <p:cNvSpPr>
            <a:spLocks noGrp="1"/>
          </p:cNvSpPr>
          <p:nvPr>
            <p:ph type="body" sz="quarter" idx="13" hasCustomPrompt="1"/>
          </p:nvPr>
        </p:nvSpPr>
        <p:spPr>
          <a:xfrm>
            <a:off x="3952996" y="2665184"/>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5" name="Picture 14">
            <a:extLst>
              <a:ext uri="{FF2B5EF4-FFF2-40B4-BE49-F238E27FC236}">
                <a16:creationId xmlns:a16="http://schemas.microsoft.com/office/drawing/2014/main" xmlns="" id="{8D55329C-85D8-2943-AEAB-52CC2215BADD}"/>
              </a:ext>
            </a:extLst>
          </p:cNvPr>
          <p:cNvPicPr>
            <a:picLocks noChangeAspect="1"/>
          </p:cNvPicPr>
          <p:nvPr userDrawn="1"/>
        </p:nvPicPr>
        <p:blipFill>
          <a:blip r:embed="rId3"/>
          <a:stretch>
            <a:fillRect/>
          </a:stretch>
        </p:blipFill>
        <p:spPr>
          <a:xfrm>
            <a:off x="1762048" y="2614171"/>
            <a:ext cx="1623823" cy="2005126"/>
          </a:xfrm>
          <a:prstGeom prst="rect">
            <a:avLst/>
          </a:prstGeom>
        </p:spPr>
      </p:pic>
    </p:spTree>
    <p:extLst>
      <p:ext uri="{BB962C8B-B14F-4D97-AF65-F5344CB8AC3E}">
        <p14:creationId xmlns:p14="http://schemas.microsoft.com/office/powerpoint/2010/main" val="122795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014430"/>
      </p:ext>
    </p:extLst>
  </p:cSld>
  <p:clrMap bg1="lt1" tx1="dk1" bg2="lt2" tx2="dk2" accent1="accent1" accent2="accent2" accent3="accent3" accent4="accent4" accent5="accent5" accent6="accent6" hlink="hlink" folHlink="folHlink"/>
  <p:sldLayoutIdLst>
    <p:sldLayoutId id="2147483668" r:id="rId1"/>
    <p:sldLayoutId id="2147483660" r:id="rId2"/>
    <p:sldLayoutId id="2147483659" r:id="rId3"/>
    <p:sldLayoutId id="2147483650" r:id="rId4"/>
    <p:sldLayoutId id="2147483651" r:id="rId5"/>
    <p:sldLayoutId id="2147483652" r:id="rId6"/>
    <p:sldLayoutId id="2147483653" r:id="rId7"/>
    <p:sldLayoutId id="2147483654" r:id="rId8"/>
    <p:sldLayoutId id="2147483655" r:id="rId9"/>
    <p:sldLayoutId id="2147483656" r:id="rId10"/>
    <p:sldLayoutId id="2147483658" r:id="rId11"/>
    <p:sldLayoutId id="2147483661" r:id="rId12"/>
    <p:sldLayoutId id="2147483662" r:id="rId13"/>
    <p:sldLayoutId id="2147483657" r:id="rId14"/>
    <p:sldLayoutId id="2147483649" r:id="rId15"/>
    <p:sldLayoutId id="2147483663" r:id="rId16"/>
    <p:sldLayoutId id="2147483664" r:id="rId17"/>
    <p:sldLayoutId id="2147483667" r:id="rId18"/>
    <p:sldLayoutId id="2147483665" r:id="rId19"/>
    <p:sldLayoutId id="2147483669" r:id="rId20"/>
    <p:sldLayoutId id="2147483670" r:id="rId21"/>
    <p:sldLayoutId id="214748367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5.jpeg"/><Relationship Id="rId4" Type="http://schemas.openxmlformats.org/officeDocument/2006/relationships/image" Target="http://www.scumdoctor.com/images/Long-Short-Term-Effects-Of-Pubic-Lice.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cid:image002.jpg@01D430AD.9FB14F60" TargetMode="Externa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ishs.org.uk/health-services"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PositiveChoicesCov"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www.coventry.gov.uk/info/190/health_and_wellbeing/3283/public_health_services/2" TargetMode="External"/><Relationship Id="rId2" Type="http://schemas.openxmlformats.org/officeDocument/2006/relationships/image" Target="../media/image38.png"/><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letstalk.coventry.gov.uk/publichealthtrain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tht.org.uk/hiv-and-sexual-health/about-hiv/viral-load-and-undetectability"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5299B63-E7BC-8246-999A-2C294CE384C4}"/>
              </a:ext>
            </a:extLst>
          </p:cNvPr>
          <p:cNvSpPr>
            <a:spLocks noGrp="1"/>
          </p:cNvSpPr>
          <p:nvPr>
            <p:ph type="body" sz="quarter" idx="10"/>
          </p:nvPr>
        </p:nvSpPr>
        <p:spPr/>
        <p:txBody>
          <a:bodyPr/>
          <a:lstStyle/>
          <a:p>
            <a:r>
              <a:rPr lang="en-US" dirty="0" smtClean="0"/>
              <a:t>Sexual Health; Infections and Diseases</a:t>
            </a:r>
          </a:p>
          <a:p>
            <a:r>
              <a:rPr lang="en-US" dirty="0" smtClean="0"/>
              <a:t>Webinar</a:t>
            </a:r>
            <a:endParaRPr lang="en-US" dirty="0"/>
          </a:p>
        </p:txBody>
      </p:sp>
    </p:spTree>
    <p:extLst>
      <p:ext uri="{BB962C8B-B14F-4D97-AF65-F5344CB8AC3E}">
        <p14:creationId xmlns:p14="http://schemas.microsoft.com/office/powerpoint/2010/main" val="3319405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946" y="413691"/>
            <a:ext cx="7907974" cy="448475"/>
          </a:xfrm>
        </p:spPr>
        <p:txBody>
          <a:bodyPr/>
          <a:lstStyle/>
          <a:p>
            <a:pPr algn="ctr"/>
            <a:r>
              <a:rPr lang="en-GB" dirty="0" smtClean="0"/>
              <a:t>Pubic Lice</a:t>
            </a:r>
            <a:endParaRPr lang="en-GB" dirty="0"/>
          </a:p>
        </p:txBody>
      </p:sp>
      <p:sp>
        <p:nvSpPr>
          <p:cNvPr id="3" name="Content Placeholder 2"/>
          <p:cNvSpPr>
            <a:spLocks noGrp="1"/>
          </p:cNvSpPr>
          <p:nvPr>
            <p:ph idx="11"/>
          </p:nvPr>
        </p:nvSpPr>
        <p:spPr>
          <a:xfrm>
            <a:off x="1908174" y="1039906"/>
            <a:ext cx="8329520" cy="4813888"/>
          </a:xfrm>
        </p:spPr>
        <p:txBody>
          <a:bodyPr/>
          <a:lstStyle/>
          <a:p>
            <a:pPr>
              <a:buFontTx/>
              <a:buChar char="•"/>
            </a:pPr>
            <a:endParaRPr lang="en-GB" altLang="en-US" sz="1400" dirty="0"/>
          </a:p>
          <a:p>
            <a:pPr>
              <a:buFontTx/>
              <a:buChar char="•"/>
            </a:pPr>
            <a:r>
              <a:rPr lang="en-GB" altLang="en-US" sz="1400" dirty="0"/>
              <a:t>Severe itching around the genitals.</a:t>
            </a:r>
          </a:p>
          <a:p>
            <a:pPr>
              <a:buFontTx/>
              <a:buChar char="•"/>
            </a:pPr>
            <a:r>
              <a:rPr lang="en-GB" altLang="en-US" sz="1400" dirty="0"/>
              <a:t> Small nits </a:t>
            </a:r>
            <a:r>
              <a:rPr lang="en-GB" altLang="en-US" sz="1400" dirty="0" smtClean="0"/>
              <a:t>(&amp; eggs</a:t>
            </a:r>
            <a:r>
              <a:rPr lang="en-GB" altLang="en-US" sz="1400" dirty="0"/>
              <a:t>) on pubic hair and underwear.</a:t>
            </a:r>
            <a:r>
              <a:rPr lang="en-US" altLang="en-US" sz="1400" dirty="0"/>
              <a:t> </a:t>
            </a:r>
          </a:p>
          <a:p>
            <a:pPr marL="0" indent="0">
              <a:buNone/>
              <a:defRPr/>
            </a:pPr>
            <a:endParaRPr lang="en-GB" sz="1400" b="1" dirty="0">
              <a:solidFill>
                <a:srgbClr val="7030A0"/>
              </a:solidFill>
            </a:endParaRPr>
          </a:p>
          <a:p>
            <a:pPr marL="0" indent="0">
              <a:buNone/>
              <a:defRPr/>
            </a:pPr>
            <a:r>
              <a:rPr lang="en-GB" sz="1400" b="1" dirty="0">
                <a:solidFill>
                  <a:srgbClr val="7030A0"/>
                </a:solidFill>
              </a:rPr>
              <a:t>Treatment: </a:t>
            </a:r>
          </a:p>
          <a:p>
            <a:pPr marL="0" indent="0">
              <a:buNone/>
              <a:defRPr/>
            </a:pPr>
            <a:r>
              <a:rPr lang="en-GB" sz="1400" dirty="0"/>
              <a:t>Lotion</a:t>
            </a:r>
          </a:p>
          <a:p>
            <a:pPr>
              <a:spcBef>
                <a:spcPct val="0"/>
              </a:spcBef>
            </a:pPr>
            <a:endParaRPr lang="en-GB" altLang="en-US" sz="1200" b="1" dirty="0">
              <a:latin typeface="Comic Sans MS" pitchFamily="66" charset="0"/>
            </a:endParaRPr>
          </a:p>
          <a:p>
            <a:pPr>
              <a:defRPr/>
            </a:pPr>
            <a:endParaRPr lang="en-GB" sz="1200" b="1" dirty="0"/>
          </a:p>
          <a:p>
            <a:pPr marL="0" indent="0" algn="ctr">
              <a:buNone/>
            </a:pPr>
            <a:endParaRPr lang="en-GB" sz="3200" dirty="0"/>
          </a:p>
        </p:txBody>
      </p:sp>
      <p:sp>
        <p:nvSpPr>
          <p:cNvPr id="5" name="AutoShape 2" descr="Image result for thrush"/>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12" descr="http://www.scumdoctor.com/images/Long-Short-Term-Effects-Of-Pubic-Lice.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87134" y="3446851"/>
            <a:ext cx="27368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lice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4613" y="3405028"/>
            <a:ext cx="2847975" cy="228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18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FA79A26-A28C-DC41-8408-BC266B7B00A4}"/>
              </a:ext>
            </a:extLst>
          </p:cNvPr>
          <p:cNvSpPr>
            <a:spLocks noGrp="1"/>
          </p:cNvSpPr>
          <p:nvPr>
            <p:ph type="body" sz="quarter" idx="10"/>
          </p:nvPr>
        </p:nvSpPr>
        <p:spPr/>
        <p:txBody>
          <a:bodyPr/>
          <a:lstStyle/>
          <a:p>
            <a:pPr algn="ctr"/>
            <a:r>
              <a:rPr lang="en-US" dirty="0" smtClean="0"/>
              <a:t>‘Barrier’ contraception methods should be used </a:t>
            </a:r>
            <a:endParaRPr lang="en-US" dirty="0"/>
          </a:p>
        </p:txBody>
      </p:sp>
      <p:sp>
        <p:nvSpPr>
          <p:cNvPr id="3" name="Text Placeholder 2">
            <a:extLst>
              <a:ext uri="{FF2B5EF4-FFF2-40B4-BE49-F238E27FC236}">
                <a16:creationId xmlns="" xmlns:a16="http://schemas.microsoft.com/office/drawing/2014/main" id="{2BB040EF-428F-F349-9FB4-94F3C9453611}"/>
              </a:ext>
            </a:extLst>
          </p:cNvPr>
          <p:cNvSpPr>
            <a:spLocks noGrp="1"/>
          </p:cNvSpPr>
          <p:nvPr>
            <p:ph type="body" sz="quarter" idx="11"/>
          </p:nvPr>
        </p:nvSpPr>
        <p:spPr>
          <a:xfrm>
            <a:off x="786049" y="752392"/>
            <a:ext cx="8207826" cy="544145"/>
          </a:xfrm>
        </p:spPr>
        <p:txBody>
          <a:bodyPr/>
          <a:lstStyle/>
          <a:p>
            <a:r>
              <a:rPr lang="en-US" dirty="0" smtClean="0"/>
              <a:t>How can the risk of getting an infection be reduced?</a:t>
            </a:r>
            <a:endParaRPr lang="en-US" dirty="0"/>
          </a:p>
        </p:txBody>
      </p:sp>
      <p:sp>
        <p:nvSpPr>
          <p:cNvPr id="4" name="Text Placeholder 3">
            <a:extLst>
              <a:ext uri="{FF2B5EF4-FFF2-40B4-BE49-F238E27FC236}">
                <a16:creationId xmlns="" xmlns:a16="http://schemas.microsoft.com/office/drawing/2014/main" id="{9BCF18AA-9E82-C748-B3E1-BFCC495F07EB}"/>
              </a:ext>
            </a:extLst>
          </p:cNvPr>
          <p:cNvSpPr>
            <a:spLocks noGrp="1"/>
          </p:cNvSpPr>
          <p:nvPr>
            <p:ph type="body" sz="quarter" idx="12"/>
          </p:nvPr>
        </p:nvSpPr>
        <p:spPr>
          <a:xfrm>
            <a:off x="949954" y="1627632"/>
            <a:ext cx="10009449" cy="763783"/>
          </a:xfrm>
        </p:spPr>
        <p:txBody>
          <a:bodyPr/>
          <a:lstStyle/>
          <a:p>
            <a:r>
              <a:rPr lang="en-US" dirty="0" smtClean="0"/>
              <a:t>As (the majority) STI’s are transmitted via the exchange of bodily fluids…</a:t>
            </a:r>
            <a:endParaRPr lang="en-US" dirty="0"/>
          </a:p>
        </p:txBody>
      </p:sp>
      <p:pic>
        <p:nvPicPr>
          <p:cNvPr id="9" name="Picture 8">
            <a:extLst>
              <a:ext uri="{FF2B5EF4-FFF2-40B4-BE49-F238E27FC236}">
                <a16:creationId xmlns="" xmlns:a16="http://schemas.microsoft.com/office/drawing/2014/main" id="{27F8FBA3-4F82-C74F-89D2-B3F8BEBC644F}"/>
              </a:ext>
            </a:extLst>
          </p:cNvPr>
          <p:cNvPicPr>
            <a:picLocks noChangeAspect="1"/>
          </p:cNvPicPr>
          <p:nvPr/>
        </p:nvPicPr>
        <p:blipFill>
          <a:blip r:embed="rId2"/>
          <a:stretch>
            <a:fillRect/>
          </a:stretch>
        </p:blipFill>
        <p:spPr>
          <a:xfrm>
            <a:off x="949954" y="2840433"/>
            <a:ext cx="729072" cy="1177131"/>
          </a:xfrm>
          <a:prstGeom prst="rect">
            <a:avLst/>
          </a:prstGeom>
        </p:spPr>
      </p:pic>
      <p:pic>
        <p:nvPicPr>
          <p:cNvPr id="10" name="Picture 9">
            <a:extLst>
              <a:ext uri="{FF2B5EF4-FFF2-40B4-BE49-F238E27FC236}">
                <a16:creationId xmlns="" xmlns:a16="http://schemas.microsoft.com/office/drawing/2014/main" id="{F6A90BFA-91B6-B048-8E14-28B58F011251}"/>
              </a:ext>
            </a:extLst>
          </p:cNvPr>
          <p:cNvPicPr>
            <a:picLocks noChangeAspect="1"/>
          </p:cNvPicPr>
          <p:nvPr/>
        </p:nvPicPr>
        <p:blipFill>
          <a:blip r:embed="rId2"/>
          <a:stretch>
            <a:fillRect/>
          </a:stretch>
        </p:blipFill>
        <p:spPr>
          <a:xfrm rot="10800000">
            <a:off x="10525135" y="2840433"/>
            <a:ext cx="729072" cy="1177131"/>
          </a:xfrm>
          <a:prstGeom prst="rect">
            <a:avLst/>
          </a:prstGeom>
        </p:spPr>
      </p:pic>
    </p:spTree>
    <p:extLst>
      <p:ext uri="{BB962C8B-B14F-4D97-AF65-F5344CB8AC3E}">
        <p14:creationId xmlns:p14="http://schemas.microsoft.com/office/powerpoint/2010/main" val="1285124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Explore your knowledge…</a:t>
            </a:r>
            <a:endParaRPr lang="en-GB" dirty="0"/>
          </a:p>
        </p:txBody>
      </p:sp>
      <p:sp>
        <p:nvSpPr>
          <p:cNvPr id="3" name="Text Placeholder 2"/>
          <p:cNvSpPr>
            <a:spLocks noGrp="1"/>
          </p:cNvSpPr>
          <p:nvPr>
            <p:ph type="body" sz="quarter" idx="11"/>
          </p:nvPr>
        </p:nvSpPr>
        <p:spPr>
          <a:xfrm>
            <a:off x="785931" y="1493839"/>
            <a:ext cx="10569124" cy="1685920"/>
          </a:xfrm>
        </p:spPr>
        <p:txBody>
          <a:bodyPr/>
          <a:lstStyle/>
          <a:p>
            <a:r>
              <a:rPr lang="en-US" sz="1600" b="1" dirty="0"/>
              <a:t>According to research by YouGov and Public Health England (PHE), how many 16 to 24-year-olds surveyed admitted to having sex with a new partner without using a condom</a:t>
            </a:r>
            <a:r>
              <a:rPr lang="en-US" sz="1600" b="1" dirty="0" smtClean="0"/>
              <a:t>?</a:t>
            </a:r>
          </a:p>
          <a:p>
            <a:r>
              <a:rPr lang="en-US" sz="1600" dirty="0" smtClean="0"/>
              <a:t>Almost ¼</a:t>
            </a:r>
          </a:p>
          <a:p>
            <a:r>
              <a:rPr lang="en-US" sz="1600" dirty="0" smtClean="0"/>
              <a:t>Almost ½</a:t>
            </a:r>
          </a:p>
          <a:p>
            <a:r>
              <a:rPr lang="en-US" sz="1600" dirty="0" smtClean="0"/>
              <a:t>Almost ¾</a:t>
            </a:r>
          </a:p>
          <a:p>
            <a:endParaRPr lang="en-US" sz="1600" dirty="0"/>
          </a:p>
          <a:p>
            <a:endParaRPr lang="en-US" sz="1600" dirty="0"/>
          </a:p>
          <a:p>
            <a:endParaRPr lang="en-GB" sz="1600" b="1" dirty="0"/>
          </a:p>
        </p:txBody>
      </p:sp>
      <p:sp>
        <p:nvSpPr>
          <p:cNvPr id="7" name="Text Placeholder 2"/>
          <p:cNvSpPr>
            <a:spLocks noGrp="1"/>
          </p:cNvSpPr>
          <p:nvPr>
            <p:ph type="body" sz="quarter" idx="11"/>
          </p:nvPr>
        </p:nvSpPr>
        <p:spPr>
          <a:xfrm>
            <a:off x="785931" y="3637175"/>
            <a:ext cx="10569124" cy="1576270"/>
          </a:xfrm>
        </p:spPr>
        <p:txBody>
          <a:bodyPr/>
          <a:lstStyle/>
          <a:p>
            <a:r>
              <a:rPr lang="en-US" sz="1600" b="1" dirty="0"/>
              <a:t>The same survey found that how many sexually active 16 to 24-year-olds had never used a condom</a:t>
            </a:r>
            <a:r>
              <a:rPr lang="en-US" sz="1600" b="1" dirty="0" smtClean="0"/>
              <a:t>?</a:t>
            </a:r>
          </a:p>
          <a:p>
            <a:r>
              <a:rPr lang="en-US" sz="1600" dirty="0" smtClean="0"/>
              <a:t>One in 5</a:t>
            </a:r>
          </a:p>
          <a:p>
            <a:r>
              <a:rPr lang="en-US" sz="1600" dirty="0" smtClean="0"/>
              <a:t>One in 10</a:t>
            </a:r>
          </a:p>
          <a:p>
            <a:r>
              <a:rPr lang="en-US" sz="1600" dirty="0" smtClean="0"/>
              <a:t>One in 15</a:t>
            </a:r>
            <a:endParaRPr lang="en-US" sz="1600" dirty="0"/>
          </a:p>
        </p:txBody>
      </p:sp>
      <p:sp>
        <p:nvSpPr>
          <p:cNvPr id="9" name="Rectangle 8"/>
          <p:cNvSpPr/>
          <p:nvPr/>
        </p:nvSpPr>
        <p:spPr>
          <a:xfrm>
            <a:off x="1851629" y="2320757"/>
            <a:ext cx="482137" cy="595932"/>
          </a:xfrm>
          <a:prstGeom prst="rect">
            <a:avLst/>
          </a:prstGeom>
        </p:spPr>
        <p:txBody>
          <a:bodyPr wrap="square">
            <a:spAutoFit/>
          </a:bodyPr>
          <a:lstStyle/>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851629" y="4236526"/>
            <a:ext cx="482137" cy="595932"/>
          </a:xfrm>
          <a:prstGeom prst="rect">
            <a:avLst/>
          </a:prstGeom>
        </p:spPr>
        <p:txBody>
          <a:bodyPr wrap="square">
            <a:spAutoFit/>
          </a:bodyPr>
          <a:lstStyle/>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50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Condoms</a:t>
            </a:r>
            <a:endParaRPr lang="en-GB" dirty="0"/>
          </a:p>
        </p:txBody>
      </p:sp>
      <p:sp>
        <p:nvSpPr>
          <p:cNvPr id="6" name="TextBox 5"/>
          <p:cNvSpPr txBox="1"/>
          <p:nvPr/>
        </p:nvSpPr>
        <p:spPr>
          <a:xfrm>
            <a:off x="785930" y="1400527"/>
            <a:ext cx="10441627" cy="1323439"/>
          </a:xfrm>
          <a:prstGeom prst="rect">
            <a:avLst/>
          </a:prstGeom>
          <a:noFill/>
        </p:spPr>
        <p:txBody>
          <a:bodyPr wrap="square" rtlCol="0">
            <a:spAutoFit/>
          </a:bodyPr>
          <a:lstStyle/>
          <a:p>
            <a:r>
              <a:rPr lang="en-GB" sz="1600" dirty="0"/>
              <a:t>Condoms are the most commonly used barrier method of </a:t>
            </a:r>
            <a:r>
              <a:rPr lang="en-GB" sz="1600" dirty="0" smtClean="0"/>
              <a:t>contraception. If used correctly</a:t>
            </a:r>
            <a:r>
              <a:rPr lang="en-GB" sz="1600" smtClean="0"/>
              <a:t>, </a:t>
            </a:r>
            <a:r>
              <a:rPr lang="en-US" sz="1600" smtClean="0"/>
              <a:t>condoms</a:t>
            </a:r>
            <a:r>
              <a:rPr lang="en-US" sz="1600" dirty="0"/>
              <a:t> are 98% effective at protecting against </a:t>
            </a:r>
            <a:r>
              <a:rPr lang="en-US" sz="1600" u="sng" dirty="0"/>
              <a:t>most</a:t>
            </a:r>
            <a:r>
              <a:rPr lang="en-US" sz="1600" dirty="0"/>
              <a:t> STIs like chlamydia and </a:t>
            </a:r>
            <a:r>
              <a:rPr lang="en-US" sz="1600" dirty="0" smtClean="0"/>
              <a:t>gonorrhea. </a:t>
            </a:r>
            <a:r>
              <a:rPr lang="en-US" sz="1600" dirty="0"/>
              <a:t>However, condoms don't protect you from all STIs such as herpes, genital warts and syphilis which can be spread from skin-to-skin contact.</a:t>
            </a:r>
            <a:r>
              <a:rPr lang="en-GB" sz="1600" dirty="0" smtClean="0"/>
              <a:t> </a:t>
            </a:r>
          </a:p>
          <a:p>
            <a:r>
              <a:rPr lang="en-GB" sz="1600" dirty="0" smtClean="0"/>
              <a:t>Condoms should be used every </a:t>
            </a:r>
            <a:r>
              <a:rPr lang="en-GB" sz="1600" dirty="0"/>
              <a:t>time you have </a:t>
            </a:r>
            <a:r>
              <a:rPr lang="en-GB" sz="1600" dirty="0" smtClean="0"/>
              <a:t>vaginal, anal and/or oral sex</a:t>
            </a:r>
            <a:r>
              <a:rPr lang="en-GB" sz="1600" dirty="0"/>
              <a:t>. </a:t>
            </a:r>
          </a:p>
        </p:txBody>
      </p:sp>
      <p:pic>
        <p:nvPicPr>
          <p:cNvPr id="5" name="Picture 5"/>
          <p:cNvPicPr>
            <a:picLocks noChangeAspect="1" noChangeArrowheads="1"/>
          </p:cNvPicPr>
          <p:nvPr/>
        </p:nvPicPr>
        <p:blipFill>
          <a:blip r:embed="rId2" cstate="print"/>
          <a:srcRect/>
          <a:stretch>
            <a:fillRect/>
          </a:stretch>
        </p:blipFill>
        <p:spPr bwMode="auto">
          <a:xfrm>
            <a:off x="244086" y="3088070"/>
            <a:ext cx="7467552" cy="1589157"/>
          </a:xfrm>
          <a:prstGeom prst="rect">
            <a:avLst/>
          </a:prstGeom>
          <a:noFill/>
        </p:spPr>
      </p:pic>
      <p:sp>
        <p:nvSpPr>
          <p:cNvPr id="8" name="TextBox 7"/>
          <p:cNvSpPr txBox="1"/>
          <p:nvPr/>
        </p:nvSpPr>
        <p:spPr>
          <a:xfrm>
            <a:off x="1524000" y="4604515"/>
            <a:ext cx="5995916" cy="1077218"/>
          </a:xfrm>
          <a:prstGeom prst="rect">
            <a:avLst/>
          </a:prstGeom>
          <a:noFill/>
        </p:spPr>
        <p:txBody>
          <a:bodyPr wrap="square" rtlCol="0">
            <a:spAutoFit/>
          </a:bodyPr>
          <a:lstStyle/>
          <a:p>
            <a:endParaRPr lang="en-GB" sz="1600" dirty="0" smtClean="0"/>
          </a:p>
          <a:p>
            <a:r>
              <a:rPr lang="en-GB" sz="1600" dirty="0" smtClean="0"/>
              <a:t>Condoms </a:t>
            </a:r>
            <a:r>
              <a:rPr lang="en-GB" sz="1600" dirty="0"/>
              <a:t>must display the BSI </a:t>
            </a:r>
            <a:r>
              <a:rPr lang="en-GB" sz="1600" dirty="0" smtClean="0"/>
              <a:t>Kite mark </a:t>
            </a:r>
            <a:r>
              <a:rPr lang="en-GB" sz="1600" dirty="0"/>
              <a:t>and/or CE mark on the wrapper – this means they have been machine-tested to a really high standard.</a:t>
            </a:r>
          </a:p>
        </p:txBody>
      </p:sp>
      <p:pic>
        <p:nvPicPr>
          <p:cNvPr id="15" name="Picture 4" descr="Condoms – Plain &amp; Simple | Catriona Boff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638" y="3527297"/>
            <a:ext cx="3515920" cy="264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2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Femidoms</a:t>
            </a:r>
            <a:endParaRPr lang="en-GB" dirty="0"/>
          </a:p>
        </p:txBody>
      </p:sp>
      <p:pic>
        <p:nvPicPr>
          <p:cNvPr id="13" name="Picture 9" descr="femalecondom"/>
          <p:cNvPicPr>
            <a:picLocks noChangeAspect="1" noChangeArrowheads="1"/>
          </p:cNvPicPr>
          <p:nvPr/>
        </p:nvPicPr>
        <p:blipFill>
          <a:blip r:embed="rId2" cstate="print"/>
          <a:srcRect/>
          <a:stretch>
            <a:fillRect/>
          </a:stretch>
        </p:blipFill>
        <p:spPr bwMode="auto">
          <a:xfrm>
            <a:off x="1908176" y="3631842"/>
            <a:ext cx="2277568" cy="2338522"/>
          </a:xfrm>
          <a:prstGeom prst="rect">
            <a:avLst/>
          </a:prstGeom>
          <a:noFill/>
        </p:spPr>
      </p:pic>
      <p:pic>
        <p:nvPicPr>
          <p:cNvPr id="14" name="Picture 11" descr="f_femidom1m_68a2819"/>
          <p:cNvPicPr>
            <a:picLocks noChangeAspect="1" noChangeArrowheads="1"/>
          </p:cNvPicPr>
          <p:nvPr/>
        </p:nvPicPr>
        <p:blipFill>
          <a:blip r:embed="rId3" cstate="print"/>
          <a:srcRect/>
          <a:stretch>
            <a:fillRect/>
          </a:stretch>
        </p:blipFill>
        <p:spPr bwMode="auto">
          <a:xfrm>
            <a:off x="6847649" y="1624203"/>
            <a:ext cx="3500519" cy="3640540"/>
          </a:xfrm>
          <a:prstGeom prst="rect">
            <a:avLst/>
          </a:prstGeom>
          <a:noFill/>
        </p:spPr>
      </p:pic>
      <p:sp>
        <p:nvSpPr>
          <p:cNvPr id="16" name="TextBox 15"/>
          <p:cNvSpPr txBox="1"/>
          <p:nvPr/>
        </p:nvSpPr>
        <p:spPr>
          <a:xfrm>
            <a:off x="1668166" y="1893195"/>
            <a:ext cx="4314422" cy="1200329"/>
          </a:xfrm>
          <a:prstGeom prst="rect">
            <a:avLst/>
          </a:prstGeom>
          <a:noFill/>
        </p:spPr>
        <p:txBody>
          <a:bodyPr wrap="square" rtlCol="0">
            <a:spAutoFit/>
          </a:bodyPr>
          <a:lstStyle/>
          <a:p>
            <a:r>
              <a:rPr lang="en-GB" dirty="0"/>
              <a:t>Femidoms are like male condoms except they fit inside the vagina. They are 95% effective</a:t>
            </a:r>
            <a:r>
              <a:rPr lang="en-GB" dirty="0">
                <a:solidFill>
                  <a:srgbClr val="7030A0"/>
                </a:solidFill>
              </a:rPr>
              <a:t> IF </a:t>
            </a:r>
            <a:r>
              <a:rPr lang="en-GB" dirty="0"/>
              <a:t>used correctly every time you have sex.</a:t>
            </a:r>
          </a:p>
        </p:txBody>
      </p:sp>
    </p:spTree>
    <p:extLst>
      <p:ext uri="{BB962C8B-B14F-4D97-AF65-F5344CB8AC3E}">
        <p14:creationId xmlns:p14="http://schemas.microsoft.com/office/powerpoint/2010/main" val="383450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Dental Dams</a:t>
            </a:r>
            <a:endParaRPr lang="en-GB" dirty="0"/>
          </a:p>
        </p:txBody>
      </p:sp>
      <p:sp>
        <p:nvSpPr>
          <p:cNvPr id="3" name="Text Placeholder 2"/>
          <p:cNvSpPr>
            <a:spLocks noGrp="1"/>
          </p:cNvSpPr>
          <p:nvPr>
            <p:ph type="body" sz="quarter" idx="11"/>
          </p:nvPr>
        </p:nvSpPr>
        <p:spPr>
          <a:xfrm>
            <a:off x="785931" y="2749432"/>
            <a:ext cx="4006904" cy="3362325"/>
          </a:xfrm>
        </p:spPr>
        <p:txBody>
          <a:bodyPr/>
          <a:lstStyle/>
          <a:p>
            <a:r>
              <a:rPr lang="en-GB" sz="1800" dirty="0" smtClean="0"/>
              <a:t>A Dental dam is made of the same material as a condom. However they are flat and rectangular which are then used for protection during oral sex.</a:t>
            </a:r>
            <a:endParaRPr lang="en-GB" sz="1800" dirty="0"/>
          </a:p>
        </p:txBody>
      </p:sp>
      <p:pic>
        <p:nvPicPr>
          <p:cNvPr id="1026" name="Picture 2" descr="Dental Dam: How to Use It and Why You Shou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717" y="985749"/>
            <a:ext cx="7300178" cy="22587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ntal dams can prevent STIs — but this safe sex product mostl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592" y="3575712"/>
            <a:ext cx="3282287" cy="218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356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1310AD7-DAF2-574F-A5B8-8C23118BA1E2}"/>
              </a:ext>
            </a:extLst>
          </p:cNvPr>
          <p:cNvSpPr>
            <a:spLocks noGrp="1"/>
          </p:cNvSpPr>
          <p:nvPr>
            <p:ph type="body" sz="quarter" idx="10"/>
          </p:nvPr>
        </p:nvSpPr>
        <p:spPr>
          <a:xfrm>
            <a:off x="786049" y="752392"/>
            <a:ext cx="4782238" cy="722529"/>
          </a:xfrm>
        </p:spPr>
        <p:txBody>
          <a:bodyPr/>
          <a:lstStyle/>
          <a:p>
            <a:pPr algn="ctr"/>
            <a:r>
              <a:rPr lang="en-US" dirty="0" smtClean="0"/>
              <a:t>What is Coventry like for Sexual Health?</a:t>
            </a:r>
            <a:endParaRPr lang="en-US" dirty="0"/>
          </a:p>
        </p:txBody>
      </p:sp>
      <p:sp>
        <p:nvSpPr>
          <p:cNvPr id="3" name="Text Placeholder 2">
            <a:extLst>
              <a:ext uri="{FF2B5EF4-FFF2-40B4-BE49-F238E27FC236}">
                <a16:creationId xmlns="" xmlns:a16="http://schemas.microsoft.com/office/drawing/2014/main" id="{2F828932-1951-E64C-8AA1-30C1A8324129}"/>
              </a:ext>
            </a:extLst>
          </p:cNvPr>
          <p:cNvSpPr>
            <a:spLocks noGrp="1"/>
          </p:cNvSpPr>
          <p:nvPr>
            <p:ph type="body" sz="quarter" idx="11"/>
          </p:nvPr>
        </p:nvSpPr>
        <p:spPr>
          <a:xfrm>
            <a:off x="785930" y="1856812"/>
            <a:ext cx="4561733" cy="763783"/>
          </a:xfrm>
        </p:spPr>
        <p:txBody>
          <a:bodyPr/>
          <a:lstStyle/>
          <a:p>
            <a:r>
              <a:rPr lang="en-US" sz="1800" dirty="0" smtClean="0"/>
              <a:t>Living in Coventry means we should be aware of our local trends and concerns.</a:t>
            </a:r>
          </a:p>
          <a:p>
            <a:endParaRPr lang="en-US" sz="1800" dirty="0"/>
          </a:p>
          <a:p>
            <a:endParaRPr lang="en-US" sz="1800" dirty="0"/>
          </a:p>
          <a:p>
            <a:r>
              <a:rPr lang="en-US" sz="1800" dirty="0" smtClean="0"/>
              <a:t>Remember; knowledge is power!!</a:t>
            </a:r>
            <a:endParaRPr lang="en-US" sz="1800" dirty="0"/>
          </a:p>
        </p:txBody>
      </p:sp>
    </p:spTree>
    <p:extLst>
      <p:ext uri="{BB962C8B-B14F-4D97-AF65-F5344CB8AC3E}">
        <p14:creationId xmlns:p14="http://schemas.microsoft.com/office/powerpoint/2010/main" val="263579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6049" y="752392"/>
            <a:ext cx="6338082" cy="612384"/>
          </a:xfrm>
        </p:spPr>
        <p:txBody>
          <a:bodyPr/>
          <a:lstStyle/>
          <a:p>
            <a:r>
              <a:rPr lang="en-GB" dirty="0" smtClean="0"/>
              <a:t>What’s the picture for Coventry…</a:t>
            </a:r>
          </a:p>
          <a:p>
            <a:endParaRPr lang="en-GB" b="0" dirty="0"/>
          </a:p>
        </p:txBody>
      </p:sp>
      <p:sp>
        <p:nvSpPr>
          <p:cNvPr id="7" name="Content Placeholder 2"/>
          <p:cNvSpPr>
            <a:spLocks noGrp="1"/>
          </p:cNvSpPr>
          <p:nvPr>
            <p:ph type="body" sz="quarter" idx="11"/>
          </p:nvPr>
        </p:nvSpPr>
        <p:spPr>
          <a:xfrm>
            <a:off x="785930" y="1474921"/>
            <a:ext cx="10705485" cy="4625628"/>
          </a:xfrm>
        </p:spPr>
        <p:txBody>
          <a:bodyPr/>
          <a:lstStyle/>
          <a:p>
            <a:r>
              <a:rPr lang="en-US" sz="1600" dirty="0"/>
              <a:t>In 2017, over half (53%) of all new STIs were diagnosed in individuals aged under 25 years.</a:t>
            </a:r>
          </a:p>
          <a:p>
            <a:r>
              <a:rPr lang="en-US" sz="1600" dirty="0" smtClean="0"/>
              <a:t>Chlamydia </a:t>
            </a:r>
            <a:r>
              <a:rPr lang="en-US" sz="1600" dirty="0"/>
              <a:t>infections are </a:t>
            </a:r>
            <a:r>
              <a:rPr lang="en-US" sz="1600" dirty="0" smtClean="0"/>
              <a:t>responsible </a:t>
            </a:r>
            <a:r>
              <a:rPr lang="en-US" sz="1600" dirty="0"/>
              <a:t>for half of all new STIs in the West Midlands and are particularly common in </a:t>
            </a:r>
            <a:r>
              <a:rPr lang="en-US" sz="1600" dirty="0" smtClean="0"/>
              <a:t>those </a:t>
            </a:r>
            <a:r>
              <a:rPr lang="en-US" sz="1600" dirty="0"/>
              <a:t>aged under 25. </a:t>
            </a:r>
            <a:endParaRPr lang="en-US" sz="1600" dirty="0" smtClean="0"/>
          </a:p>
          <a:p>
            <a:r>
              <a:rPr lang="en-US" sz="1600" dirty="0"/>
              <a:t>The overall diagnosis rate for </a:t>
            </a:r>
            <a:r>
              <a:rPr lang="en-US" sz="1600" dirty="0" smtClean="0"/>
              <a:t>Gonorrhea </a:t>
            </a:r>
            <a:r>
              <a:rPr lang="en-US" sz="1600" dirty="0"/>
              <a:t>has increased gradually over the last ten </a:t>
            </a:r>
            <a:r>
              <a:rPr lang="en-US" sz="1600" dirty="0" smtClean="0"/>
              <a:t>years</a:t>
            </a:r>
            <a:r>
              <a:rPr lang="en-US" sz="1600" dirty="0"/>
              <a:t>. </a:t>
            </a:r>
            <a:r>
              <a:rPr lang="en-US" sz="1600" dirty="0" smtClean="0"/>
              <a:t>The </a:t>
            </a:r>
            <a:r>
              <a:rPr lang="en-US" sz="1600" dirty="0"/>
              <a:t>highest rates in 2017 were reported in Birmingham, </a:t>
            </a:r>
            <a:r>
              <a:rPr lang="en-US" sz="1600" dirty="0" smtClean="0"/>
              <a:t>Coventry </a:t>
            </a:r>
            <a:r>
              <a:rPr lang="en-US" sz="1600" dirty="0"/>
              <a:t>and Walsall. </a:t>
            </a:r>
            <a:endParaRPr lang="en-US" sz="1600" dirty="0" smtClean="0"/>
          </a:p>
          <a:p>
            <a:r>
              <a:rPr lang="en-US" sz="1600" dirty="0" smtClean="0"/>
              <a:t>Syphilis is also on the increase</a:t>
            </a:r>
          </a:p>
          <a:p>
            <a:r>
              <a:rPr lang="en-US" sz="1600" dirty="0" smtClean="0"/>
              <a:t>Herpes has shown a dramatic decrease (14%) which is likely due to the HPV Vaccine. </a:t>
            </a:r>
          </a:p>
          <a:p>
            <a:pPr marL="0" indent="0" algn="ctr">
              <a:buNone/>
            </a:pPr>
            <a:endParaRPr lang="en-US" sz="1600" dirty="0" smtClean="0">
              <a:solidFill>
                <a:srgbClr val="FF0000"/>
              </a:solidFill>
            </a:endParaRPr>
          </a:p>
          <a:p>
            <a:pPr marL="0" indent="0" algn="ctr">
              <a:buNone/>
            </a:pPr>
            <a:r>
              <a:rPr lang="en-US" sz="1600" dirty="0" smtClean="0">
                <a:solidFill>
                  <a:srgbClr val="7030A0"/>
                </a:solidFill>
              </a:rPr>
              <a:t>Early </a:t>
            </a:r>
            <a:r>
              <a:rPr lang="en-US" sz="1600" dirty="0">
                <a:solidFill>
                  <a:srgbClr val="7030A0"/>
                </a:solidFill>
              </a:rPr>
              <a:t>diagnosis of STIs and HIV leads to fewer complications and reduced transmission </a:t>
            </a:r>
            <a:r>
              <a:rPr lang="en-US" sz="1600" dirty="0" smtClean="0">
                <a:solidFill>
                  <a:srgbClr val="7030A0"/>
                </a:solidFill>
              </a:rPr>
              <a:t>to other </a:t>
            </a:r>
            <a:r>
              <a:rPr lang="en-US" sz="1600" dirty="0">
                <a:solidFill>
                  <a:srgbClr val="7030A0"/>
                </a:solidFill>
              </a:rPr>
              <a:t>partners. </a:t>
            </a:r>
            <a:r>
              <a:rPr lang="en-US" sz="1600" dirty="0" smtClean="0">
                <a:solidFill>
                  <a:srgbClr val="7030A0"/>
                </a:solidFill>
              </a:rPr>
              <a:t> Regular testing is always recommended, even if you are not noticing signs or symptoms. It is recommended you complete a screening with a change of partner.</a:t>
            </a:r>
            <a:endParaRPr lang="en-US" sz="1200" dirty="0" smtClean="0"/>
          </a:p>
          <a:p>
            <a:pPr marL="0" indent="0">
              <a:buNone/>
            </a:pPr>
            <a:endParaRPr lang="en-US" sz="1200" dirty="0"/>
          </a:p>
          <a:p>
            <a:pPr marL="0" indent="0">
              <a:buNone/>
            </a:pPr>
            <a:endParaRPr lang="en-US" sz="1200" dirty="0" smtClean="0"/>
          </a:p>
          <a:p>
            <a:pPr marL="0" indent="0">
              <a:buNone/>
            </a:pPr>
            <a:r>
              <a:rPr lang="en-US" sz="1200" dirty="0" smtClean="0"/>
              <a:t>PHE; Spotlight on Sexually Transmitted Infections in West Midlands</a:t>
            </a:r>
            <a:endParaRPr lang="en-US" sz="1200" dirty="0"/>
          </a:p>
        </p:txBody>
      </p:sp>
    </p:spTree>
    <p:extLst>
      <p:ext uri="{BB962C8B-B14F-4D97-AF65-F5344CB8AC3E}">
        <p14:creationId xmlns:p14="http://schemas.microsoft.com/office/powerpoint/2010/main" val="1882418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57CBC02-81F5-8D44-B0DB-039045CCB60D}"/>
              </a:ext>
            </a:extLst>
          </p:cNvPr>
          <p:cNvSpPr>
            <a:spLocks noGrp="1"/>
          </p:cNvSpPr>
          <p:nvPr>
            <p:ph type="body" sz="quarter" idx="10"/>
          </p:nvPr>
        </p:nvSpPr>
        <p:spPr>
          <a:xfrm>
            <a:off x="785930" y="771310"/>
            <a:ext cx="7675681" cy="429693"/>
          </a:xfrm>
        </p:spPr>
        <p:txBody>
          <a:bodyPr/>
          <a:lstStyle/>
          <a:p>
            <a:r>
              <a:rPr lang="en-US" dirty="0" smtClean="0"/>
              <a:t>What support do we have available in Coventry?</a:t>
            </a:r>
            <a:endParaRPr lang="en-US" dirty="0"/>
          </a:p>
        </p:txBody>
      </p:sp>
      <p:sp>
        <p:nvSpPr>
          <p:cNvPr id="3" name="Text Placeholder 2">
            <a:extLst>
              <a:ext uri="{FF2B5EF4-FFF2-40B4-BE49-F238E27FC236}">
                <a16:creationId xmlns:a16="http://schemas.microsoft.com/office/drawing/2014/main" xmlns="" id="{8ED41A02-ACEB-C748-9EED-330D75CDA819}"/>
              </a:ext>
            </a:extLst>
          </p:cNvPr>
          <p:cNvSpPr>
            <a:spLocks noGrp="1"/>
          </p:cNvSpPr>
          <p:nvPr>
            <p:ph type="body" sz="quarter" idx="11"/>
          </p:nvPr>
        </p:nvSpPr>
        <p:spPr>
          <a:xfrm>
            <a:off x="785813" y="1643964"/>
            <a:ext cx="4006904" cy="3362325"/>
          </a:xfrm>
        </p:spPr>
        <p:txBody>
          <a:bodyPr/>
          <a:lstStyle/>
          <a:p>
            <a:r>
              <a:rPr lang="en-US" sz="1600" dirty="0" smtClean="0"/>
              <a:t>We are lucky in Coventry to have access to multiple services to support people with their Sexual Health.</a:t>
            </a:r>
            <a:endParaRPr lang="en-US" sz="1600" dirty="0"/>
          </a:p>
        </p:txBody>
      </p:sp>
      <p:pic>
        <p:nvPicPr>
          <p:cNvPr id="1026" name="Picture 2" descr="Organisation'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80954">
            <a:off x="5278990" y="1608481"/>
            <a:ext cx="5493942" cy="18386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80241">
            <a:off x="1539047" y="3037069"/>
            <a:ext cx="2847458" cy="2357875"/>
          </a:xfrm>
          <a:prstGeom prst="rect">
            <a:avLst/>
          </a:prstGeom>
          <a:noFill/>
          <a:ln>
            <a:noFill/>
          </a:ln>
          <a:effectLst>
            <a:glow rad="228600">
              <a:srgbClr val="7030A0">
                <a:alpha val="40000"/>
              </a:srgbClr>
            </a:glow>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170695" y="4284291"/>
            <a:ext cx="4448200" cy="1834767"/>
          </a:xfrm>
          <a:prstGeom prst="rect">
            <a:avLst/>
          </a:prstGeom>
          <a:noFill/>
          <a:ln>
            <a:noFill/>
          </a:ln>
        </p:spPr>
      </p:pic>
      <p:pic>
        <p:nvPicPr>
          <p:cNvPr id="8" name="Picture 7" descr="Pharmacy Opening times over Easter - CHFT"/>
          <p:cNvPicPr/>
          <p:nvPr/>
        </p:nvPicPr>
        <p:blipFill>
          <a:blip r:embed="rId6">
            <a:extLst>
              <a:ext uri="{28A0092B-C50C-407E-A947-70E740481C1C}">
                <a14:useLocalDpi xmlns:a14="http://schemas.microsoft.com/office/drawing/2010/main" val="0"/>
              </a:ext>
            </a:extLst>
          </a:blip>
          <a:srcRect/>
          <a:stretch>
            <a:fillRect/>
          </a:stretch>
        </p:blipFill>
        <p:spPr bwMode="auto">
          <a:xfrm>
            <a:off x="9874074" y="2887361"/>
            <a:ext cx="2076450" cy="1558290"/>
          </a:xfrm>
          <a:prstGeom prst="rect">
            <a:avLst/>
          </a:prstGeom>
          <a:noFill/>
          <a:ln>
            <a:noFill/>
          </a:ln>
        </p:spPr>
      </p:pic>
    </p:spTree>
    <p:extLst>
      <p:ext uri="{BB962C8B-B14F-4D97-AF65-F5344CB8AC3E}">
        <p14:creationId xmlns:p14="http://schemas.microsoft.com/office/powerpoint/2010/main" val="2265851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B86F39E-46DE-D54C-8525-C8FDE717ACE5}"/>
              </a:ext>
            </a:extLst>
          </p:cNvPr>
          <p:cNvSpPr>
            <a:spLocks noGrp="1"/>
          </p:cNvSpPr>
          <p:nvPr>
            <p:ph type="body" sz="quarter" idx="10"/>
          </p:nvPr>
        </p:nvSpPr>
        <p:spPr/>
        <p:txBody>
          <a:bodyPr/>
          <a:lstStyle/>
          <a:p>
            <a:r>
              <a:rPr lang="en-US" dirty="0" smtClean="0"/>
              <a:t>Positive Choices</a:t>
            </a:r>
            <a:endParaRPr lang="en-US" dirty="0"/>
          </a:p>
        </p:txBody>
      </p:sp>
      <p:sp>
        <p:nvSpPr>
          <p:cNvPr id="3" name="Text Placeholder 2">
            <a:extLst>
              <a:ext uri="{FF2B5EF4-FFF2-40B4-BE49-F238E27FC236}">
                <a16:creationId xmlns="" xmlns:a16="http://schemas.microsoft.com/office/drawing/2014/main" id="{754FA988-EA92-844B-AD0C-7E9186CF58BD}"/>
              </a:ext>
            </a:extLst>
          </p:cNvPr>
          <p:cNvSpPr>
            <a:spLocks noGrp="1"/>
          </p:cNvSpPr>
          <p:nvPr>
            <p:ph type="body" sz="quarter" idx="11"/>
          </p:nvPr>
        </p:nvSpPr>
        <p:spPr/>
        <p:txBody>
          <a:bodyPr/>
          <a:lstStyle/>
          <a:p>
            <a:r>
              <a:rPr lang="en-US" dirty="0" smtClean="0"/>
              <a:t>Positive Choices are the commissioned service in Coventry to support young people around their Sexual Health. Some of the ways we can support include:</a:t>
            </a:r>
          </a:p>
          <a:p>
            <a:pPr marL="285750" indent="-285750">
              <a:buFont typeface="Arial" panose="020B0604020202020204" pitchFamily="34" charset="0"/>
              <a:buChar char="•"/>
            </a:pPr>
            <a:r>
              <a:rPr lang="en-GB" dirty="0"/>
              <a:t>Are you ready</a:t>
            </a:r>
            <a:r>
              <a:rPr lang="en-GB" dirty="0" smtClean="0"/>
              <a:t>? - Message exploring feeling ready for intimacy</a:t>
            </a:r>
          </a:p>
          <a:p>
            <a:pPr marL="285750" indent="-285750">
              <a:buFont typeface="Arial" panose="020B0604020202020204" pitchFamily="34" charset="0"/>
              <a:buChar char="•"/>
            </a:pPr>
            <a:r>
              <a:rPr lang="en-GB" dirty="0" smtClean="0"/>
              <a:t>Registration </a:t>
            </a:r>
            <a:r>
              <a:rPr lang="en-GB" dirty="0"/>
              <a:t>for C-Card Scheme </a:t>
            </a:r>
            <a:endParaRPr lang="en-GB" dirty="0" smtClean="0"/>
          </a:p>
          <a:p>
            <a:pPr marL="285750" indent="-285750">
              <a:buFont typeface="Arial" panose="020B0604020202020204" pitchFamily="34" charset="0"/>
              <a:buChar char="•"/>
            </a:pPr>
            <a:r>
              <a:rPr lang="en-GB" dirty="0" smtClean="0"/>
              <a:t>Building knowledge on STIs</a:t>
            </a:r>
          </a:p>
          <a:p>
            <a:pPr marL="285750" indent="-285750">
              <a:buFont typeface="Arial" panose="020B0604020202020204" pitchFamily="34" charset="0"/>
              <a:buChar char="•"/>
            </a:pPr>
            <a:r>
              <a:rPr lang="en-GB" dirty="0" smtClean="0"/>
              <a:t>Exploring </a:t>
            </a:r>
            <a:r>
              <a:rPr lang="en-GB" dirty="0"/>
              <a:t>the pros and cons of different forms of </a:t>
            </a:r>
            <a:r>
              <a:rPr lang="en-GB" dirty="0" smtClean="0"/>
              <a:t>contraception</a:t>
            </a:r>
          </a:p>
          <a:p>
            <a:pPr marL="285750" indent="-285750">
              <a:buFont typeface="Arial" panose="020B0604020202020204" pitchFamily="34" charset="0"/>
              <a:buChar char="•"/>
            </a:pPr>
            <a:r>
              <a:rPr lang="en-GB" dirty="0" smtClean="0"/>
              <a:t>Stages </a:t>
            </a:r>
            <a:r>
              <a:rPr lang="en-GB" dirty="0"/>
              <a:t>of </a:t>
            </a:r>
            <a:r>
              <a:rPr lang="en-GB" dirty="0" smtClean="0"/>
              <a:t>intimacy</a:t>
            </a:r>
          </a:p>
          <a:p>
            <a:pPr marL="285750" indent="-285750">
              <a:buFont typeface="Arial" panose="020B0604020202020204" pitchFamily="34" charset="0"/>
              <a:buChar char="•"/>
            </a:pPr>
            <a:r>
              <a:rPr lang="en-GB" dirty="0" smtClean="0"/>
              <a:t>Condom negotiation and demonstration</a:t>
            </a:r>
          </a:p>
          <a:p>
            <a:pPr marL="285750" indent="-285750">
              <a:buFont typeface="Arial" panose="020B0604020202020204" pitchFamily="34" charset="0"/>
              <a:buChar char="•"/>
            </a:pPr>
            <a:r>
              <a:rPr lang="en-GB" dirty="0" smtClean="0"/>
              <a:t>Arranging &amp; supporting medical appointments</a:t>
            </a:r>
          </a:p>
          <a:p>
            <a:pPr marL="285750" indent="-285750">
              <a:buFont typeface="Arial" panose="020B0604020202020204" pitchFamily="34" charset="0"/>
              <a:buChar char="•"/>
            </a:pPr>
            <a:r>
              <a:rPr lang="en-GB" dirty="0" smtClean="0"/>
              <a:t>Building knowledge and confidence around consent</a:t>
            </a:r>
          </a:p>
          <a:p>
            <a:pPr marL="285750" indent="-285750">
              <a:buFont typeface="Arial" panose="020B0604020202020204" pitchFamily="34" charset="0"/>
              <a:buChar char="•"/>
            </a:pPr>
            <a:r>
              <a:rPr lang="en-GB" dirty="0" smtClean="0"/>
              <a:t>Parental aspirations</a:t>
            </a:r>
            <a:endParaRPr lang="en-US" dirty="0"/>
          </a:p>
        </p:txBody>
      </p:sp>
    </p:spTree>
    <p:extLst>
      <p:ext uri="{BB962C8B-B14F-4D97-AF65-F5344CB8AC3E}">
        <p14:creationId xmlns:p14="http://schemas.microsoft.com/office/powerpoint/2010/main" val="1642209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57CBC02-81F5-8D44-B0DB-039045CCB60D}"/>
              </a:ext>
            </a:extLst>
          </p:cNvPr>
          <p:cNvSpPr>
            <a:spLocks noGrp="1"/>
          </p:cNvSpPr>
          <p:nvPr>
            <p:ph type="body" sz="quarter" idx="10"/>
          </p:nvPr>
        </p:nvSpPr>
        <p:spPr/>
        <p:txBody>
          <a:bodyPr/>
          <a:lstStyle/>
          <a:p>
            <a:r>
              <a:rPr lang="en-US" dirty="0" smtClean="0"/>
              <a:t>The plan for this afternoon…</a:t>
            </a:r>
            <a:endParaRPr lang="en-US" dirty="0"/>
          </a:p>
        </p:txBody>
      </p:sp>
      <p:sp>
        <p:nvSpPr>
          <p:cNvPr id="3" name="Text Placeholder 2">
            <a:extLst>
              <a:ext uri="{FF2B5EF4-FFF2-40B4-BE49-F238E27FC236}">
                <a16:creationId xmlns:a16="http://schemas.microsoft.com/office/drawing/2014/main" xmlns="" id="{8ED41A02-ACEB-C748-9EED-330D75CDA819}"/>
              </a:ext>
            </a:extLst>
          </p:cNvPr>
          <p:cNvSpPr>
            <a:spLocks noGrp="1"/>
          </p:cNvSpPr>
          <p:nvPr>
            <p:ph type="body" sz="quarter" idx="11"/>
          </p:nvPr>
        </p:nvSpPr>
        <p:spPr>
          <a:xfrm>
            <a:off x="785812" y="1371009"/>
            <a:ext cx="4127381" cy="4456586"/>
          </a:xfrm>
        </p:spPr>
        <p:txBody>
          <a:bodyPr/>
          <a:lstStyle/>
          <a:p>
            <a:pPr>
              <a:buFont typeface="Wingdings" panose="05000000000000000000" pitchFamily="2" charset="2"/>
              <a:buChar char="ü"/>
            </a:pPr>
            <a:r>
              <a:rPr lang="en-US" dirty="0"/>
              <a:t>Keep your microphones and videos turned off</a:t>
            </a:r>
          </a:p>
          <a:p>
            <a:pPr>
              <a:buFont typeface="Wingdings" panose="05000000000000000000" pitchFamily="2" charset="2"/>
              <a:buChar char="ü"/>
            </a:pPr>
            <a:r>
              <a:rPr lang="en-US" dirty="0"/>
              <a:t>Use the chat facility to ask questions throughout. A Q&amp;A will be available at the end. All questions are valid- we don’t know what we don’t know!</a:t>
            </a:r>
          </a:p>
          <a:p>
            <a:pPr>
              <a:buFont typeface="Wingdings" panose="05000000000000000000" pitchFamily="2" charset="2"/>
              <a:buChar char="ü"/>
            </a:pPr>
            <a:r>
              <a:rPr lang="en-US" dirty="0"/>
              <a:t>This is being recorded so please be mindful if you don’t want to be identified</a:t>
            </a:r>
          </a:p>
          <a:p>
            <a:endParaRPr lang="en-US" sz="1600" dirty="0" smtClean="0"/>
          </a:p>
          <a:p>
            <a:r>
              <a:rPr lang="en-US" sz="1600" dirty="0" smtClean="0"/>
              <a:t>With any level of sexual contact there is a risk of an infection or disease being transmitted between partners.</a:t>
            </a:r>
          </a:p>
          <a:p>
            <a:endParaRPr lang="en-US" sz="1600" dirty="0"/>
          </a:p>
          <a:p>
            <a:r>
              <a:rPr lang="en-US" sz="1600" dirty="0" smtClean="0"/>
              <a:t>This webinar will build on your knowledge around these infections and diseases and explore ways in which these risks can be reduced. </a:t>
            </a:r>
            <a:endParaRPr lang="en-US" sz="1600" dirty="0"/>
          </a:p>
        </p:txBody>
      </p:sp>
      <p:sp>
        <p:nvSpPr>
          <p:cNvPr id="4" name="Text Placeholder 3">
            <a:extLst>
              <a:ext uri="{FF2B5EF4-FFF2-40B4-BE49-F238E27FC236}">
                <a16:creationId xmlns:a16="http://schemas.microsoft.com/office/drawing/2014/main" xmlns="" id="{DE74666D-E131-4240-A930-8D622E0C0C61}"/>
              </a:ext>
            </a:extLst>
          </p:cNvPr>
          <p:cNvSpPr>
            <a:spLocks noGrp="1"/>
          </p:cNvSpPr>
          <p:nvPr>
            <p:ph type="body" sz="quarter" idx="12"/>
          </p:nvPr>
        </p:nvSpPr>
        <p:spPr>
          <a:xfrm>
            <a:off x="6895209" y="1873662"/>
            <a:ext cx="4082612" cy="2421676"/>
          </a:xfrm>
        </p:spPr>
        <p:txBody>
          <a:bodyPr/>
          <a:lstStyle/>
          <a:p>
            <a:r>
              <a:rPr lang="en-US" dirty="0" smtClean="0"/>
              <a:t>Sexually Transmitted Infections and Diseases </a:t>
            </a:r>
            <a:r>
              <a:rPr lang="en-US" b="0" dirty="0" smtClean="0"/>
              <a:t>– picture alert!</a:t>
            </a:r>
            <a:endParaRPr lang="en-US" dirty="0" smtClean="0"/>
          </a:p>
          <a:p>
            <a:endParaRPr lang="en-US" dirty="0" smtClean="0"/>
          </a:p>
          <a:p>
            <a:r>
              <a:rPr lang="en-US" dirty="0" smtClean="0"/>
              <a:t>Barrier contraception </a:t>
            </a:r>
            <a:endParaRPr lang="en-US" dirty="0"/>
          </a:p>
          <a:p>
            <a:endParaRPr lang="en-US" dirty="0" smtClean="0"/>
          </a:p>
          <a:p>
            <a:r>
              <a:rPr lang="en-US" dirty="0" smtClean="0"/>
              <a:t>Local information and services</a:t>
            </a:r>
            <a:endParaRPr lang="en-US" dirty="0"/>
          </a:p>
        </p:txBody>
      </p:sp>
    </p:spTree>
    <p:extLst>
      <p:ext uri="{BB962C8B-B14F-4D97-AF65-F5344CB8AC3E}">
        <p14:creationId xmlns:p14="http://schemas.microsoft.com/office/powerpoint/2010/main" val="3020051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7822777-9778-0B40-9B19-2C61839704A3}"/>
              </a:ext>
            </a:extLst>
          </p:cNvPr>
          <p:cNvSpPr>
            <a:spLocks noGrp="1"/>
          </p:cNvSpPr>
          <p:nvPr>
            <p:ph type="body" sz="quarter" idx="10"/>
          </p:nvPr>
        </p:nvSpPr>
        <p:spPr/>
        <p:txBody>
          <a:bodyPr/>
          <a:lstStyle/>
          <a:p>
            <a:r>
              <a:rPr lang="en-US" dirty="0" smtClean="0"/>
              <a:t>C-Card</a:t>
            </a:r>
            <a:endParaRPr lang="en-US" dirty="0"/>
          </a:p>
        </p:txBody>
      </p:sp>
      <p:sp>
        <p:nvSpPr>
          <p:cNvPr id="4" name="Text Placeholder 3">
            <a:extLst>
              <a:ext uri="{FF2B5EF4-FFF2-40B4-BE49-F238E27FC236}">
                <a16:creationId xmlns:a16="http://schemas.microsoft.com/office/drawing/2014/main" xmlns="" id="{0A764092-A30B-7246-A14F-3C48BBAB02FE}"/>
              </a:ext>
            </a:extLst>
          </p:cNvPr>
          <p:cNvSpPr>
            <a:spLocks noGrp="1"/>
          </p:cNvSpPr>
          <p:nvPr>
            <p:ph type="body" sz="quarter" idx="11"/>
          </p:nvPr>
        </p:nvSpPr>
        <p:spPr>
          <a:xfrm>
            <a:off x="785930" y="1946364"/>
            <a:ext cx="4561733" cy="763783"/>
          </a:xfrm>
        </p:spPr>
        <p:txBody>
          <a:bodyPr/>
          <a:lstStyle/>
          <a:p>
            <a:r>
              <a:rPr lang="en-GB" sz="1600" dirty="0"/>
              <a:t>Provides 13-25 year olds who live in Coventry with the opportunity to access free condoms, Chlamydia screenings and information on sexual health services within Coventry. </a:t>
            </a:r>
            <a:endParaRPr lang="en-GB" sz="1600" dirty="0" smtClean="0"/>
          </a:p>
          <a:p>
            <a:r>
              <a:rPr lang="en-GB" sz="1600" dirty="0" smtClean="0"/>
              <a:t>It’s confidential and is easy to access with a range of venues able to provide them including Pharmacies…just look for the C-Card sign in the window!!</a:t>
            </a:r>
          </a:p>
          <a:p>
            <a:r>
              <a:rPr lang="en-GB" sz="1600" dirty="0" smtClean="0"/>
              <a:t>To find the closest venue please use the following link:</a:t>
            </a:r>
          </a:p>
          <a:p>
            <a:r>
              <a:rPr lang="en-GB" sz="1600" dirty="0">
                <a:hlinkClick r:id="rId2"/>
              </a:rPr>
              <a:t>https://www.ishs.org.uk/health-services</a:t>
            </a:r>
            <a:endParaRPr lang="en-GB" sz="1600" dirty="0"/>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99360">
            <a:off x="7850030" y="1531210"/>
            <a:ext cx="2847458" cy="2357875"/>
          </a:xfrm>
          <a:prstGeom prst="rect">
            <a:avLst/>
          </a:prstGeom>
          <a:noFill/>
          <a:ln>
            <a:noFill/>
          </a:ln>
          <a:effectLst>
            <a:glow rad="228600">
              <a:srgbClr val="7030A0">
                <a:alpha val="40000"/>
              </a:srgbClr>
            </a:glow>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6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32" presetClass="emph" presetSubtype="0" fill="hold" nodeType="withEffect">
                                  <p:stCondLst>
                                    <p:cond delay="100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C59DEAC-5CF9-E948-B4AD-769AD19D3835}"/>
              </a:ext>
            </a:extLst>
          </p:cNvPr>
          <p:cNvSpPr>
            <a:spLocks noGrp="1"/>
          </p:cNvSpPr>
          <p:nvPr>
            <p:ph type="body" sz="quarter" idx="10"/>
          </p:nvPr>
        </p:nvSpPr>
        <p:spPr/>
        <p:txBody>
          <a:bodyPr/>
          <a:lstStyle/>
          <a:p>
            <a:pPr algn="ctr"/>
            <a:r>
              <a:rPr lang="en-US" dirty="0" smtClean="0"/>
              <a:t>Integrated Sexual Health Service</a:t>
            </a:r>
            <a:endParaRPr lang="en-US" dirty="0"/>
          </a:p>
        </p:txBody>
      </p:sp>
      <p:sp>
        <p:nvSpPr>
          <p:cNvPr id="4" name="Text Placeholder 3">
            <a:extLst>
              <a:ext uri="{FF2B5EF4-FFF2-40B4-BE49-F238E27FC236}">
                <a16:creationId xmlns="" xmlns:a16="http://schemas.microsoft.com/office/drawing/2014/main" id="{FCC0F76B-8ABF-3047-A56A-0B96CEE30056}"/>
              </a:ext>
            </a:extLst>
          </p:cNvPr>
          <p:cNvSpPr>
            <a:spLocks noGrp="1"/>
          </p:cNvSpPr>
          <p:nvPr>
            <p:ph type="body" sz="quarter" idx="11"/>
          </p:nvPr>
        </p:nvSpPr>
        <p:spPr>
          <a:xfrm>
            <a:off x="6891890" y="1965994"/>
            <a:ext cx="4591714" cy="763783"/>
          </a:xfrm>
        </p:spPr>
        <p:txBody>
          <a:bodyPr/>
          <a:lstStyle/>
          <a:p>
            <a:r>
              <a:rPr lang="en-US" dirty="0" smtClean="0"/>
              <a:t>This is where you can discuss and access support for anything sexual health related! </a:t>
            </a:r>
          </a:p>
          <a:p>
            <a:endParaRPr lang="en-US" dirty="0"/>
          </a:p>
          <a:p>
            <a:r>
              <a:rPr lang="en-US" dirty="0" smtClean="0"/>
              <a:t>On offer is:</a:t>
            </a:r>
          </a:p>
          <a:p>
            <a:pPr marL="285750" indent="-285750">
              <a:buFont typeface="Arial" panose="020B0604020202020204" pitchFamily="34" charset="0"/>
              <a:buChar char="•"/>
            </a:pPr>
            <a:r>
              <a:rPr lang="en-US" dirty="0" smtClean="0"/>
              <a:t>Sexual health screening</a:t>
            </a:r>
          </a:p>
          <a:p>
            <a:pPr marL="285750" indent="-285750">
              <a:buFont typeface="Arial" panose="020B0604020202020204" pitchFamily="34" charset="0"/>
              <a:buChar char="•"/>
            </a:pPr>
            <a:r>
              <a:rPr lang="en-US" dirty="0" smtClean="0"/>
              <a:t>Contraception</a:t>
            </a:r>
          </a:p>
          <a:p>
            <a:pPr marL="285750" indent="-285750">
              <a:buFont typeface="Arial" panose="020B0604020202020204" pitchFamily="34" charset="0"/>
              <a:buChar char="•"/>
            </a:pPr>
            <a:r>
              <a:rPr lang="en-US" dirty="0" smtClean="0"/>
              <a:t>Emergency contraception</a:t>
            </a:r>
          </a:p>
          <a:p>
            <a:pPr marL="285750" indent="-285750">
              <a:buFont typeface="Arial" panose="020B0604020202020204" pitchFamily="34" charset="0"/>
              <a:buChar char="•"/>
            </a:pPr>
            <a:r>
              <a:rPr lang="en-US" dirty="0" smtClean="0"/>
              <a:t>Pregnancy testing</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90" y="1584103"/>
            <a:ext cx="5543740" cy="311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04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C2D3669-3083-A04F-95CE-72026BECABDB}"/>
              </a:ext>
            </a:extLst>
          </p:cNvPr>
          <p:cNvSpPr>
            <a:spLocks noGrp="1"/>
          </p:cNvSpPr>
          <p:nvPr>
            <p:ph type="body" sz="quarter" idx="10"/>
          </p:nvPr>
        </p:nvSpPr>
        <p:spPr/>
        <p:txBody>
          <a:bodyPr/>
          <a:lstStyle/>
          <a:p>
            <a:r>
              <a:rPr lang="en-US" dirty="0" smtClean="0"/>
              <a:t>Get in touch!</a:t>
            </a:r>
            <a:endParaRPr lang="en-US" dirty="0"/>
          </a:p>
        </p:txBody>
      </p:sp>
      <p:sp>
        <p:nvSpPr>
          <p:cNvPr id="3" name="Text Placeholder 2">
            <a:extLst>
              <a:ext uri="{FF2B5EF4-FFF2-40B4-BE49-F238E27FC236}">
                <a16:creationId xmlns="" xmlns:a16="http://schemas.microsoft.com/office/drawing/2014/main" id="{F74EB66E-209C-8F4A-AEF6-DFF4770D3761}"/>
              </a:ext>
            </a:extLst>
          </p:cNvPr>
          <p:cNvSpPr>
            <a:spLocks noGrp="1"/>
          </p:cNvSpPr>
          <p:nvPr>
            <p:ph type="body" sz="quarter" idx="11"/>
          </p:nvPr>
        </p:nvSpPr>
        <p:spPr>
          <a:xfrm>
            <a:off x="785930" y="1474921"/>
            <a:ext cx="10200518" cy="962676"/>
          </a:xfrm>
        </p:spPr>
        <p:txBody>
          <a:bodyPr/>
          <a:lstStyle/>
          <a:p>
            <a:pPr algn="ctr"/>
            <a:r>
              <a:rPr lang="en-US" dirty="0" smtClean="0"/>
              <a:t>If some of the module has left you with further questions or would like to refer someone; then please get in touch!</a:t>
            </a:r>
            <a:endParaRPr lang="en-US" dirty="0"/>
          </a:p>
        </p:txBody>
      </p:sp>
      <p:sp>
        <p:nvSpPr>
          <p:cNvPr id="5" name="Text Placeholder 4">
            <a:extLst>
              <a:ext uri="{FF2B5EF4-FFF2-40B4-BE49-F238E27FC236}">
                <a16:creationId xmlns="" xmlns:a16="http://schemas.microsoft.com/office/drawing/2014/main" id="{77CC7A62-06F5-C54D-8895-16E24AC28C2D}"/>
              </a:ext>
            </a:extLst>
          </p:cNvPr>
          <p:cNvSpPr>
            <a:spLocks noGrp="1"/>
          </p:cNvSpPr>
          <p:nvPr>
            <p:ph type="body" sz="quarter" idx="14"/>
          </p:nvPr>
        </p:nvSpPr>
        <p:spPr/>
        <p:txBody>
          <a:bodyPr/>
          <a:lstStyle/>
          <a:p>
            <a:r>
              <a:rPr lang="en-US" dirty="0" smtClean="0"/>
              <a:t>Address:</a:t>
            </a:r>
            <a:endParaRPr lang="en-US" dirty="0"/>
          </a:p>
        </p:txBody>
      </p:sp>
      <p:sp>
        <p:nvSpPr>
          <p:cNvPr id="7" name="Text Placeholder 6">
            <a:extLst>
              <a:ext uri="{FF2B5EF4-FFF2-40B4-BE49-F238E27FC236}">
                <a16:creationId xmlns="" xmlns:a16="http://schemas.microsoft.com/office/drawing/2014/main" id="{32E6513B-E2BE-3345-8BD6-D27DBCF3F9ED}"/>
              </a:ext>
            </a:extLst>
          </p:cNvPr>
          <p:cNvSpPr>
            <a:spLocks noGrp="1"/>
          </p:cNvSpPr>
          <p:nvPr>
            <p:ph type="body" sz="quarter" idx="16"/>
          </p:nvPr>
        </p:nvSpPr>
        <p:spPr/>
        <p:txBody>
          <a:bodyPr/>
          <a:lstStyle/>
          <a:p>
            <a:r>
              <a:rPr lang="en-US" dirty="0" smtClean="0"/>
              <a:t>Website:</a:t>
            </a:r>
            <a:endParaRPr lang="en-US" dirty="0"/>
          </a:p>
        </p:txBody>
      </p:sp>
      <p:sp>
        <p:nvSpPr>
          <p:cNvPr id="8" name="Text Placeholder 7">
            <a:extLst>
              <a:ext uri="{FF2B5EF4-FFF2-40B4-BE49-F238E27FC236}">
                <a16:creationId xmlns="" xmlns:a16="http://schemas.microsoft.com/office/drawing/2014/main" id="{39520D44-7B74-A042-BD31-7A5387854893}"/>
              </a:ext>
            </a:extLst>
          </p:cNvPr>
          <p:cNvSpPr>
            <a:spLocks noGrp="1"/>
          </p:cNvSpPr>
          <p:nvPr>
            <p:ph type="body" sz="quarter" idx="17"/>
          </p:nvPr>
        </p:nvSpPr>
        <p:spPr/>
        <p:txBody>
          <a:bodyPr/>
          <a:lstStyle/>
          <a:p>
            <a:r>
              <a:rPr lang="en-US" dirty="0" smtClean="0"/>
              <a:t>Facebook:</a:t>
            </a:r>
            <a:endParaRPr lang="en-US" dirty="0"/>
          </a:p>
        </p:txBody>
      </p:sp>
      <p:sp>
        <p:nvSpPr>
          <p:cNvPr id="9" name="Text Placeholder 8">
            <a:extLst>
              <a:ext uri="{FF2B5EF4-FFF2-40B4-BE49-F238E27FC236}">
                <a16:creationId xmlns="" xmlns:a16="http://schemas.microsoft.com/office/drawing/2014/main" id="{238530AB-4B30-8E42-937C-68352DEDBE30}"/>
              </a:ext>
            </a:extLst>
          </p:cNvPr>
          <p:cNvSpPr>
            <a:spLocks noGrp="1"/>
          </p:cNvSpPr>
          <p:nvPr>
            <p:ph type="body" sz="quarter" idx="18"/>
          </p:nvPr>
        </p:nvSpPr>
        <p:spPr/>
        <p:txBody>
          <a:bodyPr/>
          <a:lstStyle/>
          <a:p>
            <a:r>
              <a:rPr lang="en-US" dirty="0" smtClean="0"/>
              <a:t>Instagram:</a:t>
            </a:r>
            <a:endParaRPr lang="en-US" dirty="0"/>
          </a:p>
        </p:txBody>
      </p:sp>
      <p:sp>
        <p:nvSpPr>
          <p:cNvPr id="11" name="Text Placeholder 10">
            <a:extLst>
              <a:ext uri="{FF2B5EF4-FFF2-40B4-BE49-F238E27FC236}">
                <a16:creationId xmlns="" xmlns:a16="http://schemas.microsoft.com/office/drawing/2014/main" id="{42A92CAD-460E-C74B-A932-BA5E52C7C1FD}"/>
              </a:ext>
            </a:extLst>
          </p:cNvPr>
          <p:cNvSpPr>
            <a:spLocks noGrp="1"/>
          </p:cNvSpPr>
          <p:nvPr>
            <p:ph type="body" sz="quarter" idx="20"/>
          </p:nvPr>
        </p:nvSpPr>
        <p:spPr/>
        <p:txBody>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23-25 City </a:t>
            </a:r>
            <a:r>
              <a:rPr lang="en-GB" dirty="0">
                <a:ea typeface="Times New Roman" panose="02020603050405020304" pitchFamily="18" charset="0"/>
                <a:cs typeface="Times New Roman" panose="02020603050405020304" pitchFamily="18" charset="0"/>
              </a:rPr>
              <a:t>Arcade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smtClean="0">
                <a:latin typeface="Calibri" panose="020F0502020204030204" pitchFamily="34" charset="0"/>
                <a:ea typeface="Times New Roman" panose="02020603050405020304" pitchFamily="18" charset="0"/>
                <a:cs typeface="Times New Roman" panose="02020603050405020304" pitchFamily="18" charset="0"/>
              </a:rPr>
              <a:t>Coventry</a:t>
            </a:r>
            <a:endParaRPr lang="en-US" dirty="0"/>
          </a:p>
        </p:txBody>
      </p:sp>
      <p:sp>
        <p:nvSpPr>
          <p:cNvPr id="12" name="Text Placeholder 11">
            <a:extLst>
              <a:ext uri="{FF2B5EF4-FFF2-40B4-BE49-F238E27FC236}">
                <a16:creationId xmlns="" xmlns:a16="http://schemas.microsoft.com/office/drawing/2014/main" id="{1E03B2B1-11C3-EA42-9FD6-AA0F75C158E2}"/>
              </a:ext>
            </a:extLst>
          </p:cNvPr>
          <p:cNvSpPr>
            <a:spLocks noGrp="1"/>
          </p:cNvSpPr>
          <p:nvPr>
            <p:ph type="body" sz="quarter" idx="21"/>
          </p:nvPr>
        </p:nvSpPr>
        <p:spPr>
          <a:xfrm>
            <a:off x="2450768" y="3448764"/>
            <a:ext cx="6911596" cy="454046"/>
          </a:xfrm>
        </p:spPr>
        <p:txBody>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02476 </a:t>
            </a:r>
            <a:r>
              <a:rPr lang="en-GB" dirty="0" smtClean="0">
                <a:latin typeface="Calibri" panose="020F0502020204030204" pitchFamily="34" charset="0"/>
                <a:ea typeface="Times New Roman" panose="02020603050405020304" pitchFamily="18" charset="0"/>
                <a:cs typeface="Times New Roman" panose="02020603050405020304" pitchFamily="18" charset="0"/>
              </a:rPr>
              <a:t>010245		coventryyp.info@cgl.org.uk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3" name="Text Placeholder 12">
            <a:extLst>
              <a:ext uri="{FF2B5EF4-FFF2-40B4-BE49-F238E27FC236}">
                <a16:creationId xmlns="" xmlns:a16="http://schemas.microsoft.com/office/drawing/2014/main" id="{92B42B8A-D36F-564B-A983-5559A9EB4F37}"/>
              </a:ext>
            </a:extLst>
          </p:cNvPr>
          <p:cNvSpPr>
            <a:spLocks noGrp="1"/>
          </p:cNvSpPr>
          <p:nvPr>
            <p:ph type="body" sz="quarter" idx="22"/>
          </p:nvPr>
        </p:nvSpPr>
        <p:spPr>
          <a:xfrm>
            <a:off x="2450767" y="3902810"/>
            <a:ext cx="5287513" cy="332055"/>
          </a:xfrm>
        </p:spPr>
        <p:txBody>
          <a:bodyPr/>
          <a:lstStyle/>
          <a:p>
            <a:r>
              <a:rPr lang="en-GB" u="sng" dirty="0" smtClean="0">
                <a:solidFill>
                  <a:srgbClr val="0563C1"/>
                </a:solidFill>
                <a:ea typeface="Times New Roman" panose="02020603050405020304" pitchFamily="18" charset="0"/>
                <a:cs typeface="Times New Roman" panose="02020603050405020304" pitchFamily="18" charset="0"/>
              </a:rPr>
              <a:t>www.changegrowlive.org/coventryyp</a:t>
            </a:r>
            <a:r>
              <a:rPr lang="en-GB" dirty="0" smtClean="0">
                <a:latin typeface="Calibri" panose="020F0502020204030204" pitchFamily="34" charset="0"/>
                <a:ea typeface="Times New Roman" panose="02020603050405020304" pitchFamily="18" charset="0"/>
                <a:cs typeface="Times New Roman" panose="02020603050405020304" pitchFamily="18" charset="0"/>
              </a:rPr>
              <a:t>       Referrals and online chat</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4" name="Text Placeholder 13">
            <a:extLst>
              <a:ext uri="{FF2B5EF4-FFF2-40B4-BE49-F238E27FC236}">
                <a16:creationId xmlns="" xmlns:a16="http://schemas.microsoft.com/office/drawing/2014/main" id="{B36C0B54-CDF4-AA4D-B4D1-784C3D4EEEF4}"/>
              </a:ext>
            </a:extLst>
          </p:cNvPr>
          <p:cNvSpPr>
            <a:spLocks noGrp="1"/>
          </p:cNvSpPr>
          <p:nvPr>
            <p:ph type="body" sz="quarter" idx="23"/>
          </p:nvPr>
        </p:nvSpPr>
        <p:spPr>
          <a:xfrm>
            <a:off x="2450767" y="4344245"/>
            <a:ext cx="4482295" cy="344665"/>
          </a:xfrm>
        </p:spPr>
        <p:txBody>
          <a:bodyPr/>
          <a:lstStyle/>
          <a:p>
            <a:r>
              <a:rPr lang="en-GB"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2"/>
              </a:rPr>
              <a:t>https://</a:t>
            </a:r>
            <a:r>
              <a:rPr lang="en-GB" u="sng" dirty="0">
                <a:solidFill>
                  <a:srgbClr val="0563C1"/>
                </a:solidFill>
                <a:ea typeface="Times New Roman" panose="02020603050405020304" pitchFamily="18" charset="0"/>
                <a:cs typeface="Times New Roman" panose="02020603050405020304" pitchFamily="18" charset="0"/>
                <a:hlinkClick r:id="rId2"/>
              </a:rPr>
              <a:t>www.facebook.com/PositiveChoicesCov</a:t>
            </a:r>
            <a:endParaRPr lang="en-US" dirty="0"/>
          </a:p>
        </p:txBody>
      </p:sp>
      <p:sp>
        <p:nvSpPr>
          <p:cNvPr id="15" name="Text Placeholder 14">
            <a:extLst>
              <a:ext uri="{FF2B5EF4-FFF2-40B4-BE49-F238E27FC236}">
                <a16:creationId xmlns="" xmlns:a16="http://schemas.microsoft.com/office/drawing/2014/main" id="{33CD59AF-8851-0B48-B89D-6635CF38C0FE}"/>
              </a:ext>
            </a:extLst>
          </p:cNvPr>
          <p:cNvSpPr>
            <a:spLocks noGrp="1"/>
          </p:cNvSpPr>
          <p:nvPr>
            <p:ph type="body" sz="quarter" idx="24"/>
          </p:nvPr>
        </p:nvSpPr>
        <p:spPr/>
        <p:txBody>
          <a:bodyPr/>
          <a:lstStyle/>
          <a:p>
            <a:r>
              <a:rPr lang="en-US" dirty="0" err="1" smtClean="0"/>
              <a:t>Positivechoices_Coventry</a:t>
            </a:r>
            <a:endParaRPr lang="en-US" dirty="0"/>
          </a:p>
        </p:txBody>
      </p:sp>
      <p:sp>
        <p:nvSpPr>
          <p:cNvPr id="17" name="Text Placeholder 16"/>
          <p:cNvSpPr>
            <a:spLocks noGrp="1"/>
          </p:cNvSpPr>
          <p:nvPr>
            <p:ph type="body" sz="quarter" idx="15"/>
          </p:nvPr>
        </p:nvSpPr>
        <p:spPr/>
        <p:txBody>
          <a:bodyPr/>
          <a:lstStyle/>
          <a:p>
            <a:r>
              <a:rPr lang="en-GB" dirty="0" smtClean="0"/>
              <a:t>Phone:</a:t>
            </a:r>
            <a:endParaRPr lang="en-GB" dirty="0"/>
          </a:p>
        </p:txBody>
      </p:sp>
      <p:sp>
        <p:nvSpPr>
          <p:cNvPr id="18" name="Text Placeholder 8">
            <a:extLst>
              <a:ext uri="{FF2B5EF4-FFF2-40B4-BE49-F238E27FC236}">
                <a16:creationId xmlns="" xmlns:a16="http://schemas.microsoft.com/office/drawing/2014/main" id="{238530AB-4B30-8E42-937C-68352DEDBE30}"/>
              </a:ext>
            </a:extLst>
          </p:cNvPr>
          <p:cNvSpPr>
            <a:spLocks noGrp="1"/>
          </p:cNvSpPr>
          <p:nvPr>
            <p:ph type="body" sz="quarter" idx="18"/>
          </p:nvPr>
        </p:nvSpPr>
        <p:spPr>
          <a:xfrm>
            <a:off x="786049" y="5257184"/>
            <a:ext cx="1509529" cy="319442"/>
          </a:xfrm>
        </p:spPr>
        <p:txBody>
          <a:bodyPr/>
          <a:lstStyle/>
          <a:p>
            <a:r>
              <a:rPr lang="en-US" dirty="0" smtClean="0"/>
              <a:t>Twitter:</a:t>
            </a:r>
            <a:endParaRPr lang="en-US" dirty="0"/>
          </a:p>
        </p:txBody>
      </p:sp>
      <p:sp>
        <p:nvSpPr>
          <p:cNvPr id="19" name="Text Placeholder 14">
            <a:extLst>
              <a:ext uri="{FF2B5EF4-FFF2-40B4-BE49-F238E27FC236}">
                <a16:creationId xmlns="" xmlns:a16="http://schemas.microsoft.com/office/drawing/2014/main" id="{33CD59AF-8851-0B48-B89D-6635CF38C0FE}"/>
              </a:ext>
            </a:extLst>
          </p:cNvPr>
          <p:cNvSpPr>
            <a:spLocks noGrp="1"/>
          </p:cNvSpPr>
          <p:nvPr>
            <p:ph type="body" sz="quarter" idx="24"/>
          </p:nvPr>
        </p:nvSpPr>
        <p:spPr>
          <a:xfrm>
            <a:off x="2450768" y="5239728"/>
            <a:ext cx="3514904" cy="319442"/>
          </a:xfrm>
        </p:spPr>
        <p:txBody>
          <a:bodyPr/>
          <a:lstStyle/>
          <a:p>
            <a:r>
              <a:rPr lang="en-US" dirty="0" smtClean="0"/>
              <a:t>@</a:t>
            </a:r>
            <a:r>
              <a:rPr lang="en-US" dirty="0" err="1" smtClean="0"/>
              <a:t>PosChoices_Cov</a:t>
            </a:r>
            <a:endParaRPr lang="en-US" dirty="0"/>
          </a:p>
        </p:txBody>
      </p:sp>
    </p:spTree>
    <p:extLst>
      <p:ext uri="{BB962C8B-B14F-4D97-AF65-F5344CB8AC3E}">
        <p14:creationId xmlns:p14="http://schemas.microsoft.com/office/powerpoint/2010/main" val="344320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3B7CA0C-BE2A-4E52-892E-CAA4BF5495BB}"/>
              </a:ext>
            </a:extLst>
          </p:cNvPr>
          <p:cNvPicPr>
            <a:picLocks noChangeAspect="1"/>
          </p:cNvPicPr>
          <p:nvPr/>
        </p:nvPicPr>
        <p:blipFill>
          <a:blip r:embed="rId2"/>
          <a:stretch>
            <a:fillRect/>
          </a:stretch>
        </p:blipFill>
        <p:spPr>
          <a:xfrm rot="330697">
            <a:off x="9468914" y="4602125"/>
            <a:ext cx="2563318" cy="2392430"/>
          </a:xfrm>
          <a:prstGeom prst="rect">
            <a:avLst/>
          </a:prstGeom>
        </p:spPr>
      </p:pic>
      <p:sp>
        <p:nvSpPr>
          <p:cNvPr id="8" name="TextBox 7">
            <a:extLst>
              <a:ext uri="{FF2B5EF4-FFF2-40B4-BE49-F238E27FC236}">
                <a16:creationId xmlns:a16="http://schemas.microsoft.com/office/drawing/2014/main" xmlns="" id="{7C992013-722C-46E3-A618-BCD184EA2DC4}"/>
              </a:ext>
            </a:extLst>
          </p:cNvPr>
          <p:cNvSpPr txBox="1"/>
          <p:nvPr/>
        </p:nvSpPr>
        <p:spPr>
          <a:xfrm>
            <a:off x="624113" y="289679"/>
            <a:ext cx="10929257" cy="6124754"/>
          </a:xfrm>
          <a:prstGeom prst="rect">
            <a:avLst/>
          </a:prstGeom>
          <a:noFill/>
        </p:spPr>
        <p:txBody>
          <a:bodyPr wrap="square" rtlCol="0">
            <a:spAutoFit/>
          </a:bodyPr>
          <a:lstStyle/>
          <a:p>
            <a:r>
              <a:rPr lang="en-GB" sz="3600" dirty="0"/>
              <a:t>Thank you for listening</a:t>
            </a:r>
          </a:p>
          <a:p>
            <a:endParaRPr lang="en-GB" sz="1200" dirty="0"/>
          </a:p>
          <a:p>
            <a:r>
              <a:rPr lang="en-GB" sz="2400" dirty="0"/>
              <a:t>Please visit the City Council website:</a:t>
            </a:r>
            <a:br>
              <a:rPr lang="en-GB" sz="2400" dirty="0"/>
            </a:br>
            <a:endParaRPr lang="en-GB" sz="1200" dirty="0"/>
          </a:p>
          <a:p>
            <a:pPr marL="285750" indent="-285750">
              <a:buFont typeface="Arial" panose="020B0604020202020204" pitchFamily="34" charset="0"/>
              <a:buChar char="•"/>
            </a:pPr>
            <a:r>
              <a:rPr lang="en-GB" sz="2400" dirty="0"/>
              <a:t>Slides and recordings of past webinars</a:t>
            </a:r>
          </a:p>
          <a:p>
            <a:pPr marL="285750" indent="-285750">
              <a:buFont typeface="Arial" panose="020B0604020202020204" pitchFamily="34" charset="0"/>
              <a:buChar char="•"/>
            </a:pPr>
            <a:r>
              <a:rPr lang="en-GB" sz="2400" dirty="0"/>
              <a:t>Timetable of future webinars</a:t>
            </a:r>
          </a:p>
          <a:p>
            <a:pPr marL="285750" indent="-285750">
              <a:buFont typeface="Arial" panose="020B0604020202020204" pitchFamily="34" charset="0"/>
              <a:buChar char="•"/>
            </a:pPr>
            <a:r>
              <a:rPr lang="en-GB" sz="2400" dirty="0"/>
              <a:t>Details of more in-depth training available </a:t>
            </a:r>
            <a:br>
              <a:rPr lang="en-GB" sz="2400" dirty="0"/>
            </a:br>
            <a:r>
              <a:rPr lang="en-GB" sz="2400" dirty="0"/>
              <a:t>free from Public Health services</a:t>
            </a:r>
          </a:p>
          <a:p>
            <a:endParaRPr lang="en-GB" sz="1200" dirty="0"/>
          </a:p>
          <a:p>
            <a:r>
              <a:rPr lang="en-GB" sz="2400" dirty="0"/>
              <a:t>Google “</a:t>
            </a:r>
            <a:r>
              <a:rPr lang="en-GB" sz="2400" dirty="0" err="1"/>
              <a:t>coventry</a:t>
            </a:r>
            <a:r>
              <a:rPr lang="en-GB" sz="2400" dirty="0"/>
              <a:t> public health webinars” or visit</a:t>
            </a:r>
          </a:p>
          <a:p>
            <a:r>
              <a:rPr lang="en-GB" sz="2400" dirty="0">
                <a:solidFill>
                  <a:schemeClr val="accent1"/>
                </a:solidFill>
                <a:hlinkClick r:id="rId3">
                  <a:extLst>
                    <a:ext uri="{A12FA001-AC4F-418D-AE19-62706E023703}">
                      <ahyp:hlinkClr xmlns:ahyp="http://schemas.microsoft.com/office/drawing/2018/hyperlinkcolor" xmlns="" val="tx"/>
                    </a:ext>
                  </a:extLst>
                </a:hlinkClick>
              </a:rPr>
              <a:t>www.coventry.gov.uk/info/190/health_and_wellbeing/3283/public_health_services/2</a:t>
            </a:r>
            <a:endParaRPr lang="en-GB" sz="2400" dirty="0">
              <a:solidFill>
                <a:schemeClr val="accent1"/>
              </a:solidFill>
            </a:endParaRPr>
          </a:p>
          <a:p>
            <a:endParaRPr lang="en-GB" sz="2400" dirty="0"/>
          </a:p>
          <a:p>
            <a:r>
              <a:rPr lang="en-GB" sz="3600" dirty="0"/>
              <a:t>Feedback and ideas for future webinars</a:t>
            </a:r>
          </a:p>
          <a:p>
            <a:endParaRPr lang="en-GB" dirty="0"/>
          </a:p>
          <a:p>
            <a:r>
              <a:rPr lang="en-GB" sz="2400" dirty="0"/>
              <a:t>Please give is your feedback and suggestions of future webinars via the </a:t>
            </a:r>
            <a:br>
              <a:rPr lang="en-GB" sz="2400" dirty="0"/>
            </a:br>
            <a:r>
              <a:rPr lang="en-GB" sz="2400" dirty="0"/>
              <a:t>Let’s Talk Coventry site at </a:t>
            </a:r>
            <a:r>
              <a:rPr lang="en-GB" sz="2400" dirty="0">
                <a:solidFill>
                  <a:schemeClr val="accent1"/>
                </a:solidFill>
                <a:hlinkClick r:id="rId4">
                  <a:extLst>
                    <a:ext uri="{A12FA001-AC4F-418D-AE19-62706E023703}">
                      <ahyp:hlinkClr xmlns:ahyp="http://schemas.microsoft.com/office/drawing/2018/hyperlinkcolor" xmlns="" val="tx"/>
                    </a:ext>
                  </a:extLst>
                </a:hlinkClick>
              </a:rPr>
              <a:t>https://letstalk.coventry.gov.uk/publichealthtraining</a:t>
            </a:r>
            <a:endParaRPr lang="en-GB" sz="2400" dirty="0">
              <a:solidFill>
                <a:schemeClr val="accent1"/>
              </a:solidFill>
            </a:endParaRPr>
          </a:p>
          <a:p>
            <a:endParaRPr lang="en-GB" dirty="0"/>
          </a:p>
        </p:txBody>
      </p:sp>
      <p:pic>
        <p:nvPicPr>
          <p:cNvPr id="6" name="Picture 5">
            <a:extLst>
              <a:ext uri="{FF2B5EF4-FFF2-40B4-BE49-F238E27FC236}">
                <a16:creationId xmlns:a16="http://schemas.microsoft.com/office/drawing/2014/main" xmlns="" id="{DE754A06-0AE9-4F1F-9253-8EF23A3AEDC1}"/>
              </a:ext>
            </a:extLst>
          </p:cNvPr>
          <p:cNvPicPr>
            <a:picLocks noChangeAspect="1"/>
          </p:cNvPicPr>
          <p:nvPr/>
        </p:nvPicPr>
        <p:blipFill>
          <a:blip r:embed="rId5"/>
          <a:stretch>
            <a:fillRect/>
          </a:stretch>
        </p:blipFill>
        <p:spPr>
          <a:xfrm rot="21421669">
            <a:off x="6725269" y="667603"/>
            <a:ext cx="3383202" cy="2385874"/>
          </a:xfrm>
          <a:prstGeom prst="rect">
            <a:avLst/>
          </a:prstGeom>
        </p:spPr>
      </p:pic>
      <p:pic>
        <p:nvPicPr>
          <p:cNvPr id="5" name="Picture 4">
            <a:extLst>
              <a:ext uri="{FF2B5EF4-FFF2-40B4-BE49-F238E27FC236}">
                <a16:creationId xmlns:a16="http://schemas.microsoft.com/office/drawing/2014/main" xmlns="" id="{244AAC3E-A620-4B01-AD29-E04BF25985B7}"/>
              </a:ext>
            </a:extLst>
          </p:cNvPr>
          <p:cNvPicPr>
            <a:picLocks noChangeAspect="1"/>
          </p:cNvPicPr>
          <p:nvPr/>
        </p:nvPicPr>
        <p:blipFill>
          <a:blip r:embed="rId6"/>
          <a:stretch>
            <a:fillRect/>
          </a:stretch>
        </p:blipFill>
        <p:spPr>
          <a:xfrm rot="309804">
            <a:off x="9235000" y="415478"/>
            <a:ext cx="2548035" cy="2904760"/>
          </a:xfrm>
          <a:prstGeom prst="rect">
            <a:avLst/>
          </a:prstGeom>
        </p:spPr>
      </p:pic>
    </p:spTree>
    <p:extLst>
      <p:ext uri="{BB962C8B-B14F-4D97-AF65-F5344CB8AC3E}">
        <p14:creationId xmlns:p14="http://schemas.microsoft.com/office/powerpoint/2010/main" val="180508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639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57CBC02-81F5-8D44-B0DB-039045CCB60D}"/>
              </a:ext>
            </a:extLst>
          </p:cNvPr>
          <p:cNvSpPr>
            <a:spLocks noGrp="1"/>
          </p:cNvSpPr>
          <p:nvPr>
            <p:ph type="body" sz="quarter" idx="10"/>
          </p:nvPr>
        </p:nvSpPr>
        <p:spPr>
          <a:xfrm>
            <a:off x="785931" y="771310"/>
            <a:ext cx="8958570" cy="661705"/>
          </a:xfrm>
        </p:spPr>
        <p:txBody>
          <a:bodyPr/>
          <a:lstStyle/>
          <a:p>
            <a:r>
              <a:rPr lang="en-US" dirty="0" smtClean="0"/>
              <a:t>What are Sexually Transmitted Infections and Diseases?</a:t>
            </a:r>
            <a:endParaRPr lang="en-US" dirty="0"/>
          </a:p>
        </p:txBody>
      </p:sp>
      <p:sp>
        <p:nvSpPr>
          <p:cNvPr id="3" name="Text Placeholder 2">
            <a:extLst>
              <a:ext uri="{FF2B5EF4-FFF2-40B4-BE49-F238E27FC236}">
                <a16:creationId xmlns:a16="http://schemas.microsoft.com/office/drawing/2014/main" xmlns="" id="{8ED41A02-ACEB-C748-9EED-330D75CDA819}"/>
              </a:ext>
            </a:extLst>
          </p:cNvPr>
          <p:cNvSpPr>
            <a:spLocks noGrp="1"/>
          </p:cNvSpPr>
          <p:nvPr>
            <p:ph type="body" sz="quarter" idx="11"/>
          </p:nvPr>
        </p:nvSpPr>
        <p:spPr>
          <a:xfrm>
            <a:off x="785812" y="2006221"/>
            <a:ext cx="10910319" cy="4012442"/>
          </a:xfrm>
        </p:spPr>
        <p:txBody>
          <a:bodyPr/>
          <a:lstStyle/>
          <a:p>
            <a:r>
              <a:rPr lang="en-US" sz="1600" dirty="0" smtClean="0"/>
              <a:t>Sexually Transmitted Infections/Diseases are often referred to a ‘STIs and STDs’. </a:t>
            </a:r>
          </a:p>
          <a:p>
            <a:endParaRPr lang="en-US" sz="1600" dirty="0" smtClean="0"/>
          </a:p>
          <a:p>
            <a:r>
              <a:rPr lang="en-US" sz="1600" dirty="0" smtClean="0"/>
              <a:t>They are caused by bacteria or viruses and are passed between partners when one is infected. </a:t>
            </a:r>
          </a:p>
          <a:p>
            <a:endParaRPr lang="en-US" sz="1600" dirty="0"/>
          </a:p>
          <a:p>
            <a:r>
              <a:rPr lang="en-US" sz="1600" dirty="0" smtClean="0"/>
              <a:t>Ways they can be passed include:</a:t>
            </a:r>
          </a:p>
          <a:p>
            <a:pPr marL="285750" indent="-285750">
              <a:buFont typeface="Arial" panose="020B0604020202020204" pitchFamily="34" charset="0"/>
              <a:buChar char="•"/>
            </a:pPr>
            <a:r>
              <a:rPr lang="en-US" sz="1600" dirty="0" smtClean="0"/>
              <a:t>Vaginal, anal or oral sex</a:t>
            </a:r>
          </a:p>
          <a:p>
            <a:pPr marL="285750" indent="-285750">
              <a:buFont typeface="Arial" panose="020B0604020202020204" pitchFamily="34" charset="0"/>
              <a:buChar char="•"/>
            </a:pPr>
            <a:r>
              <a:rPr lang="en-US" sz="1600" dirty="0" smtClean="0"/>
              <a:t>Mutual touching</a:t>
            </a:r>
          </a:p>
          <a:p>
            <a:pPr marL="285750" indent="-285750">
              <a:buFont typeface="Arial" panose="020B0604020202020204" pitchFamily="34" charset="0"/>
              <a:buChar char="•"/>
            </a:pPr>
            <a:r>
              <a:rPr lang="en-US" sz="1600" dirty="0" smtClean="0"/>
              <a:t>Sharing of sex toys</a:t>
            </a:r>
          </a:p>
          <a:p>
            <a:pPr marL="285750" indent="-285750">
              <a:buFont typeface="Arial" panose="020B0604020202020204" pitchFamily="34" charset="0"/>
              <a:buChar char="•"/>
            </a:pPr>
            <a:r>
              <a:rPr lang="en-US" sz="1600" dirty="0" smtClean="0"/>
              <a:t>Hand to eye contact</a:t>
            </a:r>
          </a:p>
          <a:p>
            <a:pPr marL="285750" indent="-285750">
              <a:buFont typeface="Arial" panose="020B0604020202020204" pitchFamily="34" charset="0"/>
              <a:buChar char="•"/>
            </a:pPr>
            <a:r>
              <a:rPr lang="en-US" sz="1600" dirty="0" smtClean="0"/>
              <a:t>And potentially from a Mum to baby during birth</a:t>
            </a:r>
          </a:p>
          <a:p>
            <a:endParaRPr lang="en-US" sz="1600" dirty="0"/>
          </a:p>
        </p:txBody>
      </p:sp>
    </p:spTree>
    <p:extLst>
      <p:ext uri="{BB962C8B-B14F-4D97-AF65-F5344CB8AC3E}">
        <p14:creationId xmlns:p14="http://schemas.microsoft.com/office/powerpoint/2010/main" val="170886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Chlamydia</a:t>
            </a:r>
            <a:endParaRPr lang="en-GB" dirty="0"/>
          </a:p>
        </p:txBody>
      </p:sp>
      <p:sp>
        <p:nvSpPr>
          <p:cNvPr id="3" name="Content Placeholder 2"/>
          <p:cNvSpPr>
            <a:spLocks noGrp="1"/>
          </p:cNvSpPr>
          <p:nvPr>
            <p:ph idx="11"/>
          </p:nvPr>
        </p:nvSpPr>
        <p:spPr>
          <a:xfrm>
            <a:off x="1908174" y="1039906"/>
            <a:ext cx="8329520" cy="4813888"/>
          </a:xfrm>
        </p:spPr>
        <p:txBody>
          <a:bodyPr/>
          <a:lstStyle/>
          <a:p>
            <a:pPr>
              <a:defRPr/>
            </a:pPr>
            <a:r>
              <a:rPr lang="en-GB" sz="1200" dirty="0"/>
              <a:t>The most common STI</a:t>
            </a:r>
          </a:p>
          <a:p>
            <a:pPr>
              <a:defRPr/>
            </a:pPr>
            <a:r>
              <a:rPr lang="en-GB" sz="1200" dirty="0"/>
              <a:t>Chlamydia can infect the eyes or throat if you have unprotected oral sex. </a:t>
            </a:r>
            <a:endParaRPr lang="en-GB" sz="1200" dirty="0" smtClean="0"/>
          </a:p>
          <a:p>
            <a:pPr>
              <a:defRPr/>
            </a:pPr>
            <a:endParaRPr lang="en-GB" sz="1200" b="1" dirty="0"/>
          </a:p>
          <a:p>
            <a:pPr marL="0" indent="0">
              <a:buNone/>
              <a:defRPr/>
            </a:pPr>
            <a:r>
              <a:rPr lang="en-GB" sz="1200" b="1" dirty="0">
                <a:solidFill>
                  <a:srgbClr val="7030A0"/>
                </a:solidFill>
              </a:rPr>
              <a:t>Symptoms:</a:t>
            </a:r>
          </a:p>
          <a:p>
            <a:pPr lvl="1">
              <a:defRPr/>
            </a:pPr>
            <a:r>
              <a:rPr lang="en-GB" sz="1200" b="1" dirty="0">
                <a:latin typeface="Calibri" panose="020F0502020204030204" pitchFamily="34" charset="0"/>
              </a:rPr>
              <a:t>Burning and/or itching in the genital area</a:t>
            </a:r>
          </a:p>
          <a:p>
            <a:pPr lvl="1">
              <a:defRPr/>
            </a:pPr>
            <a:r>
              <a:rPr lang="en-GB" sz="1200" b="1" dirty="0">
                <a:latin typeface="Calibri" panose="020F0502020204030204" pitchFamily="34" charset="0"/>
              </a:rPr>
              <a:t>Pain when passing urine</a:t>
            </a:r>
          </a:p>
          <a:p>
            <a:pPr lvl="1">
              <a:defRPr/>
            </a:pPr>
            <a:r>
              <a:rPr lang="en-GB" sz="1200" dirty="0">
                <a:solidFill>
                  <a:srgbClr val="0070C0"/>
                </a:solidFill>
                <a:latin typeface="Calibri" panose="020F0502020204030204" pitchFamily="34" charset="0"/>
              </a:rPr>
              <a:t>White/cloudy or watery discharge from the penis, Painful swelling of the testicles</a:t>
            </a:r>
          </a:p>
          <a:p>
            <a:pPr marL="537210" lvl="1" indent="-171450">
              <a:defRPr/>
            </a:pPr>
            <a:r>
              <a:rPr lang="en-GB" sz="1200" dirty="0">
                <a:solidFill>
                  <a:srgbClr val="EA1D76"/>
                </a:solidFill>
              </a:rPr>
              <a:t>Unusual vaginal discharge, Bleeding between periods, Pain/Bleeding during/after sex, Heavier periods, Lower abdominal (pelvic) pain</a:t>
            </a:r>
          </a:p>
          <a:p>
            <a:pPr marL="0" indent="0">
              <a:buNone/>
              <a:defRPr/>
            </a:pPr>
            <a:r>
              <a:rPr lang="en-GB" sz="1200" b="1" dirty="0">
                <a:solidFill>
                  <a:srgbClr val="7030A0"/>
                </a:solidFill>
              </a:rPr>
              <a:t>Treatment:</a:t>
            </a:r>
          </a:p>
          <a:p>
            <a:pPr marL="285750" indent="-285750">
              <a:buFont typeface="Arial" panose="020B0604020202020204" pitchFamily="34" charset="0"/>
              <a:buChar char="•"/>
              <a:defRPr/>
            </a:pPr>
            <a:r>
              <a:rPr lang="en-GB" altLang="en-US" sz="1200" b="1" dirty="0"/>
              <a:t>Antibiotics </a:t>
            </a:r>
          </a:p>
          <a:p>
            <a:pPr marL="285750" indent="-285750">
              <a:buFont typeface="Arial" panose="020B0604020202020204" pitchFamily="34" charset="0"/>
              <a:buChar char="•"/>
              <a:defRPr/>
            </a:pPr>
            <a:endParaRPr lang="en-GB" sz="1200" b="1" dirty="0"/>
          </a:p>
          <a:p>
            <a:pPr>
              <a:defRPr/>
            </a:pPr>
            <a:endParaRPr lang="en-GB" sz="1200" b="1" dirty="0"/>
          </a:p>
          <a:p>
            <a:pPr marL="0" indent="0" algn="ctr">
              <a:buNone/>
            </a:pPr>
            <a:endParaRPr lang="en-GB" sz="3200" dirty="0"/>
          </a:p>
        </p:txBody>
      </p:sp>
      <p:sp>
        <p:nvSpPr>
          <p:cNvPr id="6" name="AutoShape 2" descr="Image result for knowled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245" y="4134666"/>
            <a:ext cx="2000253" cy="171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837534" y="4298685"/>
            <a:ext cx="5002502" cy="1555109"/>
            <a:chOff x="2175386" y="4398405"/>
            <a:chExt cx="4945083" cy="1510340"/>
          </a:xfrm>
        </p:grpSpPr>
        <p:pic>
          <p:nvPicPr>
            <p:cNvPr id="13" name="Picture 2" descr="Mens Chlamydia st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5386" y="4398406"/>
              <a:ext cx="1525235" cy="15103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Women's Chlamydia st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5078" y="4398405"/>
              <a:ext cx="1505391" cy="15103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8779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Gonorrhoea</a:t>
            </a:r>
            <a:endParaRPr lang="en-GB" dirty="0"/>
          </a:p>
        </p:txBody>
      </p:sp>
      <p:sp>
        <p:nvSpPr>
          <p:cNvPr id="3" name="Content Placeholder 2"/>
          <p:cNvSpPr>
            <a:spLocks noGrp="1"/>
          </p:cNvSpPr>
          <p:nvPr>
            <p:ph idx="11"/>
          </p:nvPr>
        </p:nvSpPr>
        <p:spPr>
          <a:xfrm>
            <a:off x="1908174" y="1039906"/>
            <a:ext cx="8329520" cy="4813888"/>
          </a:xfrm>
        </p:spPr>
        <p:txBody>
          <a:bodyPr/>
          <a:lstStyle/>
          <a:p>
            <a:pPr>
              <a:defRPr/>
            </a:pPr>
            <a:r>
              <a:rPr lang="en-GB" sz="1200" dirty="0"/>
              <a:t>Bacterial infection</a:t>
            </a:r>
          </a:p>
          <a:p>
            <a:pPr>
              <a:defRPr/>
            </a:pPr>
            <a:r>
              <a:rPr lang="en-GB" sz="1200" dirty="0"/>
              <a:t>Can be known as "the clap</a:t>
            </a:r>
            <a:r>
              <a:rPr lang="en-GB" sz="1200" dirty="0" smtClean="0"/>
              <a:t>"</a:t>
            </a:r>
          </a:p>
          <a:p>
            <a:pPr>
              <a:defRPr/>
            </a:pPr>
            <a:r>
              <a:rPr lang="en-GB" sz="1200" dirty="0" smtClean="0"/>
              <a:t>Second most common STI</a:t>
            </a:r>
            <a:endParaRPr lang="en-GB" sz="1200" dirty="0"/>
          </a:p>
          <a:p>
            <a:pPr marL="0" indent="0">
              <a:buNone/>
              <a:defRPr/>
            </a:pPr>
            <a:endParaRPr lang="en-GB" sz="1200" dirty="0" smtClean="0">
              <a:solidFill>
                <a:srgbClr val="7030A0"/>
              </a:solidFill>
            </a:endParaRPr>
          </a:p>
          <a:p>
            <a:pPr marL="0" indent="0">
              <a:buNone/>
              <a:defRPr/>
            </a:pPr>
            <a:r>
              <a:rPr lang="en-GB" sz="1200" dirty="0" smtClean="0">
                <a:solidFill>
                  <a:srgbClr val="7030A0"/>
                </a:solidFill>
              </a:rPr>
              <a:t>Symptoms</a:t>
            </a:r>
            <a:r>
              <a:rPr lang="en-GB" sz="1200" dirty="0">
                <a:solidFill>
                  <a:srgbClr val="7030A0"/>
                </a:solidFill>
              </a:rPr>
              <a:t>:</a:t>
            </a:r>
          </a:p>
          <a:p>
            <a:pPr marL="0" indent="0">
              <a:buNone/>
              <a:defRPr/>
            </a:pPr>
            <a:r>
              <a:rPr lang="en-GB" sz="1200" dirty="0"/>
              <a:t>Around </a:t>
            </a:r>
            <a:r>
              <a:rPr lang="en-GB" sz="1200" dirty="0">
                <a:solidFill>
                  <a:schemeClr val="accent6">
                    <a:lumMod val="75000"/>
                  </a:schemeClr>
                </a:solidFill>
              </a:rPr>
              <a:t>1 in 10</a:t>
            </a:r>
            <a:r>
              <a:rPr lang="en-GB" sz="1200" dirty="0"/>
              <a:t> infected men and </a:t>
            </a:r>
            <a:r>
              <a:rPr lang="en-GB" sz="1200" dirty="0">
                <a:solidFill>
                  <a:schemeClr val="accent6">
                    <a:lumMod val="75000"/>
                  </a:schemeClr>
                </a:solidFill>
              </a:rPr>
              <a:t>5 in 10</a:t>
            </a:r>
            <a:r>
              <a:rPr lang="en-GB" sz="1200" dirty="0"/>
              <a:t> infected women don't experience any symptoms.</a:t>
            </a:r>
          </a:p>
          <a:p>
            <a:pPr marL="285750" indent="-285750">
              <a:buFont typeface="Arial" panose="020B0604020202020204" pitchFamily="34" charset="0"/>
              <a:buChar char="•"/>
              <a:defRPr/>
            </a:pPr>
            <a:r>
              <a:rPr lang="en-GB" sz="1200" dirty="0"/>
              <a:t>a thick green or yellow discharge from the vagina or penis</a:t>
            </a:r>
          </a:p>
          <a:p>
            <a:pPr marL="285750" indent="-285750">
              <a:buFont typeface="Arial" panose="020B0604020202020204" pitchFamily="34" charset="0"/>
              <a:buChar char="•"/>
              <a:defRPr/>
            </a:pPr>
            <a:r>
              <a:rPr lang="en-GB" sz="1200" dirty="0"/>
              <a:t>pain when urinating </a:t>
            </a:r>
          </a:p>
          <a:p>
            <a:pPr marL="285750" indent="-285750">
              <a:buFont typeface="Arial" panose="020B0604020202020204" pitchFamily="34" charset="0"/>
              <a:buChar char="•"/>
              <a:defRPr/>
            </a:pPr>
            <a:r>
              <a:rPr lang="en-GB" sz="1200" dirty="0"/>
              <a:t>bleeding between periods in women.</a:t>
            </a:r>
          </a:p>
          <a:p>
            <a:pPr marL="0" indent="0">
              <a:buNone/>
              <a:defRPr/>
            </a:pPr>
            <a:r>
              <a:rPr lang="en-GB" sz="1200" dirty="0">
                <a:solidFill>
                  <a:srgbClr val="7030A0"/>
                </a:solidFill>
              </a:rPr>
              <a:t>Treatment:</a:t>
            </a:r>
          </a:p>
          <a:p>
            <a:pPr marL="285750" indent="-285750">
              <a:buFont typeface="Arial" panose="020B0604020202020204" pitchFamily="34" charset="0"/>
              <a:buChar char="•"/>
              <a:defRPr/>
            </a:pPr>
            <a:r>
              <a:rPr lang="en-GB" altLang="en-US" sz="1200" dirty="0"/>
              <a:t>In most cases, treatment will involve having a single antibiotic injection followed by one antibiotic tablet</a:t>
            </a:r>
            <a:r>
              <a:rPr lang="en-GB" altLang="en-US" sz="1200" dirty="0" smtClean="0"/>
              <a:t>.</a:t>
            </a:r>
          </a:p>
          <a:p>
            <a:pPr marL="285750" indent="-285750">
              <a:buFont typeface="Arial" panose="020B0604020202020204" pitchFamily="34" charset="0"/>
              <a:buChar char="•"/>
              <a:defRPr/>
            </a:pPr>
            <a:r>
              <a:rPr lang="en-GB" altLang="en-US" sz="1200" dirty="0" smtClean="0"/>
              <a:t>There are cases that are untreatable due to Gonorrhoea becoming resistant to anti-biotics. </a:t>
            </a:r>
            <a:endParaRPr lang="en-GB" altLang="en-US" sz="1200" dirty="0"/>
          </a:p>
          <a:p>
            <a:pPr marL="285750" indent="-285750">
              <a:buFont typeface="Arial" panose="020B0604020202020204" pitchFamily="34" charset="0"/>
              <a:buChar char="•"/>
              <a:defRPr/>
            </a:pPr>
            <a:r>
              <a:rPr lang="en-GB" altLang="en-US" sz="1200" dirty="0" smtClean="0"/>
              <a:t>Untreated, it can cause infertility and Pelvic Inflammatory Disease (PID).</a:t>
            </a:r>
            <a:endParaRPr lang="en-GB" altLang="en-US" sz="1200" dirty="0"/>
          </a:p>
          <a:p>
            <a:pPr marL="285750" indent="-285750">
              <a:buFont typeface="Arial" panose="020B0604020202020204" pitchFamily="34" charset="0"/>
              <a:buChar char="•"/>
              <a:defRPr/>
            </a:pPr>
            <a:endParaRPr lang="en-GB" sz="1200" b="1" dirty="0"/>
          </a:p>
          <a:p>
            <a:pPr>
              <a:defRPr/>
            </a:pPr>
            <a:endParaRPr lang="en-GB" sz="1200" b="1" dirty="0"/>
          </a:p>
          <a:p>
            <a:pPr marL="0" indent="0" algn="ctr">
              <a:buNone/>
            </a:pPr>
            <a:endParaRPr lang="en-GB" sz="3200" dirty="0"/>
          </a:p>
        </p:txBody>
      </p:sp>
      <p:sp>
        <p:nvSpPr>
          <p:cNvPr id="6" name="AutoShape 2" descr="Image result for knowled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7694" y="3977273"/>
            <a:ext cx="1637442" cy="187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187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Genital Warts</a:t>
            </a:r>
            <a:endParaRPr lang="en-GB" dirty="0"/>
          </a:p>
        </p:txBody>
      </p:sp>
      <p:sp>
        <p:nvSpPr>
          <p:cNvPr id="3" name="Content Placeholder 2"/>
          <p:cNvSpPr>
            <a:spLocks noGrp="1"/>
          </p:cNvSpPr>
          <p:nvPr>
            <p:ph idx="11"/>
          </p:nvPr>
        </p:nvSpPr>
        <p:spPr>
          <a:xfrm>
            <a:off x="1908174" y="1468428"/>
            <a:ext cx="8329520" cy="4813888"/>
          </a:xfrm>
        </p:spPr>
        <p:txBody>
          <a:bodyPr/>
          <a:lstStyle/>
          <a:p>
            <a:pPr marL="0" indent="0">
              <a:buNone/>
            </a:pPr>
            <a:r>
              <a:rPr lang="en-GB" altLang="en-US" sz="1200" dirty="0"/>
              <a:t>Small fleshy growths, bumps, skin changes that appear on or around the genital or anal area</a:t>
            </a:r>
          </a:p>
          <a:p>
            <a:pPr marL="0" indent="0">
              <a:buNone/>
            </a:pPr>
            <a:r>
              <a:rPr lang="en-GB" altLang="en-US" sz="1200" dirty="0"/>
              <a:t>Caused by a </a:t>
            </a:r>
            <a:r>
              <a:rPr lang="en-GB" altLang="en-US" sz="1200" dirty="0">
                <a:solidFill>
                  <a:schemeClr val="accent6">
                    <a:lumMod val="75000"/>
                  </a:schemeClr>
                </a:solidFill>
              </a:rPr>
              <a:t>virus </a:t>
            </a:r>
          </a:p>
          <a:p>
            <a:pPr marL="0" indent="0">
              <a:buNone/>
            </a:pPr>
            <a:r>
              <a:rPr lang="en-GB" altLang="en-US" sz="1200" dirty="0"/>
              <a:t>Usually painless </a:t>
            </a:r>
          </a:p>
          <a:p>
            <a:pPr marL="0" indent="0">
              <a:buNone/>
            </a:pPr>
            <a:r>
              <a:rPr lang="en-GB" altLang="en-US" sz="1200" dirty="0"/>
              <a:t>Can take up to one year to develop</a:t>
            </a:r>
          </a:p>
          <a:p>
            <a:pPr marL="0" indent="0">
              <a:buNone/>
              <a:defRPr/>
            </a:pPr>
            <a:endParaRPr lang="en-GB" sz="1200" b="1" dirty="0">
              <a:solidFill>
                <a:srgbClr val="7030A0"/>
              </a:solidFill>
            </a:endParaRPr>
          </a:p>
          <a:p>
            <a:pPr marL="0" indent="0">
              <a:buNone/>
              <a:defRPr/>
            </a:pPr>
            <a:r>
              <a:rPr lang="en-GB" sz="1200" b="1" dirty="0">
                <a:solidFill>
                  <a:srgbClr val="7030A0"/>
                </a:solidFill>
              </a:rPr>
              <a:t>Treatment:</a:t>
            </a:r>
          </a:p>
          <a:p>
            <a:pPr marL="0" indent="0">
              <a:buNone/>
            </a:pPr>
            <a:r>
              <a:rPr lang="en-GB" altLang="en-US" sz="1200" dirty="0"/>
              <a:t>Visual examination – several treatments – creams, freezing warts but can come back</a:t>
            </a:r>
            <a:r>
              <a:rPr lang="en-GB" altLang="en-US" sz="1200" dirty="0" smtClean="0"/>
              <a:t>. They do not pose a serious risk to health so treatment is cosmetic. </a:t>
            </a:r>
            <a:endParaRPr lang="en-GB" altLang="en-US" sz="1200" dirty="0"/>
          </a:p>
          <a:p>
            <a:pPr marL="285750" indent="-285750">
              <a:buFont typeface="Arial" panose="020B0604020202020204" pitchFamily="34" charset="0"/>
              <a:buChar char="•"/>
              <a:defRPr/>
            </a:pPr>
            <a:endParaRPr lang="en-GB" sz="1200" b="1" dirty="0"/>
          </a:p>
          <a:p>
            <a:pPr>
              <a:defRPr/>
            </a:pPr>
            <a:endParaRPr lang="en-GB" sz="1200" b="1" dirty="0"/>
          </a:p>
          <a:p>
            <a:pPr marL="0" indent="0" algn="ctr">
              <a:buNone/>
            </a:pPr>
            <a:endParaRPr lang="en-GB" sz="3200" dirty="0"/>
          </a:p>
        </p:txBody>
      </p:sp>
      <p:sp>
        <p:nvSpPr>
          <p:cNvPr id="6" name="AutoShape 2" descr="Image result for knowled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Genital Warts (Grow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668" y="3875372"/>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0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Genital Herpes</a:t>
            </a:r>
            <a:endParaRPr lang="en-GB" dirty="0"/>
          </a:p>
        </p:txBody>
      </p:sp>
      <p:sp>
        <p:nvSpPr>
          <p:cNvPr id="3" name="Content Placeholder 2"/>
          <p:cNvSpPr>
            <a:spLocks noGrp="1"/>
          </p:cNvSpPr>
          <p:nvPr>
            <p:ph idx="11"/>
          </p:nvPr>
        </p:nvSpPr>
        <p:spPr>
          <a:xfrm>
            <a:off x="1908174" y="1449339"/>
            <a:ext cx="8329520" cy="4813888"/>
          </a:xfrm>
        </p:spPr>
        <p:txBody>
          <a:bodyPr/>
          <a:lstStyle/>
          <a:p>
            <a:pPr marL="0" indent="0">
              <a:buNone/>
            </a:pPr>
            <a:r>
              <a:rPr lang="en-GB" altLang="en-US" sz="1200" dirty="0"/>
              <a:t>Causes painful blisters on genitals and surrounding areas.</a:t>
            </a:r>
          </a:p>
          <a:p>
            <a:pPr marL="0" indent="0">
              <a:buNone/>
            </a:pPr>
            <a:r>
              <a:rPr lang="en-GB" altLang="en-US" sz="1200" dirty="0"/>
              <a:t>A cold sore can pass on herpes through oral sex. </a:t>
            </a:r>
          </a:p>
          <a:p>
            <a:pPr marL="0" indent="0">
              <a:buNone/>
            </a:pPr>
            <a:r>
              <a:rPr lang="en-GB" altLang="en-US" sz="1200" dirty="0">
                <a:solidFill>
                  <a:schemeClr val="accent6">
                    <a:lumMod val="75000"/>
                  </a:schemeClr>
                </a:solidFill>
              </a:rPr>
              <a:t>Virus</a:t>
            </a:r>
            <a:r>
              <a:rPr lang="en-GB" altLang="en-US" sz="1200" dirty="0"/>
              <a:t> – can not be cured but be managed – can come and go.</a:t>
            </a:r>
          </a:p>
          <a:p>
            <a:pPr marL="0" indent="0">
              <a:buNone/>
            </a:pPr>
            <a:r>
              <a:rPr lang="en-GB" altLang="en-US" sz="1200" dirty="0"/>
              <a:t>It remains in your body and can become active again.</a:t>
            </a:r>
          </a:p>
          <a:p>
            <a:pPr marL="0" indent="0">
              <a:buNone/>
              <a:defRPr/>
            </a:pPr>
            <a:endParaRPr lang="en-GB" sz="1200" b="1" dirty="0">
              <a:solidFill>
                <a:srgbClr val="7030A0"/>
              </a:solidFill>
            </a:endParaRPr>
          </a:p>
          <a:p>
            <a:pPr marL="0" indent="0">
              <a:buNone/>
              <a:defRPr/>
            </a:pPr>
            <a:r>
              <a:rPr lang="en-GB" sz="1200" b="1" dirty="0">
                <a:solidFill>
                  <a:srgbClr val="7030A0"/>
                </a:solidFill>
              </a:rPr>
              <a:t>Treatment:</a:t>
            </a:r>
          </a:p>
          <a:p>
            <a:pPr marL="0" indent="0">
              <a:buNone/>
            </a:pPr>
            <a:r>
              <a:rPr lang="en-GB" altLang="en-US" sz="1200" dirty="0" smtClean="0"/>
              <a:t>Anti-viral Medication and a cream for pain</a:t>
            </a:r>
            <a:endParaRPr lang="en-GB" altLang="en-US" sz="1200" dirty="0"/>
          </a:p>
          <a:p>
            <a:pPr marL="285750" indent="-285750">
              <a:buFont typeface="Arial" panose="020B0604020202020204" pitchFamily="34" charset="0"/>
              <a:buChar char="•"/>
              <a:defRPr/>
            </a:pPr>
            <a:endParaRPr lang="en-GB" sz="1200" b="1" dirty="0"/>
          </a:p>
          <a:p>
            <a:pPr>
              <a:defRPr/>
            </a:pPr>
            <a:endParaRPr lang="en-GB" sz="1200" b="1" dirty="0"/>
          </a:p>
          <a:p>
            <a:pPr marL="0" indent="0" algn="ctr">
              <a:buNone/>
            </a:pPr>
            <a:endParaRPr lang="en-GB" sz="3200" dirty="0"/>
          </a:p>
        </p:txBody>
      </p:sp>
      <p:sp>
        <p:nvSpPr>
          <p:cNvPr id="6" name="AutoShape 2" descr="Image result for knowled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Genital Herpes - Step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551" y="3596975"/>
            <a:ext cx="2942466" cy="190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00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Syphilis</a:t>
            </a:r>
            <a:endParaRPr lang="en-GB" dirty="0"/>
          </a:p>
        </p:txBody>
      </p:sp>
      <p:sp>
        <p:nvSpPr>
          <p:cNvPr id="3" name="Content Placeholder 2"/>
          <p:cNvSpPr>
            <a:spLocks noGrp="1"/>
          </p:cNvSpPr>
          <p:nvPr>
            <p:ph idx="11"/>
          </p:nvPr>
        </p:nvSpPr>
        <p:spPr>
          <a:xfrm>
            <a:off x="1908174" y="1039906"/>
            <a:ext cx="8329520" cy="4813888"/>
          </a:xfrm>
        </p:spPr>
        <p:txBody>
          <a:bodyPr/>
          <a:lstStyle/>
          <a:p>
            <a:pPr algn="just">
              <a:defRPr/>
            </a:pPr>
            <a:endParaRPr lang="en-GB" sz="1200" b="1" dirty="0"/>
          </a:p>
          <a:p>
            <a:pPr algn="just">
              <a:defRPr/>
            </a:pPr>
            <a:r>
              <a:rPr lang="en-GB" sz="1200" b="1" dirty="0"/>
              <a:t>Bacterial infection</a:t>
            </a:r>
          </a:p>
          <a:p>
            <a:pPr algn="just">
              <a:defRPr/>
            </a:pPr>
            <a:endParaRPr lang="en-GB" sz="1200" b="1" dirty="0" smtClean="0"/>
          </a:p>
          <a:p>
            <a:pPr algn="just">
              <a:defRPr/>
            </a:pPr>
            <a:r>
              <a:rPr lang="en-GB" sz="1200" b="1" dirty="0" smtClean="0"/>
              <a:t>Stage </a:t>
            </a:r>
            <a:r>
              <a:rPr lang="en-GB" sz="1200" b="1" dirty="0"/>
              <a:t>1 (Primary Syphilis) </a:t>
            </a:r>
            <a:r>
              <a:rPr lang="en-GB" sz="1200" dirty="0"/>
              <a:t>– Painless but highly infectious sore’(s) on the genitals. The sore lasts two to six weeks before disappearing. </a:t>
            </a:r>
          </a:p>
          <a:p>
            <a:pPr algn="just">
              <a:defRPr/>
            </a:pPr>
            <a:r>
              <a:rPr lang="en-GB" sz="1200" b="1" dirty="0"/>
              <a:t>Stage 2 (Secondary Syphilis)</a:t>
            </a:r>
            <a:r>
              <a:rPr lang="en-GB" sz="1200" dirty="0"/>
              <a:t> – Skin rash and sore throat, these symptoms may disappear within a few weeks, after which you experience no symptoms which can last for years.</a:t>
            </a:r>
          </a:p>
          <a:p>
            <a:pPr algn="just">
              <a:defRPr/>
            </a:pPr>
            <a:r>
              <a:rPr lang="en-GB" sz="1200" b="1" dirty="0"/>
              <a:t>Stage 3 (Tertiary Syphilis)</a:t>
            </a:r>
            <a:r>
              <a:rPr lang="en-GB" sz="1200" dirty="0"/>
              <a:t> – at this stage, it can cause serious damage to the body, it may affect the brain, nerves, eyes, heart, bones, skin or blood vessels, potentially causing; Stroke, Dementia, paralysis, blindness, heart disease.</a:t>
            </a:r>
          </a:p>
          <a:p>
            <a:pPr marL="0" indent="0" algn="just">
              <a:buNone/>
              <a:defRPr/>
            </a:pPr>
            <a:endParaRPr lang="en-GB" sz="1200" dirty="0" smtClean="0">
              <a:solidFill>
                <a:srgbClr val="7030A0"/>
              </a:solidFill>
            </a:endParaRPr>
          </a:p>
          <a:p>
            <a:pPr marL="0" indent="0" algn="just">
              <a:buNone/>
              <a:defRPr/>
            </a:pPr>
            <a:endParaRPr lang="en-GB" sz="1200" dirty="0">
              <a:solidFill>
                <a:srgbClr val="7030A0"/>
              </a:solidFill>
            </a:endParaRPr>
          </a:p>
          <a:p>
            <a:pPr marL="0" indent="0" algn="just">
              <a:buNone/>
              <a:defRPr/>
            </a:pPr>
            <a:r>
              <a:rPr lang="en-GB" sz="1200" dirty="0" smtClean="0">
                <a:solidFill>
                  <a:srgbClr val="7030A0"/>
                </a:solidFill>
              </a:rPr>
              <a:t>Treatment</a:t>
            </a:r>
            <a:r>
              <a:rPr lang="en-GB" sz="1200" dirty="0"/>
              <a:t>: Blood test, can be treated by antibiotics.</a:t>
            </a:r>
          </a:p>
          <a:p>
            <a:pPr algn="just">
              <a:defRPr/>
            </a:pPr>
            <a:endParaRPr lang="en-GB" sz="1200" dirty="0"/>
          </a:p>
          <a:p>
            <a:pPr marL="285750" indent="-285750">
              <a:buFont typeface="Arial" panose="020B0604020202020204" pitchFamily="34" charset="0"/>
              <a:buChar char="•"/>
              <a:defRPr/>
            </a:pPr>
            <a:endParaRPr lang="en-GB" sz="1200" b="1" dirty="0"/>
          </a:p>
          <a:p>
            <a:pPr>
              <a:defRPr/>
            </a:pPr>
            <a:endParaRPr lang="en-GB" sz="1200" b="1" dirty="0"/>
          </a:p>
          <a:p>
            <a:pPr marL="0" indent="0" algn="ctr">
              <a:buNone/>
            </a:pPr>
            <a:endParaRPr lang="en-GB" sz="3200" dirty="0"/>
          </a:p>
        </p:txBody>
      </p:sp>
      <p:sp>
        <p:nvSpPr>
          <p:cNvPr id="6" name="AutoShape 2" descr="Image result for knowled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888" y="3315036"/>
            <a:ext cx="1624263" cy="21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121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946" y="413691"/>
            <a:ext cx="7907974" cy="448475"/>
          </a:xfrm>
        </p:spPr>
        <p:txBody>
          <a:bodyPr/>
          <a:lstStyle/>
          <a:p>
            <a:pPr algn="ctr"/>
            <a:r>
              <a:rPr lang="en-GB" dirty="0" smtClean="0"/>
              <a:t>HIV</a:t>
            </a:r>
            <a:endParaRPr lang="en-GB" dirty="0"/>
          </a:p>
        </p:txBody>
      </p:sp>
      <p:sp>
        <p:nvSpPr>
          <p:cNvPr id="3" name="Content Placeholder 2"/>
          <p:cNvSpPr>
            <a:spLocks noGrp="1"/>
          </p:cNvSpPr>
          <p:nvPr>
            <p:ph idx="11"/>
          </p:nvPr>
        </p:nvSpPr>
        <p:spPr>
          <a:xfrm>
            <a:off x="1908174" y="1039906"/>
            <a:ext cx="8329520" cy="4813888"/>
          </a:xfrm>
        </p:spPr>
        <p:txBody>
          <a:bodyPr/>
          <a:lstStyle/>
          <a:p>
            <a:pPr algn="just">
              <a:defRPr/>
            </a:pPr>
            <a:endParaRPr lang="en-GB" sz="1200" dirty="0"/>
          </a:p>
          <a:p>
            <a:pPr>
              <a:spcBef>
                <a:spcPct val="0"/>
              </a:spcBef>
            </a:pPr>
            <a:r>
              <a:rPr lang="en-GB" altLang="en-US" sz="1200" dirty="0"/>
              <a:t>HIV is a virus which attacks the immune system, and weakens your ability to fight infections and diseases. </a:t>
            </a:r>
          </a:p>
          <a:p>
            <a:pPr>
              <a:spcBef>
                <a:spcPct val="0"/>
              </a:spcBef>
            </a:pPr>
            <a:r>
              <a:rPr lang="en-GB" altLang="en-US" sz="1200" dirty="0"/>
              <a:t>Most people who are infected with HIV experience a short, flu-like illness that occurs two to six weeks after being infected. After this, HIV often causes no symptoms for several years.</a:t>
            </a:r>
          </a:p>
          <a:p>
            <a:pPr>
              <a:spcBef>
                <a:spcPct val="0"/>
              </a:spcBef>
            </a:pPr>
            <a:r>
              <a:rPr lang="en-GB" sz="1200" dirty="0">
                <a:solidFill>
                  <a:schemeClr val="accent6">
                    <a:lumMod val="75000"/>
                  </a:schemeClr>
                </a:solidFill>
              </a:rPr>
              <a:t>AIDS</a:t>
            </a:r>
            <a:r>
              <a:rPr lang="en-GB" sz="1200" dirty="0"/>
              <a:t> is the final stage of HIV infection, when your body can no longer fight life-threatening infections. </a:t>
            </a:r>
            <a:r>
              <a:rPr lang="en-GB" sz="1200" b="1" dirty="0"/>
              <a:t>With early diagnosis and effective treatment, </a:t>
            </a:r>
            <a:r>
              <a:rPr lang="en-GB" sz="1200" dirty="0"/>
              <a:t>most people with HIV will not go on to develop AIDS</a:t>
            </a:r>
            <a:r>
              <a:rPr lang="en-GB" sz="1200" dirty="0" smtClean="0"/>
              <a:t>.</a:t>
            </a:r>
          </a:p>
          <a:p>
            <a:pPr>
              <a:spcBef>
                <a:spcPct val="0"/>
              </a:spcBef>
            </a:pPr>
            <a:r>
              <a:rPr lang="en-GB" sz="1200" dirty="0"/>
              <a:t>Coventry has one of the highest rates in the West Midlands</a:t>
            </a:r>
          </a:p>
          <a:p>
            <a:pPr>
              <a:spcBef>
                <a:spcPct val="0"/>
              </a:spcBef>
            </a:pPr>
            <a:endParaRPr lang="en-GB" sz="1200" dirty="0"/>
          </a:p>
          <a:p>
            <a:pPr marL="0" indent="0">
              <a:buNone/>
              <a:defRPr/>
            </a:pPr>
            <a:endParaRPr lang="en-GB" sz="1200" b="1" dirty="0" smtClean="0">
              <a:solidFill>
                <a:srgbClr val="7030A0"/>
              </a:solidFill>
            </a:endParaRPr>
          </a:p>
          <a:p>
            <a:pPr marL="0" indent="0" fontAlgn="auto">
              <a:lnSpc>
                <a:spcPct val="100000"/>
              </a:lnSpc>
              <a:spcBef>
                <a:spcPts val="0"/>
              </a:spcBef>
              <a:spcAft>
                <a:spcPts val="0"/>
              </a:spcAft>
              <a:buNone/>
              <a:defRPr/>
            </a:pPr>
            <a:r>
              <a:rPr lang="en-GB" sz="1200" dirty="0"/>
              <a:t>PEP and PREP</a:t>
            </a:r>
          </a:p>
          <a:p>
            <a:pPr marL="0" indent="0" fontAlgn="auto">
              <a:lnSpc>
                <a:spcPct val="100000"/>
              </a:lnSpc>
              <a:spcBef>
                <a:spcPts val="0"/>
              </a:spcBef>
              <a:spcAft>
                <a:spcPts val="0"/>
              </a:spcAft>
              <a:buNone/>
              <a:defRPr/>
            </a:pPr>
            <a:r>
              <a:rPr lang="en-US" sz="1200" b="1" dirty="0" err="1"/>
              <a:t>PrEP</a:t>
            </a:r>
            <a:r>
              <a:rPr lang="en-US" sz="1200" dirty="0"/>
              <a:t>: Short for “pre-exposure prophylaxis,” </a:t>
            </a:r>
            <a:r>
              <a:rPr lang="en-US" sz="1200" b="1" dirty="0" err="1"/>
              <a:t>PrEP</a:t>
            </a:r>
            <a:r>
              <a:rPr lang="en-US" sz="1200" dirty="0"/>
              <a:t> is an HIV prevention strategy in which </a:t>
            </a:r>
            <a:r>
              <a:rPr lang="en-US" sz="1200" dirty="0" smtClean="0"/>
              <a:t>people </a:t>
            </a:r>
            <a:r>
              <a:rPr lang="en-US" sz="1200" dirty="0"/>
              <a:t>take an oral pill once a day before coming into contact with </a:t>
            </a:r>
            <a:r>
              <a:rPr lang="en-US" sz="1200" dirty="0" smtClean="0"/>
              <a:t>HIV </a:t>
            </a:r>
            <a:r>
              <a:rPr lang="en-US" sz="1200" dirty="0"/>
              <a:t>to reduce their risk of HIV infection. ... </a:t>
            </a:r>
            <a:r>
              <a:rPr lang="en-US" sz="1200" b="1" dirty="0"/>
              <a:t>PEP</a:t>
            </a:r>
            <a:r>
              <a:rPr lang="en-US" sz="1200" dirty="0"/>
              <a:t> must be started within 72 hours after HIV exposure, stop the virus taking over healthy </a:t>
            </a:r>
            <a:r>
              <a:rPr lang="en-US" sz="1200" dirty="0" smtClean="0"/>
              <a:t>cells.</a:t>
            </a:r>
            <a:endParaRPr lang="en-GB" sz="1200" dirty="0"/>
          </a:p>
          <a:p>
            <a:pPr marL="0" indent="0">
              <a:lnSpc>
                <a:spcPct val="100000"/>
              </a:lnSpc>
              <a:spcBef>
                <a:spcPts val="0"/>
              </a:spcBef>
              <a:buNone/>
              <a:defRPr/>
            </a:pPr>
            <a:endParaRPr lang="en-GB" altLang="en-US" sz="1200" b="1" dirty="0"/>
          </a:p>
          <a:p>
            <a:pPr marL="0" indent="0">
              <a:buNone/>
              <a:defRPr/>
            </a:pPr>
            <a:endParaRPr lang="en-GB" sz="1200" b="1" dirty="0">
              <a:solidFill>
                <a:srgbClr val="7030A0"/>
              </a:solidFill>
            </a:endParaRPr>
          </a:p>
          <a:p>
            <a:pPr marL="0" indent="0">
              <a:buNone/>
              <a:defRPr/>
            </a:pPr>
            <a:endParaRPr lang="en-GB" sz="1200" b="1" dirty="0" smtClean="0">
              <a:solidFill>
                <a:srgbClr val="7030A0"/>
              </a:solidFill>
            </a:endParaRPr>
          </a:p>
          <a:p>
            <a:pPr marL="0" indent="0">
              <a:buNone/>
              <a:defRPr/>
            </a:pPr>
            <a:r>
              <a:rPr lang="en-GB" sz="1200" b="1" dirty="0" smtClean="0">
                <a:solidFill>
                  <a:srgbClr val="7030A0"/>
                </a:solidFill>
              </a:rPr>
              <a:t>Treatment</a:t>
            </a:r>
            <a:r>
              <a:rPr lang="en-GB" sz="1200" b="1" dirty="0">
                <a:solidFill>
                  <a:srgbClr val="7030A0"/>
                </a:solidFill>
              </a:rPr>
              <a:t>: </a:t>
            </a:r>
          </a:p>
          <a:p>
            <a:pPr marL="0" indent="0">
              <a:buNone/>
              <a:defRPr/>
            </a:pPr>
            <a:r>
              <a:rPr lang="en-GB" sz="1200" dirty="0"/>
              <a:t>There is no </a:t>
            </a:r>
            <a:r>
              <a:rPr lang="en-GB" sz="1200" dirty="0" smtClean="0"/>
              <a:t>‘cure’ </a:t>
            </a:r>
            <a:r>
              <a:rPr lang="en-GB" sz="1200" dirty="0"/>
              <a:t>for HIV, </a:t>
            </a:r>
            <a:r>
              <a:rPr lang="en-GB" sz="1200" dirty="0" smtClean="0"/>
              <a:t>but ART </a:t>
            </a:r>
            <a:r>
              <a:rPr lang="en-GB" sz="1200" dirty="0"/>
              <a:t>(</a:t>
            </a:r>
            <a:r>
              <a:rPr lang="en-GB" sz="1200" dirty="0" smtClean="0"/>
              <a:t>antiretroviral therapy) will</a:t>
            </a:r>
            <a:r>
              <a:rPr lang="en-US" sz="1200" dirty="0" smtClean="0"/>
              <a:t> stop </a:t>
            </a:r>
            <a:r>
              <a:rPr lang="en-US" sz="1200" dirty="0"/>
              <a:t>the virus from reproducing in </a:t>
            </a:r>
            <a:r>
              <a:rPr lang="en-US" sz="1200" dirty="0" smtClean="0"/>
              <a:t>the </a:t>
            </a:r>
            <a:r>
              <a:rPr lang="en-US" sz="1200" dirty="0"/>
              <a:t>body. It </a:t>
            </a:r>
            <a:endParaRPr lang="en-US" sz="1200" dirty="0" smtClean="0"/>
          </a:p>
          <a:p>
            <a:pPr marL="0" indent="0">
              <a:buNone/>
              <a:defRPr/>
            </a:pPr>
            <a:r>
              <a:rPr lang="en-US" sz="1200" dirty="0" smtClean="0"/>
              <a:t>can </a:t>
            </a:r>
            <a:r>
              <a:rPr lang="en-US" sz="1200" dirty="0"/>
              <a:t>reduce the amount of virus in the blood to </a:t>
            </a:r>
            <a:r>
              <a:rPr lang="en-US" sz="1200" b="1" dirty="0">
                <a:hlinkClick r:id="rId3"/>
              </a:rPr>
              <a:t>undetectable levels</a:t>
            </a:r>
            <a:r>
              <a:rPr lang="en-US" sz="1200" dirty="0"/>
              <a:t>, meaning that </a:t>
            </a:r>
            <a:r>
              <a:rPr lang="en-US" sz="1200" dirty="0" smtClean="0"/>
              <a:t>the virus </a:t>
            </a:r>
            <a:r>
              <a:rPr lang="en-US" sz="1200" dirty="0"/>
              <a:t>cannot </a:t>
            </a:r>
            <a:r>
              <a:rPr lang="en-US" sz="1200" dirty="0" smtClean="0"/>
              <a:t>be pass on.</a:t>
            </a:r>
            <a:endParaRPr lang="en-GB" altLang="en-US" sz="1200" b="1" dirty="0">
              <a:latin typeface="Comic Sans MS" pitchFamily="66" charset="0"/>
            </a:endParaRPr>
          </a:p>
          <a:p>
            <a:pPr>
              <a:defRPr/>
            </a:pPr>
            <a:endParaRPr lang="en-GB" sz="1200" b="1" dirty="0"/>
          </a:p>
          <a:p>
            <a:pPr marL="0" indent="0" algn="ctr">
              <a:buNone/>
            </a:pPr>
            <a:endParaRPr lang="en-GB" sz="3200" dirty="0"/>
          </a:p>
        </p:txBody>
      </p:sp>
      <p:sp>
        <p:nvSpPr>
          <p:cNvPr id="6" name="AutoShape 2" descr="Image result for knowled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6920" y="4616383"/>
            <a:ext cx="1713197" cy="97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749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rgbClr val="5E1B6D"/>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GL Intranet Document" ma:contentTypeID="0x01010051F2BFD3ADE3BA48A4FC25BD08A4B1F802004F488BD5C14D4A4B8F7783A4B716D7FE" ma:contentTypeVersion="21" ma:contentTypeDescription="Default document content type for all documents published on the intranet." ma:contentTypeScope="" ma:versionID="870500c2aa98e200c59da15f8c0767c9">
  <xsd:schema xmlns:xsd="http://www.w3.org/2001/XMLSchema" xmlns:xs="http://www.w3.org/2001/XMLSchema" xmlns:p="http://schemas.microsoft.com/office/2006/metadata/properties" xmlns:ns1="http://schemas.microsoft.com/sharepoint/v3" xmlns:ns2="e39e805d-5ff1-484c-9e42-d12da2297806" xmlns:ns3="6ab8989b-0ba1-45ab-a2fa-382de9b9156d" xmlns:ns4="a34f5799-1157-4c76-afad-85be00444ce7" targetNamespace="http://schemas.microsoft.com/office/2006/metadata/properties" ma:root="true" ma:fieldsID="030bb15092ea527d575bf6c26a999878" ns1:_="" ns2:_="" ns3:_="" ns4:_="">
    <xsd:import namespace="http://schemas.microsoft.com/sharepoint/v3"/>
    <xsd:import namespace="e39e805d-5ff1-484c-9e42-d12da2297806"/>
    <xsd:import namespace="6ab8989b-0ba1-45ab-a2fa-382de9b9156d"/>
    <xsd:import namespace="a34f5799-1157-4c76-afad-85be00444ce7"/>
    <xsd:element name="properties">
      <xsd:complexType>
        <xsd:sequence>
          <xsd:element name="documentManagement">
            <xsd:complexType>
              <xsd:all>
                <xsd:element ref="ns2:Information_x0020_Classification" minOccurs="0"/>
                <xsd:element ref="ns2:Summary" minOccurs="0"/>
                <xsd:element ref="ns3:f8ef1381c730485aa1276495a5d1d537" minOccurs="0"/>
                <xsd:element ref="ns3:TaxCatchAll" minOccurs="0"/>
                <xsd:element ref="ns3:TaxCatchAllLabel" minOccurs="0"/>
                <xsd:element ref="ns3:cf56732ec82e4dbbbda2e53279081807" minOccurs="0"/>
                <xsd:element ref="ns3:fd21eb698bb0483aafcc0098314de881" minOccurs="0"/>
                <xsd:element ref="ns3:TaxKeywordTaxHTField" minOccurs="0"/>
                <xsd:element ref="ns1:PublishingStartDate" minOccurs="0"/>
                <xsd:element ref="ns1:PublishingExpiration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9e805d-5ff1-484c-9e42-d12da2297806" elementFormDefault="qualified">
    <xsd:import namespace="http://schemas.microsoft.com/office/2006/documentManagement/types"/>
    <xsd:import namespace="http://schemas.microsoft.com/office/infopath/2007/PartnerControls"/>
    <xsd:element name="Information_x0020_Classification" ma:index="8" nillable="true" ma:displayName="Information Classification" ma:default="Official" ma:description="Underpins the Information and Data Security Risk Management Policy" ma:format="Dropdown" ma:internalName="Information_x0020_Classification">
      <xsd:simpleType>
        <xsd:restriction base="dms:Choice">
          <xsd:enumeration value="Public"/>
          <xsd:enumeration value="Official"/>
          <xsd:enumeration value="Official-Sensitive"/>
        </xsd:restriction>
      </xsd:simpleType>
    </xsd:element>
    <xsd:element name="Summary" ma:index="9" nillable="true" ma:displayName="Summary" ma:description="The summary is the preview text that will be seen for this page on other site pages. For example on the department’s news and updates page or the homepage." ma:internalName="Summar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b8989b-0ba1-45ab-a2fa-382de9b9156d" elementFormDefault="qualified">
    <xsd:import namespace="http://schemas.microsoft.com/office/2006/documentManagement/types"/>
    <xsd:import namespace="http://schemas.microsoft.com/office/infopath/2007/PartnerControls"/>
    <xsd:element name="f8ef1381c730485aa1276495a5d1d537" ma:index="10" ma:taxonomy="true" ma:internalName="f8ef1381c730485aa1276495a5d1d537" ma:taxonomyFieldName="Document_x0020_Type" ma:displayName="Document Type" ma:readOnly="false" ma:fieldId="{f8ef1381-c730-485a-a127-6495a5d1d537}" ma:taxonomyMulti="true" ma:sspId="90b69f95-b1ac-4ebf-9d8f-487b0bcfe957" ma:termSetId="92555d89-36a6-41f9-ac4b-542705cd242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cb80de46-45c0-4f17-8d5a-f1cd6fbd34a0}" ma:internalName="TaxCatchAll" ma:showField="CatchAllData"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b80de46-45c0-4f17-8d5a-f1cd6fbd34a0}" ma:internalName="TaxCatchAllLabel" ma:readOnly="true" ma:showField="CatchAllDataLabel"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cf56732ec82e4dbbbda2e53279081807" ma:index="14" nillable="true" ma:taxonomy="true" ma:internalName="cf56732ec82e4dbbbda2e53279081807" ma:taxonomyFieldName="CGL_x0020_Service" ma:displayName="CGL Service" ma:readOnly="false" ma:fieldId="{cf56732e-c82e-4dbb-bda2-e53279081807}" ma:sspId="90b69f95-b1ac-4ebf-9d8f-487b0bcfe957" ma:termSetId="b49ca706-657f-4497-952f-fa3b134c94ae" ma:anchorId="00000000-0000-0000-0000-000000000000" ma:open="false" ma:isKeyword="false">
      <xsd:complexType>
        <xsd:sequence>
          <xsd:element ref="pc:Terms" minOccurs="0" maxOccurs="1"/>
        </xsd:sequence>
      </xsd:complexType>
    </xsd:element>
    <xsd:element name="fd21eb698bb0483aafcc0098314de881" ma:index="16" nillable="true" ma:taxonomy="true" ma:internalName="fd21eb698bb0483aafcc0098314de881" ma:taxonomyFieldName="Modalities" ma:displayName="Modalities" ma:readOnly="false" ma:fieldId="{fd21eb69-8bb0-483a-afcc-0098314de881}" ma:taxonomyMulti="true" ma:sspId="90b69f95-b1ac-4ebf-9d8f-487b0bcfe957" ma:termSetId="9f337a8f-4bf6-4cf1-ae33-5c5077f63be8"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90b69f95-b1ac-4ebf-9d8f-487b0bcfe95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4f5799-1157-4c76-afad-85be00444ce7"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f56732ec82e4dbbbda2e53279081807 xmlns="6ab8989b-0ba1-45ab-a2fa-382de9b9156d">
      <Terms xmlns="http://schemas.microsoft.com/office/infopath/2007/PartnerControls"/>
    </cf56732ec82e4dbbbda2e53279081807>
    <f8ef1381c730485aa1276495a5d1d537 xmlns="6ab8989b-0ba1-45ab-a2fa-382de9b9156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c1c4ebe6-8755-4f36-9c46-1960d90bc6f6</TermId>
        </TermInfo>
      </Terms>
    </f8ef1381c730485aa1276495a5d1d537>
    <PublishingStartDate xmlns="http://schemas.microsoft.com/sharepoint/v3" xsi:nil="true"/>
    <fd21eb698bb0483aafcc0098314de881 xmlns="6ab8989b-0ba1-45ab-a2fa-382de9b9156d">
      <Terms xmlns="http://schemas.microsoft.com/office/infopath/2007/PartnerControls"/>
    </fd21eb698bb0483aafcc0098314de881>
    <TaxCatchAll xmlns="6ab8989b-0ba1-45ab-a2fa-382de9b9156d"/>
    <Information_x0020_Classification xmlns="e39e805d-5ff1-484c-9e42-d12da2297806">Official</Information_x0020_Classification>
    <TaxKeywordTaxHTField xmlns="6ab8989b-0ba1-45ab-a2fa-382de9b9156d">
      <Terms xmlns="http://schemas.microsoft.com/office/infopath/2007/PartnerControls"/>
    </TaxKeywordTaxHTField>
    <PublishingExpirationDate xmlns="http://schemas.microsoft.com/sharepoint/v3" xsi:nil="true"/>
    <Summary xmlns="e39e805d-5ff1-484c-9e42-d12da229780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B3C4E-0367-4A8B-842E-94D854CC1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9e805d-5ff1-484c-9e42-d12da2297806"/>
    <ds:schemaRef ds:uri="6ab8989b-0ba1-45ab-a2fa-382de9b9156d"/>
    <ds:schemaRef ds:uri="a34f5799-1157-4c76-afad-85be00444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84550E-5C51-48C7-8316-5EB9B6B7B1F9}">
  <ds:schemaRef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6ab8989b-0ba1-45ab-a2fa-382de9b9156d"/>
    <ds:schemaRef ds:uri="http://schemas.microsoft.com/office/infopath/2007/PartnerControls"/>
    <ds:schemaRef ds:uri="http://schemas.microsoft.com/sharepoint/v3"/>
    <ds:schemaRef ds:uri="a34f5799-1157-4c76-afad-85be00444ce7"/>
    <ds:schemaRef ds:uri="e39e805d-5ff1-484c-9e42-d12da2297806"/>
    <ds:schemaRef ds:uri="http://www.w3.org/XML/1998/namespace"/>
  </ds:schemaRefs>
</ds:datastoreItem>
</file>

<file path=customXml/itemProps3.xml><?xml version="1.0" encoding="utf-8"?>
<ds:datastoreItem xmlns:ds="http://schemas.openxmlformats.org/officeDocument/2006/customXml" ds:itemID="{994C29A0-C4F1-4ADE-B0A9-169D422404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1236</TotalTime>
  <Words>1258</Words>
  <Application>Microsoft Office PowerPoint</Application>
  <PresentationFormat>Widescreen</PresentationFormat>
  <Paragraphs>207</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Comic Sans MS</vt:lpstr>
      <vt:lpstr>Times New Roman</vt:lpstr>
      <vt:lpstr>Wingdings</vt:lpstr>
      <vt:lpstr>Office Theme</vt:lpstr>
      <vt:lpstr>PowerPoint Presentation</vt:lpstr>
      <vt:lpstr>PowerPoint Presentation</vt:lpstr>
      <vt:lpstr>PowerPoint Presentation</vt:lpstr>
      <vt:lpstr>Chlamydia</vt:lpstr>
      <vt:lpstr>Gonorrhoea</vt:lpstr>
      <vt:lpstr>Genital Warts</vt:lpstr>
      <vt:lpstr>Genital Herpes</vt:lpstr>
      <vt:lpstr>Syphilis</vt:lpstr>
      <vt:lpstr>HIV</vt:lpstr>
      <vt:lpstr>Pubic 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Roy</dc:creator>
  <cp:lastModifiedBy>Ashleigh Roach</cp:lastModifiedBy>
  <cp:revision>144</cp:revision>
  <dcterms:created xsi:type="dcterms:W3CDTF">2019-10-22T08:31:46Z</dcterms:created>
  <dcterms:modified xsi:type="dcterms:W3CDTF">2020-08-03T10:48:56Z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GL Service">
    <vt:lpwstr/>
  </property>
  <property fmtid="{D5CDD505-2E9C-101B-9397-08002B2CF9AE}" pid="3" name="TaxKeyword">
    <vt:lpwstr/>
  </property>
  <property fmtid="{D5CDD505-2E9C-101B-9397-08002B2CF9AE}" pid="4" name="ContentTypeId">
    <vt:lpwstr>0x01010051F2BFD3ADE3BA48A4FC25BD08A4B1F802004F488BD5C14D4A4B8F7783A4B716D7FE</vt:lpwstr>
  </property>
  <property fmtid="{D5CDD505-2E9C-101B-9397-08002B2CF9AE}" pid="5" name="Modalities">
    <vt:lpwstr/>
  </property>
  <property fmtid="{D5CDD505-2E9C-101B-9397-08002B2CF9AE}" pid="6" name="Document Type">
    <vt:lpwstr>1847;#Template|c1c4ebe6-8755-4f36-9c46-1960d90bc6f6</vt:lpwstr>
  </property>
</Properties>
</file>