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256" r:id="rId2"/>
    <p:sldId id="257" r:id="rId3"/>
    <p:sldId id="303" r:id="rId4"/>
    <p:sldId id="258" r:id="rId5"/>
    <p:sldId id="304" r:id="rId6"/>
    <p:sldId id="259" r:id="rId7"/>
    <p:sldId id="268" r:id="rId8"/>
    <p:sldId id="299" r:id="rId9"/>
    <p:sldId id="305" r:id="rId10"/>
    <p:sldId id="302" r:id="rId11"/>
    <p:sldId id="284" r:id="rId12"/>
    <p:sldId id="270" r:id="rId13"/>
    <p:sldId id="275" r:id="rId14"/>
    <p:sldId id="271" r:id="rId15"/>
    <p:sldId id="266" r:id="rId16"/>
    <p:sldId id="272" r:id="rId17"/>
    <p:sldId id="298" r:id="rId18"/>
    <p:sldId id="297" r:id="rId19"/>
    <p:sldId id="262" r:id="rId20"/>
    <p:sldId id="263" r:id="rId21"/>
    <p:sldId id="279" r:id="rId22"/>
    <p:sldId id="280" r:id="rId23"/>
    <p:sldId id="30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2" autoAdjust="0"/>
  </p:normalViewPr>
  <p:slideViewPr>
    <p:cSldViewPr>
      <p:cViewPr varScale="1">
        <p:scale>
          <a:sx n="81" d="100"/>
          <a:sy n="81" d="100"/>
        </p:scale>
        <p:origin x="1512" y="67"/>
      </p:cViewPr>
      <p:guideLst>
        <p:guide orient="horz" pos="2160"/>
        <p:guide pos="2880"/>
      </p:guideLst>
    </p:cSldViewPr>
  </p:slideViewPr>
  <p:outlineViewPr>
    <p:cViewPr>
      <p:scale>
        <a:sx n="33" d="100"/>
        <a:sy n="33" d="100"/>
      </p:scale>
      <p:origin x="0" y="94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F9504-1CF6-4775-BBD5-8B7B0D2644CE}" type="datetimeFigureOut">
              <a:rPr lang="en-GB" smtClean="0"/>
              <a:t>09/07/2020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592D0B-E1EB-4BC3-9E69-E57641655C74}" type="slidenum">
              <a:rPr lang="en-GB" smtClean="0"/>
              <a:t>‹#›</a:t>
            </a:fld>
            <a:endParaRPr lang="en-GB"/>
          </a:p>
        </p:txBody>
      </p:sp>
    </p:spTree>
    <p:extLst>
      <p:ext uri="{BB962C8B-B14F-4D97-AF65-F5344CB8AC3E}">
        <p14:creationId xmlns:p14="http://schemas.microsoft.com/office/powerpoint/2010/main" val="84367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592D0B-E1EB-4BC3-9E69-E57641655C74}" type="slidenum">
              <a:rPr lang="en-GB" smtClean="0"/>
              <a:t>2</a:t>
            </a:fld>
            <a:endParaRPr lang="en-GB"/>
          </a:p>
        </p:txBody>
      </p:sp>
    </p:spTree>
    <p:extLst>
      <p:ext uri="{BB962C8B-B14F-4D97-AF65-F5344CB8AC3E}">
        <p14:creationId xmlns:p14="http://schemas.microsoft.com/office/powerpoint/2010/main" val="33332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82FE88-662C-4F4C-BB6D-5287BA43AE67}"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0B63EB-286E-4E93-8288-E7B4D0968C2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82FE88-662C-4F4C-BB6D-5287BA43AE67}"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0B63EB-286E-4E93-8288-E7B4D0968C2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682FE88-662C-4F4C-BB6D-5287BA43AE67}"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0B63EB-286E-4E93-8288-E7B4D0968C28}"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82FE88-662C-4F4C-BB6D-5287BA43AE67}"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0B63EB-286E-4E93-8288-E7B4D0968C28}"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82FE88-662C-4F4C-BB6D-5287BA43AE67}"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0B63EB-286E-4E93-8288-E7B4D0968C2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682FE88-662C-4F4C-BB6D-5287BA43AE67}"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0B63EB-286E-4E93-8288-E7B4D0968C28}"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82FE88-662C-4F4C-BB6D-5287BA43AE67}" type="datetimeFigureOut">
              <a:rPr lang="en-GB" smtClean="0"/>
              <a:t>09/07/2020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0B63EB-286E-4E93-8288-E7B4D0968C2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82FE88-662C-4F4C-BB6D-5287BA43AE67}" type="datetimeFigureOut">
              <a:rPr lang="en-GB" smtClean="0"/>
              <a:t>09/07/2020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0B63EB-286E-4E93-8288-E7B4D0968C2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682FE88-662C-4F4C-BB6D-5287BA43AE67}" type="datetimeFigureOut">
              <a:rPr lang="en-GB" smtClean="0"/>
              <a:t>09/07/2020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0B63EB-286E-4E93-8288-E7B4D0968C2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682FE88-662C-4F4C-BB6D-5287BA43AE67}"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0B63EB-286E-4E93-8288-E7B4D0968C28}"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2FE88-662C-4F4C-BB6D-5287BA43AE67}"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0B63EB-286E-4E93-8288-E7B4D0968C28}"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682FE88-662C-4F4C-BB6D-5287BA43AE67}" type="datetimeFigureOut">
              <a:rPr lang="en-GB" smtClean="0"/>
              <a:t>09/07/2020</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40B63EB-286E-4E93-8288-E7B4D0968C28}"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28toomany.org/static/media/uploads/Country%20Images/PDF/fgm-terminology_nat_fgm_centre.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nojoawo@coventryhaven.co.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v.uk/government/publications/female-genital-mutilation-resource-pack" TargetMode="External"/><Relationship Id="rId7" Type="http://schemas.openxmlformats.org/officeDocument/2006/relationships/hyperlink" Target="mailto:fgmenquiries@homeoffice.gsi.gov.uk" TargetMode="External"/><Relationship Id="rId2" Type="http://schemas.openxmlformats.org/officeDocument/2006/relationships/hyperlink" Target="http://www.gov.uk/government/publications/female-genital-mutilation-guidelines" TargetMode="External"/><Relationship Id="rId1" Type="http://schemas.openxmlformats.org/officeDocument/2006/relationships/slideLayout" Target="../slideLayouts/slideLayout2.xml"/><Relationship Id="rId6" Type="http://schemas.openxmlformats.org/officeDocument/2006/relationships/hyperlink" Target="mailto:fgmhelp@nspcc.org.uk" TargetMode="External"/><Relationship Id="rId5" Type="http://schemas.openxmlformats.org/officeDocument/2006/relationships/hyperlink" Target="http://www.gov.uk/government/publications/mandatory-reporting-of-female-genital-mutilation-procedural-information" TargetMode="External"/><Relationship Id="rId4" Type="http://schemas.openxmlformats.org/officeDocument/2006/relationships/hyperlink" Target="http://www.fgmelearning.co.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Veera.samra@swft.nhs.uk"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28toomany.org/static/media/uploads/Country%20Images/PDF/nigeria_country_profile_-_final.compressed.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forwarduk.org.uk/key-issues/fg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2827" y="2348880"/>
            <a:ext cx="6471173" cy="1368152"/>
          </a:xfrm>
        </p:spPr>
        <p:txBody>
          <a:bodyPr>
            <a:normAutofit fontScale="90000"/>
          </a:bodyPr>
          <a:lstStyle/>
          <a:p>
            <a:r>
              <a:rPr lang="en-GB" b="1" dirty="0">
                <a:solidFill>
                  <a:schemeClr val="tx1"/>
                </a:solidFill>
                <a:latin typeface="Footlight MT Light" panose="0204060206030A020304" pitchFamily="18" charset="0"/>
                <a:cs typeface="Arial" panose="020B0604020202020204" pitchFamily="34" charset="0"/>
              </a:rPr>
              <a:t>Female Genital Mutilation</a:t>
            </a:r>
            <a:br>
              <a:rPr lang="en-GB" b="1" dirty="0">
                <a:solidFill>
                  <a:schemeClr val="tx1"/>
                </a:solidFill>
                <a:latin typeface="Footlight MT Light" panose="0204060206030A020304" pitchFamily="18" charset="0"/>
                <a:cs typeface="Arial" panose="020B0604020202020204" pitchFamily="34" charset="0"/>
              </a:rPr>
            </a:br>
            <a:r>
              <a:rPr lang="en-GB" b="1" dirty="0">
                <a:solidFill>
                  <a:schemeClr val="tx1"/>
                </a:solidFill>
                <a:latin typeface="Footlight MT Light" panose="0204060206030A020304" pitchFamily="18" charset="0"/>
                <a:cs typeface="Arial" panose="020B0604020202020204" pitchFamily="34" charset="0"/>
              </a:rPr>
              <a:t>“Care, Protect, Prevent”</a:t>
            </a:r>
          </a:p>
        </p:txBody>
      </p:sp>
      <p:sp>
        <p:nvSpPr>
          <p:cNvPr id="3" name="Subtitle 2"/>
          <p:cNvSpPr>
            <a:spLocks noGrp="1"/>
          </p:cNvSpPr>
          <p:nvPr>
            <p:ph type="subTitle" idx="1"/>
          </p:nvPr>
        </p:nvSpPr>
        <p:spPr>
          <a:xfrm>
            <a:off x="2555776" y="3717032"/>
            <a:ext cx="6400800" cy="1512168"/>
          </a:xfrm>
        </p:spPr>
        <p:txBody>
          <a:bodyPr>
            <a:normAutofit/>
          </a:bodyPr>
          <a:lstStyle/>
          <a:p>
            <a:r>
              <a:rPr lang="en-GB" sz="2400" b="1" i="1" dirty="0">
                <a:solidFill>
                  <a:schemeClr val="tx1"/>
                </a:solidFill>
                <a:latin typeface="Footlight MT Light" panose="0204060206030A020304" pitchFamily="18" charset="0"/>
                <a:cs typeface="Arial" panose="020B0604020202020204" pitchFamily="34" charset="0"/>
              </a:rPr>
              <a:t>Specialist Health Visitor</a:t>
            </a:r>
          </a:p>
          <a:p>
            <a:r>
              <a:rPr lang="en-GB" sz="2400" b="1" i="1" dirty="0">
                <a:solidFill>
                  <a:schemeClr val="tx1"/>
                </a:solidFill>
                <a:latin typeface="Footlight MT Light" panose="0204060206030A020304" pitchFamily="18" charset="0"/>
                <a:cs typeface="Arial" panose="020B0604020202020204" pitchFamily="34" charset="0"/>
              </a:rPr>
              <a:t>Veera Samra</a:t>
            </a:r>
          </a:p>
        </p:txBody>
      </p:sp>
      <p:pic>
        <p:nvPicPr>
          <p:cNvPr id="8199" name="Picture 7"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67" y="188640"/>
            <a:ext cx="4238925" cy="22657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insidehandsworth.co.uk/wp-content/uploads/2017/06/FGM-poster_Layout-12651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564904"/>
            <a:ext cx="2376264" cy="33618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W-NHS-FT-Email-Signature-650X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404664"/>
            <a:ext cx="4724400" cy="113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24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dirty="0"/>
              <a:t>In 2013 Coventry became the first authority in the UK to support a full council motion to condemn the practice of FGM. Protecting girls and women from short and long term harm caused by such practices.</a:t>
            </a:r>
          </a:p>
          <a:p>
            <a:r>
              <a:rPr lang="en-GB" b="1" dirty="0"/>
              <a:t>The Coventry Picture </a:t>
            </a:r>
            <a:endParaRPr lang="en-GB" dirty="0"/>
          </a:p>
          <a:p>
            <a:r>
              <a:rPr lang="en-GB" dirty="0"/>
              <a:t>In Coventry during 2016-2017, health agencies newly recorded </a:t>
            </a:r>
            <a:r>
              <a:rPr lang="en-GB" b="1" dirty="0"/>
              <a:t>60 </a:t>
            </a:r>
            <a:r>
              <a:rPr lang="en-GB" dirty="0"/>
              <a:t>instances of FGM. In 2017 West Midlands Police recorded </a:t>
            </a:r>
            <a:r>
              <a:rPr lang="en-GB" b="1" dirty="0"/>
              <a:t>153 </a:t>
            </a:r>
            <a:r>
              <a:rPr lang="en-GB" dirty="0"/>
              <a:t>referrals in the region with </a:t>
            </a:r>
            <a:r>
              <a:rPr lang="en-GB" b="1" dirty="0"/>
              <a:t>32 </a:t>
            </a:r>
            <a:r>
              <a:rPr lang="en-GB" dirty="0"/>
              <a:t>of those in Coventry. </a:t>
            </a:r>
          </a:p>
          <a:p>
            <a:r>
              <a:rPr lang="en-GB" dirty="0"/>
              <a:t>These are only the cases we know about, the actual numbers are likely to be much higher. Remember this is a hidden highly secretive crime…</a:t>
            </a:r>
          </a:p>
          <a:p>
            <a:r>
              <a:rPr lang="en-GB" dirty="0"/>
              <a:t>Work with your partner agencies to protect the most vulnerable who have no voice.</a:t>
            </a:r>
          </a:p>
        </p:txBody>
      </p:sp>
      <p:sp>
        <p:nvSpPr>
          <p:cNvPr id="3" name="Title 2"/>
          <p:cNvSpPr>
            <a:spLocks noGrp="1"/>
          </p:cNvSpPr>
          <p:nvPr>
            <p:ph type="title"/>
          </p:nvPr>
        </p:nvSpPr>
        <p:spPr/>
        <p:txBody>
          <a:bodyPr/>
          <a:lstStyle/>
          <a:p>
            <a:r>
              <a:rPr lang="en-GB" dirty="0">
                <a:solidFill>
                  <a:schemeClr val="tx1"/>
                </a:solidFill>
                <a:latin typeface="Footlight MT Light" panose="0204060206030A020304" pitchFamily="18" charset="0"/>
              </a:rPr>
              <a:t>Coventry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14375"/>
            <a:ext cx="209550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8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289D3904-7650-491F-91F8-670B0D59C6AB}"/>
              </a:ext>
            </a:extLst>
          </p:cNvPr>
          <p:cNvSpPr>
            <a:spLocks noGrp="1" noChangeArrowheads="1"/>
          </p:cNvSpPr>
          <p:nvPr>
            <p:ph idx="1"/>
          </p:nvPr>
        </p:nvSpPr>
        <p:spPr>
          <a:xfrm>
            <a:off x="467544" y="1268761"/>
            <a:ext cx="7990656" cy="4827240"/>
          </a:xfrm>
        </p:spPr>
        <p:txBody>
          <a:bodyPr>
            <a:normAutofit fontScale="47500" lnSpcReduction="20000"/>
          </a:bodyPr>
          <a:lstStyle/>
          <a:p>
            <a:pPr marL="0" indent="0" eaLnBrk="1" hangingPunct="1">
              <a:lnSpc>
                <a:spcPct val="90000"/>
              </a:lnSpc>
              <a:buNone/>
            </a:pPr>
            <a:endParaRPr lang="en-GB" altLang="en-US" sz="3800" dirty="0">
              <a:latin typeface="Footlight MT Light" panose="0204060206030A020304" pitchFamily="18" charset="0"/>
              <a:cs typeface="Arial" panose="020B0604020202020204" pitchFamily="34" charset="0"/>
            </a:endParaRPr>
          </a:p>
          <a:p>
            <a:r>
              <a:rPr lang="en-GB" sz="3800" dirty="0">
                <a:latin typeface="Footlight MT Light" panose="0204060206030A020304" pitchFamily="18" charset="0"/>
              </a:rPr>
              <a:t>FGM is an illegal practice in the UK and has been since 1985 under the Prohibition of Female Circumcision Act. </a:t>
            </a:r>
          </a:p>
          <a:p>
            <a:r>
              <a:rPr lang="en-GB" sz="3800" dirty="0">
                <a:latin typeface="Footlight MT Light" panose="0204060206030A020304" pitchFamily="18" charset="0"/>
              </a:rPr>
              <a:t>This law was extended in the Female Genital Mutilation Act 2003 to address the practice of taking girls abroad to undergo FGM procedures and increased the maximum penalty from 5 to 14 years’ imprisonment.</a:t>
            </a:r>
          </a:p>
          <a:p>
            <a:r>
              <a:rPr lang="en-GB" sz="3800" dirty="0">
                <a:latin typeface="Footlight MT Light" panose="0204060206030A020304" pitchFamily="18" charset="0"/>
              </a:rPr>
              <a:t>Female Genital Mutilation Protection Orders (FGMPOs) offer a legal means to protect and safeguard victims of FGM.</a:t>
            </a:r>
          </a:p>
          <a:p>
            <a:r>
              <a:rPr lang="en-GB" sz="3800" dirty="0">
                <a:latin typeface="Footlight MT Light" panose="0204060206030A020304" pitchFamily="18" charset="0"/>
              </a:rPr>
              <a:t>FGM is a serious criminal offence with a maximum penalty of 14 years in prison for anyone found guilty.</a:t>
            </a:r>
          </a:p>
          <a:p>
            <a:r>
              <a:rPr lang="en-GB" sz="3800" dirty="0">
                <a:latin typeface="Footlight MT Light" panose="0204060206030A020304" pitchFamily="18" charset="0"/>
              </a:rPr>
              <a:t>Expectation that health and social care professionals and teachers in England and Wales report known cases of FGM in under 18-year-olds to the police.</a:t>
            </a:r>
            <a:endParaRPr lang="en-GB" altLang="en-US" sz="3800" dirty="0">
              <a:latin typeface="Footlight MT Light" panose="0204060206030A020304" pitchFamily="18" charset="0"/>
              <a:cs typeface="Arial" panose="020B0604020202020204" pitchFamily="34" charset="0"/>
            </a:endParaRPr>
          </a:p>
          <a:p>
            <a:pPr marL="0" indent="0">
              <a:buFontTx/>
              <a:buNone/>
              <a:defRPr/>
            </a:pPr>
            <a:r>
              <a:rPr lang="en-GB" sz="3800" dirty="0">
                <a:latin typeface="Footlight MT Light" panose="0204060206030A020304" pitchFamily="18" charset="0"/>
                <a:cs typeface="Arial" panose="020B0604020202020204" pitchFamily="34" charset="0"/>
              </a:rPr>
              <a:t>Serious Crime Act 2015 amends the 2003 Act to include:</a:t>
            </a:r>
          </a:p>
          <a:p>
            <a:pPr>
              <a:defRPr/>
            </a:pPr>
            <a:r>
              <a:rPr lang="en-GB" sz="3800" dirty="0">
                <a:latin typeface="Footlight MT Light" panose="0204060206030A020304" pitchFamily="18" charset="0"/>
                <a:cs typeface="Arial" panose="020B0604020202020204" pitchFamily="34" charset="0"/>
              </a:rPr>
              <a:t>FGM Protection Orders </a:t>
            </a:r>
          </a:p>
          <a:p>
            <a:pPr>
              <a:defRPr/>
            </a:pPr>
            <a:r>
              <a:rPr lang="en-GB" sz="3800" dirty="0">
                <a:latin typeface="Footlight MT Light" panose="0204060206030A020304" pitchFamily="18" charset="0"/>
                <a:cs typeface="Arial" panose="020B0604020202020204" pitchFamily="34" charset="0"/>
              </a:rPr>
              <a:t>Mandatory Reporting Duty</a:t>
            </a:r>
          </a:p>
          <a:p>
            <a:pPr>
              <a:defRPr/>
            </a:pPr>
            <a:r>
              <a:rPr lang="en-GB" sz="3800" dirty="0">
                <a:latin typeface="Footlight MT Light" panose="0204060206030A020304" pitchFamily="18" charset="0"/>
                <a:cs typeface="Arial" panose="020B0604020202020204" pitchFamily="34" charset="0"/>
              </a:rPr>
              <a:t>Parental Liability</a:t>
            </a:r>
          </a:p>
          <a:p>
            <a:pPr>
              <a:defRPr/>
            </a:pPr>
            <a:r>
              <a:rPr lang="en-GB" sz="3800" dirty="0">
                <a:latin typeface="Footlight MT Light" panose="0204060206030A020304" pitchFamily="18" charset="0"/>
                <a:cs typeface="Arial" panose="020B0604020202020204" pitchFamily="34" charset="0"/>
              </a:rPr>
              <a:t>Lifelong victim / survivor anonymity</a:t>
            </a:r>
          </a:p>
          <a:p>
            <a:pPr eaLnBrk="1" hangingPunct="1">
              <a:lnSpc>
                <a:spcPct val="90000"/>
              </a:lnSpc>
            </a:pPr>
            <a:endParaRPr lang="en-GB" altLang="en-US" sz="2900" dirty="0">
              <a:latin typeface="Footlight MT Light" panose="0204060206030A020304" pitchFamily="18" charset="0"/>
              <a:cs typeface="Arial" panose="020B0604020202020204" pitchFamily="34" charset="0"/>
            </a:endParaRPr>
          </a:p>
          <a:p>
            <a:pPr eaLnBrk="1" hangingPunct="1">
              <a:lnSpc>
                <a:spcPct val="90000"/>
              </a:lnSpc>
            </a:pPr>
            <a:endParaRPr lang="en-GB" altLang="en-US" sz="2900" dirty="0">
              <a:latin typeface="Footlight MT Light" panose="0204060206030A020304" pitchFamily="18" charset="0"/>
              <a:cs typeface="Arial" panose="020B0604020202020204" pitchFamily="34" charset="0"/>
            </a:endParaRPr>
          </a:p>
        </p:txBody>
      </p:sp>
      <p:sp>
        <p:nvSpPr>
          <p:cNvPr id="19458" name="Rectangle 2">
            <a:extLst>
              <a:ext uri="{FF2B5EF4-FFF2-40B4-BE49-F238E27FC236}">
                <a16:creationId xmlns:a16="http://schemas.microsoft.com/office/drawing/2014/main" id="{B496515D-C9DF-4921-8283-612228DC7F2C}"/>
              </a:ext>
            </a:extLst>
          </p:cNvPr>
          <p:cNvSpPr>
            <a:spLocks noGrp="1" noChangeArrowheads="1"/>
          </p:cNvSpPr>
          <p:nvPr>
            <p:ph type="title"/>
          </p:nvPr>
        </p:nvSpPr>
        <p:spPr>
          <a:xfrm>
            <a:off x="539750" y="381000"/>
            <a:ext cx="7772400" cy="762000"/>
          </a:xfrm>
        </p:spPr>
        <p:txBody>
          <a:bodyPr/>
          <a:lstStyle/>
          <a:p>
            <a:pPr eaLnBrk="1" hangingPunct="1"/>
            <a:r>
              <a:rPr lang="en-GB" altLang="en-US" dirty="0">
                <a:solidFill>
                  <a:schemeClr val="tx1"/>
                </a:solidFill>
                <a:latin typeface="Footlight MT Light" panose="0204060206030A020304" pitchFamily="18" charset="0"/>
                <a:cs typeface="Arial" panose="020B0604020202020204" pitchFamily="34" charset="0"/>
              </a:rPr>
              <a:t>Legal framework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5B6FD722-DF91-44D5-AFC2-880CE251C53F}"/>
              </a:ext>
            </a:extLst>
          </p:cNvPr>
          <p:cNvSpPr>
            <a:spLocks noGrp="1" noChangeArrowheads="1"/>
          </p:cNvSpPr>
          <p:nvPr>
            <p:ph idx="1"/>
          </p:nvPr>
        </p:nvSpPr>
        <p:spPr>
          <a:xfrm>
            <a:off x="533400" y="2636838"/>
            <a:ext cx="7772400" cy="3992562"/>
          </a:xfrm>
        </p:spPr>
        <p:txBody>
          <a:bodyPr/>
          <a:lstStyle/>
          <a:p>
            <a:pPr eaLnBrk="1" hangingPunct="1"/>
            <a:r>
              <a:rPr lang="en-GB" altLang="en-US" sz="2800" dirty="0">
                <a:latin typeface="Footlight MT Light" panose="0204060206030A020304" pitchFamily="18" charset="0"/>
                <a:cs typeface="Arial" panose="020B0604020202020204" pitchFamily="34" charset="0"/>
              </a:rPr>
              <a:t>Inform your designated Safeguarding Lead and refer into MASH </a:t>
            </a:r>
          </a:p>
          <a:p>
            <a:pPr eaLnBrk="1" hangingPunct="1"/>
            <a:r>
              <a:rPr lang="en-GB" altLang="en-US" sz="2800" dirty="0">
                <a:latin typeface="Footlight MT Light" panose="0204060206030A020304" pitchFamily="18" charset="0"/>
                <a:cs typeface="Arial" panose="020B0604020202020204" pitchFamily="34" charset="0"/>
              </a:rPr>
              <a:t>Contact Social Care/Police Child Abuse Investigation Unit</a:t>
            </a:r>
          </a:p>
          <a:p>
            <a:pPr eaLnBrk="1" hangingPunct="1"/>
            <a:r>
              <a:rPr lang="en-GB" altLang="en-US" sz="2800" dirty="0">
                <a:latin typeface="Footlight MT Light" panose="0204060206030A020304" pitchFamily="18" charset="0"/>
                <a:cs typeface="Arial" panose="020B0604020202020204" pitchFamily="34" charset="0"/>
              </a:rPr>
              <a:t>Consider siblings / girls within the practicing community</a:t>
            </a:r>
          </a:p>
          <a:p>
            <a:pPr eaLnBrk="1" hangingPunct="1"/>
            <a:r>
              <a:rPr lang="en-GB" altLang="en-US" sz="2800" dirty="0">
                <a:latin typeface="Footlight MT Light" panose="0204060206030A020304" pitchFamily="18" charset="0"/>
                <a:cs typeface="Arial" panose="020B0604020202020204" pitchFamily="34" charset="0"/>
              </a:rPr>
              <a:t>Risk Assessment Tool/documentation/reporting</a:t>
            </a:r>
          </a:p>
          <a:p>
            <a:pPr eaLnBrk="1" hangingPunct="1"/>
            <a:endParaRPr lang="en-GB" altLang="en-US" sz="2400" dirty="0">
              <a:latin typeface="Arial" panose="020B0604020202020204" pitchFamily="34" charset="0"/>
              <a:cs typeface="Arial" panose="020B0604020202020204" pitchFamily="34" charset="0"/>
            </a:endParaRPr>
          </a:p>
        </p:txBody>
      </p:sp>
      <p:sp>
        <p:nvSpPr>
          <p:cNvPr id="28674" name="Rectangle 2">
            <a:extLst>
              <a:ext uri="{FF2B5EF4-FFF2-40B4-BE49-F238E27FC236}">
                <a16:creationId xmlns:a16="http://schemas.microsoft.com/office/drawing/2014/main" id="{55BFE4B0-C831-4E3F-860A-E5E614ADF5F7}"/>
              </a:ext>
            </a:extLst>
          </p:cNvPr>
          <p:cNvSpPr>
            <a:spLocks noGrp="1" noChangeArrowheads="1"/>
          </p:cNvSpPr>
          <p:nvPr>
            <p:ph type="title"/>
          </p:nvPr>
        </p:nvSpPr>
        <p:spPr>
          <a:xfrm>
            <a:off x="685800" y="549275"/>
            <a:ext cx="7772400" cy="1871663"/>
          </a:xfrm>
        </p:spPr>
        <p:txBody>
          <a:bodyPr>
            <a:normAutofit/>
          </a:bodyPr>
          <a:lstStyle/>
          <a:p>
            <a:pPr eaLnBrk="1" hangingPunct="1"/>
            <a:r>
              <a:rPr lang="en-GB" altLang="en-US" sz="4000" dirty="0">
                <a:solidFill>
                  <a:schemeClr val="tx1"/>
                </a:solidFill>
                <a:latin typeface="Footlight MT Light" panose="0204060206030A020304" pitchFamily="18" charset="0"/>
                <a:cs typeface="Arial" panose="020B0604020202020204" pitchFamily="34" charset="0"/>
              </a:rPr>
              <a:t>What to do if you have concerns</a:t>
            </a:r>
            <a:br>
              <a:rPr lang="en-GB" altLang="en-US" sz="4000" dirty="0">
                <a:solidFill>
                  <a:schemeClr val="tx1"/>
                </a:solidFill>
                <a:latin typeface="Footlight MT Light" panose="0204060206030A020304" pitchFamily="18" charset="0"/>
                <a:cs typeface="Arial" panose="020B0604020202020204" pitchFamily="34" charset="0"/>
              </a:rPr>
            </a:br>
            <a:r>
              <a:rPr lang="en-GB" altLang="en-US" sz="4000" dirty="0">
                <a:solidFill>
                  <a:schemeClr val="tx1"/>
                </a:solidFill>
                <a:latin typeface="Footlight MT Light" panose="0204060206030A020304" pitchFamily="18" charset="0"/>
                <a:cs typeface="Arial" panose="020B0604020202020204" pitchFamily="34" charset="0"/>
              </a:rPr>
              <a:t>about a child at risk of FGM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1261" t="22241" r="29369" b="-2010"/>
          <a:stretch/>
        </p:blipFill>
        <p:spPr bwMode="auto">
          <a:xfrm>
            <a:off x="683568" y="692696"/>
            <a:ext cx="7724633" cy="5531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3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27" t="16099" r="29090" b="314"/>
          <a:stretch/>
        </p:blipFill>
        <p:spPr bwMode="auto">
          <a:xfrm>
            <a:off x="347018" y="404664"/>
            <a:ext cx="7934647" cy="5796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06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628800"/>
            <a:ext cx="8100888" cy="4569371"/>
          </a:xfrm>
        </p:spPr>
        <p:txBody>
          <a:bodyPr>
            <a:normAutofit fontScale="62500" lnSpcReduction="20000"/>
          </a:bodyPr>
          <a:lstStyle/>
          <a:p>
            <a:pPr marL="0" indent="0">
              <a:buNone/>
            </a:pPr>
            <a:endParaRPr lang="en-GB" dirty="0"/>
          </a:p>
          <a:p>
            <a:r>
              <a:rPr lang="en-GB" sz="3300" b="1" dirty="0">
                <a:latin typeface="Footlight MT Light" panose="0204060206030A020304" pitchFamily="18" charset="0"/>
                <a:cs typeface="Arial" panose="020B0604020202020204" pitchFamily="34" charset="0"/>
              </a:rPr>
              <a:t>Mother of three-year-old is first person convicted of FGM in UK </a:t>
            </a:r>
            <a:r>
              <a:rPr lang="en-GB" sz="3300" dirty="0">
                <a:latin typeface="Footlight MT Light" panose="0204060206030A020304" pitchFamily="18" charset="0"/>
                <a:cs typeface="Arial" panose="020B0604020202020204" pitchFamily="34" charset="0"/>
              </a:rPr>
              <a:t> </a:t>
            </a:r>
          </a:p>
          <a:p>
            <a:r>
              <a:rPr lang="en-GB" sz="3300" dirty="0">
                <a:latin typeface="Footlight MT Light" panose="0204060206030A020304" pitchFamily="18" charset="0"/>
                <a:cs typeface="Arial" panose="020B0604020202020204" pitchFamily="34" charset="0"/>
              </a:rPr>
              <a:t>Ugandan woman from east London was accused of mutilating daughter in 2017 </a:t>
            </a:r>
          </a:p>
          <a:p>
            <a:r>
              <a:rPr lang="en-GB" sz="3300" dirty="0">
                <a:latin typeface="Footlight MT Light" panose="0204060206030A020304" pitchFamily="18" charset="0"/>
                <a:cs typeface="Arial" panose="020B0604020202020204" pitchFamily="34" charset="0"/>
              </a:rPr>
              <a:t>The mother of a three-year-old girl has become the first person to be found guilty of female genital mutilation (FGM) in the UK in a landmark case.</a:t>
            </a:r>
          </a:p>
          <a:p>
            <a:r>
              <a:rPr lang="en-GB" sz="3300" dirty="0">
                <a:latin typeface="Footlight MT Light" panose="0204060206030A020304" pitchFamily="18" charset="0"/>
                <a:cs typeface="Arial" panose="020B0604020202020204" pitchFamily="34" charset="0"/>
              </a:rPr>
              <a:t>The Ugandan woman, 37, and her Ghanaian partner, 43, both from Walthamstow, east London, were accused of cutting their daughter over the 2017 summer bank holiday.</a:t>
            </a:r>
          </a:p>
          <a:p>
            <a:r>
              <a:rPr lang="en-GB" sz="3300" dirty="0">
                <a:latin typeface="Footlight MT Light" panose="0204060206030A020304" pitchFamily="18" charset="0"/>
                <a:cs typeface="Arial" panose="020B0604020202020204" pitchFamily="34" charset="0"/>
              </a:rPr>
              <a:t>While the parents were on bail, police searched the mother’s home and found evidence of witchcraft, including spells aimed at silencing professionals involved in the case. Police found spells written inside 40 frozen limes and two ox tongues with screws embedded in them with the apparent aim of keeping police, social workers and lawyers quiet.</a:t>
            </a:r>
          </a:p>
          <a:p>
            <a:endParaRPr lang="en-GB" sz="3300" dirty="0">
              <a:latin typeface="Footlight MT Light" panose="0204060206030A020304" pitchFamily="18" charset="0"/>
              <a:cs typeface="Arial" panose="020B0604020202020204" pitchFamily="34" charset="0"/>
            </a:endParaRPr>
          </a:p>
          <a:p>
            <a:endParaRPr lang="en-GB" sz="3300" dirty="0">
              <a:latin typeface="Footlight MT Light" panose="0204060206030A020304" pitchFamily="18" charset="0"/>
            </a:endParaRPr>
          </a:p>
        </p:txBody>
      </p:sp>
      <p:sp>
        <p:nvSpPr>
          <p:cNvPr id="2" name="Title 1"/>
          <p:cNvSpPr>
            <a:spLocks noGrp="1"/>
          </p:cNvSpPr>
          <p:nvPr>
            <p:ph type="title"/>
          </p:nvPr>
        </p:nvSpPr>
        <p:spPr/>
        <p:txBody>
          <a:bodyPr/>
          <a:lstStyle/>
          <a:p>
            <a:r>
              <a:rPr lang="en-GB" b="1" dirty="0">
                <a:latin typeface="Footlight MT Light" panose="0204060206030A020304" pitchFamily="18" charset="0"/>
                <a:cs typeface="Arial" panose="020B0604020202020204" pitchFamily="34" charset="0"/>
              </a:rPr>
              <a:t>FGM conviction Jan 2019</a:t>
            </a:r>
          </a:p>
        </p:txBody>
      </p:sp>
    </p:spTree>
    <p:extLst>
      <p:ext uri="{BB962C8B-B14F-4D97-AF65-F5344CB8AC3E}">
        <p14:creationId xmlns:p14="http://schemas.microsoft.com/office/powerpoint/2010/main" val="3182427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28" t="18625" r="28900" b="-1000"/>
          <a:stretch/>
        </p:blipFill>
        <p:spPr bwMode="auto">
          <a:xfrm>
            <a:off x="814388" y="657224"/>
            <a:ext cx="8101012"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120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6"/>
            <a:ext cx="7956872" cy="5411701"/>
          </a:xfrm>
        </p:spPr>
        <p:txBody>
          <a:bodyPr>
            <a:normAutofit fontScale="25000" lnSpcReduction="20000"/>
          </a:bodyPr>
          <a:lstStyle/>
          <a:p>
            <a:pPr marL="0" indent="0">
              <a:buNone/>
            </a:pPr>
            <a:endParaRPr lang="en-GB" dirty="0">
              <a:latin typeface="Footlight MT Light" panose="0204060206030A020304" pitchFamily="18" charset="0"/>
            </a:endParaRPr>
          </a:p>
          <a:p>
            <a:pPr marL="0" indent="0">
              <a:buNone/>
            </a:pPr>
            <a:endParaRPr lang="en-GB" sz="6400" dirty="0">
              <a:latin typeface="Footlight MT Light" panose="0204060206030A020304" pitchFamily="18" charset="0"/>
            </a:endParaRPr>
          </a:p>
          <a:p>
            <a:r>
              <a:rPr lang="en-GB" sz="6400" dirty="0">
                <a:latin typeface="Footlight MT Light" panose="0204060206030A020304" pitchFamily="18" charset="0"/>
              </a:rPr>
              <a:t>Health visitors and community nurses are in a good position to reinforce information about the health consequences and the law relating to FGM and make referrals to other services. They have a duty to take appropriate action to prevent the prospect of any child they care for coming to harm.</a:t>
            </a:r>
          </a:p>
          <a:p>
            <a:pPr marL="0" indent="0">
              <a:buNone/>
            </a:pPr>
            <a:endParaRPr lang="en-GB" sz="6400" dirty="0">
              <a:latin typeface="Footlight MT Light" panose="0204060206030A020304" pitchFamily="18" charset="0"/>
            </a:endParaRPr>
          </a:p>
          <a:p>
            <a:pPr marL="0" indent="0">
              <a:buNone/>
            </a:pPr>
            <a:r>
              <a:rPr lang="en-GB" sz="6400" dirty="0">
                <a:latin typeface="Footlight MT Light" panose="0204060206030A020304" pitchFamily="18" charset="0"/>
              </a:rPr>
              <a:t>•Who? – Best Practice…. BE FEMALE HEALTH PROFESSIONAL WITH FEMALE INTERPRETER. </a:t>
            </a:r>
          </a:p>
          <a:p>
            <a:pPr marL="0" indent="0">
              <a:buNone/>
            </a:pPr>
            <a:r>
              <a:rPr lang="en-GB" sz="6400" dirty="0">
                <a:latin typeface="Footlight MT Light" panose="0204060206030A020304" pitchFamily="18" charset="0"/>
              </a:rPr>
              <a:t>•How? – sensitively and neutrally. </a:t>
            </a:r>
          </a:p>
          <a:p>
            <a:pPr marL="0" indent="0">
              <a:buNone/>
            </a:pPr>
            <a:endParaRPr lang="en-GB" sz="6400" dirty="0">
              <a:latin typeface="Footlight MT Light" panose="0204060206030A020304" pitchFamily="18" charset="0"/>
            </a:endParaRPr>
          </a:p>
          <a:p>
            <a:pPr marL="0" indent="0">
              <a:buNone/>
            </a:pPr>
            <a:r>
              <a:rPr lang="en-GB" sz="6400" dirty="0">
                <a:latin typeface="Footlight MT Light" panose="0204060206030A020304" pitchFamily="18" charset="0"/>
              </a:rPr>
              <a:t>•Frame it: “We know that in the country you come from, women have a procedure whereby they have cutting done on their private parts, it can be important for us to know about this for you health care…..”</a:t>
            </a:r>
          </a:p>
          <a:p>
            <a:pPr marL="0" indent="0">
              <a:buNone/>
            </a:pPr>
            <a:r>
              <a:rPr lang="en-GB" sz="6400" dirty="0">
                <a:latin typeface="Footlight MT Light" panose="0204060206030A020304" pitchFamily="18" charset="0"/>
                <a:cs typeface="Arial" panose="020B0604020202020204" pitchFamily="34" charset="0"/>
              </a:rPr>
              <a:t>“I notice you come from a country where female cutting is practised?”</a:t>
            </a:r>
          </a:p>
          <a:p>
            <a:pPr marL="0" indent="0">
              <a:buNone/>
            </a:pPr>
            <a:endParaRPr lang="en-GB" sz="6400" dirty="0">
              <a:latin typeface="Footlight MT Light" panose="0204060206030A020304" pitchFamily="18" charset="0"/>
            </a:endParaRPr>
          </a:p>
          <a:p>
            <a:endParaRPr lang="en-GB" sz="6400" dirty="0">
              <a:latin typeface="Footlight MT Light" panose="0204060206030A020304" pitchFamily="18" charset="0"/>
            </a:endParaRPr>
          </a:p>
          <a:p>
            <a:r>
              <a:rPr lang="en-GB" sz="6400" dirty="0">
                <a:latin typeface="Footlight MT Light" panose="0204060206030A020304" pitchFamily="18" charset="0"/>
              </a:rPr>
              <a:t>During this consultation, the health professional is in a good position to inform the woman of the law and health consequences of FGM, the human rights of children, and the supportive services available. </a:t>
            </a:r>
          </a:p>
          <a:p>
            <a:endParaRPr lang="en-GB" sz="6400" dirty="0">
              <a:latin typeface="Footlight MT Light" panose="0204060206030A020304" pitchFamily="18" charset="0"/>
            </a:endParaRPr>
          </a:p>
          <a:p>
            <a:r>
              <a:rPr lang="en-GB" sz="6400" dirty="0">
                <a:latin typeface="Footlight MT Light" panose="0204060206030A020304" pitchFamily="18" charset="0"/>
              </a:rPr>
              <a:t>Health professionals should ensure that this information on FGM in the mother is shared with all agencies to safeguard against FGM occurring to girls within the family. Document in red book as people move around country!</a:t>
            </a:r>
          </a:p>
          <a:p>
            <a:pPr marL="0" indent="0">
              <a:buNone/>
            </a:pPr>
            <a:endParaRPr lang="en-GB" sz="4900" dirty="0">
              <a:latin typeface="Footlight MT Light" panose="0204060206030A020304" pitchFamily="18" charset="0"/>
              <a:cs typeface="Arial" panose="020B0604020202020204" pitchFamily="34" charset="0"/>
            </a:endParaRPr>
          </a:p>
          <a:p>
            <a:pPr marL="0" indent="0">
              <a:buNone/>
            </a:pPr>
            <a:r>
              <a:rPr lang="en-GB" sz="4900" dirty="0">
                <a:latin typeface="Footlight MT Light" panose="0204060206030A020304" pitchFamily="18" charset="0"/>
              </a:rPr>
              <a:t> </a:t>
            </a:r>
          </a:p>
          <a:p>
            <a:pPr marL="0" indent="0">
              <a:buNone/>
            </a:pPr>
            <a:endParaRPr lang="en-GB" sz="4900" dirty="0"/>
          </a:p>
          <a:p>
            <a:endParaRPr lang="en-GB" dirty="0"/>
          </a:p>
        </p:txBody>
      </p:sp>
      <p:sp>
        <p:nvSpPr>
          <p:cNvPr id="3" name="Title 2"/>
          <p:cNvSpPr>
            <a:spLocks noGrp="1"/>
          </p:cNvSpPr>
          <p:nvPr>
            <p:ph type="title"/>
          </p:nvPr>
        </p:nvSpPr>
        <p:spPr/>
        <p:txBody>
          <a:bodyPr/>
          <a:lstStyle/>
          <a:p>
            <a:r>
              <a:rPr lang="en-GB" dirty="0">
                <a:solidFill>
                  <a:schemeClr val="tx1"/>
                </a:solidFill>
                <a:latin typeface="Footlight MT Light" panose="0204060206030A020304" pitchFamily="18" charset="0"/>
              </a:rPr>
              <a:t>Asking the Question?</a:t>
            </a:r>
          </a:p>
        </p:txBody>
      </p:sp>
    </p:spTree>
    <p:extLst>
      <p:ext uri="{BB962C8B-B14F-4D97-AF65-F5344CB8AC3E}">
        <p14:creationId xmlns:p14="http://schemas.microsoft.com/office/powerpoint/2010/main" val="1397668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4071-CDB0-46F0-A66D-8A107ABFDF3C}"/>
              </a:ext>
            </a:extLst>
          </p:cNvPr>
          <p:cNvSpPr>
            <a:spLocks noGrp="1"/>
          </p:cNvSpPr>
          <p:nvPr>
            <p:ph idx="1"/>
          </p:nvPr>
        </p:nvSpPr>
        <p:spPr>
          <a:xfrm>
            <a:off x="457200" y="1844824"/>
            <a:ext cx="8229600" cy="4281339"/>
          </a:xfrm>
        </p:spPr>
        <p:txBody>
          <a:bodyPr>
            <a:normAutofit/>
          </a:bodyPr>
          <a:lstStyle/>
          <a:p>
            <a:pPr marL="0" indent="0">
              <a:buNone/>
            </a:pPr>
            <a:r>
              <a:rPr lang="en-GB" sz="2600" dirty="0">
                <a:latin typeface="Footlight MT Light" panose="0204060206030A020304" pitchFamily="18" charset="0"/>
                <a:cs typeface="Arial" panose="020B0604020202020204" pitchFamily="34" charset="0"/>
              </a:rPr>
              <a:t>Maintain a healthy scepticism! HV’s revisit the  FGM conversation throughout that child’s journey within Health visiting services and hand over and liaise with appropriate key professionals in their lives such as GP, Practice nurse, School nurses</a:t>
            </a:r>
          </a:p>
          <a:p>
            <a:pPr marL="0" indent="0">
              <a:buNone/>
            </a:pPr>
            <a:r>
              <a:rPr lang="en-GB" sz="2600" dirty="0">
                <a:latin typeface="Footlight MT Light" panose="0204060206030A020304" pitchFamily="18" charset="0"/>
                <a:cs typeface="Arial" panose="020B0604020202020204" pitchFamily="34" charset="0"/>
              </a:rPr>
              <a:t>People’s circumstances change all the time so don’t think if you’ve ask once that’s it!</a:t>
            </a:r>
          </a:p>
          <a:p>
            <a:pPr marL="0" indent="0">
              <a:buNone/>
            </a:pPr>
            <a:r>
              <a:rPr lang="en-GB" sz="2600" dirty="0">
                <a:latin typeface="Footlight MT Light" panose="0204060206030A020304" pitchFamily="18" charset="0"/>
                <a:cs typeface="Arial" panose="020B0604020202020204" pitchFamily="34" charset="0"/>
              </a:rPr>
              <a:t>FGM is a violation of the rights of the child and woman. It is child abuse and illegal in the UK. Remember to complete Data reporting and/or Mandatory reporting.</a:t>
            </a:r>
          </a:p>
          <a:p>
            <a:endParaRPr lang="en-GB" dirty="0">
              <a:latin typeface="Footlight MT Light" panose="0204060206030A020304" pitchFamily="18" charset="0"/>
            </a:endParaRPr>
          </a:p>
        </p:txBody>
      </p:sp>
      <p:sp>
        <p:nvSpPr>
          <p:cNvPr id="2" name="Title 1">
            <a:extLst>
              <a:ext uri="{FF2B5EF4-FFF2-40B4-BE49-F238E27FC236}">
                <a16:creationId xmlns:a16="http://schemas.microsoft.com/office/drawing/2014/main" id="{E4BDC10F-17E3-4D2A-80C2-91EC0470A206}"/>
              </a:ext>
            </a:extLst>
          </p:cNvPr>
          <p:cNvSpPr>
            <a:spLocks noGrp="1"/>
          </p:cNvSpPr>
          <p:nvPr>
            <p:ph type="title"/>
          </p:nvPr>
        </p:nvSpPr>
        <p:spPr/>
        <p:txBody>
          <a:bodyPr/>
          <a:lstStyle/>
          <a:p>
            <a:r>
              <a:rPr lang="en-GB" b="1" dirty="0">
                <a:solidFill>
                  <a:schemeClr val="tx1"/>
                </a:solidFill>
                <a:latin typeface="Footlight MT Light" panose="0204060206030A020304" pitchFamily="18" charset="0"/>
              </a:rPr>
              <a:t>Points to remember!</a:t>
            </a:r>
          </a:p>
        </p:txBody>
      </p:sp>
    </p:spTree>
    <p:extLst>
      <p:ext uri="{BB962C8B-B14F-4D97-AF65-F5344CB8AC3E}">
        <p14:creationId xmlns:p14="http://schemas.microsoft.com/office/powerpoint/2010/main" val="89386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88840"/>
            <a:ext cx="8229600" cy="3921299"/>
          </a:xfrm>
        </p:spPr>
        <p:txBody>
          <a:bodyPr>
            <a:noAutofit/>
          </a:bodyPr>
          <a:lstStyle/>
          <a:p>
            <a:r>
              <a:rPr lang="en-GB" sz="1600" dirty="0">
                <a:latin typeface="Footlight MT Light" panose="0204060206030A020304" pitchFamily="18" charset="0"/>
                <a:cs typeface="Arial" panose="020B0604020202020204" pitchFamily="34" charset="0"/>
              </a:rPr>
              <a:t>Coventry Haven offers various services:-</a:t>
            </a:r>
          </a:p>
          <a:p>
            <a:r>
              <a:rPr lang="en-GB" sz="1600" dirty="0">
                <a:latin typeface="Footlight MT Light" panose="0204060206030A020304" pitchFamily="18" charset="0"/>
                <a:cs typeface="Arial" panose="020B0604020202020204" pitchFamily="34" charset="0"/>
              </a:rPr>
              <a:t>Specialist practical and emotional support for women, children and girls whom are victims, or at risk of FGM and abuse</a:t>
            </a:r>
          </a:p>
          <a:p>
            <a:r>
              <a:rPr lang="en-GB" sz="1600" dirty="0">
                <a:latin typeface="Footlight MT Light" panose="0204060206030A020304" pitchFamily="18" charset="0"/>
                <a:cs typeface="Arial" panose="020B0604020202020204" pitchFamily="34" charset="0"/>
              </a:rPr>
              <a:t>Safe refuge accommodation</a:t>
            </a:r>
          </a:p>
          <a:p>
            <a:r>
              <a:rPr lang="en-GB" sz="1600" dirty="0">
                <a:latin typeface="Footlight MT Light" panose="0204060206030A020304" pitchFamily="18" charset="0"/>
                <a:cs typeface="Arial" panose="020B0604020202020204" pitchFamily="34" charset="0"/>
              </a:rPr>
              <a:t>Training to professionals in statutory and voluntary services</a:t>
            </a:r>
          </a:p>
          <a:p>
            <a:r>
              <a:rPr lang="en-GB" sz="1600" dirty="0">
                <a:latin typeface="Footlight MT Light" panose="0204060206030A020304" pitchFamily="18" charset="0"/>
                <a:cs typeface="Arial" panose="020B0604020202020204" pitchFamily="34" charset="0"/>
              </a:rPr>
              <a:t>Awareness raising of FGM within practicing communities with community engagement</a:t>
            </a:r>
          </a:p>
          <a:p>
            <a:r>
              <a:rPr lang="en-GB" sz="1600" dirty="0">
                <a:latin typeface="Footlight MT Light" panose="0204060206030A020304" pitchFamily="18" charset="0"/>
                <a:cs typeface="Arial" panose="020B0604020202020204" pitchFamily="34" charset="0"/>
              </a:rPr>
              <a:t>Recruitment of Community Champions to extend and to reach </a:t>
            </a:r>
            <a:r>
              <a:rPr lang="en-GB" sz="1600" b="1" dirty="0">
                <a:latin typeface="Footlight MT Light" panose="0204060206030A020304" pitchFamily="18" charset="0"/>
                <a:cs typeface="Arial" panose="020B0604020202020204" pitchFamily="34" charset="0"/>
              </a:rPr>
              <a:t>all</a:t>
            </a:r>
            <a:r>
              <a:rPr lang="en-GB" sz="1600" dirty="0">
                <a:latin typeface="Footlight MT Light" panose="0204060206030A020304" pitchFamily="18" charset="0"/>
                <a:cs typeface="Arial" panose="020B0604020202020204" pitchFamily="34" charset="0"/>
              </a:rPr>
              <a:t> communities-Work with communities to change attitudes and engage credible voices.</a:t>
            </a:r>
          </a:p>
          <a:p>
            <a:endParaRPr lang="en-GB" sz="1600" dirty="0">
              <a:latin typeface="Footlight MT Light" panose="0204060206030A020304" pitchFamily="18" charset="0"/>
              <a:cs typeface="Arial" panose="020B0604020202020204" pitchFamily="34" charset="0"/>
            </a:endParaRPr>
          </a:p>
          <a:p>
            <a:r>
              <a:rPr lang="en-GB" sz="1600" dirty="0"/>
              <a:t>Coventry Rape and Sexual Abuse Centre (CRASAC) - </a:t>
            </a:r>
          </a:p>
          <a:p>
            <a:r>
              <a:rPr lang="en-GB" sz="1600" dirty="0"/>
              <a:t>Telephone - 02476 277777 </a:t>
            </a:r>
          </a:p>
          <a:p>
            <a:r>
              <a:rPr lang="en-GB" sz="1600" dirty="0"/>
              <a:t>website: http://www.crasac.org.uk </a:t>
            </a:r>
          </a:p>
          <a:p>
            <a:endParaRPr lang="en-GB" sz="1600" dirty="0"/>
          </a:p>
          <a:p>
            <a:r>
              <a:rPr lang="en-GB" sz="1600" dirty="0"/>
              <a:t>Coventry Haven </a:t>
            </a:r>
          </a:p>
          <a:p>
            <a:r>
              <a:rPr lang="en-GB" sz="1600" dirty="0"/>
              <a:t>Telephone - 02476 444077 (Monday - Friday 9am-4.30pm) </a:t>
            </a:r>
          </a:p>
          <a:p>
            <a:r>
              <a:rPr lang="en-GB" sz="1600" dirty="0"/>
              <a:t>Website - https://www.coventryhaven.co.uk </a:t>
            </a:r>
            <a:endParaRPr lang="en-GB" sz="1600" dirty="0">
              <a:latin typeface="Footlight MT Light" panose="0204060206030A020304" pitchFamily="18" charset="0"/>
              <a:cs typeface="Arial" panose="020B0604020202020204" pitchFamily="34" charset="0"/>
            </a:endParaRPr>
          </a:p>
          <a:p>
            <a:endParaRPr lang="en-GB" dirty="0">
              <a:latin typeface="Footlight MT Light" panose="0204060206030A020304" pitchFamily="18" charset="0"/>
            </a:endParaRPr>
          </a:p>
        </p:txBody>
      </p:sp>
      <p:sp>
        <p:nvSpPr>
          <p:cNvPr id="2" name="Title 1"/>
          <p:cNvSpPr>
            <a:spLocks noGrp="1"/>
          </p:cNvSpPr>
          <p:nvPr>
            <p:ph type="title"/>
          </p:nvPr>
        </p:nvSpPr>
        <p:spPr/>
        <p:txBody>
          <a:bodyPr>
            <a:normAutofit fontScale="90000"/>
          </a:bodyPr>
          <a:lstStyle/>
          <a:p>
            <a:r>
              <a:rPr lang="en-GB" b="1" dirty="0">
                <a:solidFill>
                  <a:schemeClr val="tx1"/>
                </a:solidFill>
                <a:latin typeface="Footlight MT Light" panose="0204060206030A020304" pitchFamily="18" charset="0"/>
                <a:cs typeface="Arial" panose="020B0604020202020204" pitchFamily="34" charset="0"/>
              </a:rPr>
              <a:t>Support for Victims of FGM in Coventry</a:t>
            </a:r>
          </a:p>
        </p:txBody>
      </p:sp>
    </p:spTree>
    <p:extLst>
      <p:ext uri="{BB962C8B-B14F-4D97-AF65-F5344CB8AC3E}">
        <p14:creationId xmlns:p14="http://schemas.microsoft.com/office/powerpoint/2010/main" val="179167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a:latin typeface="Footlight MT Light" panose="0204060206030A020304" pitchFamily="18" charset="0"/>
              </a:rPr>
              <a:t>“all procedures involving partial or total removal of the external female genitalia or other injury to the female genital organs for non-medical reasons.”</a:t>
            </a:r>
          </a:p>
          <a:p>
            <a:r>
              <a:rPr lang="en-GB" dirty="0">
                <a:latin typeface="Footlight MT Light" panose="0204060206030A020304" pitchFamily="18" charset="0"/>
              </a:rPr>
              <a:t>World Health Organisation (WHO)</a:t>
            </a:r>
          </a:p>
          <a:p>
            <a:endParaRPr lang="en-GB" dirty="0">
              <a:effectLst/>
              <a:latin typeface="Footlight MT Light" panose="0204060206030A020304" pitchFamily="18" charset="0"/>
              <a:cs typeface="Arial" panose="020B0604020202020204" pitchFamily="34" charset="0"/>
            </a:endParaRPr>
          </a:p>
          <a:p>
            <a:r>
              <a:rPr lang="en-GB" dirty="0">
                <a:effectLst/>
                <a:latin typeface="Footlight MT Light" panose="0204060206030A020304" pitchFamily="18" charset="0"/>
                <a:cs typeface="Arial" panose="020B0604020202020204" pitchFamily="34" charset="0"/>
              </a:rPr>
              <a:t>It has existed for more than 2,000 years and is performed on girls from birth, up to just before marriage, and sometimes beyond. </a:t>
            </a:r>
          </a:p>
          <a:p>
            <a:r>
              <a:rPr lang="en-GB" dirty="0">
                <a:effectLst/>
                <a:latin typeface="Footlight MT Light" panose="0204060206030A020304" pitchFamily="18" charset="0"/>
                <a:cs typeface="Arial" panose="020B0604020202020204" pitchFamily="34" charset="0"/>
              </a:rPr>
              <a:t>FGM is also known as "female circumcision" or "cutting", and by </a:t>
            </a:r>
            <a:r>
              <a:rPr lang="en-GB" dirty="0">
                <a:effectLst/>
                <a:latin typeface="Footlight MT Light" panose="0204060206030A020304" pitchFamily="18" charset="0"/>
                <a:cs typeface="Arial" panose="020B0604020202020204" pitchFamily="34" charset="0"/>
                <a:hlinkClick r:id="rId3"/>
              </a:rPr>
              <a:t>other terms locally</a:t>
            </a:r>
            <a:r>
              <a:rPr lang="en-GB" dirty="0">
                <a:effectLst/>
                <a:latin typeface="Footlight MT Light" panose="0204060206030A020304" pitchFamily="18" charset="0"/>
                <a:cs typeface="Arial" panose="020B0604020202020204" pitchFamily="34" charset="0"/>
              </a:rPr>
              <a:t>. </a:t>
            </a:r>
          </a:p>
          <a:p>
            <a:endParaRPr lang="en-GB" dirty="0">
              <a:latin typeface="Footlight MT Light" panose="0204060206030A020304" pitchFamily="18" charset="0"/>
            </a:endParaRPr>
          </a:p>
        </p:txBody>
      </p:sp>
      <p:sp>
        <p:nvSpPr>
          <p:cNvPr id="2" name="Title 1"/>
          <p:cNvSpPr>
            <a:spLocks noGrp="1"/>
          </p:cNvSpPr>
          <p:nvPr>
            <p:ph type="title"/>
          </p:nvPr>
        </p:nvSpPr>
        <p:spPr/>
        <p:txBody>
          <a:bodyPr/>
          <a:lstStyle/>
          <a:p>
            <a:r>
              <a:rPr lang="en-GB" b="1" dirty="0">
                <a:solidFill>
                  <a:schemeClr val="tx1"/>
                </a:solidFill>
                <a:latin typeface="Footlight MT Light" panose="0204060206030A020304" pitchFamily="18" charset="0"/>
                <a:cs typeface="Arial" panose="020B0604020202020204" pitchFamily="34" charset="0"/>
              </a:rPr>
              <a:t>What is FGM</a:t>
            </a:r>
          </a:p>
        </p:txBody>
      </p:sp>
    </p:spTree>
    <p:extLst>
      <p:ext uri="{BB962C8B-B14F-4D97-AF65-F5344CB8AC3E}">
        <p14:creationId xmlns:p14="http://schemas.microsoft.com/office/powerpoint/2010/main" val="14272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060848"/>
            <a:ext cx="7408333" cy="3450696"/>
          </a:xfrm>
        </p:spPr>
        <p:txBody>
          <a:bodyPr>
            <a:noAutofit/>
          </a:bodyPr>
          <a:lstStyle/>
          <a:p>
            <a:r>
              <a:rPr lang="en-GB" sz="2800" dirty="0">
                <a:latin typeface="Footlight MT Light" panose="0204060206030A020304" pitchFamily="18" charset="0"/>
                <a:cs typeface="Arial" panose="020B0604020202020204" pitchFamily="34" charset="0"/>
              </a:rPr>
              <a:t>Friendship Group, held at the Central Library, </a:t>
            </a:r>
            <a:r>
              <a:rPr lang="en-GB" sz="2800" dirty="0" err="1">
                <a:latin typeface="Footlight MT Light" panose="0204060206030A020304" pitchFamily="18" charset="0"/>
                <a:cs typeface="Arial" panose="020B0604020202020204" pitchFamily="34" charset="0"/>
              </a:rPr>
              <a:t>Smithford</a:t>
            </a:r>
            <a:r>
              <a:rPr lang="en-GB" sz="2800" dirty="0">
                <a:latin typeface="Footlight MT Light" panose="0204060206030A020304" pitchFamily="18" charset="0"/>
                <a:cs typeface="Arial" panose="020B0604020202020204" pitchFamily="34" charset="0"/>
              </a:rPr>
              <a:t> Way, Coventry CV1 1FY, please contact Nene on 02476444077 or by email on </a:t>
            </a:r>
            <a:r>
              <a:rPr lang="en-GB" sz="2800" dirty="0">
                <a:latin typeface="Footlight MT Light" panose="0204060206030A020304" pitchFamily="18" charset="0"/>
                <a:cs typeface="Arial" panose="020B0604020202020204" pitchFamily="34" charset="0"/>
                <a:hlinkClick r:id="rId2"/>
              </a:rPr>
              <a:t>nojoawo@coventryhaven.co.uk</a:t>
            </a:r>
            <a:r>
              <a:rPr lang="en-GB" sz="2800" dirty="0">
                <a:latin typeface="Footlight MT Light" panose="0204060206030A020304" pitchFamily="18" charset="0"/>
                <a:cs typeface="Arial" panose="020B0604020202020204" pitchFamily="34" charset="0"/>
              </a:rPr>
              <a:t>. </a:t>
            </a:r>
          </a:p>
          <a:p>
            <a:r>
              <a:rPr lang="en-GB" sz="2800" dirty="0">
                <a:latin typeface="Footlight MT Light" panose="0204060206030A020304" pitchFamily="18" charset="0"/>
                <a:cs typeface="Arial" panose="020B0604020202020204" pitchFamily="34" charset="0"/>
              </a:rPr>
              <a:t>Specialist Vulnerable baby clinic held every Wednesday 09.30am-11.30am at Hope centre, Sparkbrook street, Coventry, CV1 5LB</a:t>
            </a:r>
          </a:p>
          <a:p>
            <a:r>
              <a:rPr lang="en-GB" sz="2800" dirty="0">
                <a:latin typeface="Footlight MT Light" panose="0204060206030A020304" pitchFamily="18" charset="0"/>
                <a:cs typeface="Arial" panose="020B0604020202020204" pitchFamily="34" charset="0"/>
              </a:rPr>
              <a:t>Contact your local Safeguarding team for additional support</a:t>
            </a:r>
          </a:p>
        </p:txBody>
      </p:sp>
      <p:sp>
        <p:nvSpPr>
          <p:cNvPr id="2" name="Title 1"/>
          <p:cNvSpPr>
            <a:spLocks noGrp="1"/>
          </p:cNvSpPr>
          <p:nvPr>
            <p:ph type="title"/>
          </p:nvPr>
        </p:nvSpPr>
        <p:spPr/>
        <p:txBody>
          <a:bodyPr/>
          <a:lstStyle/>
          <a:p>
            <a:r>
              <a:rPr lang="en-GB" b="1" dirty="0">
                <a:solidFill>
                  <a:schemeClr val="tx1"/>
                </a:solidFill>
                <a:latin typeface="Footlight MT Light" panose="0204060206030A020304" pitchFamily="18" charset="0"/>
                <a:cs typeface="Arial" panose="020B0604020202020204" pitchFamily="34" charset="0"/>
              </a:rPr>
              <a:t>Outreach support group</a:t>
            </a:r>
          </a:p>
        </p:txBody>
      </p:sp>
    </p:spTree>
    <p:extLst>
      <p:ext uri="{BB962C8B-B14F-4D97-AF65-F5344CB8AC3E}">
        <p14:creationId xmlns:p14="http://schemas.microsoft.com/office/powerpoint/2010/main" val="648711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412776"/>
            <a:ext cx="7408333" cy="3882744"/>
          </a:xfrm>
        </p:spPr>
        <p:txBody>
          <a:bodyPr>
            <a:noAutofit/>
          </a:bodyPr>
          <a:lstStyle/>
          <a:p>
            <a:r>
              <a:rPr lang="en-GB" sz="1200" b="1" dirty="0">
                <a:latin typeface="Arial" panose="020B0604020202020204" pitchFamily="34" charset="0"/>
                <a:cs typeface="Arial" panose="020B0604020202020204" pitchFamily="34" charset="0"/>
              </a:rPr>
              <a:t>FGM Multi agency guidelines</a:t>
            </a:r>
          </a:p>
          <a:p>
            <a:pPr marL="0" indent="0">
              <a:buNone/>
            </a:pPr>
            <a:r>
              <a:rPr lang="en-GB"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hlinkClick r:id="rId2"/>
              </a:rPr>
              <a:t>www.gov.uk/government/publications/female-genital-mutilation-guidelines</a:t>
            </a: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FGM resource pack</a:t>
            </a:r>
          </a:p>
          <a:p>
            <a:pPr marL="0" indent="0">
              <a:buNone/>
            </a:pPr>
            <a:r>
              <a:rPr lang="en-GB"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hlinkClick r:id="rId3"/>
              </a:rPr>
              <a:t>www.gov.uk/government/publications/female-genital-mutilation-resource-pack</a:t>
            </a: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Recognising or Preventing FGM training</a:t>
            </a:r>
          </a:p>
          <a:p>
            <a:pPr marL="0" indent="0">
              <a:buNone/>
            </a:pPr>
            <a:r>
              <a:rPr lang="en-GB"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hlinkClick r:id="rId4"/>
              </a:rPr>
              <a:t>www.fgmelearning.co.uk</a:t>
            </a:r>
            <a:r>
              <a:rPr lang="en-GB" sz="1200" dirty="0">
                <a:latin typeface="Arial" panose="020B0604020202020204" pitchFamily="34" charset="0"/>
                <a:cs typeface="Arial" panose="020B0604020202020204" pitchFamily="34" charset="0"/>
              </a:rPr>
              <a:t> </a:t>
            </a:r>
          </a:p>
          <a:p>
            <a:r>
              <a:rPr lang="en-GB" sz="1200" b="1" dirty="0">
                <a:latin typeface="Arial" panose="020B0604020202020204" pitchFamily="34" charset="0"/>
                <a:cs typeface="Arial" panose="020B0604020202020204" pitchFamily="34" charset="0"/>
              </a:rPr>
              <a:t>Procedural information for mandatory reporting</a:t>
            </a:r>
          </a:p>
          <a:p>
            <a:pPr marL="0" indent="0">
              <a:buNone/>
            </a:pPr>
            <a:r>
              <a:rPr lang="en-GB"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hlinkClick r:id="rId5"/>
              </a:rPr>
              <a:t>www.gov.uk/government/publications/mandatory-reporting-of-female-genital-mutilation-procedural-information</a:t>
            </a:r>
            <a:r>
              <a:rPr lang="en-GB" sz="1200" dirty="0">
                <a:latin typeface="Arial" panose="020B0604020202020204" pitchFamily="34" charset="0"/>
                <a:cs typeface="Arial" panose="020B0604020202020204" pitchFamily="34" charset="0"/>
              </a:rPr>
              <a:t> </a:t>
            </a:r>
          </a:p>
          <a:p>
            <a:r>
              <a:rPr lang="en-GB" sz="1200" b="1" dirty="0">
                <a:latin typeface="Arial" panose="020B0604020202020204" pitchFamily="34" charset="0"/>
                <a:cs typeface="Arial" panose="020B0604020202020204" pitchFamily="34" charset="0"/>
              </a:rPr>
              <a:t>NSPCC FGM Helpline</a:t>
            </a:r>
          </a:p>
          <a:p>
            <a:pPr marL="0" indent="0">
              <a:buNone/>
            </a:pPr>
            <a:r>
              <a:rPr lang="en-GB" sz="1200" dirty="0">
                <a:latin typeface="Arial" panose="020B0604020202020204" pitchFamily="34" charset="0"/>
                <a:cs typeface="Arial" panose="020B0604020202020204" pitchFamily="34" charset="0"/>
              </a:rPr>
              <a:t>       0800028 3550  </a:t>
            </a:r>
            <a:r>
              <a:rPr lang="en-GB" sz="1200" dirty="0">
                <a:latin typeface="Arial" panose="020B0604020202020204" pitchFamily="34" charset="0"/>
                <a:cs typeface="Arial" panose="020B0604020202020204" pitchFamily="34" charset="0"/>
                <a:hlinkClick r:id="rId6"/>
              </a:rPr>
              <a:t>fgmhelp@nspcc.org.uk</a:t>
            </a:r>
            <a:r>
              <a:rPr lang="en-GB" sz="1200" dirty="0">
                <a:latin typeface="Arial" panose="020B0604020202020204" pitchFamily="34" charset="0"/>
                <a:cs typeface="Arial" panose="020B0604020202020204" pitchFamily="34" charset="0"/>
              </a:rPr>
              <a:t> </a:t>
            </a:r>
          </a:p>
          <a:p>
            <a:r>
              <a:rPr lang="en-GB" sz="1200" b="1" dirty="0">
                <a:latin typeface="Arial" panose="020B0604020202020204" pitchFamily="34" charset="0"/>
                <a:cs typeface="Arial" panose="020B0604020202020204" pitchFamily="34" charset="0"/>
              </a:rPr>
              <a:t>FGM Unit</a:t>
            </a:r>
          </a:p>
          <a:p>
            <a:pPr marL="0" indent="0">
              <a:buNone/>
            </a:pPr>
            <a:r>
              <a:rPr lang="en-GB"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hlinkClick r:id="rId7"/>
              </a:rPr>
              <a:t>fgmenquiries@homeoffice.gsi.gov.uk</a:t>
            </a:r>
            <a:r>
              <a:rPr lang="en-GB" sz="1200" dirty="0">
                <a:latin typeface="Arial" panose="020B0604020202020204" pitchFamily="34" charset="0"/>
                <a:cs typeface="Arial" panose="020B0604020202020204" pitchFamily="34" charset="0"/>
              </a:rPr>
              <a:t> </a:t>
            </a:r>
          </a:p>
          <a:p>
            <a:pPr marL="0" indent="0">
              <a:buNone/>
            </a:pP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Petals Web App</a:t>
            </a:r>
          </a:p>
          <a:p>
            <a:r>
              <a:rPr lang="en-GB" sz="1200" dirty="0">
                <a:latin typeface="Arial" panose="020B0604020202020204" pitchFamily="34" charset="0"/>
                <a:cs typeface="Arial" panose="020B0604020202020204" pitchFamily="34" charset="0"/>
              </a:rPr>
              <a:t>http://petals.coventry.ac.uk/ Young people’s Web App</a:t>
            </a:r>
          </a:p>
          <a:p>
            <a:r>
              <a:rPr lang="de-DE" sz="1200" dirty="0">
                <a:latin typeface="Arial" panose="020B0604020202020204" pitchFamily="34" charset="0"/>
                <a:cs typeface="Arial" panose="020B0604020202020204" pitchFamily="34" charset="0"/>
              </a:rPr>
              <a:t>http://petals.coventry.ac.uk/professionals/ Professionals Web App</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Coventry Rape and Sexual Abuse Centre (CRASAC) </a:t>
            </a:r>
            <a:r>
              <a:rPr lang="en-GB"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Telephone - 02476 277777 </a:t>
            </a:r>
          </a:p>
          <a:p>
            <a:r>
              <a:rPr lang="en-GB" sz="1200" dirty="0">
                <a:latin typeface="Arial" panose="020B0604020202020204" pitchFamily="34" charset="0"/>
                <a:cs typeface="Arial" panose="020B0604020202020204" pitchFamily="34" charset="0"/>
              </a:rPr>
              <a:t>website: http://www.crasac.org.uk </a:t>
            </a:r>
          </a:p>
          <a:p>
            <a:r>
              <a:rPr lang="en-GB" sz="1200" b="1" dirty="0">
                <a:latin typeface="Arial" panose="020B0604020202020204" pitchFamily="34" charset="0"/>
                <a:cs typeface="Arial" panose="020B0604020202020204" pitchFamily="34" charset="0"/>
              </a:rPr>
              <a:t>Coventry Haven </a:t>
            </a:r>
          </a:p>
          <a:p>
            <a:r>
              <a:rPr lang="en-GB" sz="1200" dirty="0">
                <a:latin typeface="Arial" panose="020B0604020202020204" pitchFamily="34" charset="0"/>
                <a:cs typeface="Arial" panose="020B0604020202020204" pitchFamily="34" charset="0"/>
              </a:rPr>
              <a:t>Telephone - 02476 444077 (Monday - Friday 9am-4.30pm) </a:t>
            </a:r>
          </a:p>
          <a:p>
            <a:r>
              <a:rPr lang="en-GB" sz="1200" dirty="0">
                <a:latin typeface="Arial" panose="020B0604020202020204" pitchFamily="34" charset="0"/>
                <a:cs typeface="Arial" panose="020B0604020202020204" pitchFamily="34" charset="0"/>
              </a:rPr>
              <a:t>Website - https://www.coventryhaven.co.uk </a:t>
            </a:r>
          </a:p>
        </p:txBody>
      </p:sp>
      <p:sp>
        <p:nvSpPr>
          <p:cNvPr id="2" name="Title 1"/>
          <p:cNvSpPr>
            <a:spLocks noGrp="1"/>
          </p:cNvSpPr>
          <p:nvPr>
            <p:ph type="title"/>
          </p:nvPr>
        </p:nvSpPr>
        <p:spPr>
          <a:xfrm>
            <a:off x="395536" y="260648"/>
            <a:ext cx="8229600" cy="1252728"/>
          </a:xfrm>
        </p:spPr>
        <p:txBody>
          <a:bodyPr/>
          <a:lstStyle/>
          <a:p>
            <a:r>
              <a:rPr lang="en-GB" b="1" dirty="0">
                <a:solidFill>
                  <a:schemeClr val="tx1"/>
                </a:solidFill>
                <a:latin typeface="Footlight MT Light" panose="0204060206030A020304" pitchFamily="18" charset="0"/>
                <a:cs typeface="Arial" panose="020B0604020202020204" pitchFamily="34" charset="0"/>
              </a:rPr>
              <a:t>Further Resources </a:t>
            </a:r>
          </a:p>
        </p:txBody>
      </p:sp>
    </p:spTree>
    <p:extLst>
      <p:ext uri="{BB962C8B-B14F-4D97-AF65-F5344CB8AC3E}">
        <p14:creationId xmlns:p14="http://schemas.microsoft.com/office/powerpoint/2010/main" val="577906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1960" y="1223093"/>
            <a:ext cx="4724400" cy="1470025"/>
          </a:xfrm>
        </p:spPr>
        <p:txBody>
          <a:bodyPr/>
          <a:lstStyle/>
          <a:p>
            <a:r>
              <a:rPr lang="en-GB" b="1" dirty="0">
                <a:latin typeface="Footlight MT Light" panose="0204060206030A020304" pitchFamily="18" charset="0"/>
                <a:cs typeface="Calibri Light" panose="020F0302020204030204" pitchFamily="34" charset="0"/>
              </a:rPr>
              <a:t>Thank you</a:t>
            </a:r>
          </a:p>
        </p:txBody>
      </p:sp>
      <p:sp>
        <p:nvSpPr>
          <p:cNvPr id="3" name="Subtitle 2"/>
          <p:cNvSpPr>
            <a:spLocks noGrp="1"/>
          </p:cNvSpPr>
          <p:nvPr>
            <p:ph type="subTitle" idx="1"/>
          </p:nvPr>
        </p:nvSpPr>
        <p:spPr>
          <a:xfrm>
            <a:off x="4211960" y="2780928"/>
            <a:ext cx="4724400" cy="2448272"/>
          </a:xfrm>
        </p:spPr>
        <p:txBody>
          <a:bodyPr>
            <a:normAutofit fontScale="92500" lnSpcReduction="10000"/>
          </a:bodyPr>
          <a:lstStyle/>
          <a:p>
            <a:r>
              <a:rPr lang="en-GB" sz="3800" dirty="0">
                <a:solidFill>
                  <a:schemeClr val="tx1"/>
                </a:solidFill>
                <a:latin typeface="Footlight MT Light" panose="0204060206030A020304" pitchFamily="18" charset="0"/>
                <a:cs typeface="Arial" panose="020B0604020202020204" pitchFamily="34" charset="0"/>
              </a:rPr>
              <a:t>Veera Samra</a:t>
            </a:r>
          </a:p>
          <a:p>
            <a:r>
              <a:rPr lang="en-GB" sz="2600" b="1" dirty="0">
                <a:solidFill>
                  <a:schemeClr val="tx1"/>
                </a:solidFill>
                <a:latin typeface="Footlight MT Light" panose="0204060206030A020304" pitchFamily="18" charset="0"/>
                <a:cs typeface="Arial" panose="020B0604020202020204" pitchFamily="34" charset="0"/>
              </a:rPr>
              <a:t>Specialist Health Visitor</a:t>
            </a:r>
          </a:p>
          <a:p>
            <a:r>
              <a:rPr lang="en-GB" sz="2200" dirty="0">
                <a:solidFill>
                  <a:schemeClr val="tx1"/>
                </a:solidFill>
                <a:latin typeface="Footlight MT Light" panose="0204060206030A020304" pitchFamily="18" charset="0"/>
                <a:cs typeface="Arial" panose="020B0604020202020204" pitchFamily="34" charset="0"/>
              </a:rPr>
              <a:t>Independent Nurse Prescriber</a:t>
            </a:r>
          </a:p>
          <a:p>
            <a:r>
              <a:rPr lang="en-GB" sz="2200" dirty="0">
                <a:solidFill>
                  <a:schemeClr val="tx1"/>
                </a:solidFill>
                <a:latin typeface="Footlight MT Light" panose="0204060206030A020304" pitchFamily="18" charset="0"/>
                <a:cs typeface="Arial" panose="020B0604020202020204" pitchFamily="34" charset="0"/>
              </a:rPr>
              <a:t>Registered General Nurse</a:t>
            </a:r>
          </a:p>
          <a:p>
            <a:r>
              <a:rPr lang="en-GB" sz="2400" dirty="0">
                <a:solidFill>
                  <a:schemeClr val="tx1"/>
                </a:solidFill>
                <a:latin typeface="Footlight MT Light" panose="0204060206030A020304" pitchFamily="18" charset="0"/>
                <a:cs typeface="Arial" panose="020B0604020202020204" pitchFamily="34" charset="0"/>
                <a:hlinkClick r:id="rId2"/>
              </a:rPr>
              <a:t>Veera.samra@swft.nhs.uk</a:t>
            </a:r>
            <a:endParaRPr lang="en-GB" sz="2400" dirty="0">
              <a:solidFill>
                <a:schemeClr val="tx1"/>
              </a:solidFill>
              <a:latin typeface="Footlight MT Light" panose="0204060206030A020304" pitchFamily="18" charset="0"/>
              <a:cs typeface="Arial" panose="020B0604020202020204" pitchFamily="34" charset="0"/>
            </a:endParaRPr>
          </a:p>
          <a:p>
            <a:r>
              <a:rPr lang="en-GB" sz="2400" dirty="0">
                <a:solidFill>
                  <a:schemeClr val="tx1"/>
                </a:solidFill>
                <a:latin typeface="Footlight MT Light" panose="0204060206030A020304" pitchFamily="18" charset="0"/>
                <a:cs typeface="Arial" panose="020B0604020202020204" pitchFamily="34" charset="0"/>
              </a:rPr>
              <a:t>Contact 07826510358</a:t>
            </a:r>
          </a:p>
        </p:txBody>
      </p:sp>
      <p:pic>
        <p:nvPicPr>
          <p:cNvPr id="1026" name="Picture 2" descr="9451ed0b-15aa-49b1-87e7-810a5b5adf18@eurprd0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24" t="-5888" r="11105" b="30335"/>
          <a:stretch/>
        </p:blipFill>
        <p:spPr bwMode="auto">
          <a:xfrm>
            <a:off x="413702" y="-13959"/>
            <a:ext cx="3274499" cy="473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W-NHS-FT-Email-Signature-650X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88640"/>
            <a:ext cx="4724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112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551080-2A0D-486D-BF14-35AAB99BB971}"/>
              </a:ext>
            </a:extLst>
          </p:cNvPr>
          <p:cNvPicPr>
            <a:picLocks noChangeAspect="1"/>
          </p:cNvPicPr>
          <p:nvPr/>
        </p:nvPicPr>
        <p:blipFill>
          <a:blip r:embed="rId2"/>
          <a:stretch>
            <a:fillRect/>
          </a:stretch>
        </p:blipFill>
        <p:spPr>
          <a:xfrm>
            <a:off x="0" y="870887"/>
            <a:ext cx="9144000" cy="5116226"/>
          </a:xfrm>
          <a:prstGeom prst="rect">
            <a:avLst/>
          </a:prstGeom>
        </p:spPr>
      </p:pic>
      <p:pic>
        <p:nvPicPr>
          <p:cNvPr id="7" name="Picture 6">
            <a:extLst>
              <a:ext uri="{FF2B5EF4-FFF2-40B4-BE49-F238E27FC236}">
                <a16:creationId xmlns:a16="http://schemas.microsoft.com/office/drawing/2014/main" id="{123D423B-EADD-4653-A0DA-074D50D76424}"/>
              </a:ext>
            </a:extLst>
          </p:cNvPr>
          <p:cNvPicPr>
            <a:picLocks noChangeAspect="1"/>
          </p:cNvPicPr>
          <p:nvPr/>
        </p:nvPicPr>
        <p:blipFill>
          <a:blip r:embed="rId3"/>
          <a:stretch>
            <a:fillRect/>
          </a:stretch>
        </p:blipFill>
        <p:spPr>
          <a:xfrm rot="309804">
            <a:off x="6437266" y="428984"/>
            <a:ext cx="2262534" cy="2579289"/>
          </a:xfrm>
          <a:prstGeom prst="rect">
            <a:avLst/>
          </a:prstGeom>
        </p:spPr>
      </p:pic>
      <p:pic>
        <p:nvPicPr>
          <p:cNvPr id="6" name="Picture 5">
            <a:extLst>
              <a:ext uri="{FF2B5EF4-FFF2-40B4-BE49-F238E27FC236}">
                <a16:creationId xmlns:a16="http://schemas.microsoft.com/office/drawing/2014/main" id="{8CE26155-DC33-4C5B-A822-BE26CF85EB67}"/>
              </a:ext>
            </a:extLst>
          </p:cNvPr>
          <p:cNvPicPr>
            <a:picLocks noChangeAspect="1"/>
          </p:cNvPicPr>
          <p:nvPr/>
        </p:nvPicPr>
        <p:blipFill>
          <a:blip r:embed="rId4"/>
          <a:stretch>
            <a:fillRect/>
          </a:stretch>
        </p:blipFill>
        <p:spPr>
          <a:xfrm rot="21421669">
            <a:off x="4401321" y="626299"/>
            <a:ext cx="2574920" cy="1815864"/>
          </a:xfrm>
          <a:prstGeom prst="rect">
            <a:avLst/>
          </a:prstGeom>
        </p:spPr>
      </p:pic>
    </p:spTree>
    <p:extLst>
      <p:ext uri="{BB962C8B-B14F-4D97-AF65-F5344CB8AC3E}">
        <p14:creationId xmlns:p14="http://schemas.microsoft.com/office/powerpoint/2010/main" val="304804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800" b="1" dirty="0">
                <a:solidFill>
                  <a:schemeClr val="tx1"/>
                </a:solidFill>
                <a:latin typeface="Footlight MT Light" panose="0204060206030A020304" pitchFamily="18" charset="0"/>
              </a:rPr>
              <a:t>Term used for FGM in </a:t>
            </a:r>
            <a:r>
              <a:rPr lang="en-GB" sz="3200" b="1" dirty="0">
                <a:solidFill>
                  <a:schemeClr val="tx1"/>
                </a:solidFill>
                <a:latin typeface="Footlight MT Light" panose="0204060206030A020304" pitchFamily="18" charset="0"/>
              </a:rPr>
              <a:t>various languages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316388"/>
            <a:ext cx="4248472" cy="5419310"/>
          </a:xfrm>
          <a:prstGeom prst="rect">
            <a:avLst/>
          </a:prstGeom>
        </p:spPr>
      </p:pic>
    </p:spTree>
    <p:extLst>
      <p:ext uri="{BB962C8B-B14F-4D97-AF65-F5344CB8AC3E}">
        <p14:creationId xmlns:p14="http://schemas.microsoft.com/office/powerpoint/2010/main" val="2150065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8229600" cy="4353347"/>
          </a:xfrm>
        </p:spPr>
        <p:txBody>
          <a:bodyPr>
            <a:normAutofit fontScale="85000" lnSpcReduction="20000"/>
          </a:bodyPr>
          <a:lstStyle/>
          <a:p>
            <a:r>
              <a:rPr lang="en-GB" b="1" dirty="0">
                <a:solidFill>
                  <a:schemeClr val="tx2">
                    <a:lumMod val="75000"/>
                  </a:schemeClr>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Clitoridectomy</a:t>
            </a:r>
            <a:endParaRPr lang="en-GB" b="1" dirty="0">
              <a:solidFill>
                <a:schemeClr val="tx2">
                  <a:lumMod val="75000"/>
                </a:schemeClr>
              </a:solidFill>
              <a:effectLst/>
              <a:latin typeface="Arial" panose="020B0604020202020204" pitchFamily="34" charset="0"/>
              <a:cs typeface="Arial" panose="020B0604020202020204" pitchFamily="34" charset="0"/>
            </a:endParaRPr>
          </a:p>
          <a:p>
            <a:pPr marL="0" indent="0">
              <a:buNone/>
            </a:pPr>
            <a:r>
              <a:rPr lang="en-GB" dirty="0">
                <a:solidFill>
                  <a:schemeClr val="tx2">
                    <a:lumMod val="75000"/>
                  </a:schemeClr>
                </a:solidFill>
                <a:effectLst/>
                <a:latin typeface="Arial" panose="020B0604020202020204" pitchFamily="34" charset="0"/>
                <a:cs typeface="Arial" panose="020B0604020202020204" pitchFamily="34" charset="0"/>
              </a:rPr>
              <a:t>     Type I</a:t>
            </a:r>
            <a:r>
              <a:rPr lang="en-GB" b="1" dirty="0">
                <a:solidFill>
                  <a:schemeClr val="tx2">
                    <a:lumMod val="75000"/>
                  </a:schemeClr>
                </a:solidFill>
                <a:effectLst/>
                <a:latin typeface="Arial" panose="020B0604020202020204" pitchFamily="34" charset="0"/>
                <a:cs typeface="Arial" panose="020B0604020202020204" pitchFamily="34" charset="0"/>
              </a:rPr>
              <a:t>:</a:t>
            </a:r>
            <a:r>
              <a:rPr lang="en-GB" dirty="0">
                <a:solidFill>
                  <a:schemeClr val="tx2">
                    <a:lumMod val="75000"/>
                  </a:schemeClr>
                </a:solidFill>
                <a:effectLst/>
                <a:latin typeface="Arial" panose="020B0604020202020204" pitchFamily="34" charset="0"/>
                <a:cs typeface="Arial" panose="020B0604020202020204" pitchFamily="34" charset="0"/>
              </a:rPr>
              <a:t> Partial or total removal of the (external) clitoris and/or the</a:t>
            </a:r>
          </a:p>
          <a:p>
            <a:pPr marL="0" indent="0">
              <a:buNone/>
            </a:pPr>
            <a:r>
              <a:rPr lang="en-GB" dirty="0">
                <a:solidFill>
                  <a:schemeClr val="tx2">
                    <a:lumMod val="75000"/>
                  </a:schemeClr>
                </a:solidFill>
                <a:latin typeface="Arial" panose="020B0604020202020204" pitchFamily="34" charset="0"/>
                <a:cs typeface="Arial" panose="020B0604020202020204" pitchFamily="34" charset="0"/>
              </a:rPr>
              <a:t>     </a:t>
            </a:r>
            <a:r>
              <a:rPr lang="en-GB" dirty="0">
                <a:solidFill>
                  <a:schemeClr val="tx2">
                    <a:lumMod val="75000"/>
                  </a:schemeClr>
                </a:solidFill>
                <a:effectLst/>
                <a:latin typeface="Arial" panose="020B0604020202020204" pitchFamily="34" charset="0"/>
                <a:cs typeface="Arial" panose="020B0604020202020204" pitchFamily="34" charset="0"/>
              </a:rPr>
              <a:t>prepuce</a:t>
            </a:r>
          </a:p>
          <a:p>
            <a:r>
              <a:rPr lang="en-GB" b="1" u="sng" dirty="0">
                <a:solidFill>
                  <a:schemeClr val="accent2"/>
                </a:solidFill>
                <a:effectLst/>
                <a:latin typeface="Arial" panose="020B0604020202020204" pitchFamily="34" charset="0"/>
                <a:cs typeface="Arial" panose="020B0604020202020204" pitchFamily="34" charset="0"/>
              </a:rPr>
              <a:t>Excision</a:t>
            </a:r>
          </a:p>
          <a:p>
            <a:pPr marL="0" indent="0">
              <a:buNone/>
            </a:pPr>
            <a:r>
              <a:rPr lang="en-GB" dirty="0">
                <a:solidFill>
                  <a:schemeClr val="tx2">
                    <a:lumMod val="75000"/>
                  </a:schemeClr>
                </a:solidFill>
                <a:effectLst/>
                <a:latin typeface="Arial" panose="020B0604020202020204" pitchFamily="34" charset="0"/>
                <a:cs typeface="Arial" panose="020B0604020202020204" pitchFamily="34" charset="0"/>
              </a:rPr>
              <a:t>     Type II: Partial or total removal of the (external) clitoris and the </a:t>
            </a:r>
          </a:p>
          <a:p>
            <a:pPr marL="0" indent="0">
              <a:buNone/>
            </a:pPr>
            <a:r>
              <a:rPr lang="en-GB" dirty="0">
                <a:solidFill>
                  <a:schemeClr val="tx2">
                    <a:lumMod val="75000"/>
                  </a:schemeClr>
                </a:solidFill>
                <a:latin typeface="Arial" panose="020B0604020202020204" pitchFamily="34" charset="0"/>
                <a:cs typeface="Arial" panose="020B0604020202020204" pitchFamily="34" charset="0"/>
              </a:rPr>
              <a:t>     </a:t>
            </a:r>
            <a:r>
              <a:rPr lang="en-GB" dirty="0">
                <a:solidFill>
                  <a:schemeClr val="tx2">
                    <a:lumMod val="75000"/>
                  </a:schemeClr>
                </a:solidFill>
                <a:effectLst/>
                <a:latin typeface="Arial" panose="020B0604020202020204" pitchFamily="34" charset="0"/>
                <a:cs typeface="Arial" panose="020B0604020202020204" pitchFamily="34" charset="0"/>
              </a:rPr>
              <a:t>labia minora, with or without excision of the labia majora</a:t>
            </a:r>
          </a:p>
          <a:p>
            <a:r>
              <a:rPr lang="en-GB" b="1" u="sng" dirty="0">
                <a:solidFill>
                  <a:schemeClr val="accent2"/>
                </a:solidFill>
                <a:effectLst/>
                <a:latin typeface="Arial" panose="020B0604020202020204" pitchFamily="34" charset="0"/>
                <a:cs typeface="Arial" panose="020B0604020202020204" pitchFamily="34" charset="0"/>
              </a:rPr>
              <a:t>Infibulation</a:t>
            </a:r>
          </a:p>
          <a:p>
            <a:pPr marL="0" indent="0">
              <a:buNone/>
            </a:pPr>
            <a:r>
              <a:rPr lang="en-GB" dirty="0">
                <a:solidFill>
                  <a:schemeClr val="tx2">
                    <a:lumMod val="75000"/>
                  </a:schemeClr>
                </a:solidFill>
                <a:effectLst/>
                <a:latin typeface="Arial" panose="020B0604020202020204" pitchFamily="34" charset="0"/>
                <a:cs typeface="Arial" panose="020B0604020202020204" pitchFamily="34" charset="0"/>
              </a:rPr>
              <a:t>     Type III: Narrowing of the vaginal orifice with creation of a covering</a:t>
            </a:r>
          </a:p>
          <a:p>
            <a:pPr marL="0" indent="0">
              <a:buNone/>
            </a:pPr>
            <a:r>
              <a:rPr lang="en-GB" dirty="0">
                <a:solidFill>
                  <a:schemeClr val="tx2">
                    <a:lumMod val="75000"/>
                  </a:schemeClr>
                </a:solidFill>
                <a:latin typeface="Arial" panose="020B0604020202020204" pitchFamily="34" charset="0"/>
                <a:cs typeface="Arial" panose="020B0604020202020204" pitchFamily="34" charset="0"/>
              </a:rPr>
              <a:t>    </a:t>
            </a:r>
            <a:r>
              <a:rPr lang="en-GB" dirty="0">
                <a:solidFill>
                  <a:schemeClr val="tx2">
                    <a:lumMod val="75000"/>
                  </a:schemeClr>
                </a:solidFill>
                <a:effectLst/>
                <a:latin typeface="Arial" panose="020B0604020202020204" pitchFamily="34" charset="0"/>
                <a:cs typeface="Arial" panose="020B0604020202020204" pitchFamily="34" charset="0"/>
              </a:rPr>
              <a:t> seal by cutting the labia minora and/or the labia</a:t>
            </a:r>
          </a:p>
          <a:p>
            <a:pPr marL="0" indent="0">
              <a:buNone/>
            </a:pPr>
            <a:r>
              <a:rPr lang="en-GB" dirty="0">
                <a:solidFill>
                  <a:schemeClr val="tx2">
                    <a:lumMod val="75000"/>
                  </a:schemeClr>
                </a:solidFill>
                <a:effectLst/>
                <a:latin typeface="Arial" panose="020B0604020202020204" pitchFamily="34" charset="0"/>
                <a:cs typeface="Arial" panose="020B0604020202020204" pitchFamily="34" charset="0"/>
              </a:rPr>
              <a:t>     majora, with or without excision of the clitoris</a:t>
            </a:r>
          </a:p>
          <a:p>
            <a:r>
              <a:rPr lang="en-GB" b="1" u="sng" dirty="0">
                <a:solidFill>
                  <a:schemeClr val="accent2"/>
                </a:solidFill>
                <a:effectLst/>
                <a:latin typeface="Arial" panose="020B0604020202020204" pitchFamily="34" charset="0"/>
                <a:cs typeface="Arial" panose="020B0604020202020204" pitchFamily="34" charset="0"/>
              </a:rPr>
              <a:t>Other harmful procedures</a:t>
            </a:r>
          </a:p>
          <a:p>
            <a:pPr marL="0" indent="0">
              <a:buNone/>
            </a:pPr>
            <a:r>
              <a:rPr lang="en-GB" dirty="0">
                <a:solidFill>
                  <a:schemeClr val="tx2">
                    <a:lumMod val="75000"/>
                  </a:schemeClr>
                </a:solidFill>
                <a:effectLst/>
                <a:latin typeface="Arial" panose="020B0604020202020204" pitchFamily="34" charset="0"/>
                <a:cs typeface="Arial" panose="020B0604020202020204" pitchFamily="34" charset="0"/>
              </a:rPr>
              <a:t>     Type IV: All other harmful procedures to the female genitalia for non</a:t>
            </a:r>
          </a:p>
          <a:p>
            <a:pPr marL="0" indent="0">
              <a:buNone/>
            </a:pPr>
            <a:r>
              <a:rPr lang="en-GB" dirty="0">
                <a:solidFill>
                  <a:schemeClr val="tx2">
                    <a:lumMod val="75000"/>
                  </a:schemeClr>
                </a:solidFill>
                <a:latin typeface="Arial" panose="020B0604020202020204" pitchFamily="34" charset="0"/>
                <a:cs typeface="Arial" panose="020B0604020202020204" pitchFamily="34" charset="0"/>
              </a:rPr>
              <a:t>     </a:t>
            </a:r>
            <a:r>
              <a:rPr lang="en-GB" dirty="0">
                <a:solidFill>
                  <a:schemeClr val="tx2">
                    <a:lumMod val="75000"/>
                  </a:schemeClr>
                </a:solidFill>
                <a:effectLst/>
                <a:latin typeface="Arial" panose="020B0604020202020204" pitchFamily="34" charset="0"/>
                <a:cs typeface="Arial" panose="020B0604020202020204" pitchFamily="34" charset="0"/>
              </a:rPr>
              <a:t>-medical purposes, for example: pricking, piercing, incising, scraping</a:t>
            </a:r>
          </a:p>
          <a:p>
            <a:pPr marL="0" indent="0">
              <a:buNone/>
            </a:pPr>
            <a:endParaRPr lang="en-GB" dirty="0">
              <a:solidFill>
                <a:schemeClr val="tx2">
                  <a:lumMod val="75000"/>
                </a:schemeClr>
              </a:solidFill>
              <a:effectLst/>
              <a:latin typeface="Arial" panose="020B0604020202020204" pitchFamily="34" charset="0"/>
              <a:cs typeface="Arial" panose="020B0604020202020204" pitchFamily="34" charset="0"/>
            </a:endParaRPr>
          </a:p>
          <a:p>
            <a:endParaRPr lang="en-GB" dirty="0">
              <a:solidFill>
                <a:schemeClr val="tx2">
                  <a:lumMod val="75000"/>
                </a:schemeClr>
              </a:solidFill>
            </a:endParaRPr>
          </a:p>
        </p:txBody>
      </p:sp>
      <p:sp>
        <p:nvSpPr>
          <p:cNvPr id="2" name="Title 1"/>
          <p:cNvSpPr>
            <a:spLocks noGrp="1"/>
          </p:cNvSpPr>
          <p:nvPr>
            <p:ph type="title"/>
          </p:nvPr>
        </p:nvSpPr>
        <p:spPr/>
        <p:txBody>
          <a:bodyPr>
            <a:normAutofit fontScale="90000"/>
          </a:bodyPr>
          <a:lstStyle/>
          <a:p>
            <a:r>
              <a:rPr lang="en-GB" b="1" dirty="0">
                <a:solidFill>
                  <a:schemeClr val="tx1"/>
                </a:solidFill>
                <a:effectLst/>
                <a:latin typeface="Footlight MT Light" panose="0204060206030A020304" pitchFamily="18" charset="0"/>
                <a:cs typeface="Arial" panose="020B0604020202020204" pitchFamily="34" charset="0"/>
              </a:rPr>
              <a:t>Based on WHO definitions there are four types of FGM:</a:t>
            </a:r>
            <a:endParaRPr lang="en-GB" dirty="0">
              <a:solidFill>
                <a:schemeClr val="tx1"/>
              </a:solidFill>
              <a:latin typeface="Footlight MT Light" panose="0204060206030A020304" pitchFamily="18" charset="0"/>
              <a:cs typeface="Arial" panose="020B0604020202020204" pitchFamily="34" charset="0"/>
            </a:endParaRPr>
          </a:p>
        </p:txBody>
      </p:sp>
    </p:spTree>
    <p:extLst>
      <p:ext uri="{BB962C8B-B14F-4D97-AF65-F5344CB8AC3E}">
        <p14:creationId xmlns:p14="http://schemas.microsoft.com/office/powerpoint/2010/main" val="50350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488832" cy="539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21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348880"/>
            <a:ext cx="8229600" cy="4281339"/>
          </a:xfrm>
        </p:spPr>
        <p:txBody>
          <a:bodyPr>
            <a:normAutofit fontScale="92500"/>
          </a:bodyPr>
          <a:lstStyle/>
          <a:p>
            <a:r>
              <a:rPr lang="en-GB" dirty="0">
                <a:effectLst/>
                <a:latin typeface="Footlight MT Light" panose="0204060206030A020304" pitchFamily="18" charset="0"/>
                <a:cs typeface="Arial" panose="020B0604020202020204" pitchFamily="34" charset="0"/>
              </a:rPr>
              <a:t>It is estimated that more than 200 million girls and women alive today have undergone female genital mutilation in the countries where the practice is concentrated. Furthermore, there are an estimated 3 million girls at risk of undergoing female genital mutilation every year. The majority of girls are cut before they turn 15 years old.</a:t>
            </a:r>
          </a:p>
          <a:p>
            <a:r>
              <a:rPr lang="en-GB" dirty="0">
                <a:latin typeface="Footlight MT Light" panose="0204060206030A020304" pitchFamily="18" charset="0"/>
              </a:rPr>
              <a:t>In the UK, </a:t>
            </a:r>
            <a:r>
              <a:rPr lang="en-GB" dirty="0">
                <a:latin typeface="Footlight MT Light" panose="0204060206030A020304" pitchFamily="18" charset="0"/>
                <a:hlinkClick r:id="rId2"/>
              </a:rPr>
              <a:t>it is estimated</a:t>
            </a:r>
            <a:r>
              <a:rPr lang="en-GB" dirty="0">
                <a:latin typeface="Footlight MT Light" panose="0204060206030A020304" pitchFamily="18" charset="0"/>
              </a:rPr>
              <a:t> that: around 137,000 women have undergone FGM some 60,000 girls under 15 years old are at risk</a:t>
            </a:r>
            <a:endParaRPr lang="en-GB" dirty="0">
              <a:effectLst/>
              <a:latin typeface="Footlight MT Light" panose="0204060206030A020304" pitchFamily="18" charset="0"/>
              <a:cs typeface="Arial" panose="020B0604020202020204" pitchFamily="34" charset="0"/>
            </a:endParaRPr>
          </a:p>
          <a:p>
            <a:r>
              <a:rPr lang="en-GB" dirty="0">
                <a:effectLst/>
                <a:latin typeface="Footlight MT Light" panose="0204060206030A020304" pitchFamily="18" charset="0"/>
                <a:cs typeface="Arial" panose="020B0604020202020204" pitchFamily="34" charset="0"/>
              </a:rPr>
              <a:t>FGM has been documented in at least 30 countries, mainly in Africa, as well as in the Middle East and Asia. It is also prevalent in diaspora communities around the world (Jewish people living outside Israel)</a:t>
            </a:r>
          </a:p>
          <a:p>
            <a:endParaRPr lang="en-GB" dirty="0">
              <a:latin typeface="Footlight MT Light" panose="0204060206030A020304" pitchFamily="18" charset="0"/>
            </a:endParaRPr>
          </a:p>
        </p:txBody>
      </p:sp>
      <p:sp>
        <p:nvSpPr>
          <p:cNvPr id="2" name="Title 1"/>
          <p:cNvSpPr>
            <a:spLocks noGrp="1"/>
          </p:cNvSpPr>
          <p:nvPr>
            <p:ph type="title"/>
          </p:nvPr>
        </p:nvSpPr>
        <p:spPr/>
        <p:txBody>
          <a:bodyPr>
            <a:normAutofit/>
          </a:bodyPr>
          <a:lstStyle/>
          <a:p>
            <a:r>
              <a:rPr lang="en-GB" sz="3200" b="1" dirty="0">
                <a:solidFill>
                  <a:schemeClr val="tx1"/>
                </a:solidFill>
                <a:effectLst/>
                <a:latin typeface="Footlight MT Light" panose="0204060206030A020304" pitchFamily="18" charset="0"/>
                <a:cs typeface="Arial" panose="020B0604020202020204" pitchFamily="34" charset="0"/>
              </a:rPr>
              <a:t>GLOBALLY, OVER 200 MILLION WOMEN AND GIRLS ARE AFFECTED BY FGM.</a:t>
            </a:r>
            <a:endParaRPr lang="en-GB" sz="3200" dirty="0">
              <a:solidFill>
                <a:schemeClr val="tx1"/>
              </a:solidFill>
              <a:latin typeface="Footlight MT Light" panose="0204060206030A020304" pitchFamily="18" charset="0"/>
              <a:cs typeface="Arial" panose="020B0604020202020204" pitchFamily="34" charset="0"/>
            </a:endParaRPr>
          </a:p>
        </p:txBody>
      </p:sp>
    </p:spTree>
    <p:extLst>
      <p:ext uri="{BB962C8B-B14F-4D97-AF65-F5344CB8AC3E}">
        <p14:creationId xmlns:p14="http://schemas.microsoft.com/office/powerpoint/2010/main" val="45125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14" t="18463" r="15480" b="5563"/>
          <a:stretch/>
        </p:blipFill>
        <p:spPr bwMode="auto">
          <a:xfrm>
            <a:off x="-72286" y="229647"/>
            <a:ext cx="9216286" cy="6511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68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052736"/>
            <a:ext cx="8352928" cy="892552"/>
          </a:xfrm>
          <a:prstGeom prst="rect">
            <a:avLst/>
          </a:prstGeom>
        </p:spPr>
        <p:txBody>
          <a:bodyPr wrap="square">
            <a:spAutoFit/>
          </a:bodyPr>
          <a:lstStyle/>
          <a:p>
            <a:endParaRPr lang="en-GB" sz="3200" b="1" dirty="0">
              <a:latin typeface="Footlight MT Light" panose="0204060206030A020304" pitchFamily="18" charset="0"/>
            </a:endParaRPr>
          </a:p>
          <a:p>
            <a:r>
              <a:rPr lang="en-GB" sz="2000" dirty="0">
                <a:latin typeface="Footlight MT Light" panose="0204060206030A020304" pitchFamily="18" charset="0"/>
              </a:rPr>
              <a:t></a:t>
            </a:r>
            <a:endParaRPr lang="en-GB" sz="2400" dirty="0">
              <a:solidFill>
                <a:srgbClr val="0070C0"/>
              </a:solidFill>
              <a:latin typeface="Footlight MT Light" panose="0204060206030A020304" pitchFamily="18" charset="0"/>
            </a:endParaRPr>
          </a:p>
        </p:txBody>
      </p:sp>
      <p:sp>
        <p:nvSpPr>
          <p:cNvPr id="3" name="TextBox 2"/>
          <p:cNvSpPr txBox="1"/>
          <p:nvPr/>
        </p:nvSpPr>
        <p:spPr>
          <a:xfrm>
            <a:off x="0" y="205963"/>
            <a:ext cx="9144000" cy="584775"/>
          </a:xfrm>
          <a:prstGeom prst="rect">
            <a:avLst/>
          </a:prstGeom>
          <a:noFill/>
        </p:spPr>
        <p:txBody>
          <a:bodyPr wrap="square" rtlCol="0">
            <a:spAutoFit/>
          </a:bodyPr>
          <a:lstStyle/>
          <a:p>
            <a:pPr algn="ctr"/>
            <a:r>
              <a:rPr lang="en-GB" sz="3200" b="1" dirty="0">
                <a:latin typeface="Footlight MT Light" panose="0204060206030A020304" pitchFamily="18" charset="0"/>
              </a:rPr>
              <a:t>Reasons for practising FGM</a:t>
            </a:r>
          </a:p>
        </p:txBody>
      </p:sp>
      <p:sp>
        <p:nvSpPr>
          <p:cNvPr id="5" name="TextBox 4"/>
          <p:cNvSpPr txBox="1"/>
          <p:nvPr/>
        </p:nvSpPr>
        <p:spPr>
          <a:xfrm>
            <a:off x="2033267" y="1483123"/>
            <a:ext cx="5328592" cy="5940088"/>
          </a:xfrm>
          <a:prstGeom prst="rect">
            <a:avLst/>
          </a:prstGeom>
          <a:noFill/>
        </p:spPr>
        <p:txBody>
          <a:bodyPr wrap="square" rtlCol="0">
            <a:spAutoFit/>
          </a:bodyPr>
          <a:lstStyle/>
          <a:p>
            <a:r>
              <a:rPr lang="en-GB" sz="2000" dirty="0">
                <a:solidFill>
                  <a:srgbClr val="0070C0"/>
                </a:solidFill>
                <a:latin typeface="Footlight MT Light" panose="0204060206030A020304" pitchFamily="18" charset="0"/>
              </a:rPr>
              <a:t>It brings status and respect to the girl.,</a:t>
            </a:r>
          </a:p>
          <a:p>
            <a:r>
              <a:rPr lang="en-GB" sz="2000" dirty="0">
                <a:solidFill>
                  <a:srgbClr val="0070C0"/>
                </a:solidFill>
                <a:latin typeface="Footlight MT Light" panose="0204060206030A020304" pitchFamily="18" charset="0"/>
              </a:rPr>
              <a:t>It preserves a girl’s virginity/chastity,</a:t>
            </a:r>
          </a:p>
          <a:p>
            <a:r>
              <a:rPr lang="en-GB" sz="2000" dirty="0">
                <a:solidFill>
                  <a:srgbClr val="0070C0"/>
                </a:solidFill>
                <a:latin typeface="Footlight MT Light" panose="0204060206030A020304" pitchFamily="18" charset="0"/>
              </a:rPr>
              <a:t>It is part of being a woman,</a:t>
            </a:r>
          </a:p>
          <a:p>
            <a:r>
              <a:rPr lang="en-GB" sz="2000" dirty="0">
                <a:solidFill>
                  <a:srgbClr val="0070C0"/>
                </a:solidFill>
                <a:latin typeface="Footlight MT Light" panose="0204060206030A020304" pitchFamily="18" charset="0"/>
              </a:rPr>
              <a:t>It is a rite of passage, </a:t>
            </a:r>
          </a:p>
          <a:p>
            <a:r>
              <a:rPr lang="en-GB" sz="2000" dirty="0">
                <a:solidFill>
                  <a:srgbClr val="0070C0"/>
                </a:solidFill>
                <a:latin typeface="Footlight MT Light" panose="0204060206030A020304" pitchFamily="18" charset="0"/>
              </a:rPr>
              <a:t>It gives a girl social acceptance,</a:t>
            </a:r>
          </a:p>
          <a:p>
            <a:r>
              <a:rPr lang="en-GB" sz="2000" dirty="0">
                <a:solidFill>
                  <a:srgbClr val="0070C0"/>
                </a:solidFill>
                <a:latin typeface="Footlight MT Light" panose="0204060206030A020304" pitchFamily="18" charset="0"/>
              </a:rPr>
              <a:t>Especially for marriage,</a:t>
            </a:r>
          </a:p>
          <a:p>
            <a:r>
              <a:rPr lang="en-GB" sz="2000" dirty="0">
                <a:solidFill>
                  <a:srgbClr val="0070C0"/>
                </a:solidFill>
                <a:latin typeface="Footlight MT Light" panose="0204060206030A020304" pitchFamily="18" charset="0"/>
              </a:rPr>
              <a:t>It upholds the family honour,</a:t>
            </a:r>
          </a:p>
          <a:p>
            <a:r>
              <a:rPr lang="en-GB" sz="2000" dirty="0">
                <a:solidFill>
                  <a:srgbClr val="0070C0"/>
                </a:solidFill>
                <a:latin typeface="Footlight MT Light" panose="0204060206030A020304" pitchFamily="18" charset="0"/>
              </a:rPr>
              <a:t>It cleanses and purifies the girl,</a:t>
            </a:r>
          </a:p>
          <a:p>
            <a:r>
              <a:rPr lang="en-GB" sz="2000" dirty="0">
                <a:solidFill>
                  <a:srgbClr val="0070C0"/>
                </a:solidFill>
                <a:latin typeface="Footlight MT Light" panose="0204060206030A020304" pitchFamily="18" charset="0"/>
              </a:rPr>
              <a:t>It gives the girl and her family a sense of belonging to the community,</a:t>
            </a:r>
          </a:p>
          <a:p>
            <a:r>
              <a:rPr lang="en-GB" sz="2000" dirty="0">
                <a:solidFill>
                  <a:srgbClr val="0070C0"/>
                </a:solidFill>
                <a:latin typeface="Footlight MT Light" panose="0204060206030A020304" pitchFamily="18" charset="0"/>
              </a:rPr>
              <a:t>It fulfils a religious requirement believed to exist,</a:t>
            </a:r>
          </a:p>
          <a:p>
            <a:r>
              <a:rPr lang="en-GB" sz="2000" dirty="0">
                <a:solidFill>
                  <a:srgbClr val="0070C0"/>
                </a:solidFill>
                <a:latin typeface="Footlight MT Light" panose="0204060206030A020304" pitchFamily="18" charset="0"/>
              </a:rPr>
              <a:t>It perpetuates a custom/tradition,</a:t>
            </a:r>
          </a:p>
          <a:p>
            <a:r>
              <a:rPr lang="en-GB" sz="2000" dirty="0">
                <a:solidFill>
                  <a:srgbClr val="0070C0"/>
                </a:solidFill>
                <a:latin typeface="Footlight MT Light" panose="0204060206030A020304" pitchFamily="18" charset="0"/>
              </a:rPr>
              <a:t>It helps girls and women to be clean and hygienic,</a:t>
            </a:r>
          </a:p>
          <a:p>
            <a:r>
              <a:rPr lang="en-GB" sz="2000" dirty="0">
                <a:solidFill>
                  <a:srgbClr val="0070C0"/>
                </a:solidFill>
                <a:latin typeface="Footlight MT Light" panose="0204060206030A020304" pitchFamily="18" charset="0"/>
              </a:rPr>
              <a:t>It is cosmetically desirable,</a:t>
            </a:r>
          </a:p>
          <a:p>
            <a:r>
              <a:rPr lang="en-GB" sz="2000" dirty="0">
                <a:solidFill>
                  <a:srgbClr val="0070C0"/>
                </a:solidFill>
                <a:latin typeface="Footlight MT Light" panose="0204060206030A020304" pitchFamily="18" charset="0"/>
              </a:rPr>
              <a:t>It is mistakenly believed to make childbirth safer for the infant.</a:t>
            </a:r>
          </a:p>
          <a:p>
            <a:r>
              <a:rPr lang="en-GB" sz="2000" dirty="0">
                <a:solidFill>
                  <a:srgbClr val="0070C0"/>
                </a:solidFill>
                <a:latin typeface="Footlight MT Light" panose="0204060206030A020304" pitchFamily="18" charset="0"/>
              </a:rPr>
              <a:t> </a:t>
            </a:r>
          </a:p>
          <a:p>
            <a:endParaRPr lang="en-GB" sz="2000" dirty="0">
              <a:solidFill>
                <a:srgbClr val="0070C0"/>
              </a:solidFill>
              <a:latin typeface="Footlight MT Light" panose="0204060206030A020304" pitchFamily="18" charset="0"/>
            </a:endParaRPr>
          </a:p>
        </p:txBody>
      </p:sp>
    </p:spTree>
    <p:extLst>
      <p:ext uri="{BB962C8B-B14F-4D97-AF65-F5344CB8AC3E}">
        <p14:creationId xmlns:p14="http://schemas.microsoft.com/office/powerpoint/2010/main" val="2428695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556792"/>
            <a:ext cx="7596832" cy="4569371"/>
          </a:xfrm>
        </p:spPr>
        <p:txBody>
          <a:bodyPr>
            <a:normAutofit fontScale="77500" lnSpcReduction="20000"/>
          </a:bodyPr>
          <a:lstStyle/>
          <a:p>
            <a:r>
              <a:rPr lang="en-GB" dirty="0"/>
              <a:t>Death</a:t>
            </a:r>
          </a:p>
          <a:p>
            <a:r>
              <a:rPr lang="en-GB" dirty="0"/>
              <a:t>Severe pain and shock</a:t>
            </a:r>
          </a:p>
          <a:p>
            <a:r>
              <a:rPr lang="en-GB" dirty="0"/>
              <a:t>Broken limbs from being held down</a:t>
            </a:r>
          </a:p>
          <a:p>
            <a:r>
              <a:rPr lang="en-GB" dirty="0"/>
              <a:t>Injury to adjacent tissues</a:t>
            </a:r>
          </a:p>
          <a:p>
            <a:r>
              <a:rPr lang="en-GB" dirty="0"/>
              <a:t>Urine retention</a:t>
            </a:r>
          </a:p>
          <a:p>
            <a:r>
              <a:rPr lang="en-GB" dirty="0"/>
              <a:t>Increased risk of HIV and AIDS</a:t>
            </a:r>
          </a:p>
          <a:p>
            <a:r>
              <a:rPr lang="en-GB" dirty="0"/>
              <a:t>Uterus, vaginal and pelvic infections</a:t>
            </a:r>
          </a:p>
          <a:p>
            <a:r>
              <a:rPr lang="en-GB" dirty="0"/>
              <a:t>Cysts and neuromas</a:t>
            </a:r>
          </a:p>
          <a:p>
            <a:r>
              <a:rPr lang="en-GB" dirty="0"/>
              <a:t>Increased risk of fistula</a:t>
            </a:r>
          </a:p>
          <a:p>
            <a:r>
              <a:rPr lang="en-GB" dirty="0"/>
              <a:t>Complications in childbirth and pregnancy</a:t>
            </a:r>
          </a:p>
          <a:p>
            <a:r>
              <a:rPr lang="en-GB" dirty="0"/>
              <a:t>Depression and post-natal depression</a:t>
            </a:r>
          </a:p>
          <a:p>
            <a:r>
              <a:rPr lang="en-GB" dirty="0"/>
              <a:t>Psychosexual problems</a:t>
            </a:r>
          </a:p>
          <a:p>
            <a:r>
              <a:rPr lang="en-GB" dirty="0"/>
              <a:t>Sexual dysfunction</a:t>
            </a:r>
          </a:p>
          <a:p>
            <a:r>
              <a:rPr lang="en-GB" dirty="0"/>
              <a:t>Difficulties in menstruation</a:t>
            </a:r>
          </a:p>
          <a:p>
            <a:r>
              <a:rPr lang="en-GB" dirty="0"/>
              <a:t>Trauma and flashbacks</a:t>
            </a:r>
          </a:p>
          <a:p>
            <a:endParaRPr lang="en-GB" dirty="0"/>
          </a:p>
        </p:txBody>
      </p:sp>
      <p:sp>
        <p:nvSpPr>
          <p:cNvPr id="3" name="Title 2"/>
          <p:cNvSpPr>
            <a:spLocks noGrp="1"/>
          </p:cNvSpPr>
          <p:nvPr>
            <p:ph type="title"/>
          </p:nvPr>
        </p:nvSpPr>
        <p:spPr/>
        <p:txBody>
          <a:bodyPr>
            <a:normAutofit fontScale="90000"/>
          </a:bodyPr>
          <a:lstStyle/>
          <a:p>
            <a:r>
              <a:rPr lang="en-GB" sz="3600" b="1" dirty="0">
                <a:solidFill>
                  <a:schemeClr val="tx1"/>
                </a:solidFill>
              </a:rPr>
              <a:t>What are the health consequences of FGM?</a:t>
            </a:r>
            <a:br>
              <a:rPr lang="en-GB" b="1" dirty="0"/>
            </a:br>
            <a:endParaRPr lang="en-GB" dirty="0"/>
          </a:p>
        </p:txBody>
      </p:sp>
    </p:spTree>
    <p:extLst>
      <p:ext uri="{BB962C8B-B14F-4D97-AF65-F5344CB8AC3E}">
        <p14:creationId xmlns:p14="http://schemas.microsoft.com/office/powerpoint/2010/main" val="22219640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1555</TotalTime>
  <Words>1514</Words>
  <Application>Microsoft Office PowerPoint</Application>
  <PresentationFormat>On-screen Show (4:3)</PresentationFormat>
  <Paragraphs>162</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Candara</vt:lpstr>
      <vt:lpstr>Footlight MT Light</vt:lpstr>
      <vt:lpstr>Symbol</vt:lpstr>
      <vt:lpstr>Waveform</vt:lpstr>
      <vt:lpstr>Female Genital Mutilation “Care, Protect, Prevent”</vt:lpstr>
      <vt:lpstr>What is FGM</vt:lpstr>
      <vt:lpstr>Term used for FGM in various languages</vt:lpstr>
      <vt:lpstr>Based on WHO definitions there are four types of FGM:</vt:lpstr>
      <vt:lpstr>PowerPoint Presentation</vt:lpstr>
      <vt:lpstr>GLOBALLY, OVER 200 MILLION WOMEN AND GIRLS ARE AFFECTED BY FGM.</vt:lpstr>
      <vt:lpstr>PowerPoint Presentation</vt:lpstr>
      <vt:lpstr>PowerPoint Presentation</vt:lpstr>
      <vt:lpstr>What are the health consequences of FGM? </vt:lpstr>
      <vt:lpstr>Coventry</vt:lpstr>
      <vt:lpstr>Legal framework</vt:lpstr>
      <vt:lpstr>What to do if you have concerns about a child at risk of FGM </vt:lpstr>
      <vt:lpstr>PowerPoint Presentation</vt:lpstr>
      <vt:lpstr>PowerPoint Presentation</vt:lpstr>
      <vt:lpstr>FGM conviction Jan 2019</vt:lpstr>
      <vt:lpstr>PowerPoint Presentation</vt:lpstr>
      <vt:lpstr>Asking the Question?</vt:lpstr>
      <vt:lpstr>Points to remember!</vt:lpstr>
      <vt:lpstr>Support for Victims of FGM in Coventry</vt:lpstr>
      <vt:lpstr>Outreach support group</vt:lpstr>
      <vt:lpstr>Further Resources </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FGM</dc:title>
  <dc:creator>Samra Veera (RJC) Specialist Health Visitor Swark-FT</dc:creator>
  <cp:lastModifiedBy>Smith, Joanne</cp:lastModifiedBy>
  <cp:revision>83</cp:revision>
  <dcterms:created xsi:type="dcterms:W3CDTF">2019-10-07T12:35:10Z</dcterms:created>
  <dcterms:modified xsi:type="dcterms:W3CDTF">2020-07-09T13:23:51Z</dcterms:modified>
</cp:coreProperties>
</file>