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8" r:id="rId6"/>
    <p:sldMasterId id="2147483690" r:id="rId7"/>
    <p:sldMasterId id="2147483709" r:id="rId8"/>
  </p:sldMasterIdLst>
  <p:notesMasterIdLst>
    <p:notesMasterId r:id="rId46"/>
  </p:notesMasterIdLst>
  <p:sldIdLst>
    <p:sldId id="256" r:id="rId9"/>
    <p:sldId id="257" r:id="rId10"/>
    <p:sldId id="258" r:id="rId11"/>
    <p:sldId id="265" r:id="rId12"/>
    <p:sldId id="259" r:id="rId13"/>
    <p:sldId id="261" r:id="rId14"/>
    <p:sldId id="263" r:id="rId15"/>
    <p:sldId id="260" r:id="rId16"/>
    <p:sldId id="262" r:id="rId17"/>
    <p:sldId id="264" r:id="rId18"/>
    <p:sldId id="286" r:id="rId19"/>
    <p:sldId id="287" r:id="rId20"/>
    <p:sldId id="288" r:id="rId21"/>
    <p:sldId id="289" r:id="rId22"/>
    <p:sldId id="290" r:id="rId23"/>
    <p:sldId id="291" r:id="rId24"/>
    <p:sldId id="292" r:id="rId25"/>
    <p:sldId id="293" r:id="rId26"/>
    <p:sldId id="294" r:id="rId27"/>
    <p:sldId id="295" r:id="rId28"/>
    <p:sldId id="274" r:id="rId29"/>
    <p:sldId id="296" r:id="rId30"/>
    <p:sldId id="279" r:id="rId31"/>
    <p:sldId id="280" r:id="rId32"/>
    <p:sldId id="281" r:id="rId33"/>
    <p:sldId id="282" r:id="rId34"/>
    <p:sldId id="283" r:id="rId35"/>
    <p:sldId id="284" r:id="rId36"/>
    <p:sldId id="285" r:id="rId37"/>
    <p:sldId id="266" r:id="rId38"/>
    <p:sldId id="267" r:id="rId39"/>
    <p:sldId id="268" r:id="rId40"/>
    <p:sldId id="269" r:id="rId41"/>
    <p:sldId id="277" r:id="rId42"/>
    <p:sldId id="278" r:id="rId43"/>
    <p:sldId id="270" r:id="rId44"/>
    <p:sldId id="27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6CB2B7-28B9-41A0-97EF-A68598073C96}" v="5" dt="2020-08-05T06:51:36.9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53" y="37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tts, Hannah" userId="419feaa5-1133-4bee-b58e-736ee79fa72a" providerId="ADAL" clId="{B16CB2B7-28B9-41A0-97EF-A68598073C96}"/>
    <pc:docChg chg="modSld">
      <pc:chgData name="Watts, Hannah" userId="419feaa5-1133-4bee-b58e-736ee79fa72a" providerId="ADAL" clId="{B16CB2B7-28B9-41A0-97EF-A68598073C96}" dt="2020-08-05T06:51:48.199" v="10" actId="1076"/>
      <pc:docMkLst>
        <pc:docMk/>
      </pc:docMkLst>
      <pc:sldChg chg="addSp modSp">
        <pc:chgData name="Watts, Hannah" userId="419feaa5-1133-4bee-b58e-736ee79fa72a" providerId="ADAL" clId="{B16CB2B7-28B9-41A0-97EF-A68598073C96}" dt="2020-08-05T06:51:48.199" v="10" actId="1076"/>
        <pc:sldMkLst>
          <pc:docMk/>
          <pc:sldMk cId="628399102" sldId="257"/>
        </pc:sldMkLst>
        <pc:picChg chg="add mod">
          <ac:chgData name="Watts, Hannah" userId="419feaa5-1133-4bee-b58e-736ee79fa72a" providerId="ADAL" clId="{B16CB2B7-28B9-41A0-97EF-A68598073C96}" dt="2020-08-05T06:51:43.149" v="9" actId="1076"/>
          <ac:picMkLst>
            <pc:docMk/>
            <pc:sldMk cId="628399102" sldId="257"/>
            <ac:picMk id="2" creationId="{71E383C7-F7A7-4368-8110-DE472F838A85}"/>
          </ac:picMkLst>
        </pc:picChg>
        <pc:picChg chg="mod">
          <ac:chgData name="Watts, Hannah" userId="419feaa5-1133-4bee-b58e-736ee79fa72a" providerId="ADAL" clId="{B16CB2B7-28B9-41A0-97EF-A68598073C96}" dt="2020-08-04T11:26:23.202" v="4" actId="1076"/>
          <ac:picMkLst>
            <pc:docMk/>
            <pc:sldMk cId="628399102" sldId="257"/>
            <ac:picMk id="5" creationId="{B2ED3E72-EEFD-4720-AFCD-60830A308A0A}"/>
          </ac:picMkLst>
        </pc:picChg>
        <pc:picChg chg="mod">
          <ac:chgData name="Watts, Hannah" userId="419feaa5-1133-4bee-b58e-736ee79fa72a" providerId="ADAL" clId="{B16CB2B7-28B9-41A0-97EF-A68598073C96}" dt="2020-08-05T06:51:48.199" v="10" actId="1076"/>
          <ac:picMkLst>
            <pc:docMk/>
            <pc:sldMk cId="628399102" sldId="257"/>
            <ac:picMk id="6" creationId="{143DC1DA-DAC4-495B-88BA-F00439BB6EF9}"/>
          </ac:picMkLst>
        </pc:picChg>
        <pc:picChg chg="add mod">
          <ac:chgData name="Watts, Hannah" userId="419feaa5-1133-4bee-b58e-736ee79fa72a" providerId="ADAL" clId="{B16CB2B7-28B9-41A0-97EF-A68598073C96}" dt="2020-08-05T06:51:48.199" v="10" actId="1076"/>
          <ac:picMkLst>
            <pc:docMk/>
            <pc:sldMk cId="628399102" sldId="257"/>
            <ac:picMk id="7" creationId="{E853ECEE-5515-40F2-80C9-A2C4497E5374}"/>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hyperlink" Target="mailto:referrrals@valleyhouse.org.uk" TargetMode="Externa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hyperlink" Target="mailto:referrrals@valleyhouse.org.uk"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05E0C8-CF2D-4176-AD92-C3D4688C298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1C42C41-3D33-4F97-BD43-BFC60CADE91F}">
      <dgm:prSet/>
      <dgm:spPr/>
      <dgm:t>
        <a:bodyPr/>
        <a:lstStyle/>
        <a:p>
          <a:r>
            <a:rPr lang="en-GB" dirty="0"/>
            <a:t>Valley House have  54 Units of Accommodation in the Coventry area</a:t>
          </a:r>
          <a:endParaRPr lang="en-US" dirty="0"/>
        </a:p>
      </dgm:t>
    </dgm:pt>
    <dgm:pt modelId="{0E2F8AD7-CCC4-466D-BAE1-C6855D14A254}" type="parTrans" cxnId="{9F282655-0570-4528-9B1C-0D5BB60B0E86}">
      <dgm:prSet/>
      <dgm:spPr/>
      <dgm:t>
        <a:bodyPr/>
        <a:lstStyle/>
        <a:p>
          <a:endParaRPr lang="en-US"/>
        </a:p>
      </dgm:t>
    </dgm:pt>
    <dgm:pt modelId="{93963A5A-2E72-47BB-A223-A228FC9EF6BE}" type="sibTrans" cxnId="{9F282655-0570-4528-9B1C-0D5BB60B0E86}">
      <dgm:prSet/>
      <dgm:spPr/>
      <dgm:t>
        <a:bodyPr/>
        <a:lstStyle/>
        <a:p>
          <a:endParaRPr lang="en-US"/>
        </a:p>
      </dgm:t>
    </dgm:pt>
    <dgm:pt modelId="{A8216137-BA45-4FAC-9E13-B4ADF5B639AF}">
      <dgm:prSet/>
      <dgm:spPr/>
      <dgm:t>
        <a:bodyPr/>
        <a:lstStyle/>
        <a:p>
          <a:r>
            <a:rPr lang="en-GB" dirty="0"/>
            <a:t>The majority of these are Self Contained (not having to share with others)</a:t>
          </a:r>
          <a:endParaRPr lang="en-US" dirty="0"/>
        </a:p>
      </dgm:t>
    </dgm:pt>
    <dgm:pt modelId="{D6DB67C6-9214-4AC3-8363-C9DAFB1A4A6F}" type="parTrans" cxnId="{8B02D6B1-4E10-4CE0-80BA-9493A8956810}">
      <dgm:prSet/>
      <dgm:spPr/>
      <dgm:t>
        <a:bodyPr/>
        <a:lstStyle/>
        <a:p>
          <a:endParaRPr lang="en-US"/>
        </a:p>
      </dgm:t>
    </dgm:pt>
    <dgm:pt modelId="{AB4F7A88-E508-4F67-9125-D02FDFFAB7F8}" type="sibTrans" cxnId="{8B02D6B1-4E10-4CE0-80BA-9493A8956810}">
      <dgm:prSet/>
      <dgm:spPr/>
      <dgm:t>
        <a:bodyPr/>
        <a:lstStyle/>
        <a:p>
          <a:endParaRPr lang="en-US"/>
        </a:p>
      </dgm:t>
    </dgm:pt>
    <dgm:pt modelId="{5A56857B-232D-4343-9036-08110545680D}">
      <dgm:prSet/>
      <dgm:spPr/>
      <dgm:t>
        <a:bodyPr/>
        <a:lstStyle/>
        <a:p>
          <a:r>
            <a:rPr lang="en-GB" dirty="0"/>
            <a:t>The Accommodation consists of 3 Bedrooms Houses, 2 Bedroomed Houses, 1 and 2 bedroomed flats and a small amount of shared accommodation</a:t>
          </a:r>
          <a:endParaRPr lang="en-US" dirty="0"/>
        </a:p>
      </dgm:t>
    </dgm:pt>
    <dgm:pt modelId="{9365449B-48A4-4DCD-804D-B93AD58B0078}" type="parTrans" cxnId="{01710599-2D6E-44DE-851B-F0099EA1B5CC}">
      <dgm:prSet/>
      <dgm:spPr/>
      <dgm:t>
        <a:bodyPr/>
        <a:lstStyle/>
        <a:p>
          <a:endParaRPr lang="en-US"/>
        </a:p>
      </dgm:t>
    </dgm:pt>
    <dgm:pt modelId="{FFD520B1-443E-42A9-A1FC-43BE9B34B590}" type="sibTrans" cxnId="{01710599-2D6E-44DE-851B-F0099EA1B5CC}">
      <dgm:prSet/>
      <dgm:spPr/>
      <dgm:t>
        <a:bodyPr/>
        <a:lstStyle/>
        <a:p>
          <a:endParaRPr lang="en-US"/>
        </a:p>
      </dgm:t>
    </dgm:pt>
    <dgm:pt modelId="{9E93C04D-B6DD-4844-9CC9-1CE85C6E0555}">
      <dgm:prSet/>
      <dgm:spPr/>
      <dgm:t>
        <a:bodyPr/>
        <a:lstStyle/>
        <a:p>
          <a:r>
            <a:rPr lang="en-GB"/>
            <a:t>All properties are fully furnished</a:t>
          </a:r>
          <a:endParaRPr lang="en-US"/>
        </a:p>
      </dgm:t>
    </dgm:pt>
    <dgm:pt modelId="{25B955B3-B543-49BD-951B-B2C51930C4DB}" type="parTrans" cxnId="{F4D2F408-7C30-4CFE-97B6-6BCA88A845B5}">
      <dgm:prSet/>
      <dgm:spPr/>
      <dgm:t>
        <a:bodyPr/>
        <a:lstStyle/>
        <a:p>
          <a:endParaRPr lang="en-US"/>
        </a:p>
      </dgm:t>
    </dgm:pt>
    <dgm:pt modelId="{C9A00004-6FAC-44A8-AE18-5F6205ADBBF5}" type="sibTrans" cxnId="{F4D2F408-7C30-4CFE-97B6-6BCA88A845B5}">
      <dgm:prSet/>
      <dgm:spPr/>
      <dgm:t>
        <a:bodyPr/>
        <a:lstStyle/>
        <a:p>
          <a:endParaRPr lang="en-US"/>
        </a:p>
      </dgm:t>
    </dgm:pt>
    <dgm:pt modelId="{CF20C425-8EB5-450D-8CAE-F6BB7CD4E69A}">
      <dgm:prSet/>
      <dgm:spPr/>
      <dgm:t>
        <a:bodyPr/>
        <a:lstStyle/>
        <a:p>
          <a:r>
            <a:rPr lang="en-GB"/>
            <a:t>Due to the accommodation being self-contained, </a:t>
          </a:r>
          <a:r>
            <a:rPr lang="en-GB" b="1"/>
            <a:t>we accept families with boys over the age of 14years  </a:t>
          </a:r>
          <a:endParaRPr lang="en-US"/>
        </a:p>
      </dgm:t>
    </dgm:pt>
    <dgm:pt modelId="{19B3D4B2-948C-4AE4-9544-8D77C18060B6}" type="parTrans" cxnId="{31FB0A2E-D054-4F60-BB92-AE0A81783114}">
      <dgm:prSet/>
      <dgm:spPr/>
      <dgm:t>
        <a:bodyPr/>
        <a:lstStyle/>
        <a:p>
          <a:endParaRPr lang="en-US"/>
        </a:p>
      </dgm:t>
    </dgm:pt>
    <dgm:pt modelId="{661ACD95-5A10-4C8A-8243-AC8AEFBA2C2B}" type="sibTrans" cxnId="{31FB0A2E-D054-4F60-BB92-AE0A81783114}">
      <dgm:prSet/>
      <dgm:spPr/>
      <dgm:t>
        <a:bodyPr/>
        <a:lstStyle/>
        <a:p>
          <a:endParaRPr lang="en-US"/>
        </a:p>
      </dgm:t>
    </dgm:pt>
    <dgm:pt modelId="{D0CFF671-4F4E-47C3-9B45-6908F5B84CA4}">
      <dgm:prSet/>
      <dgm:spPr/>
      <dgm:t>
        <a:bodyPr/>
        <a:lstStyle/>
        <a:p>
          <a:r>
            <a:rPr lang="en-GB"/>
            <a:t>If a victim has a family pet which is a barrier to them leaving, we can accept the pet </a:t>
          </a:r>
          <a:r>
            <a:rPr lang="en-GB" b="1"/>
            <a:t>(only in self-contained accommodation</a:t>
          </a:r>
          <a:r>
            <a:rPr lang="en-GB"/>
            <a:t>)</a:t>
          </a:r>
          <a:endParaRPr lang="en-US"/>
        </a:p>
      </dgm:t>
    </dgm:pt>
    <dgm:pt modelId="{3AD20E1E-CA6D-4668-9311-93A39C42BA56}" type="parTrans" cxnId="{D9BB3530-915B-4AB0-814F-B52723367296}">
      <dgm:prSet/>
      <dgm:spPr/>
      <dgm:t>
        <a:bodyPr/>
        <a:lstStyle/>
        <a:p>
          <a:endParaRPr lang="en-US"/>
        </a:p>
      </dgm:t>
    </dgm:pt>
    <dgm:pt modelId="{625E9031-20A6-4F88-93EC-014C226F60A5}" type="sibTrans" cxnId="{D9BB3530-915B-4AB0-814F-B52723367296}">
      <dgm:prSet/>
      <dgm:spPr/>
      <dgm:t>
        <a:bodyPr/>
        <a:lstStyle/>
        <a:p>
          <a:endParaRPr lang="en-US"/>
        </a:p>
      </dgm:t>
    </dgm:pt>
    <dgm:pt modelId="{D2F36236-34A5-426A-931D-74832C11604E}" type="pres">
      <dgm:prSet presAssocID="{8005E0C8-CF2D-4176-AD92-C3D4688C2981}" presName="root" presStyleCnt="0">
        <dgm:presLayoutVars>
          <dgm:dir/>
          <dgm:resizeHandles val="exact"/>
        </dgm:presLayoutVars>
      </dgm:prSet>
      <dgm:spPr/>
    </dgm:pt>
    <dgm:pt modelId="{02FF3A71-A589-4347-9292-F42202E07791}" type="pres">
      <dgm:prSet presAssocID="{C1C42C41-3D33-4F97-BD43-BFC60CADE91F}" presName="compNode" presStyleCnt="0"/>
      <dgm:spPr/>
    </dgm:pt>
    <dgm:pt modelId="{2EA06A02-771B-48AD-8505-315B292C9850}" type="pres">
      <dgm:prSet presAssocID="{C1C42C41-3D33-4F97-BD43-BFC60CADE91F}" presName="bgRect" presStyleLbl="bgShp" presStyleIdx="0" presStyleCnt="6"/>
      <dgm:spPr>
        <a:solidFill>
          <a:srgbClr val="06896E"/>
        </a:solidFill>
      </dgm:spPr>
    </dgm:pt>
    <dgm:pt modelId="{320749C6-E001-4AE8-8082-B95616594621}" type="pres">
      <dgm:prSet presAssocID="{C1C42C41-3D33-4F97-BD43-BFC60CADE91F}" presName="iconRect" presStyleLbl="node1" presStyleIdx="0" presStyleCnt="6"/>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alEstate"/>
        </a:ext>
      </dgm:extLst>
    </dgm:pt>
    <dgm:pt modelId="{CF672201-9D7F-4586-860B-1EF0F82E66C2}" type="pres">
      <dgm:prSet presAssocID="{C1C42C41-3D33-4F97-BD43-BFC60CADE91F}" presName="spaceRect" presStyleCnt="0"/>
      <dgm:spPr/>
    </dgm:pt>
    <dgm:pt modelId="{FAFBE829-D074-4E62-9698-87EC90FD8AEF}" type="pres">
      <dgm:prSet presAssocID="{C1C42C41-3D33-4F97-BD43-BFC60CADE91F}" presName="parTx" presStyleLbl="revTx" presStyleIdx="0" presStyleCnt="6">
        <dgm:presLayoutVars>
          <dgm:chMax val="0"/>
          <dgm:chPref val="0"/>
        </dgm:presLayoutVars>
      </dgm:prSet>
      <dgm:spPr/>
    </dgm:pt>
    <dgm:pt modelId="{D2A9E0A3-ED72-4683-B6AE-E880F396F07F}" type="pres">
      <dgm:prSet presAssocID="{93963A5A-2E72-47BB-A223-A228FC9EF6BE}" presName="sibTrans" presStyleCnt="0"/>
      <dgm:spPr/>
    </dgm:pt>
    <dgm:pt modelId="{E3429445-8634-4ACC-93F9-025C9171E8D3}" type="pres">
      <dgm:prSet presAssocID="{A8216137-BA45-4FAC-9E13-B4ADF5B639AF}" presName="compNode" presStyleCnt="0"/>
      <dgm:spPr/>
    </dgm:pt>
    <dgm:pt modelId="{A59198B6-6ADD-4D0D-94AF-59D6D70A8C97}" type="pres">
      <dgm:prSet presAssocID="{A8216137-BA45-4FAC-9E13-B4ADF5B639AF}" presName="bgRect" presStyleLbl="bgShp" presStyleIdx="1" presStyleCnt="6"/>
      <dgm:spPr>
        <a:solidFill>
          <a:srgbClr val="2C87B2"/>
        </a:solidFill>
      </dgm:spPr>
    </dgm:pt>
    <dgm:pt modelId="{1FAE4D65-F053-4870-BEB0-1A504C7CBEBF}" type="pres">
      <dgm:prSet presAssocID="{A8216137-BA45-4FAC-9E13-B4ADF5B639AF}" presName="iconRect" presStyleLbl="node1" presStyleIdx="1" presStyleCnt="6"/>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mily"/>
        </a:ext>
      </dgm:extLst>
    </dgm:pt>
    <dgm:pt modelId="{6213A3CD-F927-4FA5-8BDB-8858E5FBA257}" type="pres">
      <dgm:prSet presAssocID="{A8216137-BA45-4FAC-9E13-B4ADF5B639AF}" presName="spaceRect" presStyleCnt="0"/>
      <dgm:spPr/>
    </dgm:pt>
    <dgm:pt modelId="{A94DD99E-37FA-4E2C-8842-82442F6B2DAD}" type="pres">
      <dgm:prSet presAssocID="{A8216137-BA45-4FAC-9E13-B4ADF5B639AF}" presName="parTx" presStyleLbl="revTx" presStyleIdx="1" presStyleCnt="6">
        <dgm:presLayoutVars>
          <dgm:chMax val="0"/>
          <dgm:chPref val="0"/>
        </dgm:presLayoutVars>
      </dgm:prSet>
      <dgm:spPr/>
    </dgm:pt>
    <dgm:pt modelId="{A9B1DEEA-134F-4CE4-A66A-B3AD5C21F465}" type="pres">
      <dgm:prSet presAssocID="{AB4F7A88-E508-4F67-9125-D02FDFFAB7F8}" presName="sibTrans" presStyleCnt="0"/>
      <dgm:spPr/>
    </dgm:pt>
    <dgm:pt modelId="{FD5594B0-38CC-4598-95D4-8201CB66C91B}" type="pres">
      <dgm:prSet presAssocID="{5A56857B-232D-4343-9036-08110545680D}" presName="compNode" presStyleCnt="0"/>
      <dgm:spPr/>
    </dgm:pt>
    <dgm:pt modelId="{58B03288-3C42-4EE1-B809-B7B46BF88857}" type="pres">
      <dgm:prSet presAssocID="{5A56857B-232D-4343-9036-08110545680D}" presName="bgRect" presStyleLbl="bgShp" presStyleIdx="2" presStyleCnt="6"/>
      <dgm:spPr>
        <a:solidFill>
          <a:srgbClr val="C02E57"/>
        </a:solidFill>
      </dgm:spPr>
    </dgm:pt>
    <dgm:pt modelId="{09C2C655-954A-4D0A-A13E-2646A2FF6940}" type="pres">
      <dgm:prSet presAssocID="{5A56857B-232D-4343-9036-08110545680D}" presName="iconRect" presStyleLbl="node1" presStyleIdx="2" presStyleCnt="6"/>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reet"/>
        </a:ext>
      </dgm:extLst>
    </dgm:pt>
    <dgm:pt modelId="{23FBBB96-A210-4757-8274-A1F3A78B7B62}" type="pres">
      <dgm:prSet presAssocID="{5A56857B-232D-4343-9036-08110545680D}" presName="spaceRect" presStyleCnt="0"/>
      <dgm:spPr/>
    </dgm:pt>
    <dgm:pt modelId="{D52698FA-9C6B-4D6E-9EE6-905A5A449A35}" type="pres">
      <dgm:prSet presAssocID="{5A56857B-232D-4343-9036-08110545680D}" presName="parTx" presStyleLbl="revTx" presStyleIdx="2" presStyleCnt="6">
        <dgm:presLayoutVars>
          <dgm:chMax val="0"/>
          <dgm:chPref val="0"/>
        </dgm:presLayoutVars>
      </dgm:prSet>
      <dgm:spPr/>
    </dgm:pt>
    <dgm:pt modelId="{863CC867-0661-432D-86FF-8B80AE04F6F5}" type="pres">
      <dgm:prSet presAssocID="{FFD520B1-443E-42A9-A1FC-43BE9B34B590}" presName="sibTrans" presStyleCnt="0"/>
      <dgm:spPr/>
    </dgm:pt>
    <dgm:pt modelId="{ACB72C81-ED3B-49D8-966D-567DAF32684F}" type="pres">
      <dgm:prSet presAssocID="{9E93C04D-B6DD-4844-9CC9-1CE85C6E0555}" presName="compNode" presStyleCnt="0"/>
      <dgm:spPr/>
    </dgm:pt>
    <dgm:pt modelId="{1361A222-B159-452B-A806-04340EC53C63}" type="pres">
      <dgm:prSet presAssocID="{9E93C04D-B6DD-4844-9CC9-1CE85C6E0555}" presName="bgRect" presStyleLbl="bgShp" presStyleIdx="3" presStyleCnt="6"/>
      <dgm:spPr>
        <a:solidFill>
          <a:srgbClr val="EF7D14"/>
        </a:solidFill>
      </dgm:spPr>
    </dgm:pt>
    <dgm:pt modelId="{87B11607-8A47-49E9-B5DE-E52E77543582}" type="pres">
      <dgm:prSet presAssocID="{9E93C04D-B6DD-4844-9CC9-1CE85C6E0555}" presName="iconRect" presStyleLbl="node1" presStyleIdx="3" presStyleCnt="6"/>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VennDiagramOutline"/>
        </a:ext>
      </dgm:extLst>
    </dgm:pt>
    <dgm:pt modelId="{5A882DEB-A9D9-4A62-A6F5-8C3BAB535F0B}" type="pres">
      <dgm:prSet presAssocID="{9E93C04D-B6DD-4844-9CC9-1CE85C6E0555}" presName="spaceRect" presStyleCnt="0"/>
      <dgm:spPr/>
    </dgm:pt>
    <dgm:pt modelId="{AD8E218A-EF66-480C-BEA3-E3FF524609B1}" type="pres">
      <dgm:prSet presAssocID="{9E93C04D-B6DD-4844-9CC9-1CE85C6E0555}" presName="parTx" presStyleLbl="revTx" presStyleIdx="3" presStyleCnt="6">
        <dgm:presLayoutVars>
          <dgm:chMax val="0"/>
          <dgm:chPref val="0"/>
        </dgm:presLayoutVars>
      </dgm:prSet>
      <dgm:spPr/>
    </dgm:pt>
    <dgm:pt modelId="{6E118574-B22F-425F-A009-4C814630B730}" type="pres">
      <dgm:prSet presAssocID="{C9A00004-6FAC-44A8-AE18-5F6205ADBBF5}" presName="sibTrans" presStyleCnt="0"/>
      <dgm:spPr/>
    </dgm:pt>
    <dgm:pt modelId="{6D891FC0-0CCD-4606-AE63-4EFB67A71B99}" type="pres">
      <dgm:prSet presAssocID="{CF20C425-8EB5-450D-8CAE-F6BB7CD4E69A}" presName="compNode" presStyleCnt="0"/>
      <dgm:spPr/>
    </dgm:pt>
    <dgm:pt modelId="{9CF9908F-1593-47F4-BE4F-BE2A3CD969D7}" type="pres">
      <dgm:prSet presAssocID="{CF20C425-8EB5-450D-8CAE-F6BB7CD4E69A}" presName="bgRect" presStyleLbl="bgShp" presStyleIdx="4" presStyleCnt="6"/>
      <dgm:spPr>
        <a:solidFill>
          <a:srgbClr val="8FC048"/>
        </a:solidFill>
      </dgm:spPr>
    </dgm:pt>
    <dgm:pt modelId="{4BB8CAE6-BCA3-46DE-A97A-21E2E7390231}" type="pres">
      <dgm:prSet presAssocID="{CF20C425-8EB5-450D-8CAE-F6BB7CD4E69A}" presName="iconRect" presStyleLbl="node1" presStyleIdx="4" presStyleCnt="6"/>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ingerprint2"/>
        </a:ext>
      </dgm:extLst>
    </dgm:pt>
    <dgm:pt modelId="{58850504-D3D8-444E-96AC-B2796B5DC483}" type="pres">
      <dgm:prSet presAssocID="{CF20C425-8EB5-450D-8CAE-F6BB7CD4E69A}" presName="spaceRect" presStyleCnt="0"/>
      <dgm:spPr/>
    </dgm:pt>
    <dgm:pt modelId="{57497382-D13B-45D6-AE8B-D8A532A5C3D8}" type="pres">
      <dgm:prSet presAssocID="{CF20C425-8EB5-450D-8CAE-F6BB7CD4E69A}" presName="parTx" presStyleLbl="revTx" presStyleIdx="4" presStyleCnt="6">
        <dgm:presLayoutVars>
          <dgm:chMax val="0"/>
          <dgm:chPref val="0"/>
        </dgm:presLayoutVars>
      </dgm:prSet>
      <dgm:spPr/>
    </dgm:pt>
    <dgm:pt modelId="{7931BBA6-7A2D-4E8E-B8C7-CDD7381D0406}" type="pres">
      <dgm:prSet presAssocID="{661ACD95-5A10-4C8A-8243-AC8AEFBA2C2B}" presName="sibTrans" presStyleCnt="0"/>
      <dgm:spPr/>
    </dgm:pt>
    <dgm:pt modelId="{A9384679-D89E-4D68-AFA2-A4B6BDDD12BF}" type="pres">
      <dgm:prSet presAssocID="{D0CFF671-4F4E-47C3-9B45-6908F5B84CA4}" presName="compNode" presStyleCnt="0"/>
      <dgm:spPr/>
    </dgm:pt>
    <dgm:pt modelId="{3554651A-1FDE-44D4-BA1C-AD0AC290E7CC}" type="pres">
      <dgm:prSet presAssocID="{D0CFF671-4F4E-47C3-9B45-6908F5B84CA4}" presName="bgRect" presStyleLbl="bgShp" presStyleIdx="5" presStyleCnt="6"/>
      <dgm:spPr>
        <a:solidFill>
          <a:srgbClr val="06896E"/>
        </a:solidFill>
      </dgm:spPr>
    </dgm:pt>
    <dgm:pt modelId="{0F3A253E-1096-4C73-A4F8-5AD6AEE9D902}" type="pres">
      <dgm:prSet presAssocID="{D0CFF671-4F4E-47C3-9B45-6908F5B84CA4}" presName="iconRect" presStyleLbl="node1" presStyleIdx="5" presStyleCnt="6"/>
      <dgm:spPr>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atOutline"/>
        </a:ext>
      </dgm:extLst>
    </dgm:pt>
    <dgm:pt modelId="{61E016BD-302B-4EA1-B07C-EAAF34D4A806}" type="pres">
      <dgm:prSet presAssocID="{D0CFF671-4F4E-47C3-9B45-6908F5B84CA4}" presName="spaceRect" presStyleCnt="0"/>
      <dgm:spPr/>
    </dgm:pt>
    <dgm:pt modelId="{4373BB40-D4F3-488B-BFDF-50CBDA6391AD}" type="pres">
      <dgm:prSet presAssocID="{D0CFF671-4F4E-47C3-9B45-6908F5B84CA4}" presName="parTx" presStyleLbl="revTx" presStyleIdx="5" presStyleCnt="6">
        <dgm:presLayoutVars>
          <dgm:chMax val="0"/>
          <dgm:chPref val="0"/>
        </dgm:presLayoutVars>
      </dgm:prSet>
      <dgm:spPr/>
    </dgm:pt>
  </dgm:ptLst>
  <dgm:cxnLst>
    <dgm:cxn modelId="{F4D2F408-7C30-4CFE-97B6-6BCA88A845B5}" srcId="{8005E0C8-CF2D-4176-AD92-C3D4688C2981}" destId="{9E93C04D-B6DD-4844-9CC9-1CE85C6E0555}" srcOrd="3" destOrd="0" parTransId="{25B955B3-B543-49BD-951B-B2C51930C4DB}" sibTransId="{C9A00004-6FAC-44A8-AE18-5F6205ADBBF5}"/>
    <dgm:cxn modelId="{E5335624-161D-4A75-97E3-2DBE39DDD077}" type="presOf" srcId="{A8216137-BA45-4FAC-9E13-B4ADF5B639AF}" destId="{A94DD99E-37FA-4E2C-8842-82442F6B2DAD}" srcOrd="0" destOrd="0" presId="urn:microsoft.com/office/officeart/2018/2/layout/IconVerticalSolidList"/>
    <dgm:cxn modelId="{5303372C-7340-43E7-8D16-20FFEB17905A}" type="presOf" srcId="{C1C42C41-3D33-4F97-BD43-BFC60CADE91F}" destId="{FAFBE829-D074-4E62-9698-87EC90FD8AEF}" srcOrd="0" destOrd="0" presId="urn:microsoft.com/office/officeart/2018/2/layout/IconVerticalSolidList"/>
    <dgm:cxn modelId="{31FB0A2E-D054-4F60-BB92-AE0A81783114}" srcId="{8005E0C8-CF2D-4176-AD92-C3D4688C2981}" destId="{CF20C425-8EB5-450D-8CAE-F6BB7CD4E69A}" srcOrd="4" destOrd="0" parTransId="{19B3D4B2-948C-4AE4-9544-8D77C18060B6}" sibTransId="{661ACD95-5A10-4C8A-8243-AC8AEFBA2C2B}"/>
    <dgm:cxn modelId="{D9BB3530-915B-4AB0-814F-B52723367296}" srcId="{8005E0C8-CF2D-4176-AD92-C3D4688C2981}" destId="{D0CFF671-4F4E-47C3-9B45-6908F5B84CA4}" srcOrd="5" destOrd="0" parTransId="{3AD20E1E-CA6D-4668-9311-93A39C42BA56}" sibTransId="{625E9031-20A6-4F88-93EC-014C226F60A5}"/>
    <dgm:cxn modelId="{F7302035-4886-4074-924A-DDC21F2F833A}" type="presOf" srcId="{9E93C04D-B6DD-4844-9CC9-1CE85C6E0555}" destId="{AD8E218A-EF66-480C-BEA3-E3FF524609B1}" srcOrd="0" destOrd="0" presId="urn:microsoft.com/office/officeart/2018/2/layout/IconVerticalSolidList"/>
    <dgm:cxn modelId="{A3F7A369-EA6E-4621-9FB9-9DFE769A27CF}" type="presOf" srcId="{CF20C425-8EB5-450D-8CAE-F6BB7CD4E69A}" destId="{57497382-D13B-45D6-AE8B-D8A532A5C3D8}" srcOrd="0" destOrd="0" presId="urn:microsoft.com/office/officeart/2018/2/layout/IconVerticalSolidList"/>
    <dgm:cxn modelId="{86FD596F-3C81-4E8A-B486-066DF538836E}" type="presOf" srcId="{8005E0C8-CF2D-4176-AD92-C3D4688C2981}" destId="{D2F36236-34A5-426A-931D-74832C11604E}" srcOrd="0" destOrd="0" presId="urn:microsoft.com/office/officeart/2018/2/layout/IconVerticalSolidList"/>
    <dgm:cxn modelId="{9F282655-0570-4528-9B1C-0D5BB60B0E86}" srcId="{8005E0C8-CF2D-4176-AD92-C3D4688C2981}" destId="{C1C42C41-3D33-4F97-BD43-BFC60CADE91F}" srcOrd="0" destOrd="0" parTransId="{0E2F8AD7-CCC4-466D-BAE1-C6855D14A254}" sibTransId="{93963A5A-2E72-47BB-A223-A228FC9EF6BE}"/>
    <dgm:cxn modelId="{C6EB7C80-C373-425A-93B8-955765C544E4}" type="presOf" srcId="{D0CFF671-4F4E-47C3-9B45-6908F5B84CA4}" destId="{4373BB40-D4F3-488B-BFDF-50CBDA6391AD}" srcOrd="0" destOrd="0" presId="urn:microsoft.com/office/officeart/2018/2/layout/IconVerticalSolidList"/>
    <dgm:cxn modelId="{28FA8E83-EAF1-4642-83D2-132822146326}" type="presOf" srcId="{5A56857B-232D-4343-9036-08110545680D}" destId="{D52698FA-9C6B-4D6E-9EE6-905A5A449A35}" srcOrd="0" destOrd="0" presId="urn:microsoft.com/office/officeart/2018/2/layout/IconVerticalSolidList"/>
    <dgm:cxn modelId="{01710599-2D6E-44DE-851B-F0099EA1B5CC}" srcId="{8005E0C8-CF2D-4176-AD92-C3D4688C2981}" destId="{5A56857B-232D-4343-9036-08110545680D}" srcOrd="2" destOrd="0" parTransId="{9365449B-48A4-4DCD-804D-B93AD58B0078}" sibTransId="{FFD520B1-443E-42A9-A1FC-43BE9B34B590}"/>
    <dgm:cxn modelId="{8B02D6B1-4E10-4CE0-80BA-9493A8956810}" srcId="{8005E0C8-CF2D-4176-AD92-C3D4688C2981}" destId="{A8216137-BA45-4FAC-9E13-B4ADF5B639AF}" srcOrd="1" destOrd="0" parTransId="{D6DB67C6-9214-4AC3-8363-C9DAFB1A4A6F}" sibTransId="{AB4F7A88-E508-4F67-9125-D02FDFFAB7F8}"/>
    <dgm:cxn modelId="{D3063258-C261-4E42-9F56-09B68000E1F3}" type="presParOf" srcId="{D2F36236-34A5-426A-931D-74832C11604E}" destId="{02FF3A71-A589-4347-9292-F42202E07791}" srcOrd="0" destOrd="0" presId="urn:microsoft.com/office/officeart/2018/2/layout/IconVerticalSolidList"/>
    <dgm:cxn modelId="{69D12F23-E461-4488-AC1F-643C5A8EA1AA}" type="presParOf" srcId="{02FF3A71-A589-4347-9292-F42202E07791}" destId="{2EA06A02-771B-48AD-8505-315B292C9850}" srcOrd="0" destOrd="0" presId="urn:microsoft.com/office/officeart/2018/2/layout/IconVerticalSolidList"/>
    <dgm:cxn modelId="{C2E13269-5027-4321-B26C-4581E62BED22}" type="presParOf" srcId="{02FF3A71-A589-4347-9292-F42202E07791}" destId="{320749C6-E001-4AE8-8082-B95616594621}" srcOrd="1" destOrd="0" presId="urn:microsoft.com/office/officeart/2018/2/layout/IconVerticalSolidList"/>
    <dgm:cxn modelId="{20F8FF52-E3FB-4069-9504-6DDD11A2669C}" type="presParOf" srcId="{02FF3A71-A589-4347-9292-F42202E07791}" destId="{CF672201-9D7F-4586-860B-1EF0F82E66C2}" srcOrd="2" destOrd="0" presId="urn:microsoft.com/office/officeart/2018/2/layout/IconVerticalSolidList"/>
    <dgm:cxn modelId="{3DD5B9D3-FC33-41DA-B678-FAF0345CAF55}" type="presParOf" srcId="{02FF3A71-A589-4347-9292-F42202E07791}" destId="{FAFBE829-D074-4E62-9698-87EC90FD8AEF}" srcOrd="3" destOrd="0" presId="urn:microsoft.com/office/officeart/2018/2/layout/IconVerticalSolidList"/>
    <dgm:cxn modelId="{AC4FF996-5D70-4C98-8462-A6A50219AEA9}" type="presParOf" srcId="{D2F36236-34A5-426A-931D-74832C11604E}" destId="{D2A9E0A3-ED72-4683-B6AE-E880F396F07F}" srcOrd="1" destOrd="0" presId="urn:microsoft.com/office/officeart/2018/2/layout/IconVerticalSolidList"/>
    <dgm:cxn modelId="{A39BBA9E-AA53-4E2B-A925-21C9F8AF6151}" type="presParOf" srcId="{D2F36236-34A5-426A-931D-74832C11604E}" destId="{E3429445-8634-4ACC-93F9-025C9171E8D3}" srcOrd="2" destOrd="0" presId="urn:microsoft.com/office/officeart/2018/2/layout/IconVerticalSolidList"/>
    <dgm:cxn modelId="{ECB72DB7-2F9E-484E-9F29-A3E10DFF87A9}" type="presParOf" srcId="{E3429445-8634-4ACC-93F9-025C9171E8D3}" destId="{A59198B6-6ADD-4D0D-94AF-59D6D70A8C97}" srcOrd="0" destOrd="0" presId="urn:microsoft.com/office/officeart/2018/2/layout/IconVerticalSolidList"/>
    <dgm:cxn modelId="{FD09DF63-9D3A-4B09-934A-FE027971BFAA}" type="presParOf" srcId="{E3429445-8634-4ACC-93F9-025C9171E8D3}" destId="{1FAE4D65-F053-4870-BEB0-1A504C7CBEBF}" srcOrd="1" destOrd="0" presId="urn:microsoft.com/office/officeart/2018/2/layout/IconVerticalSolidList"/>
    <dgm:cxn modelId="{674F7FF7-C374-4AD2-80A9-5AFBC51B2C90}" type="presParOf" srcId="{E3429445-8634-4ACC-93F9-025C9171E8D3}" destId="{6213A3CD-F927-4FA5-8BDB-8858E5FBA257}" srcOrd="2" destOrd="0" presId="urn:microsoft.com/office/officeart/2018/2/layout/IconVerticalSolidList"/>
    <dgm:cxn modelId="{8CD55B63-20CF-4738-A78C-8C04D5B770B1}" type="presParOf" srcId="{E3429445-8634-4ACC-93F9-025C9171E8D3}" destId="{A94DD99E-37FA-4E2C-8842-82442F6B2DAD}" srcOrd="3" destOrd="0" presId="urn:microsoft.com/office/officeart/2018/2/layout/IconVerticalSolidList"/>
    <dgm:cxn modelId="{87587726-7736-452D-8A7B-DFA9353006CD}" type="presParOf" srcId="{D2F36236-34A5-426A-931D-74832C11604E}" destId="{A9B1DEEA-134F-4CE4-A66A-B3AD5C21F465}" srcOrd="3" destOrd="0" presId="urn:microsoft.com/office/officeart/2018/2/layout/IconVerticalSolidList"/>
    <dgm:cxn modelId="{6A3ADBF5-2172-4DE2-B587-A4ECFEA20326}" type="presParOf" srcId="{D2F36236-34A5-426A-931D-74832C11604E}" destId="{FD5594B0-38CC-4598-95D4-8201CB66C91B}" srcOrd="4" destOrd="0" presId="urn:microsoft.com/office/officeart/2018/2/layout/IconVerticalSolidList"/>
    <dgm:cxn modelId="{C6FF06DB-35D3-42E4-8D40-1036F0F47F45}" type="presParOf" srcId="{FD5594B0-38CC-4598-95D4-8201CB66C91B}" destId="{58B03288-3C42-4EE1-B809-B7B46BF88857}" srcOrd="0" destOrd="0" presId="urn:microsoft.com/office/officeart/2018/2/layout/IconVerticalSolidList"/>
    <dgm:cxn modelId="{EF63F508-E8E3-475D-A0D2-F6D67B511777}" type="presParOf" srcId="{FD5594B0-38CC-4598-95D4-8201CB66C91B}" destId="{09C2C655-954A-4D0A-A13E-2646A2FF6940}" srcOrd="1" destOrd="0" presId="urn:microsoft.com/office/officeart/2018/2/layout/IconVerticalSolidList"/>
    <dgm:cxn modelId="{3C9317EC-E07D-4FF3-AA89-C9070DB56FF0}" type="presParOf" srcId="{FD5594B0-38CC-4598-95D4-8201CB66C91B}" destId="{23FBBB96-A210-4757-8274-A1F3A78B7B62}" srcOrd="2" destOrd="0" presId="urn:microsoft.com/office/officeart/2018/2/layout/IconVerticalSolidList"/>
    <dgm:cxn modelId="{DF5D6543-CC86-41BF-9808-7831379D6223}" type="presParOf" srcId="{FD5594B0-38CC-4598-95D4-8201CB66C91B}" destId="{D52698FA-9C6B-4D6E-9EE6-905A5A449A35}" srcOrd="3" destOrd="0" presId="urn:microsoft.com/office/officeart/2018/2/layout/IconVerticalSolidList"/>
    <dgm:cxn modelId="{654BD0E9-688E-4954-8E44-F92DF846CE44}" type="presParOf" srcId="{D2F36236-34A5-426A-931D-74832C11604E}" destId="{863CC867-0661-432D-86FF-8B80AE04F6F5}" srcOrd="5" destOrd="0" presId="urn:microsoft.com/office/officeart/2018/2/layout/IconVerticalSolidList"/>
    <dgm:cxn modelId="{86B10DBC-3C39-4B41-A338-525E7FBB54D8}" type="presParOf" srcId="{D2F36236-34A5-426A-931D-74832C11604E}" destId="{ACB72C81-ED3B-49D8-966D-567DAF32684F}" srcOrd="6" destOrd="0" presId="urn:microsoft.com/office/officeart/2018/2/layout/IconVerticalSolidList"/>
    <dgm:cxn modelId="{9A906AF4-4266-48A1-9831-3F8A65734901}" type="presParOf" srcId="{ACB72C81-ED3B-49D8-966D-567DAF32684F}" destId="{1361A222-B159-452B-A806-04340EC53C63}" srcOrd="0" destOrd="0" presId="urn:microsoft.com/office/officeart/2018/2/layout/IconVerticalSolidList"/>
    <dgm:cxn modelId="{9C559410-31B1-4DF4-87ED-3FB5AD8FB1ED}" type="presParOf" srcId="{ACB72C81-ED3B-49D8-966D-567DAF32684F}" destId="{87B11607-8A47-49E9-B5DE-E52E77543582}" srcOrd="1" destOrd="0" presId="urn:microsoft.com/office/officeart/2018/2/layout/IconVerticalSolidList"/>
    <dgm:cxn modelId="{97801E5C-45AF-499F-8B63-CD6CC86E6CBC}" type="presParOf" srcId="{ACB72C81-ED3B-49D8-966D-567DAF32684F}" destId="{5A882DEB-A9D9-4A62-A6F5-8C3BAB535F0B}" srcOrd="2" destOrd="0" presId="urn:microsoft.com/office/officeart/2018/2/layout/IconVerticalSolidList"/>
    <dgm:cxn modelId="{8EF69E21-3CF8-4397-B9B6-6E7FE4E9F219}" type="presParOf" srcId="{ACB72C81-ED3B-49D8-966D-567DAF32684F}" destId="{AD8E218A-EF66-480C-BEA3-E3FF524609B1}" srcOrd="3" destOrd="0" presId="urn:microsoft.com/office/officeart/2018/2/layout/IconVerticalSolidList"/>
    <dgm:cxn modelId="{07A4742E-1E87-4C6C-AAFD-2188FE4E5026}" type="presParOf" srcId="{D2F36236-34A5-426A-931D-74832C11604E}" destId="{6E118574-B22F-425F-A009-4C814630B730}" srcOrd="7" destOrd="0" presId="urn:microsoft.com/office/officeart/2018/2/layout/IconVerticalSolidList"/>
    <dgm:cxn modelId="{CB28E058-ED2C-49A0-B262-6EF6C955FE6B}" type="presParOf" srcId="{D2F36236-34A5-426A-931D-74832C11604E}" destId="{6D891FC0-0CCD-4606-AE63-4EFB67A71B99}" srcOrd="8" destOrd="0" presId="urn:microsoft.com/office/officeart/2018/2/layout/IconVerticalSolidList"/>
    <dgm:cxn modelId="{166F7848-8FE4-40B8-B7BE-28D1CEA3354A}" type="presParOf" srcId="{6D891FC0-0CCD-4606-AE63-4EFB67A71B99}" destId="{9CF9908F-1593-47F4-BE4F-BE2A3CD969D7}" srcOrd="0" destOrd="0" presId="urn:microsoft.com/office/officeart/2018/2/layout/IconVerticalSolidList"/>
    <dgm:cxn modelId="{8628E391-8212-4119-BCE0-86F5D6C77683}" type="presParOf" srcId="{6D891FC0-0CCD-4606-AE63-4EFB67A71B99}" destId="{4BB8CAE6-BCA3-46DE-A97A-21E2E7390231}" srcOrd="1" destOrd="0" presId="urn:microsoft.com/office/officeart/2018/2/layout/IconVerticalSolidList"/>
    <dgm:cxn modelId="{5EE854D3-C692-4ADB-9144-059D05C6AD65}" type="presParOf" srcId="{6D891FC0-0CCD-4606-AE63-4EFB67A71B99}" destId="{58850504-D3D8-444E-96AC-B2796B5DC483}" srcOrd="2" destOrd="0" presId="urn:microsoft.com/office/officeart/2018/2/layout/IconVerticalSolidList"/>
    <dgm:cxn modelId="{BD458B90-A6A4-4DB7-BFD2-B14203D28A6D}" type="presParOf" srcId="{6D891FC0-0CCD-4606-AE63-4EFB67A71B99}" destId="{57497382-D13B-45D6-AE8B-D8A532A5C3D8}" srcOrd="3" destOrd="0" presId="urn:microsoft.com/office/officeart/2018/2/layout/IconVerticalSolidList"/>
    <dgm:cxn modelId="{93373BDE-6179-42F5-B1EF-CF1BE8FA395E}" type="presParOf" srcId="{D2F36236-34A5-426A-931D-74832C11604E}" destId="{7931BBA6-7A2D-4E8E-B8C7-CDD7381D0406}" srcOrd="9" destOrd="0" presId="urn:microsoft.com/office/officeart/2018/2/layout/IconVerticalSolidList"/>
    <dgm:cxn modelId="{710AB0AB-7E99-4BCA-A99C-5B1F672BBE7F}" type="presParOf" srcId="{D2F36236-34A5-426A-931D-74832C11604E}" destId="{A9384679-D89E-4D68-AFA2-A4B6BDDD12BF}" srcOrd="10" destOrd="0" presId="urn:microsoft.com/office/officeart/2018/2/layout/IconVerticalSolidList"/>
    <dgm:cxn modelId="{E55F3B09-9948-4562-8F03-B3CE91144538}" type="presParOf" srcId="{A9384679-D89E-4D68-AFA2-A4B6BDDD12BF}" destId="{3554651A-1FDE-44D4-BA1C-AD0AC290E7CC}" srcOrd="0" destOrd="0" presId="urn:microsoft.com/office/officeart/2018/2/layout/IconVerticalSolidList"/>
    <dgm:cxn modelId="{CB06D327-37A5-48C7-94FA-09B493D97491}" type="presParOf" srcId="{A9384679-D89E-4D68-AFA2-A4B6BDDD12BF}" destId="{0F3A253E-1096-4C73-A4F8-5AD6AEE9D902}" srcOrd="1" destOrd="0" presId="urn:microsoft.com/office/officeart/2018/2/layout/IconVerticalSolidList"/>
    <dgm:cxn modelId="{DB8F9C28-D424-4990-8580-0939AD0EB6FB}" type="presParOf" srcId="{A9384679-D89E-4D68-AFA2-A4B6BDDD12BF}" destId="{61E016BD-302B-4EA1-B07C-EAAF34D4A806}" srcOrd="2" destOrd="0" presId="urn:microsoft.com/office/officeart/2018/2/layout/IconVerticalSolidList"/>
    <dgm:cxn modelId="{240EF822-C353-4604-B21C-425797E8C801}" type="presParOf" srcId="{A9384679-D89E-4D68-AFA2-A4B6BDDD12BF}" destId="{4373BB40-D4F3-488B-BFDF-50CBDA6391A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C99B7D-C7A1-47B7-B4BF-970E9707AD5F}"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BF55EE96-21A0-4DC5-B720-A3CEA32AE58C}">
      <dgm:prSet/>
      <dgm:spPr>
        <a:ln>
          <a:solidFill>
            <a:srgbClr val="2C87B2"/>
          </a:solidFill>
        </a:ln>
      </dgm:spPr>
      <dgm:t>
        <a:bodyPr/>
        <a:lstStyle/>
        <a:p>
          <a:r>
            <a:rPr lang="en-GB" dirty="0"/>
            <a:t>Case management for victims living in our supported accommodation. This includes IDVA provision for victims involved in criminal justice and civil proceedings</a:t>
          </a:r>
          <a:endParaRPr lang="en-US" dirty="0"/>
        </a:p>
      </dgm:t>
    </dgm:pt>
    <dgm:pt modelId="{CB05ED2B-9A26-48C4-96CA-C851A3FE8A93}" type="parTrans" cxnId="{51FB1151-64D5-4770-B254-8993DCDE239A}">
      <dgm:prSet/>
      <dgm:spPr/>
      <dgm:t>
        <a:bodyPr/>
        <a:lstStyle/>
        <a:p>
          <a:endParaRPr lang="en-US"/>
        </a:p>
      </dgm:t>
    </dgm:pt>
    <dgm:pt modelId="{79845B13-D6BE-4AB0-95D0-47EBEE0CD0DC}" type="sibTrans" cxnId="{51FB1151-64D5-4770-B254-8993DCDE239A}">
      <dgm:prSet/>
      <dgm:spPr/>
      <dgm:t>
        <a:bodyPr/>
        <a:lstStyle/>
        <a:p>
          <a:endParaRPr lang="en-US"/>
        </a:p>
      </dgm:t>
    </dgm:pt>
    <dgm:pt modelId="{D1E2EA4D-C6AF-48E0-A664-43179BAC1659}">
      <dgm:prSet/>
      <dgm:spPr>
        <a:ln>
          <a:solidFill>
            <a:srgbClr val="2C87B2"/>
          </a:solidFill>
        </a:ln>
      </dgm:spPr>
      <dgm:t>
        <a:bodyPr/>
        <a:lstStyle/>
        <a:p>
          <a:r>
            <a:rPr lang="en-GB" dirty="0"/>
            <a:t>Resettlement support for victims who have moved on from our supported accommodation.  This  includes advice, guidance, peer support, counselling, </a:t>
          </a:r>
          <a:r>
            <a:rPr lang="en-GB" dirty="0" err="1"/>
            <a:t>groupwork</a:t>
          </a:r>
          <a:endParaRPr lang="en-US" dirty="0"/>
        </a:p>
      </dgm:t>
    </dgm:pt>
    <dgm:pt modelId="{39242A2E-70FC-4B33-BD0D-BAF69DAE17B6}" type="parTrans" cxnId="{54C48053-9347-4974-B909-2950F650CDD5}">
      <dgm:prSet/>
      <dgm:spPr/>
      <dgm:t>
        <a:bodyPr/>
        <a:lstStyle/>
        <a:p>
          <a:endParaRPr lang="en-US"/>
        </a:p>
      </dgm:t>
    </dgm:pt>
    <dgm:pt modelId="{588940DD-D289-4654-8434-391C515C4E1B}" type="sibTrans" cxnId="{54C48053-9347-4974-B909-2950F650CDD5}">
      <dgm:prSet/>
      <dgm:spPr/>
      <dgm:t>
        <a:bodyPr/>
        <a:lstStyle/>
        <a:p>
          <a:endParaRPr lang="en-US"/>
        </a:p>
      </dgm:t>
    </dgm:pt>
    <dgm:pt modelId="{22433D08-F346-4B7C-84E1-0414D3882B07}" type="pres">
      <dgm:prSet presAssocID="{95C99B7D-C7A1-47B7-B4BF-970E9707AD5F}" presName="hierChild1" presStyleCnt="0">
        <dgm:presLayoutVars>
          <dgm:chPref val="1"/>
          <dgm:dir/>
          <dgm:animOne val="branch"/>
          <dgm:animLvl val="lvl"/>
          <dgm:resizeHandles/>
        </dgm:presLayoutVars>
      </dgm:prSet>
      <dgm:spPr/>
    </dgm:pt>
    <dgm:pt modelId="{BA0AEDE1-1B0B-4839-B975-5BB0120A4A9A}" type="pres">
      <dgm:prSet presAssocID="{BF55EE96-21A0-4DC5-B720-A3CEA32AE58C}" presName="hierRoot1" presStyleCnt="0"/>
      <dgm:spPr/>
    </dgm:pt>
    <dgm:pt modelId="{E40BC6CE-02ED-43FD-8551-9FC37D0BCA42}" type="pres">
      <dgm:prSet presAssocID="{BF55EE96-21A0-4DC5-B720-A3CEA32AE58C}" presName="composite" presStyleCnt="0"/>
      <dgm:spPr/>
    </dgm:pt>
    <dgm:pt modelId="{B0B0D5A0-2E04-4E34-9220-2D7E397CCE8C}" type="pres">
      <dgm:prSet presAssocID="{BF55EE96-21A0-4DC5-B720-A3CEA32AE58C}" presName="background" presStyleLbl="node0" presStyleIdx="0" presStyleCnt="2"/>
      <dgm:spPr>
        <a:solidFill>
          <a:srgbClr val="2C87B2"/>
        </a:solidFill>
        <a:ln>
          <a:solidFill>
            <a:srgbClr val="2C87B2"/>
          </a:solidFill>
        </a:ln>
      </dgm:spPr>
    </dgm:pt>
    <dgm:pt modelId="{FC5CBCD1-B435-4B0B-9CCD-2DCD771D2E81}" type="pres">
      <dgm:prSet presAssocID="{BF55EE96-21A0-4DC5-B720-A3CEA32AE58C}" presName="text" presStyleLbl="fgAcc0" presStyleIdx="0" presStyleCnt="2">
        <dgm:presLayoutVars>
          <dgm:chPref val="3"/>
        </dgm:presLayoutVars>
      </dgm:prSet>
      <dgm:spPr/>
    </dgm:pt>
    <dgm:pt modelId="{4C0C2D82-7A44-49E4-9414-85606214E6B1}" type="pres">
      <dgm:prSet presAssocID="{BF55EE96-21A0-4DC5-B720-A3CEA32AE58C}" presName="hierChild2" presStyleCnt="0"/>
      <dgm:spPr/>
    </dgm:pt>
    <dgm:pt modelId="{80CADA54-55E8-4449-8273-EF70F3136D14}" type="pres">
      <dgm:prSet presAssocID="{D1E2EA4D-C6AF-48E0-A664-43179BAC1659}" presName="hierRoot1" presStyleCnt="0"/>
      <dgm:spPr/>
    </dgm:pt>
    <dgm:pt modelId="{A84EB20E-7422-4EFF-8B53-B93AB328E7AD}" type="pres">
      <dgm:prSet presAssocID="{D1E2EA4D-C6AF-48E0-A664-43179BAC1659}" presName="composite" presStyleCnt="0"/>
      <dgm:spPr/>
    </dgm:pt>
    <dgm:pt modelId="{03E4225C-C232-42D1-BCB4-8B87C20BC81B}" type="pres">
      <dgm:prSet presAssocID="{D1E2EA4D-C6AF-48E0-A664-43179BAC1659}" presName="background" presStyleLbl="node0" presStyleIdx="1" presStyleCnt="2"/>
      <dgm:spPr>
        <a:solidFill>
          <a:srgbClr val="2C87B2"/>
        </a:solidFill>
        <a:ln>
          <a:solidFill>
            <a:srgbClr val="2C87B2"/>
          </a:solidFill>
        </a:ln>
      </dgm:spPr>
    </dgm:pt>
    <dgm:pt modelId="{6A47024D-B13B-4D5A-94B1-A1601721D683}" type="pres">
      <dgm:prSet presAssocID="{D1E2EA4D-C6AF-48E0-A664-43179BAC1659}" presName="text" presStyleLbl="fgAcc0" presStyleIdx="1" presStyleCnt="2">
        <dgm:presLayoutVars>
          <dgm:chPref val="3"/>
        </dgm:presLayoutVars>
      </dgm:prSet>
      <dgm:spPr/>
    </dgm:pt>
    <dgm:pt modelId="{BD93C2A0-A1A2-4D8D-B0E5-82D4163137D2}" type="pres">
      <dgm:prSet presAssocID="{D1E2EA4D-C6AF-48E0-A664-43179BAC1659}" presName="hierChild2" presStyleCnt="0"/>
      <dgm:spPr/>
    </dgm:pt>
  </dgm:ptLst>
  <dgm:cxnLst>
    <dgm:cxn modelId="{75168633-048A-409A-9B98-76611132673D}" type="presOf" srcId="{95C99B7D-C7A1-47B7-B4BF-970E9707AD5F}" destId="{22433D08-F346-4B7C-84E1-0414D3882B07}" srcOrd="0" destOrd="0" presId="urn:microsoft.com/office/officeart/2005/8/layout/hierarchy1"/>
    <dgm:cxn modelId="{51FB1151-64D5-4770-B254-8993DCDE239A}" srcId="{95C99B7D-C7A1-47B7-B4BF-970E9707AD5F}" destId="{BF55EE96-21A0-4DC5-B720-A3CEA32AE58C}" srcOrd="0" destOrd="0" parTransId="{CB05ED2B-9A26-48C4-96CA-C851A3FE8A93}" sibTransId="{79845B13-D6BE-4AB0-95D0-47EBEE0CD0DC}"/>
    <dgm:cxn modelId="{54C48053-9347-4974-B909-2950F650CDD5}" srcId="{95C99B7D-C7A1-47B7-B4BF-970E9707AD5F}" destId="{D1E2EA4D-C6AF-48E0-A664-43179BAC1659}" srcOrd="1" destOrd="0" parTransId="{39242A2E-70FC-4B33-BD0D-BAF69DAE17B6}" sibTransId="{588940DD-D289-4654-8434-391C515C4E1B}"/>
    <dgm:cxn modelId="{551F0C77-874B-41FE-8AB7-D64ECDEC94E4}" type="presOf" srcId="{BF55EE96-21A0-4DC5-B720-A3CEA32AE58C}" destId="{FC5CBCD1-B435-4B0B-9CCD-2DCD771D2E81}" srcOrd="0" destOrd="0" presId="urn:microsoft.com/office/officeart/2005/8/layout/hierarchy1"/>
    <dgm:cxn modelId="{F573B7D1-5A46-4B2D-B713-FEF708DCC53E}" type="presOf" srcId="{D1E2EA4D-C6AF-48E0-A664-43179BAC1659}" destId="{6A47024D-B13B-4D5A-94B1-A1601721D683}" srcOrd="0" destOrd="0" presId="urn:microsoft.com/office/officeart/2005/8/layout/hierarchy1"/>
    <dgm:cxn modelId="{24C33DBC-6DDB-4603-8B12-90D3D57CFBAE}" type="presParOf" srcId="{22433D08-F346-4B7C-84E1-0414D3882B07}" destId="{BA0AEDE1-1B0B-4839-B975-5BB0120A4A9A}" srcOrd="0" destOrd="0" presId="urn:microsoft.com/office/officeart/2005/8/layout/hierarchy1"/>
    <dgm:cxn modelId="{2562C6DC-46E0-482D-881D-1A5D20A71909}" type="presParOf" srcId="{BA0AEDE1-1B0B-4839-B975-5BB0120A4A9A}" destId="{E40BC6CE-02ED-43FD-8551-9FC37D0BCA42}" srcOrd="0" destOrd="0" presId="urn:microsoft.com/office/officeart/2005/8/layout/hierarchy1"/>
    <dgm:cxn modelId="{A26342E1-EF47-4FB2-9170-FC4D3EE8B556}" type="presParOf" srcId="{E40BC6CE-02ED-43FD-8551-9FC37D0BCA42}" destId="{B0B0D5A0-2E04-4E34-9220-2D7E397CCE8C}" srcOrd="0" destOrd="0" presId="urn:microsoft.com/office/officeart/2005/8/layout/hierarchy1"/>
    <dgm:cxn modelId="{C9F1020D-BC84-4F54-ADB3-673ADADC2B3A}" type="presParOf" srcId="{E40BC6CE-02ED-43FD-8551-9FC37D0BCA42}" destId="{FC5CBCD1-B435-4B0B-9CCD-2DCD771D2E81}" srcOrd="1" destOrd="0" presId="urn:microsoft.com/office/officeart/2005/8/layout/hierarchy1"/>
    <dgm:cxn modelId="{A7273EEE-84CB-4170-82E0-15E6ABD0011E}" type="presParOf" srcId="{BA0AEDE1-1B0B-4839-B975-5BB0120A4A9A}" destId="{4C0C2D82-7A44-49E4-9414-85606214E6B1}" srcOrd="1" destOrd="0" presId="urn:microsoft.com/office/officeart/2005/8/layout/hierarchy1"/>
    <dgm:cxn modelId="{D9F32DD4-E47A-45EA-86A6-534CD6325AAE}" type="presParOf" srcId="{22433D08-F346-4B7C-84E1-0414D3882B07}" destId="{80CADA54-55E8-4449-8273-EF70F3136D14}" srcOrd="1" destOrd="0" presId="urn:microsoft.com/office/officeart/2005/8/layout/hierarchy1"/>
    <dgm:cxn modelId="{D78E7AE8-C529-466D-BA40-B75E73E1FC20}" type="presParOf" srcId="{80CADA54-55E8-4449-8273-EF70F3136D14}" destId="{A84EB20E-7422-4EFF-8B53-B93AB328E7AD}" srcOrd="0" destOrd="0" presId="urn:microsoft.com/office/officeart/2005/8/layout/hierarchy1"/>
    <dgm:cxn modelId="{092ACAD6-6214-4294-95C8-4B88C005B0FE}" type="presParOf" srcId="{A84EB20E-7422-4EFF-8B53-B93AB328E7AD}" destId="{03E4225C-C232-42D1-BCB4-8B87C20BC81B}" srcOrd="0" destOrd="0" presId="urn:microsoft.com/office/officeart/2005/8/layout/hierarchy1"/>
    <dgm:cxn modelId="{5802EC38-A520-4D77-B80B-F99D9CCDD3B9}" type="presParOf" srcId="{A84EB20E-7422-4EFF-8B53-B93AB328E7AD}" destId="{6A47024D-B13B-4D5A-94B1-A1601721D683}" srcOrd="1" destOrd="0" presId="urn:microsoft.com/office/officeart/2005/8/layout/hierarchy1"/>
    <dgm:cxn modelId="{4D256218-61E9-4D1F-8E37-F469C37123BA}" type="presParOf" srcId="{80CADA54-55E8-4449-8273-EF70F3136D14}" destId="{BD93C2A0-A1A2-4D8D-B0E5-82D4163137D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769DFB-CAE5-4EAB-BF22-92F4417CBED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FD5A932-F447-4282-95EA-384CEBC05B78}">
      <dgm:prSet/>
      <dgm:spPr/>
      <dgm:t>
        <a:bodyPr/>
        <a:lstStyle/>
        <a:p>
          <a:r>
            <a:rPr lang="en-GB" dirty="0"/>
            <a:t>All referrals for supported accommodation come directly to Valley House – 24/7</a:t>
          </a:r>
          <a:endParaRPr lang="en-US" dirty="0"/>
        </a:p>
      </dgm:t>
    </dgm:pt>
    <dgm:pt modelId="{0DEB174F-5189-4280-B88A-7FEFBFE621A6}" type="parTrans" cxnId="{6878494A-E76F-41F8-934F-118B3F45EF5B}">
      <dgm:prSet/>
      <dgm:spPr/>
      <dgm:t>
        <a:bodyPr/>
        <a:lstStyle/>
        <a:p>
          <a:endParaRPr lang="en-US"/>
        </a:p>
      </dgm:t>
    </dgm:pt>
    <dgm:pt modelId="{E8E6A436-1033-4FD4-815B-A217E0296D97}" type="sibTrans" cxnId="{6878494A-E76F-41F8-934F-118B3F45EF5B}">
      <dgm:prSet/>
      <dgm:spPr/>
      <dgm:t>
        <a:bodyPr/>
        <a:lstStyle/>
        <a:p>
          <a:endParaRPr lang="en-US"/>
        </a:p>
      </dgm:t>
    </dgm:pt>
    <dgm:pt modelId="{FB03058A-BBC1-49E1-8066-2E4916217967}">
      <dgm:prSet/>
      <dgm:spPr/>
      <dgm:t>
        <a:bodyPr/>
        <a:lstStyle/>
        <a:p>
          <a:r>
            <a:rPr lang="en-GB" dirty="0"/>
            <a:t>Referrals can be taken from professionals and self-referrals, by phone at any time or by attending our office during </a:t>
          </a:r>
          <a:r>
            <a:rPr lang="en-GB"/>
            <a:t>office hours</a:t>
          </a:r>
          <a:endParaRPr lang="en-US" dirty="0"/>
        </a:p>
      </dgm:t>
    </dgm:pt>
    <dgm:pt modelId="{A87809E4-C895-478D-BB39-BA4B0292427F}" type="parTrans" cxnId="{16FE0413-FA5D-48E3-803B-7A25F3F6FFD3}">
      <dgm:prSet/>
      <dgm:spPr/>
      <dgm:t>
        <a:bodyPr/>
        <a:lstStyle/>
        <a:p>
          <a:endParaRPr lang="en-US"/>
        </a:p>
      </dgm:t>
    </dgm:pt>
    <dgm:pt modelId="{B78E9130-DF67-4DAB-90B6-7102E6BB36C5}" type="sibTrans" cxnId="{16FE0413-FA5D-48E3-803B-7A25F3F6FFD3}">
      <dgm:prSet/>
      <dgm:spPr/>
      <dgm:t>
        <a:bodyPr/>
        <a:lstStyle/>
        <a:p>
          <a:endParaRPr lang="en-US"/>
        </a:p>
      </dgm:t>
    </dgm:pt>
    <dgm:pt modelId="{3BCE381F-75C4-4ECF-A532-F6E0A8334F07}">
      <dgm:prSet/>
      <dgm:spPr/>
      <dgm:t>
        <a:bodyPr/>
        <a:lstStyle/>
        <a:p>
          <a:r>
            <a:rPr lang="en-GB" dirty="0"/>
            <a:t>To make a referral or find out more information contact - </a:t>
          </a:r>
          <a:r>
            <a:rPr lang="en-GB" b="1" dirty="0"/>
            <a:t>Referral Line 0800 328 9084 (24/7)</a:t>
          </a:r>
          <a:endParaRPr lang="en-US" dirty="0"/>
        </a:p>
      </dgm:t>
    </dgm:pt>
    <dgm:pt modelId="{18E631CA-A7C1-4B53-9871-C8CC691E1924}" type="parTrans" cxnId="{3C3E6A4E-3C5A-4376-A3F5-113A3DCD1255}">
      <dgm:prSet/>
      <dgm:spPr/>
      <dgm:t>
        <a:bodyPr/>
        <a:lstStyle/>
        <a:p>
          <a:endParaRPr lang="en-US"/>
        </a:p>
      </dgm:t>
    </dgm:pt>
    <dgm:pt modelId="{59575E3B-8B3C-470B-85BB-71B4DC3908C0}" type="sibTrans" cxnId="{3C3E6A4E-3C5A-4376-A3F5-113A3DCD1255}">
      <dgm:prSet/>
      <dgm:spPr/>
      <dgm:t>
        <a:bodyPr/>
        <a:lstStyle/>
        <a:p>
          <a:endParaRPr lang="en-US"/>
        </a:p>
      </dgm:t>
    </dgm:pt>
    <dgm:pt modelId="{25BA2258-B48C-4285-954F-3B05407B0D0E}">
      <dgm:prSet/>
      <dgm:spPr/>
      <dgm:t>
        <a:bodyPr/>
        <a:lstStyle/>
        <a:p>
          <a:r>
            <a:rPr lang="en-GB" dirty="0"/>
            <a:t>Email - </a:t>
          </a:r>
          <a:r>
            <a:rPr lang="en-GB" b="1" dirty="0">
              <a:hlinkClick xmlns:r="http://schemas.openxmlformats.org/officeDocument/2006/relationships" r:id="rId1"/>
            </a:rPr>
            <a:t>referrrals@valleyhouse.org.uk</a:t>
          </a:r>
          <a:endParaRPr lang="en-US" dirty="0"/>
        </a:p>
      </dgm:t>
    </dgm:pt>
    <dgm:pt modelId="{7969643B-407A-4B16-A20E-419A455D1389}" type="parTrans" cxnId="{AAD90520-154C-487E-9487-74C8EDC83C36}">
      <dgm:prSet/>
      <dgm:spPr/>
      <dgm:t>
        <a:bodyPr/>
        <a:lstStyle/>
        <a:p>
          <a:endParaRPr lang="en-US"/>
        </a:p>
      </dgm:t>
    </dgm:pt>
    <dgm:pt modelId="{D6CB47E4-70E1-4EB5-A6E2-E1556B4C0097}" type="sibTrans" cxnId="{AAD90520-154C-487E-9487-74C8EDC83C36}">
      <dgm:prSet/>
      <dgm:spPr/>
      <dgm:t>
        <a:bodyPr/>
        <a:lstStyle/>
        <a:p>
          <a:endParaRPr lang="en-US"/>
        </a:p>
      </dgm:t>
    </dgm:pt>
    <dgm:pt modelId="{79111DD9-57E0-4C9F-8402-B0A6DEE93E0B}" type="pres">
      <dgm:prSet presAssocID="{C9769DFB-CAE5-4EAB-BF22-92F4417CBEDC}" presName="root" presStyleCnt="0">
        <dgm:presLayoutVars>
          <dgm:dir/>
          <dgm:resizeHandles val="exact"/>
        </dgm:presLayoutVars>
      </dgm:prSet>
      <dgm:spPr/>
    </dgm:pt>
    <dgm:pt modelId="{1E2F9D23-60AD-47C7-97C2-393D7E384F56}" type="pres">
      <dgm:prSet presAssocID="{EFD5A932-F447-4282-95EA-384CEBC05B78}" presName="compNode" presStyleCnt="0"/>
      <dgm:spPr/>
    </dgm:pt>
    <dgm:pt modelId="{37926498-1148-4A52-B7AD-9E06842953A4}" type="pres">
      <dgm:prSet presAssocID="{EFD5A932-F447-4282-95EA-384CEBC05B78}" presName="bgRect" presStyleLbl="bgShp" presStyleIdx="0" presStyleCnt="4"/>
      <dgm:spPr>
        <a:solidFill>
          <a:srgbClr val="2C87B2"/>
        </a:solidFill>
      </dgm:spPr>
    </dgm:pt>
    <dgm:pt modelId="{E55328C5-45A0-4A10-93B6-1A8DE526A099}" type="pres">
      <dgm:prSet presAssocID="{EFD5A932-F447-4282-95EA-384CEBC05B78}"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House"/>
        </a:ext>
      </dgm:extLst>
    </dgm:pt>
    <dgm:pt modelId="{D7639F47-1A9F-4407-8F32-8E04C0AAAE76}" type="pres">
      <dgm:prSet presAssocID="{EFD5A932-F447-4282-95EA-384CEBC05B78}" presName="spaceRect" presStyleCnt="0"/>
      <dgm:spPr/>
    </dgm:pt>
    <dgm:pt modelId="{0EB3A3C9-B23A-4A80-9291-F374BA6BF8C9}" type="pres">
      <dgm:prSet presAssocID="{EFD5A932-F447-4282-95EA-384CEBC05B78}" presName="parTx" presStyleLbl="revTx" presStyleIdx="0" presStyleCnt="4">
        <dgm:presLayoutVars>
          <dgm:chMax val="0"/>
          <dgm:chPref val="0"/>
        </dgm:presLayoutVars>
      </dgm:prSet>
      <dgm:spPr/>
    </dgm:pt>
    <dgm:pt modelId="{B069F706-1B1F-44F9-AA22-6AD745E10258}" type="pres">
      <dgm:prSet presAssocID="{E8E6A436-1033-4FD4-815B-A217E0296D97}" presName="sibTrans" presStyleCnt="0"/>
      <dgm:spPr/>
    </dgm:pt>
    <dgm:pt modelId="{DAABE28E-96EF-4B52-BB53-4CB7B49C2541}" type="pres">
      <dgm:prSet presAssocID="{FB03058A-BBC1-49E1-8066-2E4916217967}" presName="compNode" presStyleCnt="0"/>
      <dgm:spPr/>
    </dgm:pt>
    <dgm:pt modelId="{2EF27420-47DD-43B3-8DFC-0E40A7FCF93A}" type="pres">
      <dgm:prSet presAssocID="{FB03058A-BBC1-49E1-8066-2E4916217967}" presName="bgRect" presStyleLbl="bgShp" presStyleIdx="1" presStyleCnt="4"/>
      <dgm:spPr>
        <a:solidFill>
          <a:srgbClr val="C02E57"/>
        </a:solidFill>
      </dgm:spPr>
    </dgm:pt>
    <dgm:pt modelId="{505EDD53-20AC-4209-9375-7B73AA481DAB}" type="pres">
      <dgm:prSet presAssocID="{FB03058A-BBC1-49E1-8066-2E4916217967}"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Speaker Phone"/>
        </a:ext>
      </dgm:extLst>
    </dgm:pt>
    <dgm:pt modelId="{B7A98BA9-7692-4AC8-9945-E116D940E17D}" type="pres">
      <dgm:prSet presAssocID="{FB03058A-BBC1-49E1-8066-2E4916217967}" presName="spaceRect" presStyleCnt="0"/>
      <dgm:spPr/>
    </dgm:pt>
    <dgm:pt modelId="{CE128A49-B403-4CBC-BF90-036A4D1807B9}" type="pres">
      <dgm:prSet presAssocID="{FB03058A-BBC1-49E1-8066-2E4916217967}" presName="parTx" presStyleLbl="revTx" presStyleIdx="1" presStyleCnt="4">
        <dgm:presLayoutVars>
          <dgm:chMax val="0"/>
          <dgm:chPref val="0"/>
        </dgm:presLayoutVars>
      </dgm:prSet>
      <dgm:spPr/>
    </dgm:pt>
    <dgm:pt modelId="{72119876-C634-43E3-B782-8E93B8DFAA95}" type="pres">
      <dgm:prSet presAssocID="{B78E9130-DF67-4DAB-90B6-7102E6BB36C5}" presName="sibTrans" presStyleCnt="0"/>
      <dgm:spPr/>
    </dgm:pt>
    <dgm:pt modelId="{CD2A35B4-5420-4EBB-8B53-7DB1722A640F}" type="pres">
      <dgm:prSet presAssocID="{3BCE381F-75C4-4ECF-A532-F6E0A8334F07}" presName="compNode" presStyleCnt="0"/>
      <dgm:spPr/>
    </dgm:pt>
    <dgm:pt modelId="{1CE6145E-45B3-4ACD-86FF-98CC3E9766A6}" type="pres">
      <dgm:prSet presAssocID="{3BCE381F-75C4-4ECF-A532-F6E0A8334F07}" presName="bgRect" presStyleLbl="bgShp" presStyleIdx="2" presStyleCnt="4"/>
      <dgm:spPr>
        <a:solidFill>
          <a:srgbClr val="EF7D14"/>
        </a:solidFill>
      </dgm:spPr>
    </dgm:pt>
    <dgm:pt modelId="{F648162C-5269-4966-8468-E17FDEE35033}" type="pres">
      <dgm:prSet presAssocID="{3BCE381F-75C4-4ECF-A532-F6E0A8334F07}"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Receiver"/>
        </a:ext>
      </dgm:extLst>
    </dgm:pt>
    <dgm:pt modelId="{23CC0132-0C7F-404C-A9E4-961C3BD4F73A}" type="pres">
      <dgm:prSet presAssocID="{3BCE381F-75C4-4ECF-A532-F6E0A8334F07}" presName="spaceRect" presStyleCnt="0"/>
      <dgm:spPr/>
    </dgm:pt>
    <dgm:pt modelId="{DAD708B4-656A-41A0-8BAC-399EF43A4DC6}" type="pres">
      <dgm:prSet presAssocID="{3BCE381F-75C4-4ECF-A532-F6E0A8334F07}" presName="parTx" presStyleLbl="revTx" presStyleIdx="2" presStyleCnt="4">
        <dgm:presLayoutVars>
          <dgm:chMax val="0"/>
          <dgm:chPref val="0"/>
        </dgm:presLayoutVars>
      </dgm:prSet>
      <dgm:spPr/>
    </dgm:pt>
    <dgm:pt modelId="{87014CD1-A02D-4865-B385-985C709FE455}" type="pres">
      <dgm:prSet presAssocID="{59575E3B-8B3C-470B-85BB-71B4DC3908C0}" presName="sibTrans" presStyleCnt="0"/>
      <dgm:spPr/>
    </dgm:pt>
    <dgm:pt modelId="{56929182-FC20-454E-A765-49DDB52173BD}" type="pres">
      <dgm:prSet presAssocID="{25BA2258-B48C-4285-954F-3B05407B0D0E}" presName="compNode" presStyleCnt="0"/>
      <dgm:spPr/>
    </dgm:pt>
    <dgm:pt modelId="{58B36F32-139A-4128-BA4D-19E358C56964}" type="pres">
      <dgm:prSet presAssocID="{25BA2258-B48C-4285-954F-3B05407B0D0E}" presName="bgRect" presStyleLbl="bgShp" presStyleIdx="3" presStyleCnt="4" custLinFactNeighborX="-6740" custLinFactNeighborY="2081"/>
      <dgm:spPr>
        <a:solidFill>
          <a:srgbClr val="8FC048"/>
        </a:solidFill>
      </dgm:spPr>
    </dgm:pt>
    <dgm:pt modelId="{EDBFB485-6A4E-48AB-AA4A-140E07B507E8}" type="pres">
      <dgm:prSet presAssocID="{25BA2258-B48C-4285-954F-3B05407B0D0E}"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Envelope"/>
        </a:ext>
      </dgm:extLst>
    </dgm:pt>
    <dgm:pt modelId="{A4FB018D-2D00-4CA2-8E21-849D3FCEAA2B}" type="pres">
      <dgm:prSet presAssocID="{25BA2258-B48C-4285-954F-3B05407B0D0E}" presName="spaceRect" presStyleCnt="0"/>
      <dgm:spPr/>
    </dgm:pt>
    <dgm:pt modelId="{502740B6-DAFB-4B61-AAF9-62E53E7B4948}" type="pres">
      <dgm:prSet presAssocID="{25BA2258-B48C-4285-954F-3B05407B0D0E}" presName="parTx" presStyleLbl="revTx" presStyleIdx="3" presStyleCnt="4">
        <dgm:presLayoutVars>
          <dgm:chMax val="0"/>
          <dgm:chPref val="0"/>
        </dgm:presLayoutVars>
      </dgm:prSet>
      <dgm:spPr/>
    </dgm:pt>
  </dgm:ptLst>
  <dgm:cxnLst>
    <dgm:cxn modelId="{16FE0413-FA5D-48E3-803B-7A25F3F6FFD3}" srcId="{C9769DFB-CAE5-4EAB-BF22-92F4417CBEDC}" destId="{FB03058A-BBC1-49E1-8066-2E4916217967}" srcOrd="1" destOrd="0" parTransId="{A87809E4-C895-478D-BB39-BA4B0292427F}" sibTransId="{B78E9130-DF67-4DAB-90B6-7102E6BB36C5}"/>
    <dgm:cxn modelId="{3BD26D13-AC62-461B-96B1-E65A45E49CFC}" type="presOf" srcId="{3BCE381F-75C4-4ECF-A532-F6E0A8334F07}" destId="{DAD708B4-656A-41A0-8BAC-399EF43A4DC6}" srcOrd="0" destOrd="0" presId="urn:microsoft.com/office/officeart/2018/2/layout/IconVerticalSolidList"/>
    <dgm:cxn modelId="{AAD90520-154C-487E-9487-74C8EDC83C36}" srcId="{C9769DFB-CAE5-4EAB-BF22-92F4417CBEDC}" destId="{25BA2258-B48C-4285-954F-3B05407B0D0E}" srcOrd="3" destOrd="0" parTransId="{7969643B-407A-4B16-A20E-419A455D1389}" sibTransId="{D6CB47E4-70E1-4EB5-A6E2-E1556B4C0097}"/>
    <dgm:cxn modelId="{8BD0FE32-96CD-4063-B453-D89A50DCF2CC}" type="presOf" srcId="{C9769DFB-CAE5-4EAB-BF22-92F4417CBEDC}" destId="{79111DD9-57E0-4C9F-8402-B0A6DEE93E0B}" srcOrd="0" destOrd="0" presId="urn:microsoft.com/office/officeart/2018/2/layout/IconVerticalSolidList"/>
    <dgm:cxn modelId="{1A3F0D42-A863-4AF9-88B9-0B21FCFDD43E}" type="presOf" srcId="{25BA2258-B48C-4285-954F-3B05407B0D0E}" destId="{502740B6-DAFB-4B61-AAF9-62E53E7B4948}" srcOrd="0" destOrd="0" presId="urn:microsoft.com/office/officeart/2018/2/layout/IconVerticalSolidList"/>
    <dgm:cxn modelId="{6878494A-E76F-41F8-934F-118B3F45EF5B}" srcId="{C9769DFB-CAE5-4EAB-BF22-92F4417CBEDC}" destId="{EFD5A932-F447-4282-95EA-384CEBC05B78}" srcOrd="0" destOrd="0" parTransId="{0DEB174F-5189-4280-B88A-7FEFBFE621A6}" sibTransId="{E8E6A436-1033-4FD4-815B-A217E0296D97}"/>
    <dgm:cxn modelId="{3C3E6A4E-3C5A-4376-A3F5-113A3DCD1255}" srcId="{C9769DFB-CAE5-4EAB-BF22-92F4417CBEDC}" destId="{3BCE381F-75C4-4ECF-A532-F6E0A8334F07}" srcOrd="2" destOrd="0" parTransId="{18E631CA-A7C1-4B53-9871-C8CC691E1924}" sibTransId="{59575E3B-8B3C-470B-85BB-71B4DC3908C0}"/>
    <dgm:cxn modelId="{58E79BB0-8115-4911-8B29-2028BD767703}" type="presOf" srcId="{EFD5A932-F447-4282-95EA-384CEBC05B78}" destId="{0EB3A3C9-B23A-4A80-9291-F374BA6BF8C9}" srcOrd="0" destOrd="0" presId="urn:microsoft.com/office/officeart/2018/2/layout/IconVerticalSolidList"/>
    <dgm:cxn modelId="{685A7BB3-B710-4A2E-B7B3-F2709B52F2C7}" type="presOf" srcId="{FB03058A-BBC1-49E1-8066-2E4916217967}" destId="{CE128A49-B403-4CBC-BF90-036A4D1807B9}" srcOrd="0" destOrd="0" presId="urn:microsoft.com/office/officeart/2018/2/layout/IconVerticalSolidList"/>
    <dgm:cxn modelId="{750044CB-369A-4F7C-866A-4DE5CA39DEC1}" type="presParOf" srcId="{79111DD9-57E0-4C9F-8402-B0A6DEE93E0B}" destId="{1E2F9D23-60AD-47C7-97C2-393D7E384F56}" srcOrd="0" destOrd="0" presId="urn:microsoft.com/office/officeart/2018/2/layout/IconVerticalSolidList"/>
    <dgm:cxn modelId="{747A3499-5CE9-4C23-B045-4C8E19356254}" type="presParOf" srcId="{1E2F9D23-60AD-47C7-97C2-393D7E384F56}" destId="{37926498-1148-4A52-B7AD-9E06842953A4}" srcOrd="0" destOrd="0" presId="urn:microsoft.com/office/officeart/2018/2/layout/IconVerticalSolidList"/>
    <dgm:cxn modelId="{5FA7DD16-31B8-4E53-9B8E-B431A27FFD2A}" type="presParOf" srcId="{1E2F9D23-60AD-47C7-97C2-393D7E384F56}" destId="{E55328C5-45A0-4A10-93B6-1A8DE526A099}" srcOrd="1" destOrd="0" presId="urn:microsoft.com/office/officeart/2018/2/layout/IconVerticalSolidList"/>
    <dgm:cxn modelId="{4F011734-3832-4DF7-82F8-37EE049FD99E}" type="presParOf" srcId="{1E2F9D23-60AD-47C7-97C2-393D7E384F56}" destId="{D7639F47-1A9F-4407-8F32-8E04C0AAAE76}" srcOrd="2" destOrd="0" presId="urn:microsoft.com/office/officeart/2018/2/layout/IconVerticalSolidList"/>
    <dgm:cxn modelId="{15434DA4-2AAE-418E-A7C1-A6195332E40F}" type="presParOf" srcId="{1E2F9D23-60AD-47C7-97C2-393D7E384F56}" destId="{0EB3A3C9-B23A-4A80-9291-F374BA6BF8C9}" srcOrd="3" destOrd="0" presId="urn:microsoft.com/office/officeart/2018/2/layout/IconVerticalSolidList"/>
    <dgm:cxn modelId="{0A05485F-DCA1-4641-92D5-417E31195281}" type="presParOf" srcId="{79111DD9-57E0-4C9F-8402-B0A6DEE93E0B}" destId="{B069F706-1B1F-44F9-AA22-6AD745E10258}" srcOrd="1" destOrd="0" presId="urn:microsoft.com/office/officeart/2018/2/layout/IconVerticalSolidList"/>
    <dgm:cxn modelId="{4713B505-CBAD-4971-BC73-C0B26A72EEE8}" type="presParOf" srcId="{79111DD9-57E0-4C9F-8402-B0A6DEE93E0B}" destId="{DAABE28E-96EF-4B52-BB53-4CB7B49C2541}" srcOrd="2" destOrd="0" presId="urn:microsoft.com/office/officeart/2018/2/layout/IconVerticalSolidList"/>
    <dgm:cxn modelId="{768021BE-CC54-419B-B2D2-7E8B5CFA26DA}" type="presParOf" srcId="{DAABE28E-96EF-4B52-BB53-4CB7B49C2541}" destId="{2EF27420-47DD-43B3-8DFC-0E40A7FCF93A}" srcOrd="0" destOrd="0" presId="urn:microsoft.com/office/officeart/2018/2/layout/IconVerticalSolidList"/>
    <dgm:cxn modelId="{46F0B857-13F3-40D7-B51C-E5F5A3D14ADF}" type="presParOf" srcId="{DAABE28E-96EF-4B52-BB53-4CB7B49C2541}" destId="{505EDD53-20AC-4209-9375-7B73AA481DAB}" srcOrd="1" destOrd="0" presId="urn:microsoft.com/office/officeart/2018/2/layout/IconVerticalSolidList"/>
    <dgm:cxn modelId="{B21ABC28-1AAE-4A07-80D9-7DBF4C32B164}" type="presParOf" srcId="{DAABE28E-96EF-4B52-BB53-4CB7B49C2541}" destId="{B7A98BA9-7692-4AC8-9945-E116D940E17D}" srcOrd="2" destOrd="0" presId="urn:microsoft.com/office/officeart/2018/2/layout/IconVerticalSolidList"/>
    <dgm:cxn modelId="{8A725104-7B17-4FFF-B887-3365AD71E447}" type="presParOf" srcId="{DAABE28E-96EF-4B52-BB53-4CB7B49C2541}" destId="{CE128A49-B403-4CBC-BF90-036A4D1807B9}" srcOrd="3" destOrd="0" presId="urn:microsoft.com/office/officeart/2018/2/layout/IconVerticalSolidList"/>
    <dgm:cxn modelId="{BDAEEBBE-D3CD-41F6-B1D7-5B98ED6F8B55}" type="presParOf" srcId="{79111DD9-57E0-4C9F-8402-B0A6DEE93E0B}" destId="{72119876-C634-43E3-B782-8E93B8DFAA95}" srcOrd="3" destOrd="0" presId="urn:microsoft.com/office/officeart/2018/2/layout/IconVerticalSolidList"/>
    <dgm:cxn modelId="{15195637-786C-4844-8BC0-6FB34CEAF5D2}" type="presParOf" srcId="{79111DD9-57E0-4C9F-8402-B0A6DEE93E0B}" destId="{CD2A35B4-5420-4EBB-8B53-7DB1722A640F}" srcOrd="4" destOrd="0" presId="urn:microsoft.com/office/officeart/2018/2/layout/IconVerticalSolidList"/>
    <dgm:cxn modelId="{F35576BE-84FD-4018-AAB9-015F26392C80}" type="presParOf" srcId="{CD2A35B4-5420-4EBB-8B53-7DB1722A640F}" destId="{1CE6145E-45B3-4ACD-86FF-98CC3E9766A6}" srcOrd="0" destOrd="0" presId="urn:microsoft.com/office/officeart/2018/2/layout/IconVerticalSolidList"/>
    <dgm:cxn modelId="{4375A56C-9385-4832-A3FB-B84D94296625}" type="presParOf" srcId="{CD2A35B4-5420-4EBB-8B53-7DB1722A640F}" destId="{F648162C-5269-4966-8468-E17FDEE35033}" srcOrd="1" destOrd="0" presId="urn:microsoft.com/office/officeart/2018/2/layout/IconVerticalSolidList"/>
    <dgm:cxn modelId="{FB13169A-6E21-4FD3-8FBE-9C273BF4D8A9}" type="presParOf" srcId="{CD2A35B4-5420-4EBB-8B53-7DB1722A640F}" destId="{23CC0132-0C7F-404C-A9E4-961C3BD4F73A}" srcOrd="2" destOrd="0" presId="urn:microsoft.com/office/officeart/2018/2/layout/IconVerticalSolidList"/>
    <dgm:cxn modelId="{2AE33218-37FB-4E0B-AB68-BCCCB894FA82}" type="presParOf" srcId="{CD2A35B4-5420-4EBB-8B53-7DB1722A640F}" destId="{DAD708B4-656A-41A0-8BAC-399EF43A4DC6}" srcOrd="3" destOrd="0" presId="urn:microsoft.com/office/officeart/2018/2/layout/IconVerticalSolidList"/>
    <dgm:cxn modelId="{F6C4EA4F-BFCD-4914-A15C-FD6B3F97A571}" type="presParOf" srcId="{79111DD9-57E0-4C9F-8402-B0A6DEE93E0B}" destId="{87014CD1-A02D-4865-B385-985C709FE455}" srcOrd="5" destOrd="0" presId="urn:microsoft.com/office/officeart/2018/2/layout/IconVerticalSolidList"/>
    <dgm:cxn modelId="{8926E5CE-4EE0-42A1-AD74-6C97152F191B}" type="presParOf" srcId="{79111DD9-57E0-4C9F-8402-B0A6DEE93E0B}" destId="{56929182-FC20-454E-A765-49DDB52173BD}" srcOrd="6" destOrd="0" presId="urn:microsoft.com/office/officeart/2018/2/layout/IconVerticalSolidList"/>
    <dgm:cxn modelId="{E72531D9-002B-4BE1-95C1-86E86CDEAC10}" type="presParOf" srcId="{56929182-FC20-454E-A765-49DDB52173BD}" destId="{58B36F32-139A-4128-BA4D-19E358C56964}" srcOrd="0" destOrd="0" presId="urn:microsoft.com/office/officeart/2018/2/layout/IconVerticalSolidList"/>
    <dgm:cxn modelId="{8550ABC0-FB94-4702-BE84-86C81091769B}" type="presParOf" srcId="{56929182-FC20-454E-A765-49DDB52173BD}" destId="{EDBFB485-6A4E-48AB-AA4A-140E07B507E8}" srcOrd="1" destOrd="0" presId="urn:microsoft.com/office/officeart/2018/2/layout/IconVerticalSolidList"/>
    <dgm:cxn modelId="{A88AC128-5AFB-4328-9EA8-10325D35C846}" type="presParOf" srcId="{56929182-FC20-454E-A765-49DDB52173BD}" destId="{A4FB018D-2D00-4CA2-8E21-849D3FCEAA2B}" srcOrd="2" destOrd="0" presId="urn:microsoft.com/office/officeart/2018/2/layout/IconVerticalSolidList"/>
    <dgm:cxn modelId="{6F7D0D3C-E681-40FC-BC23-BC4B72B56690}" type="presParOf" srcId="{56929182-FC20-454E-A765-49DDB52173BD}" destId="{502740B6-DAFB-4B61-AAF9-62E53E7B494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2FDF7B-A865-426E-93B8-214596DF6F7B}"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050FDD1-3DEA-4E22-8C79-EDB09E84E1A9}">
      <dgm:prSet/>
      <dgm:spPr>
        <a:solidFill>
          <a:srgbClr val="8FC048"/>
        </a:solidFill>
      </dgm:spPr>
      <dgm:t>
        <a:bodyPr/>
        <a:lstStyle/>
        <a:p>
          <a:r>
            <a:rPr lang="en-GB" dirty="0"/>
            <a:t>LJ Winterburn – CEO</a:t>
          </a:r>
          <a:endParaRPr lang="en-US" dirty="0"/>
        </a:p>
      </dgm:t>
    </dgm:pt>
    <dgm:pt modelId="{5D742820-DEF2-44A2-B697-103EF09A5117}" type="parTrans" cxnId="{FC7DCA05-FF4E-48EB-A848-1A422B03AB79}">
      <dgm:prSet/>
      <dgm:spPr/>
      <dgm:t>
        <a:bodyPr/>
        <a:lstStyle/>
        <a:p>
          <a:endParaRPr lang="en-US"/>
        </a:p>
      </dgm:t>
    </dgm:pt>
    <dgm:pt modelId="{1C0BB869-07A4-4299-949A-5B717B152544}" type="sibTrans" cxnId="{FC7DCA05-FF4E-48EB-A848-1A422B03AB79}">
      <dgm:prSet/>
      <dgm:spPr/>
      <dgm:t>
        <a:bodyPr/>
        <a:lstStyle/>
        <a:p>
          <a:endParaRPr lang="en-US"/>
        </a:p>
      </dgm:t>
    </dgm:pt>
    <dgm:pt modelId="{F01DAD14-B7EF-462E-B60C-CEA6CE7659DE}">
      <dgm:prSet/>
      <dgm:spPr>
        <a:solidFill>
          <a:srgbClr val="C02E57"/>
        </a:solidFill>
      </dgm:spPr>
      <dgm:t>
        <a:bodyPr/>
        <a:lstStyle/>
        <a:p>
          <a:r>
            <a:rPr lang="en-GB"/>
            <a:t>Caroline Pike – Director of Operations</a:t>
          </a:r>
          <a:endParaRPr lang="en-US"/>
        </a:p>
      </dgm:t>
    </dgm:pt>
    <dgm:pt modelId="{745ECD4E-15C6-4349-BC12-7E30E8B0AB6D}" type="parTrans" cxnId="{1257C3A4-958E-4E53-8D9E-331B8FD8FC61}">
      <dgm:prSet/>
      <dgm:spPr/>
      <dgm:t>
        <a:bodyPr/>
        <a:lstStyle/>
        <a:p>
          <a:endParaRPr lang="en-US"/>
        </a:p>
      </dgm:t>
    </dgm:pt>
    <dgm:pt modelId="{6F7B9B53-0E77-4CF0-9B79-3B3F4B7359A6}" type="sibTrans" cxnId="{1257C3A4-958E-4E53-8D9E-331B8FD8FC61}">
      <dgm:prSet/>
      <dgm:spPr/>
      <dgm:t>
        <a:bodyPr/>
        <a:lstStyle/>
        <a:p>
          <a:endParaRPr lang="en-US"/>
        </a:p>
      </dgm:t>
    </dgm:pt>
    <dgm:pt modelId="{E9A646EE-1909-4D3E-8AFA-99FF43F47F1E}">
      <dgm:prSet/>
      <dgm:spPr>
        <a:solidFill>
          <a:srgbClr val="06896E"/>
        </a:solidFill>
      </dgm:spPr>
      <dgm:t>
        <a:bodyPr/>
        <a:lstStyle/>
        <a:p>
          <a:r>
            <a:rPr lang="en-US" dirty="0"/>
            <a:t>Andrea Ruddock – Domestic Abuse Service Manager</a:t>
          </a:r>
        </a:p>
      </dgm:t>
    </dgm:pt>
    <dgm:pt modelId="{E03E4215-D949-4EA6-981B-8769E0D801EF}" type="parTrans" cxnId="{7A126A62-B53A-4F5F-9A1D-37CF0F1BF4A8}">
      <dgm:prSet/>
      <dgm:spPr/>
      <dgm:t>
        <a:bodyPr/>
        <a:lstStyle/>
        <a:p>
          <a:endParaRPr lang="en-US"/>
        </a:p>
      </dgm:t>
    </dgm:pt>
    <dgm:pt modelId="{83648F7E-20DA-4DB8-A380-1FDB307AC1FC}" type="sibTrans" cxnId="{7A126A62-B53A-4F5F-9A1D-37CF0F1BF4A8}">
      <dgm:prSet/>
      <dgm:spPr/>
      <dgm:t>
        <a:bodyPr/>
        <a:lstStyle/>
        <a:p>
          <a:endParaRPr lang="en-US"/>
        </a:p>
      </dgm:t>
    </dgm:pt>
    <dgm:pt modelId="{894C1B0D-29AC-4F47-BB82-AC867AB66FAE}">
      <dgm:prSet/>
      <dgm:spPr>
        <a:solidFill>
          <a:srgbClr val="EF7D14"/>
        </a:solidFill>
      </dgm:spPr>
      <dgm:t>
        <a:bodyPr/>
        <a:lstStyle/>
        <a:p>
          <a:r>
            <a:rPr lang="en-GB" dirty="0"/>
            <a:t>Jez Kumari - Domestic Abuse Service Manager</a:t>
          </a:r>
          <a:endParaRPr lang="en-US" dirty="0"/>
        </a:p>
      </dgm:t>
    </dgm:pt>
    <dgm:pt modelId="{F0B7539A-6A87-4A92-BF63-4D5020BB694D}" type="parTrans" cxnId="{0EB8DB8C-98C2-4285-86F4-DCDEFAF31E5D}">
      <dgm:prSet/>
      <dgm:spPr/>
      <dgm:t>
        <a:bodyPr/>
        <a:lstStyle/>
        <a:p>
          <a:endParaRPr lang="en-US"/>
        </a:p>
      </dgm:t>
    </dgm:pt>
    <dgm:pt modelId="{D109F8EE-5004-4886-B3C0-D0D0DB12E691}" type="sibTrans" cxnId="{0EB8DB8C-98C2-4285-86F4-DCDEFAF31E5D}">
      <dgm:prSet/>
      <dgm:spPr/>
      <dgm:t>
        <a:bodyPr/>
        <a:lstStyle/>
        <a:p>
          <a:endParaRPr lang="en-US"/>
        </a:p>
      </dgm:t>
    </dgm:pt>
    <dgm:pt modelId="{FC655515-2DE5-4F0C-A3DA-505E8211E9D4}">
      <dgm:prSet/>
      <dgm:spPr>
        <a:solidFill>
          <a:srgbClr val="8FC048"/>
        </a:solidFill>
      </dgm:spPr>
      <dgm:t>
        <a:bodyPr/>
        <a:lstStyle/>
        <a:p>
          <a:r>
            <a:rPr lang="en-GB" dirty="0"/>
            <a:t>To contact any of the above – 02476 266280 (main Valley House reception)</a:t>
          </a:r>
          <a:endParaRPr lang="en-US" dirty="0"/>
        </a:p>
      </dgm:t>
    </dgm:pt>
    <dgm:pt modelId="{0713C275-C142-4439-914C-740F6FCB61D1}" type="parTrans" cxnId="{FAE9AE8E-2A40-4C33-A5D5-3F006F197332}">
      <dgm:prSet/>
      <dgm:spPr/>
      <dgm:t>
        <a:bodyPr/>
        <a:lstStyle/>
        <a:p>
          <a:endParaRPr lang="en-US"/>
        </a:p>
      </dgm:t>
    </dgm:pt>
    <dgm:pt modelId="{BFF794AF-0794-4C12-94EA-80A310916EAA}" type="sibTrans" cxnId="{FAE9AE8E-2A40-4C33-A5D5-3F006F197332}">
      <dgm:prSet/>
      <dgm:spPr/>
      <dgm:t>
        <a:bodyPr/>
        <a:lstStyle/>
        <a:p>
          <a:endParaRPr lang="en-US"/>
        </a:p>
      </dgm:t>
    </dgm:pt>
    <dgm:pt modelId="{D34D1999-7EF2-4691-A97A-DB49442BEB1E}">
      <dgm:prSet/>
      <dgm:spPr/>
      <dgm:t>
        <a:bodyPr/>
        <a:lstStyle/>
        <a:p>
          <a:r>
            <a:rPr lang="en-GB" dirty="0"/>
            <a:t>Linda Blayney – Senior </a:t>
          </a:r>
          <a:r>
            <a:rPr lang="en-GB" dirty="0" err="1"/>
            <a:t>servive</a:t>
          </a:r>
          <a:r>
            <a:rPr lang="en-GB" dirty="0"/>
            <a:t> Manager Domestic Abuse Service </a:t>
          </a:r>
          <a:endParaRPr lang="en-US" dirty="0"/>
        </a:p>
      </dgm:t>
    </dgm:pt>
    <dgm:pt modelId="{BD2607F1-7697-4698-B525-8A460A946269}" type="parTrans" cxnId="{347230AD-C148-445B-A70B-5775C31D989F}">
      <dgm:prSet/>
      <dgm:spPr/>
      <dgm:t>
        <a:bodyPr/>
        <a:lstStyle/>
        <a:p>
          <a:endParaRPr lang="en-GB"/>
        </a:p>
      </dgm:t>
    </dgm:pt>
    <dgm:pt modelId="{29CEA302-A850-4D3E-B322-B27D572BC272}" type="sibTrans" cxnId="{347230AD-C148-445B-A70B-5775C31D989F}">
      <dgm:prSet/>
      <dgm:spPr/>
      <dgm:t>
        <a:bodyPr/>
        <a:lstStyle/>
        <a:p>
          <a:endParaRPr lang="en-GB"/>
        </a:p>
      </dgm:t>
    </dgm:pt>
    <dgm:pt modelId="{0AA41C83-4C00-4044-9D3B-9BB7A5816D38}" type="pres">
      <dgm:prSet presAssocID="{2B2FDF7B-A865-426E-93B8-214596DF6F7B}" presName="linear" presStyleCnt="0">
        <dgm:presLayoutVars>
          <dgm:animLvl val="lvl"/>
          <dgm:resizeHandles val="exact"/>
        </dgm:presLayoutVars>
      </dgm:prSet>
      <dgm:spPr/>
    </dgm:pt>
    <dgm:pt modelId="{6BD6D2FF-E1FE-4EFB-9812-8D81A5C7B048}" type="pres">
      <dgm:prSet presAssocID="{0050FDD1-3DEA-4E22-8C79-EDB09E84E1A9}" presName="parentText" presStyleLbl="node1" presStyleIdx="0" presStyleCnt="6">
        <dgm:presLayoutVars>
          <dgm:chMax val="0"/>
          <dgm:bulletEnabled val="1"/>
        </dgm:presLayoutVars>
      </dgm:prSet>
      <dgm:spPr/>
    </dgm:pt>
    <dgm:pt modelId="{E781D618-A226-464D-9466-872BED2805C1}" type="pres">
      <dgm:prSet presAssocID="{1C0BB869-07A4-4299-949A-5B717B152544}" presName="spacer" presStyleCnt="0"/>
      <dgm:spPr/>
    </dgm:pt>
    <dgm:pt modelId="{6EAE5AB2-3F0F-479C-9F86-339C5486F5FF}" type="pres">
      <dgm:prSet presAssocID="{F01DAD14-B7EF-462E-B60C-CEA6CE7659DE}" presName="parentText" presStyleLbl="node1" presStyleIdx="1" presStyleCnt="6">
        <dgm:presLayoutVars>
          <dgm:chMax val="0"/>
          <dgm:bulletEnabled val="1"/>
        </dgm:presLayoutVars>
      </dgm:prSet>
      <dgm:spPr/>
    </dgm:pt>
    <dgm:pt modelId="{0122B458-7067-4F28-A192-7E3A28F908D1}" type="pres">
      <dgm:prSet presAssocID="{6F7B9B53-0E77-4CF0-9B79-3B3F4B7359A6}" presName="spacer" presStyleCnt="0"/>
      <dgm:spPr/>
    </dgm:pt>
    <dgm:pt modelId="{4E8F8752-E0CF-4A71-9017-112A6F430FDF}" type="pres">
      <dgm:prSet presAssocID="{D34D1999-7EF2-4691-A97A-DB49442BEB1E}" presName="parentText" presStyleLbl="node1" presStyleIdx="2" presStyleCnt="6">
        <dgm:presLayoutVars>
          <dgm:chMax val="0"/>
          <dgm:bulletEnabled val="1"/>
        </dgm:presLayoutVars>
      </dgm:prSet>
      <dgm:spPr/>
    </dgm:pt>
    <dgm:pt modelId="{E02EB660-04DF-46AD-B36B-235C42AF5F43}" type="pres">
      <dgm:prSet presAssocID="{29CEA302-A850-4D3E-B322-B27D572BC272}" presName="spacer" presStyleCnt="0"/>
      <dgm:spPr/>
    </dgm:pt>
    <dgm:pt modelId="{A2FCEC7A-9CDD-4F18-BEB0-171E37A3B52F}" type="pres">
      <dgm:prSet presAssocID="{E9A646EE-1909-4D3E-8AFA-99FF43F47F1E}" presName="parentText" presStyleLbl="node1" presStyleIdx="3" presStyleCnt="6" custLinFactNeighborY="35397">
        <dgm:presLayoutVars>
          <dgm:chMax val="0"/>
          <dgm:bulletEnabled val="1"/>
        </dgm:presLayoutVars>
      </dgm:prSet>
      <dgm:spPr/>
    </dgm:pt>
    <dgm:pt modelId="{7A23F93B-5CAB-4A26-AB50-5DA27736DF3D}" type="pres">
      <dgm:prSet presAssocID="{83648F7E-20DA-4DB8-A380-1FDB307AC1FC}" presName="spacer" presStyleCnt="0"/>
      <dgm:spPr/>
    </dgm:pt>
    <dgm:pt modelId="{C73D4D81-4BF6-4986-BABD-E1A7CBD5D0F4}" type="pres">
      <dgm:prSet presAssocID="{894C1B0D-29AC-4F47-BB82-AC867AB66FAE}" presName="parentText" presStyleLbl="node1" presStyleIdx="4" presStyleCnt="6">
        <dgm:presLayoutVars>
          <dgm:chMax val="0"/>
          <dgm:bulletEnabled val="1"/>
        </dgm:presLayoutVars>
      </dgm:prSet>
      <dgm:spPr/>
    </dgm:pt>
    <dgm:pt modelId="{39ECA5FA-79EB-4BC6-9C53-08D9FEDCB9D4}" type="pres">
      <dgm:prSet presAssocID="{D109F8EE-5004-4886-B3C0-D0D0DB12E691}" presName="spacer" presStyleCnt="0"/>
      <dgm:spPr/>
    </dgm:pt>
    <dgm:pt modelId="{497299BB-EF06-4B36-B7FF-DA92D6E36349}" type="pres">
      <dgm:prSet presAssocID="{FC655515-2DE5-4F0C-A3DA-505E8211E9D4}" presName="parentText" presStyleLbl="node1" presStyleIdx="5" presStyleCnt="6">
        <dgm:presLayoutVars>
          <dgm:chMax val="0"/>
          <dgm:bulletEnabled val="1"/>
        </dgm:presLayoutVars>
      </dgm:prSet>
      <dgm:spPr/>
    </dgm:pt>
  </dgm:ptLst>
  <dgm:cxnLst>
    <dgm:cxn modelId="{FC7DCA05-FF4E-48EB-A848-1A422B03AB79}" srcId="{2B2FDF7B-A865-426E-93B8-214596DF6F7B}" destId="{0050FDD1-3DEA-4E22-8C79-EDB09E84E1A9}" srcOrd="0" destOrd="0" parTransId="{5D742820-DEF2-44A2-B697-103EF09A5117}" sibTransId="{1C0BB869-07A4-4299-949A-5B717B152544}"/>
    <dgm:cxn modelId="{9645DF0B-FD27-497A-8B3A-0A3F17E71644}" type="presOf" srcId="{D34D1999-7EF2-4691-A97A-DB49442BEB1E}" destId="{4E8F8752-E0CF-4A71-9017-112A6F430FDF}" srcOrd="0" destOrd="0" presId="urn:microsoft.com/office/officeart/2005/8/layout/vList2"/>
    <dgm:cxn modelId="{50B68C2E-89C1-4E0E-B83C-A2C79BBC6911}" type="presOf" srcId="{F01DAD14-B7EF-462E-B60C-CEA6CE7659DE}" destId="{6EAE5AB2-3F0F-479C-9F86-339C5486F5FF}" srcOrd="0" destOrd="0" presId="urn:microsoft.com/office/officeart/2005/8/layout/vList2"/>
    <dgm:cxn modelId="{7A126A62-B53A-4F5F-9A1D-37CF0F1BF4A8}" srcId="{2B2FDF7B-A865-426E-93B8-214596DF6F7B}" destId="{E9A646EE-1909-4D3E-8AFA-99FF43F47F1E}" srcOrd="3" destOrd="0" parTransId="{E03E4215-D949-4EA6-981B-8769E0D801EF}" sibTransId="{83648F7E-20DA-4DB8-A380-1FDB307AC1FC}"/>
    <dgm:cxn modelId="{30022E63-F2B1-4585-BB15-C7DFAFC972D6}" type="presOf" srcId="{FC655515-2DE5-4F0C-A3DA-505E8211E9D4}" destId="{497299BB-EF06-4B36-B7FF-DA92D6E36349}" srcOrd="0" destOrd="0" presId="urn:microsoft.com/office/officeart/2005/8/layout/vList2"/>
    <dgm:cxn modelId="{AE311F64-857A-49A7-B4F7-01A268E92347}" type="presOf" srcId="{E9A646EE-1909-4D3E-8AFA-99FF43F47F1E}" destId="{A2FCEC7A-9CDD-4F18-BEB0-171E37A3B52F}" srcOrd="0" destOrd="0" presId="urn:microsoft.com/office/officeart/2005/8/layout/vList2"/>
    <dgm:cxn modelId="{0EB8DB8C-98C2-4285-86F4-DCDEFAF31E5D}" srcId="{2B2FDF7B-A865-426E-93B8-214596DF6F7B}" destId="{894C1B0D-29AC-4F47-BB82-AC867AB66FAE}" srcOrd="4" destOrd="0" parTransId="{F0B7539A-6A87-4A92-BF63-4D5020BB694D}" sibTransId="{D109F8EE-5004-4886-B3C0-D0D0DB12E691}"/>
    <dgm:cxn modelId="{FAE9AE8E-2A40-4C33-A5D5-3F006F197332}" srcId="{2B2FDF7B-A865-426E-93B8-214596DF6F7B}" destId="{FC655515-2DE5-4F0C-A3DA-505E8211E9D4}" srcOrd="5" destOrd="0" parTransId="{0713C275-C142-4439-914C-740F6FCB61D1}" sibTransId="{BFF794AF-0794-4C12-94EA-80A310916EAA}"/>
    <dgm:cxn modelId="{1257C3A4-958E-4E53-8D9E-331B8FD8FC61}" srcId="{2B2FDF7B-A865-426E-93B8-214596DF6F7B}" destId="{F01DAD14-B7EF-462E-B60C-CEA6CE7659DE}" srcOrd="1" destOrd="0" parTransId="{745ECD4E-15C6-4349-BC12-7E30E8B0AB6D}" sibTransId="{6F7B9B53-0E77-4CF0-9B79-3B3F4B7359A6}"/>
    <dgm:cxn modelId="{347230AD-C148-445B-A70B-5775C31D989F}" srcId="{2B2FDF7B-A865-426E-93B8-214596DF6F7B}" destId="{D34D1999-7EF2-4691-A97A-DB49442BEB1E}" srcOrd="2" destOrd="0" parTransId="{BD2607F1-7697-4698-B525-8A460A946269}" sibTransId="{29CEA302-A850-4D3E-B322-B27D572BC272}"/>
    <dgm:cxn modelId="{200645D7-00D3-4F15-89D6-B6E0C428E468}" type="presOf" srcId="{0050FDD1-3DEA-4E22-8C79-EDB09E84E1A9}" destId="{6BD6D2FF-E1FE-4EFB-9812-8D81A5C7B048}" srcOrd="0" destOrd="0" presId="urn:microsoft.com/office/officeart/2005/8/layout/vList2"/>
    <dgm:cxn modelId="{ED4558DB-B476-4C4F-83BD-1353B1BA5C68}" type="presOf" srcId="{894C1B0D-29AC-4F47-BB82-AC867AB66FAE}" destId="{C73D4D81-4BF6-4986-BABD-E1A7CBD5D0F4}" srcOrd="0" destOrd="0" presId="urn:microsoft.com/office/officeart/2005/8/layout/vList2"/>
    <dgm:cxn modelId="{206CA5E9-4389-422E-BEC9-4400B09D6135}" type="presOf" srcId="{2B2FDF7B-A865-426E-93B8-214596DF6F7B}" destId="{0AA41C83-4C00-4044-9D3B-9BB7A5816D38}" srcOrd="0" destOrd="0" presId="urn:microsoft.com/office/officeart/2005/8/layout/vList2"/>
    <dgm:cxn modelId="{E18ADB61-15FC-46AC-8A50-D9F827B04B6A}" type="presParOf" srcId="{0AA41C83-4C00-4044-9D3B-9BB7A5816D38}" destId="{6BD6D2FF-E1FE-4EFB-9812-8D81A5C7B048}" srcOrd="0" destOrd="0" presId="urn:microsoft.com/office/officeart/2005/8/layout/vList2"/>
    <dgm:cxn modelId="{CCBCC660-2AF4-4782-AEEC-7C24D3DE3552}" type="presParOf" srcId="{0AA41C83-4C00-4044-9D3B-9BB7A5816D38}" destId="{E781D618-A226-464D-9466-872BED2805C1}" srcOrd="1" destOrd="0" presId="urn:microsoft.com/office/officeart/2005/8/layout/vList2"/>
    <dgm:cxn modelId="{62022F14-22A1-46B4-B649-1C04D3E9B398}" type="presParOf" srcId="{0AA41C83-4C00-4044-9D3B-9BB7A5816D38}" destId="{6EAE5AB2-3F0F-479C-9F86-339C5486F5FF}" srcOrd="2" destOrd="0" presId="urn:microsoft.com/office/officeart/2005/8/layout/vList2"/>
    <dgm:cxn modelId="{0ADF0608-AE6D-4731-A60C-4FB95AAF0686}" type="presParOf" srcId="{0AA41C83-4C00-4044-9D3B-9BB7A5816D38}" destId="{0122B458-7067-4F28-A192-7E3A28F908D1}" srcOrd="3" destOrd="0" presId="urn:microsoft.com/office/officeart/2005/8/layout/vList2"/>
    <dgm:cxn modelId="{8FC7334D-63C3-49E5-A00C-A497D192BBAB}" type="presParOf" srcId="{0AA41C83-4C00-4044-9D3B-9BB7A5816D38}" destId="{4E8F8752-E0CF-4A71-9017-112A6F430FDF}" srcOrd="4" destOrd="0" presId="urn:microsoft.com/office/officeart/2005/8/layout/vList2"/>
    <dgm:cxn modelId="{007BC7AB-4B2F-4726-8A84-98A1E1BF0437}" type="presParOf" srcId="{0AA41C83-4C00-4044-9D3B-9BB7A5816D38}" destId="{E02EB660-04DF-46AD-B36B-235C42AF5F43}" srcOrd="5" destOrd="0" presId="urn:microsoft.com/office/officeart/2005/8/layout/vList2"/>
    <dgm:cxn modelId="{DBB3DC8A-F0CE-41F5-972C-03B908986922}" type="presParOf" srcId="{0AA41C83-4C00-4044-9D3B-9BB7A5816D38}" destId="{A2FCEC7A-9CDD-4F18-BEB0-171E37A3B52F}" srcOrd="6" destOrd="0" presId="urn:microsoft.com/office/officeart/2005/8/layout/vList2"/>
    <dgm:cxn modelId="{49C42666-142D-408A-B0CA-ABD8B58709D4}" type="presParOf" srcId="{0AA41C83-4C00-4044-9D3B-9BB7A5816D38}" destId="{7A23F93B-5CAB-4A26-AB50-5DA27736DF3D}" srcOrd="7" destOrd="0" presId="urn:microsoft.com/office/officeart/2005/8/layout/vList2"/>
    <dgm:cxn modelId="{307E2508-0111-4A3D-9676-FB5323333ECD}" type="presParOf" srcId="{0AA41C83-4C00-4044-9D3B-9BB7A5816D38}" destId="{C73D4D81-4BF6-4986-BABD-E1A7CBD5D0F4}" srcOrd="8" destOrd="0" presId="urn:microsoft.com/office/officeart/2005/8/layout/vList2"/>
    <dgm:cxn modelId="{B8B7F611-2936-4336-88E4-1DDE36F690AB}" type="presParOf" srcId="{0AA41C83-4C00-4044-9D3B-9BB7A5816D38}" destId="{39ECA5FA-79EB-4BC6-9C53-08D9FEDCB9D4}" srcOrd="9" destOrd="0" presId="urn:microsoft.com/office/officeart/2005/8/layout/vList2"/>
    <dgm:cxn modelId="{DD1696B0-F3BC-4D24-9246-A4F98C73FEDE}" type="presParOf" srcId="{0AA41C83-4C00-4044-9D3B-9BB7A5816D38}" destId="{497299BB-EF06-4B36-B7FF-DA92D6E36349}"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06A02-771B-48AD-8505-315B292C9850}">
      <dsp:nvSpPr>
        <dsp:cNvPr id="0" name=""/>
        <dsp:cNvSpPr/>
      </dsp:nvSpPr>
      <dsp:spPr>
        <a:xfrm>
          <a:off x="0" y="1795"/>
          <a:ext cx="11430000" cy="765227"/>
        </a:xfrm>
        <a:prstGeom prst="roundRect">
          <a:avLst>
            <a:gd name="adj" fmla="val 10000"/>
          </a:avLst>
        </a:prstGeom>
        <a:solidFill>
          <a:srgbClr val="06896E"/>
        </a:solidFill>
        <a:ln>
          <a:noFill/>
        </a:ln>
        <a:effectLst/>
      </dsp:spPr>
      <dsp:style>
        <a:lnRef idx="0">
          <a:scrgbClr r="0" g="0" b="0"/>
        </a:lnRef>
        <a:fillRef idx="1">
          <a:scrgbClr r="0" g="0" b="0"/>
        </a:fillRef>
        <a:effectRef idx="0">
          <a:scrgbClr r="0" g="0" b="0"/>
        </a:effectRef>
        <a:fontRef idx="minor"/>
      </dsp:style>
    </dsp:sp>
    <dsp:sp modelId="{320749C6-E001-4AE8-8082-B95616594621}">
      <dsp:nvSpPr>
        <dsp:cNvPr id="0" name=""/>
        <dsp:cNvSpPr/>
      </dsp:nvSpPr>
      <dsp:spPr>
        <a:xfrm>
          <a:off x="231481" y="173971"/>
          <a:ext cx="420874" cy="420874"/>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FBE829-D074-4E62-9698-87EC90FD8AEF}">
      <dsp:nvSpPr>
        <dsp:cNvPr id="0" name=""/>
        <dsp:cNvSpPr/>
      </dsp:nvSpPr>
      <dsp:spPr>
        <a:xfrm>
          <a:off x="883837" y="1795"/>
          <a:ext cx="10546162" cy="765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87" tIns="80987" rIns="80987" bIns="80987" numCol="1" spcCol="1270" anchor="ctr" anchorCtr="0">
          <a:noAutofit/>
        </a:bodyPr>
        <a:lstStyle/>
        <a:p>
          <a:pPr marL="0" lvl="0" indent="0" algn="l" defTabSz="844550">
            <a:lnSpc>
              <a:spcPct val="90000"/>
            </a:lnSpc>
            <a:spcBef>
              <a:spcPct val="0"/>
            </a:spcBef>
            <a:spcAft>
              <a:spcPct val="35000"/>
            </a:spcAft>
            <a:buNone/>
          </a:pPr>
          <a:r>
            <a:rPr lang="en-GB" sz="1900" kern="1200" dirty="0"/>
            <a:t>Valley House have  54 Units of Accommodation in the Coventry area</a:t>
          </a:r>
          <a:endParaRPr lang="en-US" sz="1900" kern="1200" dirty="0"/>
        </a:p>
      </dsp:txBody>
      <dsp:txXfrm>
        <a:off x="883837" y="1795"/>
        <a:ext cx="10546162" cy="765227"/>
      </dsp:txXfrm>
    </dsp:sp>
    <dsp:sp modelId="{A59198B6-6ADD-4D0D-94AF-59D6D70A8C97}">
      <dsp:nvSpPr>
        <dsp:cNvPr id="0" name=""/>
        <dsp:cNvSpPr/>
      </dsp:nvSpPr>
      <dsp:spPr>
        <a:xfrm>
          <a:off x="0" y="958329"/>
          <a:ext cx="11430000" cy="765227"/>
        </a:xfrm>
        <a:prstGeom prst="roundRect">
          <a:avLst>
            <a:gd name="adj" fmla="val 10000"/>
          </a:avLst>
        </a:prstGeom>
        <a:solidFill>
          <a:srgbClr val="2C87B2"/>
        </a:solidFill>
        <a:ln>
          <a:noFill/>
        </a:ln>
        <a:effectLst/>
      </dsp:spPr>
      <dsp:style>
        <a:lnRef idx="0">
          <a:scrgbClr r="0" g="0" b="0"/>
        </a:lnRef>
        <a:fillRef idx="1">
          <a:scrgbClr r="0" g="0" b="0"/>
        </a:fillRef>
        <a:effectRef idx="0">
          <a:scrgbClr r="0" g="0" b="0"/>
        </a:effectRef>
        <a:fontRef idx="minor"/>
      </dsp:style>
    </dsp:sp>
    <dsp:sp modelId="{1FAE4D65-F053-4870-BEB0-1A504C7CBEBF}">
      <dsp:nvSpPr>
        <dsp:cNvPr id="0" name=""/>
        <dsp:cNvSpPr/>
      </dsp:nvSpPr>
      <dsp:spPr>
        <a:xfrm>
          <a:off x="231481" y="1130505"/>
          <a:ext cx="420874" cy="420874"/>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4DD99E-37FA-4E2C-8842-82442F6B2DAD}">
      <dsp:nvSpPr>
        <dsp:cNvPr id="0" name=""/>
        <dsp:cNvSpPr/>
      </dsp:nvSpPr>
      <dsp:spPr>
        <a:xfrm>
          <a:off x="883837" y="958329"/>
          <a:ext cx="10546162" cy="765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87" tIns="80987" rIns="80987" bIns="80987" numCol="1" spcCol="1270" anchor="ctr" anchorCtr="0">
          <a:noAutofit/>
        </a:bodyPr>
        <a:lstStyle/>
        <a:p>
          <a:pPr marL="0" lvl="0" indent="0" algn="l" defTabSz="844550">
            <a:lnSpc>
              <a:spcPct val="90000"/>
            </a:lnSpc>
            <a:spcBef>
              <a:spcPct val="0"/>
            </a:spcBef>
            <a:spcAft>
              <a:spcPct val="35000"/>
            </a:spcAft>
            <a:buNone/>
          </a:pPr>
          <a:r>
            <a:rPr lang="en-GB" sz="1900" kern="1200" dirty="0"/>
            <a:t>The majority of these are Self Contained (not having to share with others)</a:t>
          </a:r>
          <a:endParaRPr lang="en-US" sz="1900" kern="1200" dirty="0"/>
        </a:p>
      </dsp:txBody>
      <dsp:txXfrm>
        <a:off x="883837" y="958329"/>
        <a:ext cx="10546162" cy="765227"/>
      </dsp:txXfrm>
    </dsp:sp>
    <dsp:sp modelId="{58B03288-3C42-4EE1-B809-B7B46BF88857}">
      <dsp:nvSpPr>
        <dsp:cNvPr id="0" name=""/>
        <dsp:cNvSpPr/>
      </dsp:nvSpPr>
      <dsp:spPr>
        <a:xfrm>
          <a:off x="0" y="1914863"/>
          <a:ext cx="11430000" cy="765227"/>
        </a:xfrm>
        <a:prstGeom prst="roundRect">
          <a:avLst>
            <a:gd name="adj" fmla="val 10000"/>
          </a:avLst>
        </a:prstGeom>
        <a:solidFill>
          <a:srgbClr val="C02E57"/>
        </a:solidFill>
        <a:ln>
          <a:noFill/>
        </a:ln>
        <a:effectLst/>
      </dsp:spPr>
      <dsp:style>
        <a:lnRef idx="0">
          <a:scrgbClr r="0" g="0" b="0"/>
        </a:lnRef>
        <a:fillRef idx="1">
          <a:scrgbClr r="0" g="0" b="0"/>
        </a:fillRef>
        <a:effectRef idx="0">
          <a:scrgbClr r="0" g="0" b="0"/>
        </a:effectRef>
        <a:fontRef idx="minor"/>
      </dsp:style>
    </dsp:sp>
    <dsp:sp modelId="{09C2C655-954A-4D0A-A13E-2646A2FF6940}">
      <dsp:nvSpPr>
        <dsp:cNvPr id="0" name=""/>
        <dsp:cNvSpPr/>
      </dsp:nvSpPr>
      <dsp:spPr>
        <a:xfrm>
          <a:off x="231481" y="2087039"/>
          <a:ext cx="420874" cy="420874"/>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2698FA-9C6B-4D6E-9EE6-905A5A449A35}">
      <dsp:nvSpPr>
        <dsp:cNvPr id="0" name=""/>
        <dsp:cNvSpPr/>
      </dsp:nvSpPr>
      <dsp:spPr>
        <a:xfrm>
          <a:off x="883837" y="1914863"/>
          <a:ext cx="10546162" cy="765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87" tIns="80987" rIns="80987" bIns="80987" numCol="1" spcCol="1270" anchor="ctr" anchorCtr="0">
          <a:noAutofit/>
        </a:bodyPr>
        <a:lstStyle/>
        <a:p>
          <a:pPr marL="0" lvl="0" indent="0" algn="l" defTabSz="844550">
            <a:lnSpc>
              <a:spcPct val="90000"/>
            </a:lnSpc>
            <a:spcBef>
              <a:spcPct val="0"/>
            </a:spcBef>
            <a:spcAft>
              <a:spcPct val="35000"/>
            </a:spcAft>
            <a:buNone/>
          </a:pPr>
          <a:r>
            <a:rPr lang="en-GB" sz="1900" kern="1200" dirty="0"/>
            <a:t>The Accommodation consists of 3 Bedrooms Houses, 2 Bedroomed Houses, 1 and 2 bedroomed flats and a small amount of shared accommodation</a:t>
          </a:r>
          <a:endParaRPr lang="en-US" sz="1900" kern="1200" dirty="0"/>
        </a:p>
      </dsp:txBody>
      <dsp:txXfrm>
        <a:off x="883837" y="1914863"/>
        <a:ext cx="10546162" cy="765227"/>
      </dsp:txXfrm>
    </dsp:sp>
    <dsp:sp modelId="{1361A222-B159-452B-A806-04340EC53C63}">
      <dsp:nvSpPr>
        <dsp:cNvPr id="0" name=""/>
        <dsp:cNvSpPr/>
      </dsp:nvSpPr>
      <dsp:spPr>
        <a:xfrm>
          <a:off x="0" y="2871397"/>
          <a:ext cx="11430000" cy="765227"/>
        </a:xfrm>
        <a:prstGeom prst="roundRect">
          <a:avLst>
            <a:gd name="adj" fmla="val 10000"/>
          </a:avLst>
        </a:prstGeom>
        <a:solidFill>
          <a:srgbClr val="EF7D14"/>
        </a:solidFill>
        <a:ln>
          <a:noFill/>
        </a:ln>
        <a:effectLst/>
      </dsp:spPr>
      <dsp:style>
        <a:lnRef idx="0">
          <a:scrgbClr r="0" g="0" b="0"/>
        </a:lnRef>
        <a:fillRef idx="1">
          <a:scrgbClr r="0" g="0" b="0"/>
        </a:fillRef>
        <a:effectRef idx="0">
          <a:scrgbClr r="0" g="0" b="0"/>
        </a:effectRef>
        <a:fontRef idx="minor"/>
      </dsp:style>
    </dsp:sp>
    <dsp:sp modelId="{87B11607-8A47-49E9-B5DE-E52E77543582}">
      <dsp:nvSpPr>
        <dsp:cNvPr id="0" name=""/>
        <dsp:cNvSpPr/>
      </dsp:nvSpPr>
      <dsp:spPr>
        <a:xfrm>
          <a:off x="231481" y="3043573"/>
          <a:ext cx="420874" cy="420874"/>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8E218A-EF66-480C-BEA3-E3FF524609B1}">
      <dsp:nvSpPr>
        <dsp:cNvPr id="0" name=""/>
        <dsp:cNvSpPr/>
      </dsp:nvSpPr>
      <dsp:spPr>
        <a:xfrm>
          <a:off x="883837" y="2871397"/>
          <a:ext cx="10546162" cy="765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87" tIns="80987" rIns="80987" bIns="80987" numCol="1" spcCol="1270" anchor="ctr" anchorCtr="0">
          <a:noAutofit/>
        </a:bodyPr>
        <a:lstStyle/>
        <a:p>
          <a:pPr marL="0" lvl="0" indent="0" algn="l" defTabSz="844550">
            <a:lnSpc>
              <a:spcPct val="90000"/>
            </a:lnSpc>
            <a:spcBef>
              <a:spcPct val="0"/>
            </a:spcBef>
            <a:spcAft>
              <a:spcPct val="35000"/>
            </a:spcAft>
            <a:buNone/>
          </a:pPr>
          <a:r>
            <a:rPr lang="en-GB" sz="1900" kern="1200"/>
            <a:t>All properties are fully furnished</a:t>
          </a:r>
          <a:endParaRPr lang="en-US" sz="1900" kern="1200"/>
        </a:p>
      </dsp:txBody>
      <dsp:txXfrm>
        <a:off x="883837" y="2871397"/>
        <a:ext cx="10546162" cy="765227"/>
      </dsp:txXfrm>
    </dsp:sp>
    <dsp:sp modelId="{9CF9908F-1593-47F4-BE4F-BE2A3CD969D7}">
      <dsp:nvSpPr>
        <dsp:cNvPr id="0" name=""/>
        <dsp:cNvSpPr/>
      </dsp:nvSpPr>
      <dsp:spPr>
        <a:xfrm>
          <a:off x="0" y="3827931"/>
          <a:ext cx="11430000" cy="765227"/>
        </a:xfrm>
        <a:prstGeom prst="roundRect">
          <a:avLst>
            <a:gd name="adj" fmla="val 10000"/>
          </a:avLst>
        </a:prstGeom>
        <a:solidFill>
          <a:srgbClr val="8FC048"/>
        </a:solidFill>
        <a:ln>
          <a:noFill/>
        </a:ln>
        <a:effectLst/>
      </dsp:spPr>
      <dsp:style>
        <a:lnRef idx="0">
          <a:scrgbClr r="0" g="0" b="0"/>
        </a:lnRef>
        <a:fillRef idx="1">
          <a:scrgbClr r="0" g="0" b="0"/>
        </a:fillRef>
        <a:effectRef idx="0">
          <a:scrgbClr r="0" g="0" b="0"/>
        </a:effectRef>
        <a:fontRef idx="minor"/>
      </dsp:style>
    </dsp:sp>
    <dsp:sp modelId="{4BB8CAE6-BCA3-46DE-A97A-21E2E7390231}">
      <dsp:nvSpPr>
        <dsp:cNvPr id="0" name=""/>
        <dsp:cNvSpPr/>
      </dsp:nvSpPr>
      <dsp:spPr>
        <a:xfrm>
          <a:off x="231481" y="4000107"/>
          <a:ext cx="420874" cy="420874"/>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497382-D13B-45D6-AE8B-D8A532A5C3D8}">
      <dsp:nvSpPr>
        <dsp:cNvPr id="0" name=""/>
        <dsp:cNvSpPr/>
      </dsp:nvSpPr>
      <dsp:spPr>
        <a:xfrm>
          <a:off x="883837" y="3827931"/>
          <a:ext cx="10546162" cy="765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87" tIns="80987" rIns="80987" bIns="80987" numCol="1" spcCol="1270" anchor="ctr" anchorCtr="0">
          <a:noAutofit/>
        </a:bodyPr>
        <a:lstStyle/>
        <a:p>
          <a:pPr marL="0" lvl="0" indent="0" algn="l" defTabSz="844550">
            <a:lnSpc>
              <a:spcPct val="90000"/>
            </a:lnSpc>
            <a:spcBef>
              <a:spcPct val="0"/>
            </a:spcBef>
            <a:spcAft>
              <a:spcPct val="35000"/>
            </a:spcAft>
            <a:buNone/>
          </a:pPr>
          <a:r>
            <a:rPr lang="en-GB" sz="1900" kern="1200"/>
            <a:t>Due to the accommodation being self-contained, </a:t>
          </a:r>
          <a:r>
            <a:rPr lang="en-GB" sz="1900" b="1" kern="1200"/>
            <a:t>we accept families with boys over the age of 14years  </a:t>
          </a:r>
          <a:endParaRPr lang="en-US" sz="1900" kern="1200"/>
        </a:p>
      </dsp:txBody>
      <dsp:txXfrm>
        <a:off x="883837" y="3827931"/>
        <a:ext cx="10546162" cy="765227"/>
      </dsp:txXfrm>
    </dsp:sp>
    <dsp:sp modelId="{3554651A-1FDE-44D4-BA1C-AD0AC290E7CC}">
      <dsp:nvSpPr>
        <dsp:cNvPr id="0" name=""/>
        <dsp:cNvSpPr/>
      </dsp:nvSpPr>
      <dsp:spPr>
        <a:xfrm>
          <a:off x="0" y="4784465"/>
          <a:ext cx="11430000" cy="765227"/>
        </a:xfrm>
        <a:prstGeom prst="roundRect">
          <a:avLst>
            <a:gd name="adj" fmla="val 10000"/>
          </a:avLst>
        </a:prstGeom>
        <a:solidFill>
          <a:srgbClr val="06896E"/>
        </a:solidFill>
        <a:ln>
          <a:noFill/>
        </a:ln>
        <a:effectLst/>
      </dsp:spPr>
      <dsp:style>
        <a:lnRef idx="0">
          <a:scrgbClr r="0" g="0" b="0"/>
        </a:lnRef>
        <a:fillRef idx="1">
          <a:scrgbClr r="0" g="0" b="0"/>
        </a:fillRef>
        <a:effectRef idx="0">
          <a:scrgbClr r="0" g="0" b="0"/>
        </a:effectRef>
        <a:fontRef idx="minor"/>
      </dsp:style>
    </dsp:sp>
    <dsp:sp modelId="{0F3A253E-1096-4C73-A4F8-5AD6AEE9D902}">
      <dsp:nvSpPr>
        <dsp:cNvPr id="0" name=""/>
        <dsp:cNvSpPr/>
      </dsp:nvSpPr>
      <dsp:spPr>
        <a:xfrm>
          <a:off x="231481" y="4956641"/>
          <a:ext cx="420874" cy="420874"/>
        </a:xfrm>
        <a:prstGeom prst="rect">
          <a:avLst/>
        </a:prstGeom>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73BB40-D4F3-488B-BFDF-50CBDA6391AD}">
      <dsp:nvSpPr>
        <dsp:cNvPr id="0" name=""/>
        <dsp:cNvSpPr/>
      </dsp:nvSpPr>
      <dsp:spPr>
        <a:xfrm>
          <a:off x="883837" y="4784465"/>
          <a:ext cx="10546162" cy="765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87" tIns="80987" rIns="80987" bIns="80987" numCol="1" spcCol="1270" anchor="ctr" anchorCtr="0">
          <a:noAutofit/>
        </a:bodyPr>
        <a:lstStyle/>
        <a:p>
          <a:pPr marL="0" lvl="0" indent="0" algn="l" defTabSz="844550">
            <a:lnSpc>
              <a:spcPct val="90000"/>
            </a:lnSpc>
            <a:spcBef>
              <a:spcPct val="0"/>
            </a:spcBef>
            <a:spcAft>
              <a:spcPct val="35000"/>
            </a:spcAft>
            <a:buNone/>
          </a:pPr>
          <a:r>
            <a:rPr lang="en-GB" sz="1900" kern="1200"/>
            <a:t>If a victim has a family pet which is a barrier to them leaving, we can accept the pet </a:t>
          </a:r>
          <a:r>
            <a:rPr lang="en-GB" sz="1900" b="1" kern="1200"/>
            <a:t>(only in self-contained accommodation</a:t>
          </a:r>
          <a:r>
            <a:rPr lang="en-GB" sz="1900" kern="1200"/>
            <a:t>)</a:t>
          </a:r>
          <a:endParaRPr lang="en-US" sz="1900" kern="1200"/>
        </a:p>
      </dsp:txBody>
      <dsp:txXfrm>
        <a:off x="883837" y="4784465"/>
        <a:ext cx="10546162" cy="7652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0D5A0-2E04-4E34-9220-2D7E397CCE8C}">
      <dsp:nvSpPr>
        <dsp:cNvPr id="0" name=""/>
        <dsp:cNvSpPr/>
      </dsp:nvSpPr>
      <dsp:spPr>
        <a:xfrm>
          <a:off x="1309" y="339167"/>
          <a:ext cx="4595370" cy="2918060"/>
        </a:xfrm>
        <a:prstGeom prst="roundRect">
          <a:avLst>
            <a:gd name="adj" fmla="val 10000"/>
          </a:avLst>
        </a:prstGeom>
        <a:solidFill>
          <a:srgbClr val="2C87B2"/>
        </a:solidFill>
        <a:ln w="12700" cap="flat" cmpd="sng" algn="ctr">
          <a:solidFill>
            <a:srgbClr val="2C87B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5CBCD1-B435-4B0B-9CCD-2DCD771D2E81}">
      <dsp:nvSpPr>
        <dsp:cNvPr id="0" name=""/>
        <dsp:cNvSpPr/>
      </dsp:nvSpPr>
      <dsp:spPr>
        <a:xfrm>
          <a:off x="511905" y="824234"/>
          <a:ext cx="4595370" cy="2918060"/>
        </a:xfrm>
        <a:prstGeom prst="roundRect">
          <a:avLst>
            <a:gd name="adj" fmla="val 10000"/>
          </a:avLst>
        </a:prstGeom>
        <a:solidFill>
          <a:schemeClr val="lt1">
            <a:alpha val="90000"/>
            <a:hueOff val="0"/>
            <a:satOff val="0"/>
            <a:lumOff val="0"/>
            <a:alphaOff val="0"/>
          </a:schemeClr>
        </a:solidFill>
        <a:ln w="12700" cap="flat" cmpd="sng" algn="ctr">
          <a:solidFill>
            <a:srgbClr val="2C87B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Case management for victims living in our supported accommodation. This includes IDVA provision for victims involved in criminal justice and civil proceedings</a:t>
          </a:r>
          <a:endParaRPr lang="en-US" sz="2600" kern="1200" dirty="0"/>
        </a:p>
      </dsp:txBody>
      <dsp:txXfrm>
        <a:off x="597372" y="909701"/>
        <a:ext cx="4424436" cy="2747126"/>
      </dsp:txXfrm>
    </dsp:sp>
    <dsp:sp modelId="{03E4225C-C232-42D1-BCB4-8B87C20BC81B}">
      <dsp:nvSpPr>
        <dsp:cNvPr id="0" name=""/>
        <dsp:cNvSpPr/>
      </dsp:nvSpPr>
      <dsp:spPr>
        <a:xfrm>
          <a:off x="5617873" y="339167"/>
          <a:ext cx="4595370" cy="2918060"/>
        </a:xfrm>
        <a:prstGeom prst="roundRect">
          <a:avLst>
            <a:gd name="adj" fmla="val 10000"/>
          </a:avLst>
        </a:prstGeom>
        <a:solidFill>
          <a:srgbClr val="2C87B2"/>
        </a:solidFill>
        <a:ln w="12700" cap="flat" cmpd="sng" algn="ctr">
          <a:solidFill>
            <a:srgbClr val="2C87B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47024D-B13B-4D5A-94B1-A1601721D683}">
      <dsp:nvSpPr>
        <dsp:cNvPr id="0" name=""/>
        <dsp:cNvSpPr/>
      </dsp:nvSpPr>
      <dsp:spPr>
        <a:xfrm>
          <a:off x="6128470" y="824234"/>
          <a:ext cx="4595370" cy="2918060"/>
        </a:xfrm>
        <a:prstGeom prst="roundRect">
          <a:avLst>
            <a:gd name="adj" fmla="val 10000"/>
          </a:avLst>
        </a:prstGeom>
        <a:solidFill>
          <a:schemeClr val="lt1">
            <a:alpha val="90000"/>
            <a:hueOff val="0"/>
            <a:satOff val="0"/>
            <a:lumOff val="0"/>
            <a:alphaOff val="0"/>
          </a:schemeClr>
        </a:solidFill>
        <a:ln w="12700" cap="flat" cmpd="sng" algn="ctr">
          <a:solidFill>
            <a:srgbClr val="2C87B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Resettlement support for victims who have moved on from our supported accommodation.  This  includes advice, guidance, peer support, counselling, </a:t>
          </a:r>
          <a:r>
            <a:rPr lang="en-GB" sz="2600" kern="1200" dirty="0" err="1"/>
            <a:t>groupwork</a:t>
          </a:r>
          <a:endParaRPr lang="en-US" sz="2600" kern="1200" dirty="0"/>
        </a:p>
      </dsp:txBody>
      <dsp:txXfrm>
        <a:off x="6213937" y="909701"/>
        <a:ext cx="4424436" cy="27471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26498-1148-4A52-B7AD-9E06842953A4}">
      <dsp:nvSpPr>
        <dsp:cNvPr id="0" name=""/>
        <dsp:cNvSpPr/>
      </dsp:nvSpPr>
      <dsp:spPr>
        <a:xfrm>
          <a:off x="0" y="2442"/>
          <a:ext cx="6513603" cy="1238008"/>
        </a:xfrm>
        <a:prstGeom prst="roundRect">
          <a:avLst>
            <a:gd name="adj" fmla="val 10000"/>
          </a:avLst>
        </a:prstGeom>
        <a:solidFill>
          <a:srgbClr val="2C87B2"/>
        </a:solidFill>
        <a:ln>
          <a:noFill/>
        </a:ln>
        <a:effectLst/>
      </dsp:spPr>
      <dsp:style>
        <a:lnRef idx="0">
          <a:scrgbClr r="0" g="0" b="0"/>
        </a:lnRef>
        <a:fillRef idx="1">
          <a:scrgbClr r="0" g="0" b="0"/>
        </a:fillRef>
        <a:effectRef idx="0">
          <a:scrgbClr r="0" g="0" b="0"/>
        </a:effectRef>
        <a:fontRef idx="minor"/>
      </dsp:style>
    </dsp:sp>
    <dsp:sp modelId="{E55328C5-45A0-4A10-93B6-1A8DE526A099}">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B3A3C9-B23A-4A80-9291-F374BA6BF8C9}">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GB" sz="2200" kern="1200" dirty="0"/>
            <a:t>All referrals for supported accommodation come directly to Valley House – 24/7</a:t>
          </a:r>
          <a:endParaRPr lang="en-US" sz="2200" kern="1200" dirty="0"/>
        </a:p>
      </dsp:txBody>
      <dsp:txXfrm>
        <a:off x="1429899" y="2442"/>
        <a:ext cx="5083704" cy="1238008"/>
      </dsp:txXfrm>
    </dsp:sp>
    <dsp:sp modelId="{2EF27420-47DD-43B3-8DFC-0E40A7FCF93A}">
      <dsp:nvSpPr>
        <dsp:cNvPr id="0" name=""/>
        <dsp:cNvSpPr/>
      </dsp:nvSpPr>
      <dsp:spPr>
        <a:xfrm>
          <a:off x="0" y="1549953"/>
          <a:ext cx="6513603" cy="1238008"/>
        </a:xfrm>
        <a:prstGeom prst="roundRect">
          <a:avLst>
            <a:gd name="adj" fmla="val 10000"/>
          </a:avLst>
        </a:prstGeom>
        <a:solidFill>
          <a:srgbClr val="C02E57"/>
        </a:solidFill>
        <a:ln>
          <a:noFill/>
        </a:ln>
        <a:effectLst/>
      </dsp:spPr>
      <dsp:style>
        <a:lnRef idx="0">
          <a:scrgbClr r="0" g="0" b="0"/>
        </a:lnRef>
        <a:fillRef idx="1">
          <a:scrgbClr r="0" g="0" b="0"/>
        </a:fillRef>
        <a:effectRef idx="0">
          <a:scrgbClr r="0" g="0" b="0"/>
        </a:effectRef>
        <a:fontRef idx="minor"/>
      </dsp:style>
    </dsp:sp>
    <dsp:sp modelId="{505EDD53-20AC-4209-9375-7B73AA481DAB}">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128A49-B403-4CBC-BF90-036A4D1807B9}">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GB" sz="2200" kern="1200" dirty="0"/>
            <a:t>Referrals can be taken from professionals and self-referrals, by phone at any time or by attending our office during </a:t>
          </a:r>
          <a:r>
            <a:rPr lang="en-GB" sz="2200" kern="1200"/>
            <a:t>office hours</a:t>
          </a:r>
          <a:endParaRPr lang="en-US" sz="2200" kern="1200" dirty="0"/>
        </a:p>
      </dsp:txBody>
      <dsp:txXfrm>
        <a:off x="1429899" y="1549953"/>
        <a:ext cx="5083704" cy="1238008"/>
      </dsp:txXfrm>
    </dsp:sp>
    <dsp:sp modelId="{1CE6145E-45B3-4ACD-86FF-98CC3E9766A6}">
      <dsp:nvSpPr>
        <dsp:cNvPr id="0" name=""/>
        <dsp:cNvSpPr/>
      </dsp:nvSpPr>
      <dsp:spPr>
        <a:xfrm>
          <a:off x="0" y="3097464"/>
          <a:ext cx="6513603" cy="1238008"/>
        </a:xfrm>
        <a:prstGeom prst="roundRect">
          <a:avLst>
            <a:gd name="adj" fmla="val 10000"/>
          </a:avLst>
        </a:prstGeom>
        <a:solidFill>
          <a:srgbClr val="EF7D14"/>
        </a:solidFill>
        <a:ln>
          <a:noFill/>
        </a:ln>
        <a:effectLst/>
      </dsp:spPr>
      <dsp:style>
        <a:lnRef idx="0">
          <a:scrgbClr r="0" g="0" b="0"/>
        </a:lnRef>
        <a:fillRef idx="1">
          <a:scrgbClr r="0" g="0" b="0"/>
        </a:fillRef>
        <a:effectRef idx="0">
          <a:scrgbClr r="0" g="0" b="0"/>
        </a:effectRef>
        <a:fontRef idx="minor"/>
      </dsp:style>
    </dsp:sp>
    <dsp:sp modelId="{F648162C-5269-4966-8468-E17FDEE35033}">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D708B4-656A-41A0-8BAC-399EF43A4DC6}">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GB" sz="2200" kern="1200" dirty="0"/>
            <a:t>To make a referral or find out more information contact - </a:t>
          </a:r>
          <a:r>
            <a:rPr lang="en-GB" sz="2200" b="1" kern="1200" dirty="0"/>
            <a:t>Referral Line 0800 328 9084 (24/7)</a:t>
          </a:r>
          <a:endParaRPr lang="en-US" sz="2200" kern="1200" dirty="0"/>
        </a:p>
      </dsp:txBody>
      <dsp:txXfrm>
        <a:off x="1429899" y="3097464"/>
        <a:ext cx="5083704" cy="1238008"/>
      </dsp:txXfrm>
    </dsp:sp>
    <dsp:sp modelId="{58B36F32-139A-4128-BA4D-19E358C56964}">
      <dsp:nvSpPr>
        <dsp:cNvPr id="0" name=""/>
        <dsp:cNvSpPr/>
      </dsp:nvSpPr>
      <dsp:spPr>
        <a:xfrm>
          <a:off x="0" y="4647417"/>
          <a:ext cx="6513603" cy="1238008"/>
        </a:xfrm>
        <a:prstGeom prst="roundRect">
          <a:avLst>
            <a:gd name="adj" fmla="val 10000"/>
          </a:avLst>
        </a:prstGeom>
        <a:solidFill>
          <a:srgbClr val="8FC048"/>
        </a:solidFill>
        <a:ln>
          <a:noFill/>
        </a:ln>
        <a:effectLst/>
      </dsp:spPr>
      <dsp:style>
        <a:lnRef idx="0">
          <a:scrgbClr r="0" g="0" b="0"/>
        </a:lnRef>
        <a:fillRef idx="1">
          <a:scrgbClr r="0" g="0" b="0"/>
        </a:fillRef>
        <a:effectRef idx="0">
          <a:scrgbClr r="0" g="0" b="0"/>
        </a:effectRef>
        <a:fontRef idx="minor"/>
      </dsp:style>
    </dsp:sp>
    <dsp:sp modelId="{EDBFB485-6A4E-48AB-AA4A-140E07B507E8}">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2740B6-DAFB-4B61-AAF9-62E53E7B4948}">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GB" sz="2200" kern="1200" dirty="0"/>
            <a:t>Email - </a:t>
          </a:r>
          <a:r>
            <a:rPr lang="en-GB" sz="2200" b="1" kern="1200" dirty="0">
              <a:hlinkClick xmlns:r="http://schemas.openxmlformats.org/officeDocument/2006/relationships" r:id="rId9"/>
            </a:rPr>
            <a:t>referrrals@valleyhouse.org.uk</a:t>
          </a:r>
          <a:endParaRPr lang="en-US" sz="2200" kern="1200" dirty="0"/>
        </a:p>
      </dsp:txBody>
      <dsp:txXfrm>
        <a:off x="1429899" y="4644974"/>
        <a:ext cx="5083704" cy="12380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6D2FF-E1FE-4EFB-9812-8D81A5C7B048}">
      <dsp:nvSpPr>
        <dsp:cNvPr id="0" name=""/>
        <dsp:cNvSpPr/>
      </dsp:nvSpPr>
      <dsp:spPr>
        <a:xfrm>
          <a:off x="0" y="117638"/>
          <a:ext cx="10515600" cy="623610"/>
        </a:xfrm>
        <a:prstGeom prst="roundRect">
          <a:avLst/>
        </a:prstGeom>
        <a:solidFill>
          <a:srgbClr val="8FC0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LJ Winterburn – CEO</a:t>
          </a:r>
          <a:endParaRPr lang="en-US" sz="2600" kern="1200" dirty="0"/>
        </a:p>
      </dsp:txBody>
      <dsp:txXfrm>
        <a:off x="30442" y="148080"/>
        <a:ext cx="10454716" cy="562726"/>
      </dsp:txXfrm>
    </dsp:sp>
    <dsp:sp modelId="{6EAE5AB2-3F0F-479C-9F86-339C5486F5FF}">
      <dsp:nvSpPr>
        <dsp:cNvPr id="0" name=""/>
        <dsp:cNvSpPr/>
      </dsp:nvSpPr>
      <dsp:spPr>
        <a:xfrm>
          <a:off x="0" y="816129"/>
          <a:ext cx="10515600" cy="623610"/>
        </a:xfrm>
        <a:prstGeom prst="roundRect">
          <a:avLst/>
        </a:prstGeom>
        <a:solidFill>
          <a:srgbClr val="C02E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Caroline Pike – Director of Operations</a:t>
          </a:r>
          <a:endParaRPr lang="en-US" sz="2600" kern="1200"/>
        </a:p>
      </dsp:txBody>
      <dsp:txXfrm>
        <a:off x="30442" y="846571"/>
        <a:ext cx="10454716" cy="562726"/>
      </dsp:txXfrm>
    </dsp:sp>
    <dsp:sp modelId="{4E8F8752-E0CF-4A71-9017-112A6F430FDF}">
      <dsp:nvSpPr>
        <dsp:cNvPr id="0" name=""/>
        <dsp:cNvSpPr/>
      </dsp:nvSpPr>
      <dsp:spPr>
        <a:xfrm>
          <a:off x="0" y="1514619"/>
          <a:ext cx="10515600" cy="6236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Linda Blayney – Senior </a:t>
          </a:r>
          <a:r>
            <a:rPr lang="en-GB" sz="2600" kern="1200" dirty="0" err="1"/>
            <a:t>servive</a:t>
          </a:r>
          <a:r>
            <a:rPr lang="en-GB" sz="2600" kern="1200" dirty="0"/>
            <a:t> Manager Domestic Abuse Service </a:t>
          </a:r>
          <a:endParaRPr lang="en-US" sz="2600" kern="1200" dirty="0"/>
        </a:p>
      </dsp:txBody>
      <dsp:txXfrm>
        <a:off x="30442" y="1545061"/>
        <a:ext cx="10454716" cy="562726"/>
      </dsp:txXfrm>
    </dsp:sp>
    <dsp:sp modelId="{A2FCEC7A-9CDD-4F18-BEB0-171E37A3B52F}">
      <dsp:nvSpPr>
        <dsp:cNvPr id="0" name=""/>
        <dsp:cNvSpPr/>
      </dsp:nvSpPr>
      <dsp:spPr>
        <a:xfrm>
          <a:off x="0" y="2239614"/>
          <a:ext cx="10515600" cy="623610"/>
        </a:xfrm>
        <a:prstGeom prst="roundRect">
          <a:avLst/>
        </a:prstGeom>
        <a:solidFill>
          <a:srgbClr val="0689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Andrea Ruddock – Domestic Abuse Service Manager</a:t>
          </a:r>
        </a:p>
      </dsp:txBody>
      <dsp:txXfrm>
        <a:off x="30442" y="2270056"/>
        <a:ext cx="10454716" cy="562726"/>
      </dsp:txXfrm>
    </dsp:sp>
    <dsp:sp modelId="{C73D4D81-4BF6-4986-BABD-E1A7CBD5D0F4}">
      <dsp:nvSpPr>
        <dsp:cNvPr id="0" name=""/>
        <dsp:cNvSpPr/>
      </dsp:nvSpPr>
      <dsp:spPr>
        <a:xfrm>
          <a:off x="0" y="2911599"/>
          <a:ext cx="10515600" cy="623610"/>
        </a:xfrm>
        <a:prstGeom prst="roundRect">
          <a:avLst/>
        </a:prstGeom>
        <a:solidFill>
          <a:srgbClr val="EF7D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Jez Kumari - Domestic Abuse Service Manager</a:t>
          </a:r>
          <a:endParaRPr lang="en-US" sz="2600" kern="1200" dirty="0"/>
        </a:p>
      </dsp:txBody>
      <dsp:txXfrm>
        <a:off x="30442" y="2942041"/>
        <a:ext cx="10454716" cy="562726"/>
      </dsp:txXfrm>
    </dsp:sp>
    <dsp:sp modelId="{497299BB-EF06-4B36-B7FF-DA92D6E36349}">
      <dsp:nvSpPr>
        <dsp:cNvPr id="0" name=""/>
        <dsp:cNvSpPr/>
      </dsp:nvSpPr>
      <dsp:spPr>
        <a:xfrm>
          <a:off x="0" y="3610089"/>
          <a:ext cx="10515600" cy="623610"/>
        </a:xfrm>
        <a:prstGeom prst="roundRect">
          <a:avLst/>
        </a:prstGeom>
        <a:solidFill>
          <a:srgbClr val="8FC0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To contact any of the above – 02476 266280 (main Valley House reception)</a:t>
          </a:r>
          <a:endParaRPr lang="en-US" sz="2600" kern="1200" dirty="0"/>
        </a:p>
      </dsp:txBody>
      <dsp:txXfrm>
        <a:off x="30442" y="3640531"/>
        <a:ext cx="10454716" cy="56272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5F68D-12A4-450A-8CEB-A30A762ADFF6}" type="datetimeFigureOut">
              <a:rPr lang="en-GB" smtClean="0"/>
              <a:t>05/08/2020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B7E9D-B1EB-4685-9B06-4204C4F15759}" type="slidenum">
              <a:rPr lang="en-GB" smtClean="0"/>
              <a:t>‹#›</a:t>
            </a:fld>
            <a:endParaRPr lang="en-GB"/>
          </a:p>
        </p:txBody>
      </p:sp>
    </p:spTree>
    <p:extLst>
      <p:ext uri="{BB962C8B-B14F-4D97-AF65-F5344CB8AC3E}">
        <p14:creationId xmlns:p14="http://schemas.microsoft.com/office/powerpoint/2010/main" val="2458549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crasac.org.uk/lgbt.html"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www.crasac.org.uk/community-based-support.html" TargetMode="External"/><Relationship Id="rId5" Type="http://schemas.openxmlformats.org/officeDocument/2006/relationships/hyperlink" Target="http://www.crasac.org.uk/crisis-support-and-advocacy.html" TargetMode="External"/><Relationship Id="rId4" Type="http://schemas.openxmlformats.org/officeDocument/2006/relationships/hyperlink" Target="http://www.crasac.org.uk/counselling.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Panahghar is urdu word meaning ‘safe house’</a:t>
            </a:r>
          </a:p>
          <a:p>
            <a:pPr eaLnBrk="1" hangingPunct="1">
              <a:spcBef>
                <a:spcPct val="0"/>
              </a:spcBef>
            </a:pPr>
            <a:endParaRPr lang="en-GB" altLang="en-US"/>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30EC96-C0C3-4B15-A502-3BA664375535}"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3881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118C5A-1DC9-4DF3-9BE7-B2B939A79A7C}"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7615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SV includes a range of acts from unwanted touching to rape, online sexual harm, sexual harassment, sexual exploitation and more. The impacts can be significant and lifelong</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E803B2-B505-4BEC-BE3F-37E0F2B56D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402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Sexual</a:t>
            </a:r>
            <a:r>
              <a:rPr lang="en-GB" sz="1200" b="0" i="0" u="none" strike="noStrike" kern="1200" baseline="0" dirty="0">
                <a:solidFill>
                  <a:schemeClr val="tx1"/>
                </a:solidFill>
                <a:effectLst/>
                <a:latin typeface="+mn-lt"/>
                <a:ea typeface="+mn-ea"/>
                <a:cs typeface="+mn-cs"/>
              </a:rPr>
              <a:t> violence</a:t>
            </a:r>
            <a:r>
              <a:rPr lang="en-GB" sz="1200" b="0" i="0" u="none" strike="noStrike" kern="1200" dirty="0">
                <a:solidFill>
                  <a:schemeClr val="tx1"/>
                </a:solidFill>
                <a:effectLst/>
                <a:latin typeface="+mn-lt"/>
                <a:ea typeface="+mn-ea"/>
                <a:cs typeface="+mn-cs"/>
              </a:rPr>
              <a:t> is both a cause of, and a symptom of, gender inequality. The majority of perpetrators of sexual violence are male, and the majority of victims are female.</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This does not mean that all perpetrators are male or that men are not victims too. It does mean, however, that sexual violence is a crime that disproportionately affects women and girls within our society. </a:t>
            </a:r>
          </a:p>
          <a:p>
            <a:pPr marL="171450" indent="-171450">
              <a:buFont typeface="Arial" panose="020B0604020202020204" pitchFamily="34" charset="0"/>
              <a:buChar char="•"/>
            </a:pPr>
            <a:endParaRPr lang="en-GB"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Any man or boy can be raped or sexually assaulted regardless of their age, size or strength. Within society men often have the belief that they are expected to be strong, to be able to defend themselves and for this reason many men often blame themselves for the abuse and turn the anger on themselves for not preventing what happened. </a:t>
            </a:r>
          </a:p>
          <a:p>
            <a:pPr marL="171450" indent="-171450">
              <a:buFont typeface="Arial" panose="020B0604020202020204" pitchFamily="34" charset="0"/>
              <a:buChar char="•"/>
            </a:pPr>
            <a:endParaRPr lang="en-GB"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Because of our society's taboo about male rape and sexual assault, it is rare that men go to the police or seek immediate help. Being abused does not relate in any way to your sexuality. Sexual abuse is about power and control and most sexual abuse is perpetrated by heterosexual men. Sexual violence is not connected with your sexuality but men in </a:t>
            </a:r>
            <a:r>
              <a:rPr lang="en-GB" sz="1200" b="0" i="0" u="none" strike="noStrike" kern="1200" dirty="0">
                <a:solidFill>
                  <a:schemeClr val="tx1"/>
                </a:solidFill>
                <a:effectLst/>
                <a:latin typeface="+mn-lt"/>
                <a:ea typeface="+mn-ea"/>
                <a:cs typeface="+mn-cs"/>
                <a:hlinkClick r:id="rId3"/>
              </a:rPr>
              <a:t>gay relationships</a:t>
            </a:r>
            <a:r>
              <a:rPr lang="en-GB" sz="1200" b="0" i="0" u="none" strike="noStrike" kern="1200" dirty="0">
                <a:solidFill>
                  <a:schemeClr val="tx1"/>
                </a:solidFill>
                <a:effectLst/>
                <a:latin typeface="+mn-lt"/>
                <a:ea typeface="+mn-ea"/>
                <a:cs typeface="+mn-cs"/>
              </a:rPr>
              <a:t> or who are </a:t>
            </a:r>
            <a:r>
              <a:rPr lang="en-GB" sz="1200" b="0" i="0" u="none" strike="noStrike" kern="1200" dirty="0">
                <a:solidFill>
                  <a:schemeClr val="tx1"/>
                </a:solidFill>
                <a:effectLst/>
                <a:latin typeface="+mn-lt"/>
                <a:ea typeface="+mn-ea"/>
                <a:cs typeface="+mn-cs"/>
                <a:hlinkClick r:id="rId3"/>
              </a:rPr>
              <a:t>men having sex with men </a:t>
            </a:r>
            <a:r>
              <a:rPr lang="en-GB" sz="1200" b="0" i="0" u="none" strike="noStrike" kern="1200" dirty="0">
                <a:solidFill>
                  <a:schemeClr val="tx1"/>
                </a:solidFill>
                <a:effectLst/>
                <a:latin typeface="+mn-lt"/>
                <a:ea typeface="+mn-ea"/>
                <a:cs typeface="+mn-cs"/>
              </a:rPr>
              <a:t>may also experience rape and abuse. </a:t>
            </a:r>
          </a:p>
          <a:p>
            <a:pPr marL="171450" indent="-171450">
              <a:buFont typeface="Arial" panose="020B0604020202020204" pitchFamily="34" charset="0"/>
              <a:buChar char="•"/>
            </a:pPr>
            <a:endParaRPr lang="en-GB"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LGBT people who have experienced violence and abuse may have specific fears in relation to:</a:t>
            </a:r>
          </a:p>
          <a:p>
            <a:pPr marL="171450" indent="-171450">
              <a:buFont typeface="Arial" panose="020B0604020202020204" pitchFamily="34" charset="0"/>
              <a:buChar char="•"/>
            </a:pPr>
            <a:endParaRPr lang="en-GB"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 Reporting to the police</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 Encountering homophobic or transphobic services</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 What will happen to them or their loved ones if they get help </a:t>
            </a:r>
          </a:p>
          <a:p>
            <a:pPr marL="171450" indent="-171450">
              <a:buFont typeface="Arial" panose="020B0604020202020204" pitchFamily="34" charset="0"/>
              <a:buChar char="•"/>
            </a:pPr>
            <a:endParaRPr lang="en-GB"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Our workers will never judge or scrutinise someone’s sexuality</a:t>
            </a:r>
          </a:p>
          <a:p>
            <a:pPr marL="171450" indent="-171450">
              <a:buFont typeface="Arial" panose="020B0604020202020204" pitchFamily="34" charset="0"/>
              <a:buChar char="•"/>
            </a:pPr>
            <a:endParaRPr lang="en-GB"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Our counsellors and crisis support workers will always use a person’s preferred pronoun, will never out someone’s trans* status or unduly focus on their gender identity. </a:t>
            </a:r>
          </a:p>
          <a:p>
            <a:pPr marL="0" indent="0">
              <a:buFont typeface="Arial" panose="020B0604020202020204" pitchFamily="34" charset="0"/>
              <a:buNone/>
            </a:pPr>
            <a:endParaRPr lang="en-GB"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CRASAC understands the complexities of sexual abuse in BAMER communities and the barriers faced by those within them when accessing support. CRASAC is here to hear, believe and provide free and confidential support by staff who understand the values of different cultures. We can support through </a:t>
            </a:r>
            <a:r>
              <a:rPr lang="en-GB" sz="1200" b="0" i="0" u="none" strike="noStrike" kern="1200" dirty="0">
                <a:solidFill>
                  <a:schemeClr val="tx1"/>
                </a:solidFill>
                <a:effectLst/>
                <a:latin typeface="+mn-lt"/>
                <a:ea typeface="+mn-ea"/>
                <a:cs typeface="+mn-cs"/>
                <a:hlinkClick r:id="rId4"/>
              </a:rPr>
              <a:t>Counselling</a:t>
            </a:r>
            <a:r>
              <a:rPr lang="en-GB" sz="1200" b="0" i="0" u="none" strike="noStrike" kern="1200" dirty="0">
                <a:solidFill>
                  <a:schemeClr val="tx1"/>
                </a:solidFill>
                <a:effectLst/>
                <a:latin typeface="+mn-lt"/>
                <a:ea typeface="+mn-ea"/>
                <a:cs typeface="+mn-cs"/>
              </a:rPr>
              <a:t> and in our </a:t>
            </a:r>
            <a:r>
              <a:rPr lang="en-GB" sz="1200" b="0" i="0" u="none" strike="noStrike" kern="1200" dirty="0">
                <a:solidFill>
                  <a:schemeClr val="tx1"/>
                </a:solidFill>
                <a:effectLst/>
                <a:latin typeface="+mn-lt"/>
                <a:ea typeface="+mn-ea"/>
                <a:cs typeface="+mn-cs"/>
                <a:hlinkClick r:id="rId5"/>
              </a:rPr>
              <a:t>Crisis and Advocacy </a:t>
            </a:r>
            <a:r>
              <a:rPr lang="en-GB" sz="1200" b="0" i="0" u="none" strike="noStrike" kern="1200" dirty="0">
                <a:solidFill>
                  <a:schemeClr val="tx1"/>
                </a:solidFill>
                <a:effectLst/>
                <a:latin typeface="+mn-lt"/>
                <a:ea typeface="+mn-ea"/>
                <a:cs typeface="+mn-cs"/>
              </a:rPr>
              <a:t>service. CRASAC provide training and resources for staff to ensure that they are aware of the cultural needs. </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CRASAC also offers effective and appropriate interpretation for clients with language barriers. </a:t>
            </a:r>
          </a:p>
          <a:p>
            <a:pPr marL="171450" indent="-171450">
              <a:buFont typeface="Arial" panose="020B0604020202020204" pitchFamily="34" charset="0"/>
              <a:buChar char="•"/>
            </a:pPr>
            <a:endParaRPr lang="en-GB"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In addition, CRASAC reaches out to people who cannot reach in by providing </a:t>
            </a:r>
            <a:r>
              <a:rPr lang="en-GB" sz="1200" b="0" i="0" u="none" strike="noStrike" kern="1200" dirty="0">
                <a:solidFill>
                  <a:schemeClr val="tx1"/>
                </a:solidFill>
                <a:effectLst/>
                <a:latin typeface="+mn-lt"/>
                <a:ea typeface="+mn-ea"/>
                <a:cs typeface="+mn-cs"/>
                <a:hlinkClick r:id="rId6"/>
              </a:rPr>
              <a:t>outreach support </a:t>
            </a:r>
            <a:r>
              <a:rPr lang="en-GB" sz="1200" b="0" i="0" u="none" strike="noStrike" kern="1200" dirty="0">
                <a:solidFill>
                  <a:schemeClr val="tx1"/>
                </a:solidFill>
                <a:effectLst/>
                <a:latin typeface="+mn-lt"/>
                <a:ea typeface="+mn-ea"/>
                <a:cs typeface="+mn-cs"/>
              </a:rPr>
              <a:t>and information to black, Asian, minority ethnic and refugee women and girls who have experienced sexual violence or who feel that nobody is listening to them.</a:t>
            </a:r>
          </a:p>
          <a:p>
            <a:pPr marL="171450" indent="-171450">
              <a:buFont typeface="Arial" panose="020B0604020202020204" pitchFamily="34" charset="0"/>
              <a:buChar char="•"/>
            </a:pPr>
            <a:endParaRPr lang="en-GB"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E803B2-B505-4BEC-BE3F-37E0F2B56D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998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E2421E-EEDD-4FAC-BEAB-839DCD9189B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065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7A3DF-2232-4AFF-BE8C-50F5883F8B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27DF9C-7A32-4BAD-A839-441FA4F08C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D49091E-7398-4CB8-8341-94723E70320C}"/>
              </a:ext>
            </a:extLst>
          </p:cNvPr>
          <p:cNvSpPr>
            <a:spLocks noGrp="1"/>
          </p:cNvSpPr>
          <p:nvPr>
            <p:ph type="dt" sz="half" idx="10"/>
          </p:nvPr>
        </p:nvSpPr>
        <p:spPr/>
        <p:txBody>
          <a:bodyPr/>
          <a:lstStyle/>
          <a:p>
            <a:fld id="{1DF16AB3-4B47-4B17-A477-49BDF341B642}" type="datetimeFigureOut">
              <a:rPr lang="en-GB" smtClean="0"/>
              <a:t>05/08/2020</a:t>
            </a:fld>
            <a:endParaRPr lang="en-GB"/>
          </a:p>
        </p:txBody>
      </p:sp>
      <p:sp>
        <p:nvSpPr>
          <p:cNvPr id="5" name="Footer Placeholder 4">
            <a:extLst>
              <a:ext uri="{FF2B5EF4-FFF2-40B4-BE49-F238E27FC236}">
                <a16:creationId xmlns:a16="http://schemas.microsoft.com/office/drawing/2014/main" id="{91EF500F-4705-4B7E-86F1-807659FB4F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776BC3-DB41-4014-8A53-E997799FF584}"/>
              </a:ext>
            </a:extLst>
          </p:cNvPr>
          <p:cNvSpPr>
            <a:spLocks noGrp="1"/>
          </p:cNvSpPr>
          <p:nvPr>
            <p:ph type="sldNum" sz="quarter" idx="12"/>
          </p:nvPr>
        </p:nvSpPr>
        <p:spPr/>
        <p:txBody>
          <a:bodyPr/>
          <a:lstStyle/>
          <a:p>
            <a:fld id="{0C98CEFE-7DAA-40AE-9B15-A31CA07386EC}" type="slidenum">
              <a:rPr lang="en-GB" smtClean="0"/>
              <a:t>‹#›</a:t>
            </a:fld>
            <a:endParaRPr lang="en-GB"/>
          </a:p>
        </p:txBody>
      </p:sp>
    </p:spTree>
    <p:extLst>
      <p:ext uri="{BB962C8B-B14F-4D97-AF65-F5344CB8AC3E}">
        <p14:creationId xmlns:p14="http://schemas.microsoft.com/office/powerpoint/2010/main" val="3996618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00008-5EF9-46B1-94A9-20A31B9FEA2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9697554-0978-4B54-9BB0-F62F1D90A3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6D6B9D-B045-4C70-8C88-BE71F8471C54}"/>
              </a:ext>
            </a:extLst>
          </p:cNvPr>
          <p:cNvSpPr>
            <a:spLocks noGrp="1"/>
          </p:cNvSpPr>
          <p:nvPr>
            <p:ph type="dt" sz="half" idx="10"/>
          </p:nvPr>
        </p:nvSpPr>
        <p:spPr/>
        <p:txBody>
          <a:bodyPr/>
          <a:lstStyle/>
          <a:p>
            <a:fld id="{1DF16AB3-4B47-4B17-A477-49BDF341B642}" type="datetimeFigureOut">
              <a:rPr lang="en-GB" smtClean="0"/>
              <a:t>05/08/2020</a:t>
            </a:fld>
            <a:endParaRPr lang="en-GB"/>
          </a:p>
        </p:txBody>
      </p:sp>
      <p:sp>
        <p:nvSpPr>
          <p:cNvPr id="5" name="Footer Placeholder 4">
            <a:extLst>
              <a:ext uri="{FF2B5EF4-FFF2-40B4-BE49-F238E27FC236}">
                <a16:creationId xmlns:a16="http://schemas.microsoft.com/office/drawing/2014/main" id="{E5507B3E-1373-4EC1-A6AC-3BD9ACF30F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604059-FD6D-421A-87E4-81D8CD16CFF0}"/>
              </a:ext>
            </a:extLst>
          </p:cNvPr>
          <p:cNvSpPr>
            <a:spLocks noGrp="1"/>
          </p:cNvSpPr>
          <p:nvPr>
            <p:ph type="sldNum" sz="quarter" idx="12"/>
          </p:nvPr>
        </p:nvSpPr>
        <p:spPr/>
        <p:txBody>
          <a:bodyPr/>
          <a:lstStyle/>
          <a:p>
            <a:fld id="{0C98CEFE-7DAA-40AE-9B15-A31CA07386EC}" type="slidenum">
              <a:rPr lang="en-GB" smtClean="0"/>
              <a:t>‹#›</a:t>
            </a:fld>
            <a:endParaRPr lang="en-GB"/>
          </a:p>
        </p:txBody>
      </p:sp>
    </p:spTree>
    <p:extLst>
      <p:ext uri="{BB962C8B-B14F-4D97-AF65-F5344CB8AC3E}">
        <p14:creationId xmlns:p14="http://schemas.microsoft.com/office/powerpoint/2010/main" val="401594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B0B382-8067-44FB-974E-3D23668351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EC1147-4547-4362-992E-BDD67D3236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95B6FB-8052-40A0-84AD-1CD66C87FF89}"/>
              </a:ext>
            </a:extLst>
          </p:cNvPr>
          <p:cNvSpPr>
            <a:spLocks noGrp="1"/>
          </p:cNvSpPr>
          <p:nvPr>
            <p:ph type="dt" sz="half" idx="10"/>
          </p:nvPr>
        </p:nvSpPr>
        <p:spPr/>
        <p:txBody>
          <a:bodyPr/>
          <a:lstStyle/>
          <a:p>
            <a:fld id="{1DF16AB3-4B47-4B17-A477-49BDF341B642}" type="datetimeFigureOut">
              <a:rPr lang="en-GB" smtClean="0"/>
              <a:t>05/08/2020</a:t>
            </a:fld>
            <a:endParaRPr lang="en-GB"/>
          </a:p>
        </p:txBody>
      </p:sp>
      <p:sp>
        <p:nvSpPr>
          <p:cNvPr id="5" name="Footer Placeholder 4">
            <a:extLst>
              <a:ext uri="{FF2B5EF4-FFF2-40B4-BE49-F238E27FC236}">
                <a16:creationId xmlns:a16="http://schemas.microsoft.com/office/drawing/2014/main" id="{EC409E6D-FF86-4E67-B83B-6229B0DE60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BBFC11-7230-4919-A63A-DDE5BA5AAA6F}"/>
              </a:ext>
            </a:extLst>
          </p:cNvPr>
          <p:cNvSpPr>
            <a:spLocks noGrp="1"/>
          </p:cNvSpPr>
          <p:nvPr>
            <p:ph type="sldNum" sz="quarter" idx="12"/>
          </p:nvPr>
        </p:nvSpPr>
        <p:spPr/>
        <p:txBody>
          <a:bodyPr/>
          <a:lstStyle/>
          <a:p>
            <a:fld id="{0C98CEFE-7DAA-40AE-9B15-A31CA07386EC}" type="slidenum">
              <a:rPr lang="en-GB" smtClean="0"/>
              <a:t>‹#›</a:t>
            </a:fld>
            <a:endParaRPr lang="en-GB"/>
          </a:p>
        </p:txBody>
      </p:sp>
    </p:spTree>
    <p:extLst>
      <p:ext uri="{BB962C8B-B14F-4D97-AF65-F5344CB8AC3E}">
        <p14:creationId xmlns:p14="http://schemas.microsoft.com/office/powerpoint/2010/main" val="693663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8/5/2020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74379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07699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8/5/2020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60008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77274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11552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74176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20959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44239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78853-B9E4-4E7A-BED1-E498828DC6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A6D24A-51F1-435E-8E3C-8C59EC8B75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9363B4-0D27-4C32-979F-9AFB1D0F4493}"/>
              </a:ext>
            </a:extLst>
          </p:cNvPr>
          <p:cNvSpPr>
            <a:spLocks noGrp="1"/>
          </p:cNvSpPr>
          <p:nvPr>
            <p:ph type="dt" sz="half" idx="10"/>
          </p:nvPr>
        </p:nvSpPr>
        <p:spPr/>
        <p:txBody>
          <a:bodyPr/>
          <a:lstStyle/>
          <a:p>
            <a:fld id="{1DF16AB3-4B47-4B17-A477-49BDF341B642}" type="datetimeFigureOut">
              <a:rPr lang="en-GB" smtClean="0"/>
              <a:t>05/08/2020</a:t>
            </a:fld>
            <a:endParaRPr lang="en-GB"/>
          </a:p>
        </p:txBody>
      </p:sp>
      <p:sp>
        <p:nvSpPr>
          <p:cNvPr id="5" name="Footer Placeholder 4">
            <a:extLst>
              <a:ext uri="{FF2B5EF4-FFF2-40B4-BE49-F238E27FC236}">
                <a16:creationId xmlns:a16="http://schemas.microsoft.com/office/drawing/2014/main" id="{1B7FF097-D4B6-404A-B04D-E27F54951E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CCCC92-85AF-48A8-8613-50ED45A6C078}"/>
              </a:ext>
            </a:extLst>
          </p:cNvPr>
          <p:cNvSpPr>
            <a:spLocks noGrp="1"/>
          </p:cNvSpPr>
          <p:nvPr>
            <p:ph type="sldNum" sz="quarter" idx="12"/>
          </p:nvPr>
        </p:nvSpPr>
        <p:spPr/>
        <p:txBody>
          <a:bodyPr/>
          <a:lstStyle/>
          <a:p>
            <a:fld id="{0C98CEFE-7DAA-40AE-9B15-A31CA07386EC}" type="slidenum">
              <a:rPr lang="en-GB" smtClean="0"/>
              <a:t>‹#›</a:t>
            </a:fld>
            <a:endParaRPr lang="en-GB"/>
          </a:p>
        </p:txBody>
      </p:sp>
    </p:spTree>
    <p:extLst>
      <p:ext uri="{BB962C8B-B14F-4D97-AF65-F5344CB8AC3E}">
        <p14:creationId xmlns:p14="http://schemas.microsoft.com/office/powerpoint/2010/main" val="2563617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55305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73402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8/5/2020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88801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8/5/2020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82521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8/5/2020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58058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96539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55678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82673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8/5/2020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01776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238C952-93AD-4954-821D-B1C2CEADB6B2}" type="datetimeFigureOut">
              <a:rPr lang="en-GB" smtClean="0"/>
              <a:t>05/08/2020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1787D9-DCC4-4644-9131-68699FAC4CAB}" type="slidenum">
              <a:rPr lang="en-GB" smtClean="0"/>
              <a:t>‹#›</a:t>
            </a:fld>
            <a:endParaRPr lang="en-GB"/>
          </a:p>
        </p:txBody>
      </p:sp>
    </p:spTree>
    <p:extLst>
      <p:ext uri="{BB962C8B-B14F-4D97-AF65-F5344CB8AC3E}">
        <p14:creationId xmlns:p14="http://schemas.microsoft.com/office/powerpoint/2010/main" val="287702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AFC2C-F31D-426E-92F0-5AEDA2D464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274DABD-C391-4F7A-88B6-113E1C514A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6A8F0E-A6A2-46C5-90CA-35C564E06C57}"/>
              </a:ext>
            </a:extLst>
          </p:cNvPr>
          <p:cNvSpPr>
            <a:spLocks noGrp="1"/>
          </p:cNvSpPr>
          <p:nvPr>
            <p:ph type="dt" sz="half" idx="10"/>
          </p:nvPr>
        </p:nvSpPr>
        <p:spPr/>
        <p:txBody>
          <a:bodyPr/>
          <a:lstStyle/>
          <a:p>
            <a:fld id="{1DF16AB3-4B47-4B17-A477-49BDF341B642}" type="datetimeFigureOut">
              <a:rPr lang="en-GB" smtClean="0"/>
              <a:t>05/08/2020</a:t>
            </a:fld>
            <a:endParaRPr lang="en-GB"/>
          </a:p>
        </p:txBody>
      </p:sp>
      <p:sp>
        <p:nvSpPr>
          <p:cNvPr id="5" name="Footer Placeholder 4">
            <a:extLst>
              <a:ext uri="{FF2B5EF4-FFF2-40B4-BE49-F238E27FC236}">
                <a16:creationId xmlns:a16="http://schemas.microsoft.com/office/drawing/2014/main" id="{4D9EFCCD-B8C8-4305-A200-1A8A53FE61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1BA164-D101-4B8D-B59A-8275BB15B2A6}"/>
              </a:ext>
            </a:extLst>
          </p:cNvPr>
          <p:cNvSpPr>
            <a:spLocks noGrp="1"/>
          </p:cNvSpPr>
          <p:nvPr>
            <p:ph type="sldNum" sz="quarter" idx="12"/>
          </p:nvPr>
        </p:nvSpPr>
        <p:spPr/>
        <p:txBody>
          <a:bodyPr/>
          <a:lstStyle/>
          <a:p>
            <a:fld id="{0C98CEFE-7DAA-40AE-9B15-A31CA07386EC}" type="slidenum">
              <a:rPr lang="en-GB" smtClean="0"/>
              <a:t>‹#›</a:t>
            </a:fld>
            <a:endParaRPr lang="en-GB"/>
          </a:p>
        </p:txBody>
      </p:sp>
    </p:spTree>
    <p:extLst>
      <p:ext uri="{BB962C8B-B14F-4D97-AF65-F5344CB8AC3E}">
        <p14:creationId xmlns:p14="http://schemas.microsoft.com/office/powerpoint/2010/main" val="42415592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238C952-93AD-4954-821D-B1C2CEADB6B2}" type="datetimeFigureOut">
              <a:rPr lang="en-GB" smtClean="0"/>
              <a:t>05/08/2020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1787D9-DCC4-4644-9131-68699FAC4CAB}" type="slidenum">
              <a:rPr lang="en-GB" smtClean="0"/>
              <a:t>‹#›</a:t>
            </a:fld>
            <a:endParaRPr lang="en-GB"/>
          </a:p>
        </p:txBody>
      </p:sp>
    </p:spTree>
    <p:extLst>
      <p:ext uri="{BB962C8B-B14F-4D97-AF65-F5344CB8AC3E}">
        <p14:creationId xmlns:p14="http://schemas.microsoft.com/office/powerpoint/2010/main" val="2845024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38C952-93AD-4954-821D-B1C2CEADB6B2}" type="datetimeFigureOut">
              <a:rPr lang="en-GB" smtClean="0"/>
              <a:t>05/08/2020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1787D9-DCC4-4644-9131-68699FAC4CAB}" type="slidenum">
              <a:rPr lang="en-GB" smtClean="0"/>
              <a:t>‹#›</a:t>
            </a:fld>
            <a:endParaRPr lang="en-GB"/>
          </a:p>
        </p:txBody>
      </p:sp>
    </p:spTree>
    <p:extLst>
      <p:ext uri="{BB962C8B-B14F-4D97-AF65-F5344CB8AC3E}">
        <p14:creationId xmlns:p14="http://schemas.microsoft.com/office/powerpoint/2010/main" val="25512870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238C952-93AD-4954-821D-B1C2CEADB6B2}" type="datetimeFigureOut">
              <a:rPr lang="en-GB" smtClean="0"/>
              <a:t>05/08/2020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1787D9-DCC4-4644-9131-68699FAC4CAB}" type="slidenum">
              <a:rPr lang="en-GB" smtClean="0"/>
              <a:t>‹#›</a:t>
            </a:fld>
            <a:endParaRPr lang="en-GB"/>
          </a:p>
        </p:txBody>
      </p:sp>
    </p:spTree>
    <p:extLst>
      <p:ext uri="{BB962C8B-B14F-4D97-AF65-F5344CB8AC3E}">
        <p14:creationId xmlns:p14="http://schemas.microsoft.com/office/powerpoint/2010/main" val="460499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238C952-93AD-4954-821D-B1C2CEADB6B2}" type="datetimeFigureOut">
              <a:rPr lang="en-GB" smtClean="0"/>
              <a:t>05/08/2020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E1787D9-DCC4-4644-9131-68699FAC4CAB}" type="slidenum">
              <a:rPr lang="en-GB" smtClean="0"/>
              <a:t>‹#›</a:t>
            </a:fld>
            <a:endParaRPr lang="en-GB"/>
          </a:p>
        </p:txBody>
      </p:sp>
    </p:spTree>
    <p:extLst>
      <p:ext uri="{BB962C8B-B14F-4D97-AF65-F5344CB8AC3E}">
        <p14:creationId xmlns:p14="http://schemas.microsoft.com/office/powerpoint/2010/main" val="3532334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238C952-93AD-4954-821D-B1C2CEADB6B2}" type="datetimeFigureOut">
              <a:rPr lang="en-GB" smtClean="0"/>
              <a:t>05/08/2020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E1787D9-DCC4-4644-9131-68699FAC4CAB}" type="slidenum">
              <a:rPr lang="en-GB" smtClean="0"/>
              <a:t>‹#›</a:t>
            </a:fld>
            <a:endParaRPr lang="en-GB"/>
          </a:p>
        </p:txBody>
      </p:sp>
    </p:spTree>
    <p:extLst>
      <p:ext uri="{BB962C8B-B14F-4D97-AF65-F5344CB8AC3E}">
        <p14:creationId xmlns:p14="http://schemas.microsoft.com/office/powerpoint/2010/main" val="480111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8C952-93AD-4954-821D-B1C2CEADB6B2}" type="datetimeFigureOut">
              <a:rPr lang="en-GB" smtClean="0"/>
              <a:t>05/08/2020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E1787D9-DCC4-4644-9131-68699FAC4CAB}" type="slidenum">
              <a:rPr lang="en-GB" smtClean="0"/>
              <a:t>‹#›</a:t>
            </a:fld>
            <a:endParaRPr lang="en-GB"/>
          </a:p>
        </p:txBody>
      </p:sp>
    </p:spTree>
    <p:extLst>
      <p:ext uri="{BB962C8B-B14F-4D97-AF65-F5344CB8AC3E}">
        <p14:creationId xmlns:p14="http://schemas.microsoft.com/office/powerpoint/2010/main" val="4254633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38C952-93AD-4954-821D-B1C2CEADB6B2}" type="datetimeFigureOut">
              <a:rPr lang="en-GB" smtClean="0"/>
              <a:t>05/08/2020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1787D9-DCC4-4644-9131-68699FAC4CAB}" type="slidenum">
              <a:rPr lang="en-GB" smtClean="0"/>
              <a:t>‹#›</a:t>
            </a:fld>
            <a:endParaRPr lang="en-GB"/>
          </a:p>
        </p:txBody>
      </p:sp>
    </p:spTree>
    <p:extLst>
      <p:ext uri="{BB962C8B-B14F-4D97-AF65-F5344CB8AC3E}">
        <p14:creationId xmlns:p14="http://schemas.microsoft.com/office/powerpoint/2010/main" val="396159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38C952-93AD-4954-821D-B1C2CEADB6B2}" type="datetimeFigureOut">
              <a:rPr lang="en-GB" smtClean="0"/>
              <a:t>05/08/2020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1787D9-DCC4-4644-9131-68699FAC4CAB}" type="slidenum">
              <a:rPr lang="en-GB" smtClean="0"/>
              <a:t>‹#›</a:t>
            </a:fld>
            <a:endParaRPr lang="en-GB"/>
          </a:p>
        </p:txBody>
      </p:sp>
    </p:spTree>
    <p:extLst>
      <p:ext uri="{BB962C8B-B14F-4D97-AF65-F5344CB8AC3E}">
        <p14:creationId xmlns:p14="http://schemas.microsoft.com/office/powerpoint/2010/main" val="41115015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238C952-93AD-4954-821D-B1C2CEADB6B2}" type="datetimeFigureOut">
              <a:rPr lang="en-GB" smtClean="0"/>
              <a:t>05/08/2020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1787D9-DCC4-4644-9131-68699FAC4CAB}" type="slidenum">
              <a:rPr lang="en-GB" smtClean="0"/>
              <a:t>‹#›</a:t>
            </a:fld>
            <a:endParaRPr lang="en-GB"/>
          </a:p>
        </p:txBody>
      </p:sp>
    </p:spTree>
    <p:extLst>
      <p:ext uri="{BB962C8B-B14F-4D97-AF65-F5344CB8AC3E}">
        <p14:creationId xmlns:p14="http://schemas.microsoft.com/office/powerpoint/2010/main" val="16046045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238C952-93AD-4954-821D-B1C2CEADB6B2}" type="datetimeFigureOut">
              <a:rPr lang="en-GB" smtClean="0"/>
              <a:t>05/08/2020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1787D9-DCC4-4644-9131-68699FAC4CAB}" type="slidenum">
              <a:rPr lang="en-GB" smtClean="0"/>
              <a:t>‹#›</a:t>
            </a:fld>
            <a:endParaRPr lang="en-GB"/>
          </a:p>
        </p:txBody>
      </p:sp>
    </p:spTree>
    <p:extLst>
      <p:ext uri="{BB962C8B-B14F-4D97-AF65-F5344CB8AC3E}">
        <p14:creationId xmlns:p14="http://schemas.microsoft.com/office/powerpoint/2010/main" val="2936331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AAD36-7E8F-4188-B736-9A00399194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14FCFB-5F30-4975-94E9-1BFF64BAAB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3AC9BC8-D0BA-4090-9611-02C39875BF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872BF65-0EDE-4C5A-9EAB-31DACAA26B2A}"/>
              </a:ext>
            </a:extLst>
          </p:cNvPr>
          <p:cNvSpPr>
            <a:spLocks noGrp="1"/>
          </p:cNvSpPr>
          <p:nvPr>
            <p:ph type="dt" sz="half" idx="10"/>
          </p:nvPr>
        </p:nvSpPr>
        <p:spPr/>
        <p:txBody>
          <a:bodyPr/>
          <a:lstStyle/>
          <a:p>
            <a:fld id="{1DF16AB3-4B47-4B17-A477-49BDF341B642}" type="datetimeFigureOut">
              <a:rPr lang="en-GB" smtClean="0"/>
              <a:t>05/08/2020</a:t>
            </a:fld>
            <a:endParaRPr lang="en-GB"/>
          </a:p>
        </p:txBody>
      </p:sp>
      <p:sp>
        <p:nvSpPr>
          <p:cNvPr id="6" name="Footer Placeholder 5">
            <a:extLst>
              <a:ext uri="{FF2B5EF4-FFF2-40B4-BE49-F238E27FC236}">
                <a16:creationId xmlns:a16="http://schemas.microsoft.com/office/drawing/2014/main" id="{04595617-AA56-4F13-8AA4-F47262D865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9BBC19-E641-4F66-8E5C-D63412B2CE9F}"/>
              </a:ext>
            </a:extLst>
          </p:cNvPr>
          <p:cNvSpPr>
            <a:spLocks noGrp="1"/>
          </p:cNvSpPr>
          <p:nvPr>
            <p:ph type="sldNum" sz="quarter" idx="12"/>
          </p:nvPr>
        </p:nvSpPr>
        <p:spPr/>
        <p:txBody>
          <a:bodyPr/>
          <a:lstStyle/>
          <a:p>
            <a:fld id="{0C98CEFE-7DAA-40AE-9B15-A31CA07386EC}" type="slidenum">
              <a:rPr lang="en-GB" smtClean="0"/>
              <a:t>‹#›</a:t>
            </a:fld>
            <a:endParaRPr lang="en-GB"/>
          </a:p>
        </p:txBody>
      </p:sp>
    </p:spTree>
    <p:extLst>
      <p:ext uri="{BB962C8B-B14F-4D97-AF65-F5344CB8AC3E}">
        <p14:creationId xmlns:p14="http://schemas.microsoft.com/office/powerpoint/2010/main" val="3566149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p:cNvGrpSpPr>
            <a:grpSpLocks/>
          </p:cNvGrpSpPr>
          <p:nvPr userDrawn="1"/>
        </p:nvGrpSpPr>
        <p:grpSpPr bwMode="auto">
          <a:xfrm>
            <a:off x="-10584" y="-7938"/>
            <a:ext cx="12227984" cy="6873876"/>
            <a:chOff x="-8466" y="-8468"/>
            <a:chExt cx="9171316" cy="6874935"/>
          </a:xfrm>
        </p:grpSpPr>
        <p:cxnSp>
          <p:nvCxnSpPr>
            <p:cNvPr id="5" name="Straight Connector 4">
              <a:extLst>
                <a:ext uri="{FF2B5EF4-FFF2-40B4-BE49-F238E27FC236}">
                  <a16:creationId xmlns:a16="http://schemas.microsoft.com/office/drawing/2014/main" id="{B14DA8C4-1393-5342-9955-593D3C7999F1}"/>
                </a:ext>
              </a:extLst>
            </p:cNvPr>
            <p:cNvCxnSpPr/>
            <p:nvPr userDrawn="1"/>
          </p:nvCxnSpPr>
          <p:spPr>
            <a:xfrm flipV="1">
              <a:off x="5130456" y="4175239"/>
              <a:ext cx="4022869" cy="268328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E83D3AF9-3D56-2949-8B74-E856B0864E5B}"/>
                </a:ext>
              </a:extLst>
            </p:cNvPr>
            <p:cNvCxnSpPr/>
            <p:nvPr userDrawn="1"/>
          </p:nvCxnSpPr>
          <p:spPr>
            <a:xfrm>
              <a:off x="7043462" y="-529"/>
              <a:ext cx="1217656" cy="685905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 name="Freeform 6">
              <a:extLst>
                <a:ext uri="{FF2B5EF4-FFF2-40B4-BE49-F238E27FC236}">
                  <a16:creationId xmlns:a16="http://schemas.microsoft.com/office/drawing/2014/main" id="{25CC0F19-E449-8D4D-B291-F9DC45DF78B9}"/>
                </a:ext>
              </a:extLst>
            </p:cNvPr>
            <p:cNvSpPr/>
            <p:nvPr userDrawn="1"/>
          </p:nvSpPr>
          <p:spPr>
            <a:xfrm>
              <a:off x="6892644" y="-529"/>
              <a:ext cx="2268619"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a:extLst>
                <a:ext uri="{FF2B5EF4-FFF2-40B4-BE49-F238E27FC236}">
                  <a16:creationId xmlns:a16="http://schemas.microsoft.com/office/drawing/2014/main" id="{A77773C3-BF76-CB42-A441-A277BB840311}"/>
                </a:ext>
              </a:extLst>
            </p:cNvPr>
            <p:cNvSpPr/>
            <p:nvPr userDrawn="1"/>
          </p:nvSpPr>
          <p:spPr>
            <a:xfrm>
              <a:off x="7205393" y="-8468"/>
              <a:ext cx="1947932"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a:extLst>
                <a:ext uri="{FF2B5EF4-FFF2-40B4-BE49-F238E27FC236}">
                  <a16:creationId xmlns:a16="http://schemas.microsoft.com/office/drawing/2014/main" id="{7DA4A0CD-C6AA-C747-AC4E-AA7D5FD4F999}"/>
                </a:ext>
              </a:extLst>
            </p:cNvPr>
            <p:cNvSpPr/>
            <p:nvPr userDrawn="1"/>
          </p:nvSpPr>
          <p:spPr>
            <a:xfrm>
              <a:off x="6638635" y="3919613"/>
              <a:ext cx="251310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a:extLst>
                <a:ext uri="{FF2B5EF4-FFF2-40B4-BE49-F238E27FC236}">
                  <a16:creationId xmlns:a16="http://schemas.microsoft.com/office/drawing/2014/main" id="{36474794-B01D-5A49-A837-75C4F105DCF6}"/>
                </a:ext>
              </a:extLst>
            </p:cNvPr>
            <p:cNvSpPr/>
            <p:nvPr userDrawn="1"/>
          </p:nvSpPr>
          <p:spPr>
            <a:xfrm>
              <a:off x="7010123" y="-8468"/>
              <a:ext cx="2143202"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16943A93-6EA5-9345-B763-F91B91104AAC}"/>
                </a:ext>
              </a:extLst>
            </p:cNvPr>
            <p:cNvSpPr/>
            <p:nvPr userDrawn="1"/>
          </p:nvSpPr>
          <p:spPr>
            <a:xfrm>
              <a:off x="8296044" y="-8468"/>
              <a:ext cx="857281"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17B71FC4-DD6D-5F4C-9034-6F219270B784}"/>
                </a:ext>
              </a:extLst>
            </p:cNvPr>
            <p:cNvSpPr/>
            <p:nvPr/>
          </p:nvSpPr>
          <p:spPr>
            <a:xfrm>
              <a:off x="8094425" y="-8468"/>
              <a:ext cx="1066838"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4430F44-2873-B44E-9DBA-F05110F902D0}"/>
                </a:ext>
              </a:extLst>
            </p:cNvPr>
            <p:cNvSpPr/>
            <p:nvPr/>
          </p:nvSpPr>
          <p:spPr>
            <a:xfrm>
              <a:off x="8069024" y="4894488"/>
              <a:ext cx="1093826"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4E4D5F9D-57DB-274E-B21B-41F743A0553B}"/>
                </a:ext>
              </a:extLst>
            </p:cNvPr>
            <p:cNvSpPr/>
            <p:nvPr/>
          </p:nvSpPr>
          <p:spPr>
            <a:xfrm>
              <a:off x="-8466" y="-8468"/>
              <a:ext cx="863632"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a16="http://schemas.microsoft.com/office/drawing/2014/main" id="{16D6D2AD-06E0-1C49-A511-4F2092601F97}"/>
              </a:ext>
            </a:extLst>
          </p:cNvPr>
          <p:cNvSpPr>
            <a:spLocks noGrp="1"/>
          </p:cNvSpPr>
          <p:nvPr>
            <p:ph type="dt" sz="half" idx="10"/>
          </p:nvPr>
        </p:nvSpPr>
        <p:spPr/>
        <p:txBody>
          <a:bodyPr/>
          <a:lstStyle>
            <a:lvl1pPr>
              <a:defRPr/>
            </a:lvl1pPr>
          </a:lstStyle>
          <a:p>
            <a:pPr>
              <a:defRPr/>
            </a:pPr>
            <a:endParaRPr lang="en-US" altLang="en-US"/>
          </a:p>
        </p:txBody>
      </p:sp>
      <p:sp>
        <p:nvSpPr>
          <p:cNvPr id="16" name="Footer Placeholder 4">
            <a:extLst>
              <a:ext uri="{FF2B5EF4-FFF2-40B4-BE49-F238E27FC236}">
                <a16:creationId xmlns:a16="http://schemas.microsoft.com/office/drawing/2014/main" id="{0C23E377-A036-F748-A318-79043EA47025}"/>
              </a:ext>
            </a:extLst>
          </p:cNvPr>
          <p:cNvSpPr>
            <a:spLocks noGrp="1"/>
          </p:cNvSpPr>
          <p:nvPr>
            <p:ph type="ftr" sz="quarter" idx="11"/>
          </p:nvPr>
        </p:nvSpPr>
        <p:spPr/>
        <p:txBody>
          <a:bodyPr/>
          <a:lstStyle>
            <a:lvl1pPr>
              <a:defRPr/>
            </a:lvl1pPr>
          </a:lstStyle>
          <a:p>
            <a:pPr>
              <a:defRPr/>
            </a:pPr>
            <a:endParaRPr lang="en-US" altLang="en-US"/>
          </a:p>
        </p:txBody>
      </p:sp>
      <p:sp>
        <p:nvSpPr>
          <p:cNvPr id="17" name="Slide Number Placeholder 5">
            <a:extLst>
              <a:ext uri="{FF2B5EF4-FFF2-40B4-BE49-F238E27FC236}">
                <a16:creationId xmlns:a16="http://schemas.microsoft.com/office/drawing/2014/main" id="{DA7BBB34-CC8C-E84D-9E33-F61B4D11C9CF}"/>
              </a:ext>
            </a:extLst>
          </p:cNvPr>
          <p:cNvSpPr>
            <a:spLocks noGrp="1"/>
          </p:cNvSpPr>
          <p:nvPr>
            <p:ph type="sldNum" sz="quarter" idx="12"/>
          </p:nvPr>
        </p:nvSpPr>
        <p:spPr/>
        <p:txBody>
          <a:bodyPr/>
          <a:lstStyle>
            <a:lvl1pPr>
              <a:defRPr/>
            </a:lvl1pPr>
          </a:lstStyle>
          <a:p>
            <a:pPr>
              <a:defRPr/>
            </a:pPr>
            <a:fld id="{750BB08E-B7A1-4F1D-B57F-741154A67820}" type="slidenum">
              <a:rPr lang="en-US" altLang="en-US"/>
              <a:pPr>
                <a:defRPr/>
              </a:pPr>
              <a:t>‹#›</a:t>
            </a:fld>
            <a:endParaRPr lang="en-US" altLang="en-US"/>
          </a:p>
        </p:txBody>
      </p:sp>
    </p:spTree>
    <p:extLst>
      <p:ext uri="{BB962C8B-B14F-4D97-AF65-F5344CB8AC3E}">
        <p14:creationId xmlns:p14="http://schemas.microsoft.com/office/powerpoint/2010/main" val="1212421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73947B6-45B3-7545-AEE0-4BA78F6BD50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E6927822-576E-AD4A-98A5-59822E33140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CDFF30C-D07A-8C40-ACE5-7CC91BD791EE}"/>
              </a:ext>
            </a:extLst>
          </p:cNvPr>
          <p:cNvSpPr>
            <a:spLocks noGrp="1"/>
          </p:cNvSpPr>
          <p:nvPr>
            <p:ph type="sldNum" sz="quarter" idx="12"/>
          </p:nvPr>
        </p:nvSpPr>
        <p:spPr/>
        <p:txBody>
          <a:bodyPr/>
          <a:lstStyle>
            <a:lvl1pPr>
              <a:defRPr/>
            </a:lvl1pPr>
          </a:lstStyle>
          <a:p>
            <a:pPr>
              <a:defRPr/>
            </a:pPr>
            <a:fld id="{FCFAD194-28AE-4268-8061-CA284707D2A4}" type="slidenum">
              <a:rPr lang="en-US" altLang="en-US"/>
              <a:pPr>
                <a:defRPr/>
              </a:pPr>
              <a:t>‹#›</a:t>
            </a:fld>
            <a:endParaRPr lang="en-US" altLang="en-US"/>
          </a:p>
        </p:txBody>
      </p:sp>
    </p:spTree>
    <p:extLst>
      <p:ext uri="{BB962C8B-B14F-4D97-AF65-F5344CB8AC3E}">
        <p14:creationId xmlns:p14="http://schemas.microsoft.com/office/powerpoint/2010/main" val="3026862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extBox 17"/>
          <p:cNvSpPr txBox="1">
            <a:spLocks noChangeArrowheads="1"/>
          </p:cNvSpPr>
          <p:nvPr userDrawn="1"/>
        </p:nvSpPr>
        <p:spPr bwMode="auto">
          <a:xfrm>
            <a:off x="10394952" y="133191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800"/>
          </a:p>
        </p:txBody>
      </p:sp>
      <p:sp>
        <p:nvSpPr>
          <p:cNvPr id="2" name="Title 1"/>
          <p:cNvSpPr>
            <a:spLocks noGrp="1"/>
          </p:cNvSpPr>
          <p:nvPr>
            <p:ph type="title"/>
          </p:nvPr>
        </p:nvSpPr>
        <p:spPr/>
        <p:txBody>
          <a:bodyPr>
            <a:normAutofit/>
          </a:bodyPr>
          <a:lstStyle>
            <a:lvl1pPr>
              <a:defRPr sz="3600">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86E4EEA4-D0A7-3346-A8A6-9613C858FB1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261726D4-1558-DC42-9BCA-2457ECDC533B}"/>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3B682ACB-D59C-254C-9E3B-979A7F6004DB}"/>
              </a:ext>
            </a:extLst>
          </p:cNvPr>
          <p:cNvSpPr>
            <a:spLocks noGrp="1"/>
          </p:cNvSpPr>
          <p:nvPr>
            <p:ph type="sldNum" sz="quarter" idx="12"/>
          </p:nvPr>
        </p:nvSpPr>
        <p:spPr/>
        <p:txBody>
          <a:bodyPr/>
          <a:lstStyle>
            <a:lvl1pPr>
              <a:defRPr/>
            </a:lvl1pPr>
          </a:lstStyle>
          <a:p>
            <a:pPr>
              <a:defRPr/>
            </a:pPr>
            <a:fld id="{22E398EF-772A-4A02-967B-6AEF17A824F2}" type="slidenum">
              <a:rPr lang="en-US" altLang="en-US"/>
              <a:pPr>
                <a:defRPr/>
              </a:pPr>
              <a:t>‹#›</a:t>
            </a:fld>
            <a:endParaRPr lang="en-US" altLang="en-US"/>
          </a:p>
        </p:txBody>
      </p:sp>
    </p:spTree>
    <p:extLst>
      <p:ext uri="{BB962C8B-B14F-4D97-AF65-F5344CB8AC3E}">
        <p14:creationId xmlns:p14="http://schemas.microsoft.com/office/powerpoint/2010/main" val="35918212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3947B6-45B3-7545-AEE0-4BA78F6BD50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E6927822-576E-AD4A-98A5-59822E33140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CDFF30C-D07A-8C40-ACE5-7CC91BD791EE}"/>
              </a:ext>
            </a:extLst>
          </p:cNvPr>
          <p:cNvSpPr>
            <a:spLocks noGrp="1"/>
          </p:cNvSpPr>
          <p:nvPr>
            <p:ph type="sldNum" sz="quarter" idx="12"/>
          </p:nvPr>
        </p:nvSpPr>
        <p:spPr/>
        <p:txBody>
          <a:bodyPr/>
          <a:lstStyle>
            <a:lvl1pPr>
              <a:defRPr/>
            </a:lvl1pPr>
          </a:lstStyle>
          <a:p>
            <a:pPr>
              <a:defRPr/>
            </a:pPr>
            <a:fld id="{8317FEF2-7F38-48CE-B421-B4E487B5C9C5}" type="slidenum">
              <a:rPr lang="en-US" altLang="en-US"/>
              <a:pPr>
                <a:defRPr/>
              </a:pPr>
              <a:t>‹#›</a:t>
            </a:fld>
            <a:endParaRPr lang="en-US" altLang="en-US"/>
          </a:p>
        </p:txBody>
      </p:sp>
    </p:spTree>
    <p:extLst>
      <p:ext uri="{BB962C8B-B14F-4D97-AF65-F5344CB8AC3E}">
        <p14:creationId xmlns:p14="http://schemas.microsoft.com/office/powerpoint/2010/main" val="4119350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812801" y="2160589"/>
            <a:ext cx="4117479" cy="3880772"/>
          </a:xfrm>
        </p:spPr>
        <p:txBody>
          <a:bodyPr>
            <a:normAutofit/>
          </a:bodyPr>
          <a:lstStyle>
            <a:lvl1pPr>
              <a:buClr>
                <a:schemeClr val="tx2"/>
              </a:buClr>
              <a:defRPr sz="1800"/>
            </a:lvl1pPr>
            <a:lvl2pPr>
              <a:buClr>
                <a:schemeClr val="tx2"/>
              </a:buClr>
              <a:defRPr sz="1600"/>
            </a:lvl2pPr>
            <a:lvl3pPr>
              <a:buClr>
                <a:schemeClr val="tx2"/>
              </a:buClr>
              <a:defRPr sz="1400"/>
            </a:lvl3pPr>
            <a:lvl4pPr>
              <a:buClr>
                <a:schemeClr val="tx2"/>
              </a:buClr>
              <a:defRPr sz="1200"/>
            </a:lvl4pPr>
            <a:lvl5pPr>
              <a:buClr>
                <a:schemeClr val="tx2"/>
              </a:buCl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58939" y="2160590"/>
            <a:ext cx="4117480" cy="3880773"/>
          </a:xfrm>
        </p:spPr>
        <p:txBody>
          <a:bodyPr>
            <a:normAutofit/>
          </a:bodyPr>
          <a:lstStyle>
            <a:lvl1pPr>
              <a:buClr>
                <a:schemeClr val="tx2"/>
              </a:buClr>
              <a:defRPr sz="1800"/>
            </a:lvl1pPr>
            <a:lvl2pPr>
              <a:buClr>
                <a:schemeClr val="tx2"/>
              </a:buClr>
              <a:defRPr sz="1600"/>
            </a:lvl2pPr>
            <a:lvl3pPr>
              <a:buClr>
                <a:schemeClr val="tx2"/>
              </a:buClr>
              <a:defRPr sz="1400"/>
            </a:lvl3pPr>
            <a:lvl4pPr>
              <a:buClr>
                <a:schemeClr val="tx2"/>
              </a:buClr>
              <a:defRPr sz="1200"/>
            </a:lvl4pPr>
            <a:lvl5pPr>
              <a:buClr>
                <a:schemeClr val="tx2"/>
              </a:buCl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C73947B6-45B3-7545-AEE0-4BA78F6BD50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E6927822-576E-AD4A-98A5-59822E331405}"/>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7CDFF30C-D07A-8C40-ACE5-7CC91BD791EE}"/>
              </a:ext>
            </a:extLst>
          </p:cNvPr>
          <p:cNvSpPr>
            <a:spLocks noGrp="1"/>
          </p:cNvSpPr>
          <p:nvPr>
            <p:ph type="sldNum" sz="quarter" idx="12"/>
          </p:nvPr>
        </p:nvSpPr>
        <p:spPr/>
        <p:txBody>
          <a:bodyPr/>
          <a:lstStyle>
            <a:lvl1pPr>
              <a:defRPr/>
            </a:lvl1pPr>
          </a:lstStyle>
          <a:p>
            <a:pPr>
              <a:defRPr/>
            </a:pPr>
            <a:fld id="{995DBF92-E5AF-440D-B474-84E609F7E7F1}" type="slidenum">
              <a:rPr lang="en-US" altLang="en-US"/>
              <a:pPr>
                <a:defRPr/>
              </a:pPr>
              <a:t>‹#›</a:t>
            </a:fld>
            <a:endParaRPr lang="en-US" altLang="en-US"/>
          </a:p>
        </p:txBody>
      </p:sp>
    </p:spTree>
    <p:extLst>
      <p:ext uri="{BB962C8B-B14F-4D97-AF65-F5344CB8AC3E}">
        <p14:creationId xmlns:p14="http://schemas.microsoft.com/office/powerpoint/2010/main" val="21599686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C73947B6-45B3-7545-AEE0-4BA78F6BD50B}"/>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E6927822-576E-AD4A-98A5-59822E331405}"/>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7CDFF30C-D07A-8C40-ACE5-7CC91BD791EE}"/>
              </a:ext>
            </a:extLst>
          </p:cNvPr>
          <p:cNvSpPr>
            <a:spLocks noGrp="1"/>
          </p:cNvSpPr>
          <p:nvPr>
            <p:ph type="sldNum" sz="quarter" idx="12"/>
          </p:nvPr>
        </p:nvSpPr>
        <p:spPr/>
        <p:txBody>
          <a:bodyPr/>
          <a:lstStyle>
            <a:lvl1pPr>
              <a:defRPr/>
            </a:lvl1pPr>
          </a:lstStyle>
          <a:p>
            <a:pPr>
              <a:defRPr/>
            </a:pPr>
            <a:fld id="{1835CB21-0E50-4215-B05E-9C5B85FE96AE}" type="slidenum">
              <a:rPr lang="en-US" altLang="en-US"/>
              <a:pPr>
                <a:defRPr/>
              </a:pPr>
              <a:t>‹#›</a:t>
            </a:fld>
            <a:endParaRPr lang="en-US" altLang="en-US"/>
          </a:p>
        </p:txBody>
      </p:sp>
    </p:spTree>
    <p:extLst>
      <p:ext uri="{BB962C8B-B14F-4D97-AF65-F5344CB8AC3E}">
        <p14:creationId xmlns:p14="http://schemas.microsoft.com/office/powerpoint/2010/main" val="3081548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C73947B6-45B3-7545-AEE0-4BA78F6BD50B}"/>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E6927822-576E-AD4A-98A5-59822E331405}"/>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7CDFF30C-D07A-8C40-ACE5-7CC91BD791EE}"/>
              </a:ext>
            </a:extLst>
          </p:cNvPr>
          <p:cNvSpPr>
            <a:spLocks noGrp="1"/>
          </p:cNvSpPr>
          <p:nvPr>
            <p:ph type="sldNum" sz="quarter" idx="12"/>
          </p:nvPr>
        </p:nvSpPr>
        <p:spPr/>
        <p:txBody>
          <a:bodyPr/>
          <a:lstStyle>
            <a:lvl1pPr>
              <a:defRPr/>
            </a:lvl1pPr>
          </a:lstStyle>
          <a:p>
            <a:pPr>
              <a:defRPr/>
            </a:pPr>
            <a:fld id="{D9FC43CD-171A-4203-85B8-B052127089DC}" type="slidenum">
              <a:rPr lang="en-US" altLang="en-US"/>
              <a:pPr>
                <a:defRPr/>
              </a:pPr>
              <a:t>‹#›</a:t>
            </a:fld>
            <a:endParaRPr lang="en-US" altLang="en-US"/>
          </a:p>
        </p:txBody>
      </p:sp>
    </p:spTree>
    <p:extLst>
      <p:ext uri="{BB962C8B-B14F-4D97-AF65-F5344CB8AC3E}">
        <p14:creationId xmlns:p14="http://schemas.microsoft.com/office/powerpoint/2010/main" val="11877263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73947B6-45B3-7545-AEE0-4BA78F6BD50B}"/>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E6927822-576E-AD4A-98A5-59822E331405}"/>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7CDFF30C-D07A-8C40-ACE5-7CC91BD791EE}"/>
              </a:ext>
            </a:extLst>
          </p:cNvPr>
          <p:cNvSpPr>
            <a:spLocks noGrp="1"/>
          </p:cNvSpPr>
          <p:nvPr>
            <p:ph type="sldNum" sz="quarter" idx="12"/>
          </p:nvPr>
        </p:nvSpPr>
        <p:spPr/>
        <p:txBody>
          <a:bodyPr/>
          <a:lstStyle>
            <a:lvl1pPr>
              <a:defRPr/>
            </a:lvl1pPr>
          </a:lstStyle>
          <a:p>
            <a:pPr>
              <a:defRPr/>
            </a:pPr>
            <a:fld id="{60470687-625A-4076-98EA-F843E683A636}" type="slidenum">
              <a:rPr lang="en-US" altLang="en-US"/>
              <a:pPr>
                <a:defRPr/>
              </a:pPr>
              <a:t>‹#›</a:t>
            </a:fld>
            <a:endParaRPr lang="en-US" altLang="en-US"/>
          </a:p>
        </p:txBody>
      </p:sp>
    </p:spTree>
    <p:extLst>
      <p:ext uri="{BB962C8B-B14F-4D97-AF65-F5344CB8AC3E}">
        <p14:creationId xmlns:p14="http://schemas.microsoft.com/office/powerpoint/2010/main" val="2330717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C73947B6-45B3-7545-AEE0-4BA78F6BD50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E6927822-576E-AD4A-98A5-59822E331405}"/>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7CDFF30C-D07A-8C40-ACE5-7CC91BD791EE}"/>
              </a:ext>
            </a:extLst>
          </p:cNvPr>
          <p:cNvSpPr>
            <a:spLocks noGrp="1"/>
          </p:cNvSpPr>
          <p:nvPr>
            <p:ph type="sldNum" sz="quarter" idx="12"/>
          </p:nvPr>
        </p:nvSpPr>
        <p:spPr/>
        <p:txBody>
          <a:bodyPr/>
          <a:lstStyle>
            <a:lvl1pPr>
              <a:defRPr/>
            </a:lvl1pPr>
          </a:lstStyle>
          <a:p>
            <a:pPr>
              <a:defRPr/>
            </a:pPr>
            <a:fld id="{AF127BF0-D6B2-4F69-ADE3-6AC533565CB4}" type="slidenum">
              <a:rPr lang="en-US" altLang="en-US"/>
              <a:pPr>
                <a:defRPr/>
              </a:pPr>
              <a:t>‹#›</a:t>
            </a:fld>
            <a:endParaRPr lang="en-US" altLang="en-US"/>
          </a:p>
        </p:txBody>
      </p:sp>
    </p:spTree>
    <p:extLst>
      <p:ext uri="{BB962C8B-B14F-4D97-AF65-F5344CB8AC3E}">
        <p14:creationId xmlns:p14="http://schemas.microsoft.com/office/powerpoint/2010/main" val="2021792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73947B6-45B3-7545-AEE0-4BA78F6BD50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E6927822-576E-AD4A-98A5-59822E331405}"/>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7CDFF30C-D07A-8C40-ACE5-7CC91BD791EE}"/>
              </a:ext>
            </a:extLst>
          </p:cNvPr>
          <p:cNvSpPr>
            <a:spLocks noGrp="1"/>
          </p:cNvSpPr>
          <p:nvPr>
            <p:ph type="sldNum" sz="quarter" idx="12"/>
          </p:nvPr>
        </p:nvSpPr>
        <p:spPr/>
        <p:txBody>
          <a:bodyPr/>
          <a:lstStyle>
            <a:lvl1pPr>
              <a:defRPr/>
            </a:lvl1pPr>
          </a:lstStyle>
          <a:p>
            <a:pPr>
              <a:defRPr/>
            </a:pPr>
            <a:fld id="{BE67CB45-AA71-4AD6-8C9A-2F76890C69B6}" type="slidenum">
              <a:rPr lang="en-US" altLang="en-US"/>
              <a:pPr>
                <a:defRPr/>
              </a:pPr>
              <a:t>‹#›</a:t>
            </a:fld>
            <a:endParaRPr lang="en-US" altLang="en-US"/>
          </a:p>
        </p:txBody>
      </p:sp>
    </p:spTree>
    <p:extLst>
      <p:ext uri="{BB962C8B-B14F-4D97-AF65-F5344CB8AC3E}">
        <p14:creationId xmlns:p14="http://schemas.microsoft.com/office/powerpoint/2010/main" val="3063539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3170E-9855-4B99-8ED5-22B09664717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1B2F378-6601-4323-B13B-99FFC5FA86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76E8D2-D6D6-4C16-95B2-8D1087F8DB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3ACB956-0FBE-473D-BA88-62484C066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F91FEB-7A13-420D-BB22-3F8433C76E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AE194C2-64D1-4C67-AD22-F7E3EBA2C3A0}"/>
              </a:ext>
            </a:extLst>
          </p:cNvPr>
          <p:cNvSpPr>
            <a:spLocks noGrp="1"/>
          </p:cNvSpPr>
          <p:nvPr>
            <p:ph type="dt" sz="half" idx="10"/>
          </p:nvPr>
        </p:nvSpPr>
        <p:spPr/>
        <p:txBody>
          <a:bodyPr/>
          <a:lstStyle/>
          <a:p>
            <a:fld id="{1DF16AB3-4B47-4B17-A477-49BDF341B642}" type="datetimeFigureOut">
              <a:rPr lang="en-GB" smtClean="0"/>
              <a:t>05/08/2020</a:t>
            </a:fld>
            <a:endParaRPr lang="en-GB"/>
          </a:p>
        </p:txBody>
      </p:sp>
      <p:sp>
        <p:nvSpPr>
          <p:cNvPr id="8" name="Footer Placeholder 7">
            <a:extLst>
              <a:ext uri="{FF2B5EF4-FFF2-40B4-BE49-F238E27FC236}">
                <a16:creationId xmlns:a16="http://schemas.microsoft.com/office/drawing/2014/main" id="{ECDCE953-01ED-405C-A503-D7C162EEC82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F90F224-1BB2-43F8-B8E6-38B27F5FE339}"/>
              </a:ext>
            </a:extLst>
          </p:cNvPr>
          <p:cNvSpPr>
            <a:spLocks noGrp="1"/>
          </p:cNvSpPr>
          <p:nvPr>
            <p:ph type="sldNum" sz="quarter" idx="12"/>
          </p:nvPr>
        </p:nvSpPr>
        <p:spPr/>
        <p:txBody>
          <a:bodyPr/>
          <a:lstStyle/>
          <a:p>
            <a:fld id="{0C98CEFE-7DAA-40AE-9B15-A31CA07386EC}" type="slidenum">
              <a:rPr lang="en-GB" smtClean="0"/>
              <a:t>‹#›</a:t>
            </a:fld>
            <a:endParaRPr lang="en-GB"/>
          </a:p>
        </p:txBody>
      </p:sp>
    </p:spTree>
    <p:extLst>
      <p:ext uri="{BB962C8B-B14F-4D97-AF65-F5344CB8AC3E}">
        <p14:creationId xmlns:p14="http://schemas.microsoft.com/office/powerpoint/2010/main" val="2885936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3947B6-45B3-7545-AEE0-4BA78F6BD50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E6927822-576E-AD4A-98A5-59822E33140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CDFF30C-D07A-8C40-ACE5-7CC91BD791EE}"/>
              </a:ext>
            </a:extLst>
          </p:cNvPr>
          <p:cNvSpPr>
            <a:spLocks noGrp="1"/>
          </p:cNvSpPr>
          <p:nvPr>
            <p:ph type="sldNum" sz="quarter" idx="12"/>
          </p:nvPr>
        </p:nvSpPr>
        <p:spPr/>
        <p:txBody>
          <a:bodyPr/>
          <a:lstStyle>
            <a:lvl1pPr>
              <a:defRPr/>
            </a:lvl1pPr>
          </a:lstStyle>
          <a:p>
            <a:pPr>
              <a:defRPr/>
            </a:pPr>
            <a:fld id="{D51399E4-AB9E-4441-BEBC-FFB0B627235F}" type="slidenum">
              <a:rPr lang="en-US" altLang="en-US"/>
              <a:pPr>
                <a:defRPr/>
              </a:pPr>
              <a:t>‹#›</a:t>
            </a:fld>
            <a:endParaRPr lang="en-US" altLang="en-US"/>
          </a:p>
        </p:txBody>
      </p:sp>
    </p:spTree>
    <p:extLst>
      <p:ext uri="{BB962C8B-B14F-4D97-AF65-F5344CB8AC3E}">
        <p14:creationId xmlns:p14="http://schemas.microsoft.com/office/powerpoint/2010/main" val="22290327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9A9505-7B1C-504A-ABAC-3271F6A835C6}"/>
              </a:ext>
            </a:extLst>
          </p:cNvPr>
          <p:cNvSpPr txBox="1">
            <a:spLocks noChangeArrowheads="1"/>
          </p:cNvSpPr>
          <p:nvPr/>
        </p:nvSpPr>
        <p:spPr bwMode="auto">
          <a:xfrm>
            <a:off x="643467"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a:solidFill>
                  <a:schemeClr val="accent1"/>
                </a:solidFill>
              </a:rPr>
              <a:t>“</a:t>
            </a:r>
          </a:p>
        </p:txBody>
      </p:sp>
      <p:sp>
        <p:nvSpPr>
          <p:cNvPr id="6" name="TextBox 5">
            <a:extLst>
              <a:ext uri="{FF2B5EF4-FFF2-40B4-BE49-F238E27FC236}">
                <a16:creationId xmlns:a16="http://schemas.microsoft.com/office/drawing/2014/main" id="{4D398634-66EF-4D42-A5FE-78F5B2FEFAC1}"/>
              </a:ext>
            </a:extLst>
          </p:cNvPr>
          <p:cNvSpPr txBox="1">
            <a:spLocks noChangeArrowheads="1"/>
          </p:cNvSpPr>
          <p:nvPr/>
        </p:nvSpPr>
        <p:spPr bwMode="auto">
          <a:xfrm>
            <a:off x="8997951"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a:solidFill>
                  <a:schemeClr val="accent1"/>
                </a:solidFill>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BA77C111-4DEA-904F-8D52-4AD66DCF4A9D}"/>
              </a:ext>
            </a:extLst>
          </p:cNvPr>
          <p:cNvSpPr>
            <a:spLocks noGrp="1"/>
          </p:cNvSpPr>
          <p:nvPr>
            <p:ph type="dt" sz="half" idx="14"/>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E985985D-3C2A-D14A-8C37-F0E827B92A8D}"/>
              </a:ext>
            </a:extLst>
          </p:cNvPr>
          <p:cNvSpPr>
            <a:spLocks noGrp="1"/>
          </p:cNvSpPr>
          <p:nvPr>
            <p:ph type="ftr" sz="quarter" idx="15"/>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191451E0-85D8-D648-A40F-50E734965275}"/>
              </a:ext>
            </a:extLst>
          </p:cNvPr>
          <p:cNvSpPr>
            <a:spLocks noGrp="1"/>
          </p:cNvSpPr>
          <p:nvPr>
            <p:ph type="sldNum" sz="quarter" idx="16"/>
          </p:nvPr>
        </p:nvSpPr>
        <p:spPr/>
        <p:txBody>
          <a:bodyPr/>
          <a:lstStyle>
            <a:lvl1pPr>
              <a:defRPr/>
            </a:lvl1pPr>
          </a:lstStyle>
          <a:p>
            <a:pPr>
              <a:defRPr/>
            </a:pPr>
            <a:fld id="{BCC75ED1-B841-459B-B7A6-3E7213334859}" type="slidenum">
              <a:rPr lang="en-US" altLang="en-US"/>
              <a:pPr>
                <a:defRPr/>
              </a:pPr>
              <a:t>‹#›</a:t>
            </a:fld>
            <a:endParaRPr lang="en-US" altLang="en-US"/>
          </a:p>
        </p:txBody>
      </p:sp>
    </p:spTree>
    <p:extLst>
      <p:ext uri="{BB962C8B-B14F-4D97-AF65-F5344CB8AC3E}">
        <p14:creationId xmlns:p14="http://schemas.microsoft.com/office/powerpoint/2010/main" val="726347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3947B6-45B3-7545-AEE0-4BA78F6BD50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E6927822-576E-AD4A-98A5-59822E33140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CDFF30C-D07A-8C40-ACE5-7CC91BD791EE}"/>
              </a:ext>
            </a:extLst>
          </p:cNvPr>
          <p:cNvSpPr>
            <a:spLocks noGrp="1"/>
          </p:cNvSpPr>
          <p:nvPr>
            <p:ph type="sldNum" sz="quarter" idx="12"/>
          </p:nvPr>
        </p:nvSpPr>
        <p:spPr/>
        <p:txBody>
          <a:bodyPr/>
          <a:lstStyle>
            <a:lvl1pPr>
              <a:defRPr/>
            </a:lvl1pPr>
          </a:lstStyle>
          <a:p>
            <a:pPr>
              <a:defRPr/>
            </a:pPr>
            <a:fld id="{1EEDD3F6-127D-46B6-B561-5DBFD315EA85}" type="slidenum">
              <a:rPr lang="en-US" altLang="en-US"/>
              <a:pPr>
                <a:defRPr/>
              </a:pPr>
              <a:t>‹#›</a:t>
            </a:fld>
            <a:endParaRPr lang="en-US" altLang="en-US"/>
          </a:p>
        </p:txBody>
      </p:sp>
    </p:spTree>
    <p:extLst>
      <p:ext uri="{BB962C8B-B14F-4D97-AF65-F5344CB8AC3E}">
        <p14:creationId xmlns:p14="http://schemas.microsoft.com/office/powerpoint/2010/main" val="30863383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DD7676-E6FD-384E-899B-3863EC1018A7}"/>
              </a:ext>
            </a:extLst>
          </p:cNvPr>
          <p:cNvSpPr txBox="1">
            <a:spLocks noChangeArrowheads="1"/>
          </p:cNvSpPr>
          <p:nvPr/>
        </p:nvSpPr>
        <p:spPr bwMode="auto">
          <a:xfrm>
            <a:off x="643467"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a:solidFill>
                  <a:schemeClr val="accent1"/>
                </a:solidFill>
              </a:rPr>
              <a:t>“</a:t>
            </a:r>
          </a:p>
        </p:txBody>
      </p:sp>
      <p:sp>
        <p:nvSpPr>
          <p:cNvPr id="6" name="TextBox 5">
            <a:extLst>
              <a:ext uri="{FF2B5EF4-FFF2-40B4-BE49-F238E27FC236}">
                <a16:creationId xmlns:a16="http://schemas.microsoft.com/office/drawing/2014/main" id="{D38A9163-B21D-BA4C-9903-6E818BEE1E89}"/>
              </a:ext>
            </a:extLst>
          </p:cNvPr>
          <p:cNvSpPr txBox="1">
            <a:spLocks noChangeArrowheads="1"/>
          </p:cNvSpPr>
          <p:nvPr/>
        </p:nvSpPr>
        <p:spPr bwMode="auto">
          <a:xfrm>
            <a:off x="8997951"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a:solidFill>
                  <a:schemeClr val="accent1"/>
                </a:solidFill>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7C8D23AA-177D-2B46-84F0-F38DE95D875F}"/>
              </a:ext>
            </a:extLst>
          </p:cNvPr>
          <p:cNvSpPr>
            <a:spLocks noGrp="1"/>
          </p:cNvSpPr>
          <p:nvPr>
            <p:ph type="dt" sz="half" idx="14"/>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A5AAEABB-42FE-A34C-9F17-88D16109F15E}"/>
              </a:ext>
            </a:extLst>
          </p:cNvPr>
          <p:cNvSpPr>
            <a:spLocks noGrp="1"/>
          </p:cNvSpPr>
          <p:nvPr>
            <p:ph type="ftr" sz="quarter" idx="15"/>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168CF75A-147C-A348-AF60-3A32E0B263A3}"/>
              </a:ext>
            </a:extLst>
          </p:cNvPr>
          <p:cNvSpPr>
            <a:spLocks noGrp="1"/>
          </p:cNvSpPr>
          <p:nvPr>
            <p:ph type="sldNum" sz="quarter" idx="16"/>
          </p:nvPr>
        </p:nvSpPr>
        <p:spPr/>
        <p:txBody>
          <a:bodyPr/>
          <a:lstStyle>
            <a:lvl1pPr>
              <a:defRPr/>
            </a:lvl1pPr>
          </a:lstStyle>
          <a:p>
            <a:pPr>
              <a:defRPr/>
            </a:pPr>
            <a:fld id="{87008C2B-EB91-4AAC-AFBF-32C85FFEC461}" type="slidenum">
              <a:rPr lang="en-US" altLang="en-US"/>
              <a:pPr>
                <a:defRPr/>
              </a:pPr>
              <a:t>‹#›</a:t>
            </a:fld>
            <a:endParaRPr lang="en-US" altLang="en-US"/>
          </a:p>
        </p:txBody>
      </p:sp>
    </p:spTree>
    <p:extLst>
      <p:ext uri="{BB962C8B-B14F-4D97-AF65-F5344CB8AC3E}">
        <p14:creationId xmlns:p14="http://schemas.microsoft.com/office/powerpoint/2010/main" val="35212908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C73947B6-45B3-7545-AEE0-4BA78F6BD50B}"/>
              </a:ext>
            </a:extLst>
          </p:cNvPr>
          <p:cNvSpPr>
            <a:spLocks noGrp="1"/>
          </p:cNvSpPr>
          <p:nvPr>
            <p:ph type="dt" sz="half" idx="14"/>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E6927822-576E-AD4A-98A5-59822E331405}"/>
              </a:ext>
            </a:extLst>
          </p:cNvPr>
          <p:cNvSpPr>
            <a:spLocks noGrp="1"/>
          </p:cNvSpPr>
          <p:nvPr>
            <p:ph type="ftr" sz="quarter" idx="15"/>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7CDFF30C-D07A-8C40-ACE5-7CC91BD791EE}"/>
              </a:ext>
            </a:extLst>
          </p:cNvPr>
          <p:cNvSpPr>
            <a:spLocks noGrp="1"/>
          </p:cNvSpPr>
          <p:nvPr>
            <p:ph type="sldNum" sz="quarter" idx="16"/>
          </p:nvPr>
        </p:nvSpPr>
        <p:spPr/>
        <p:txBody>
          <a:bodyPr/>
          <a:lstStyle>
            <a:lvl1pPr>
              <a:defRPr/>
            </a:lvl1pPr>
          </a:lstStyle>
          <a:p>
            <a:pPr>
              <a:defRPr/>
            </a:pPr>
            <a:fld id="{DEC9F655-38D5-417D-8E52-53697856A8B3}" type="slidenum">
              <a:rPr lang="en-US" altLang="en-US"/>
              <a:pPr>
                <a:defRPr/>
              </a:pPr>
              <a:t>‹#›</a:t>
            </a:fld>
            <a:endParaRPr lang="en-US" altLang="en-US"/>
          </a:p>
        </p:txBody>
      </p:sp>
    </p:spTree>
    <p:extLst>
      <p:ext uri="{BB962C8B-B14F-4D97-AF65-F5344CB8AC3E}">
        <p14:creationId xmlns:p14="http://schemas.microsoft.com/office/powerpoint/2010/main" val="35133964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73947B6-45B3-7545-AEE0-4BA78F6BD50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E6927822-576E-AD4A-98A5-59822E33140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CDFF30C-D07A-8C40-ACE5-7CC91BD791EE}"/>
              </a:ext>
            </a:extLst>
          </p:cNvPr>
          <p:cNvSpPr>
            <a:spLocks noGrp="1"/>
          </p:cNvSpPr>
          <p:nvPr>
            <p:ph type="sldNum" sz="quarter" idx="12"/>
          </p:nvPr>
        </p:nvSpPr>
        <p:spPr/>
        <p:txBody>
          <a:bodyPr/>
          <a:lstStyle>
            <a:lvl1pPr>
              <a:defRPr/>
            </a:lvl1pPr>
          </a:lstStyle>
          <a:p>
            <a:pPr>
              <a:defRPr/>
            </a:pPr>
            <a:fld id="{E3553899-F335-4296-900F-7B4112442DE8}" type="slidenum">
              <a:rPr lang="en-US" altLang="en-US"/>
              <a:pPr>
                <a:defRPr/>
              </a:pPr>
              <a:t>‹#›</a:t>
            </a:fld>
            <a:endParaRPr lang="en-US" altLang="en-US"/>
          </a:p>
        </p:txBody>
      </p:sp>
    </p:spTree>
    <p:extLst>
      <p:ext uri="{BB962C8B-B14F-4D97-AF65-F5344CB8AC3E}">
        <p14:creationId xmlns:p14="http://schemas.microsoft.com/office/powerpoint/2010/main" val="35557133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73947B6-45B3-7545-AEE0-4BA78F6BD50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E6927822-576E-AD4A-98A5-59822E33140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CDFF30C-D07A-8C40-ACE5-7CC91BD791EE}"/>
              </a:ext>
            </a:extLst>
          </p:cNvPr>
          <p:cNvSpPr>
            <a:spLocks noGrp="1"/>
          </p:cNvSpPr>
          <p:nvPr>
            <p:ph type="sldNum" sz="quarter" idx="12"/>
          </p:nvPr>
        </p:nvSpPr>
        <p:spPr/>
        <p:txBody>
          <a:bodyPr/>
          <a:lstStyle>
            <a:lvl1pPr>
              <a:defRPr/>
            </a:lvl1pPr>
          </a:lstStyle>
          <a:p>
            <a:pPr>
              <a:defRPr/>
            </a:pPr>
            <a:fld id="{5652AC00-F929-4815-9C95-C02130FB0484}" type="slidenum">
              <a:rPr lang="en-US" altLang="en-US"/>
              <a:pPr>
                <a:defRPr/>
              </a:pPr>
              <a:t>‹#›</a:t>
            </a:fld>
            <a:endParaRPr lang="en-US" altLang="en-US"/>
          </a:p>
        </p:txBody>
      </p:sp>
    </p:spTree>
    <p:extLst>
      <p:ext uri="{BB962C8B-B14F-4D97-AF65-F5344CB8AC3E}">
        <p14:creationId xmlns:p14="http://schemas.microsoft.com/office/powerpoint/2010/main" val="16530728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CA621F-9364-6C47-9D7F-B168868B5766}"/>
              </a:ext>
            </a:extLst>
          </p:cNvPr>
          <p:cNvSpPr>
            <a:spLocks noGrp="1"/>
          </p:cNvSpPr>
          <p:nvPr>
            <p:ph type="dt" sz="half" idx="10"/>
          </p:nvPr>
        </p:nvSpPr>
        <p:spPr>
          <a:xfrm>
            <a:off x="1219200" y="6251575"/>
            <a:ext cx="2641600" cy="457200"/>
          </a:xfrm>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E75AA257-E987-9A46-883D-B713637D30FB}"/>
              </a:ext>
            </a:extLst>
          </p:cNvPr>
          <p:cNvSpPr>
            <a:spLocks noGrp="1"/>
          </p:cNvSpPr>
          <p:nvPr>
            <p:ph type="ftr" sz="quarter" idx="11"/>
          </p:nvPr>
        </p:nvSpPr>
        <p:spPr>
          <a:xfrm>
            <a:off x="4470400" y="6248400"/>
            <a:ext cx="3962400" cy="457200"/>
          </a:xfrm>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DD62A4F6-A82D-2848-9D04-70390B13B8F9}"/>
              </a:ext>
            </a:extLst>
          </p:cNvPr>
          <p:cNvSpPr>
            <a:spLocks noGrp="1"/>
          </p:cNvSpPr>
          <p:nvPr>
            <p:ph type="sldNum" sz="quarter" idx="12"/>
          </p:nvPr>
        </p:nvSpPr>
        <p:spPr>
          <a:xfrm>
            <a:off x="9042400" y="6248400"/>
            <a:ext cx="2540000" cy="457200"/>
          </a:xfrm>
        </p:spPr>
        <p:txBody>
          <a:bodyPr/>
          <a:lstStyle>
            <a:lvl1pPr>
              <a:defRPr/>
            </a:lvl1pPr>
          </a:lstStyle>
          <a:p>
            <a:pPr>
              <a:defRPr/>
            </a:pPr>
            <a:fld id="{15B2D7D9-2CEF-4E6A-AEBD-69ACE026D346}" type="slidenum">
              <a:rPr lang="en-US" altLang="en-US"/>
              <a:pPr>
                <a:defRPr/>
              </a:pPr>
              <a:t>‹#›</a:t>
            </a:fld>
            <a:endParaRPr lang="en-US" altLang="en-US"/>
          </a:p>
        </p:txBody>
      </p:sp>
    </p:spTree>
    <p:extLst>
      <p:ext uri="{BB962C8B-B14F-4D97-AF65-F5344CB8AC3E}">
        <p14:creationId xmlns:p14="http://schemas.microsoft.com/office/powerpoint/2010/main" val="26525124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p:cNvGrpSpPr>
            <a:grpSpLocks/>
          </p:cNvGrpSpPr>
          <p:nvPr userDrawn="1"/>
        </p:nvGrpSpPr>
        <p:grpSpPr bwMode="auto">
          <a:xfrm>
            <a:off x="-10584" y="-7938"/>
            <a:ext cx="12227984" cy="6873876"/>
            <a:chOff x="-8466" y="-8468"/>
            <a:chExt cx="9171316" cy="6874935"/>
          </a:xfrm>
        </p:grpSpPr>
        <p:cxnSp>
          <p:nvCxnSpPr>
            <p:cNvPr id="5" name="Straight Connector 4">
              <a:extLst>
                <a:ext uri="{FF2B5EF4-FFF2-40B4-BE49-F238E27FC236}">
                  <a16:creationId xmlns:a16="http://schemas.microsoft.com/office/drawing/2014/main" id="{375B30A1-F36F-0E4F-ACC6-B1CFE0DA67F0}"/>
                </a:ext>
              </a:extLst>
            </p:cNvPr>
            <p:cNvCxnSpPr/>
            <p:nvPr userDrawn="1"/>
          </p:nvCxnSpPr>
          <p:spPr>
            <a:xfrm flipV="1">
              <a:off x="5130456" y="4175239"/>
              <a:ext cx="4022869" cy="268328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0AAB8F4E-80C4-984C-8773-541BF9F6E33F}"/>
                </a:ext>
              </a:extLst>
            </p:cNvPr>
            <p:cNvCxnSpPr/>
            <p:nvPr userDrawn="1"/>
          </p:nvCxnSpPr>
          <p:spPr>
            <a:xfrm>
              <a:off x="7043462" y="-529"/>
              <a:ext cx="1217656" cy="685905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 name="Freeform 6">
              <a:extLst>
                <a:ext uri="{FF2B5EF4-FFF2-40B4-BE49-F238E27FC236}">
                  <a16:creationId xmlns:a16="http://schemas.microsoft.com/office/drawing/2014/main" id="{B440DBF5-417F-064A-BBB8-AE6D5E36037A}"/>
                </a:ext>
              </a:extLst>
            </p:cNvPr>
            <p:cNvSpPr/>
            <p:nvPr userDrawn="1"/>
          </p:nvSpPr>
          <p:spPr>
            <a:xfrm>
              <a:off x="6892644" y="-529"/>
              <a:ext cx="2268619"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a:extLst>
                <a:ext uri="{FF2B5EF4-FFF2-40B4-BE49-F238E27FC236}">
                  <a16:creationId xmlns:a16="http://schemas.microsoft.com/office/drawing/2014/main" id="{FADF65C3-6A1C-4749-8994-D23A6E7850D0}"/>
                </a:ext>
              </a:extLst>
            </p:cNvPr>
            <p:cNvSpPr/>
            <p:nvPr userDrawn="1"/>
          </p:nvSpPr>
          <p:spPr>
            <a:xfrm>
              <a:off x="7205393" y="-8468"/>
              <a:ext cx="1947932"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a:extLst>
                <a:ext uri="{FF2B5EF4-FFF2-40B4-BE49-F238E27FC236}">
                  <a16:creationId xmlns:a16="http://schemas.microsoft.com/office/drawing/2014/main" id="{FA704D97-88F5-E640-B508-6061D85982C2}"/>
                </a:ext>
              </a:extLst>
            </p:cNvPr>
            <p:cNvSpPr/>
            <p:nvPr userDrawn="1"/>
          </p:nvSpPr>
          <p:spPr>
            <a:xfrm>
              <a:off x="6638635" y="3919613"/>
              <a:ext cx="251310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a:extLst>
                <a:ext uri="{FF2B5EF4-FFF2-40B4-BE49-F238E27FC236}">
                  <a16:creationId xmlns:a16="http://schemas.microsoft.com/office/drawing/2014/main" id="{E6A55C8F-6F2B-C745-98A6-D2249CB2EE25}"/>
                </a:ext>
              </a:extLst>
            </p:cNvPr>
            <p:cNvSpPr/>
            <p:nvPr userDrawn="1"/>
          </p:nvSpPr>
          <p:spPr>
            <a:xfrm>
              <a:off x="7010123" y="-8468"/>
              <a:ext cx="2143202"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CBC4D9E7-21DA-204E-8884-5BCDDCB1DC67}"/>
                </a:ext>
              </a:extLst>
            </p:cNvPr>
            <p:cNvSpPr/>
            <p:nvPr userDrawn="1"/>
          </p:nvSpPr>
          <p:spPr>
            <a:xfrm>
              <a:off x="8296044" y="-8468"/>
              <a:ext cx="857281"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E9881ABF-5BB3-1F4E-992F-72773CDA2218}"/>
                </a:ext>
              </a:extLst>
            </p:cNvPr>
            <p:cNvSpPr/>
            <p:nvPr/>
          </p:nvSpPr>
          <p:spPr>
            <a:xfrm>
              <a:off x="8094425" y="-8468"/>
              <a:ext cx="1066838"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A29D836-7A43-F646-A8CA-6AE537139062}"/>
                </a:ext>
              </a:extLst>
            </p:cNvPr>
            <p:cNvSpPr/>
            <p:nvPr/>
          </p:nvSpPr>
          <p:spPr>
            <a:xfrm>
              <a:off x="8069024" y="4894488"/>
              <a:ext cx="1093826"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970F2B69-41AB-1D49-9ECE-297BE27791FD}"/>
                </a:ext>
              </a:extLst>
            </p:cNvPr>
            <p:cNvSpPr/>
            <p:nvPr/>
          </p:nvSpPr>
          <p:spPr>
            <a:xfrm>
              <a:off x="-8466" y="-8468"/>
              <a:ext cx="863632"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a16="http://schemas.microsoft.com/office/drawing/2014/main" id="{DF573130-5F90-2A4E-9BBF-512EB42EB15E}"/>
              </a:ext>
            </a:extLst>
          </p:cNvPr>
          <p:cNvSpPr>
            <a:spLocks noGrp="1"/>
          </p:cNvSpPr>
          <p:nvPr>
            <p:ph type="dt" sz="half" idx="10"/>
          </p:nvPr>
        </p:nvSpPr>
        <p:spPr>
          <a:xfrm>
            <a:off x="7207251" y="6042026"/>
            <a:ext cx="912283" cy="365125"/>
          </a:xfrm>
          <a:prstGeom prst="rect">
            <a:avLst/>
          </a:prstGeom>
        </p:spPr>
        <p:txBody>
          <a:bodyPr/>
          <a:lstStyle>
            <a:lvl1pPr>
              <a:defRPr/>
            </a:lvl1pPr>
          </a:lstStyle>
          <a:p>
            <a:pPr>
              <a:defRPr/>
            </a:pPr>
            <a:endParaRPr lang="en-US" altLang="en-US"/>
          </a:p>
        </p:txBody>
      </p:sp>
      <p:sp>
        <p:nvSpPr>
          <p:cNvPr id="16" name="Footer Placeholder 4">
            <a:extLst>
              <a:ext uri="{FF2B5EF4-FFF2-40B4-BE49-F238E27FC236}">
                <a16:creationId xmlns:a16="http://schemas.microsoft.com/office/drawing/2014/main" id="{4D2FE714-EC1D-0B45-8199-9A94559590CC}"/>
              </a:ext>
            </a:extLst>
          </p:cNvPr>
          <p:cNvSpPr>
            <a:spLocks noGrp="1"/>
          </p:cNvSpPr>
          <p:nvPr>
            <p:ph type="ftr" sz="quarter" idx="11"/>
          </p:nvPr>
        </p:nvSpPr>
        <p:spPr>
          <a:xfrm>
            <a:off x="812800" y="6042026"/>
            <a:ext cx="6163733" cy="365125"/>
          </a:xfrm>
          <a:prstGeom prst="rect">
            <a:avLst/>
          </a:prstGeom>
        </p:spPr>
        <p:txBody>
          <a:bodyPr/>
          <a:lstStyle>
            <a:lvl1pPr>
              <a:defRPr/>
            </a:lvl1pPr>
          </a:lstStyle>
          <a:p>
            <a:pPr>
              <a:defRPr/>
            </a:pPr>
            <a:endParaRPr lang="en-US" altLang="en-US"/>
          </a:p>
        </p:txBody>
      </p:sp>
      <p:sp>
        <p:nvSpPr>
          <p:cNvPr id="17" name="Slide Number Placeholder 5">
            <a:extLst>
              <a:ext uri="{FF2B5EF4-FFF2-40B4-BE49-F238E27FC236}">
                <a16:creationId xmlns:a16="http://schemas.microsoft.com/office/drawing/2014/main" id="{2CDB0048-1335-1447-B7CA-85B6512FCE86}"/>
              </a:ext>
            </a:extLst>
          </p:cNvPr>
          <p:cNvSpPr>
            <a:spLocks noGrp="1"/>
          </p:cNvSpPr>
          <p:nvPr>
            <p:ph type="sldNum" sz="quarter" idx="12"/>
          </p:nvPr>
        </p:nvSpPr>
        <p:spPr/>
        <p:txBody>
          <a:bodyPr/>
          <a:lstStyle>
            <a:lvl1pPr>
              <a:defRPr/>
            </a:lvl1pPr>
          </a:lstStyle>
          <a:p>
            <a:pPr>
              <a:defRPr/>
            </a:pPr>
            <a:fld id="{41C8BE7E-5372-47A0-AABC-5DECE61DEA35}" type="slidenum">
              <a:rPr lang="en-US" altLang="en-US"/>
              <a:pPr>
                <a:defRPr/>
              </a:pPr>
              <a:t>‹#›</a:t>
            </a:fld>
            <a:endParaRPr lang="en-US" altLang="en-US"/>
          </a:p>
        </p:txBody>
      </p:sp>
    </p:spTree>
    <p:extLst>
      <p:ext uri="{BB962C8B-B14F-4D97-AF65-F5344CB8AC3E}">
        <p14:creationId xmlns:p14="http://schemas.microsoft.com/office/powerpoint/2010/main" val="38219355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227C57F-6ED0-5648-8B2F-0AE14FDB76EA}"/>
              </a:ext>
            </a:extLst>
          </p:cNvPr>
          <p:cNvSpPr>
            <a:spLocks noGrp="1"/>
          </p:cNvSpPr>
          <p:nvPr>
            <p:ph type="dt" sz="half" idx="10"/>
          </p:nvPr>
        </p:nvSpPr>
        <p:spPr>
          <a:xfrm>
            <a:off x="7207251" y="6042026"/>
            <a:ext cx="912283" cy="365125"/>
          </a:xfrm>
          <a:prstGeom prst="rect">
            <a:avLst/>
          </a:prstGeom>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9C11462-8C7E-EE4F-8947-D8467AA6A8B9}"/>
              </a:ext>
            </a:extLst>
          </p:cNvPr>
          <p:cNvSpPr>
            <a:spLocks noGrp="1"/>
          </p:cNvSpPr>
          <p:nvPr>
            <p:ph type="ftr" sz="quarter" idx="11"/>
          </p:nvPr>
        </p:nvSpPr>
        <p:spPr>
          <a:xfrm>
            <a:off x="812800" y="6042026"/>
            <a:ext cx="6163733" cy="365125"/>
          </a:xfrm>
          <a:prstGeom prst="rect">
            <a:avLst/>
          </a:prstGeom>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70E917D-183D-DF4F-A97F-FDD138089269}"/>
              </a:ext>
            </a:extLst>
          </p:cNvPr>
          <p:cNvSpPr>
            <a:spLocks noGrp="1"/>
          </p:cNvSpPr>
          <p:nvPr>
            <p:ph type="sldNum" sz="quarter" idx="12"/>
          </p:nvPr>
        </p:nvSpPr>
        <p:spPr/>
        <p:txBody>
          <a:bodyPr/>
          <a:lstStyle>
            <a:lvl1pPr>
              <a:defRPr/>
            </a:lvl1pPr>
          </a:lstStyle>
          <a:p>
            <a:pPr>
              <a:defRPr/>
            </a:pPr>
            <a:fld id="{404F4E74-D164-4475-9B21-07AD36232B8E}" type="slidenum">
              <a:rPr lang="en-US" altLang="en-US"/>
              <a:pPr>
                <a:defRPr/>
              </a:pPr>
              <a:t>‹#›</a:t>
            </a:fld>
            <a:endParaRPr lang="en-US" altLang="en-US"/>
          </a:p>
        </p:txBody>
      </p:sp>
    </p:spTree>
    <p:extLst>
      <p:ext uri="{BB962C8B-B14F-4D97-AF65-F5344CB8AC3E}">
        <p14:creationId xmlns:p14="http://schemas.microsoft.com/office/powerpoint/2010/main" val="202561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1593-036F-4318-871E-22212CDB751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F390AC5-62A4-4B71-BAD6-4C22A29FAF40}"/>
              </a:ext>
            </a:extLst>
          </p:cNvPr>
          <p:cNvSpPr>
            <a:spLocks noGrp="1"/>
          </p:cNvSpPr>
          <p:nvPr>
            <p:ph type="dt" sz="half" idx="10"/>
          </p:nvPr>
        </p:nvSpPr>
        <p:spPr/>
        <p:txBody>
          <a:bodyPr/>
          <a:lstStyle/>
          <a:p>
            <a:fld id="{1DF16AB3-4B47-4B17-A477-49BDF341B642}" type="datetimeFigureOut">
              <a:rPr lang="en-GB" smtClean="0"/>
              <a:t>05/08/2020</a:t>
            </a:fld>
            <a:endParaRPr lang="en-GB"/>
          </a:p>
        </p:txBody>
      </p:sp>
      <p:sp>
        <p:nvSpPr>
          <p:cNvPr id="4" name="Footer Placeholder 3">
            <a:extLst>
              <a:ext uri="{FF2B5EF4-FFF2-40B4-BE49-F238E27FC236}">
                <a16:creationId xmlns:a16="http://schemas.microsoft.com/office/drawing/2014/main" id="{3BC91FFE-3228-4CB5-864F-88A943937C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CF63289-7AD4-4136-A2D3-37E4F7030B8E}"/>
              </a:ext>
            </a:extLst>
          </p:cNvPr>
          <p:cNvSpPr>
            <a:spLocks noGrp="1"/>
          </p:cNvSpPr>
          <p:nvPr>
            <p:ph type="sldNum" sz="quarter" idx="12"/>
          </p:nvPr>
        </p:nvSpPr>
        <p:spPr/>
        <p:txBody>
          <a:bodyPr/>
          <a:lstStyle/>
          <a:p>
            <a:fld id="{0C98CEFE-7DAA-40AE-9B15-A31CA07386EC}" type="slidenum">
              <a:rPr lang="en-GB" smtClean="0"/>
              <a:t>‹#›</a:t>
            </a:fld>
            <a:endParaRPr lang="en-GB"/>
          </a:p>
        </p:txBody>
      </p:sp>
    </p:spTree>
    <p:extLst>
      <p:ext uri="{BB962C8B-B14F-4D97-AF65-F5344CB8AC3E}">
        <p14:creationId xmlns:p14="http://schemas.microsoft.com/office/powerpoint/2010/main" val="20194989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extBox 10"/>
          <p:cNvSpPr txBox="1">
            <a:spLocks noChangeArrowheads="1"/>
          </p:cNvSpPr>
          <p:nvPr userDrawn="1"/>
        </p:nvSpPr>
        <p:spPr bwMode="auto">
          <a:xfrm>
            <a:off x="10394952" y="133191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800"/>
          </a:p>
        </p:txBody>
      </p:sp>
      <p:sp>
        <p:nvSpPr>
          <p:cNvPr id="2" name="Title 1"/>
          <p:cNvSpPr>
            <a:spLocks noGrp="1"/>
          </p:cNvSpPr>
          <p:nvPr>
            <p:ph type="title"/>
          </p:nvPr>
        </p:nvSpPr>
        <p:spPr/>
        <p:txBody>
          <a:bodyPr>
            <a:normAutofit/>
          </a:bodyPr>
          <a:lstStyle>
            <a:lvl1pPr>
              <a:defRPr sz="3600">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ED7BEFBF-8DDB-A147-A25E-93DDED1ADF86}"/>
              </a:ext>
            </a:extLst>
          </p:cNvPr>
          <p:cNvSpPr>
            <a:spLocks noGrp="1"/>
          </p:cNvSpPr>
          <p:nvPr>
            <p:ph type="dt" sz="half" idx="10"/>
          </p:nvPr>
        </p:nvSpPr>
        <p:spPr>
          <a:xfrm>
            <a:off x="7207251" y="6042026"/>
            <a:ext cx="912283" cy="365125"/>
          </a:xfrm>
          <a:prstGeom prst="rect">
            <a:avLst/>
          </a:prstGeom>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B0D2AE5F-706E-434A-8781-4DFEA1DC0426}"/>
              </a:ext>
            </a:extLst>
          </p:cNvPr>
          <p:cNvSpPr>
            <a:spLocks noGrp="1"/>
          </p:cNvSpPr>
          <p:nvPr>
            <p:ph type="ftr" sz="quarter" idx="11"/>
          </p:nvPr>
        </p:nvSpPr>
        <p:spPr>
          <a:xfrm>
            <a:off x="812800" y="6042026"/>
            <a:ext cx="6163733" cy="365125"/>
          </a:xfrm>
          <a:prstGeom prst="rect">
            <a:avLst/>
          </a:prstGeom>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B5FD76B7-FC03-1145-A1A3-EFBAD98C1362}"/>
              </a:ext>
            </a:extLst>
          </p:cNvPr>
          <p:cNvSpPr>
            <a:spLocks noGrp="1"/>
          </p:cNvSpPr>
          <p:nvPr>
            <p:ph type="sldNum" sz="quarter" idx="12"/>
          </p:nvPr>
        </p:nvSpPr>
        <p:spPr/>
        <p:txBody>
          <a:bodyPr/>
          <a:lstStyle>
            <a:lvl1pPr>
              <a:defRPr/>
            </a:lvl1pPr>
          </a:lstStyle>
          <a:p>
            <a:pPr>
              <a:defRPr/>
            </a:pPr>
            <a:fld id="{B9C7B359-6C6D-4C14-A266-9E29AB779B1B}" type="slidenum">
              <a:rPr lang="en-US" altLang="en-US"/>
              <a:pPr>
                <a:defRPr/>
              </a:pPr>
              <a:t>‹#›</a:t>
            </a:fld>
            <a:endParaRPr lang="en-US" altLang="en-US"/>
          </a:p>
        </p:txBody>
      </p:sp>
    </p:spTree>
    <p:extLst>
      <p:ext uri="{BB962C8B-B14F-4D97-AF65-F5344CB8AC3E}">
        <p14:creationId xmlns:p14="http://schemas.microsoft.com/office/powerpoint/2010/main" val="25382876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F5DF2C-1397-D34C-ACD1-F81C4EFD2866}"/>
              </a:ext>
            </a:extLst>
          </p:cNvPr>
          <p:cNvSpPr>
            <a:spLocks noGrp="1"/>
          </p:cNvSpPr>
          <p:nvPr>
            <p:ph type="dt" sz="half" idx="10"/>
          </p:nvPr>
        </p:nvSpPr>
        <p:spPr>
          <a:xfrm>
            <a:off x="7207251" y="6042026"/>
            <a:ext cx="912283" cy="365125"/>
          </a:xfrm>
          <a:prstGeom prst="rect">
            <a:avLst/>
          </a:prstGeom>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DA8CEE4-9B4B-E840-9354-1E85976D4101}"/>
              </a:ext>
            </a:extLst>
          </p:cNvPr>
          <p:cNvSpPr>
            <a:spLocks noGrp="1"/>
          </p:cNvSpPr>
          <p:nvPr>
            <p:ph type="ftr" sz="quarter" idx="11"/>
          </p:nvPr>
        </p:nvSpPr>
        <p:spPr>
          <a:xfrm>
            <a:off x="812800" y="6042026"/>
            <a:ext cx="6163733" cy="365125"/>
          </a:xfrm>
          <a:prstGeom prst="rect">
            <a:avLst/>
          </a:prstGeom>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62E90E6-5B90-E04D-A5EF-8305F4A6565C}"/>
              </a:ext>
            </a:extLst>
          </p:cNvPr>
          <p:cNvSpPr>
            <a:spLocks noGrp="1"/>
          </p:cNvSpPr>
          <p:nvPr>
            <p:ph type="sldNum" sz="quarter" idx="12"/>
          </p:nvPr>
        </p:nvSpPr>
        <p:spPr/>
        <p:txBody>
          <a:bodyPr/>
          <a:lstStyle>
            <a:lvl1pPr>
              <a:defRPr/>
            </a:lvl1pPr>
          </a:lstStyle>
          <a:p>
            <a:pPr>
              <a:defRPr/>
            </a:pPr>
            <a:fld id="{295AEE6D-4FB9-4B21-8973-5ED0BCBB2C25}" type="slidenum">
              <a:rPr lang="en-US" altLang="en-US"/>
              <a:pPr>
                <a:defRPr/>
              </a:pPr>
              <a:t>‹#›</a:t>
            </a:fld>
            <a:endParaRPr lang="en-US" altLang="en-US"/>
          </a:p>
        </p:txBody>
      </p:sp>
    </p:spTree>
    <p:extLst>
      <p:ext uri="{BB962C8B-B14F-4D97-AF65-F5344CB8AC3E}">
        <p14:creationId xmlns:p14="http://schemas.microsoft.com/office/powerpoint/2010/main" val="1844768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812801" y="2160589"/>
            <a:ext cx="4117479" cy="3880772"/>
          </a:xfrm>
        </p:spPr>
        <p:txBody>
          <a:bodyPr>
            <a:normAutofit/>
          </a:bodyPr>
          <a:lstStyle>
            <a:lvl1pPr>
              <a:buClr>
                <a:schemeClr val="tx2"/>
              </a:buClr>
              <a:defRPr sz="1800"/>
            </a:lvl1pPr>
            <a:lvl2pPr>
              <a:buClr>
                <a:schemeClr val="tx2"/>
              </a:buClr>
              <a:defRPr sz="1600"/>
            </a:lvl2pPr>
            <a:lvl3pPr>
              <a:buClr>
                <a:schemeClr val="tx2"/>
              </a:buClr>
              <a:defRPr sz="1400"/>
            </a:lvl3pPr>
            <a:lvl4pPr>
              <a:buClr>
                <a:schemeClr val="tx2"/>
              </a:buClr>
              <a:defRPr sz="1200"/>
            </a:lvl4pPr>
            <a:lvl5pPr>
              <a:buClr>
                <a:schemeClr val="tx2"/>
              </a:buCl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58939" y="2160590"/>
            <a:ext cx="4117480" cy="3880773"/>
          </a:xfrm>
        </p:spPr>
        <p:txBody>
          <a:bodyPr>
            <a:normAutofit/>
          </a:bodyPr>
          <a:lstStyle>
            <a:lvl1pPr>
              <a:buClr>
                <a:schemeClr val="tx2"/>
              </a:buClr>
              <a:defRPr sz="1800"/>
            </a:lvl1pPr>
            <a:lvl2pPr>
              <a:buClr>
                <a:schemeClr val="tx2"/>
              </a:buClr>
              <a:defRPr sz="1600"/>
            </a:lvl2pPr>
            <a:lvl3pPr>
              <a:buClr>
                <a:schemeClr val="tx2"/>
              </a:buClr>
              <a:defRPr sz="1400"/>
            </a:lvl3pPr>
            <a:lvl4pPr>
              <a:buClr>
                <a:schemeClr val="tx2"/>
              </a:buClr>
              <a:defRPr sz="1200"/>
            </a:lvl4pPr>
            <a:lvl5pPr>
              <a:buClr>
                <a:schemeClr val="tx2"/>
              </a:buCl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C6457E53-84EB-7E4F-9192-F2A0C5703BB1}"/>
              </a:ext>
            </a:extLst>
          </p:cNvPr>
          <p:cNvSpPr>
            <a:spLocks noGrp="1"/>
          </p:cNvSpPr>
          <p:nvPr>
            <p:ph type="dt" sz="half" idx="10"/>
          </p:nvPr>
        </p:nvSpPr>
        <p:spPr>
          <a:xfrm>
            <a:off x="7207251" y="6042026"/>
            <a:ext cx="912283" cy="365125"/>
          </a:xfrm>
          <a:prstGeom prst="rect">
            <a:avLst/>
          </a:prstGeom>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983E475A-FC0E-C04B-9D36-3DD7744EF571}"/>
              </a:ext>
            </a:extLst>
          </p:cNvPr>
          <p:cNvSpPr>
            <a:spLocks noGrp="1"/>
          </p:cNvSpPr>
          <p:nvPr>
            <p:ph type="ftr" sz="quarter" idx="11"/>
          </p:nvPr>
        </p:nvSpPr>
        <p:spPr>
          <a:xfrm>
            <a:off x="812800" y="6042026"/>
            <a:ext cx="6163733" cy="365125"/>
          </a:xfrm>
          <a:prstGeom prst="rect">
            <a:avLst/>
          </a:prstGeom>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2BDE7AD0-02BB-9544-A828-896BEF85A49E}"/>
              </a:ext>
            </a:extLst>
          </p:cNvPr>
          <p:cNvSpPr>
            <a:spLocks noGrp="1"/>
          </p:cNvSpPr>
          <p:nvPr>
            <p:ph type="sldNum" sz="quarter" idx="12"/>
          </p:nvPr>
        </p:nvSpPr>
        <p:spPr/>
        <p:txBody>
          <a:bodyPr/>
          <a:lstStyle>
            <a:lvl1pPr>
              <a:defRPr/>
            </a:lvl1pPr>
          </a:lstStyle>
          <a:p>
            <a:pPr>
              <a:defRPr/>
            </a:pPr>
            <a:fld id="{B114A217-5277-4FF3-91E3-30B2C0DEBA92}" type="slidenum">
              <a:rPr lang="en-US" altLang="en-US"/>
              <a:pPr>
                <a:defRPr/>
              </a:pPr>
              <a:t>‹#›</a:t>
            </a:fld>
            <a:endParaRPr lang="en-US" altLang="en-US"/>
          </a:p>
        </p:txBody>
      </p:sp>
    </p:spTree>
    <p:extLst>
      <p:ext uri="{BB962C8B-B14F-4D97-AF65-F5344CB8AC3E}">
        <p14:creationId xmlns:p14="http://schemas.microsoft.com/office/powerpoint/2010/main" val="10746815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238C6C98-2EB3-424B-9819-FD3CC81F054A}"/>
              </a:ext>
            </a:extLst>
          </p:cNvPr>
          <p:cNvSpPr>
            <a:spLocks noGrp="1"/>
          </p:cNvSpPr>
          <p:nvPr>
            <p:ph type="dt" sz="half" idx="10"/>
          </p:nvPr>
        </p:nvSpPr>
        <p:spPr>
          <a:xfrm>
            <a:off x="7207251" y="6042026"/>
            <a:ext cx="912283" cy="365125"/>
          </a:xfrm>
          <a:prstGeom prst="rect">
            <a:avLst/>
          </a:prstGeom>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17CBB4B3-696A-4544-BB3A-CD9B6447B295}"/>
              </a:ext>
            </a:extLst>
          </p:cNvPr>
          <p:cNvSpPr>
            <a:spLocks noGrp="1"/>
          </p:cNvSpPr>
          <p:nvPr>
            <p:ph type="ftr" sz="quarter" idx="11"/>
          </p:nvPr>
        </p:nvSpPr>
        <p:spPr>
          <a:xfrm>
            <a:off x="812800" y="6042026"/>
            <a:ext cx="6163733" cy="365125"/>
          </a:xfrm>
          <a:prstGeom prst="rect">
            <a:avLst/>
          </a:prstGeom>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A188FCE3-AC91-3242-BCD5-8F40D31E6FCB}"/>
              </a:ext>
            </a:extLst>
          </p:cNvPr>
          <p:cNvSpPr>
            <a:spLocks noGrp="1"/>
          </p:cNvSpPr>
          <p:nvPr>
            <p:ph type="sldNum" sz="quarter" idx="12"/>
          </p:nvPr>
        </p:nvSpPr>
        <p:spPr/>
        <p:txBody>
          <a:bodyPr/>
          <a:lstStyle>
            <a:lvl1pPr>
              <a:defRPr/>
            </a:lvl1pPr>
          </a:lstStyle>
          <a:p>
            <a:pPr>
              <a:defRPr/>
            </a:pPr>
            <a:fld id="{816BFDE8-735C-42F3-BCA1-C937F73B592C}" type="slidenum">
              <a:rPr lang="en-US" altLang="en-US"/>
              <a:pPr>
                <a:defRPr/>
              </a:pPr>
              <a:t>‹#›</a:t>
            </a:fld>
            <a:endParaRPr lang="en-US" altLang="en-US"/>
          </a:p>
        </p:txBody>
      </p:sp>
    </p:spTree>
    <p:extLst>
      <p:ext uri="{BB962C8B-B14F-4D97-AF65-F5344CB8AC3E}">
        <p14:creationId xmlns:p14="http://schemas.microsoft.com/office/powerpoint/2010/main" val="4991372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FA746028-DFA6-C447-ADC6-512D029D7CEF}"/>
              </a:ext>
            </a:extLst>
          </p:cNvPr>
          <p:cNvSpPr>
            <a:spLocks noGrp="1"/>
          </p:cNvSpPr>
          <p:nvPr>
            <p:ph type="dt" sz="half" idx="10"/>
          </p:nvPr>
        </p:nvSpPr>
        <p:spPr>
          <a:xfrm>
            <a:off x="7207251" y="6042026"/>
            <a:ext cx="912283" cy="365125"/>
          </a:xfrm>
          <a:prstGeom prst="rect">
            <a:avLst/>
          </a:prstGeom>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8993CBBE-C12B-FF47-B1C9-DBEC69E48439}"/>
              </a:ext>
            </a:extLst>
          </p:cNvPr>
          <p:cNvSpPr>
            <a:spLocks noGrp="1"/>
          </p:cNvSpPr>
          <p:nvPr>
            <p:ph type="ftr" sz="quarter" idx="11"/>
          </p:nvPr>
        </p:nvSpPr>
        <p:spPr>
          <a:xfrm>
            <a:off x="812800" y="6042026"/>
            <a:ext cx="6163733" cy="365125"/>
          </a:xfrm>
          <a:prstGeom prst="rect">
            <a:avLst/>
          </a:prstGeom>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2BC850B5-05EE-9543-9BB2-282C8817BA37}"/>
              </a:ext>
            </a:extLst>
          </p:cNvPr>
          <p:cNvSpPr>
            <a:spLocks noGrp="1"/>
          </p:cNvSpPr>
          <p:nvPr>
            <p:ph type="sldNum" sz="quarter" idx="12"/>
          </p:nvPr>
        </p:nvSpPr>
        <p:spPr/>
        <p:txBody>
          <a:bodyPr/>
          <a:lstStyle>
            <a:lvl1pPr>
              <a:defRPr/>
            </a:lvl1pPr>
          </a:lstStyle>
          <a:p>
            <a:pPr>
              <a:defRPr/>
            </a:pPr>
            <a:fld id="{7026C01B-D555-48D7-BD1A-73369F38972F}" type="slidenum">
              <a:rPr lang="en-US" altLang="en-US"/>
              <a:pPr>
                <a:defRPr/>
              </a:pPr>
              <a:t>‹#›</a:t>
            </a:fld>
            <a:endParaRPr lang="en-US" altLang="en-US"/>
          </a:p>
        </p:txBody>
      </p:sp>
    </p:spTree>
    <p:extLst>
      <p:ext uri="{BB962C8B-B14F-4D97-AF65-F5344CB8AC3E}">
        <p14:creationId xmlns:p14="http://schemas.microsoft.com/office/powerpoint/2010/main" val="41666172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2BD16D6-8780-A943-A1E3-FBAFC554CBE0}"/>
              </a:ext>
            </a:extLst>
          </p:cNvPr>
          <p:cNvSpPr>
            <a:spLocks noGrp="1"/>
          </p:cNvSpPr>
          <p:nvPr>
            <p:ph type="dt" sz="half" idx="10"/>
          </p:nvPr>
        </p:nvSpPr>
        <p:spPr>
          <a:xfrm>
            <a:off x="7207251" y="6042026"/>
            <a:ext cx="912283" cy="365125"/>
          </a:xfrm>
          <a:prstGeom prst="rect">
            <a:avLst/>
          </a:prstGeom>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42C0B463-C5C6-8B4A-8B02-D74D6A38DD36}"/>
              </a:ext>
            </a:extLst>
          </p:cNvPr>
          <p:cNvSpPr>
            <a:spLocks noGrp="1"/>
          </p:cNvSpPr>
          <p:nvPr>
            <p:ph type="ftr" sz="quarter" idx="11"/>
          </p:nvPr>
        </p:nvSpPr>
        <p:spPr>
          <a:xfrm>
            <a:off x="812800" y="6042026"/>
            <a:ext cx="6163733" cy="365125"/>
          </a:xfrm>
          <a:prstGeom prst="rect">
            <a:avLst/>
          </a:prstGeom>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63104078-77FE-A14B-9CCC-03419FF109EF}"/>
              </a:ext>
            </a:extLst>
          </p:cNvPr>
          <p:cNvSpPr>
            <a:spLocks noGrp="1"/>
          </p:cNvSpPr>
          <p:nvPr>
            <p:ph type="sldNum" sz="quarter" idx="12"/>
          </p:nvPr>
        </p:nvSpPr>
        <p:spPr/>
        <p:txBody>
          <a:bodyPr/>
          <a:lstStyle>
            <a:lvl1pPr>
              <a:defRPr/>
            </a:lvl1pPr>
          </a:lstStyle>
          <a:p>
            <a:pPr>
              <a:defRPr/>
            </a:pPr>
            <a:fld id="{17A9E37F-F634-4D20-8F9C-10A619F9CEBB}" type="slidenum">
              <a:rPr lang="en-US" altLang="en-US"/>
              <a:pPr>
                <a:defRPr/>
              </a:pPr>
              <a:t>‹#›</a:t>
            </a:fld>
            <a:endParaRPr lang="en-US" altLang="en-US"/>
          </a:p>
        </p:txBody>
      </p:sp>
    </p:spTree>
    <p:extLst>
      <p:ext uri="{BB962C8B-B14F-4D97-AF65-F5344CB8AC3E}">
        <p14:creationId xmlns:p14="http://schemas.microsoft.com/office/powerpoint/2010/main" val="23566712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330B5DD9-5992-024D-8891-0D416AAB5206}"/>
              </a:ext>
            </a:extLst>
          </p:cNvPr>
          <p:cNvSpPr>
            <a:spLocks noGrp="1"/>
          </p:cNvSpPr>
          <p:nvPr>
            <p:ph type="dt" sz="half" idx="10"/>
          </p:nvPr>
        </p:nvSpPr>
        <p:spPr>
          <a:xfrm>
            <a:off x="7207251" y="6042026"/>
            <a:ext cx="912283" cy="365125"/>
          </a:xfrm>
          <a:prstGeom prst="rect">
            <a:avLst/>
          </a:prstGeom>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2581BE7E-B7BB-EB40-8B0A-BBFDD125FD5B}"/>
              </a:ext>
            </a:extLst>
          </p:cNvPr>
          <p:cNvSpPr>
            <a:spLocks noGrp="1"/>
          </p:cNvSpPr>
          <p:nvPr>
            <p:ph type="ftr" sz="quarter" idx="11"/>
          </p:nvPr>
        </p:nvSpPr>
        <p:spPr>
          <a:xfrm>
            <a:off x="812800" y="6042026"/>
            <a:ext cx="6163733" cy="365125"/>
          </a:xfrm>
          <a:prstGeom prst="rect">
            <a:avLst/>
          </a:prstGeom>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0712E822-643A-2C4F-ABA2-6311F5FC05B0}"/>
              </a:ext>
            </a:extLst>
          </p:cNvPr>
          <p:cNvSpPr>
            <a:spLocks noGrp="1"/>
          </p:cNvSpPr>
          <p:nvPr>
            <p:ph type="sldNum" sz="quarter" idx="12"/>
          </p:nvPr>
        </p:nvSpPr>
        <p:spPr/>
        <p:txBody>
          <a:bodyPr/>
          <a:lstStyle>
            <a:lvl1pPr>
              <a:defRPr/>
            </a:lvl1pPr>
          </a:lstStyle>
          <a:p>
            <a:pPr>
              <a:defRPr/>
            </a:pPr>
            <a:fld id="{3A02FCE6-E623-4D8B-8A9E-34A2CD3140E4}" type="slidenum">
              <a:rPr lang="en-US" altLang="en-US"/>
              <a:pPr>
                <a:defRPr/>
              </a:pPr>
              <a:t>‹#›</a:t>
            </a:fld>
            <a:endParaRPr lang="en-US" altLang="en-US"/>
          </a:p>
        </p:txBody>
      </p:sp>
    </p:spTree>
    <p:extLst>
      <p:ext uri="{BB962C8B-B14F-4D97-AF65-F5344CB8AC3E}">
        <p14:creationId xmlns:p14="http://schemas.microsoft.com/office/powerpoint/2010/main" val="32976200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5AC58FE-F56F-584B-BF4A-930292D59CBC}"/>
              </a:ext>
            </a:extLst>
          </p:cNvPr>
          <p:cNvSpPr>
            <a:spLocks noGrp="1"/>
          </p:cNvSpPr>
          <p:nvPr>
            <p:ph type="dt" sz="half" idx="10"/>
          </p:nvPr>
        </p:nvSpPr>
        <p:spPr>
          <a:xfrm>
            <a:off x="7207251" y="6042026"/>
            <a:ext cx="912283" cy="365125"/>
          </a:xfrm>
          <a:prstGeom prst="rect">
            <a:avLst/>
          </a:prstGeom>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F849913B-5E11-474B-B152-EF23DE6F7C1E}"/>
              </a:ext>
            </a:extLst>
          </p:cNvPr>
          <p:cNvSpPr>
            <a:spLocks noGrp="1"/>
          </p:cNvSpPr>
          <p:nvPr>
            <p:ph type="ftr" sz="quarter" idx="11"/>
          </p:nvPr>
        </p:nvSpPr>
        <p:spPr>
          <a:xfrm>
            <a:off x="812800" y="6042026"/>
            <a:ext cx="6163733" cy="365125"/>
          </a:xfrm>
          <a:prstGeom prst="rect">
            <a:avLst/>
          </a:prstGeom>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CA84F0A6-E621-3048-8155-EAC8CB307490}"/>
              </a:ext>
            </a:extLst>
          </p:cNvPr>
          <p:cNvSpPr>
            <a:spLocks noGrp="1"/>
          </p:cNvSpPr>
          <p:nvPr>
            <p:ph type="sldNum" sz="quarter" idx="12"/>
          </p:nvPr>
        </p:nvSpPr>
        <p:spPr/>
        <p:txBody>
          <a:bodyPr/>
          <a:lstStyle>
            <a:lvl1pPr>
              <a:defRPr/>
            </a:lvl1pPr>
          </a:lstStyle>
          <a:p>
            <a:pPr>
              <a:defRPr/>
            </a:pPr>
            <a:fld id="{854BA809-CAAD-44C5-8815-045002A9C7AC}" type="slidenum">
              <a:rPr lang="en-US" altLang="en-US"/>
              <a:pPr>
                <a:defRPr/>
              </a:pPr>
              <a:t>‹#›</a:t>
            </a:fld>
            <a:endParaRPr lang="en-US" altLang="en-US"/>
          </a:p>
        </p:txBody>
      </p:sp>
    </p:spTree>
    <p:extLst>
      <p:ext uri="{BB962C8B-B14F-4D97-AF65-F5344CB8AC3E}">
        <p14:creationId xmlns:p14="http://schemas.microsoft.com/office/powerpoint/2010/main" val="33902425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343FB9-47E5-C849-A566-90952A8910E9}"/>
              </a:ext>
            </a:extLst>
          </p:cNvPr>
          <p:cNvSpPr>
            <a:spLocks noGrp="1"/>
          </p:cNvSpPr>
          <p:nvPr>
            <p:ph type="dt" sz="half" idx="10"/>
          </p:nvPr>
        </p:nvSpPr>
        <p:spPr>
          <a:xfrm>
            <a:off x="7207251" y="6042026"/>
            <a:ext cx="912283" cy="365125"/>
          </a:xfrm>
          <a:prstGeom prst="rect">
            <a:avLst/>
          </a:prstGeom>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C59417D-F689-9243-863F-9F57966A0147}"/>
              </a:ext>
            </a:extLst>
          </p:cNvPr>
          <p:cNvSpPr>
            <a:spLocks noGrp="1"/>
          </p:cNvSpPr>
          <p:nvPr>
            <p:ph type="ftr" sz="quarter" idx="11"/>
          </p:nvPr>
        </p:nvSpPr>
        <p:spPr>
          <a:xfrm>
            <a:off x="812800" y="6042026"/>
            <a:ext cx="6163733" cy="365125"/>
          </a:xfrm>
          <a:prstGeom prst="rect">
            <a:avLst/>
          </a:prstGeom>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04267AD-94E1-AE4C-8CE7-702113E5CBF6}"/>
              </a:ext>
            </a:extLst>
          </p:cNvPr>
          <p:cNvSpPr>
            <a:spLocks noGrp="1"/>
          </p:cNvSpPr>
          <p:nvPr>
            <p:ph type="sldNum" sz="quarter" idx="12"/>
          </p:nvPr>
        </p:nvSpPr>
        <p:spPr/>
        <p:txBody>
          <a:bodyPr/>
          <a:lstStyle>
            <a:lvl1pPr>
              <a:defRPr/>
            </a:lvl1pPr>
          </a:lstStyle>
          <a:p>
            <a:pPr>
              <a:defRPr/>
            </a:pPr>
            <a:fld id="{957CA96C-205E-4CDE-8914-15023A989918}" type="slidenum">
              <a:rPr lang="en-US" altLang="en-US"/>
              <a:pPr>
                <a:defRPr/>
              </a:pPr>
              <a:t>‹#›</a:t>
            </a:fld>
            <a:endParaRPr lang="en-US" altLang="en-US"/>
          </a:p>
        </p:txBody>
      </p:sp>
    </p:spTree>
    <p:extLst>
      <p:ext uri="{BB962C8B-B14F-4D97-AF65-F5344CB8AC3E}">
        <p14:creationId xmlns:p14="http://schemas.microsoft.com/office/powerpoint/2010/main" val="14303724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B70BB9-6B51-5544-AED6-AC4457882634}"/>
              </a:ext>
            </a:extLst>
          </p:cNvPr>
          <p:cNvSpPr txBox="1">
            <a:spLocks noChangeArrowheads="1"/>
          </p:cNvSpPr>
          <p:nvPr/>
        </p:nvSpPr>
        <p:spPr bwMode="auto">
          <a:xfrm>
            <a:off x="643467"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a:solidFill>
                  <a:schemeClr val="accent1"/>
                </a:solidFill>
              </a:rPr>
              <a:t>“</a:t>
            </a:r>
          </a:p>
        </p:txBody>
      </p:sp>
      <p:sp>
        <p:nvSpPr>
          <p:cNvPr id="6" name="TextBox 5">
            <a:extLst>
              <a:ext uri="{FF2B5EF4-FFF2-40B4-BE49-F238E27FC236}">
                <a16:creationId xmlns:a16="http://schemas.microsoft.com/office/drawing/2014/main" id="{34564CD3-6B1B-C147-8414-63A20848DD50}"/>
              </a:ext>
            </a:extLst>
          </p:cNvPr>
          <p:cNvSpPr txBox="1">
            <a:spLocks noChangeArrowheads="1"/>
          </p:cNvSpPr>
          <p:nvPr/>
        </p:nvSpPr>
        <p:spPr bwMode="auto">
          <a:xfrm>
            <a:off x="8997951"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a:solidFill>
                  <a:schemeClr val="accent1"/>
                </a:solidFill>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15B54C35-5297-B049-903A-592F48CA7FC6}"/>
              </a:ext>
            </a:extLst>
          </p:cNvPr>
          <p:cNvSpPr>
            <a:spLocks noGrp="1"/>
          </p:cNvSpPr>
          <p:nvPr>
            <p:ph type="dt" sz="half" idx="14"/>
          </p:nvPr>
        </p:nvSpPr>
        <p:spPr>
          <a:xfrm>
            <a:off x="7207251" y="6042026"/>
            <a:ext cx="912283" cy="365125"/>
          </a:xfrm>
          <a:prstGeom prst="rect">
            <a:avLst/>
          </a:prstGeom>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CCC071FE-FA72-6A42-9451-232C9D35A893}"/>
              </a:ext>
            </a:extLst>
          </p:cNvPr>
          <p:cNvSpPr>
            <a:spLocks noGrp="1"/>
          </p:cNvSpPr>
          <p:nvPr>
            <p:ph type="ftr" sz="quarter" idx="15"/>
          </p:nvPr>
        </p:nvSpPr>
        <p:spPr>
          <a:xfrm>
            <a:off x="812800" y="6042026"/>
            <a:ext cx="6163733" cy="365125"/>
          </a:xfrm>
          <a:prstGeom prst="rect">
            <a:avLst/>
          </a:prstGeom>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24547B11-04A6-4849-B888-9E4966BBE616}"/>
              </a:ext>
            </a:extLst>
          </p:cNvPr>
          <p:cNvSpPr>
            <a:spLocks noGrp="1"/>
          </p:cNvSpPr>
          <p:nvPr>
            <p:ph type="sldNum" sz="quarter" idx="16"/>
          </p:nvPr>
        </p:nvSpPr>
        <p:spPr/>
        <p:txBody>
          <a:bodyPr/>
          <a:lstStyle>
            <a:lvl1pPr>
              <a:defRPr/>
            </a:lvl1pPr>
          </a:lstStyle>
          <a:p>
            <a:pPr>
              <a:defRPr/>
            </a:pPr>
            <a:fld id="{34B68355-8A9C-45FF-9E3F-93B489C7DA93}" type="slidenum">
              <a:rPr lang="en-US" altLang="en-US"/>
              <a:pPr>
                <a:defRPr/>
              </a:pPr>
              <a:t>‹#›</a:t>
            </a:fld>
            <a:endParaRPr lang="en-US" altLang="en-US"/>
          </a:p>
        </p:txBody>
      </p:sp>
    </p:spTree>
    <p:extLst>
      <p:ext uri="{BB962C8B-B14F-4D97-AF65-F5344CB8AC3E}">
        <p14:creationId xmlns:p14="http://schemas.microsoft.com/office/powerpoint/2010/main" val="3995106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F6064E-B5A0-4646-9DA4-7392527AF095}"/>
              </a:ext>
            </a:extLst>
          </p:cNvPr>
          <p:cNvSpPr>
            <a:spLocks noGrp="1"/>
          </p:cNvSpPr>
          <p:nvPr>
            <p:ph type="dt" sz="half" idx="10"/>
          </p:nvPr>
        </p:nvSpPr>
        <p:spPr/>
        <p:txBody>
          <a:bodyPr/>
          <a:lstStyle/>
          <a:p>
            <a:fld id="{1DF16AB3-4B47-4B17-A477-49BDF341B642}" type="datetimeFigureOut">
              <a:rPr lang="en-GB" smtClean="0"/>
              <a:t>05/08/2020</a:t>
            </a:fld>
            <a:endParaRPr lang="en-GB"/>
          </a:p>
        </p:txBody>
      </p:sp>
      <p:sp>
        <p:nvSpPr>
          <p:cNvPr id="3" name="Footer Placeholder 2">
            <a:extLst>
              <a:ext uri="{FF2B5EF4-FFF2-40B4-BE49-F238E27FC236}">
                <a16:creationId xmlns:a16="http://schemas.microsoft.com/office/drawing/2014/main" id="{4DDFACC8-8A3B-4FAF-9463-3D38804FEE1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356BF91-44DB-4B0E-8D52-41EA44D4B39B}"/>
              </a:ext>
            </a:extLst>
          </p:cNvPr>
          <p:cNvSpPr>
            <a:spLocks noGrp="1"/>
          </p:cNvSpPr>
          <p:nvPr>
            <p:ph type="sldNum" sz="quarter" idx="12"/>
          </p:nvPr>
        </p:nvSpPr>
        <p:spPr/>
        <p:txBody>
          <a:bodyPr/>
          <a:lstStyle/>
          <a:p>
            <a:fld id="{0C98CEFE-7DAA-40AE-9B15-A31CA07386EC}" type="slidenum">
              <a:rPr lang="en-GB" smtClean="0"/>
              <a:t>‹#›</a:t>
            </a:fld>
            <a:endParaRPr lang="en-GB"/>
          </a:p>
        </p:txBody>
      </p:sp>
    </p:spTree>
    <p:extLst>
      <p:ext uri="{BB962C8B-B14F-4D97-AF65-F5344CB8AC3E}">
        <p14:creationId xmlns:p14="http://schemas.microsoft.com/office/powerpoint/2010/main" val="15351838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F34F1F-C3D3-824B-A491-DDCF93EE81D7}"/>
              </a:ext>
            </a:extLst>
          </p:cNvPr>
          <p:cNvSpPr>
            <a:spLocks noGrp="1"/>
          </p:cNvSpPr>
          <p:nvPr>
            <p:ph type="dt" sz="half" idx="10"/>
          </p:nvPr>
        </p:nvSpPr>
        <p:spPr>
          <a:xfrm>
            <a:off x="7207251" y="6042026"/>
            <a:ext cx="912283" cy="365125"/>
          </a:xfrm>
          <a:prstGeom prst="rect">
            <a:avLst/>
          </a:prstGeom>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8505342E-D1C6-4F4E-B507-E784EA01B4A7}"/>
              </a:ext>
            </a:extLst>
          </p:cNvPr>
          <p:cNvSpPr>
            <a:spLocks noGrp="1"/>
          </p:cNvSpPr>
          <p:nvPr>
            <p:ph type="ftr" sz="quarter" idx="11"/>
          </p:nvPr>
        </p:nvSpPr>
        <p:spPr>
          <a:xfrm>
            <a:off x="812800" y="6042026"/>
            <a:ext cx="6163733" cy="365125"/>
          </a:xfrm>
          <a:prstGeom prst="rect">
            <a:avLst/>
          </a:prstGeom>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09BAAA9-86AD-B642-84C5-A06669CA11BE}"/>
              </a:ext>
            </a:extLst>
          </p:cNvPr>
          <p:cNvSpPr>
            <a:spLocks noGrp="1"/>
          </p:cNvSpPr>
          <p:nvPr>
            <p:ph type="sldNum" sz="quarter" idx="12"/>
          </p:nvPr>
        </p:nvSpPr>
        <p:spPr/>
        <p:txBody>
          <a:bodyPr/>
          <a:lstStyle>
            <a:lvl1pPr>
              <a:defRPr/>
            </a:lvl1pPr>
          </a:lstStyle>
          <a:p>
            <a:pPr>
              <a:defRPr/>
            </a:pPr>
            <a:fld id="{8B938B29-8D48-4B02-9563-5293C15B1E44}" type="slidenum">
              <a:rPr lang="en-US" altLang="en-US"/>
              <a:pPr>
                <a:defRPr/>
              </a:pPr>
              <a:t>‹#›</a:t>
            </a:fld>
            <a:endParaRPr lang="en-US" altLang="en-US"/>
          </a:p>
        </p:txBody>
      </p:sp>
    </p:spTree>
    <p:extLst>
      <p:ext uri="{BB962C8B-B14F-4D97-AF65-F5344CB8AC3E}">
        <p14:creationId xmlns:p14="http://schemas.microsoft.com/office/powerpoint/2010/main" val="37652581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D0D0F8-C6C0-C94D-99C8-921A24AFDE4F}"/>
              </a:ext>
            </a:extLst>
          </p:cNvPr>
          <p:cNvSpPr txBox="1">
            <a:spLocks noChangeArrowheads="1"/>
          </p:cNvSpPr>
          <p:nvPr/>
        </p:nvSpPr>
        <p:spPr bwMode="auto">
          <a:xfrm>
            <a:off x="643467"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a:solidFill>
                  <a:schemeClr val="accent1"/>
                </a:solidFill>
              </a:rPr>
              <a:t>“</a:t>
            </a:r>
          </a:p>
        </p:txBody>
      </p:sp>
      <p:sp>
        <p:nvSpPr>
          <p:cNvPr id="6" name="TextBox 5">
            <a:extLst>
              <a:ext uri="{FF2B5EF4-FFF2-40B4-BE49-F238E27FC236}">
                <a16:creationId xmlns:a16="http://schemas.microsoft.com/office/drawing/2014/main" id="{10A4F5E2-2C3E-6645-BF7B-91DD740D63E3}"/>
              </a:ext>
            </a:extLst>
          </p:cNvPr>
          <p:cNvSpPr txBox="1">
            <a:spLocks noChangeArrowheads="1"/>
          </p:cNvSpPr>
          <p:nvPr/>
        </p:nvSpPr>
        <p:spPr bwMode="auto">
          <a:xfrm>
            <a:off x="8997951"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a:solidFill>
                  <a:schemeClr val="accent1"/>
                </a:solidFill>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89298992-AC35-B54D-8F43-297ED2653490}"/>
              </a:ext>
            </a:extLst>
          </p:cNvPr>
          <p:cNvSpPr>
            <a:spLocks noGrp="1"/>
          </p:cNvSpPr>
          <p:nvPr>
            <p:ph type="dt" sz="half" idx="14"/>
          </p:nvPr>
        </p:nvSpPr>
        <p:spPr>
          <a:xfrm>
            <a:off x="7207251" y="6042026"/>
            <a:ext cx="912283" cy="365125"/>
          </a:xfrm>
          <a:prstGeom prst="rect">
            <a:avLst/>
          </a:prstGeom>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9232C6A7-94DF-5848-AEA3-70836516B735}"/>
              </a:ext>
            </a:extLst>
          </p:cNvPr>
          <p:cNvSpPr>
            <a:spLocks noGrp="1"/>
          </p:cNvSpPr>
          <p:nvPr>
            <p:ph type="ftr" sz="quarter" idx="15"/>
          </p:nvPr>
        </p:nvSpPr>
        <p:spPr>
          <a:xfrm>
            <a:off x="812800" y="6042026"/>
            <a:ext cx="6163733" cy="365125"/>
          </a:xfrm>
          <a:prstGeom prst="rect">
            <a:avLst/>
          </a:prstGeom>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80A937EA-DD77-784E-9225-74199CD5C707}"/>
              </a:ext>
            </a:extLst>
          </p:cNvPr>
          <p:cNvSpPr>
            <a:spLocks noGrp="1"/>
          </p:cNvSpPr>
          <p:nvPr>
            <p:ph type="sldNum" sz="quarter" idx="16"/>
          </p:nvPr>
        </p:nvSpPr>
        <p:spPr/>
        <p:txBody>
          <a:bodyPr/>
          <a:lstStyle>
            <a:lvl1pPr>
              <a:defRPr/>
            </a:lvl1pPr>
          </a:lstStyle>
          <a:p>
            <a:pPr>
              <a:defRPr/>
            </a:pPr>
            <a:fld id="{8226DB48-B5EC-42D5-B2DB-843884D1A7BD}" type="slidenum">
              <a:rPr lang="en-US" altLang="en-US"/>
              <a:pPr>
                <a:defRPr/>
              </a:pPr>
              <a:t>‹#›</a:t>
            </a:fld>
            <a:endParaRPr lang="en-US" altLang="en-US"/>
          </a:p>
        </p:txBody>
      </p:sp>
    </p:spTree>
    <p:extLst>
      <p:ext uri="{BB962C8B-B14F-4D97-AF65-F5344CB8AC3E}">
        <p14:creationId xmlns:p14="http://schemas.microsoft.com/office/powerpoint/2010/main" val="20708461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684C06C5-C182-1A44-8DC6-7C526BC1489E}"/>
              </a:ext>
            </a:extLst>
          </p:cNvPr>
          <p:cNvSpPr>
            <a:spLocks noGrp="1"/>
          </p:cNvSpPr>
          <p:nvPr>
            <p:ph type="dt" sz="half" idx="14"/>
          </p:nvPr>
        </p:nvSpPr>
        <p:spPr>
          <a:xfrm>
            <a:off x="7207251" y="6042026"/>
            <a:ext cx="912283" cy="365125"/>
          </a:xfrm>
          <a:prstGeom prst="rect">
            <a:avLst/>
          </a:prstGeom>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C5EEB22C-DE9A-8B40-84E5-DBBCE04545E2}"/>
              </a:ext>
            </a:extLst>
          </p:cNvPr>
          <p:cNvSpPr>
            <a:spLocks noGrp="1"/>
          </p:cNvSpPr>
          <p:nvPr>
            <p:ph type="ftr" sz="quarter" idx="15"/>
          </p:nvPr>
        </p:nvSpPr>
        <p:spPr>
          <a:xfrm>
            <a:off x="812800" y="6042026"/>
            <a:ext cx="6163733" cy="365125"/>
          </a:xfrm>
          <a:prstGeom prst="rect">
            <a:avLst/>
          </a:prstGeom>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E709B67F-4249-2140-8F1A-C68539641334}"/>
              </a:ext>
            </a:extLst>
          </p:cNvPr>
          <p:cNvSpPr>
            <a:spLocks noGrp="1"/>
          </p:cNvSpPr>
          <p:nvPr>
            <p:ph type="sldNum" sz="quarter" idx="16"/>
          </p:nvPr>
        </p:nvSpPr>
        <p:spPr/>
        <p:txBody>
          <a:bodyPr/>
          <a:lstStyle>
            <a:lvl1pPr>
              <a:defRPr/>
            </a:lvl1pPr>
          </a:lstStyle>
          <a:p>
            <a:pPr>
              <a:defRPr/>
            </a:pPr>
            <a:fld id="{A4F4DA42-D12A-48FD-9C40-7B7F672EFD73}" type="slidenum">
              <a:rPr lang="en-US" altLang="en-US"/>
              <a:pPr>
                <a:defRPr/>
              </a:pPr>
              <a:t>‹#›</a:t>
            </a:fld>
            <a:endParaRPr lang="en-US" altLang="en-US"/>
          </a:p>
        </p:txBody>
      </p:sp>
    </p:spTree>
    <p:extLst>
      <p:ext uri="{BB962C8B-B14F-4D97-AF65-F5344CB8AC3E}">
        <p14:creationId xmlns:p14="http://schemas.microsoft.com/office/powerpoint/2010/main" val="6164615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DE784BE-4533-3445-9DBE-1F1565C8B4FC}"/>
              </a:ext>
            </a:extLst>
          </p:cNvPr>
          <p:cNvSpPr>
            <a:spLocks noGrp="1"/>
          </p:cNvSpPr>
          <p:nvPr>
            <p:ph type="dt" sz="half" idx="10"/>
          </p:nvPr>
        </p:nvSpPr>
        <p:spPr>
          <a:xfrm>
            <a:off x="7207251" y="6042026"/>
            <a:ext cx="912283" cy="365125"/>
          </a:xfrm>
          <a:prstGeom prst="rect">
            <a:avLst/>
          </a:prstGeom>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B7BFA49-F2F5-5947-8DE0-1D1BBEB2F8B7}"/>
              </a:ext>
            </a:extLst>
          </p:cNvPr>
          <p:cNvSpPr>
            <a:spLocks noGrp="1"/>
          </p:cNvSpPr>
          <p:nvPr>
            <p:ph type="ftr" sz="quarter" idx="11"/>
          </p:nvPr>
        </p:nvSpPr>
        <p:spPr>
          <a:xfrm>
            <a:off x="812800" y="6042026"/>
            <a:ext cx="6163733" cy="365125"/>
          </a:xfrm>
          <a:prstGeom prst="rect">
            <a:avLst/>
          </a:prstGeom>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6817FA3-5559-4F4C-AF9F-DC44B31CB912}"/>
              </a:ext>
            </a:extLst>
          </p:cNvPr>
          <p:cNvSpPr>
            <a:spLocks noGrp="1"/>
          </p:cNvSpPr>
          <p:nvPr>
            <p:ph type="sldNum" sz="quarter" idx="12"/>
          </p:nvPr>
        </p:nvSpPr>
        <p:spPr/>
        <p:txBody>
          <a:bodyPr/>
          <a:lstStyle>
            <a:lvl1pPr>
              <a:defRPr/>
            </a:lvl1pPr>
          </a:lstStyle>
          <a:p>
            <a:pPr>
              <a:defRPr/>
            </a:pPr>
            <a:fld id="{FA3F3EA2-C580-4CD5-A37D-BE94CB93F556}" type="slidenum">
              <a:rPr lang="en-US" altLang="en-US"/>
              <a:pPr>
                <a:defRPr/>
              </a:pPr>
              <a:t>‹#›</a:t>
            </a:fld>
            <a:endParaRPr lang="en-US" altLang="en-US"/>
          </a:p>
        </p:txBody>
      </p:sp>
    </p:spTree>
    <p:extLst>
      <p:ext uri="{BB962C8B-B14F-4D97-AF65-F5344CB8AC3E}">
        <p14:creationId xmlns:p14="http://schemas.microsoft.com/office/powerpoint/2010/main" val="1457985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5921FC3-AC48-B948-BA9D-52774B0833EB}"/>
              </a:ext>
            </a:extLst>
          </p:cNvPr>
          <p:cNvSpPr>
            <a:spLocks noGrp="1"/>
          </p:cNvSpPr>
          <p:nvPr>
            <p:ph type="dt" sz="half" idx="10"/>
          </p:nvPr>
        </p:nvSpPr>
        <p:spPr>
          <a:xfrm>
            <a:off x="7207251" y="6042026"/>
            <a:ext cx="912283" cy="365125"/>
          </a:xfrm>
          <a:prstGeom prst="rect">
            <a:avLst/>
          </a:prstGeom>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B6DA94BE-14F7-9E46-861C-33849E2BC2D0}"/>
              </a:ext>
            </a:extLst>
          </p:cNvPr>
          <p:cNvSpPr>
            <a:spLocks noGrp="1"/>
          </p:cNvSpPr>
          <p:nvPr>
            <p:ph type="ftr" sz="quarter" idx="11"/>
          </p:nvPr>
        </p:nvSpPr>
        <p:spPr>
          <a:xfrm>
            <a:off x="812800" y="6042026"/>
            <a:ext cx="6163733" cy="365125"/>
          </a:xfrm>
          <a:prstGeom prst="rect">
            <a:avLst/>
          </a:prstGeom>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B4FB4C5-0F6A-0043-A8B3-2F57B756A314}"/>
              </a:ext>
            </a:extLst>
          </p:cNvPr>
          <p:cNvSpPr>
            <a:spLocks noGrp="1"/>
          </p:cNvSpPr>
          <p:nvPr>
            <p:ph type="sldNum" sz="quarter" idx="12"/>
          </p:nvPr>
        </p:nvSpPr>
        <p:spPr/>
        <p:txBody>
          <a:bodyPr/>
          <a:lstStyle>
            <a:lvl1pPr>
              <a:defRPr/>
            </a:lvl1pPr>
          </a:lstStyle>
          <a:p>
            <a:pPr>
              <a:defRPr/>
            </a:pPr>
            <a:fld id="{17384645-BB74-434E-B09A-B5F01EACBA6E}" type="slidenum">
              <a:rPr lang="en-US" altLang="en-US"/>
              <a:pPr>
                <a:defRPr/>
              </a:pPr>
              <a:t>‹#›</a:t>
            </a:fld>
            <a:endParaRPr lang="en-US" altLang="en-US"/>
          </a:p>
        </p:txBody>
      </p:sp>
    </p:spTree>
    <p:extLst>
      <p:ext uri="{BB962C8B-B14F-4D97-AF65-F5344CB8AC3E}">
        <p14:creationId xmlns:p14="http://schemas.microsoft.com/office/powerpoint/2010/main" val="26223140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80A63DD-9148-7B42-9071-7C46418A5E8D}"/>
              </a:ext>
            </a:extLst>
          </p:cNvPr>
          <p:cNvSpPr>
            <a:spLocks noGrp="1"/>
          </p:cNvSpPr>
          <p:nvPr>
            <p:ph type="dt" sz="half" idx="10"/>
          </p:nvPr>
        </p:nvSpPr>
        <p:spPr>
          <a:xfrm>
            <a:off x="1219200" y="6251575"/>
            <a:ext cx="2641600" cy="457200"/>
          </a:xfrm>
          <a:prstGeom prst="rect">
            <a:avLst/>
          </a:prstGeom>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3A860194-4682-CB40-B922-F006A6440BE2}"/>
              </a:ext>
            </a:extLst>
          </p:cNvPr>
          <p:cNvSpPr>
            <a:spLocks noGrp="1"/>
          </p:cNvSpPr>
          <p:nvPr>
            <p:ph type="ftr" sz="quarter" idx="11"/>
          </p:nvPr>
        </p:nvSpPr>
        <p:spPr>
          <a:xfrm>
            <a:off x="4470400" y="6248400"/>
            <a:ext cx="3962400" cy="457200"/>
          </a:xfrm>
          <a:prstGeom prst="rect">
            <a:avLst/>
          </a:prstGeom>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D5F33A0-40B9-A14B-9282-708A17981E22}"/>
              </a:ext>
            </a:extLst>
          </p:cNvPr>
          <p:cNvSpPr>
            <a:spLocks noGrp="1"/>
          </p:cNvSpPr>
          <p:nvPr>
            <p:ph type="sldNum" sz="quarter" idx="12"/>
          </p:nvPr>
        </p:nvSpPr>
        <p:spPr>
          <a:xfrm>
            <a:off x="9042400" y="6248400"/>
            <a:ext cx="2540000" cy="457200"/>
          </a:xfrm>
        </p:spPr>
        <p:txBody>
          <a:bodyPr/>
          <a:lstStyle>
            <a:lvl1pPr>
              <a:defRPr/>
            </a:lvl1pPr>
          </a:lstStyle>
          <a:p>
            <a:pPr>
              <a:defRPr/>
            </a:pPr>
            <a:fld id="{6E73A1EB-A02A-409B-8F02-41F22D9A86C7}" type="slidenum">
              <a:rPr lang="en-US" altLang="en-US"/>
              <a:pPr>
                <a:defRPr/>
              </a:pPr>
              <a:t>‹#›</a:t>
            </a:fld>
            <a:endParaRPr lang="en-US" altLang="en-US"/>
          </a:p>
        </p:txBody>
      </p:sp>
    </p:spTree>
    <p:extLst>
      <p:ext uri="{BB962C8B-B14F-4D97-AF65-F5344CB8AC3E}">
        <p14:creationId xmlns:p14="http://schemas.microsoft.com/office/powerpoint/2010/main" val="2027097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0C8C-C4C3-4F74-8F43-830805BE05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E58BCDD-F8FD-4AC7-9C0D-24FF714A2C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09B457-BEE1-4EDE-9DEB-64C9BAD0B4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514CFD-B8DE-417E-882C-C95B8D3EEA0E}"/>
              </a:ext>
            </a:extLst>
          </p:cNvPr>
          <p:cNvSpPr>
            <a:spLocks noGrp="1"/>
          </p:cNvSpPr>
          <p:nvPr>
            <p:ph type="dt" sz="half" idx="10"/>
          </p:nvPr>
        </p:nvSpPr>
        <p:spPr/>
        <p:txBody>
          <a:bodyPr/>
          <a:lstStyle/>
          <a:p>
            <a:fld id="{1DF16AB3-4B47-4B17-A477-49BDF341B642}" type="datetimeFigureOut">
              <a:rPr lang="en-GB" smtClean="0"/>
              <a:t>05/08/2020</a:t>
            </a:fld>
            <a:endParaRPr lang="en-GB"/>
          </a:p>
        </p:txBody>
      </p:sp>
      <p:sp>
        <p:nvSpPr>
          <p:cNvPr id="6" name="Footer Placeholder 5">
            <a:extLst>
              <a:ext uri="{FF2B5EF4-FFF2-40B4-BE49-F238E27FC236}">
                <a16:creationId xmlns:a16="http://schemas.microsoft.com/office/drawing/2014/main" id="{AB09872A-54F3-4DA7-9DE1-844EFBEAB2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1CE951-D7D4-4E5B-B0B0-AE18B4E568FA}"/>
              </a:ext>
            </a:extLst>
          </p:cNvPr>
          <p:cNvSpPr>
            <a:spLocks noGrp="1"/>
          </p:cNvSpPr>
          <p:nvPr>
            <p:ph type="sldNum" sz="quarter" idx="12"/>
          </p:nvPr>
        </p:nvSpPr>
        <p:spPr/>
        <p:txBody>
          <a:bodyPr/>
          <a:lstStyle/>
          <a:p>
            <a:fld id="{0C98CEFE-7DAA-40AE-9B15-A31CA07386EC}" type="slidenum">
              <a:rPr lang="en-GB" smtClean="0"/>
              <a:t>‹#›</a:t>
            </a:fld>
            <a:endParaRPr lang="en-GB"/>
          </a:p>
        </p:txBody>
      </p:sp>
    </p:spTree>
    <p:extLst>
      <p:ext uri="{BB962C8B-B14F-4D97-AF65-F5344CB8AC3E}">
        <p14:creationId xmlns:p14="http://schemas.microsoft.com/office/powerpoint/2010/main" val="765559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CE811-4366-4DE9-BE34-933139E755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45E7477-3DB3-496E-BCDF-E21B117FFE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AE33C03-0892-443A-893E-F7785E15A6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820584-7C43-4BA5-BDA5-DC73D80810F9}"/>
              </a:ext>
            </a:extLst>
          </p:cNvPr>
          <p:cNvSpPr>
            <a:spLocks noGrp="1"/>
          </p:cNvSpPr>
          <p:nvPr>
            <p:ph type="dt" sz="half" idx="10"/>
          </p:nvPr>
        </p:nvSpPr>
        <p:spPr/>
        <p:txBody>
          <a:bodyPr/>
          <a:lstStyle/>
          <a:p>
            <a:fld id="{1DF16AB3-4B47-4B17-A477-49BDF341B642}" type="datetimeFigureOut">
              <a:rPr lang="en-GB" smtClean="0"/>
              <a:t>05/08/2020</a:t>
            </a:fld>
            <a:endParaRPr lang="en-GB"/>
          </a:p>
        </p:txBody>
      </p:sp>
      <p:sp>
        <p:nvSpPr>
          <p:cNvPr id="6" name="Footer Placeholder 5">
            <a:extLst>
              <a:ext uri="{FF2B5EF4-FFF2-40B4-BE49-F238E27FC236}">
                <a16:creationId xmlns:a16="http://schemas.microsoft.com/office/drawing/2014/main" id="{D42EC6D6-270A-4E53-83BF-B2062E40CF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526AEA-1AF2-4DDC-9E6D-EEC0811AF203}"/>
              </a:ext>
            </a:extLst>
          </p:cNvPr>
          <p:cNvSpPr>
            <a:spLocks noGrp="1"/>
          </p:cNvSpPr>
          <p:nvPr>
            <p:ph type="sldNum" sz="quarter" idx="12"/>
          </p:nvPr>
        </p:nvSpPr>
        <p:spPr/>
        <p:txBody>
          <a:bodyPr/>
          <a:lstStyle/>
          <a:p>
            <a:fld id="{0C98CEFE-7DAA-40AE-9B15-A31CA07386EC}" type="slidenum">
              <a:rPr lang="en-GB" smtClean="0"/>
              <a:t>‹#›</a:t>
            </a:fld>
            <a:endParaRPr lang="en-GB"/>
          </a:p>
        </p:txBody>
      </p:sp>
    </p:spTree>
    <p:extLst>
      <p:ext uri="{BB962C8B-B14F-4D97-AF65-F5344CB8AC3E}">
        <p14:creationId xmlns:p14="http://schemas.microsoft.com/office/powerpoint/2010/main" val="31774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4.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3.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5.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C57E6D-8898-4F01-AAE8-18D288CCEB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F06E8C-F615-4A11-BD93-AAB41A2C0E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A7C80C-F5EC-410A-9254-305485DCE2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F16AB3-4B47-4B17-A477-49BDF341B642}" type="datetimeFigureOut">
              <a:rPr lang="en-GB" smtClean="0"/>
              <a:t>05/08/2020</a:t>
            </a:fld>
            <a:endParaRPr lang="en-GB"/>
          </a:p>
        </p:txBody>
      </p:sp>
      <p:sp>
        <p:nvSpPr>
          <p:cNvPr id="5" name="Footer Placeholder 4">
            <a:extLst>
              <a:ext uri="{FF2B5EF4-FFF2-40B4-BE49-F238E27FC236}">
                <a16:creationId xmlns:a16="http://schemas.microsoft.com/office/drawing/2014/main" id="{68660A5E-AA79-43C2-A98A-2586CF3AE8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9FBF9B9-7DF0-4214-B2DE-5428E1619A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8CEFE-7DAA-40AE-9B15-A31CA07386EC}" type="slidenum">
              <a:rPr lang="en-GB" smtClean="0"/>
              <a:t>‹#›</a:t>
            </a:fld>
            <a:endParaRPr lang="en-GB"/>
          </a:p>
        </p:txBody>
      </p:sp>
    </p:spTree>
    <p:extLst>
      <p:ext uri="{BB962C8B-B14F-4D97-AF65-F5344CB8AC3E}">
        <p14:creationId xmlns:p14="http://schemas.microsoft.com/office/powerpoint/2010/main" val="1903910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8/5/2020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86639055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8C952-93AD-4954-821D-B1C2CEADB6B2}" type="datetimeFigureOut">
              <a:rPr lang="en-GB" smtClean="0"/>
              <a:t>05/08/2020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1787D9-DCC4-4644-9131-68699FAC4CAB}" type="slidenum">
              <a:rPr lang="en-GB" smtClean="0"/>
              <a:t>‹#›</a:t>
            </a:fld>
            <a:endParaRPr lang="en-GB"/>
          </a:p>
        </p:txBody>
      </p:sp>
    </p:spTree>
    <p:extLst>
      <p:ext uri="{BB962C8B-B14F-4D97-AF65-F5344CB8AC3E}">
        <p14:creationId xmlns:p14="http://schemas.microsoft.com/office/powerpoint/2010/main" val="204542573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4" y="-7938"/>
            <a:ext cx="12227984" cy="6873876"/>
            <a:chOff x="-8467" y="-8468"/>
            <a:chExt cx="9171317" cy="6874935"/>
          </a:xfrm>
        </p:grpSpPr>
        <p:cxnSp>
          <p:nvCxnSpPr>
            <p:cNvPr id="7" name="Straight Connector 6">
              <a:extLst>
                <a:ext uri="{FF2B5EF4-FFF2-40B4-BE49-F238E27FC236}">
                  <a16:creationId xmlns:a16="http://schemas.microsoft.com/office/drawing/2014/main" id="{14AAF5CE-BAD3-1044-B04B-DCE9FF58A94E}"/>
                </a:ext>
              </a:extLst>
            </p:cNvPr>
            <p:cNvCxnSpPr/>
            <p:nvPr/>
          </p:nvCxnSpPr>
          <p:spPr>
            <a:xfrm flipV="1">
              <a:off x="5130455" y="4175239"/>
              <a:ext cx="4022869" cy="268328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9F73FA2-7A9E-A342-8D56-62FA95BFC275}"/>
                </a:ext>
              </a:extLst>
            </p:cNvPr>
            <p:cNvCxnSpPr/>
            <p:nvPr/>
          </p:nvCxnSpPr>
          <p:spPr>
            <a:xfrm>
              <a:off x="7043462" y="-529"/>
              <a:ext cx="1217656" cy="685905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a:extLst>
                <a:ext uri="{FF2B5EF4-FFF2-40B4-BE49-F238E27FC236}">
                  <a16:creationId xmlns:a16="http://schemas.microsoft.com/office/drawing/2014/main" id="{0423A168-E18F-7349-8939-5B5E68E645EB}"/>
                </a:ext>
              </a:extLst>
            </p:cNvPr>
            <p:cNvSpPr/>
            <p:nvPr/>
          </p:nvSpPr>
          <p:spPr>
            <a:xfrm>
              <a:off x="6892644" y="-529"/>
              <a:ext cx="2268619"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a:extLst>
                <a:ext uri="{FF2B5EF4-FFF2-40B4-BE49-F238E27FC236}">
                  <a16:creationId xmlns:a16="http://schemas.microsoft.com/office/drawing/2014/main" id="{21673612-EFB9-5748-94AA-C224C96FFB7D}"/>
                </a:ext>
              </a:extLst>
            </p:cNvPr>
            <p:cNvSpPr/>
            <p:nvPr/>
          </p:nvSpPr>
          <p:spPr>
            <a:xfrm>
              <a:off x="7205393" y="-8468"/>
              <a:ext cx="1947932"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96AA3B6E-5343-D943-B1AA-CDDBD460F6B6}"/>
                </a:ext>
              </a:extLst>
            </p:cNvPr>
            <p:cNvSpPr/>
            <p:nvPr/>
          </p:nvSpPr>
          <p:spPr>
            <a:xfrm>
              <a:off x="6638634" y="3919613"/>
              <a:ext cx="251310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8571BC03-974C-EF4E-B95B-A0E97785AB25}"/>
                </a:ext>
              </a:extLst>
            </p:cNvPr>
            <p:cNvSpPr/>
            <p:nvPr/>
          </p:nvSpPr>
          <p:spPr>
            <a:xfrm>
              <a:off x="7010123" y="-8468"/>
              <a:ext cx="2143202"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C6E9D146-8EB9-2042-9599-F3AB816681CE}"/>
                </a:ext>
              </a:extLst>
            </p:cNvPr>
            <p:cNvSpPr/>
            <p:nvPr/>
          </p:nvSpPr>
          <p:spPr>
            <a:xfrm>
              <a:off x="8296044" y="-8468"/>
              <a:ext cx="857281"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DAA7034C-6217-E44E-9885-6BA4048F65C0}"/>
                </a:ext>
              </a:extLst>
            </p:cNvPr>
            <p:cNvSpPr/>
            <p:nvPr/>
          </p:nvSpPr>
          <p:spPr>
            <a:xfrm>
              <a:off x="8094425" y="-8468"/>
              <a:ext cx="1066838"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6785BE32-639D-954C-8C84-1C420326AD11}"/>
                </a:ext>
              </a:extLst>
            </p:cNvPr>
            <p:cNvSpPr/>
            <p:nvPr/>
          </p:nvSpPr>
          <p:spPr>
            <a:xfrm>
              <a:off x="8069024" y="4894488"/>
              <a:ext cx="1093826"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89B2DB9E-030F-6943-BE17-1A51B312F13F}"/>
                </a:ext>
              </a:extLst>
            </p:cNvPr>
            <p:cNvSpPr/>
            <p:nvPr/>
          </p:nvSpPr>
          <p:spPr>
            <a:xfrm>
              <a:off x="-8467" y="4013290"/>
              <a:ext cx="457217"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73947B6-45B3-7545-AEE0-4BA78F6BD50B}"/>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hangingPunct="1">
              <a:defRPr sz="9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E6927822-576E-AD4A-98A5-59822E331405}"/>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7CDFF30C-D07A-8C40-ACE5-7CC91BD791EE}"/>
              </a:ext>
            </a:extLst>
          </p:cNvPr>
          <p:cNvSpPr>
            <a:spLocks noGrp="1"/>
          </p:cNvSpPr>
          <p:nvPr>
            <p:ph type="sldNum" sz="quarter" idx="4"/>
          </p:nvPr>
        </p:nvSpPr>
        <p:spPr>
          <a:xfrm>
            <a:off x="8593667" y="6042026"/>
            <a:ext cx="683684" cy="365125"/>
          </a:xfrm>
          <a:prstGeom prst="rect">
            <a:avLst/>
          </a:prstGeom>
        </p:spPr>
        <p:txBody>
          <a:bodyPr vert="horz" lIns="91440" tIns="45720" rIns="91440" bIns="45720" rtlCol="0" anchor="ctr"/>
          <a:lstStyle>
            <a:lvl1pPr algn="r" eaLnBrk="1" hangingPunct="1">
              <a:defRPr sz="900">
                <a:solidFill>
                  <a:schemeClr val="accent1">
                    <a:lumMod val="75000"/>
                  </a:schemeClr>
                </a:solidFill>
              </a:defRPr>
            </a:lvl1pPr>
          </a:lstStyle>
          <a:p>
            <a:pPr>
              <a:defRPr/>
            </a:pPr>
            <a:fld id="{9B814769-D8D3-4C10-82C5-66DCAAF2ED8A}" type="slidenum">
              <a:rPr lang="en-US" altLang="en-US"/>
              <a:pPr>
                <a:defRPr/>
              </a:pPr>
              <a:t>‹#›</a:t>
            </a:fld>
            <a:endParaRPr lang="en-US" altLang="en-US"/>
          </a:p>
        </p:txBody>
      </p:sp>
    </p:spTree>
    <p:extLst>
      <p:ext uri="{BB962C8B-B14F-4D97-AF65-F5344CB8AC3E}">
        <p14:creationId xmlns:p14="http://schemas.microsoft.com/office/powerpoint/2010/main" val="131714053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Lst>
  <p:txStyles>
    <p:titleStyle>
      <a:lvl1pPr algn="l" defTabSz="457200" rtl="0" eaLnBrk="0" fontAlgn="base" hangingPunct="0">
        <a:spcBef>
          <a:spcPct val="0"/>
        </a:spcBef>
        <a:spcAft>
          <a:spcPct val="0"/>
        </a:spcAft>
        <a:defRPr sz="3600" kern="1200">
          <a:solidFill>
            <a:schemeClr val="tx2"/>
          </a:solidFill>
          <a:latin typeface="+mj-lt"/>
          <a:ea typeface="+mj-ea"/>
          <a:cs typeface="+mj-cs"/>
        </a:defRPr>
      </a:lvl1pPr>
      <a:lvl2pPr algn="l" defTabSz="457200" rtl="0" eaLnBrk="0" fontAlgn="base" hangingPunct="0">
        <a:spcBef>
          <a:spcPct val="0"/>
        </a:spcBef>
        <a:spcAft>
          <a:spcPct val="0"/>
        </a:spcAft>
        <a:defRPr sz="3600">
          <a:solidFill>
            <a:schemeClr val="tx2"/>
          </a:solidFill>
          <a:latin typeface="Trebuchet MS" panose="020B0603020202020204" pitchFamily="34" charset="0"/>
        </a:defRPr>
      </a:lvl2pPr>
      <a:lvl3pPr algn="l" defTabSz="457200" rtl="0" eaLnBrk="0" fontAlgn="base" hangingPunct="0">
        <a:spcBef>
          <a:spcPct val="0"/>
        </a:spcBef>
        <a:spcAft>
          <a:spcPct val="0"/>
        </a:spcAft>
        <a:defRPr sz="3600">
          <a:solidFill>
            <a:schemeClr val="tx2"/>
          </a:solidFill>
          <a:latin typeface="Trebuchet MS" panose="020B0603020202020204" pitchFamily="34" charset="0"/>
        </a:defRPr>
      </a:lvl3pPr>
      <a:lvl4pPr algn="l" defTabSz="457200" rtl="0" eaLnBrk="0" fontAlgn="base" hangingPunct="0">
        <a:spcBef>
          <a:spcPct val="0"/>
        </a:spcBef>
        <a:spcAft>
          <a:spcPct val="0"/>
        </a:spcAft>
        <a:defRPr sz="3600">
          <a:solidFill>
            <a:schemeClr val="tx2"/>
          </a:solidFill>
          <a:latin typeface="Trebuchet MS" panose="020B0603020202020204" pitchFamily="34" charset="0"/>
        </a:defRPr>
      </a:lvl4pPr>
      <a:lvl5pPr algn="l" defTabSz="457200" rtl="0" eaLnBrk="0" fontAlgn="base" hangingPunct="0">
        <a:spcBef>
          <a:spcPct val="0"/>
        </a:spcBef>
        <a:spcAft>
          <a:spcPct val="0"/>
        </a:spcAft>
        <a:defRPr sz="3600">
          <a:solidFill>
            <a:schemeClr val="tx2"/>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tx2"/>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tx2"/>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tx2"/>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tx2"/>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tx2"/>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482" name="Group 16"/>
          <p:cNvGrpSpPr>
            <a:grpSpLocks/>
          </p:cNvGrpSpPr>
          <p:nvPr userDrawn="1"/>
        </p:nvGrpSpPr>
        <p:grpSpPr bwMode="auto">
          <a:xfrm>
            <a:off x="-48684" y="-100013"/>
            <a:ext cx="12253384" cy="6985001"/>
            <a:chOff x="-37041" y="-99936"/>
            <a:chExt cx="9190366" cy="6985853"/>
          </a:xfrm>
        </p:grpSpPr>
        <p:sp>
          <p:nvSpPr>
            <p:cNvPr id="9" name="Freeform 8">
              <a:extLst>
                <a:ext uri="{FF2B5EF4-FFF2-40B4-BE49-F238E27FC236}">
                  <a16:creationId xmlns:a16="http://schemas.microsoft.com/office/drawing/2014/main" id="{0423A168-E18F-7349-8939-5B5E68E645EB}"/>
                </a:ext>
              </a:extLst>
            </p:cNvPr>
            <p:cNvSpPr/>
            <p:nvPr/>
          </p:nvSpPr>
          <p:spPr>
            <a:xfrm>
              <a:off x="8303983" y="-99936"/>
              <a:ext cx="849342" cy="6985853"/>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a:extLst>
                <a:ext uri="{FF2B5EF4-FFF2-40B4-BE49-F238E27FC236}">
                  <a16:creationId xmlns:a16="http://schemas.microsoft.com/office/drawing/2014/main" id="{21673612-EFB9-5748-94AA-C224C96FFB7D}"/>
                </a:ext>
              </a:extLst>
            </p:cNvPr>
            <p:cNvSpPr/>
            <p:nvPr/>
          </p:nvSpPr>
          <p:spPr>
            <a:xfrm>
              <a:off x="8292869" y="-99936"/>
              <a:ext cx="860456" cy="6985853"/>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89B2DB9E-030F-6943-BE17-1A51B312F13F}"/>
                </a:ext>
              </a:extLst>
            </p:cNvPr>
            <p:cNvSpPr/>
            <p:nvPr/>
          </p:nvSpPr>
          <p:spPr>
            <a:xfrm rot="10800000" flipH="1">
              <a:off x="-37041" y="-72945"/>
              <a:ext cx="606448" cy="2853086"/>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483" name="Title Placeholder 1"/>
          <p:cNvSpPr>
            <a:spLocks noGrp="1"/>
          </p:cNvSpPr>
          <p:nvPr>
            <p:ph type="title"/>
          </p:nvPr>
        </p:nvSpPr>
        <p:spPr bwMode="auto">
          <a:xfrm>
            <a:off x="812801" y="609600"/>
            <a:ext cx="9647767"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484" name="Text Placeholder 2"/>
          <p:cNvSpPr>
            <a:spLocks noGrp="1"/>
          </p:cNvSpPr>
          <p:nvPr>
            <p:ph type="body" idx="1"/>
          </p:nvPr>
        </p:nvSpPr>
        <p:spPr bwMode="auto">
          <a:xfrm>
            <a:off x="812801" y="2160589"/>
            <a:ext cx="9647767"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7CDFF30C-D07A-8C40-ACE5-7CC91BD791EE}"/>
              </a:ext>
            </a:extLst>
          </p:cNvPr>
          <p:cNvSpPr>
            <a:spLocks noGrp="1"/>
          </p:cNvSpPr>
          <p:nvPr>
            <p:ph type="sldNum" sz="quarter" idx="4"/>
          </p:nvPr>
        </p:nvSpPr>
        <p:spPr>
          <a:xfrm>
            <a:off x="9791701" y="6084889"/>
            <a:ext cx="683684" cy="365125"/>
          </a:xfrm>
          <a:prstGeom prst="rect">
            <a:avLst/>
          </a:prstGeom>
        </p:spPr>
        <p:txBody>
          <a:bodyPr vert="horz" lIns="91440" tIns="45720" rIns="91440" bIns="45720" rtlCol="0" anchor="ctr"/>
          <a:lstStyle>
            <a:lvl1pPr algn="r" eaLnBrk="1" hangingPunct="1">
              <a:defRPr sz="900">
                <a:solidFill>
                  <a:schemeClr val="accent1">
                    <a:lumMod val="75000"/>
                  </a:schemeClr>
                </a:solidFill>
              </a:defRPr>
            </a:lvl1pPr>
          </a:lstStyle>
          <a:p>
            <a:pPr>
              <a:defRPr/>
            </a:pPr>
            <a:fld id="{89C561EF-BC95-4350-8D6A-0E0638CA7669}" type="slidenum">
              <a:rPr lang="en-US" altLang="en-US"/>
              <a:pPr>
                <a:defRPr/>
              </a:pPr>
              <a:t>‹#›</a:t>
            </a:fld>
            <a:endParaRPr lang="en-US" altLang="en-US"/>
          </a:p>
        </p:txBody>
      </p:sp>
      <p:pic>
        <p:nvPicPr>
          <p:cNvPr id="20486" name="Picture 17"/>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0" y="5865813"/>
            <a:ext cx="132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80256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Lst>
  <p:txStyles>
    <p:titleStyle>
      <a:lvl1pPr algn="l" defTabSz="457200" rtl="0" eaLnBrk="0" fontAlgn="base" hangingPunct="0">
        <a:spcBef>
          <a:spcPct val="0"/>
        </a:spcBef>
        <a:spcAft>
          <a:spcPct val="0"/>
        </a:spcAft>
        <a:defRPr sz="3600" kern="1200">
          <a:solidFill>
            <a:schemeClr val="tx2"/>
          </a:solidFill>
          <a:latin typeface="+mj-lt"/>
          <a:ea typeface="+mj-ea"/>
          <a:cs typeface="+mj-cs"/>
        </a:defRPr>
      </a:lvl1pPr>
      <a:lvl2pPr algn="l" defTabSz="457200" rtl="0" eaLnBrk="0" fontAlgn="base" hangingPunct="0">
        <a:spcBef>
          <a:spcPct val="0"/>
        </a:spcBef>
        <a:spcAft>
          <a:spcPct val="0"/>
        </a:spcAft>
        <a:defRPr sz="3600">
          <a:solidFill>
            <a:schemeClr val="tx2"/>
          </a:solidFill>
          <a:latin typeface="Trebuchet MS" panose="020B0603020202020204" pitchFamily="34" charset="0"/>
        </a:defRPr>
      </a:lvl2pPr>
      <a:lvl3pPr algn="l" defTabSz="457200" rtl="0" eaLnBrk="0" fontAlgn="base" hangingPunct="0">
        <a:spcBef>
          <a:spcPct val="0"/>
        </a:spcBef>
        <a:spcAft>
          <a:spcPct val="0"/>
        </a:spcAft>
        <a:defRPr sz="3600">
          <a:solidFill>
            <a:schemeClr val="tx2"/>
          </a:solidFill>
          <a:latin typeface="Trebuchet MS" panose="020B0603020202020204" pitchFamily="34" charset="0"/>
        </a:defRPr>
      </a:lvl3pPr>
      <a:lvl4pPr algn="l" defTabSz="457200" rtl="0" eaLnBrk="0" fontAlgn="base" hangingPunct="0">
        <a:spcBef>
          <a:spcPct val="0"/>
        </a:spcBef>
        <a:spcAft>
          <a:spcPct val="0"/>
        </a:spcAft>
        <a:defRPr sz="3600">
          <a:solidFill>
            <a:schemeClr val="tx2"/>
          </a:solidFill>
          <a:latin typeface="Trebuchet MS" panose="020B0603020202020204" pitchFamily="34" charset="0"/>
        </a:defRPr>
      </a:lvl4pPr>
      <a:lvl5pPr algn="l" defTabSz="457200" rtl="0" eaLnBrk="0" fontAlgn="base" hangingPunct="0">
        <a:spcBef>
          <a:spcPct val="0"/>
        </a:spcBef>
        <a:spcAft>
          <a:spcPct val="0"/>
        </a:spcAft>
        <a:defRPr sz="3600">
          <a:solidFill>
            <a:schemeClr val="tx2"/>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tx2"/>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tx2"/>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tx2"/>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tx2"/>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tx2"/>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9.xml"/><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tiff"/><Relationship Id="rId2" Type="http://schemas.openxmlformats.org/officeDocument/2006/relationships/image" Target="../media/image39.png"/><Relationship Id="rId1" Type="http://schemas.openxmlformats.org/officeDocument/2006/relationships/slideLayout" Target="../slideLayouts/slideLayout6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2.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mailto:referrals@coventryhaven.cjsm.net" TargetMode="External"/><Relationship Id="rId2" Type="http://schemas.openxmlformats.org/officeDocument/2006/relationships/hyperlink" Target="http://www.safetotalk.org.uk/" TargetMode="External"/><Relationship Id="rId1" Type="http://schemas.openxmlformats.org/officeDocument/2006/relationships/slideLayout" Target="../slideLayouts/slideLayout59.xml"/><Relationship Id="rId6" Type="http://schemas.openxmlformats.org/officeDocument/2006/relationships/image" Target="../media/image54.png"/><Relationship Id="rId5" Type="http://schemas.openxmlformats.org/officeDocument/2006/relationships/image" Target="../media/image53.tiff"/><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mailto:amar.k@safehouse.org.uk" TargetMode="External"/><Relationship Id="rId7" Type="http://schemas.openxmlformats.org/officeDocument/2006/relationships/image" Target="../media/image53.tiff"/><Relationship Id="rId2" Type="http://schemas.openxmlformats.org/officeDocument/2006/relationships/notesSlide" Target="../notesSlides/notesSlide2.xml"/><Relationship Id="rId1" Type="http://schemas.openxmlformats.org/officeDocument/2006/relationships/slideLayout" Target="../slideLayouts/slideLayout59.xml"/><Relationship Id="rId6" Type="http://schemas.openxmlformats.org/officeDocument/2006/relationships/hyperlink" Target="http://www.safehouse.org.uk/" TargetMode="External"/><Relationship Id="rId5" Type="http://schemas.openxmlformats.org/officeDocument/2006/relationships/image" Target="../media/image56.png"/><Relationship Id="rId10" Type="http://schemas.openxmlformats.org/officeDocument/2006/relationships/image" Target="../media/image59.tiff"/><Relationship Id="rId4" Type="http://schemas.openxmlformats.org/officeDocument/2006/relationships/image" Target="../media/image55.png"/><Relationship Id="rId9" Type="http://schemas.openxmlformats.org/officeDocument/2006/relationships/image" Target="../media/image58.tiff"/></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mailto:referrals@coventryhaven.cjsm.net" TargetMode="Externa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mailto:idvateam@coventryhaven.cjsm.net" TargetMode="Externa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crasac.org.uk/" TargetMode="Externa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71.jp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hyperlink" Target="http://www.crasac.org.uk/" TargetMode="External"/><Relationship Id="rId2" Type="http://schemas.openxmlformats.org/officeDocument/2006/relationships/hyperlink" Target="mailto:helpline@crasac.org.uk" TargetMode="External"/><Relationship Id="rId1" Type="http://schemas.openxmlformats.org/officeDocument/2006/relationships/slideLayout" Target="../slideLayouts/slideLayout13.xml"/><Relationship Id="rId4" Type="http://schemas.openxmlformats.org/officeDocument/2006/relationships/hyperlink" Target="http://www.rapecrisis.org.uk/"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3.jp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2BF1C-85E0-4C35-99AA-CBFFF174F6AD}"/>
              </a:ext>
            </a:extLst>
          </p:cNvPr>
          <p:cNvSpPr>
            <a:spLocks noGrp="1"/>
          </p:cNvSpPr>
          <p:nvPr>
            <p:ph type="ctrTitle"/>
          </p:nvPr>
        </p:nvSpPr>
        <p:spPr/>
        <p:txBody>
          <a:bodyPr>
            <a:normAutofit fontScale="90000"/>
          </a:bodyPr>
          <a:lstStyle/>
          <a:p>
            <a:r>
              <a:rPr lang="en-GB" dirty="0"/>
              <a:t> Domestic Abuse and Sexual Violence - who can access services</a:t>
            </a:r>
          </a:p>
        </p:txBody>
      </p:sp>
      <p:sp>
        <p:nvSpPr>
          <p:cNvPr id="3" name="Subtitle 2">
            <a:extLst>
              <a:ext uri="{FF2B5EF4-FFF2-40B4-BE49-F238E27FC236}">
                <a16:creationId xmlns:a16="http://schemas.microsoft.com/office/drawing/2014/main" id="{F6EC26FA-2321-4E50-BAF2-A7BB860F4BC2}"/>
              </a:ext>
            </a:extLst>
          </p:cNvPr>
          <p:cNvSpPr>
            <a:spLocks noGrp="1"/>
          </p:cNvSpPr>
          <p:nvPr>
            <p:ph type="subTitle" idx="1"/>
          </p:nvPr>
        </p:nvSpPr>
        <p:spPr>
          <a:xfrm>
            <a:off x="1524000" y="4161332"/>
            <a:ext cx="9144000" cy="1655762"/>
          </a:xfrm>
        </p:spPr>
        <p:txBody>
          <a:bodyPr/>
          <a:lstStyle/>
          <a:p>
            <a:r>
              <a:rPr lang="en-GB" dirty="0"/>
              <a:t>10</a:t>
            </a:r>
            <a:r>
              <a:rPr lang="en-GB" baseline="30000" dirty="0"/>
              <a:t>th</a:t>
            </a:r>
            <a:r>
              <a:rPr lang="en-GB" dirty="0"/>
              <a:t> August 2020</a:t>
            </a:r>
          </a:p>
          <a:p>
            <a:endParaRPr lang="en-GB" dirty="0"/>
          </a:p>
        </p:txBody>
      </p:sp>
    </p:spTree>
    <p:extLst>
      <p:ext uri="{BB962C8B-B14F-4D97-AF65-F5344CB8AC3E}">
        <p14:creationId xmlns:p14="http://schemas.microsoft.com/office/powerpoint/2010/main" val="4019540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5CA1D-A9A8-452E-B276-06DB3BA6543B}"/>
              </a:ext>
            </a:extLst>
          </p:cNvPr>
          <p:cNvSpPr>
            <a:spLocks noGrp="1"/>
          </p:cNvSpPr>
          <p:nvPr>
            <p:ph type="title" idx="4294967295"/>
          </p:nvPr>
        </p:nvSpPr>
        <p:spPr>
          <a:xfrm>
            <a:off x="838200" y="365125"/>
            <a:ext cx="10515600" cy="1325563"/>
          </a:xfrm>
        </p:spPr>
        <p:txBody>
          <a:bodyPr vert="horz" lIns="91440" tIns="45720" rIns="91440" bIns="45720" rtlCol="0" anchor="ctr">
            <a:normAutofit/>
          </a:bodyPr>
          <a:lstStyle/>
          <a:p>
            <a:r>
              <a:rPr lang="en-US" b="1" kern="1200" dirty="0">
                <a:solidFill>
                  <a:srgbClr val="06896E"/>
                </a:solidFill>
                <a:latin typeface="+mj-lt"/>
                <a:ea typeface="+mj-ea"/>
                <a:cs typeface="+mj-cs"/>
              </a:rPr>
              <a:t>Key contacts at Valley House</a:t>
            </a:r>
          </a:p>
        </p:txBody>
      </p:sp>
      <p:graphicFrame>
        <p:nvGraphicFramePr>
          <p:cNvPr id="7" name="Content Placeholder 2">
            <a:extLst>
              <a:ext uri="{FF2B5EF4-FFF2-40B4-BE49-F238E27FC236}">
                <a16:creationId xmlns:a16="http://schemas.microsoft.com/office/drawing/2014/main" id="{E8DC59D0-70CB-42E0-98B6-AC1087836907}"/>
              </a:ext>
            </a:extLst>
          </p:cNvPr>
          <p:cNvGraphicFramePr>
            <a:graphicFrameLocks noGrp="1"/>
          </p:cNvGraphicFramePr>
          <p:nvPr>
            <p:ph idx="4294967295"/>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4737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5B655942-8B86-984E-A6BF-BD90A307844C}"/>
              </a:ext>
            </a:extLst>
          </p:cNvPr>
          <p:cNvSpPr>
            <a:spLocks noGrp="1" noChangeArrowheads="1"/>
          </p:cNvSpPr>
          <p:nvPr>
            <p:ph type="subTitle" idx="1"/>
          </p:nvPr>
        </p:nvSpPr>
        <p:spPr>
          <a:xfrm>
            <a:off x="2711450" y="5084763"/>
            <a:ext cx="6624638" cy="1096962"/>
          </a:xfrm>
        </p:spPr>
        <p:txBody>
          <a:bodyPr rtlCol="0">
            <a:normAutofit/>
          </a:bodyPr>
          <a:lstStyle/>
          <a:p>
            <a:pPr algn="ctr" eaLnBrk="1" fontAlgn="auto" hangingPunct="1">
              <a:spcAft>
                <a:spcPts val="0"/>
              </a:spcAft>
              <a:buClr>
                <a:schemeClr val="accent1">
                  <a:lumMod val="75000"/>
                </a:schemeClr>
              </a:buClr>
              <a:defRPr/>
            </a:pPr>
            <a:r>
              <a:rPr lang="en-US" altLang="en-US" dirty="0">
                <a:solidFill>
                  <a:schemeClr val="tx2"/>
                </a:solidFill>
              </a:rPr>
              <a:t>Presented by Amar Kaur, Services Co-</a:t>
            </a:r>
            <a:r>
              <a:rPr lang="en-US" altLang="en-US" dirty="0" err="1">
                <a:solidFill>
                  <a:schemeClr val="tx2"/>
                </a:solidFill>
              </a:rPr>
              <a:t>ordinator</a:t>
            </a:r>
            <a:endParaRPr lang="en-GB" altLang="en-US" dirty="0">
              <a:solidFill>
                <a:schemeClr val="tx2"/>
              </a:solidFill>
            </a:endParaRPr>
          </a:p>
          <a:p>
            <a:pPr algn="ctr" eaLnBrk="1" fontAlgn="auto" hangingPunct="1">
              <a:spcAft>
                <a:spcPts val="0"/>
              </a:spcAft>
              <a:buClr>
                <a:schemeClr val="accent1">
                  <a:lumMod val="75000"/>
                </a:schemeClr>
              </a:buClr>
              <a:defRPr/>
            </a:pPr>
            <a:endParaRPr lang="en-GB" altLang="en-US" sz="5400" dirty="0"/>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val="0"/>
              </a:ext>
            </a:extLst>
          </a:blip>
          <a:srcRect l="15031" t="2734" r="15274" b="13907"/>
          <a:stretch>
            <a:fillRect/>
          </a:stretch>
        </p:blipFill>
        <p:spPr bwMode="auto">
          <a:xfrm>
            <a:off x="4187825" y="509588"/>
            <a:ext cx="3671888"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2"/>
          <p:cNvSpPr txBox="1">
            <a:spLocks noChangeArrowheads="1"/>
          </p:cNvSpPr>
          <p:nvPr/>
        </p:nvSpPr>
        <p:spPr bwMode="auto">
          <a:xfrm>
            <a:off x="2108200" y="144463"/>
            <a:ext cx="821055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tx2"/>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tx2"/>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tx2"/>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None/>
            </a:pPr>
            <a:r>
              <a:rPr lang="en-US" altLang="en-US" sz="3600">
                <a:solidFill>
                  <a:srgbClr val="632E62"/>
                </a:solidFill>
              </a:rPr>
              <a:t>Who is Panaghar?</a:t>
            </a:r>
          </a:p>
        </p:txBody>
      </p:sp>
      <p:sp>
        <p:nvSpPr>
          <p:cNvPr id="3" name="Rectangle 2">
            <a:extLst>
              <a:ext uri="{FF2B5EF4-FFF2-40B4-BE49-F238E27FC236}">
                <a16:creationId xmlns:a16="http://schemas.microsoft.com/office/drawing/2014/main" id="{9FD81642-1EE9-9849-B5D7-E46833C27BEB}"/>
              </a:ext>
            </a:extLst>
          </p:cNvPr>
          <p:cNvSpPr/>
          <p:nvPr/>
        </p:nvSpPr>
        <p:spPr>
          <a:xfrm>
            <a:off x="2511425" y="3633789"/>
            <a:ext cx="2592388" cy="241458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125000"/>
              </a:lnSpc>
              <a:spcBef>
                <a:spcPct val="0"/>
              </a:spcBef>
              <a:spcAft>
                <a:spcPct val="0"/>
              </a:spcAft>
              <a:defRPr/>
            </a:pPr>
            <a:r>
              <a:rPr lang="en-US" altLang="en-US" dirty="0">
                <a:solidFill>
                  <a:prstClr val="white"/>
                </a:solidFill>
                <a:latin typeface="Trebuchet MS" panose="020B0603020202020204"/>
              </a:rPr>
              <a:t>Delivering services in Coventry for over 40 years and across Leicester for over 20 years. </a:t>
            </a:r>
          </a:p>
        </p:txBody>
      </p:sp>
      <p:sp>
        <p:nvSpPr>
          <p:cNvPr id="6" name="Rectangle 5">
            <a:extLst>
              <a:ext uri="{FF2B5EF4-FFF2-40B4-BE49-F238E27FC236}">
                <a16:creationId xmlns:a16="http://schemas.microsoft.com/office/drawing/2014/main" id="{CBA0FF50-6B01-0741-B6F7-5DE38C1ECFB5}"/>
              </a:ext>
            </a:extLst>
          </p:cNvPr>
          <p:cNvSpPr/>
          <p:nvPr/>
        </p:nvSpPr>
        <p:spPr>
          <a:xfrm>
            <a:off x="2495550" y="1125539"/>
            <a:ext cx="2592388" cy="2414587"/>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125000"/>
              </a:lnSpc>
              <a:spcBef>
                <a:spcPct val="0"/>
              </a:spcBef>
              <a:spcAft>
                <a:spcPct val="0"/>
              </a:spcAft>
              <a:defRPr/>
            </a:pPr>
            <a:r>
              <a:rPr lang="en-US" altLang="en-US" dirty="0">
                <a:solidFill>
                  <a:prstClr val="white"/>
                </a:solidFill>
                <a:latin typeface="Trebuchet MS" panose="020B0603020202020204"/>
              </a:rPr>
              <a:t>A dedicated </a:t>
            </a:r>
          </a:p>
          <a:p>
            <a:pPr algn="ctr" fontAlgn="base">
              <a:lnSpc>
                <a:spcPct val="125000"/>
              </a:lnSpc>
              <a:spcBef>
                <a:spcPct val="0"/>
              </a:spcBef>
              <a:spcAft>
                <a:spcPct val="0"/>
              </a:spcAft>
              <a:defRPr/>
            </a:pPr>
            <a:r>
              <a:rPr lang="en-US" altLang="en-US" dirty="0">
                <a:solidFill>
                  <a:prstClr val="white"/>
                </a:solidFill>
                <a:latin typeface="Trebuchet MS" panose="020B0603020202020204"/>
              </a:rPr>
              <a:t>by-and-for BAMER organisation. </a:t>
            </a:r>
          </a:p>
        </p:txBody>
      </p:sp>
      <p:sp>
        <p:nvSpPr>
          <p:cNvPr id="8" name="Rectangle 7">
            <a:extLst>
              <a:ext uri="{FF2B5EF4-FFF2-40B4-BE49-F238E27FC236}">
                <a16:creationId xmlns:a16="http://schemas.microsoft.com/office/drawing/2014/main" id="{C0D7CCE6-C7E1-3A4F-AAA5-B27AC57B304A}"/>
              </a:ext>
            </a:extLst>
          </p:cNvPr>
          <p:cNvSpPr/>
          <p:nvPr/>
        </p:nvSpPr>
        <p:spPr>
          <a:xfrm>
            <a:off x="5248275" y="1125539"/>
            <a:ext cx="4267200" cy="2414587"/>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125000"/>
              </a:lnSpc>
              <a:spcBef>
                <a:spcPct val="0"/>
              </a:spcBef>
              <a:spcAft>
                <a:spcPct val="0"/>
              </a:spcAft>
              <a:defRPr/>
            </a:pPr>
            <a:r>
              <a:rPr lang="en-US" altLang="en-US" dirty="0">
                <a:solidFill>
                  <a:prstClr val="white"/>
                </a:solidFill>
                <a:latin typeface="Trebuchet MS" panose="020B0603020202020204"/>
              </a:rPr>
              <a:t>Providing specialist support services for BAMER Women and Children experiencing domestic and sexual violence and abuse as well as specialist services for male victims.</a:t>
            </a:r>
          </a:p>
        </p:txBody>
      </p:sp>
      <p:pic>
        <p:nvPicPr>
          <p:cNvPr id="4301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113" y="3657601"/>
            <a:ext cx="4297362"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txBox="1">
            <a:spLocks noChangeArrowheads="1"/>
          </p:cNvSpPr>
          <p:nvPr/>
        </p:nvSpPr>
        <p:spPr bwMode="auto">
          <a:xfrm>
            <a:off x="2108200" y="144463"/>
            <a:ext cx="821055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tx2"/>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tx2"/>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tx2"/>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None/>
            </a:pPr>
            <a:r>
              <a:rPr lang="en-US" altLang="en-US" sz="3600">
                <a:solidFill>
                  <a:srgbClr val="632E62"/>
                </a:solidFill>
              </a:rPr>
              <a:t>Who do we support?</a:t>
            </a:r>
          </a:p>
        </p:txBody>
      </p:sp>
      <p:pic>
        <p:nvPicPr>
          <p:cNvPr id="45058"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058150" y="1"/>
            <a:ext cx="2622550" cy="1749425"/>
          </a:xfrm>
        </p:spPr>
      </p:pic>
      <p:pic>
        <p:nvPicPr>
          <p:cNvPr id="4505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8150" y="2816225"/>
            <a:ext cx="26098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8150" y="1482726"/>
            <a:ext cx="2624138"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8150" y="5084764"/>
            <a:ext cx="262255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F9F5DFCB-B642-B24F-AC66-EFCF78367676}"/>
              </a:ext>
            </a:extLst>
          </p:cNvPr>
          <p:cNvSpPr/>
          <p:nvPr/>
        </p:nvSpPr>
        <p:spPr>
          <a:xfrm>
            <a:off x="2487614" y="1727200"/>
            <a:ext cx="5184775" cy="42940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125000"/>
              </a:lnSpc>
              <a:spcBef>
                <a:spcPct val="0"/>
              </a:spcBef>
              <a:spcAft>
                <a:spcPct val="0"/>
              </a:spcAft>
              <a:defRPr/>
            </a:pPr>
            <a:r>
              <a:rPr lang="en-US" altLang="en-US" dirty="0">
                <a:solidFill>
                  <a:prstClr val="white"/>
                </a:solidFill>
                <a:latin typeface="Trebuchet MS" panose="020B0603020202020204"/>
              </a:rPr>
              <a:t>Black, Asian, Minority Ethnic and Refugee victims and their children who are fleeing from domestic abuse, sexual abuse or other gendered abuse such as forced marriage, FGM or ‘honour-based’ abuse and violence.</a:t>
            </a:r>
          </a:p>
          <a:p>
            <a:pPr algn="ctr" fontAlgn="base">
              <a:lnSpc>
                <a:spcPct val="125000"/>
              </a:lnSpc>
              <a:spcBef>
                <a:spcPct val="0"/>
              </a:spcBef>
              <a:spcAft>
                <a:spcPct val="0"/>
              </a:spcAft>
              <a:defRPr/>
            </a:pPr>
            <a:endParaRPr lang="en-US" altLang="en-US" dirty="0">
              <a:solidFill>
                <a:prstClr val="white"/>
              </a:solidFill>
              <a:latin typeface="Trebuchet MS" panose="020B0603020202020204"/>
            </a:endParaRPr>
          </a:p>
          <a:p>
            <a:pPr algn="ctr" fontAlgn="base">
              <a:lnSpc>
                <a:spcPct val="125000"/>
              </a:lnSpc>
              <a:spcBef>
                <a:spcPct val="0"/>
              </a:spcBef>
              <a:spcAft>
                <a:spcPct val="0"/>
              </a:spcAft>
              <a:defRPr/>
            </a:pPr>
            <a:r>
              <a:rPr lang="en-US" altLang="en-US" dirty="0">
                <a:solidFill>
                  <a:prstClr val="white"/>
                </a:solidFill>
                <a:latin typeface="Trebuchet MS" panose="020B0603020202020204"/>
              </a:rPr>
              <a:t>Our support is mainly for women and children but we also provide some separate male support services.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5"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2438" y="2085975"/>
            <a:ext cx="60166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ECAAC1F4-9559-324F-A522-26B0A2E1F0B7}"/>
              </a:ext>
            </a:extLst>
          </p:cNvPr>
          <p:cNvSpPr/>
          <p:nvPr/>
        </p:nvSpPr>
        <p:spPr>
          <a:xfrm>
            <a:off x="1630363" y="5380039"/>
            <a:ext cx="1008062" cy="1512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Trebuchet MS" panose="020B0603020202020204"/>
            </a:endParaRPr>
          </a:p>
        </p:txBody>
      </p:sp>
      <p:sp>
        <p:nvSpPr>
          <p:cNvPr id="7" name="Rectangle 6">
            <a:extLst>
              <a:ext uri="{FF2B5EF4-FFF2-40B4-BE49-F238E27FC236}">
                <a16:creationId xmlns:a16="http://schemas.microsoft.com/office/drawing/2014/main" id="{C4A1E49A-7C27-564D-AC77-8F0FE5F01DE6}"/>
              </a:ext>
            </a:extLst>
          </p:cNvPr>
          <p:cNvSpPr/>
          <p:nvPr/>
        </p:nvSpPr>
        <p:spPr>
          <a:xfrm>
            <a:off x="9734551" y="-99393"/>
            <a:ext cx="1008063" cy="6992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Trebuchet MS" panose="020B0603020202020204"/>
              </a:rPr>
              <a:t>v</a:t>
            </a:r>
          </a:p>
        </p:txBody>
      </p:sp>
      <p:sp>
        <p:nvSpPr>
          <p:cNvPr id="47108" name="Rectangle 2"/>
          <p:cNvSpPr>
            <a:spLocks noGrp="1"/>
          </p:cNvSpPr>
          <p:nvPr>
            <p:ph type="title"/>
          </p:nvPr>
        </p:nvSpPr>
        <p:spPr>
          <a:xfrm>
            <a:off x="2108200" y="144463"/>
            <a:ext cx="8210550" cy="812800"/>
          </a:xfrm>
        </p:spPr>
        <p:txBody>
          <a:bodyPr/>
          <a:lstStyle/>
          <a:p>
            <a:pPr eaLnBrk="1" hangingPunct="1"/>
            <a:r>
              <a:rPr lang="en-US" altLang="en-US" dirty="0"/>
              <a:t>Support available in Coventry</a:t>
            </a:r>
          </a:p>
        </p:txBody>
      </p:sp>
      <p:sp>
        <p:nvSpPr>
          <p:cNvPr id="11" name="Rectangle 10">
            <a:extLst>
              <a:ext uri="{FF2B5EF4-FFF2-40B4-BE49-F238E27FC236}">
                <a16:creationId xmlns:a16="http://schemas.microsoft.com/office/drawing/2014/main" id="{2838BCE9-F225-6B49-A0BF-3105C746BC6E}"/>
              </a:ext>
            </a:extLst>
          </p:cNvPr>
          <p:cNvSpPr/>
          <p:nvPr/>
        </p:nvSpPr>
        <p:spPr>
          <a:xfrm>
            <a:off x="2108201" y="942700"/>
            <a:ext cx="4322763" cy="22659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anchor="ctr">
            <a:spAutoFit/>
          </a:bodyPr>
          <a:lstStyle/>
          <a:p>
            <a:pPr>
              <a:spcBef>
                <a:spcPct val="0"/>
              </a:spcBef>
              <a:buClr>
                <a:srgbClr val="92278F">
                  <a:lumMod val="75000"/>
                </a:srgbClr>
              </a:buClr>
              <a:defRPr/>
            </a:pPr>
            <a:r>
              <a:rPr lang="en-US" altLang="en-US" sz="1600" dirty="0">
                <a:solidFill>
                  <a:prstClr val="white"/>
                </a:solidFill>
                <a:latin typeface="Trebuchet MS" panose="020B0603020202020204"/>
              </a:rPr>
              <a:t>1. </a:t>
            </a:r>
            <a:r>
              <a:rPr lang="en-US" altLang="en-US" sz="1600" b="1" dirty="0">
                <a:solidFill>
                  <a:prstClr val="white"/>
                </a:solidFill>
                <a:latin typeface="Trebuchet MS" panose="020B0603020202020204"/>
              </a:rPr>
              <a:t>Haven Panahghar Relate (HPR):</a:t>
            </a:r>
          </a:p>
          <a:p>
            <a:pPr marL="285750" indent="-285750">
              <a:spcBef>
                <a:spcPct val="0"/>
              </a:spcBef>
              <a:buClr>
                <a:prstClr val="white"/>
              </a:buClr>
              <a:buFont typeface="Arial" panose="020B0604020202020204" pitchFamily="34" charset="0"/>
              <a:buChar char="•"/>
              <a:defRPr/>
            </a:pPr>
            <a:r>
              <a:rPr lang="en-US" altLang="en-US" sz="1400" dirty="0">
                <a:solidFill>
                  <a:prstClr val="white"/>
                </a:solidFill>
                <a:latin typeface="Trebuchet MS" panose="020B0603020202020204"/>
              </a:rPr>
              <a:t>“Safe To Talk” Helpline </a:t>
            </a:r>
            <a:r>
              <a:rPr lang="en-US" altLang="en-US" sz="1400" b="1" dirty="0">
                <a:solidFill>
                  <a:prstClr val="white"/>
                </a:solidFill>
                <a:latin typeface="Trebuchet MS" panose="020B0603020202020204"/>
              </a:rPr>
              <a:t>0800 111 4998 </a:t>
            </a:r>
          </a:p>
          <a:p>
            <a:pPr marL="285750" indent="-285750">
              <a:spcBef>
                <a:spcPct val="0"/>
              </a:spcBef>
              <a:buClr>
                <a:prstClr val="white"/>
              </a:buClr>
              <a:buFont typeface="Arial" panose="020B0604020202020204" pitchFamily="34" charset="0"/>
              <a:buChar char="•"/>
              <a:defRPr/>
            </a:pPr>
            <a:r>
              <a:rPr lang="en-US" altLang="en-US" sz="1400" dirty="0">
                <a:solidFill>
                  <a:prstClr val="white"/>
                </a:solidFill>
                <a:latin typeface="Trebuchet MS" panose="020B0603020202020204"/>
              </a:rPr>
              <a:t>Independent Domestic Violence Advisor Service: for women and male victims of domestic abuse </a:t>
            </a:r>
          </a:p>
          <a:p>
            <a:pPr marL="285750" indent="-285750">
              <a:spcBef>
                <a:spcPct val="0"/>
              </a:spcBef>
              <a:buClr>
                <a:prstClr val="white"/>
              </a:buClr>
              <a:buFont typeface="Arial" panose="020B0604020202020204" pitchFamily="34" charset="0"/>
              <a:buChar char="•"/>
              <a:defRPr/>
            </a:pPr>
            <a:r>
              <a:rPr lang="en-US" altLang="en-US" sz="1400" dirty="0">
                <a:solidFill>
                  <a:prstClr val="white"/>
                </a:solidFill>
                <a:latin typeface="Trebuchet MS" panose="020B0603020202020204"/>
              </a:rPr>
              <a:t>Community based outreach: for women and male victims of domestic abuse </a:t>
            </a:r>
          </a:p>
        </p:txBody>
      </p:sp>
      <p:pic>
        <p:nvPicPr>
          <p:cNvPr id="47110"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8200" y="3025775"/>
            <a:ext cx="4343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1E2B0AD8-5D2E-5E4D-9D86-0AD154478E83}"/>
              </a:ext>
            </a:extLst>
          </p:cNvPr>
          <p:cNvSpPr/>
          <p:nvPr/>
        </p:nvSpPr>
        <p:spPr>
          <a:xfrm>
            <a:off x="6430964" y="2994461"/>
            <a:ext cx="3887787" cy="14686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0" tIns="144000" rIns="360000" bIns="360000" anchor="ctr">
            <a:spAutoFit/>
          </a:bodyPr>
          <a:lstStyle/>
          <a:p>
            <a:pPr>
              <a:spcBef>
                <a:spcPct val="0"/>
              </a:spcBef>
              <a:buClr>
                <a:srgbClr val="92278F">
                  <a:lumMod val="75000"/>
                </a:srgbClr>
              </a:buClr>
              <a:defRPr/>
            </a:pPr>
            <a:r>
              <a:rPr lang="en-US" altLang="en-US" sz="1600" dirty="0">
                <a:solidFill>
                  <a:prstClr val="white"/>
                </a:solidFill>
                <a:latin typeface="Trebuchet MS" panose="020B0603020202020204"/>
              </a:rPr>
              <a:t>2. </a:t>
            </a:r>
            <a:r>
              <a:rPr lang="en-US" altLang="en-US" sz="1600" b="1" dirty="0">
                <a:solidFill>
                  <a:prstClr val="white"/>
                </a:solidFill>
                <a:latin typeface="Trebuchet MS" panose="020B0603020202020204"/>
              </a:rPr>
              <a:t>Panahghar Refuge Accommodation</a:t>
            </a:r>
            <a:r>
              <a:rPr lang="en-US" altLang="en-US" sz="1600" dirty="0">
                <a:solidFill>
                  <a:prstClr val="white"/>
                </a:solidFill>
                <a:latin typeface="Trebuchet MS" panose="020B0603020202020204"/>
              </a:rPr>
              <a:t>: </a:t>
            </a:r>
          </a:p>
          <a:p>
            <a:pPr>
              <a:spcBef>
                <a:spcPct val="0"/>
              </a:spcBef>
              <a:buClr>
                <a:srgbClr val="92278F">
                  <a:lumMod val="75000"/>
                </a:srgbClr>
              </a:buClr>
              <a:defRPr/>
            </a:pPr>
            <a:r>
              <a:rPr lang="en-US" altLang="en-US" sz="1400" dirty="0">
                <a:solidFill>
                  <a:prstClr val="white"/>
                </a:solidFill>
                <a:latin typeface="Trebuchet MS" panose="020B0603020202020204"/>
              </a:rPr>
              <a:t>18 bed spaces across Coventry: mixture of shared and self-contained units</a:t>
            </a:r>
          </a:p>
        </p:txBody>
      </p:sp>
      <p:sp>
        <p:nvSpPr>
          <p:cNvPr id="21" name="Rectangle 20">
            <a:extLst>
              <a:ext uri="{FF2B5EF4-FFF2-40B4-BE49-F238E27FC236}">
                <a16:creationId xmlns:a16="http://schemas.microsoft.com/office/drawing/2014/main" id="{6747792C-38E7-1D4B-B894-C027A6CB31FA}"/>
              </a:ext>
            </a:extLst>
          </p:cNvPr>
          <p:cNvSpPr/>
          <p:nvPr/>
        </p:nvSpPr>
        <p:spPr>
          <a:xfrm>
            <a:off x="2108201" y="4206253"/>
            <a:ext cx="4397375" cy="1188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anchor="ctr">
            <a:spAutoFit/>
          </a:bodyPr>
          <a:lstStyle/>
          <a:p>
            <a:pPr>
              <a:spcBef>
                <a:spcPct val="0"/>
              </a:spcBef>
              <a:buClr>
                <a:srgbClr val="92278F">
                  <a:lumMod val="75000"/>
                </a:srgbClr>
              </a:buClr>
              <a:defRPr/>
            </a:pPr>
            <a:r>
              <a:rPr lang="en-GB" altLang="en-US" sz="1600" dirty="0">
                <a:solidFill>
                  <a:prstClr val="white"/>
                </a:solidFill>
                <a:latin typeface="Trebuchet MS" panose="020B0603020202020204"/>
              </a:rPr>
              <a:t>3. </a:t>
            </a:r>
            <a:r>
              <a:rPr lang="en-GB" altLang="en-US" sz="1600" b="1" dirty="0">
                <a:solidFill>
                  <a:prstClr val="white"/>
                </a:solidFill>
                <a:latin typeface="Trebuchet MS" panose="020B0603020202020204"/>
              </a:rPr>
              <a:t>In-House Counselling </a:t>
            </a:r>
          </a:p>
          <a:p>
            <a:pPr>
              <a:spcBef>
                <a:spcPct val="0"/>
              </a:spcBef>
              <a:buClr>
                <a:srgbClr val="92278F">
                  <a:lumMod val="75000"/>
                </a:srgbClr>
              </a:buClr>
              <a:defRPr/>
            </a:pPr>
            <a:r>
              <a:rPr lang="en-GB" altLang="en-US" sz="1400" dirty="0">
                <a:solidFill>
                  <a:prstClr val="white"/>
                </a:solidFill>
                <a:latin typeface="Trebuchet MS" panose="020B0603020202020204"/>
              </a:rPr>
              <a:t>provision available for all service users </a:t>
            </a:r>
          </a:p>
        </p:txBody>
      </p:sp>
      <p:pic>
        <p:nvPicPr>
          <p:cNvPr id="47113"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8201" y="5380038"/>
            <a:ext cx="4322763"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014CB0DB-A674-1F4F-ACDB-0E94F2E79A55}"/>
              </a:ext>
            </a:extLst>
          </p:cNvPr>
          <p:cNvSpPr/>
          <p:nvPr/>
        </p:nvSpPr>
        <p:spPr>
          <a:xfrm>
            <a:off x="6430964" y="5373217"/>
            <a:ext cx="3887787" cy="13539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360000" bIns="216000" anchor="ctr">
            <a:spAutoFit/>
          </a:bodyPr>
          <a:lstStyle/>
          <a:p>
            <a:pPr>
              <a:spcBef>
                <a:spcPct val="0"/>
              </a:spcBef>
              <a:buClr>
                <a:srgbClr val="92278F">
                  <a:lumMod val="75000"/>
                </a:srgbClr>
              </a:buClr>
              <a:defRPr/>
            </a:pPr>
            <a:r>
              <a:rPr lang="en-GB" altLang="en-US" sz="1600" b="1" dirty="0">
                <a:solidFill>
                  <a:prstClr val="white"/>
                </a:solidFill>
                <a:latin typeface="Trebuchet MS" panose="020B0603020202020204"/>
              </a:rPr>
              <a:t>4. West Midlands Forced Marriage and Honour Based Abuse 24 Hour Helpline </a:t>
            </a:r>
            <a:r>
              <a:rPr lang="en-GB" altLang="en-US" sz="1400" dirty="0">
                <a:solidFill>
                  <a:prstClr val="white"/>
                </a:solidFill>
                <a:latin typeface="Trebuchet MS" panose="020B0603020202020204"/>
              </a:rPr>
              <a:t>and Outreach Support </a:t>
            </a:r>
            <a:r>
              <a:rPr lang="en-GB" altLang="en-US" sz="1400" b="1" dirty="0">
                <a:solidFill>
                  <a:prstClr val="white"/>
                </a:solidFill>
                <a:latin typeface="Trebuchet MS" panose="020B0603020202020204"/>
              </a:rPr>
              <a:t>0800 953 9777</a:t>
            </a:r>
          </a:p>
        </p:txBody>
      </p:sp>
      <p:pic>
        <p:nvPicPr>
          <p:cNvPr id="47116"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5926" y="2224088"/>
            <a:ext cx="10128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4225" y="1069975"/>
            <a:ext cx="2509838"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Picture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9201" y="2168525"/>
            <a:ext cx="122237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25"/>
          <p:cNvPicPr>
            <a:picLocks noChangeAspect="1" noChangeArrowheads="1"/>
          </p:cNvPicPr>
          <p:nvPr/>
        </p:nvPicPr>
        <p:blipFill rotWithShape="1">
          <a:blip r:embed="rId8">
            <a:extLst>
              <a:ext uri="{28A0092B-C50C-407E-A947-70E740481C1C}">
                <a14:useLocalDpi xmlns:a14="http://schemas.microsoft.com/office/drawing/2010/main" val="0"/>
              </a:ext>
            </a:extLst>
          </a:blip>
          <a:srcRect b="10891"/>
          <a:stretch/>
        </p:blipFill>
        <p:spPr bwMode="auto">
          <a:xfrm>
            <a:off x="6451600" y="4237038"/>
            <a:ext cx="3867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29" name="Rectangle 2"/>
          <p:cNvSpPr txBox="1">
            <a:spLocks noChangeArrowheads="1"/>
          </p:cNvSpPr>
          <p:nvPr/>
        </p:nvSpPr>
        <p:spPr bwMode="auto">
          <a:xfrm>
            <a:off x="2108200" y="144463"/>
            <a:ext cx="821055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tx2"/>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tx2"/>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tx2"/>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None/>
            </a:pPr>
            <a:r>
              <a:rPr lang="en-US" altLang="en-US" sz="3600" dirty="0">
                <a:solidFill>
                  <a:srgbClr val="632E62"/>
                </a:solidFill>
              </a:rPr>
              <a:t>Support available in Leicester</a:t>
            </a:r>
          </a:p>
        </p:txBody>
      </p:sp>
      <p:pic>
        <p:nvPicPr>
          <p:cNvPr id="481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0805" y="4808551"/>
            <a:ext cx="327342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17"/>
          <p:cNvPicPr>
            <a:picLocks noChangeAspect="1" noChangeArrowheads="1"/>
          </p:cNvPicPr>
          <p:nvPr/>
        </p:nvPicPr>
        <p:blipFill>
          <a:blip r:embed="rId3">
            <a:extLst>
              <a:ext uri="{28A0092B-C50C-407E-A947-70E740481C1C}">
                <a14:useLocalDpi xmlns:a14="http://schemas.microsoft.com/office/drawing/2010/main" val="0"/>
              </a:ext>
            </a:extLst>
          </a:blip>
          <a:srcRect l="-664"/>
          <a:stretch>
            <a:fillRect/>
          </a:stretch>
        </p:blipFill>
        <p:spPr bwMode="auto">
          <a:xfrm>
            <a:off x="2711449" y="2759411"/>
            <a:ext cx="3357562"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7942" y="889224"/>
            <a:ext cx="3359150" cy="165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4A1E49A-7C27-564D-AC77-8F0FE5F01DE6}"/>
              </a:ext>
            </a:extLst>
          </p:cNvPr>
          <p:cNvSpPr/>
          <p:nvPr/>
        </p:nvSpPr>
        <p:spPr>
          <a:xfrm>
            <a:off x="9734551" y="-171400"/>
            <a:ext cx="1008063" cy="7128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Trebuchet MS" panose="020B0603020202020204"/>
            </a:endParaRPr>
          </a:p>
        </p:txBody>
      </p:sp>
      <p:sp>
        <p:nvSpPr>
          <p:cNvPr id="5" name="Rectangle 4">
            <a:extLst>
              <a:ext uri="{FF2B5EF4-FFF2-40B4-BE49-F238E27FC236}">
                <a16:creationId xmlns:a16="http://schemas.microsoft.com/office/drawing/2014/main" id="{C7F52339-95CB-2043-828A-1224597B99F8}"/>
              </a:ext>
            </a:extLst>
          </p:cNvPr>
          <p:cNvSpPr/>
          <p:nvPr/>
        </p:nvSpPr>
        <p:spPr>
          <a:xfrm>
            <a:off x="2711450" y="889225"/>
            <a:ext cx="3889375" cy="16503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anchor="ctr">
            <a:spAutoFit/>
          </a:bodyPr>
          <a:lstStyle/>
          <a:p>
            <a:pPr>
              <a:spcBef>
                <a:spcPct val="0"/>
              </a:spcBef>
              <a:buClr>
                <a:srgbClr val="92278F">
                  <a:lumMod val="75000"/>
                </a:srgbClr>
              </a:buClr>
              <a:defRPr/>
            </a:pPr>
            <a:r>
              <a:rPr lang="en-US" altLang="en-US" sz="1600" dirty="0">
                <a:solidFill>
                  <a:prstClr val="white"/>
                </a:solidFill>
                <a:latin typeface="Trebuchet MS" panose="020B0603020202020204"/>
              </a:rPr>
              <a:t>1. </a:t>
            </a:r>
            <a:r>
              <a:rPr lang="en-US" altLang="en-US" sz="1600" b="1" dirty="0">
                <a:solidFill>
                  <a:prstClr val="white"/>
                </a:solidFill>
                <a:latin typeface="Trebuchet MS" panose="020B0603020202020204"/>
              </a:rPr>
              <a:t>Complex Needs Refuge provision</a:t>
            </a:r>
            <a:r>
              <a:rPr lang="en-US" altLang="en-US" sz="1600" dirty="0">
                <a:solidFill>
                  <a:prstClr val="white"/>
                </a:solidFill>
                <a:latin typeface="Trebuchet MS" panose="020B0603020202020204"/>
              </a:rPr>
              <a:t>: </a:t>
            </a:r>
            <a:r>
              <a:rPr lang="en-US" altLang="en-US" sz="1400" dirty="0">
                <a:solidFill>
                  <a:prstClr val="white"/>
                </a:solidFill>
                <a:latin typeface="Trebuchet MS" panose="020B0603020202020204"/>
              </a:rPr>
              <a:t>12 units comprised of both shared and self contained accommodation</a:t>
            </a:r>
          </a:p>
        </p:txBody>
      </p:sp>
      <p:sp>
        <p:nvSpPr>
          <p:cNvPr id="14" name="Rectangle 13">
            <a:extLst>
              <a:ext uri="{FF2B5EF4-FFF2-40B4-BE49-F238E27FC236}">
                <a16:creationId xmlns:a16="http://schemas.microsoft.com/office/drawing/2014/main" id="{CC2E1CFC-F04E-834F-8ADF-87B297CF6278}"/>
              </a:ext>
            </a:extLst>
          </p:cNvPr>
          <p:cNvSpPr/>
          <p:nvPr/>
        </p:nvSpPr>
        <p:spPr>
          <a:xfrm>
            <a:off x="5624514" y="2635234"/>
            <a:ext cx="4032579" cy="2081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0" tIns="360000" rIns="360000" bIns="360000" anchor="ctr">
            <a:spAutoFit/>
          </a:bodyPr>
          <a:lstStyle/>
          <a:p>
            <a:pPr>
              <a:spcBef>
                <a:spcPct val="0"/>
              </a:spcBef>
              <a:buClr>
                <a:srgbClr val="92278F">
                  <a:lumMod val="75000"/>
                </a:srgbClr>
              </a:buClr>
              <a:defRPr/>
            </a:pPr>
            <a:r>
              <a:rPr lang="en-GB" altLang="en-US" sz="1400" dirty="0">
                <a:solidFill>
                  <a:prstClr val="white"/>
                </a:solidFill>
                <a:latin typeface="Trebuchet MS" panose="020B0603020202020204"/>
              </a:rPr>
              <a:t>2. </a:t>
            </a:r>
            <a:r>
              <a:rPr lang="en-GB" altLang="en-US" sz="1600" b="1" dirty="0">
                <a:solidFill>
                  <a:prstClr val="white"/>
                </a:solidFill>
                <a:latin typeface="Trebuchet MS" panose="020B0603020202020204"/>
              </a:rPr>
              <a:t>Complex Needs Outreach </a:t>
            </a:r>
          </a:p>
          <a:p>
            <a:pPr>
              <a:spcBef>
                <a:spcPct val="0"/>
              </a:spcBef>
              <a:buClr>
                <a:srgbClr val="92278F">
                  <a:lumMod val="75000"/>
                </a:srgbClr>
              </a:buClr>
              <a:defRPr/>
            </a:pPr>
            <a:r>
              <a:rPr lang="en-GB" altLang="en-US" sz="1600" dirty="0">
                <a:solidFill>
                  <a:prstClr val="white"/>
                </a:solidFill>
                <a:latin typeface="Trebuchet MS" panose="020B0603020202020204"/>
              </a:rPr>
              <a:t>Wrap-Around Service</a:t>
            </a:r>
            <a:r>
              <a:rPr lang="en-GB" altLang="en-US" sz="1400" dirty="0">
                <a:solidFill>
                  <a:prstClr val="white"/>
                </a:solidFill>
                <a:latin typeface="Trebuchet MS" panose="020B0603020202020204"/>
              </a:rPr>
              <a:t>: specialist support for those presenting with Mental Health, Substance Misuse, and BAMER specific issues: FM, HBA, Immigration abuse, &amp; FGM. </a:t>
            </a:r>
          </a:p>
        </p:txBody>
      </p:sp>
      <p:sp>
        <p:nvSpPr>
          <p:cNvPr id="16" name="Rectangle 15">
            <a:extLst>
              <a:ext uri="{FF2B5EF4-FFF2-40B4-BE49-F238E27FC236}">
                <a16:creationId xmlns:a16="http://schemas.microsoft.com/office/drawing/2014/main" id="{BE326572-B680-6646-98CA-1BAE79CDD3EA}"/>
              </a:ext>
            </a:extLst>
          </p:cNvPr>
          <p:cNvSpPr/>
          <p:nvPr/>
        </p:nvSpPr>
        <p:spPr>
          <a:xfrm>
            <a:off x="2691416" y="4941168"/>
            <a:ext cx="3889375" cy="140414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anchor="ctr">
            <a:spAutoFit/>
          </a:bodyPr>
          <a:lstStyle/>
          <a:p>
            <a:pPr>
              <a:spcBef>
                <a:spcPct val="0"/>
              </a:spcBef>
              <a:buClr>
                <a:srgbClr val="92278F">
                  <a:lumMod val="75000"/>
                </a:srgbClr>
              </a:buClr>
              <a:defRPr/>
            </a:pPr>
            <a:r>
              <a:rPr lang="en-GB" altLang="en-US" sz="1600" dirty="0">
                <a:solidFill>
                  <a:prstClr val="white"/>
                </a:solidFill>
                <a:latin typeface="Trebuchet MS" panose="020B0603020202020204"/>
              </a:rPr>
              <a:t>3. </a:t>
            </a:r>
            <a:r>
              <a:rPr lang="en-GB" altLang="en-US" sz="1600" b="1" dirty="0">
                <a:solidFill>
                  <a:prstClr val="white"/>
                </a:solidFill>
                <a:latin typeface="Trebuchet MS" panose="020B0603020202020204"/>
              </a:rPr>
              <a:t>Step Forward Project</a:t>
            </a:r>
            <a:r>
              <a:rPr lang="en-GB" altLang="en-US" sz="1400" dirty="0">
                <a:solidFill>
                  <a:prstClr val="white"/>
                </a:solidFill>
                <a:latin typeface="Trebuchet MS" panose="020B0603020202020204"/>
              </a:rPr>
              <a:t>: specialist BAMER shared refuge service for women and children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4100889-9874-654E-8F00-1D1B3F49DDC0}"/>
              </a:ext>
            </a:extLst>
          </p:cNvPr>
          <p:cNvSpPr/>
          <p:nvPr/>
        </p:nvSpPr>
        <p:spPr>
          <a:xfrm>
            <a:off x="1544638" y="5589588"/>
            <a:ext cx="1008062" cy="1268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Trebuchet MS" panose="020B0603020202020204"/>
            </a:endParaRPr>
          </a:p>
        </p:txBody>
      </p:sp>
      <p:sp>
        <p:nvSpPr>
          <p:cNvPr id="10" name="Rectangle 9">
            <a:extLst>
              <a:ext uri="{FF2B5EF4-FFF2-40B4-BE49-F238E27FC236}">
                <a16:creationId xmlns:a16="http://schemas.microsoft.com/office/drawing/2014/main" id="{9FE2C899-5BE0-7F40-96CD-242472D6C70A}"/>
              </a:ext>
            </a:extLst>
          </p:cNvPr>
          <p:cNvSpPr/>
          <p:nvPr/>
        </p:nvSpPr>
        <p:spPr>
          <a:xfrm>
            <a:off x="9734551" y="0"/>
            <a:ext cx="1008063"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Trebuchet MS" panose="020B0603020202020204"/>
            </a:endParaRPr>
          </a:p>
        </p:txBody>
      </p:sp>
      <p:sp>
        <p:nvSpPr>
          <p:cNvPr id="49155" name="Rectangle 2"/>
          <p:cNvSpPr txBox="1">
            <a:spLocks noChangeArrowheads="1"/>
          </p:cNvSpPr>
          <p:nvPr/>
        </p:nvSpPr>
        <p:spPr bwMode="auto">
          <a:xfrm>
            <a:off x="2108200" y="144463"/>
            <a:ext cx="85598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tx2"/>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tx2"/>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tx2"/>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None/>
            </a:pPr>
            <a:r>
              <a:rPr lang="en-US" altLang="en-US" sz="3600">
                <a:solidFill>
                  <a:srgbClr val="632E62"/>
                </a:solidFill>
              </a:rPr>
              <a:t>Panahghar’s support goes beyond helplines and refuge</a:t>
            </a:r>
          </a:p>
        </p:txBody>
      </p:sp>
      <p:sp>
        <p:nvSpPr>
          <p:cNvPr id="5" name="Rectangle 4">
            <a:extLst>
              <a:ext uri="{FF2B5EF4-FFF2-40B4-BE49-F238E27FC236}">
                <a16:creationId xmlns:a16="http://schemas.microsoft.com/office/drawing/2014/main" id="{CDDED5D8-3F51-8447-B715-BEE8842D1DA9}"/>
              </a:ext>
            </a:extLst>
          </p:cNvPr>
          <p:cNvSpPr/>
          <p:nvPr/>
        </p:nvSpPr>
        <p:spPr>
          <a:xfrm>
            <a:off x="2181225" y="3213101"/>
            <a:ext cx="1944688" cy="1768475"/>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altLang="en-US" dirty="0">
                <a:solidFill>
                  <a:prstClr val="white"/>
                </a:solidFill>
                <a:latin typeface="Trebuchet MS" panose="020B0603020202020204"/>
              </a:rPr>
              <a:t>Immigration support</a:t>
            </a:r>
          </a:p>
        </p:txBody>
      </p:sp>
      <p:sp>
        <p:nvSpPr>
          <p:cNvPr id="6" name="Rectangle 5">
            <a:extLst>
              <a:ext uri="{FF2B5EF4-FFF2-40B4-BE49-F238E27FC236}">
                <a16:creationId xmlns:a16="http://schemas.microsoft.com/office/drawing/2014/main" id="{C91893BC-FD78-7F4B-9276-A938C9086A5F}"/>
              </a:ext>
            </a:extLst>
          </p:cNvPr>
          <p:cNvSpPr/>
          <p:nvPr/>
        </p:nvSpPr>
        <p:spPr>
          <a:xfrm>
            <a:off x="6254750" y="3198814"/>
            <a:ext cx="1943100" cy="1766887"/>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altLang="en-US" dirty="0">
                <a:solidFill>
                  <a:prstClr val="white"/>
                </a:solidFill>
                <a:latin typeface="Trebuchet MS" panose="020B0603020202020204"/>
              </a:rPr>
              <a:t>HBV, FM &amp; FGM support &amp; professional guidance</a:t>
            </a:r>
          </a:p>
        </p:txBody>
      </p:sp>
      <p:sp>
        <p:nvSpPr>
          <p:cNvPr id="7" name="Rectangle 6">
            <a:extLst>
              <a:ext uri="{FF2B5EF4-FFF2-40B4-BE49-F238E27FC236}">
                <a16:creationId xmlns:a16="http://schemas.microsoft.com/office/drawing/2014/main" id="{286258B5-4A2B-5440-BB8E-56669BFCA246}"/>
              </a:ext>
            </a:extLst>
          </p:cNvPr>
          <p:cNvSpPr/>
          <p:nvPr/>
        </p:nvSpPr>
        <p:spPr>
          <a:xfrm>
            <a:off x="2181225" y="5010150"/>
            <a:ext cx="1944688" cy="17668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buClr>
                <a:srgbClr val="92278F">
                  <a:lumMod val="75000"/>
                </a:srgbClr>
              </a:buClr>
              <a:defRPr/>
            </a:pPr>
            <a:r>
              <a:rPr lang="en-GB" altLang="en-US" dirty="0">
                <a:solidFill>
                  <a:prstClr val="white"/>
                </a:solidFill>
                <a:latin typeface="Trebuchet MS" panose="020B0603020202020204"/>
              </a:rPr>
              <a:t>Court support with explaining the court process and pre-court visits</a:t>
            </a:r>
          </a:p>
        </p:txBody>
      </p:sp>
      <p:sp>
        <p:nvSpPr>
          <p:cNvPr id="8" name="Rectangle 7">
            <a:extLst>
              <a:ext uri="{FF2B5EF4-FFF2-40B4-BE49-F238E27FC236}">
                <a16:creationId xmlns:a16="http://schemas.microsoft.com/office/drawing/2014/main" id="{FA53F77C-1B42-654B-8C29-882AD613E49E}"/>
              </a:ext>
            </a:extLst>
          </p:cNvPr>
          <p:cNvSpPr/>
          <p:nvPr/>
        </p:nvSpPr>
        <p:spPr>
          <a:xfrm>
            <a:off x="4230689" y="5029200"/>
            <a:ext cx="1944687" cy="1766888"/>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buClr>
                <a:srgbClr val="92278F">
                  <a:lumMod val="75000"/>
                </a:srgbClr>
              </a:buClr>
              <a:defRPr/>
            </a:pPr>
            <a:r>
              <a:rPr lang="en-GB" altLang="en-US" dirty="0">
                <a:solidFill>
                  <a:prstClr val="white"/>
                </a:solidFill>
                <a:latin typeface="Trebuchet MS" panose="020B0603020202020204"/>
              </a:rPr>
              <a:t>Advocating in court on behalf of service users</a:t>
            </a:r>
          </a:p>
        </p:txBody>
      </p:sp>
      <p:sp>
        <p:nvSpPr>
          <p:cNvPr id="9" name="Rectangle 8">
            <a:extLst>
              <a:ext uri="{FF2B5EF4-FFF2-40B4-BE49-F238E27FC236}">
                <a16:creationId xmlns:a16="http://schemas.microsoft.com/office/drawing/2014/main" id="{837DBEAD-3174-0D4A-9CC1-6172160881A5}"/>
              </a:ext>
            </a:extLst>
          </p:cNvPr>
          <p:cNvSpPr/>
          <p:nvPr/>
        </p:nvSpPr>
        <p:spPr>
          <a:xfrm>
            <a:off x="6240463" y="5010150"/>
            <a:ext cx="1943100" cy="17668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buClr>
                <a:srgbClr val="92278F">
                  <a:lumMod val="75000"/>
                </a:srgbClr>
              </a:buClr>
              <a:defRPr/>
            </a:pPr>
            <a:r>
              <a:rPr lang="en-GB" altLang="en-US" dirty="0">
                <a:solidFill>
                  <a:prstClr val="white"/>
                </a:solidFill>
                <a:latin typeface="Trebuchet MS" panose="020B0603020202020204"/>
              </a:rPr>
              <a:t>Attending court hearings</a:t>
            </a:r>
          </a:p>
        </p:txBody>
      </p:sp>
      <p:sp>
        <p:nvSpPr>
          <p:cNvPr id="14" name="Rectangle 13">
            <a:extLst>
              <a:ext uri="{FF2B5EF4-FFF2-40B4-BE49-F238E27FC236}">
                <a16:creationId xmlns:a16="http://schemas.microsoft.com/office/drawing/2014/main" id="{52CECAFB-65BE-F14B-9D05-5A2C437B55D3}"/>
              </a:ext>
            </a:extLst>
          </p:cNvPr>
          <p:cNvSpPr/>
          <p:nvPr/>
        </p:nvSpPr>
        <p:spPr>
          <a:xfrm>
            <a:off x="8296275" y="5010150"/>
            <a:ext cx="1944688" cy="1766888"/>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buClr>
                <a:srgbClr val="92278F">
                  <a:lumMod val="75000"/>
                </a:srgbClr>
              </a:buClr>
              <a:defRPr/>
            </a:pPr>
            <a:r>
              <a:rPr lang="en-GB" altLang="en-US" dirty="0">
                <a:solidFill>
                  <a:prstClr val="white"/>
                </a:solidFill>
                <a:latin typeface="Trebuchet MS" panose="020B0603020202020204"/>
              </a:rPr>
              <a:t>Applying for orders and explaining different types of orders</a:t>
            </a:r>
          </a:p>
        </p:txBody>
      </p:sp>
      <p:sp>
        <p:nvSpPr>
          <p:cNvPr id="28" name="Rectangle 27">
            <a:extLst>
              <a:ext uri="{FF2B5EF4-FFF2-40B4-BE49-F238E27FC236}">
                <a16:creationId xmlns:a16="http://schemas.microsoft.com/office/drawing/2014/main" id="{26E9747E-74BF-4748-8584-2C4A6AE3FF74}"/>
              </a:ext>
            </a:extLst>
          </p:cNvPr>
          <p:cNvSpPr/>
          <p:nvPr/>
        </p:nvSpPr>
        <p:spPr>
          <a:xfrm>
            <a:off x="4224338" y="3213101"/>
            <a:ext cx="1943100" cy="1768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buClr>
                <a:srgbClr val="92278F">
                  <a:lumMod val="75000"/>
                </a:srgbClr>
              </a:buClr>
              <a:defRPr/>
            </a:pPr>
            <a:r>
              <a:rPr lang="en-GB" altLang="en-US" dirty="0">
                <a:solidFill>
                  <a:prstClr val="white"/>
                </a:solidFill>
                <a:latin typeface="Trebuchet MS" panose="020B0603020202020204"/>
              </a:rPr>
              <a:t>Interpreting services</a:t>
            </a:r>
          </a:p>
        </p:txBody>
      </p:sp>
      <p:sp>
        <p:nvSpPr>
          <p:cNvPr id="29" name="Rectangle 28">
            <a:extLst>
              <a:ext uri="{FF2B5EF4-FFF2-40B4-BE49-F238E27FC236}">
                <a16:creationId xmlns:a16="http://schemas.microsoft.com/office/drawing/2014/main" id="{69D726B1-084E-374A-948C-D992AB0C94B1}"/>
              </a:ext>
            </a:extLst>
          </p:cNvPr>
          <p:cNvSpPr/>
          <p:nvPr/>
        </p:nvSpPr>
        <p:spPr>
          <a:xfrm>
            <a:off x="4221164" y="1354139"/>
            <a:ext cx="1944687" cy="1766887"/>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altLang="en-US" dirty="0">
                <a:solidFill>
                  <a:prstClr val="white"/>
                </a:solidFill>
                <a:latin typeface="Trebuchet MS" panose="020B0603020202020204"/>
              </a:rPr>
              <a:t>Crisis Intervention, Safety planning &amp; Risk Assessments</a:t>
            </a:r>
          </a:p>
        </p:txBody>
      </p:sp>
      <p:sp>
        <p:nvSpPr>
          <p:cNvPr id="30" name="Rectangle 29">
            <a:extLst>
              <a:ext uri="{FF2B5EF4-FFF2-40B4-BE49-F238E27FC236}">
                <a16:creationId xmlns:a16="http://schemas.microsoft.com/office/drawing/2014/main" id="{63AE42FB-5547-A147-82E0-2489F74734A5}"/>
              </a:ext>
            </a:extLst>
          </p:cNvPr>
          <p:cNvSpPr/>
          <p:nvPr/>
        </p:nvSpPr>
        <p:spPr>
          <a:xfrm>
            <a:off x="6226175" y="1354139"/>
            <a:ext cx="1944688" cy="176688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r>
              <a:rPr lang="en-GB" altLang="en-US" dirty="0">
                <a:solidFill>
                  <a:prstClr val="white"/>
                </a:solidFill>
                <a:latin typeface="Trebuchet MS" panose="020B0603020202020204"/>
              </a:rPr>
              <a:t>Multi Lingual and confidential support</a:t>
            </a:r>
          </a:p>
        </p:txBody>
      </p:sp>
      <p:sp>
        <p:nvSpPr>
          <p:cNvPr id="31" name="Rectangle 30">
            <a:extLst>
              <a:ext uri="{FF2B5EF4-FFF2-40B4-BE49-F238E27FC236}">
                <a16:creationId xmlns:a16="http://schemas.microsoft.com/office/drawing/2014/main" id="{D9BCD8EB-A490-484B-855C-1016A67CE1CB}"/>
              </a:ext>
            </a:extLst>
          </p:cNvPr>
          <p:cNvSpPr/>
          <p:nvPr/>
        </p:nvSpPr>
        <p:spPr>
          <a:xfrm>
            <a:off x="8296275" y="3195639"/>
            <a:ext cx="1944688" cy="176688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altLang="en-US" dirty="0">
                <a:solidFill>
                  <a:prstClr val="white"/>
                </a:solidFill>
                <a:latin typeface="Trebuchet MS" panose="020B0603020202020204"/>
              </a:rPr>
              <a:t>Expertise in BAMER cultural challenges, offer guidance for professionals</a:t>
            </a:r>
          </a:p>
        </p:txBody>
      </p:sp>
      <p:sp>
        <p:nvSpPr>
          <p:cNvPr id="32" name="Rectangle 31">
            <a:extLst>
              <a:ext uri="{FF2B5EF4-FFF2-40B4-BE49-F238E27FC236}">
                <a16:creationId xmlns:a16="http://schemas.microsoft.com/office/drawing/2014/main" id="{FD8B9AA5-5A2E-C348-AA7E-D25B0CF78CAD}"/>
              </a:ext>
            </a:extLst>
          </p:cNvPr>
          <p:cNvSpPr/>
          <p:nvPr/>
        </p:nvSpPr>
        <p:spPr>
          <a:xfrm>
            <a:off x="8286750" y="1347789"/>
            <a:ext cx="1944688" cy="1766887"/>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altLang="en-US" dirty="0">
                <a:solidFill>
                  <a:prstClr val="white"/>
                </a:solidFill>
                <a:latin typeface="Trebuchet MS" panose="020B0603020202020204"/>
              </a:rPr>
              <a:t>Counselling &amp; emotional support</a:t>
            </a:r>
          </a:p>
        </p:txBody>
      </p:sp>
      <p:sp>
        <p:nvSpPr>
          <p:cNvPr id="22" name="Rectangle 21">
            <a:extLst>
              <a:ext uri="{FF2B5EF4-FFF2-40B4-BE49-F238E27FC236}">
                <a16:creationId xmlns:a16="http://schemas.microsoft.com/office/drawing/2014/main" id="{4E588B50-3795-5347-942D-D4B002A5774D}"/>
              </a:ext>
            </a:extLst>
          </p:cNvPr>
          <p:cNvSpPr/>
          <p:nvPr/>
        </p:nvSpPr>
        <p:spPr>
          <a:xfrm>
            <a:off x="1628776" y="3017839"/>
            <a:ext cx="4251325" cy="612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altLang="en-US" dirty="0">
                <a:solidFill>
                  <a:prstClr val="white"/>
                </a:solidFill>
                <a:latin typeface="Trebuchet MS" panose="020B0603020202020204"/>
              </a:rPr>
              <a:t>IMMIGRATION &amp; CULTURAL SUPPORT</a:t>
            </a:r>
          </a:p>
        </p:txBody>
      </p:sp>
      <p:sp>
        <p:nvSpPr>
          <p:cNvPr id="23" name="Rectangle 22">
            <a:extLst>
              <a:ext uri="{FF2B5EF4-FFF2-40B4-BE49-F238E27FC236}">
                <a16:creationId xmlns:a16="http://schemas.microsoft.com/office/drawing/2014/main" id="{FAFF5124-99E4-3A43-B19B-149C47120C12}"/>
              </a:ext>
            </a:extLst>
          </p:cNvPr>
          <p:cNvSpPr/>
          <p:nvPr/>
        </p:nvSpPr>
        <p:spPr>
          <a:xfrm>
            <a:off x="1679576" y="4535489"/>
            <a:ext cx="3038475" cy="612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altLang="en-US" dirty="0">
                <a:solidFill>
                  <a:prstClr val="white"/>
                </a:solidFill>
                <a:latin typeface="Trebuchet MS" panose="020B0603020202020204"/>
              </a:rPr>
              <a:t>COURT &amp; LEGAL SUPPORT</a:t>
            </a:r>
          </a:p>
        </p:txBody>
      </p:sp>
      <p:sp>
        <p:nvSpPr>
          <p:cNvPr id="33" name="Rectangle 32">
            <a:extLst>
              <a:ext uri="{FF2B5EF4-FFF2-40B4-BE49-F238E27FC236}">
                <a16:creationId xmlns:a16="http://schemas.microsoft.com/office/drawing/2014/main" id="{6AB8A438-BAFD-4344-B31E-9C02847C9A56}"/>
              </a:ext>
            </a:extLst>
          </p:cNvPr>
          <p:cNvSpPr/>
          <p:nvPr/>
        </p:nvSpPr>
        <p:spPr>
          <a:xfrm>
            <a:off x="7154864" y="930276"/>
            <a:ext cx="3076575" cy="612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altLang="en-US" dirty="0">
                <a:solidFill>
                  <a:prstClr val="white"/>
                </a:solidFill>
                <a:latin typeface="Trebuchet MS" panose="020B0603020202020204"/>
              </a:rPr>
              <a:t>EMOTIONAL SUPPORT</a:t>
            </a:r>
          </a:p>
        </p:txBody>
      </p:sp>
      <p:pic>
        <p:nvPicPr>
          <p:cNvPr id="49170" name="Picture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7613" y="1500188"/>
            <a:ext cx="1166812"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4100889-9874-654E-8F00-1D1B3F49DDC0}"/>
              </a:ext>
            </a:extLst>
          </p:cNvPr>
          <p:cNvSpPr/>
          <p:nvPr/>
        </p:nvSpPr>
        <p:spPr>
          <a:xfrm>
            <a:off x="1544638" y="5589588"/>
            <a:ext cx="1008062" cy="1268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Trebuchet MS" panose="020B0603020202020204"/>
            </a:endParaRPr>
          </a:p>
        </p:txBody>
      </p:sp>
      <p:sp>
        <p:nvSpPr>
          <p:cNvPr id="10" name="Rectangle 9">
            <a:extLst>
              <a:ext uri="{FF2B5EF4-FFF2-40B4-BE49-F238E27FC236}">
                <a16:creationId xmlns:a16="http://schemas.microsoft.com/office/drawing/2014/main" id="{9FE2C899-5BE0-7F40-96CD-242472D6C70A}"/>
              </a:ext>
            </a:extLst>
          </p:cNvPr>
          <p:cNvSpPr/>
          <p:nvPr/>
        </p:nvSpPr>
        <p:spPr>
          <a:xfrm>
            <a:off x="9734551" y="0"/>
            <a:ext cx="1008063"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Trebuchet MS" panose="020B0603020202020204"/>
            </a:endParaRPr>
          </a:p>
        </p:txBody>
      </p:sp>
      <p:sp>
        <p:nvSpPr>
          <p:cNvPr id="50179" name="Rectangle 2"/>
          <p:cNvSpPr txBox="1">
            <a:spLocks noChangeArrowheads="1"/>
          </p:cNvSpPr>
          <p:nvPr/>
        </p:nvSpPr>
        <p:spPr bwMode="auto">
          <a:xfrm>
            <a:off x="2108201" y="144463"/>
            <a:ext cx="8634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tx2"/>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tx2"/>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tx2"/>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tx2"/>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None/>
            </a:pPr>
            <a:endParaRPr lang="en-US" altLang="en-US" sz="2800">
              <a:solidFill>
                <a:srgbClr val="632E62"/>
              </a:solidFill>
            </a:endParaRPr>
          </a:p>
        </p:txBody>
      </p:sp>
      <p:sp>
        <p:nvSpPr>
          <p:cNvPr id="4" name="Rectangle 3">
            <a:extLst>
              <a:ext uri="{FF2B5EF4-FFF2-40B4-BE49-F238E27FC236}">
                <a16:creationId xmlns:a16="http://schemas.microsoft.com/office/drawing/2014/main" id="{AB458D06-17ED-5940-B012-5F6E38EC6E45}"/>
              </a:ext>
            </a:extLst>
          </p:cNvPr>
          <p:cNvSpPr/>
          <p:nvPr/>
        </p:nvSpPr>
        <p:spPr>
          <a:xfrm>
            <a:off x="2108200" y="981075"/>
            <a:ext cx="1944688" cy="17668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buClr>
                <a:srgbClr val="92278F">
                  <a:lumMod val="75000"/>
                </a:srgbClr>
              </a:buClr>
              <a:defRPr/>
            </a:pPr>
            <a:r>
              <a:rPr lang="en-GB" altLang="en-US" dirty="0">
                <a:solidFill>
                  <a:prstClr val="white"/>
                </a:solidFill>
                <a:latin typeface="Trebuchet MS" panose="020B0603020202020204"/>
              </a:rPr>
              <a:t>Information, advice and advocacy on DA and UK laws and Social Care</a:t>
            </a:r>
          </a:p>
        </p:txBody>
      </p:sp>
      <p:sp>
        <p:nvSpPr>
          <p:cNvPr id="6" name="Rectangle 5">
            <a:extLst>
              <a:ext uri="{FF2B5EF4-FFF2-40B4-BE49-F238E27FC236}">
                <a16:creationId xmlns:a16="http://schemas.microsoft.com/office/drawing/2014/main" id="{C91893BC-FD78-7F4B-9276-A938C9086A5F}"/>
              </a:ext>
            </a:extLst>
          </p:cNvPr>
          <p:cNvSpPr/>
          <p:nvPr/>
        </p:nvSpPr>
        <p:spPr>
          <a:xfrm>
            <a:off x="4268789" y="976314"/>
            <a:ext cx="1944687" cy="1768475"/>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altLang="en-US" dirty="0">
                <a:solidFill>
                  <a:prstClr val="white"/>
                </a:solidFill>
                <a:latin typeface="Trebuchet MS" panose="020B0603020202020204"/>
              </a:rPr>
              <a:t>Access to other services, training, education &amp; employment</a:t>
            </a:r>
          </a:p>
        </p:txBody>
      </p:sp>
      <p:sp>
        <p:nvSpPr>
          <p:cNvPr id="8" name="Rectangle 7">
            <a:extLst>
              <a:ext uri="{FF2B5EF4-FFF2-40B4-BE49-F238E27FC236}">
                <a16:creationId xmlns:a16="http://schemas.microsoft.com/office/drawing/2014/main" id="{FA53F77C-1B42-654B-8C29-882AD613E49E}"/>
              </a:ext>
            </a:extLst>
          </p:cNvPr>
          <p:cNvSpPr/>
          <p:nvPr/>
        </p:nvSpPr>
        <p:spPr>
          <a:xfrm>
            <a:off x="2109789" y="2879725"/>
            <a:ext cx="1944687" cy="1766888"/>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r>
              <a:rPr lang="en-GB" altLang="en-US" dirty="0">
                <a:solidFill>
                  <a:prstClr val="white"/>
                </a:solidFill>
                <a:latin typeface="Trebuchet MS" panose="020B0603020202020204"/>
              </a:rPr>
              <a:t>Outreach, resettlement and wraparound work</a:t>
            </a:r>
          </a:p>
        </p:txBody>
      </p:sp>
      <p:sp>
        <p:nvSpPr>
          <p:cNvPr id="9" name="Rectangle 8">
            <a:extLst>
              <a:ext uri="{FF2B5EF4-FFF2-40B4-BE49-F238E27FC236}">
                <a16:creationId xmlns:a16="http://schemas.microsoft.com/office/drawing/2014/main" id="{837DBEAD-3174-0D4A-9CC1-6172160881A5}"/>
              </a:ext>
            </a:extLst>
          </p:cNvPr>
          <p:cNvSpPr/>
          <p:nvPr/>
        </p:nvSpPr>
        <p:spPr>
          <a:xfrm>
            <a:off x="4268789" y="2879725"/>
            <a:ext cx="1944687" cy="17668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r>
              <a:rPr lang="en-GB" altLang="en-US" dirty="0">
                <a:solidFill>
                  <a:prstClr val="white"/>
                </a:solidFill>
                <a:latin typeface="Trebuchet MS" panose="020B0603020202020204"/>
              </a:rPr>
              <a:t>Support groups and self-help groups</a:t>
            </a:r>
          </a:p>
        </p:txBody>
      </p:sp>
      <p:sp>
        <p:nvSpPr>
          <p:cNvPr id="11" name="Rectangle 10">
            <a:extLst>
              <a:ext uri="{FF2B5EF4-FFF2-40B4-BE49-F238E27FC236}">
                <a16:creationId xmlns:a16="http://schemas.microsoft.com/office/drawing/2014/main" id="{DCB19A0A-FCA2-514E-B20F-DAA0786C0B19}"/>
              </a:ext>
            </a:extLst>
          </p:cNvPr>
          <p:cNvSpPr/>
          <p:nvPr/>
        </p:nvSpPr>
        <p:spPr>
          <a:xfrm>
            <a:off x="6434139" y="2884489"/>
            <a:ext cx="1944687" cy="1766887"/>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buClr>
                <a:srgbClr val="92278F">
                  <a:lumMod val="75000"/>
                </a:srgbClr>
              </a:buClr>
              <a:defRPr/>
            </a:pPr>
            <a:r>
              <a:rPr lang="en-GB" altLang="en-US" dirty="0">
                <a:solidFill>
                  <a:prstClr val="white"/>
                </a:solidFill>
                <a:latin typeface="Trebuchet MS" panose="020B0603020202020204"/>
              </a:rPr>
              <a:t>Parenting support, Triple P Parenting &amp;  safeguarding</a:t>
            </a:r>
          </a:p>
        </p:txBody>
      </p:sp>
      <p:sp>
        <p:nvSpPr>
          <p:cNvPr id="18" name="Rectangle 17">
            <a:extLst>
              <a:ext uri="{FF2B5EF4-FFF2-40B4-BE49-F238E27FC236}">
                <a16:creationId xmlns:a16="http://schemas.microsoft.com/office/drawing/2014/main" id="{06BBEC12-71A2-3D45-AAAA-1F32CFE92B3C}"/>
              </a:ext>
            </a:extLst>
          </p:cNvPr>
          <p:cNvSpPr/>
          <p:nvPr/>
        </p:nvSpPr>
        <p:spPr>
          <a:xfrm>
            <a:off x="8645525" y="4783139"/>
            <a:ext cx="1944688" cy="1766887"/>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altLang="en-US" dirty="0">
                <a:solidFill>
                  <a:prstClr val="white"/>
                </a:solidFill>
                <a:latin typeface="Trebuchet MS" panose="020B0603020202020204"/>
              </a:rPr>
              <a:t>Make essential referrals for funding/ subsistence for NRPF Service Users  </a:t>
            </a:r>
          </a:p>
        </p:txBody>
      </p:sp>
      <p:sp>
        <p:nvSpPr>
          <p:cNvPr id="20" name="Rectangle 19">
            <a:extLst>
              <a:ext uri="{FF2B5EF4-FFF2-40B4-BE49-F238E27FC236}">
                <a16:creationId xmlns:a16="http://schemas.microsoft.com/office/drawing/2014/main" id="{7AFCBF8D-CFA2-A941-A6D5-FEFAEF00A866}"/>
              </a:ext>
            </a:extLst>
          </p:cNvPr>
          <p:cNvSpPr/>
          <p:nvPr/>
        </p:nvSpPr>
        <p:spPr>
          <a:xfrm>
            <a:off x="2029098" y="549275"/>
            <a:ext cx="2698750" cy="6111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altLang="en-US" dirty="0">
                <a:solidFill>
                  <a:prstClr val="white"/>
                </a:solidFill>
                <a:latin typeface="Trebuchet MS" panose="020B0603020202020204"/>
              </a:rPr>
              <a:t>EDUCATIONAL SUPPORT</a:t>
            </a:r>
          </a:p>
        </p:txBody>
      </p:sp>
      <p:sp>
        <p:nvSpPr>
          <p:cNvPr id="23" name="Rectangle 22">
            <a:extLst>
              <a:ext uri="{FF2B5EF4-FFF2-40B4-BE49-F238E27FC236}">
                <a16:creationId xmlns:a16="http://schemas.microsoft.com/office/drawing/2014/main" id="{F9EF3982-9C29-9545-9268-35F61731B3B4}"/>
              </a:ext>
            </a:extLst>
          </p:cNvPr>
          <p:cNvSpPr/>
          <p:nvPr/>
        </p:nvSpPr>
        <p:spPr>
          <a:xfrm>
            <a:off x="2108200" y="4783139"/>
            <a:ext cx="1944688" cy="176688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altLang="en-US" dirty="0">
                <a:solidFill>
                  <a:prstClr val="white"/>
                </a:solidFill>
                <a:latin typeface="Trebuchet MS" panose="020B0603020202020204"/>
              </a:rPr>
              <a:t>Attend/ Refer to </a:t>
            </a:r>
            <a:r>
              <a:rPr lang="en-GB" dirty="0">
                <a:solidFill>
                  <a:prstClr val="white"/>
                </a:solidFill>
                <a:latin typeface="Trebuchet MS" panose="020B0603020202020204"/>
              </a:rPr>
              <a:t>Multi Agency Risk Assessment Conference </a:t>
            </a:r>
          </a:p>
          <a:p>
            <a:pPr algn="ctr" fontAlgn="base">
              <a:spcBef>
                <a:spcPct val="0"/>
              </a:spcBef>
              <a:spcAft>
                <a:spcPct val="0"/>
              </a:spcAft>
              <a:defRPr/>
            </a:pPr>
            <a:r>
              <a:rPr lang="en-GB" dirty="0">
                <a:solidFill>
                  <a:prstClr val="white"/>
                </a:solidFill>
                <a:latin typeface="Trebuchet MS" panose="020B0603020202020204"/>
              </a:rPr>
              <a:t>(</a:t>
            </a:r>
            <a:r>
              <a:rPr lang="en-GB" altLang="en-US" dirty="0">
                <a:solidFill>
                  <a:prstClr val="white"/>
                </a:solidFill>
                <a:latin typeface="Trebuchet MS" panose="020B0603020202020204"/>
              </a:rPr>
              <a:t>MARAC)</a:t>
            </a:r>
          </a:p>
        </p:txBody>
      </p:sp>
      <p:sp>
        <p:nvSpPr>
          <p:cNvPr id="24" name="Rectangle 23">
            <a:extLst>
              <a:ext uri="{FF2B5EF4-FFF2-40B4-BE49-F238E27FC236}">
                <a16:creationId xmlns:a16="http://schemas.microsoft.com/office/drawing/2014/main" id="{F41863F6-1859-9242-B6D1-A6C34B837D44}"/>
              </a:ext>
            </a:extLst>
          </p:cNvPr>
          <p:cNvSpPr/>
          <p:nvPr/>
        </p:nvSpPr>
        <p:spPr>
          <a:xfrm>
            <a:off x="4302125" y="4783139"/>
            <a:ext cx="1943100" cy="1766887"/>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altLang="en-US" dirty="0">
                <a:solidFill>
                  <a:prstClr val="white"/>
                </a:solidFill>
                <a:latin typeface="Trebuchet MS" panose="020B0603020202020204"/>
              </a:rPr>
              <a:t>Explaining referral process and support to survivors</a:t>
            </a:r>
          </a:p>
        </p:txBody>
      </p:sp>
      <p:sp>
        <p:nvSpPr>
          <p:cNvPr id="25" name="Rectangle 24">
            <a:extLst>
              <a:ext uri="{FF2B5EF4-FFF2-40B4-BE49-F238E27FC236}">
                <a16:creationId xmlns:a16="http://schemas.microsoft.com/office/drawing/2014/main" id="{5966B4F9-55C4-6D4D-8C7A-E00099392A74}"/>
              </a:ext>
            </a:extLst>
          </p:cNvPr>
          <p:cNvSpPr/>
          <p:nvPr/>
        </p:nvSpPr>
        <p:spPr>
          <a:xfrm>
            <a:off x="6453188" y="4783139"/>
            <a:ext cx="1943100" cy="176688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altLang="en-US" dirty="0">
                <a:solidFill>
                  <a:prstClr val="white"/>
                </a:solidFill>
                <a:latin typeface="Trebuchet MS" panose="020B0603020202020204"/>
              </a:rPr>
              <a:t>Refer to other agencies for parallel support/ joint working </a:t>
            </a:r>
          </a:p>
        </p:txBody>
      </p:sp>
      <p:sp>
        <p:nvSpPr>
          <p:cNvPr id="26" name="Rectangle 25">
            <a:extLst>
              <a:ext uri="{FF2B5EF4-FFF2-40B4-BE49-F238E27FC236}">
                <a16:creationId xmlns:a16="http://schemas.microsoft.com/office/drawing/2014/main" id="{6D789BAC-45F9-B84F-AEB9-649EC83DB974}"/>
              </a:ext>
            </a:extLst>
          </p:cNvPr>
          <p:cNvSpPr/>
          <p:nvPr/>
        </p:nvSpPr>
        <p:spPr>
          <a:xfrm>
            <a:off x="8645525" y="2860675"/>
            <a:ext cx="1944688" cy="17668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buClr>
                <a:srgbClr val="92278F">
                  <a:lumMod val="75000"/>
                </a:srgbClr>
              </a:buClr>
              <a:defRPr/>
            </a:pPr>
            <a:r>
              <a:rPr lang="en-GB" altLang="en-US" dirty="0">
                <a:solidFill>
                  <a:prstClr val="white"/>
                </a:solidFill>
                <a:latin typeface="Trebuchet MS" panose="020B0603020202020204"/>
              </a:rPr>
              <a:t>Life administrative tasks support</a:t>
            </a:r>
          </a:p>
        </p:txBody>
      </p:sp>
      <p:sp>
        <p:nvSpPr>
          <p:cNvPr id="27" name="Rectangle 26">
            <a:extLst>
              <a:ext uri="{FF2B5EF4-FFF2-40B4-BE49-F238E27FC236}">
                <a16:creationId xmlns:a16="http://schemas.microsoft.com/office/drawing/2014/main" id="{7B3F64A7-48DF-0F4C-A185-A03A05AACF31}"/>
              </a:ext>
            </a:extLst>
          </p:cNvPr>
          <p:cNvSpPr/>
          <p:nvPr/>
        </p:nvSpPr>
        <p:spPr>
          <a:xfrm>
            <a:off x="6434139" y="976314"/>
            <a:ext cx="1944687" cy="176847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altLang="en-US" dirty="0">
                <a:solidFill>
                  <a:prstClr val="white"/>
                </a:solidFill>
                <a:latin typeface="Trebuchet MS" panose="020B0603020202020204"/>
              </a:rPr>
              <a:t>Support for training, education and employment applications</a:t>
            </a:r>
          </a:p>
        </p:txBody>
      </p:sp>
      <p:sp>
        <p:nvSpPr>
          <p:cNvPr id="21" name="Rectangle 20">
            <a:extLst>
              <a:ext uri="{FF2B5EF4-FFF2-40B4-BE49-F238E27FC236}">
                <a16:creationId xmlns:a16="http://schemas.microsoft.com/office/drawing/2014/main" id="{7BD00374-0275-B347-A762-A14622D2326D}"/>
              </a:ext>
            </a:extLst>
          </p:cNvPr>
          <p:cNvSpPr/>
          <p:nvPr/>
        </p:nvSpPr>
        <p:spPr>
          <a:xfrm>
            <a:off x="7748589" y="2630489"/>
            <a:ext cx="2852737" cy="612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altLang="en-US" dirty="0">
                <a:solidFill>
                  <a:prstClr val="white"/>
                </a:solidFill>
                <a:latin typeface="Trebuchet MS" panose="020B0603020202020204"/>
              </a:rPr>
              <a:t>OUTREACH SUPPORT</a:t>
            </a:r>
          </a:p>
        </p:txBody>
      </p:sp>
      <p:sp>
        <p:nvSpPr>
          <p:cNvPr id="22" name="Rectangle 21">
            <a:extLst>
              <a:ext uri="{FF2B5EF4-FFF2-40B4-BE49-F238E27FC236}">
                <a16:creationId xmlns:a16="http://schemas.microsoft.com/office/drawing/2014/main" id="{99BAE661-8287-DF4B-8518-BE9F6A1D3F6C}"/>
              </a:ext>
            </a:extLst>
          </p:cNvPr>
          <p:cNvSpPr/>
          <p:nvPr/>
        </p:nvSpPr>
        <p:spPr>
          <a:xfrm>
            <a:off x="2081213" y="4365626"/>
            <a:ext cx="1885950" cy="612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altLang="en-US" dirty="0">
                <a:solidFill>
                  <a:prstClr val="white"/>
                </a:solidFill>
                <a:latin typeface="Trebuchet MS" panose="020B0603020202020204"/>
              </a:rPr>
              <a:t>REFERRALS</a:t>
            </a:r>
          </a:p>
        </p:txBody>
      </p:sp>
      <p:pic>
        <p:nvPicPr>
          <p:cNvPr id="50194"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4463" y="1028700"/>
            <a:ext cx="11684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2071438" y="380008"/>
            <a:ext cx="3619500" cy="1320800"/>
          </a:xfrm>
        </p:spPr>
        <p:txBody>
          <a:bodyPr/>
          <a:lstStyle/>
          <a:p>
            <a:r>
              <a:rPr lang="en-US" altLang="en-US" dirty="0"/>
              <a:t>No Recourse </a:t>
            </a:r>
            <a:br>
              <a:rPr lang="en-US" altLang="en-US" dirty="0"/>
            </a:br>
            <a:r>
              <a:rPr lang="en-US" altLang="en-US" dirty="0"/>
              <a:t>for Public Funds</a:t>
            </a:r>
          </a:p>
        </p:txBody>
      </p:sp>
      <p:pic>
        <p:nvPicPr>
          <p:cNvPr id="5222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3100" y="-6350"/>
            <a:ext cx="5054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2E4FCAD-7BBF-9A4A-BD04-0DBD4AD20571}"/>
              </a:ext>
            </a:extLst>
          </p:cNvPr>
          <p:cNvSpPr/>
          <p:nvPr/>
        </p:nvSpPr>
        <p:spPr>
          <a:xfrm>
            <a:off x="2040967" y="1700808"/>
            <a:ext cx="3587808" cy="4248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fontAlgn="base" hangingPunct="0">
              <a:spcBef>
                <a:spcPct val="0"/>
              </a:spcBef>
              <a:spcAft>
                <a:spcPct val="0"/>
              </a:spcAft>
              <a:defRPr/>
            </a:pPr>
            <a:r>
              <a:rPr lang="en-GB" sz="1400" dirty="0">
                <a:solidFill>
                  <a:srgbClr val="632E62"/>
                </a:solidFill>
                <a:latin typeface="Trebuchet MS" panose="020B0603020202020204"/>
              </a:rPr>
              <a:t>One of the biggest challenges we face as a charity and a community is the </a:t>
            </a:r>
            <a:r>
              <a:rPr lang="en-GB" sz="1400" b="1" dirty="0">
                <a:solidFill>
                  <a:srgbClr val="632E62"/>
                </a:solidFill>
                <a:latin typeface="Trebuchet MS" panose="020B0603020202020204"/>
              </a:rPr>
              <a:t>No Recourse for Public Funds </a:t>
            </a:r>
            <a:r>
              <a:rPr lang="en-GB" sz="1400" dirty="0">
                <a:solidFill>
                  <a:srgbClr val="632E62"/>
                </a:solidFill>
                <a:latin typeface="Trebuchet MS" panose="020B0603020202020204"/>
              </a:rPr>
              <a:t>issues which means survivors who have insecure immigration status in the UK cannot access the services provided for domestic abuse survivors in the UK which comes with a multitude of issues and safety risks.</a:t>
            </a:r>
          </a:p>
          <a:p>
            <a:pPr algn="just" eaLnBrk="0" fontAlgn="base" hangingPunct="0">
              <a:spcBef>
                <a:spcPct val="0"/>
              </a:spcBef>
              <a:spcAft>
                <a:spcPct val="0"/>
              </a:spcAft>
              <a:defRPr/>
            </a:pPr>
            <a:endParaRPr lang="en-GB" sz="1400" dirty="0">
              <a:solidFill>
                <a:srgbClr val="632E62"/>
              </a:solidFill>
              <a:latin typeface="Trebuchet MS" panose="020B0603020202020204"/>
            </a:endParaRPr>
          </a:p>
          <a:p>
            <a:pPr algn="just" eaLnBrk="0" fontAlgn="base" hangingPunct="0">
              <a:spcBef>
                <a:spcPct val="0"/>
              </a:spcBef>
              <a:spcAft>
                <a:spcPct val="0"/>
              </a:spcAft>
              <a:defRPr/>
            </a:pPr>
            <a:r>
              <a:rPr lang="en-GB" altLang="en-US" sz="1400" dirty="0">
                <a:solidFill>
                  <a:srgbClr val="632E62"/>
                </a:solidFill>
                <a:latin typeface="Trebuchet MS" panose="020B0603020202020204"/>
              </a:rPr>
              <a:t>At Panahghar, we have in-depth knowledge and expertise around </a:t>
            </a:r>
            <a:r>
              <a:rPr lang="en-GB" altLang="en-US" sz="1400" b="1" dirty="0">
                <a:solidFill>
                  <a:srgbClr val="632E62"/>
                </a:solidFill>
                <a:latin typeface="Trebuchet MS" panose="020B0603020202020204"/>
              </a:rPr>
              <a:t>NRPF</a:t>
            </a:r>
            <a:r>
              <a:rPr lang="en-GB" altLang="en-US" sz="1400" dirty="0">
                <a:solidFill>
                  <a:srgbClr val="632E62"/>
                </a:solidFill>
                <a:latin typeface="Trebuchet MS" panose="020B0603020202020204"/>
              </a:rPr>
              <a:t> issues and are always available to offer advice and assistance for both professionals and victims on the options available and best route of action to access mainstream support. </a:t>
            </a:r>
          </a:p>
          <a:p>
            <a:pPr eaLnBrk="0" fontAlgn="base" hangingPunct="0">
              <a:spcBef>
                <a:spcPct val="0"/>
              </a:spcBef>
              <a:spcAft>
                <a:spcPct val="0"/>
              </a:spcAft>
              <a:defRPr/>
            </a:pPr>
            <a:endParaRPr lang="en-GB" sz="1600" dirty="0">
              <a:solidFill>
                <a:srgbClr val="632E62"/>
              </a:solidFill>
              <a:latin typeface="Trebuchet MS" panose="020B06030202020202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433BE0-86A1-2844-944B-D5DF76C282CB}"/>
              </a:ext>
            </a:extLst>
          </p:cNvPr>
          <p:cNvSpPr/>
          <p:nvPr/>
        </p:nvSpPr>
        <p:spPr>
          <a:xfrm>
            <a:off x="9734551" y="0"/>
            <a:ext cx="1008063"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Trebuchet MS" panose="020B0603020202020204"/>
            </a:endParaRPr>
          </a:p>
        </p:txBody>
      </p:sp>
      <p:pic>
        <p:nvPicPr>
          <p:cNvPr id="51202" name="Content Placeholder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89075" y="-120650"/>
            <a:ext cx="9253538" cy="4313238"/>
          </a:xfrm>
        </p:spPr>
      </p:pic>
      <p:sp>
        <p:nvSpPr>
          <p:cNvPr id="51203" name="Title 1"/>
          <p:cNvSpPr>
            <a:spLocks noGrp="1"/>
          </p:cNvSpPr>
          <p:nvPr>
            <p:ph type="title"/>
          </p:nvPr>
        </p:nvSpPr>
        <p:spPr>
          <a:xfrm>
            <a:off x="2063751" y="609600"/>
            <a:ext cx="7305675" cy="1739900"/>
          </a:xfrm>
        </p:spPr>
        <p:txBody>
          <a:bodyPr/>
          <a:lstStyle/>
          <a:p>
            <a:r>
              <a:rPr lang="en-US" altLang="en-US" dirty="0">
                <a:solidFill>
                  <a:schemeClr val="bg1"/>
                </a:solidFill>
              </a:rPr>
              <a:t>Male </a:t>
            </a:r>
            <a:br>
              <a:rPr lang="en-US" altLang="en-US" dirty="0">
                <a:solidFill>
                  <a:schemeClr val="bg1"/>
                </a:solidFill>
              </a:rPr>
            </a:br>
            <a:r>
              <a:rPr lang="en-US" altLang="en-US" dirty="0">
                <a:solidFill>
                  <a:schemeClr val="bg1"/>
                </a:solidFill>
              </a:rPr>
              <a:t>Victim </a:t>
            </a:r>
            <a:br>
              <a:rPr lang="en-US" altLang="en-US" dirty="0">
                <a:solidFill>
                  <a:schemeClr val="bg1"/>
                </a:solidFill>
              </a:rPr>
            </a:br>
            <a:r>
              <a:rPr lang="en-US" altLang="en-US" dirty="0">
                <a:solidFill>
                  <a:schemeClr val="bg1"/>
                </a:solidFill>
              </a:rPr>
              <a:t>Services</a:t>
            </a:r>
          </a:p>
        </p:txBody>
      </p:sp>
      <p:sp>
        <p:nvSpPr>
          <p:cNvPr id="8" name="Rectangle 7">
            <a:extLst>
              <a:ext uri="{FF2B5EF4-FFF2-40B4-BE49-F238E27FC236}">
                <a16:creationId xmlns:a16="http://schemas.microsoft.com/office/drawing/2014/main" id="{5CB24159-B35C-8D42-8550-0B5A999E479B}"/>
              </a:ext>
            </a:extLst>
          </p:cNvPr>
          <p:cNvSpPr/>
          <p:nvPr/>
        </p:nvSpPr>
        <p:spPr>
          <a:xfrm>
            <a:off x="2567609" y="4192588"/>
            <a:ext cx="7957391" cy="247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fontAlgn="base" hangingPunct="0">
              <a:spcBef>
                <a:spcPct val="0"/>
              </a:spcBef>
              <a:spcAft>
                <a:spcPct val="0"/>
              </a:spcAft>
              <a:defRPr/>
            </a:pPr>
            <a:r>
              <a:rPr lang="en-GB" sz="1400" dirty="0">
                <a:solidFill>
                  <a:srgbClr val="632E62"/>
                </a:solidFill>
                <a:latin typeface="Trebuchet MS" panose="020B0603020202020204"/>
              </a:rPr>
              <a:t>Men can also experience abuse in a relationship or by family members.</a:t>
            </a:r>
          </a:p>
          <a:p>
            <a:pPr algn="just" eaLnBrk="0" fontAlgn="base" hangingPunct="0">
              <a:spcBef>
                <a:spcPct val="0"/>
              </a:spcBef>
              <a:spcAft>
                <a:spcPct val="0"/>
              </a:spcAft>
              <a:defRPr/>
            </a:pPr>
            <a:endParaRPr lang="en-GB" sz="1400" dirty="0">
              <a:solidFill>
                <a:srgbClr val="632E62"/>
              </a:solidFill>
              <a:latin typeface="Trebuchet MS" panose="020B0603020202020204"/>
            </a:endParaRPr>
          </a:p>
          <a:p>
            <a:pPr algn="just" eaLnBrk="0" fontAlgn="base" hangingPunct="0">
              <a:spcBef>
                <a:spcPct val="0"/>
              </a:spcBef>
              <a:spcAft>
                <a:spcPct val="0"/>
              </a:spcAft>
              <a:defRPr/>
            </a:pPr>
            <a:r>
              <a:rPr lang="en-GB" sz="1400" dirty="0">
                <a:solidFill>
                  <a:srgbClr val="632E62"/>
                </a:solidFill>
                <a:latin typeface="Trebuchet MS" panose="020B0603020202020204"/>
              </a:rPr>
              <a:t>At Panahghar, we have specialist knowledge and support available in different languages to help everyone who is suffering from domestic abuse including Black, Asian and Minority Ethnic men with specialist IDVA and outreach services. </a:t>
            </a:r>
          </a:p>
          <a:p>
            <a:pPr algn="just" eaLnBrk="0" fontAlgn="base" hangingPunct="0">
              <a:spcBef>
                <a:spcPct val="0"/>
              </a:spcBef>
              <a:spcAft>
                <a:spcPct val="0"/>
              </a:spcAft>
              <a:defRPr/>
            </a:pPr>
            <a:endParaRPr lang="en-GB" sz="1400" dirty="0">
              <a:solidFill>
                <a:srgbClr val="632E62"/>
              </a:solidFill>
              <a:latin typeface="Trebuchet MS" panose="020B0603020202020204"/>
            </a:endParaRPr>
          </a:p>
          <a:p>
            <a:pPr algn="just" eaLnBrk="0" fontAlgn="base" hangingPunct="0">
              <a:spcBef>
                <a:spcPct val="0"/>
              </a:spcBef>
              <a:spcAft>
                <a:spcPct val="0"/>
              </a:spcAft>
              <a:defRPr/>
            </a:pPr>
            <a:r>
              <a:rPr lang="en-GB" sz="1400" dirty="0">
                <a:solidFill>
                  <a:srgbClr val="632E62"/>
                </a:solidFill>
                <a:latin typeface="Trebuchet MS" panose="020B0603020202020204"/>
              </a:rPr>
              <a:t>We understand the multiple cultural barriers and stigma this client group experience and work towards breaking down these barriers. Our male victim services are separate from the services we offer for women and staff are fully trained in using the RESPECT risk assessments. </a:t>
            </a:r>
            <a:endParaRPr lang="en-US" sz="1400" dirty="0">
              <a:solidFill>
                <a:srgbClr val="632E62"/>
              </a:solidFill>
              <a:latin typeface="Trebuchet MS" panose="020B060302020202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ED3E72-EEFD-4720-AFCD-60830A308A0A}"/>
              </a:ext>
            </a:extLst>
          </p:cNvPr>
          <p:cNvPicPr>
            <a:picLocks noChangeAspect="1"/>
          </p:cNvPicPr>
          <p:nvPr/>
        </p:nvPicPr>
        <p:blipFill>
          <a:blip r:embed="rId2"/>
          <a:stretch>
            <a:fillRect/>
          </a:stretch>
        </p:blipFill>
        <p:spPr>
          <a:xfrm>
            <a:off x="1078654" y="1060186"/>
            <a:ext cx="3797311" cy="1753351"/>
          </a:xfrm>
          <a:prstGeom prst="rect">
            <a:avLst/>
          </a:prstGeom>
        </p:spPr>
      </p:pic>
      <p:pic>
        <p:nvPicPr>
          <p:cNvPr id="6" name="Picture 5">
            <a:extLst>
              <a:ext uri="{FF2B5EF4-FFF2-40B4-BE49-F238E27FC236}">
                <a16:creationId xmlns:a16="http://schemas.microsoft.com/office/drawing/2014/main" id="{143DC1DA-DAC4-495B-88BA-F00439BB6EF9}"/>
              </a:ext>
            </a:extLst>
          </p:cNvPr>
          <p:cNvPicPr>
            <a:picLocks noChangeAspect="1"/>
          </p:cNvPicPr>
          <p:nvPr/>
        </p:nvPicPr>
        <p:blipFill>
          <a:blip r:embed="rId3"/>
          <a:stretch>
            <a:fillRect/>
          </a:stretch>
        </p:blipFill>
        <p:spPr>
          <a:xfrm>
            <a:off x="6213230" y="4044464"/>
            <a:ext cx="3767655" cy="1597290"/>
          </a:xfrm>
          <a:prstGeom prst="rect">
            <a:avLst/>
          </a:prstGeom>
        </p:spPr>
      </p:pic>
      <p:pic>
        <p:nvPicPr>
          <p:cNvPr id="7" name="Picture 6">
            <a:extLst>
              <a:ext uri="{FF2B5EF4-FFF2-40B4-BE49-F238E27FC236}">
                <a16:creationId xmlns:a16="http://schemas.microsoft.com/office/drawing/2014/main" id="{E853ECEE-5515-40F2-80C9-A2C4497E5374}"/>
              </a:ext>
            </a:extLst>
          </p:cNvPr>
          <p:cNvPicPr>
            <a:picLocks noChangeAspect="1"/>
          </p:cNvPicPr>
          <p:nvPr/>
        </p:nvPicPr>
        <p:blipFill>
          <a:blip r:embed="rId4"/>
          <a:stretch>
            <a:fillRect/>
          </a:stretch>
        </p:blipFill>
        <p:spPr>
          <a:xfrm>
            <a:off x="1335274" y="3873812"/>
            <a:ext cx="3307515" cy="1618001"/>
          </a:xfrm>
          <a:prstGeom prst="rect">
            <a:avLst/>
          </a:prstGeom>
        </p:spPr>
      </p:pic>
      <p:pic>
        <p:nvPicPr>
          <p:cNvPr id="2" name="Picture 1">
            <a:extLst>
              <a:ext uri="{FF2B5EF4-FFF2-40B4-BE49-F238E27FC236}">
                <a16:creationId xmlns:a16="http://schemas.microsoft.com/office/drawing/2014/main" id="{71E383C7-F7A7-4368-8110-DE472F838A85}"/>
              </a:ext>
            </a:extLst>
          </p:cNvPr>
          <p:cNvPicPr>
            <a:picLocks noChangeAspect="1"/>
          </p:cNvPicPr>
          <p:nvPr/>
        </p:nvPicPr>
        <p:blipFill>
          <a:blip r:embed="rId5"/>
          <a:stretch>
            <a:fillRect/>
          </a:stretch>
        </p:blipFill>
        <p:spPr>
          <a:xfrm>
            <a:off x="7156545" y="320740"/>
            <a:ext cx="2702514" cy="3232242"/>
          </a:xfrm>
          <a:prstGeom prst="rect">
            <a:avLst/>
          </a:prstGeom>
        </p:spPr>
      </p:pic>
    </p:spTree>
    <p:extLst>
      <p:ext uri="{BB962C8B-B14F-4D97-AF65-F5344CB8AC3E}">
        <p14:creationId xmlns:p14="http://schemas.microsoft.com/office/powerpoint/2010/main" val="628399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2133600" y="609600"/>
            <a:ext cx="8066088" cy="1320800"/>
          </a:xfrm>
        </p:spPr>
        <p:txBody>
          <a:bodyPr/>
          <a:lstStyle/>
          <a:p>
            <a:r>
              <a:rPr lang="en-GB" altLang="en-US"/>
              <a:t>How can you refer?	</a:t>
            </a:r>
          </a:p>
        </p:txBody>
      </p:sp>
      <p:sp>
        <p:nvSpPr>
          <p:cNvPr id="4" name="Rectangle 3">
            <a:extLst>
              <a:ext uri="{FF2B5EF4-FFF2-40B4-BE49-F238E27FC236}">
                <a16:creationId xmlns:a16="http://schemas.microsoft.com/office/drawing/2014/main" id="{40011A91-14C4-C541-AA5F-3AB8508CB40A}"/>
              </a:ext>
            </a:extLst>
          </p:cNvPr>
          <p:cNvSpPr/>
          <p:nvPr/>
        </p:nvSpPr>
        <p:spPr>
          <a:xfrm>
            <a:off x="9734551" y="0"/>
            <a:ext cx="1008063"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Trebuchet MS" panose="020B0603020202020204"/>
            </a:endParaRPr>
          </a:p>
        </p:txBody>
      </p:sp>
      <p:sp>
        <p:nvSpPr>
          <p:cNvPr id="7" name="Rectangle 6">
            <a:extLst>
              <a:ext uri="{FF2B5EF4-FFF2-40B4-BE49-F238E27FC236}">
                <a16:creationId xmlns:a16="http://schemas.microsoft.com/office/drawing/2014/main" id="{C36E01F3-C51C-9E44-8DD9-FB63A1B09227}"/>
              </a:ext>
            </a:extLst>
          </p:cNvPr>
          <p:cNvSpPr/>
          <p:nvPr/>
        </p:nvSpPr>
        <p:spPr>
          <a:xfrm>
            <a:off x="2152650" y="3235325"/>
            <a:ext cx="2592388" cy="2414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dirty="0">
                <a:solidFill>
                  <a:prstClr val="white"/>
                </a:solidFill>
                <a:latin typeface="Trebuchet MS" panose="020B0603020202020204"/>
              </a:rPr>
              <a:t>“Safe To Talk” Helpline:</a:t>
            </a:r>
            <a:r>
              <a:rPr lang="en-GB" altLang="en-US" dirty="0">
                <a:solidFill>
                  <a:prstClr val="white"/>
                </a:solidFill>
                <a:latin typeface="Trebuchet MS" panose="020B0603020202020204"/>
              </a:rPr>
              <a:t> </a:t>
            </a:r>
          </a:p>
          <a:p>
            <a:pPr algn="ctr" eaLnBrk="0" fontAlgn="base" hangingPunct="0">
              <a:spcBef>
                <a:spcPct val="0"/>
              </a:spcBef>
              <a:spcAft>
                <a:spcPct val="0"/>
              </a:spcAft>
              <a:defRPr/>
            </a:pPr>
            <a:r>
              <a:rPr lang="en-GB" altLang="en-US" sz="2400" b="1" dirty="0">
                <a:solidFill>
                  <a:prstClr val="white"/>
                </a:solidFill>
                <a:latin typeface="Trebuchet MS" panose="020B0603020202020204"/>
              </a:rPr>
              <a:t>0800 111 4998</a:t>
            </a:r>
          </a:p>
          <a:p>
            <a:pPr algn="ctr" eaLnBrk="0" fontAlgn="base" hangingPunct="0">
              <a:spcBef>
                <a:spcPct val="0"/>
              </a:spcBef>
              <a:spcAft>
                <a:spcPct val="0"/>
              </a:spcAft>
              <a:defRPr/>
            </a:pPr>
            <a:r>
              <a:rPr lang="en-GB" altLang="en-US" sz="1050" dirty="0">
                <a:solidFill>
                  <a:prstClr val="white"/>
                </a:solidFill>
                <a:latin typeface="Trebuchet MS" panose="020B0603020202020204"/>
              </a:rPr>
              <a:t>(Mon –Fri: 08:30–17:30, </a:t>
            </a:r>
          </a:p>
          <a:p>
            <a:pPr algn="ctr" eaLnBrk="0" fontAlgn="base" hangingPunct="0">
              <a:spcBef>
                <a:spcPct val="0"/>
              </a:spcBef>
              <a:spcAft>
                <a:spcPct val="0"/>
              </a:spcAft>
              <a:defRPr/>
            </a:pPr>
            <a:r>
              <a:rPr lang="en-GB" altLang="en-US" sz="1050" dirty="0">
                <a:solidFill>
                  <a:prstClr val="white"/>
                </a:solidFill>
                <a:latin typeface="Trebuchet MS" panose="020B0603020202020204"/>
              </a:rPr>
              <a:t>Sat-Sun: 10:00-13:00) </a:t>
            </a:r>
          </a:p>
        </p:txBody>
      </p:sp>
      <p:sp>
        <p:nvSpPr>
          <p:cNvPr id="9" name="Rectangle 8">
            <a:extLst>
              <a:ext uri="{FF2B5EF4-FFF2-40B4-BE49-F238E27FC236}">
                <a16:creationId xmlns:a16="http://schemas.microsoft.com/office/drawing/2014/main" id="{6F91E017-D890-884F-AE12-4CF2AFD3E855}"/>
              </a:ext>
            </a:extLst>
          </p:cNvPr>
          <p:cNvSpPr/>
          <p:nvPr/>
        </p:nvSpPr>
        <p:spPr>
          <a:xfrm>
            <a:off x="4918075" y="3222625"/>
            <a:ext cx="2592388" cy="2414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dirty="0">
                <a:solidFill>
                  <a:prstClr val="white"/>
                </a:solidFill>
                <a:latin typeface="Trebuchet MS" panose="020B0603020202020204"/>
              </a:rPr>
              <a:t>“Safe To Talk” </a:t>
            </a:r>
          </a:p>
          <a:p>
            <a:pPr algn="ctr" eaLnBrk="0" fontAlgn="base" hangingPunct="0">
              <a:spcBef>
                <a:spcPct val="0"/>
              </a:spcBef>
              <a:spcAft>
                <a:spcPct val="0"/>
              </a:spcAft>
              <a:defRPr/>
            </a:pPr>
            <a:r>
              <a:rPr lang="en-GB" dirty="0">
                <a:solidFill>
                  <a:prstClr val="white"/>
                </a:solidFill>
                <a:latin typeface="Trebuchet MS" panose="020B0603020202020204"/>
              </a:rPr>
              <a:t>Website:</a:t>
            </a:r>
            <a:endParaRPr lang="en-GB" altLang="en-US" dirty="0">
              <a:solidFill>
                <a:prstClr val="white"/>
              </a:solidFill>
              <a:latin typeface="Trebuchet MS" panose="020B0603020202020204"/>
            </a:endParaRPr>
          </a:p>
          <a:p>
            <a:pPr algn="ctr" eaLnBrk="0" fontAlgn="base" hangingPunct="0">
              <a:spcBef>
                <a:spcPct val="0"/>
              </a:spcBef>
              <a:spcAft>
                <a:spcPct val="0"/>
              </a:spcAft>
              <a:defRPr/>
            </a:pPr>
            <a:r>
              <a:rPr lang="en-GB" altLang="en-US" dirty="0">
                <a:solidFill>
                  <a:prstClr val="white"/>
                </a:solidFill>
                <a:latin typeface="Trebuchet MS" panose="020B0603020202020204"/>
                <a:hlinkClick r:id="rId2">
                  <a:extLst>
                    <a:ext uri="{A12FA001-AC4F-418D-AE19-62706E023703}">
                      <ahyp:hlinkClr xmlns:ahyp="http://schemas.microsoft.com/office/drawing/2018/hyperlinkcolor" val="tx"/>
                    </a:ext>
                  </a:extLst>
                </a:hlinkClick>
              </a:rPr>
              <a:t>www.safetotalk.org.uk</a:t>
            </a:r>
            <a:r>
              <a:rPr lang="en-GB" altLang="en-US" dirty="0">
                <a:solidFill>
                  <a:prstClr val="white"/>
                </a:solidFill>
                <a:latin typeface="Trebuchet MS" panose="020B0603020202020204"/>
              </a:rPr>
              <a:t> </a:t>
            </a:r>
            <a:endParaRPr lang="en-GB" altLang="en-US" b="1" dirty="0">
              <a:solidFill>
                <a:prstClr val="white"/>
              </a:solidFill>
              <a:latin typeface="Trebuchet MS" panose="020B0603020202020204"/>
            </a:endParaRPr>
          </a:p>
        </p:txBody>
      </p:sp>
      <p:sp>
        <p:nvSpPr>
          <p:cNvPr id="10" name="Rectangle 9">
            <a:extLst>
              <a:ext uri="{FF2B5EF4-FFF2-40B4-BE49-F238E27FC236}">
                <a16:creationId xmlns:a16="http://schemas.microsoft.com/office/drawing/2014/main" id="{0FBBF3CC-F81B-0E43-B66C-AAD06F2CE90B}"/>
              </a:ext>
            </a:extLst>
          </p:cNvPr>
          <p:cNvSpPr/>
          <p:nvPr/>
        </p:nvSpPr>
        <p:spPr>
          <a:xfrm>
            <a:off x="7621589" y="3233739"/>
            <a:ext cx="2592387" cy="2414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dirty="0">
                <a:solidFill>
                  <a:prstClr val="white"/>
                </a:solidFill>
                <a:latin typeface="Trebuchet MS" panose="020B0603020202020204"/>
              </a:rPr>
              <a:t>“Safe To Talk” Email:</a:t>
            </a:r>
            <a:r>
              <a:rPr lang="en-GB" altLang="en-US" dirty="0">
                <a:solidFill>
                  <a:prstClr val="white"/>
                </a:solidFill>
                <a:latin typeface="Trebuchet MS" panose="020B0603020202020204"/>
              </a:rPr>
              <a:t> </a:t>
            </a:r>
            <a:r>
              <a:rPr lang="en-GB" altLang="en-US" sz="1200" dirty="0">
                <a:solidFill>
                  <a:prstClr val="white"/>
                </a:solidFill>
                <a:latin typeface="Trebuchet MS" panose="020B0603020202020204"/>
                <a:hlinkClick r:id="rId3">
                  <a:extLst>
                    <a:ext uri="{A12FA001-AC4F-418D-AE19-62706E023703}">
                      <ahyp:hlinkClr xmlns:ahyp="http://schemas.microsoft.com/office/drawing/2018/hyperlinkcolor" val="tx"/>
                    </a:ext>
                  </a:extLst>
                </a:hlinkClick>
              </a:rPr>
              <a:t>referrals@coventryhaven.cjsm.net</a:t>
            </a:r>
            <a:r>
              <a:rPr lang="en-GB" altLang="en-US" sz="1200" dirty="0">
                <a:solidFill>
                  <a:prstClr val="white"/>
                </a:solidFill>
                <a:latin typeface="Trebuchet MS" panose="020B0603020202020204"/>
              </a:rPr>
              <a:t> </a:t>
            </a:r>
          </a:p>
          <a:p>
            <a:pPr algn="ctr" eaLnBrk="0" fontAlgn="base" hangingPunct="0">
              <a:spcBef>
                <a:spcPct val="0"/>
              </a:spcBef>
              <a:spcAft>
                <a:spcPct val="0"/>
              </a:spcAft>
              <a:defRPr/>
            </a:pPr>
            <a:r>
              <a:rPr lang="en-GB" altLang="en-US" sz="1050" dirty="0">
                <a:solidFill>
                  <a:prstClr val="white"/>
                </a:solidFill>
                <a:latin typeface="Trebuchet MS" panose="020B0603020202020204"/>
              </a:rPr>
              <a:t>(Mon –Fri: 08:30–17:30, </a:t>
            </a:r>
          </a:p>
          <a:p>
            <a:pPr algn="ctr" eaLnBrk="0" fontAlgn="base" hangingPunct="0">
              <a:spcBef>
                <a:spcPct val="0"/>
              </a:spcBef>
              <a:spcAft>
                <a:spcPct val="0"/>
              </a:spcAft>
              <a:defRPr/>
            </a:pPr>
            <a:r>
              <a:rPr lang="en-GB" altLang="en-US" sz="1050" dirty="0">
                <a:solidFill>
                  <a:prstClr val="white"/>
                </a:solidFill>
                <a:latin typeface="Trebuchet MS" panose="020B0603020202020204"/>
              </a:rPr>
              <a:t>Sat-Sun: 10:00-13:00) </a:t>
            </a:r>
          </a:p>
        </p:txBody>
      </p:sp>
      <p:pic>
        <p:nvPicPr>
          <p:cNvPr id="5325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1138" y="2060576"/>
            <a:ext cx="1846262" cy="17573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6320746-C1AF-3348-8EF9-1236771CD253}"/>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711625" y="2132856"/>
            <a:ext cx="1438183" cy="1417163"/>
          </a:xfrm>
          <a:prstGeom prst="ellipse">
            <a:avLst/>
          </a:prstGeom>
        </p:spPr>
      </p:pic>
      <p:pic>
        <p:nvPicPr>
          <p:cNvPr id="1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2600" y="2019300"/>
            <a:ext cx="1638300" cy="16383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067AC5C-427B-C747-A750-1BACE731752A}"/>
              </a:ext>
            </a:extLst>
          </p:cNvPr>
          <p:cNvSpPr/>
          <p:nvPr/>
        </p:nvSpPr>
        <p:spPr>
          <a:xfrm>
            <a:off x="2152651" y="1290639"/>
            <a:ext cx="7904163" cy="460375"/>
          </a:xfrm>
          <a:prstGeom prst="rect">
            <a:avLst/>
          </a:prstGeom>
        </p:spPr>
        <p:txBody>
          <a:bodyPr>
            <a:spAutoFit/>
          </a:bodyPr>
          <a:lstStyle/>
          <a:p>
            <a:pPr eaLnBrk="0" fontAlgn="base" hangingPunct="0">
              <a:spcBef>
                <a:spcPct val="0"/>
              </a:spcBef>
              <a:spcAft>
                <a:spcPct val="0"/>
              </a:spcAft>
              <a:defRPr/>
            </a:pPr>
            <a:r>
              <a:rPr lang="en-GB" sz="1200" dirty="0">
                <a:solidFill>
                  <a:prstClr val="white">
                    <a:lumMod val="50000"/>
                  </a:prstClr>
                </a:solidFill>
                <a:latin typeface="Trebuchet MS" panose="020B0703020202090204" pitchFamily="34" charset="0"/>
              </a:rPr>
              <a:t>If you are concerned for someone else and suspect they may be experiencing domestic abuse, sexual abuse or gendered abuse, we can help:</a:t>
            </a:r>
            <a:endParaRPr lang="en-US" sz="1200" dirty="0">
              <a:solidFill>
                <a:prstClr val="white">
                  <a:lumMod val="50000"/>
                </a:prstClr>
              </a:solidFill>
              <a:latin typeface="Trebuchet MS" panose="020B070302020209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85F202-6F0A-434D-BD6D-C740A1D208D5}"/>
              </a:ext>
            </a:extLst>
          </p:cNvPr>
          <p:cNvSpPr/>
          <p:nvPr/>
        </p:nvSpPr>
        <p:spPr>
          <a:xfrm>
            <a:off x="4943475" y="4595813"/>
            <a:ext cx="2592388" cy="17065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buClr>
                <a:srgbClr val="92278F">
                  <a:lumMod val="75000"/>
                </a:srgbClr>
              </a:buClr>
              <a:defRPr/>
            </a:pPr>
            <a:r>
              <a:rPr lang="en-GB" altLang="en-US" dirty="0">
                <a:solidFill>
                  <a:prstClr val="white"/>
                </a:solidFill>
                <a:latin typeface="Trebuchet MS" panose="020B0603020202020204"/>
              </a:rPr>
              <a:t>Follow us</a:t>
            </a:r>
          </a:p>
          <a:p>
            <a:pPr algn="ctr">
              <a:spcBef>
                <a:spcPct val="0"/>
              </a:spcBef>
              <a:buClr>
                <a:srgbClr val="92278F">
                  <a:lumMod val="75000"/>
                </a:srgbClr>
              </a:buClr>
              <a:defRPr/>
            </a:pPr>
            <a:endParaRPr lang="en-GB" altLang="en-US" dirty="0">
              <a:solidFill>
                <a:prstClr val="white"/>
              </a:solidFill>
              <a:latin typeface="Trebuchet MS" panose="020B0603020202020204"/>
            </a:endParaRPr>
          </a:p>
          <a:p>
            <a:pPr algn="ctr">
              <a:spcBef>
                <a:spcPct val="0"/>
              </a:spcBef>
              <a:buClr>
                <a:srgbClr val="92278F">
                  <a:lumMod val="75000"/>
                </a:srgbClr>
              </a:buClr>
              <a:defRPr/>
            </a:pPr>
            <a:r>
              <a:rPr lang="en-GB" altLang="en-US" dirty="0">
                <a:solidFill>
                  <a:prstClr val="white"/>
                </a:solidFill>
                <a:latin typeface="Trebuchet MS" panose="020B0603020202020204"/>
              </a:rPr>
              <a:t>@</a:t>
            </a:r>
            <a:r>
              <a:rPr lang="en-GB" altLang="en-US" dirty="0" err="1">
                <a:solidFill>
                  <a:prstClr val="white"/>
                </a:solidFill>
                <a:latin typeface="Trebuchet MS" panose="020B0603020202020204"/>
              </a:rPr>
              <a:t>panahghar</a:t>
            </a:r>
            <a:endParaRPr lang="en-GB" altLang="en-US" dirty="0">
              <a:solidFill>
                <a:prstClr val="white"/>
              </a:solidFill>
              <a:latin typeface="Trebuchet MS" panose="020B0603020202020204"/>
            </a:endParaRPr>
          </a:p>
          <a:p>
            <a:pPr algn="ctr">
              <a:spcBef>
                <a:spcPct val="0"/>
              </a:spcBef>
              <a:buClr>
                <a:srgbClr val="92278F">
                  <a:lumMod val="75000"/>
                </a:srgbClr>
              </a:buClr>
              <a:defRPr/>
            </a:pPr>
            <a:endParaRPr lang="en-GB" altLang="en-US" dirty="0">
              <a:solidFill>
                <a:prstClr val="white"/>
              </a:solidFill>
              <a:latin typeface="Trebuchet MS" panose="020B0603020202020204"/>
            </a:endParaRPr>
          </a:p>
          <a:p>
            <a:pPr algn="ctr">
              <a:spcBef>
                <a:spcPct val="0"/>
              </a:spcBef>
              <a:buClr>
                <a:srgbClr val="92278F">
                  <a:lumMod val="75000"/>
                </a:srgbClr>
              </a:buClr>
              <a:defRPr/>
            </a:pPr>
            <a:r>
              <a:rPr lang="en-GB" altLang="en-US" dirty="0">
                <a:solidFill>
                  <a:prstClr val="white"/>
                </a:solidFill>
                <a:latin typeface="Trebuchet MS" panose="020B0603020202020204"/>
              </a:rPr>
              <a:t>@</a:t>
            </a:r>
            <a:r>
              <a:rPr lang="en-GB" altLang="en-US" dirty="0" err="1">
                <a:solidFill>
                  <a:prstClr val="white"/>
                </a:solidFill>
                <a:latin typeface="Trebuchet MS" panose="020B0603020202020204"/>
              </a:rPr>
              <a:t>panahghar</a:t>
            </a:r>
            <a:endParaRPr lang="en-GB" altLang="en-US" dirty="0">
              <a:solidFill>
                <a:prstClr val="white"/>
              </a:solidFill>
              <a:latin typeface="Trebuchet MS" panose="020B0603020202020204"/>
            </a:endParaRPr>
          </a:p>
        </p:txBody>
      </p:sp>
      <p:sp>
        <p:nvSpPr>
          <p:cNvPr id="11" name="Rectangle 10">
            <a:extLst>
              <a:ext uri="{FF2B5EF4-FFF2-40B4-BE49-F238E27FC236}">
                <a16:creationId xmlns:a16="http://schemas.microsoft.com/office/drawing/2014/main" id="{7BF5B3B7-42ED-C54D-A609-9B66A1A91BC0}"/>
              </a:ext>
            </a:extLst>
          </p:cNvPr>
          <p:cNvSpPr/>
          <p:nvPr/>
        </p:nvSpPr>
        <p:spPr>
          <a:xfrm>
            <a:off x="9734551" y="0"/>
            <a:ext cx="1008063"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Trebuchet MS" panose="020B0603020202020204"/>
            </a:endParaRPr>
          </a:p>
        </p:txBody>
      </p:sp>
      <p:sp>
        <p:nvSpPr>
          <p:cNvPr id="12" name="Rectangle 11">
            <a:extLst>
              <a:ext uri="{FF2B5EF4-FFF2-40B4-BE49-F238E27FC236}">
                <a16:creationId xmlns:a16="http://schemas.microsoft.com/office/drawing/2014/main" id="{B5BF9FE1-162F-1244-95DF-36A227049134}"/>
              </a:ext>
            </a:extLst>
          </p:cNvPr>
          <p:cNvSpPr/>
          <p:nvPr/>
        </p:nvSpPr>
        <p:spPr>
          <a:xfrm>
            <a:off x="7648575" y="2689226"/>
            <a:ext cx="2592388" cy="17065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buClr>
                <a:srgbClr val="92278F">
                  <a:lumMod val="75000"/>
                </a:srgbClr>
              </a:buClr>
              <a:defRPr/>
            </a:pPr>
            <a:r>
              <a:rPr lang="en-GB" altLang="en-US" dirty="0">
                <a:solidFill>
                  <a:prstClr val="white"/>
                </a:solidFill>
                <a:latin typeface="Trebuchet MS" panose="020B0603020202020204"/>
              </a:rPr>
              <a:t>Amar Kaur Services </a:t>
            </a:r>
          </a:p>
          <a:p>
            <a:pPr algn="ctr">
              <a:spcBef>
                <a:spcPct val="0"/>
              </a:spcBef>
              <a:buClr>
                <a:srgbClr val="92278F">
                  <a:lumMod val="75000"/>
                </a:srgbClr>
              </a:buClr>
              <a:defRPr/>
            </a:pPr>
            <a:r>
              <a:rPr lang="en-GB" altLang="en-US" dirty="0">
                <a:solidFill>
                  <a:prstClr val="white"/>
                </a:solidFill>
                <a:latin typeface="Trebuchet MS" panose="020B0603020202020204"/>
              </a:rPr>
              <a:t>Co-ordinator</a:t>
            </a:r>
          </a:p>
          <a:p>
            <a:pPr algn="ctr">
              <a:spcBef>
                <a:spcPct val="0"/>
              </a:spcBef>
              <a:buClr>
                <a:srgbClr val="92278F">
                  <a:lumMod val="75000"/>
                </a:srgbClr>
              </a:buClr>
              <a:defRPr/>
            </a:pPr>
            <a:r>
              <a:rPr lang="en-GB" altLang="en-US" sz="1600" dirty="0">
                <a:solidFill>
                  <a:prstClr val="white"/>
                </a:solidFill>
                <a:latin typeface="Trebuchet MS" panose="020B0603020202020204"/>
                <a:hlinkClick r:id="rId3">
                  <a:extLst>
                    <a:ext uri="{A12FA001-AC4F-418D-AE19-62706E023703}">
                      <ahyp:hlinkClr xmlns:ahyp="http://schemas.microsoft.com/office/drawing/2018/hyperlinkcolor" val="tx"/>
                    </a:ext>
                  </a:extLst>
                </a:hlinkClick>
              </a:rPr>
              <a:t>amar.k@safehouse.org.uk</a:t>
            </a:r>
            <a:endParaRPr lang="en-GB" altLang="en-US" sz="1600" dirty="0">
              <a:solidFill>
                <a:prstClr val="white"/>
              </a:solidFill>
              <a:latin typeface="Trebuchet MS" panose="020B0603020202020204"/>
            </a:endParaRPr>
          </a:p>
        </p:txBody>
      </p:sp>
      <p:sp>
        <p:nvSpPr>
          <p:cNvPr id="54276" name="Rectangle 2"/>
          <p:cNvSpPr>
            <a:spLocks noGrp="1"/>
          </p:cNvSpPr>
          <p:nvPr>
            <p:ph type="title"/>
          </p:nvPr>
        </p:nvSpPr>
        <p:spPr/>
        <p:txBody>
          <a:bodyPr/>
          <a:lstStyle/>
          <a:p>
            <a:pPr eaLnBrk="1" hangingPunct="1"/>
            <a:r>
              <a:rPr lang="en-GB" altLang="en-US"/>
              <a:t>Contacting Panahghar directly </a:t>
            </a:r>
            <a:endParaRPr lang="en-US" altLang="en-US"/>
          </a:p>
        </p:txBody>
      </p:sp>
      <p:pic>
        <p:nvPicPr>
          <p:cNvPr id="54277" name="Content Placeholder 6"/>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5634038" y="3476625"/>
            <a:ext cx="241300" cy="241300"/>
          </a:xfrm>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2600" y="1524000"/>
            <a:ext cx="1638300" cy="1625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447710D-3A36-2940-A5D3-CD722B683930}"/>
              </a:ext>
            </a:extLst>
          </p:cNvPr>
          <p:cNvSpPr/>
          <p:nvPr/>
        </p:nvSpPr>
        <p:spPr>
          <a:xfrm>
            <a:off x="2155825" y="2730501"/>
            <a:ext cx="2592388" cy="17065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buClr>
                <a:srgbClr val="92278F">
                  <a:lumMod val="75000"/>
                </a:srgbClr>
              </a:buClr>
              <a:defRPr/>
            </a:pPr>
            <a:r>
              <a:rPr lang="en-GB" altLang="en-US" dirty="0">
                <a:solidFill>
                  <a:prstClr val="white"/>
                </a:solidFill>
                <a:latin typeface="Trebuchet MS" panose="020B0603020202020204"/>
              </a:rPr>
              <a:t>Panahghar Direct: </a:t>
            </a:r>
            <a:r>
              <a:rPr lang="en-GB" altLang="en-US" b="1" dirty="0">
                <a:solidFill>
                  <a:prstClr val="white"/>
                </a:solidFill>
                <a:latin typeface="Trebuchet MS" panose="020B0603020202020204"/>
              </a:rPr>
              <a:t>0800 055 6519</a:t>
            </a:r>
          </a:p>
          <a:p>
            <a:pPr algn="ctr">
              <a:spcBef>
                <a:spcPct val="0"/>
              </a:spcBef>
              <a:buClr>
                <a:srgbClr val="92278F">
                  <a:lumMod val="75000"/>
                </a:srgbClr>
              </a:buClr>
              <a:defRPr/>
            </a:pPr>
            <a:r>
              <a:rPr lang="en-GB" altLang="en-US" sz="1100" dirty="0">
                <a:solidFill>
                  <a:prstClr val="white"/>
                </a:solidFill>
                <a:latin typeface="Trebuchet MS" panose="020B0603020202020204"/>
              </a:rPr>
              <a:t>Open 24 hours a day, 7 days a week </a:t>
            </a:r>
          </a:p>
        </p:txBody>
      </p:sp>
      <p:sp>
        <p:nvSpPr>
          <p:cNvPr id="10" name="Rectangle 9">
            <a:extLst>
              <a:ext uri="{FF2B5EF4-FFF2-40B4-BE49-F238E27FC236}">
                <a16:creationId xmlns:a16="http://schemas.microsoft.com/office/drawing/2014/main" id="{A1EA51DF-1AF1-2F45-8DA5-3477DE2A7E3C}"/>
              </a:ext>
            </a:extLst>
          </p:cNvPr>
          <p:cNvSpPr/>
          <p:nvPr/>
        </p:nvSpPr>
        <p:spPr>
          <a:xfrm>
            <a:off x="4918075" y="2730501"/>
            <a:ext cx="2592388" cy="17065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buClr>
                <a:srgbClr val="92278F">
                  <a:lumMod val="75000"/>
                </a:srgbClr>
              </a:buClr>
              <a:defRPr/>
            </a:pPr>
            <a:r>
              <a:rPr lang="en-GB" altLang="en-US" dirty="0">
                <a:solidFill>
                  <a:prstClr val="white"/>
                </a:solidFill>
                <a:latin typeface="Trebuchet MS" panose="020B0603020202020204"/>
                <a:hlinkClick r:id="rId6">
                  <a:extLst>
                    <a:ext uri="{A12FA001-AC4F-418D-AE19-62706E023703}">
                      <ahyp:hlinkClr xmlns:ahyp="http://schemas.microsoft.com/office/drawing/2018/hyperlinkcolor" val="tx"/>
                    </a:ext>
                  </a:extLst>
                </a:hlinkClick>
              </a:rPr>
              <a:t>www.safehouse.org.uk</a:t>
            </a:r>
            <a:endParaRPr lang="en-GB" altLang="en-US" dirty="0">
              <a:solidFill>
                <a:prstClr val="white"/>
              </a:solidFill>
              <a:latin typeface="Trebuchet MS" panose="020B0603020202020204"/>
            </a:endParaRPr>
          </a:p>
        </p:txBody>
      </p:sp>
      <p:pic>
        <p:nvPicPr>
          <p:cNvPr id="7" name="Picture 6">
            <a:extLst>
              <a:ext uri="{FF2B5EF4-FFF2-40B4-BE49-F238E27FC236}">
                <a16:creationId xmlns:a16="http://schemas.microsoft.com/office/drawing/2014/main" id="{932D8DE8-D449-BB4E-9DE6-29C2E74699D0}"/>
              </a:ext>
            </a:extLst>
          </p:cNvPr>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714035" y="1628801"/>
            <a:ext cx="1438183" cy="1417163"/>
          </a:xfrm>
          <a:prstGeom prst="ellipse">
            <a:avLst/>
          </a:prstGeom>
        </p:spPr>
      </p:pic>
      <p:pic>
        <p:nvPicPr>
          <p:cNvPr id="2"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4800" y="1524000"/>
            <a:ext cx="15875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54283"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6550" y="5227639"/>
            <a:ext cx="433387"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96074" y="5749926"/>
            <a:ext cx="423862"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5B655942-8B86-984E-A6BF-BD90A307844C}"/>
              </a:ext>
            </a:extLst>
          </p:cNvPr>
          <p:cNvSpPr>
            <a:spLocks noGrp="1" noChangeArrowheads="1"/>
          </p:cNvSpPr>
          <p:nvPr>
            <p:ph type="subTitle" idx="1"/>
          </p:nvPr>
        </p:nvSpPr>
        <p:spPr>
          <a:xfrm>
            <a:off x="2711450" y="5084763"/>
            <a:ext cx="6624638" cy="1096962"/>
          </a:xfrm>
        </p:spPr>
        <p:txBody>
          <a:bodyPr rtlCol="0">
            <a:normAutofit/>
          </a:bodyPr>
          <a:lstStyle/>
          <a:p>
            <a:pPr algn="ctr" eaLnBrk="1" fontAlgn="auto" hangingPunct="1">
              <a:spcAft>
                <a:spcPts val="0"/>
              </a:spcAft>
              <a:buClr>
                <a:schemeClr val="accent1">
                  <a:lumMod val="75000"/>
                </a:schemeClr>
              </a:buClr>
              <a:defRPr/>
            </a:pPr>
            <a:r>
              <a:rPr lang="en-GB" altLang="en-US" dirty="0">
                <a:solidFill>
                  <a:schemeClr val="tx2"/>
                </a:solidFill>
              </a:rPr>
              <a:t>Thank you</a:t>
            </a:r>
          </a:p>
          <a:p>
            <a:pPr algn="ctr" eaLnBrk="1" fontAlgn="auto" hangingPunct="1">
              <a:spcAft>
                <a:spcPts val="0"/>
              </a:spcAft>
              <a:buClr>
                <a:schemeClr val="accent1">
                  <a:lumMod val="75000"/>
                </a:schemeClr>
              </a:buClr>
              <a:defRPr/>
            </a:pPr>
            <a:endParaRPr lang="en-GB" altLang="en-US" sz="5400" dirty="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l="15031" t="2734" r="15274" b="13907"/>
          <a:stretch>
            <a:fillRect/>
          </a:stretch>
        </p:blipFill>
        <p:spPr bwMode="auto">
          <a:xfrm>
            <a:off x="4187825" y="509588"/>
            <a:ext cx="3671888"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178" y="291274"/>
            <a:ext cx="8596668" cy="1320800"/>
          </a:xfrm>
        </p:spPr>
        <p:txBody>
          <a:bodyPr>
            <a:normAutofit fontScale="90000"/>
          </a:bodyPr>
          <a:lstStyle/>
          <a:p>
            <a:br>
              <a:rPr lang="en-GB" b="1" dirty="0">
                <a:solidFill>
                  <a:schemeClr val="accent1">
                    <a:lumMod val="75000"/>
                  </a:schemeClr>
                </a:solidFill>
              </a:rPr>
            </a:br>
            <a:r>
              <a:rPr lang="en-GB" sz="3100" b="1" dirty="0">
                <a:solidFill>
                  <a:schemeClr val="accent1">
                    <a:lumMod val="75000"/>
                  </a:schemeClr>
                </a:solidFill>
                <a:latin typeface="Century Gothic" panose="020B0502020202020204" pitchFamily="34" charset="0"/>
              </a:rPr>
              <a:t>SAFE TO TALK </a:t>
            </a:r>
            <a:r>
              <a:rPr lang="en-GB" sz="3100" dirty="0">
                <a:solidFill>
                  <a:schemeClr val="accent1">
                    <a:lumMod val="75000"/>
                  </a:schemeClr>
                </a:solidFill>
                <a:latin typeface="Century Gothic" panose="020B0502020202020204" pitchFamily="34" charset="0"/>
              </a:rPr>
              <a:t>Freephone helpline </a:t>
            </a:r>
            <a:r>
              <a:rPr lang="en-GB" sz="3100" b="1" u="sng" dirty="0">
                <a:solidFill>
                  <a:schemeClr val="accent1">
                    <a:lumMod val="75000"/>
                  </a:schemeClr>
                </a:solidFill>
                <a:latin typeface="Century Gothic" panose="020B0502020202020204" pitchFamily="34" charset="0"/>
              </a:rPr>
              <a:t>0800 111 4998</a:t>
            </a:r>
            <a:br>
              <a:rPr lang="en-GB" sz="3100" b="1" u="sng" dirty="0">
                <a:solidFill>
                  <a:schemeClr val="accent1">
                    <a:lumMod val="75000"/>
                  </a:schemeClr>
                </a:solidFill>
                <a:latin typeface="Century Gothic" panose="020B0502020202020204" pitchFamily="34" charset="0"/>
              </a:rPr>
            </a:br>
            <a:r>
              <a:rPr lang="en-GB" sz="2700" b="1" i="1" u="sng" dirty="0">
                <a:solidFill>
                  <a:schemeClr val="accent1">
                    <a:lumMod val="75000"/>
                  </a:schemeClr>
                </a:solidFill>
                <a:latin typeface="Century Gothic" panose="020B0502020202020204" pitchFamily="34" charset="0"/>
              </a:rPr>
              <a:t>Secure</a:t>
            </a:r>
            <a:r>
              <a:rPr lang="en-GB" sz="2700" b="1" u="sng" dirty="0">
                <a:solidFill>
                  <a:schemeClr val="accent1">
                    <a:lumMod val="75000"/>
                  </a:schemeClr>
                </a:solidFill>
                <a:latin typeface="Century Gothic" panose="020B0502020202020204" pitchFamily="34" charset="0"/>
              </a:rPr>
              <a:t> Referral Email: </a:t>
            </a:r>
            <a:r>
              <a:rPr lang="en-GB" sz="2700" b="1" u="sng" dirty="0">
                <a:solidFill>
                  <a:schemeClr val="accent1">
                    <a:lumMod val="75000"/>
                  </a:schemeClr>
                </a:solidFill>
                <a:latin typeface="Century Gothic" panose="020B0502020202020204" pitchFamily="34" charset="0"/>
                <a:hlinkClick r:id="rId2"/>
              </a:rPr>
              <a:t>referrals@coventryhaven.cjsm.net</a:t>
            </a:r>
            <a:br>
              <a:rPr lang="en-GB" sz="2700" b="1" u="sng" dirty="0">
                <a:solidFill>
                  <a:schemeClr val="accent1">
                    <a:lumMod val="75000"/>
                  </a:schemeClr>
                </a:solidFill>
                <a:latin typeface="Century Gothic" panose="020B0502020202020204" pitchFamily="34" charset="0"/>
              </a:rPr>
            </a:br>
            <a:r>
              <a:rPr lang="en-GB" sz="2700" b="1" u="sng" dirty="0">
                <a:solidFill>
                  <a:schemeClr val="accent1">
                    <a:lumMod val="75000"/>
                  </a:schemeClr>
                </a:solidFill>
                <a:latin typeface="Century Gothic" panose="020B0502020202020204" pitchFamily="34" charset="0"/>
              </a:rPr>
              <a:t>Non-secure email (password protect documents): referrals@coventryhaven.co.uk:</a:t>
            </a:r>
          </a:p>
        </p:txBody>
      </p:sp>
      <p:sp>
        <p:nvSpPr>
          <p:cNvPr id="3" name="Content Placeholder 2"/>
          <p:cNvSpPr>
            <a:spLocks noGrp="1"/>
          </p:cNvSpPr>
          <p:nvPr>
            <p:ph idx="1"/>
          </p:nvPr>
        </p:nvSpPr>
        <p:spPr>
          <a:xfrm>
            <a:off x="440267" y="2069765"/>
            <a:ext cx="11221155" cy="4466502"/>
          </a:xfrm>
        </p:spPr>
        <p:txBody>
          <a:bodyPr>
            <a:normAutofit fontScale="92500"/>
          </a:bodyPr>
          <a:lstStyle/>
          <a:p>
            <a:r>
              <a:rPr lang="en-GB" sz="2100" dirty="0">
                <a:solidFill>
                  <a:schemeClr val="accent1">
                    <a:lumMod val="75000"/>
                  </a:schemeClr>
                </a:solidFill>
                <a:latin typeface="Century Gothic" panose="020B0502020202020204" pitchFamily="34" charset="0"/>
              </a:rPr>
              <a:t>The </a:t>
            </a:r>
            <a:r>
              <a:rPr lang="en-GB" sz="2100" b="1" dirty="0" err="1">
                <a:solidFill>
                  <a:schemeClr val="accent1">
                    <a:lumMod val="75000"/>
                  </a:schemeClr>
                </a:solidFill>
                <a:latin typeface="Century Gothic" panose="020B0502020202020204" pitchFamily="34" charset="0"/>
              </a:rPr>
              <a:t>SafeToTalk</a:t>
            </a:r>
            <a:r>
              <a:rPr lang="en-GB" sz="2100" b="1" dirty="0">
                <a:solidFill>
                  <a:schemeClr val="accent1">
                    <a:lumMod val="75000"/>
                  </a:schemeClr>
                </a:solidFill>
                <a:latin typeface="Century Gothic" panose="020B0502020202020204" pitchFamily="34" charset="0"/>
              </a:rPr>
              <a:t> Helpline</a:t>
            </a:r>
            <a:r>
              <a:rPr lang="en-GB" sz="2100" dirty="0">
                <a:solidFill>
                  <a:schemeClr val="accent1">
                    <a:lumMod val="75000"/>
                  </a:schemeClr>
                </a:solidFill>
                <a:latin typeface="Century Gothic" panose="020B0502020202020204" pitchFamily="34" charset="0"/>
              </a:rPr>
              <a:t> is delivered in partnership by CHWA and Panahghar</a:t>
            </a:r>
          </a:p>
          <a:p>
            <a:pPr lvl="0"/>
            <a:r>
              <a:rPr lang="en-GB" sz="2100" dirty="0">
                <a:solidFill>
                  <a:schemeClr val="accent1">
                    <a:lumMod val="75000"/>
                  </a:schemeClr>
                </a:solidFill>
                <a:latin typeface="Century Gothic" panose="020B0502020202020204" pitchFamily="34" charset="0"/>
              </a:rPr>
              <a:t>Free 0800 number: </a:t>
            </a:r>
          </a:p>
          <a:p>
            <a:pPr lvl="1"/>
            <a:r>
              <a:rPr lang="en-GB" sz="2100" dirty="0">
                <a:solidFill>
                  <a:schemeClr val="accent1">
                    <a:lumMod val="75000"/>
                  </a:schemeClr>
                </a:solidFill>
                <a:latin typeface="Century Gothic" panose="020B0502020202020204" pitchFamily="34" charset="0"/>
              </a:rPr>
              <a:t>8.30am-5.30pm: Monday to Friday</a:t>
            </a:r>
          </a:p>
          <a:p>
            <a:pPr lvl="1"/>
            <a:r>
              <a:rPr lang="en-GB" sz="2100" dirty="0">
                <a:solidFill>
                  <a:schemeClr val="accent1">
                    <a:lumMod val="75000"/>
                  </a:schemeClr>
                </a:solidFill>
                <a:latin typeface="Century Gothic" panose="020B0502020202020204" pitchFamily="34" charset="0"/>
              </a:rPr>
              <a:t>10.00am–1.00pm Saturday and Sunday</a:t>
            </a:r>
          </a:p>
          <a:p>
            <a:pPr lvl="0"/>
            <a:r>
              <a:rPr lang="en-GB" sz="2100" b="1" dirty="0">
                <a:solidFill>
                  <a:schemeClr val="accent1">
                    <a:lumMod val="75000"/>
                  </a:schemeClr>
                </a:solidFill>
                <a:latin typeface="Century Gothic" panose="020B0502020202020204" pitchFamily="34" charset="0"/>
              </a:rPr>
              <a:t>Available to all victims (female and male), perpetrators (male and female), families, professionals, employers, and the public </a:t>
            </a:r>
          </a:p>
          <a:p>
            <a:pPr lvl="0"/>
            <a:r>
              <a:rPr lang="en-GB" sz="2100" dirty="0">
                <a:solidFill>
                  <a:schemeClr val="accent1">
                    <a:lumMod val="75000"/>
                  </a:schemeClr>
                </a:solidFill>
                <a:latin typeface="Century Gothic" panose="020B0502020202020204" pitchFamily="34" charset="0"/>
              </a:rPr>
              <a:t>Provide advice, information, emotional and practical support on all issues of abuse</a:t>
            </a:r>
          </a:p>
          <a:p>
            <a:pPr lvl="0"/>
            <a:r>
              <a:rPr lang="en-GB" sz="2100" dirty="0">
                <a:solidFill>
                  <a:schemeClr val="accent1">
                    <a:lumMod val="75000"/>
                  </a:schemeClr>
                </a:solidFill>
                <a:latin typeface="Century Gothic" panose="020B0502020202020204" pitchFamily="34" charset="0"/>
              </a:rPr>
              <a:t>Undertake initial risk and needs assessment and refer immediately into MASH, MARAC and Police, accommodation service or perpetrator service if needed and signpost to other agencies as required</a:t>
            </a:r>
          </a:p>
          <a:p>
            <a:pPr lvl="0"/>
            <a:r>
              <a:rPr lang="en-GB" sz="2100" dirty="0">
                <a:solidFill>
                  <a:schemeClr val="accent1">
                    <a:lumMod val="75000"/>
                  </a:schemeClr>
                </a:solidFill>
                <a:latin typeface="Century Gothic" panose="020B0502020202020204" pitchFamily="34" charset="0"/>
              </a:rPr>
              <a:t>Will have access to trained multi-lingual helpline workers, run by paid staff and volunteers </a:t>
            </a:r>
          </a:p>
          <a:p>
            <a:pPr lvl="0"/>
            <a:r>
              <a:rPr lang="en-GB" sz="2100" dirty="0">
                <a:solidFill>
                  <a:schemeClr val="accent1">
                    <a:lumMod val="75000"/>
                  </a:schemeClr>
                </a:solidFill>
                <a:latin typeface="Century Gothic" panose="020B0502020202020204" pitchFamily="34" charset="0"/>
              </a:rPr>
              <a:t>Will provide clear information on National DA Helpline, emergency numbers for support and accommodation outside of hours of operation</a:t>
            </a:r>
          </a:p>
          <a:p>
            <a:pPr marL="0" indent="0" algn="r">
              <a:buNone/>
            </a:pPr>
            <a:endParaRPr lang="en-GB" sz="1300" b="1" dirty="0">
              <a:solidFill>
                <a:srgbClr val="7030A0"/>
              </a:solidFill>
              <a:latin typeface="Century Gothic" panose="020B0502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111" y="400650"/>
            <a:ext cx="2257778" cy="1102048"/>
          </a:xfrm>
          <a:prstGeom prst="rect">
            <a:avLst/>
          </a:prstGeom>
        </p:spPr>
      </p:pic>
      <p:sp>
        <p:nvSpPr>
          <p:cNvPr id="5" name="Rectangle 4"/>
          <p:cNvSpPr/>
          <p:nvPr/>
        </p:nvSpPr>
        <p:spPr>
          <a:xfrm>
            <a:off x="9228846" y="6382378"/>
            <a:ext cx="252986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www.coventryhaven.co.uk</a:t>
            </a:r>
          </a:p>
        </p:txBody>
      </p:sp>
    </p:spTree>
    <p:extLst>
      <p:ext uri="{BB962C8B-B14F-4D97-AF65-F5344CB8AC3E}">
        <p14:creationId xmlns:p14="http://schemas.microsoft.com/office/powerpoint/2010/main" val="3419605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489" y="810509"/>
            <a:ext cx="11102622" cy="5308069"/>
          </a:xfrm>
        </p:spPr>
        <p:txBody>
          <a:bodyPr>
            <a:normAutofit/>
          </a:bodyPr>
          <a:lstStyle/>
          <a:p>
            <a:pPr marL="0" indent="0">
              <a:buNone/>
            </a:pPr>
            <a:r>
              <a:rPr lang="en-GB" dirty="0"/>
              <a:t> </a:t>
            </a:r>
            <a:r>
              <a:rPr lang="en-GB" b="1" dirty="0">
                <a:solidFill>
                  <a:schemeClr val="accent1">
                    <a:lumMod val="75000"/>
                  </a:schemeClr>
                </a:solidFill>
                <a:latin typeface="Century Gothic" panose="020B0502020202020204" pitchFamily="34" charset="0"/>
              </a:rPr>
              <a:t>COMMUNITY SERVICES</a:t>
            </a:r>
          </a:p>
          <a:p>
            <a:pPr marL="0" indent="0">
              <a:buNone/>
            </a:pPr>
            <a:endParaRPr lang="en-GB" sz="2000" dirty="0">
              <a:solidFill>
                <a:schemeClr val="accent1">
                  <a:lumMod val="75000"/>
                </a:schemeClr>
              </a:solidFill>
              <a:latin typeface="Century Gothic" panose="020B0502020202020204" pitchFamily="34" charset="0"/>
            </a:endParaRPr>
          </a:p>
          <a:p>
            <a:pPr marL="0" indent="0">
              <a:buNone/>
            </a:pPr>
            <a:r>
              <a:rPr lang="en-GB" sz="2000" dirty="0">
                <a:solidFill>
                  <a:schemeClr val="accent1">
                    <a:lumMod val="75000"/>
                  </a:schemeClr>
                </a:solidFill>
                <a:latin typeface="Century Gothic" panose="020B0502020202020204" pitchFamily="34" charset="0"/>
              </a:rPr>
              <a:t>We provide a range of community based active management support, all tailored to the victim’s needs as follows:</a:t>
            </a:r>
          </a:p>
          <a:p>
            <a:pPr lvl="1"/>
            <a:r>
              <a:rPr lang="en-GB" sz="2000" dirty="0">
                <a:solidFill>
                  <a:schemeClr val="accent1">
                    <a:lumMod val="75000"/>
                  </a:schemeClr>
                </a:solidFill>
                <a:latin typeface="Century Gothic" panose="020B0502020202020204" pitchFamily="34" charset="0"/>
              </a:rPr>
              <a:t>All </a:t>
            </a:r>
            <a:r>
              <a:rPr lang="en-GB" sz="2000" b="1" dirty="0">
                <a:solidFill>
                  <a:schemeClr val="accent1">
                    <a:lumMod val="75000"/>
                  </a:schemeClr>
                </a:solidFill>
                <a:latin typeface="Century Gothic" panose="020B0502020202020204" pitchFamily="34" charset="0"/>
              </a:rPr>
              <a:t>services</a:t>
            </a:r>
            <a:r>
              <a:rPr lang="en-GB" sz="2000" dirty="0">
                <a:solidFill>
                  <a:schemeClr val="accent1">
                    <a:lumMod val="75000"/>
                  </a:schemeClr>
                </a:solidFill>
                <a:latin typeface="Century Gothic" panose="020B0502020202020204" pitchFamily="34" charset="0"/>
              </a:rPr>
              <a:t> are available at least 9am-5pm weekdays, evenings and weekends with extended service hours where needed</a:t>
            </a:r>
          </a:p>
          <a:p>
            <a:pPr lvl="1"/>
            <a:r>
              <a:rPr lang="en-GB" sz="2000" dirty="0">
                <a:solidFill>
                  <a:schemeClr val="accent1">
                    <a:lumMod val="75000"/>
                  </a:schemeClr>
                </a:solidFill>
                <a:latin typeface="Century Gothic" panose="020B0502020202020204" pitchFamily="34" charset="0"/>
              </a:rPr>
              <a:t>Referral route: self-referrals and from professionals and agencies</a:t>
            </a:r>
          </a:p>
          <a:p>
            <a:pPr lvl="1"/>
            <a:r>
              <a:rPr lang="en-GB" sz="2000" dirty="0">
                <a:solidFill>
                  <a:schemeClr val="accent1">
                    <a:lumMod val="75000"/>
                  </a:schemeClr>
                </a:solidFill>
                <a:latin typeface="Century Gothic" panose="020B0502020202020204" pitchFamily="34" charset="0"/>
              </a:rPr>
              <a:t>One worker allocated to each victim to ensure continuity of support</a:t>
            </a:r>
          </a:p>
          <a:p>
            <a:pPr lvl="1"/>
            <a:r>
              <a:rPr lang="en-GB" sz="2000" dirty="0">
                <a:solidFill>
                  <a:schemeClr val="accent1">
                    <a:lumMod val="75000"/>
                  </a:schemeClr>
                </a:solidFill>
                <a:latin typeface="Century Gothic" panose="020B0502020202020204" pitchFamily="34" charset="0"/>
              </a:rPr>
              <a:t>A diverse staff team, with dedicated BAMER staff too, speaking a range of languages (South Asian, European, Eastern European, Arabic, African languages currently available – there are 40 languages in-house)</a:t>
            </a:r>
          </a:p>
          <a:p>
            <a:pPr lvl="1"/>
            <a:r>
              <a:rPr lang="en-GB" sz="2000" dirty="0">
                <a:solidFill>
                  <a:schemeClr val="accent1">
                    <a:lumMod val="75000"/>
                  </a:schemeClr>
                </a:solidFill>
                <a:latin typeface="Century Gothic" panose="020B0502020202020204" pitchFamily="34" charset="0"/>
              </a:rPr>
              <a:t>Delivery of structured programmes of support, offering options based on needs such as, the ‘Power to Change’ programme; one-to-one support and Group support, specifically tailored for support in the community</a:t>
            </a:r>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111" y="400650"/>
            <a:ext cx="2257778" cy="1102048"/>
          </a:xfrm>
          <a:prstGeom prst="rect">
            <a:avLst/>
          </a:prstGeom>
        </p:spPr>
      </p:pic>
      <p:sp>
        <p:nvSpPr>
          <p:cNvPr id="5" name="Rectangle 4"/>
          <p:cNvSpPr/>
          <p:nvPr/>
        </p:nvSpPr>
        <p:spPr>
          <a:xfrm>
            <a:off x="9134446" y="6220660"/>
            <a:ext cx="252986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www.coventryhaven.co.uk</a:t>
            </a:r>
            <a:endParaRPr kumimoji="0" lang="en-GB" sz="14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26234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a:solidFill>
                  <a:schemeClr val="accent1">
                    <a:lumMod val="75000"/>
                  </a:schemeClr>
                </a:solidFill>
                <a:latin typeface="Century Gothic" panose="020B0502020202020204" pitchFamily="34" charset="0"/>
              </a:rPr>
              <a:t>IDVA</a:t>
            </a:r>
            <a:br>
              <a:rPr lang="en-GB" b="1" dirty="0">
                <a:solidFill>
                  <a:schemeClr val="accent1">
                    <a:lumMod val="75000"/>
                  </a:schemeClr>
                </a:solidFill>
                <a:latin typeface="Century Gothic" panose="020B0502020202020204" pitchFamily="34" charset="0"/>
              </a:rPr>
            </a:br>
            <a:r>
              <a:rPr lang="en-GB" sz="2000" b="1" dirty="0">
                <a:solidFill>
                  <a:schemeClr val="accent1">
                    <a:lumMod val="75000"/>
                  </a:schemeClr>
                </a:solidFill>
                <a:latin typeface="Century Gothic" panose="020B0502020202020204" pitchFamily="34" charset="0"/>
              </a:rPr>
              <a:t>(HIGH RISK VICTIMS)</a:t>
            </a:r>
          </a:p>
        </p:txBody>
      </p:sp>
      <p:sp>
        <p:nvSpPr>
          <p:cNvPr id="3" name="Content Placeholder 2"/>
          <p:cNvSpPr>
            <a:spLocks noGrp="1"/>
          </p:cNvSpPr>
          <p:nvPr>
            <p:ph idx="1"/>
          </p:nvPr>
        </p:nvSpPr>
        <p:spPr>
          <a:xfrm>
            <a:off x="554044" y="1616059"/>
            <a:ext cx="11073512" cy="4728297"/>
          </a:xfrm>
        </p:spPr>
        <p:txBody>
          <a:bodyPr>
            <a:noAutofit/>
          </a:bodyPr>
          <a:lstStyle/>
          <a:p>
            <a:endParaRPr lang="en-GB" sz="2200" dirty="0">
              <a:solidFill>
                <a:schemeClr val="accent1">
                  <a:lumMod val="75000"/>
                </a:schemeClr>
              </a:solidFill>
              <a:latin typeface="Century Gothic" panose="020B0502020202020204" pitchFamily="34" charset="0"/>
            </a:endParaRPr>
          </a:p>
          <a:p>
            <a:r>
              <a:rPr lang="en-GB" sz="2200" dirty="0">
                <a:solidFill>
                  <a:schemeClr val="accent1">
                    <a:lumMod val="75000"/>
                  </a:schemeClr>
                </a:solidFill>
                <a:latin typeface="Century Gothic" panose="020B0502020202020204" pitchFamily="34" charset="0"/>
              </a:rPr>
              <a:t>Designated team of IDVAs – MARAC, BAMER and generic</a:t>
            </a:r>
          </a:p>
          <a:p>
            <a:r>
              <a:rPr lang="en-GB" sz="2200" dirty="0">
                <a:solidFill>
                  <a:schemeClr val="accent1">
                    <a:lumMod val="75000"/>
                  </a:schemeClr>
                </a:solidFill>
                <a:latin typeface="Century Gothic" panose="020B0502020202020204" pitchFamily="34" charset="0"/>
              </a:rPr>
              <a:t>IDVAs provide In-depth 1-1 case work to high risk victims, </a:t>
            </a:r>
            <a:r>
              <a:rPr lang="en-GB" sz="2200" b="1" dirty="0">
                <a:solidFill>
                  <a:schemeClr val="accent1">
                    <a:lumMod val="75000"/>
                  </a:schemeClr>
                </a:solidFill>
                <a:latin typeface="Century Gothic" panose="020B0502020202020204" pitchFamily="34" charset="0"/>
              </a:rPr>
              <a:t>female and male</a:t>
            </a:r>
            <a:r>
              <a:rPr lang="en-GB" sz="2200" dirty="0">
                <a:solidFill>
                  <a:schemeClr val="accent1">
                    <a:lumMod val="75000"/>
                  </a:schemeClr>
                </a:solidFill>
                <a:latin typeface="Century Gothic" panose="020B0502020202020204" pitchFamily="34" charset="0"/>
              </a:rPr>
              <a:t>, for 12 weeks initially, including court support, and then reviewed</a:t>
            </a:r>
          </a:p>
          <a:p>
            <a:pPr lvl="0"/>
            <a:r>
              <a:rPr lang="en-GB" sz="2200" dirty="0">
                <a:solidFill>
                  <a:schemeClr val="accent1">
                    <a:lumMod val="75000"/>
                  </a:schemeClr>
                </a:solidFill>
                <a:latin typeface="Century Gothic" panose="020B0502020202020204" pitchFamily="34" charset="0"/>
              </a:rPr>
              <a:t>After the 12-week review, victims who need it will be referred to other case work support to ensure capacity in the MARAC team to take on new referrals</a:t>
            </a:r>
          </a:p>
          <a:p>
            <a:pPr lvl="0"/>
            <a:r>
              <a:rPr lang="en-GB" sz="2200" dirty="0">
                <a:solidFill>
                  <a:schemeClr val="accent1">
                    <a:lumMod val="75000"/>
                  </a:schemeClr>
                </a:solidFill>
                <a:latin typeface="Century Gothic" panose="020B0502020202020204" pitchFamily="34" charset="0"/>
              </a:rPr>
              <a:t>Exciting pilots being discussed with PPU</a:t>
            </a:r>
          </a:p>
          <a:p>
            <a:pPr marL="0" lvl="0" indent="0">
              <a:buNone/>
            </a:pPr>
            <a:endParaRPr lang="en-GB" sz="2200" dirty="0">
              <a:solidFill>
                <a:schemeClr val="accent1">
                  <a:lumMod val="75000"/>
                </a:schemeClr>
              </a:solidFill>
              <a:latin typeface="Century Gothic" panose="020B0502020202020204" pitchFamily="34" charset="0"/>
            </a:endParaRPr>
          </a:p>
          <a:p>
            <a:r>
              <a:rPr lang="en-GB" sz="2200" b="1" u="sng" dirty="0">
                <a:solidFill>
                  <a:schemeClr val="accent1">
                    <a:lumMod val="75000"/>
                  </a:schemeClr>
                </a:solidFill>
                <a:latin typeface="Century Gothic" panose="020B0502020202020204" pitchFamily="34" charset="0"/>
              </a:rPr>
              <a:t>Email</a:t>
            </a:r>
            <a:r>
              <a:rPr lang="en-GB" sz="2200" dirty="0">
                <a:solidFill>
                  <a:schemeClr val="accent1">
                    <a:lumMod val="75000"/>
                  </a:schemeClr>
                </a:solidFill>
                <a:latin typeface="Century Gothic" panose="020B0502020202020204" pitchFamily="34" charset="0"/>
              </a:rPr>
              <a:t>: </a:t>
            </a:r>
            <a:r>
              <a:rPr lang="en-GB" sz="2200" dirty="0">
                <a:solidFill>
                  <a:schemeClr val="accent1">
                    <a:lumMod val="75000"/>
                  </a:schemeClr>
                </a:solidFill>
                <a:latin typeface="Century Gothic" panose="020B0502020202020204" pitchFamily="34" charset="0"/>
                <a:hlinkClick r:id="rId2"/>
              </a:rPr>
              <a:t>idvateam@coventryhaven.cjsm.net</a:t>
            </a:r>
            <a:endParaRPr lang="en-GB" sz="2200" dirty="0">
              <a:solidFill>
                <a:schemeClr val="accent1">
                  <a:lumMod val="75000"/>
                </a:schemeClr>
              </a:solidFill>
              <a:latin typeface="Century Gothic" panose="020B0502020202020204" pitchFamily="34" charset="0"/>
            </a:endParaRPr>
          </a:p>
          <a:p>
            <a:endParaRPr lang="en-GB" sz="2200" dirty="0">
              <a:solidFill>
                <a:schemeClr val="accent1">
                  <a:lumMod val="75000"/>
                </a:schemeClr>
              </a:solidFill>
              <a:latin typeface="Century Gothic" panose="020B0502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111" y="400650"/>
            <a:ext cx="2257778" cy="1102048"/>
          </a:xfrm>
          <a:prstGeom prst="rect">
            <a:avLst/>
          </a:prstGeom>
        </p:spPr>
      </p:pic>
      <p:sp>
        <p:nvSpPr>
          <p:cNvPr id="5" name="Rectangle 4"/>
          <p:cNvSpPr/>
          <p:nvPr/>
        </p:nvSpPr>
        <p:spPr>
          <a:xfrm>
            <a:off x="9267029" y="6368935"/>
            <a:ext cx="252986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www.coventryhaven.co.uk</a:t>
            </a:r>
          </a:p>
        </p:txBody>
      </p:sp>
    </p:spTree>
    <p:extLst>
      <p:ext uri="{BB962C8B-B14F-4D97-AF65-F5344CB8AC3E}">
        <p14:creationId xmlns:p14="http://schemas.microsoft.com/office/powerpoint/2010/main" val="1631695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100" b="1" dirty="0">
                <a:solidFill>
                  <a:schemeClr val="accent1">
                    <a:lumMod val="75000"/>
                  </a:schemeClr>
                </a:solidFill>
                <a:latin typeface="Century Gothic" panose="020B0502020202020204" pitchFamily="34" charset="0"/>
              </a:rPr>
              <a:t>CASE BASED SUPPORT</a:t>
            </a:r>
            <a:br>
              <a:rPr lang="en-GB" b="1" dirty="0">
                <a:solidFill>
                  <a:schemeClr val="accent1">
                    <a:lumMod val="75000"/>
                  </a:schemeClr>
                </a:solidFill>
                <a:latin typeface="Century Gothic" panose="020B0502020202020204" pitchFamily="34" charset="0"/>
              </a:rPr>
            </a:br>
            <a:r>
              <a:rPr lang="en-GB" sz="2200" b="1" dirty="0">
                <a:solidFill>
                  <a:schemeClr val="accent1">
                    <a:lumMod val="75000"/>
                  </a:schemeClr>
                </a:solidFill>
                <a:latin typeface="Century Gothic" panose="020B0502020202020204" pitchFamily="34" charset="0"/>
              </a:rPr>
              <a:t>(FOR STANDARD and MEDIUM RISK)</a:t>
            </a:r>
            <a:br>
              <a:rPr lang="en-GB" dirty="0">
                <a:solidFill>
                  <a:schemeClr val="accent1">
                    <a:lumMod val="75000"/>
                  </a:schemeClr>
                </a:solidFill>
                <a:latin typeface="Century Gothic" panose="020B0502020202020204" pitchFamily="34" charset="0"/>
              </a:rPr>
            </a:br>
            <a:endParaRPr lang="en-GB" dirty="0">
              <a:solidFill>
                <a:schemeClr val="accent1">
                  <a:lumMod val="75000"/>
                </a:schemeClr>
              </a:solidFill>
              <a:latin typeface="Century Gothic" panose="020B0502020202020204" pitchFamily="34" charset="0"/>
            </a:endParaRPr>
          </a:p>
        </p:txBody>
      </p:sp>
      <p:sp>
        <p:nvSpPr>
          <p:cNvPr id="3" name="Content Placeholder 2"/>
          <p:cNvSpPr>
            <a:spLocks noGrp="1"/>
          </p:cNvSpPr>
          <p:nvPr>
            <p:ph idx="1"/>
          </p:nvPr>
        </p:nvSpPr>
        <p:spPr>
          <a:xfrm>
            <a:off x="677333" y="1490750"/>
            <a:ext cx="10972799" cy="4672983"/>
          </a:xfrm>
        </p:spPr>
        <p:txBody>
          <a:bodyPr>
            <a:normAutofit/>
          </a:bodyPr>
          <a:lstStyle/>
          <a:p>
            <a:pPr marL="0" indent="0">
              <a:buNone/>
            </a:pPr>
            <a:endParaRPr lang="en-GB" sz="2000" dirty="0">
              <a:solidFill>
                <a:schemeClr val="accent1">
                  <a:lumMod val="75000"/>
                </a:schemeClr>
              </a:solidFill>
              <a:latin typeface="Century Gothic" panose="020B0502020202020204" pitchFamily="34" charset="0"/>
            </a:endParaRPr>
          </a:p>
          <a:p>
            <a:pPr marL="0" indent="0">
              <a:buNone/>
            </a:pPr>
            <a:r>
              <a:rPr lang="en-GB" sz="2000" dirty="0">
                <a:solidFill>
                  <a:schemeClr val="accent1">
                    <a:lumMod val="75000"/>
                  </a:schemeClr>
                </a:solidFill>
                <a:latin typeface="Century Gothic" panose="020B0502020202020204" pitchFamily="34" charset="0"/>
              </a:rPr>
              <a:t>For victims who require longer term support, our Community Based team provide:</a:t>
            </a:r>
          </a:p>
          <a:p>
            <a:pPr marL="0" indent="0">
              <a:buNone/>
            </a:pPr>
            <a:endParaRPr lang="en-GB" sz="2000" dirty="0">
              <a:solidFill>
                <a:schemeClr val="accent1">
                  <a:lumMod val="75000"/>
                </a:schemeClr>
              </a:solidFill>
              <a:latin typeface="Century Gothic" panose="020B0502020202020204" pitchFamily="34" charset="0"/>
            </a:endParaRPr>
          </a:p>
          <a:p>
            <a:pPr lvl="1"/>
            <a:r>
              <a:rPr lang="en-GB" sz="2000" dirty="0">
                <a:solidFill>
                  <a:schemeClr val="accent1">
                    <a:lumMod val="75000"/>
                  </a:schemeClr>
                </a:solidFill>
                <a:latin typeface="Century Gothic" panose="020B0502020202020204" pitchFamily="34" charset="0"/>
              </a:rPr>
              <a:t>Up to 6 months’ in-depth case work support. A review after 6 months will ensure capacity for others; if further support is needed after 6 months, service users will be referred into After Care services</a:t>
            </a:r>
          </a:p>
          <a:p>
            <a:pPr lvl="1"/>
            <a:r>
              <a:rPr lang="en-GB" sz="2000" b="1" dirty="0">
                <a:solidFill>
                  <a:schemeClr val="accent1">
                    <a:lumMod val="75000"/>
                  </a:schemeClr>
                </a:solidFill>
                <a:latin typeface="Century Gothic" panose="020B0502020202020204" pitchFamily="34" charset="0"/>
              </a:rPr>
              <a:t>Coventry Haven Women's Aid provide services to females and </a:t>
            </a:r>
            <a:r>
              <a:rPr lang="en-GB" sz="2000" b="1" dirty="0" err="1">
                <a:solidFill>
                  <a:schemeClr val="accent1">
                    <a:lumMod val="75000"/>
                  </a:schemeClr>
                </a:solidFill>
                <a:latin typeface="Century Gothic" panose="020B0502020202020204" pitchFamily="34" charset="0"/>
              </a:rPr>
              <a:t>Panahghar</a:t>
            </a:r>
            <a:r>
              <a:rPr lang="en-GB" sz="2000" b="1" dirty="0">
                <a:solidFill>
                  <a:schemeClr val="accent1">
                    <a:lumMod val="75000"/>
                  </a:schemeClr>
                </a:solidFill>
                <a:latin typeface="Century Gothic" panose="020B0502020202020204" pitchFamily="34" charset="0"/>
              </a:rPr>
              <a:t> and Relate to male victims</a:t>
            </a:r>
          </a:p>
          <a:p>
            <a:pPr lvl="1"/>
            <a:r>
              <a:rPr lang="en-GB" sz="2000" dirty="0">
                <a:solidFill>
                  <a:schemeClr val="accent1">
                    <a:lumMod val="75000"/>
                  </a:schemeClr>
                </a:solidFill>
                <a:latin typeface="Century Gothic" panose="020B0502020202020204" pitchFamily="34" charset="0"/>
              </a:rPr>
              <a:t>We work with and will reach out to, under-represented groups such as LGBTQ, BAMER, older and younger people, and those with a range of disabilities</a:t>
            </a:r>
          </a:p>
          <a:p>
            <a:pPr lvl="1"/>
            <a:r>
              <a:rPr lang="en-GB" sz="2000" dirty="0">
                <a:solidFill>
                  <a:schemeClr val="accent1">
                    <a:lumMod val="75000"/>
                  </a:schemeClr>
                </a:solidFill>
                <a:latin typeface="Century Gothic" panose="020B0502020202020204" pitchFamily="34" charset="0"/>
              </a:rPr>
              <a:t>A range of structured programmes of support are offered and can be delivered in other languages as required, including group and 1-1 support </a:t>
            </a:r>
          </a:p>
          <a:p>
            <a:pPr lvl="1"/>
            <a:r>
              <a:rPr lang="en-GB" sz="2000" dirty="0">
                <a:solidFill>
                  <a:schemeClr val="accent1">
                    <a:lumMod val="75000"/>
                  </a:schemeClr>
                </a:solidFill>
                <a:latin typeface="Century Gothic" panose="020B0502020202020204" pitchFamily="34" charset="0"/>
              </a:rPr>
              <a:t>A range of geographical venues are offered to allow accessibility to all</a:t>
            </a:r>
          </a:p>
          <a:p>
            <a:pPr lvl="1"/>
            <a:r>
              <a:rPr lang="en-GB" sz="2000" dirty="0">
                <a:solidFill>
                  <a:schemeClr val="accent1">
                    <a:lumMod val="75000"/>
                  </a:schemeClr>
                </a:solidFill>
                <a:latin typeface="Century Gothic" panose="020B0502020202020204" pitchFamily="34" charset="0"/>
              </a:rPr>
              <a:t>A named Community Worker is linked to each Family Hub</a:t>
            </a:r>
          </a:p>
          <a:p>
            <a:endParaRPr lang="en-GB" dirty="0">
              <a:latin typeface="Century Gothic" panose="020B0502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111" y="400650"/>
            <a:ext cx="2257778" cy="1102048"/>
          </a:xfrm>
          <a:prstGeom prst="rect">
            <a:avLst/>
          </a:prstGeom>
        </p:spPr>
      </p:pic>
      <p:sp>
        <p:nvSpPr>
          <p:cNvPr id="5" name="Rectangle 4"/>
          <p:cNvSpPr/>
          <p:nvPr/>
        </p:nvSpPr>
        <p:spPr>
          <a:xfrm>
            <a:off x="9120272" y="6328452"/>
            <a:ext cx="252986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www.coventryhaven.co.uk</a:t>
            </a:r>
          </a:p>
        </p:txBody>
      </p:sp>
    </p:spTree>
    <p:extLst>
      <p:ext uri="{BB962C8B-B14F-4D97-AF65-F5344CB8AC3E}">
        <p14:creationId xmlns:p14="http://schemas.microsoft.com/office/powerpoint/2010/main" val="2180636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378" y="-146755"/>
            <a:ext cx="10515600" cy="1325563"/>
          </a:xfrm>
        </p:spPr>
        <p:txBody>
          <a:bodyPr>
            <a:normAutofit/>
          </a:bodyPr>
          <a:lstStyle/>
          <a:p>
            <a:r>
              <a:rPr lang="en-GB" sz="2800" b="1" dirty="0">
                <a:solidFill>
                  <a:schemeClr val="accent1">
                    <a:lumMod val="75000"/>
                  </a:schemeClr>
                </a:solidFill>
                <a:latin typeface="Century Gothic" panose="020B0502020202020204" pitchFamily="34" charset="0"/>
              </a:rPr>
              <a:t>AFTERCARE</a:t>
            </a:r>
          </a:p>
        </p:txBody>
      </p:sp>
      <p:sp>
        <p:nvSpPr>
          <p:cNvPr id="3" name="Content Placeholder 2"/>
          <p:cNvSpPr>
            <a:spLocks noGrp="1"/>
          </p:cNvSpPr>
          <p:nvPr>
            <p:ph idx="1"/>
          </p:nvPr>
        </p:nvSpPr>
        <p:spPr>
          <a:xfrm>
            <a:off x="327378" y="838786"/>
            <a:ext cx="11864622" cy="5810370"/>
          </a:xfrm>
        </p:spPr>
        <p:txBody>
          <a:bodyPr>
            <a:normAutofit fontScale="55000" lnSpcReduction="20000"/>
          </a:bodyPr>
          <a:lstStyle/>
          <a:p>
            <a:r>
              <a:rPr lang="en-GB" sz="2900" dirty="0">
                <a:solidFill>
                  <a:schemeClr val="accent1">
                    <a:lumMod val="75000"/>
                  </a:schemeClr>
                </a:solidFill>
                <a:latin typeface="Century Gothic" panose="020B0502020202020204" pitchFamily="34" charset="0"/>
              </a:rPr>
              <a:t>Peer groups (specialist) </a:t>
            </a:r>
          </a:p>
          <a:p>
            <a:r>
              <a:rPr lang="en-GB" sz="2900" dirty="0">
                <a:solidFill>
                  <a:schemeClr val="accent1">
                    <a:lumMod val="75000"/>
                  </a:schemeClr>
                </a:solidFill>
                <a:latin typeface="Century Gothic" panose="020B0502020202020204" pitchFamily="34" charset="0"/>
              </a:rPr>
              <a:t>Drop Ins – no appointment necessary</a:t>
            </a:r>
          </a:p>
          <a:p>
            <a:r>
              <a:rPr lang="en-GB" sz="2900" dirty="0">
                <a:solidFill>
                  <a:schemeClr val="accent1">
                    <a:lumMod val="75000"/>
                  </a:schemeClr>
                </a:solidFill>
                <a:latin typeface="Century Gothic" panose="020B0502020202020204" pitchFamily="34" charset="0"/>
              </a:rPr>
              <a:t>Coffee mornings, social meets </a:t>
            </a:r>
            <a:r>
              <a:rPr lang="en-GB" sz="2900" dirty="0" err="1">
                <a:solidFill>
                  <a:schemeClr val="accent1">
                    <a:lumMod val="75000"/>
                  </a:schemeClr>
                </a:solidFill>
                <a:latin typeface="Century Gothic" panose="020B0502020202020204" pitchFamily="34" charset="0"/>
              </a:rPr>
              <a:t>eg</a:t>
            </a:r>
            <a:r>
              <a:rPr lang="en-GB" sz="2900" dirty="0">
                <a:solidFill>
                  <a:schemeClr val="accent1">
                    <a:lumMod val="75000"/>
                  </a:schemeClr>
                </a:solidFill>
                <a:latin typeface="Century Gothic" panose="020B0502020202020204" pitchFamily="34" charset="0"/>
              </a:rPr>
              <a:t>: ‘walk and talks’, ‘knit and natter’</a:t>
            </a:r>
          </a:p>
          <a:p>
            <a:r>
              <a:rPr lang="en-GB" sz="2900" dirty="0">
                <a:solidFill>
                  <a:schemeClr val="accent1">
                    <a:lumMod val="75000"/>
                  </a:schemeClr>
                </a:solidFill>
                <a:latin typeface="Century Gothic" panose="020B0502020202020204" pitchFamily="34" charset="0"/>
              </a:rPr>
              <a:t>Just4Me© – activity based sessions</a:t>
            </a:r>
          </a:p>
          <a:p>
            <a:r>
              <a:rPr lang="en-GB" sz="2900" dirty="0" err="1">
                <a:solidFill>
                  <a:schemeClr val="accent1">
                    <a:lumMod val="75000"/>
                  </a:schemeClr>
                </a:solidFill>
                <a:latin typeface="Century Gothic" panose="020B0502020202020204" pitchFamily="34" charset="0"/>
              </a:rPr>
              <a:t>OneStepForward</a:t>
            </a:r>
            <a:r>
              <a:rPr lang="en-GB" sz="2900" dirty="0">
                <a:solidFill>
                  <a:schemeClr val="accent1">
                    <a:lumMod val="75000"/>
                  </a:schemeClr>
                </a:solidFill>
                <a:latin typeface="Century Gothic" panose="020B0502020202020204" pitchFamily="34" charset="0"/>
              </a:rPr>
              <a:t>© Survivor/</a:t>
            </a:r>
            <a:r>
              <a:rPr lang="en-GB" sz="2900" dirty="0" err="1">
                <a:solidFill>
                  <a:schemeClr val="accent1">
                    <a:lumMod val="75000"/>
                  </a:schemeClr>
                </a:solidFill>
                <a:latin typeface="Century Gothic" panose="020B0502020202020204" pitchFamily="34" charset="0"/>
              </a:rPr>
              <a:t>Thriver</a:t>
            </a:r>
            <a:r>
              <a:rPr lang="en-GB" sz="2900" dirty="0">
                <a:solidFill>
                  <a:schemeClr val="accent1">
                    <a:lumMod val="75000"/>
                  </a:schemeClr>
                </a:solidFill>
                <a:latin typeface="Century Gothic" panose="020B0502020202020204" pitchFamily="34" charset="0"/>
              </a:rPr>
              <a:t> forums and closed group</a:t>
            </a:r>
          </a:p>
          <a:p>
            <a:r>
              <a:rPr lang="en-GB" sz="2900" dirty="0">
                <a:solidFill>
                  <a:schemeClr val="accent1">
                    <a:lumMod val="75000"/>
                  </a:schemeClr>
                </a:solidFill>
                <a:latin typeface="Century Gothic" panose="020B0502020202020204" pitchFamily="34" charset="0"/>
              </a:rPr>
              <a:t>“Your Voice” – for victims to have their voice heard</a:t>
            </a:r>
          </a:p>
          <a:p>
            <a:r>
              <a:rPr lang="en-GB" sz="2900" dirty="0">
                <a:solidFill>
                  <a:schemeClr val="accent1">
                    <a:lumMod val="75000"/>
                  </a:schemeClr>
                </a:solidFill>
                <a:latin typeface="Century Gothic" panose="020B0502020202020204" pitchFamily="34" charset="0"/>
              </a:rPr>
              <a:t>Champions and Volunteer Programmes</a:t>
            </a:r>
          </a:p>
          <a:p>
            <a:pPr marL="0" indent="0">
              <a:buNone/>
            </a:pPr>
            <a:r>
              <a:rPr lang="en-GB" sz="5100" b="1" dirty="0">
                <a:solidFill>
                  <a:schemeClr val="accent1">
                    <a:lumMod val="75000"/>
                  </a:schemeClr>
                </a:solidFill>
                <a:latin typeface="Century Gothic" panose="020B0502020202020204" pitchFamily="34" charset="0"/>
              </a:rPr>
              <a:t>TRAINING AND AWARENESS</a:t>
            </a:r>
          </a:p>
          <a:p>
            <a:pPr marL="0" indent="0">
              <a:buNone/>
            </a:pPr>
            <a:r>
              <a:rPr lang="en-GB" sz="2900" dirty="0">
                <a:solidFill>
                  <a:schemeClr val="accent1">
                    <a:lumMod val="75000"/>
                  </a:schemeClr>
                </a:solidFill>
                <a:latin typeface="Century Gothic" panose="020B0502020202020204" pitchFamily="34" charset="0"/>
              </a:rPr>
              <a:t>We have a comprehensive set of training programmes, half/whole day offers </a:t>
            </a:r>
          </a:p>
          <a:p>
            <a:pPr marL="0" indent="0">
              <a:buNone/>
            </a:pPr>
            <a:r>
              <a:rPr lang="en-GB" sz="2900" dirty="0">
                <a:solidFill>
                  <a:schemeClr val="accent1">
                    <a:lumMod val="75000"/>
                  </a:schemeClr>
                </a:solidFill>
                <a:latin typeface="Century Gothic" panose="020B0502020202020204" pitchFamily="34" charset="0"/>
              </a:rPr>
              <a:t>for professionals, community groups, schools, employers </a:t>
            </a:r>
            <a:r>
              <a:rPr lang="en-GB" sz="2900" dirty="0" err="1">
                <a:solidFill>
                  <a:schemeClr val="accent1">
                    <a:lumMod val="75000"/>
                  </a:schemeClr>
                </a:solidFill>
                <a:latin typeface="Century Gothic" panose="020B0502020202020204" pitchFamily="34" charset="0"/>
              </a:rPr>
              <a:t>etc</a:t>
            </a:r>
            <a:endParaRPr lang="en-GB" sz="2900" dirty="0">
              <a:solidFill>
                <a:schemeClr val="accent1">
                  <a:lumMod val="75000"/>
                </a:schemeClr>
              </a:solidFill>
              <a:latin typeface="Century Gothic" panose="020B0502020202020204" pitchFamily="34" charset="0"/>
            </a:endParaRPr>
          </a:p>
          <a:p>
            <a:r>
              <a:rPr lang="en-GB" sz="2900" dirty="0">
                <a:solidFill>
                  <a:schemeClr val="accent1">
                    <a:lumMod val="75000"/>
                  </a:schemeClr>
                </a:solidFill>
                <a:latin typeface="Century Gothic" panose="020B0502020202020204" pitchFamily="34" charset="0"/>
              </a:rPr>
              <a:t>DVA</a:t>
            </a:r>
          </a:p>
          <a:p>
            <a:r>
              <a:rPr lang="en-GB" sz="2900" dirty="0">
                <a:solidFill>
                  <a:schemeClr val="accent1">
                    <a:lumMod val="75000"/>
                  </a:schemeClr>
                </a:solidFill>
                <a:latin typeface="Century Gothic" panose="020B0502020202020204" pitchFamily="34" charset="0"/>
              </a:rPr>
              <a:t>Coercive Control</a:t>
            </a:r>
          </a:p>
          <a:p>
            <a:r>
              <a:rPr lang="en-GB" sz="2900" dirty="0">
                <a:solidFill>
                  <a:schemeClr val="accent1">
                    <a:lumMod val="75000"/>
                  </a:schemeClr>
                </a:solidFill>
                <a:latin typeface="Century Gothic" panose="020B0502020202020204" pitchFamily="34" charset="0"/>
              </a:rPr>
              <a:t>FGM</a:t>
            </a:r>
          </a:p>
          <a:p>
            <a:r>
              <a:rPr lang="en-GB" sz="2900" dirty="0">
                <a:solidFill>
                  <a:schemeClr val="accent1">
                    <a:lumMod val="75000"/>
                  </a:schemeClr>
                </a:solidFill>
                <a:latin typeface="Century Gothic" panose="020B0502020202020204" pitchFamily="34" charset="0"/>
              </a:rPr>
              <a:t>FM/HBA </a:t>
            </a:r>
          </a:p>
          <a:p>
            <a:r>
              <a:rPr lang="en-GB" sz="2900" dirty="0">
                <a:solidFill>
                  <a:schemeClr val="accent1">
                    <a:lumMod val="75000"/>
                  </a:schemeClr>
                </a:solidFill>
                <a:latin typeface="Century Gothic" panose="020B0502020202020204" pitchFamily="34" charset="0"/>
              </a:rPr>
              <a:t>Perpetrators</a:t>
            </a:r>
          </a:p>
          <a:p>
            <a:r>
              <a:rPr lang="en-GB" sz="2900" dirty="0">
                <a:solidFill>
                  <a:schemeClr val="accent1">
                    <a:lumMod val="75000"/>
                  </a:schemeClr>
                </a:solidFill>
                <a:latin typeface="Century Gothic" panose="020B0502020202020204" pitchFamily="34" charset="0"/>
              </a:rPr>
              <a:t>Impact on children </a:t>
            </a:r>
          </a:p>
          <a:p>
            <a:r>
              <a:rPr lang="en-GB" sz="2900" dirty="0">
                <a:solidFill>
                  <a:schemeClr val="accent1">
                    <a:lumMod val="75000"/>
                  </a:schemeClr>
                </a:solidFill>
                <a:latin typeface="Century Gothic" panose="020B0502020202020204" pitchFamily="34" charset="0"/>
              </a:rPr>
              <a:t>Clare’s Law/the Law</a:t>
            </a:r>
          </a:p>
          <a:p>
            <a:pPr marL="0" indent="0">
              <a:buNone/>
            </a:pPr>
            <a:r>
              <a:rPr lang="en-GB" sz="2900" dirty="0">
                <a:solidFill>
                  <a:schemeClr val="accent1">
                    <a:lumMod val="75000"/>
                  </a:schemeClr>
                </a:solidFill>
                <a:latin typeface="Century Gothic" panose="020B0502020202020204" pitchFamily="34" charset="0"/>
              </a:rPr>
              <a:t>…to name a few</a:t>
            </a:r>
          </a:p>
          <a:p>
            <a:pPr lvl="1"/>
            <a:endParaRPr lang="en-GB" sz="4500" dirty="0">
              <a:solidFill>
                <a:schemeClr val="accent1">
                  <a:lumMod val="75000"/>
                </a:schemeClr>
              </a:solidFill>
              <a:latin typeface="Century Gothic" panose="020B0502020202020204" pitchFamily="34" charset="0"/>
            </a:endParaRPr>
          </a:p>
          <a:p>
            <a:endParaRPr lang="en-GB" sz="3800" dirty="0">
              <a:solidFill>
                <a:schemeClr val="accent1">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111" y="400650"/>
            <a:ext cx="2257778" cy="1102048"/>
          </a:xfrm>
          <a:prstGeom prst="rect">
            <a:avLst/>
          </a:prstGeom>
        </p:spPr>
      </p:pic>
      <p:sp>
        <p:nvSpPr>
          <p:cNvPr id="5" name="Rectangle 4"/>
          <p:cNvSpPr/>
          <p:nvPr/>
        </p:nvSpPr>
        <p:spPr>
          <a:xfrm>
            <a:off x="9267029" y="6341379"/>
            <a:ext cx="252986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www.coventryhaven.co.uk</a:t>
            </a:r>
          </a:p>
        </p:txBody>
      </p:sp>
    </p:spTree>
    <p:extLst>
      <p:ext uri="{BB962C8B-B14F-4D97-AF65-F5344CB8AC3E}">
        <p14:creationId xmlns:p14="http://schemas.microsoft.com/office/powerpoint/2010/main" val="3038162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solidFill>
                  <a:schemeClr val="accent1">
                    <a:lumMod val="75000"/>
                  </a:schemeClr>
                </a:solidFill>
                <a:latin typeface="Century Gothic" panose="020B0502020202020204" pitchFamily="34" charset="0"/>
              </a:rPr>
              <a:t>SANCTUARY SCHEME</a:t>
            </a:r>
            <a:br>
              <a:rPr lang="en-GB" sz="2800" b="1" dirty="0">
                <a:solidFill>
                  <a:schemeClr val="accent1">
                    <a:lumMod val="75000"/>
                  </a:schemeClr>
                </a:solidFill>
                <a:latin typeface="Century Gothic" panose="020B0502020202020204" pitchFamily="34" charset="0"/>
              </a:rPr>
            </a:br>
            <a:endParaRPr lang="en-GB" sz="2800" dirty="0">
              <a:latin typeface="Century Gothic" panose="020B0502020202020204" pitchFamily="34" charset="0"/>
            </a:endParaRPr>
          </a:p>
        </p:txBody>
      </p:sp>
      <p:sp>
        <p:nvSpPr>
          <p:cNvPr id="3" name="Content Placeholder 2"/>
          <p:cNvSpPr>
            <a:spLocks noGrp="1"/>
          </p:cNvSpPr>
          <p:nvPr>
            <p:ph idx="1"/>
          </p:nvPr>
        </p:nvSpPr>
        <p:spPr>
          <a:xfrm>
            <a:off x="838200" y="1182231"/>
            <a:ext cx="10515600" cy="4994732"/>
          </a:xfrm>
        </p:spPr>
        <p:txBody>
          <a:bodyPr>
            <a:normAutofit/>
          </a:bodyPr>
          <a:lstStyle/>
          <a:p>
            <a:pPr marL="0" indent="0">
              <a:buNone/>
            </a:pPr>
            <a:r>
              <a:rPr lang="en-GB" sz="2200" dirty="0">
                <a:solidFill>
                  <a:schemeClr val="accent1">
                    <a:lumMod val="75000"/>
                  </a:schemeClr>
                </a:solidFill>
                <a:latin typeface="Century Gothic" panose="020B0502020202020204" pitchFamily="34" charset="0"/>
              </a:rPr>
              <a:t>Security installations are provided through ‘Safe Partnership’, a not-for-profit group that already works with local authorities and is certified to British Standards. They:</a:t>
            </a:r>
          </a:p>
          <a:p>
            <a:r>
              <a:rPr lang="en-GB" sz="2200" dirty="0">
                <a:solidFill>
                  <a:schemeClr val="accent1">
                    <a:lumMod val="75000"/>
                  </a:schemeClr>
                </a:solidFill>
                <a:latin typeface="Century Gothic" panose="020B0502020202020204" pitchFamily="34" charset="0"/>
              </a:rPr>
              <a:t>Operate 8am-8pm, with emergency callouts and installations completed within 4 hours</a:t>
            </a:r>
          </a:p>
          <a:p>
            <a:r>
              <a:rPr lang="en-GB" sz="2200" dirty="0">
                <a:solidFill>
                  <a:schemeClr val="accent1">
                    <a:lumMod val="75000"/>
                  </a:schemeClr>
                </a:solidFill>
                <a:latin typeface="Century Gothic" panose="020B0502020202020204" pitchFamily="34" charset="0"/>
              </a:rPr>
              <a:t>Safe Partnerships locally based installer will work with private and other landlords, Police, Fire Service as needed. They are skilled in supporting victims and can assess risk, and safety plan</a:t>
            </a:r>
          </a:p>
          <a:p>
            <a:r>
              <a:rPr lang="en-GB" sz="2200" dirty="0">
                <a:solidFill>
                  <a:schemeClr val="accent1">
                    <a:lumMod val="75000"/>
                  </a:schemeClr>
                </a:solidFill>
                <a:latin typeface="Century Gothic" panose="020B0502020202020204" pitchFamily="34" charset="0"/>
              </a:rPr>
              <a:t>Referrers acknowledged and victims contacted the same day; appointments made within 48 hours and installations completed in 5 days</a:t>
            </a:r>
          </a:p>
          <a:p>
            <a:r>
              <a:rPr lang="en-GB" sz="2200" dirty="0">
                <a:solidFill>
                  <a:schemeClr val="accent1">
                    <a:lumMod val="75000"/>
                  </a:schemeClr>
                </a:solidFill>
                <a:latin typeface="Century Gothic" panose="020B0502020202020204" pitchFamily="34" charset="0"/>
              </a:rPr>
              <a:t>Property and surroundings are comprehensively assessed. All installations are demonstrated and clients assisted with ongoing safety planning if required</a:t>
            </a:r>
          </a:p>
          <a:p>
            <a:r>
              <a:rPr lang="en-GB" sz="2200" u="sng" dirty="0">
                <a:solidFill>
                  <a:schemeClr val="accent1">
                    <a:lumMod val="75000"/>
                  </a:schemeClr>
                </a:solidFill>
                <a:latin typeface="Century Gothic" panose="020B0502020202020204" pitchFamily="34" charset="0"/>
              </a:rPr>
              <a:t>All applications are managed via Coventry Haven Women’s Aid</a:t>
            </a:r>
          </a:p>
          <a:p>
            <a:endParaRPr lang="en-GB" sz="2200" dirty="0">
              <a:latin typeface="Century Gothic" panose="020B0502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7648" y="158044"/>
            <a:ext cx="2098263" cy="1024187"/>
          </a:xfrm>
          <a:prstGeom prst="rect">
            <a:avLst/>
          </a:prstGeom>
        </p:spPr>
      </p:pic>
      <p:sp>
        <p:nvSpPr>
          <p:cNvPr id="6" name="Rectangle 5"/>
          <p:cNvSpPr/>
          <p:nvPr/>
        </p:nvSpPr>
        <p:spPr>
          <a:xfrm>
            <a:off x="9346051" y="6340312"/>
            <a:ext cx="252986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www.coventryhaven.co.uk</a:t>
            </a:r>
          </a:p>
        </p:txBody>
      </p:sp>
    </p:spTree>
    <p:extLst>
      <p:ext uri="{BB962C8B-B14F-4D97-AF65-F5344CB8AC3E}">
        <p14:creationId xmlns:p14="http://schemas.microsoft.com/office/powerpoint/2010/main" val="4267405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81" y="158044"/>
            <a:ext cx="10515600" cy="632178"/>
          </a:xfrm>
        </p:spPr>
        <p:txBody>
          <a:bodyPr>
            <a:normAutofit/>
          </a:bodyPr>
          <a:lstStyle/>
          <a:p>
            <a:r>
              <a:rPr lang="en-GB" sz="2800" b="1" dirty="0">
                <a:solidFill>
                  <a:srgbClr val="7030A0"/>
                </a:solidFill>
                <a:latin typeface="Century Gothic" panose="020B0502020202020204" pitchFamily="34" charset="0"/>
              </a:rPr>
              <a:t>COVENTRY HAVEN WOMEN’S AID - FULL SERVICE OFFER</a:t>
            </a:r>
          </a:p>
        </p:txBody>
      </p:sp>
      <p:sp>
        <p:nvSpPr>
          <p:cNvPr id="3" name="Content Placeholder 2"/>
          <p:cNvSpPr>
            <a:spLocks noGrp="1"/>
          </p:cNvSpPr>
          <p:nvPr>
            <p:ph idx="1"/>
          </p:nvPr>
        </p:nvSpPr>
        <p:spPr>
          <a:xfrm>
            <a:off x="262466" y="790222"/>
            <a:ext cx="11466689" cy="4951000"/>
          </a:xfrm>
        </p:spPr>
        <p:txBody>
          <a:bodyPr>
            <a:normAutofit fontScale="25000" lnSpcReduction="20000"/>
          </a:bodyPr>
          <a:lstStyle/>
          <a:p>
            <a:pPr lvl="0"/>
            <a:r>
              <a:rPr lang="en-GB" sz="5600" dirty="0">
                <a:solidFill>
                  <a:srgbClr val="7030A0"/>
                </a:solidFill>
              </a:rPr>
              <a:t>Safe and confidential </a:t>
            </a:r>
            <a:r>
              <a:rPr lang="en-GB" sz="5600" b="1" dirty="0">
                <a:solidFill>
                  <a:srgbClr val="7030A0"/>
                </a:solidFill>
              </a:rPr>
              <a:t>refuge</a:t>
            </a:r>
            <a:r>
              <a:rPr lang="en-GB" sz="5600" dirty="0">
                <a:solidFill>
                  <a:srgbClr val="7030A0"/>
                </a:solidFill>
              </a:rPr>
              <a:t> accommodation including aftercare</a:t>
            </a:r>
          </a:p>
          <a:p>
            <a:pPr lvl="0"/>
            <a:r>
              <a:rPr lang="en-GB" sz="5600" dirty="0">
                <a:solidFill>
                  <a:srgbClr val="7030A0"/>
                </a:solidFill>
              </a:rPr>
              <a:t>Access to safe accommodation nationally</a:t>
            </a:r>
          </a:p>
          <a:p>
            <a:pPr lvl="0"/>
            <a:r>
              <a:rPr lang="en-GB" sz="5600" dirty="0" err="1">
                <a:solidFill>
                  <a:srgbClr val="7030A0"/>
                </a:solidFill>
              </a:rPr>
              <a:t>SafeToTalk</a:t>
            </a:r>
            <a:r>
              <a:rPr lang="en-GB" sz="5600" dirty="0">
                <a:solidFill>
                  <a:srgbClr val="7030A0"/>
                </a:solidFill>
              </a:rPr>
              <a:t> Helpline support 0800 111 4998 (7 days a week)</a:t>
            </a:r>
          </a:p>
          <a:p>
            <a:pPr lvl="0"/>
            <a:r>
              <a:rPr lang="en-GB" sz="5600" b="1" dirty="0">
                <a:solidFill>
                  <a:srgbClr val="7030A0"/>
                </a:solidFill>
              </a:rPr>
              <a:t>Live Chat </a:t>
            </a:r>
            <a:r>
              <a:rPr lang="en-GB" sz="5600" dirty="0">
                <a:solidFill>
                  <a:srgbClr val="7030A0"/>
                </a:solidFill>
              </a:rPr>
              <a:t>function via our website</a:t>
            </a:r>
          </a:p>
          <a:p>
            <a:pPr lvl="0"/>
            <a:r>
              <a:rPr lang="en-GB" sz="5600" dirty="0">
                <a:solidFill>
                  <a:srgbClr val="7030A0"/>
                </a:solidFill>
              </a:rPr>
              <a:t>General enquiries 02476 444 077</a:t>
            </a:r>
          </a:p>
          <a:p>
            <a:pPr lvl="0"/>
            <a:r>
              <a:rPr lang="en-GB" sz="5600" dirty="0">
                <a:solidFill>
                  <a:srgbClr val="7030A0"/>
                </a:solidFill>
              </a:rPr>
              <a:t>Independent Domestic Violence Advocate (IDVA) support with criminal and civil processes</a:t>
            </a:r>
          </a:p>
          <a:p>
            <a:pPr lvl="0"/>
            <a:r>
              <a:rPr lang="en-GB" sz="5600" dirty="0">
                <a:solidFill>
                  <a:srgbClr val="7030A0"/>
                </a:solidFill>
              </a:rPr>
              <a:t>Sanctuary Scheme</a:t>
            </a:r>
          </a:p>
          <a:p>
            <a:pPr lvl="0"/>
            <a:r>
              <a:rPr lang="en-GB" sz="5600" dirty="0">
                <a:solidFill>
                  <a:srgbClr val="7030A0"/>
                </a:solidFill>
              </a:rPr>
              <a:t>Practical and emotional support / 1-2-1 casework </a:t>
            </a:r>
          </a:p>
          <a:p>
            <a:pPr lvl="0"/>
            <a:r>
              <a:rPr lang="en-GB" sz="5600" dirty="0">
                <a:solidFill>
                  <a:srgbClr val="7030A0"/>
                </a:solidFill>
              </a:rPr>
              <a:t>Legal clinic</a:t>
            </a:r>
          </a:p>
          <a:p>
            <a:pPr lvl="0"/>
            <a:r>
              <a:rPr lang="en-GB" sz="5600" dirty="0">
                <a:solidFill>
                  <a:srgbClr val="7030A0"/>
                </a:solidFill>
              </a:rPr>
              <a:t>Professional counselling</a:t>
            </a:r>
          </a:p>
          <a:p>
            <a:pPr lvl="0"/>
            <a:r>
              <a:rPr lang="en-GB" sz="5600" dirty="0">
                <a:solidFill>
                  <a:srgbClr val="7030A0"/>
                </a:solidFill>
              </a:rPr>
              <a:t>Extensive multi-language bank (in-house)</a:t>
            </a:r>
          </a:p>
          <a:p>
            <a:pPr marL="0" indent="0">
              <a:buNone/>
            </a:pPr>
            <a:r>
              <a:rPr lang="en-GB" sz="5600" dirty="0">
                <a:solidFill>
                  <a:srgbClr val="7030A0"/>
                </a:solidFill>
              </a:rPr>
              <a:t>A range of </a:t>
            </a:r>
            <a:r>
              <a:rPr lang="en-GB" sz="5600" b="1" dirty="0">
                <a:solidFill>
                  <a:srgbClr val="7030A0"/>
                </a:solidFill>
              </a:rPr>
              <a:t>Community Outreach </a:t>
            </a:r>
            <a:r>
              <a:rPr lang="en-GB" sz="5600" dirty="0">
                <a:solidFill>
                  <a:srgbClr val="7030A0"/>
                </a:solidFill>
              </a:rPr>
              <a:t>services for victims and their children: </a:t>
            </a:r>
          </a:p>
          <a:p>
            <a:pPr lvl="0"/>
            <a:r>
              <a:rPr lang="en-GB" sz="5600" dirty="0">
                <a:solidFill>
                  <a:srgbClr val="7030A0"/>
                </a:solidFill>
              </a:rPr>
              <a:t>Specialist FGM support service</a:t>
            </a:r>
          </a:p>
          <a:p>
            <a:pPr lvl="0"/>
            <a:r>
              <a:rPr lang="en-GB" sz="5600" dirty="0">
                <a:solidFill>
                  <a:srgbClr val="7030A0"/>
                </a:solidFill>
              </a:rPr>
              <a:t>Specialist FM/HBA projects workers</a:t>
            </a:r>
          </a:p>
          <a:p>
            <a:pPr lvl="0"/>
            <a:r>
              <a:rPr lang="en-GB" sz="5600" dirty="0">
                <a:solidFill>
                  <a:srgbClr val="7030A0"/>
                </a:solidFill>
              </a:rPr>
              <a:t>IRIS - GP Surgery Project</a:t>
            </a:r>
          </a:p>
          <a:p>
            <a:pPr lvl="0"/>
            <a:r>
              <a:rPr lang="en-GB" sz="5600" dirty="0">
                <a:solidFill>
                  <a:srgbClr val="7030A0"/>
                </a:solidFill>
              </a:rPr>
              <a:t>Group work/Peer groups – Just4Me©</a:t>
            </a:r>
          </a:p>
          <a:p>
            <a:pPr lvl="0"/>
            <a:r>
              <a:rPr lang="en-GB" sz="5600" dirty="0">
                <a:solidFill>
                  <a:srgbClr val="7030A0"/>
                </a:solidFill>
              </a:rPr>
              <a:t>Drop-In at various venues</a:t>
            </a:r>
          </a:p>
          <a:p>
            <a:pPr lvl="0"/>
            <a:r>
              <a:rPr lang="en-GB" sz="5600" dirty="0">
                <a:solidFill>
                  <a:srgbClr val="7030A0"/>
                </a:solidFill>
              </a:rPr>
              <a:t>Volunteer and Community Champion/Ask Me programmes</a:t>
            </a:r>
          </a:p>
          <a:p>
            <a:pPr lvl="0"/>
            <a:r>
              <a:rPr lang="en-GB" sz="5600" dirty="0">
                <a:solidFill>
                  <a:srgbClr val="7030A0"/>
                </a:solidFill>
              </a:rPr>
              <a:t>Training and Awareness Raising including our </a:t>
            </a:r>
            <a:r>
              <a:rPr lang="en-GB" sz="5600" dirty="0" err="1">
                <a:solidFill>
                  <a:srgbClr val="7030A0"/>
                </a:solidFill>
              </a:rPr>
              <a:t>OneStepForward</a:t>
            </a:r>
            <a:r>
              <a:rPr lang="en-GB" sz="5600" dirty="0">
                <a:solidFill>
                  <a:srgbClr val="7030A0"/>
                </a:solidFill>
              </a:rPr>
              <a:t>© DA programme for survivors, plus various training offers to professionals including all agencies, employers, magistrates, clergy and community groups </a:t>
            </a:r>
            <a:r>
              <a:rPr lang="en-GB" sz="5600" dirty="0" err="1">
                <a:solidFill>
                  <a:srgbClr val="7030A0"/>
                </a:solidFill>
              </a:rPr>
              <a:t>etc</a:t>
            </a:r>
            <a:endParaRPr lang="en-GB" sz="5600" dirty="0">
              <a:solidFill>
                <a:srgbClr val="7030A0"/>
              </a:solidFill>
            </a:endParaRPr>
          </a:p>
          <a:p>
            <a:pPr lvl="0"/>
            <a:r>
              <a:rPr lang="en-GB" sz="5600" dirty="0">
                <a:solidFill>
                  <a:srgbClr val="7030A0"/>
                </a:solidFill>
              </a:rPr>
              <a:t>Coventry Women’s Partnership</a:t>
            </a:r>
          </a:p>
          <a:p>
            <a:pPr lvl="0"/>
            <a:r>
              <a:rPr lang="en-GB" sz="5600" dirty="0">
                <a:solidFill>
                  <a:srgbClr val="7030A0"/>
                </a:solidFill>
              </a:rPr>
              <a:t>Home of Her Own Project</a:t>
            </a:r>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7648" y="158044"/>
            <a:ext cx="2098263" cy="1024187"/>
          </a:xfrm>
          <a:prstGeom prst="rect">
            <a:avLst/>
          </a:prstGeom>
        </p:spPr>
      </p:pic>
      <p:sp>
        <p:nvSpPr>
          <p:cNvPr id="5" name="Rectangle 4"/>
          <p:cNvSpPr/>
          <p:nvPr/>
        </p:nvSpPr>
        <p:spPr>
          <a:xfrm>
            <a:off x="9346051" y="6340312"/>
            <a:ext cx="252986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www.coventryhaven.co.uk</a:t>
            </a:r>
          </a:p>
        </p:txBody>
      </p:sp>
    </p:spTree>
    <p:extLst>
      <p:ext uri="{BB962C8B-B14F-4D97-AF65-F5344CB8AC3E}">
        <p14:creationId xmlns:p14="http://schemas.microsoft.com/office/powerpoint/2010/main" val="1778995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EE5CB-A2CF-4D3B-B795-153E372B30BF}"/>
              </a:ext>
            </a:extLst>
          </p:cNvPr>
          <p:cNvSpPr>
            <a:spLocks noGrp="1"/>
          </p:cNvSpPr>
          <p:nvPr>
            <p:ph type="title" idx="4294967295"/>
          </p:nvPr>
        </p:nvSpPr>
        <p:spPr>
          <a:xfrm>
            <a:off x="628650" y="190991"/>
            <a:ext cx="8143875" cy="904384"/>
          </a:xfrm>
        </p:spPr>
        <p:txBody>
          <a:bodyPr vert="horz" lIns="91440" tIns="45720" rIns="91440" bIns="45720" rtlCol="0" anchor="ctr">
            <a:normAutofit/>
          </a:bodyPr>
          <a:lstStyle/>
          <a:p>
            <a:r>
              <a:rPr lang="en-US" sz="3600" b="1" kern="1200" dirty="0">
                <a:solidFill>
                  <a:schemeClr val="tx1"/>
                </a:solidFill>
                <a:latin typeface="+mj-lt"/>
                <a:ea typeface="+mj-ea"/>
                <a:cs typeface="+mj-cs"/>
              </a:rPr>
              <a:t>Valley House Supported Accommodation</a:t>
            </a:r>
          </a:p>
        </p:txBody>
      </p:sp>
      <p:sp>
        <p:nvSpPr>
          <p:cNvPr id="3" name="Content Placeholder 2">
            <a:extLst>
              <a:ext uri="{FF2B5EF4-FFF2-40B4-BE49-F238E27FC236}">
                <a16:creationId xmlns:a16="http://schemas.microsoft.com/office/drawing/2014/main" id="{4B075CCF-C9E4-4A79-B2D5-9ADD1809D613}"/>
              </a:ext>
            </a:extLst>
          </p:cNvPr>
          <p:cNvSpPr>
            <a:spLocks noGrp="1"/>
          </p:cNvSpPr>
          <p:nvPr>
            <p:ph idx="4294967295"/>
          </p:nvPr>
        </p:nvSpPr>
        <p:spPr>
          <a:xfrm>
            <a:off x="542924" y="952500"/>
            <a:ext cx="8229601" cy="5121275"/>
          </a:xfrm>
        </p:spPr>
        <p:txBody>
          <a:bodyPr vert="horz" lIns="91440" tIns="45720" rIns="91440" bIns="45720" rtlCol="0" anchor="ctr">
            <a:normAutofit/>
          </a:bodyPr>
          <a:lstStyle/>
          <a:p>
            <a:pPr marL="0" lvl="0" indent="0">
              <a:lnSpc>
                <a:spcPct val="100000"/>
              </a:lnSpc>
              <a:buNone/>
            </a:pPr>
            <a:r>
              <a:rPr lang="en-US" sz="3600" dirty="0"/>
              <a:t>Valley House are the commissioned service for Domestic Abuse Supported Accommodation – Lot 2</a:t>
            </a:r>
          </a:p>
          <a:p>
            <a:pPr marL="0" lvl="0" indent="0">
              <a:lnSpc>
                <a:spcPct val="100000"/>
              </a:lnSpc>
              <a:buNone/>
            </a:pPr>
            <a:r>
              <a:rPr lang="en-US" sz="3600" dirty="0"/>
              <a:t>We are commissioned to provide accommodation units that are safe and appropriate for female and male victims of abuse with or without children.  </a:t>
            </a:r>
          </a:p>
          <a:p>
            <a:pPr lvl="0"/>
            <a:endParaRPr lang="en-US" sz="2400" dirty="0"/>
          </a:p>
        </p:txBody>
      </p:sp>
      <p:grpSp>
        <p:nvGrpSpPr>
          <p:cNvPr id="7" name="Group 6"/>
          <p:cNvGrpSpPr/>
          <p:nvPr/>
        </p:nvGrpSpPr>
        <p:grpSpPr>
          <a:xfrm>
            <a:off x="8915401" y="0"/>
            <a:ext cx="3276599" cy="6858000"/>
            <a:chOff x="8915401" y="0"/>
            <a:chExt cx="3276599" cy="6858000"/>
          </a:xfrm>
        </p:grpSpPr>
        <p:sp>
          <p:nvSpPr>
            <p:cNvPr id="5" name="Rectangle 4"/>
            <p:cNvSpPr/>
            <p:nvPr/>
          </p:nvSpPr>
          <p:spPr>
            <a:xfrm>
              <a:off x="10088880" y="0"/>
              <a:ext cx="2103120" cy="6858000"/>
            </a:xfrm>
            <a:prstGeom prst="rect">
              <a:avLst/>
            </a:prstGeom>
            <a:solidFill>
              <a:srgbClr val="2C87B2"/>
            </a:solidFill>
            <a:ln>
              <a:solidFill>
                <a:srgbClr val="2C8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Connector 5"/>
            <p:cNvSpPr/>
            <p:nvPr/>
          </p:nvSpPr>
          <p:spPr>
            <a:xfrm>
              <a:off x="8915401" y="2358913"/>
              <a:ext cx="2136068" cy="2140172"/>
            </a:xfrm>
            <a:prstGeom prst="flowChartConnector">
              <a:avLst/>
            </a:prstGeom>
            <a:solidFill>
              <a:schemeClr val="bg1"/>
            </a:solidFill>
            <a:ln w="38100">
              <a:solidFill>
                <a:srgbClr val="2C8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 name="Graphic 13" descr="Group">
            <a:extLst>
              <a:ext uri="{FF2B5EF4-FFF2-40B4-BE49-F238E27FC236}">
                <a16:creationId xmlns:a16="http://schemas.microsoft.com/office/drawing/2014/main" id="{1DFBA3B9-5AB4-4B90-B7A1-47507FC26D8E}"/>
              </a:ext>
            </a:extLst>
          </p:cNvPr>
          <p:cNvPicPr>
            <a:picLocks noChangeAspect="1"/>
          </p:cNvPicPr>
          <p:nvPr/>
        </p:nvPicPr>
        <p:blipFill>
          <a:blip r:embed="rId2">
            <a:duotone>
              <a:prstClr val="black"/>
              <a:srgbClr val="2C87B2">
                <a:tint val="45000"/>
                <a:satMod val="400000"/>
              </a:srgbClr>
            </a:duotone>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13987" y="2774374"/>
            <a:ext cx="1142998" cy="1142998"/>
          </a:xfrm>
          <a:prstGeom prst="rect">
            <a:avLst/>
          </a:prstGeom>
        </p:spPr>
      </p:pic>
      <p:pic>
        <p:nvPicPr>
          <p:cNvPr id="9" name="Picture 8"/>
          <p:cNvPicPr>
            <a:picLocks noChangeAspect="1"/>
          </p:cNvPicPr>
          <p:nvPr/>
        </p:nvPicPr>
        <p:blipFill>
          <a:blip r:embed="rId4"/>
          <a:stretch>
            <a:fillRect/>
          </a:stretch>
        </p:blipFill>
        <p:spPr>
          <a:xfrm>
            <a:off x="9660429" y="190991"/>
            <a:ext cx="2391410" cy="1098853"/>
          </a:xfrm>
          <a:prstGeom prst="rect">
            <a:avLst/>
          </a:prstGeom>
        </p:spPr>
      </p:pic>
      <p:pic>
        <p:nvPicPr>
          <p:cNvPr id="10" name="Picture 9">
            <a:extLst>
              <a:ext uri="{FF2B5EF4-FFF2-40B4-BE49-F238E27FC236}">
                <a16:creationId xmlns:a16="http://schemas.microsoft.com/office/drawing/2014/main" id="{FAD8BB07-2C10-4520-A8E6-E0EE2A610CA2}"/>
              </a:ext>
            </a:extLst>
          </p:cNvPr>
          <p:cNvPicPr>
            <a:picLocks noChangeAspect="1"/>
          </p:cNvPicPr>
          <p:nvPr/>
        </p:nvPicPr>
        <p:blipFill>
          <a:blip r:embed="rId4"/>
          <a:stretch>
            <a:fillRect/>
          </a:stretch>
        </p:blipFill>
        <p:spPr>
          <a:xfrm>
            <a:off x="9447418" y="190991"/>
            <a:ext cx="2391410" cy="1098853"/>
          </a:xfrm>
          <a:prstGeom prst="rect">
            <a:avLst/>
          </a:prstGeom>
        </p:spPr>
      </p:pic>
    </p:spTree>
    <p:extLst>
      <p:ext uri="{BB962C8B-B14F-4D97-AF65-F5344CB8AC3E}">
        <p14:creationId xmlns:p14="http://schemas.microsoft.com/office/powerpoint/2010/main" val="136910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3B4631B-6849-4B46-929F-1BCD92199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45437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ctrTitle"/>
          </p:nvPr>
        </p:nvSpPr>
        <p:spPr>
          <a:xfrm>
            <a:off x="5632265" y="604977"/>
            <a:ext cx="5951914" cy="3446373"/>
          </a:xfrm>
          <a:noFill/>
          <a:ln w="19050">
            <a:noFill/>
            <a:prstDash val="dash"/>
          </a:ln>
        </p:spPr>
        <p:txBody>
          <a:bodyPr>
            <a:normAutofit fontScale="90000"/>
          </a:bodyPr>
          <a:lstStyle/>
          <a:p>
            <a:pPr algn="ctr"/>
            <a:r>
              <a:rPr lang="en-GB" sz="4800" dirty="0"/>
              <a:t>COVENTRY Rape and sexual abuse centre </a:t>
            </a:r>
            <a:br>
              <a:rPr lang="en-GB" sz="4800" dirty="0"/>
            </a:br>
            <a:r>
              <a:rPr lang="en-GB" sz="4800" dirty="0"/>
              <a:t>(CRASAC)</a:t>
            </a:r>
            <a:br>
              <a:rPr lang="en-GB" sz="4800" dirty="0"/>
            </a:br>
            <a:br>
              <a:rPr lang="en-GB" sz="4800" dirty="0"/>
            </a:br>
            <a:r>
              <a:rPr lang="en-GB" sz="4800" dirty="0"/>
              <a:t>SUPPORT FOR ALL</a:t>
            </a:r>
          </a:p>
        </p:txBody>
      </p:sp>
      <p:sp>
        <p:nvSpPr>
          <p:cNvPr id="3" name="Subtitle 2"/>
          <p:cNvSpPr>
            <a:spLocks noGrp="1"/>
          </p:cNvSpPr>
          <p:nvPr>
            <p:ph type="subTitle" idx="1"/>
          </p:nvPr>
        </p:nvSpPr>
        <p:spPr>
          <a:xfrm>
            <a:off x="5632265" y="4119613"/>
            <a:ext cx="5935535" cy="2058765"/>
          </a:xfrm>
          <a:noFill/>
          <a:ln w="19050">
            <a:noFill/>
            <a:prstDash val="dash"/>
          </a:ln>
        </p:spPr>
        <p:txBody>
          <a:bodyPr>
            <a:normAutofit/>
          </a:bodyPr>
          <a:lstStyle/>
          <a:p>
            <a:pPr algn="ctr"/>
            <a:r>
              <a:rPr lang="en-GB" dirty="0"/>
              <a:t>Kellie Ziemba– Strategic Lead  |    </a:t>
            </a:r>
            <a:r>
              <a:rPr lang="en-GB" dirty="0">
                <a:hlinkClick r:id="rId2"/>
              </a:rPr>
              <a:t>www.crasac.org.uk</a:t>
            </a:r>
            <a:r>
              <a:rPr lang="en-GB" dirty="0"/>
              <a:t>    |    10.08.2020</a:t>
            </a:r>
          </a:p>
          <a:p>
            <a:pPr algn="r"/>
            <a:endParaRPr lang="en-GB" dirty="0"/>
          </a:p>
        </p:txBody>
      </p:sp>
      <p:sp>
        <p:nvSpPr>
          <p:cNvPr id="12" name="Rectangle 11">
            <a:extLst>
              <a:ext uri="{FF2B5EF4-FFF2-40B4-BE49-F238E27FC236}">
                <a16:creationId xmlns:a16="http://schemas.microsoft.com/office/drawing/2014/main" id="{221C2D87-220B-4CDA-B9BD-22B22963D4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2794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 name="Rectangle 13">
            <a:extLst>
              <a:ext uri="{FF2B5EF4-FFF2-40B4-BE49-F238E27FC236}">
                <a16:creationId xmlns:a16="http://schemas.microsoft.com/office/drawing/2014/main" id="{24B9E382-7EAC-4D87-A646-6561866F6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6" name="Rounded Rectangle 11">
            <a:extLst>
              <a:ext uri="{FF2B5EF4-FFF2-40B4-BE49-F238E27FC236}">
                <a16:creationId xmlns:a16="http://schemas.microsoft.com/office/drawing/2014/main" id="{4578863C-12F1-491F-A46A-EFE0DB36AE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3992668"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54" y="2525726"/>
            <a:ext cx="3767655" cy="1593887"/>
          </a:xfrm>
          <a:prstGeom prst="rect">
            <a:avLst/>
          </a:prstGeom>
        </p:spPr>
      </p:pic>
      <p:pic>
        <p:nvPicPr>
          <p:cNvPr id="4" name="Picture 3"/>
          <p:cNvPicPr>
            <a:picLocks noChangeAspect="1"/>
          </p:cNvPicPr>
          <p:nvPr/>
        </p:nvPicPr>
        <p:blipFill>
          <a:blip r:embed="rId4"/>
          <a:stretch>
            <a:fillRect/>
          </a:stretch>
        </p:blipFill>
        <p:spPr>
          <a:xfrm>
            <a:off x="755454" y="777406"/>
            <a:ext cx="3768436" cy="1426588"/>
          </a:xfrm>
          <a:prstGeom prst="rect">
            <a:avLst/>
          </a:prstGeom>
        </p:spPr>
      </p:pic>
      <p:pic>
        <p:nvPicPr>
          <p:cNvPr id="6" name="Picture 5"/>
          <p:cNvPicPr>
            <a:picLocks noChangeAspect="1"/>
          </p:cNvPicPr>
          <p:nvPr/>
        </p:nvPicPr>
        <p:blipFill>
          <a:blip r:embed="rId5"/>
          <a:stretch>
            <a:fillRect/>
          </a:stretch>
        </p:blipFill>
        <p:spPr>
          <a:xfrm>
            <a:off x="755454" y="4647754"/>
            <a:ext cx="3767655" cy="1426588"/>
          </a:xfrm>
          <a:prstGeom prst="rect">
            <a:avLst/>
          </a:prstGeom>
        </p:spPr>
      </p:pic>
    </p:spTree>
    <p:extLst>
      <p:ext uri="{BB962C8B-B14F-4D97-AF65-F5344CB8AC3E}">
        <p14:creationId xmlns:p14="http://schemas.microsoft.com/office/powerpoint/2010/main" val="513610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4800" y="618601"/>
            <a:ext cx="8610600" cy="1293028"/>
          </a:xfrm>
        </p:spPr>
        <p:txBody>
          <a:bodyPr/>
          <a:lstStyle/>
          <a:p>
            <a:pPr algn="ctr"/>
            <a:r>
              <a:rPr lang="en-GB" dirty="0"/>
              <a:t>Overview</a:t>
            </a:r>
          </a:p>
        </p:txBody>
      </p:sp>
      <p:sp>
        <p:nvSpPr>
          <p:cNvPr id="3" name="Content Placeholder 2"/>
          <p:cNvSpPr>
            <a:spLocks noGrp="1"/>
          </p:cNvSpPr>
          <p:nvPr>
            <p:ph idx="1"/>
          </p:nvPr>
        </p:nvSpPr>
        <p:spPr>
          <a:xfrm>
            <a:off x="685800" y="1911629"/>
            <a:ext cx="10820400" cy="2656114"/>
          </a:xfrm>
        </p:spPr>
        <p:txBody>
          <a:bodyPr>
            <a:normAutofit fontScale="92500" lnSpcReduction="10000"/>
          </a:bodyPr>
          <a:lstStyle/>
          <a:p>
            <a:r>
              <a:rPr lang="en-GB" sz="2800" dirty="0"/>
              <a:t>About CRASAC</a:t>
            </a:r>
          </a:p>
          <a:p>
            <a:r>
              <a:rPr lang="en-GB" sz="2800" dirty="0"/>
              <a:t>Services available</a:t>
            </a:r>
          </a:p>
          <a:p>
            <a:r>
              <a:rPr lang="en-GB" sz="2800" dirty="0"/>
              <a:t>Service adaptation (Covid-19)</a:t>
            </a:r>
          </a:p>
          <a:p>
            <a:r>
              <a:rPr lang="en-GB" sz="2800" dirty="0"/>
              <a:t>Support for all</a:t>
            </a:r>
          </a:p>
          <a:p>
            <a:r>
              <a:rPr lang="en-GB" sz="2800" dirty="0"/>
              <a:t>Making a referral</a:t>
            </a:r>
          </a:p>
          <a:p>
            <a:r>
              <a:rPr lang="en-GB" sz="2800" dirty="0"/>
              <a:t>Contacts and links</a:t>
            </a:r>
          </a:p>
        </p:txBody>
      </p:sp>
      <p:pic>
        <p:nvPicPr>
          <p:cNvPr id="4" name="Picture 3"/>
          <p:cNvPicPr>
            <a:picLocks noChangeAspect="1"/>
          </p:cNvPicPr>
          <p:nvPr/>
        </p:nvPicPr>
        <p:blipFill>
          <a:blip r:embed="rId2"/>
          <a:stretch>
            <a:fillRect/>
          </a:stretch>
        </p:blipFill>
        <p:spPr>
          <a:xfrm>
            <a:off x="6583972" y="1745673"/>
            <a:ext cx="4922228" cy="4922982"/>
          </a:xfrm>
          <a:prstGeom prst="rect">
            <a:avLst/>
          </a:prstGeom>
        </p:spPr>
      </p:pic>
    </p:spTree>
    <p:extLst>
      <p:ext uri="{BB962C8B-B14F-4D97-AF65-F5344CB8AC3E}">
        <p14:creationId xmlns:p14="http://schemas.microsoft.com/office/powerpoint/2010/main" val="2444289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0800"/>
          </a:xfrm>
        </p:spPr>
        <p:txBody>
          <a:bodyPr/>
          <a:lstStyle/>
          <a:p>
            <a:pPr algn="ctr"/>
            <a:r>
              <a:rPr lang="en-GB" dirty="0"/>
              <a:t>About </a:t>
            </a:r>
            <a:r>
              <a:rPr lang="en-GB" dirty="0" err="1"/>
              <a:t>crasac</a:t>
            </a:r>
            <a:endParaRPr lang="en-GB" dirty="0"/>
          </a:p>
        </p:txBody>
      </p:sp>
      <p:sp>
        <p:nvSpPr>
          <p:cNvPr id="3" name="Content Placeholder 2"/>
          <p:cNvSpPr>
            <a:spLocks noGrp="1"/>
          </p:cNvSpPr>
          <p:nvPr>
            <p:ph idx="1"/>
          </p:nvPr>
        </p:nvSpPr>
        <p:spPr>
          <a:xfrm>
            <a:off x="417944" y="1568179"/>
            <a:ext cx="7774710" cy="4630030"/>
          </a:xfrm>
        </p:spPr>
        <p:txBody>
          <a:bodyPr>
            <a:normAutofit fontScale="85000" lnSpcReduction="20000"/>
          </a:bodyPr>
          <a:lstStyle/>
          <a:p>
            <a:r>
              <a:rPr lang="en-GB" sz="2400" dirty="0"/>
              <a:t>CRASAC exists to address the trauma and injustice of sexual violence and abuse through the provision of specialist services and to promote the needs and voices of victims and survivors through training and awareness raising</a:t>
            </a:r>
          </a:p>
          <a:p>
            <a:r>
              <a:rPr lang="en-GB" sz="2400" dirty="0"/>
              <a:t>We turn 40 in 2021!</a:t>
            </a:r>
          </a:p>
          <a:p>
            <a:r>
              <a:rPr lang="en-GB" sz="2400" dirty="0"/>
              <a:t>Support for ANY survivor of sexual violence and/or their supporters</a:t>
            </a:r>
          </a:p>
          <a:p>
            <a:r>
              <a:rPr lang="en-GB" sz="2400" dirty="0"/>
              <a:t>We know that there is no typical survivor, which is why we treat everyone who comes to us ​for support</a:t>
            </a:r>
            <a:br>
              <a:rPr lang="en-GB" sz="2400" dirty="0"/>
            </a:br>
            <a:r>
              <a:rPr lang="en-GB" sz="2400" dirty="0"/>
              <a:t>as an individual</a:t>
            </a:r>
          </a:p>
          <a:p>
            <a:r>
              <a:rPr lang="en-GB" sz="2400" dirty="0"/>
              <a:t>We work from an empowerment approach</a:t>
            </a:r>
          </a:p>
          <a:p>
            <a:r>
              <a:rPr lang="en-GB" sz="2400" dirty="0"/>
              <a:t>The incident(s) may have happened at any time</a:t>
            </a:r>
          </a:p>
          <a:p>
            <a:r>
              <a:rPr lang="en-GB" sz="2400" dirty="0"/>
              <a:t>Confidential</a:t>
            </a:r>
          </a:p>
          <a:p>
            <a:r>
              <a:rPr lang="en-GB" sz="2400" dirty="0"/>
              <a:t>No pressure to report to the Police</a:t>
            </a:r>
          </a:p>
          <a:p>
            <a:r>
              <a:rPr lang="en-GB" sz="2400" dirty="0"/>
              <a:t>Free to all</a:t>
            </a:r>
          </a:p>
          <a:p>
            <a:endParaRPr lang="en-GB" dirty="0"/>
          </a:p>
          <a:p>
            <a:endParaRPr lang="en-GB" dirty="0"/>
          </a:p>
          <a:p>
            <a:endParaRPr lang="en-GB" dirty="0"/>
          </a:p>
        </p:txBody>
      </p:sp>
      <p:pic>
        <p:nvPicPr>
          <p:cNvPr id="4" name="Picture 3"/>
          <p:cNvPicPr>
            <a:picLocks noChangeAspect="1"/>
          </p:cNvPicPr>
          <p:nvPr/>
        </p:nvPicPr>
        <p:blipFill>
          <a:blip r:embed="rId3"/>
          <a:stretch>
            <a:fillRect/>
          </a:stretch>
        </p:blipFill>
        <p:spPr>
          <a:xfrm>
            <a:off x="8488218" y="1694262"/>
            <a:ext cx="3221182" cy="3414056"/>
          </a:xfrm>
          <a:prstGeom prst="rect">
            <a:avLst/>
          </a:prstGeom>
        </p:spPr>
      </p:pic>
    </p:spTree>
    <p:extLst>
      <p:ext uri="{BB962C8B-B14F-4D97-AF65-F5344CB8AC3E}">
        <p14:creationId xmlns:p14="http://schemas.microsoft.com/office/powerpoint/2010/main" val="1523882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D22AC-DA45-4D9D-A7F2-54FB06D063F1}"/>
              </a:ext>
            </a:extLst>
          </p:cNvPr>
          <p:cNvSpPr>
            <a:spLocks noGrp="1"/>
          </p:cNvSpPr>
          <p:nvPr>
            <p:ph type="title"/>
          </p:nvPr>
        </p:nvSpPr>
        <p:spPr>
          <a:xfrm>
            <a:off x="1627239" y="616889"/>
            <a:ext cx="8610600" cy="1293028"/>
          </a:xfrm>
        </p:spPr>
        <p:txBody>
          <a:bodyPr>
            <a:normAutofit/>
          </a:bodyPr>
          <a:lstStyle/>
          <a:p>
            <a:pPr algn="ctr"/>
            <a:r>
              <a:rPr lang="en-GB" dirty="0"/>
              <a:t>Services available </a:t>
            </a:r>
          </a:p>
        </p:txBody>
      </p:sp>
      <p:sp>
        <p:nvSpPr>
          <p:cNvPr id="8" name="Content Placeholder 7">
            <a:extLst>
              <a:ext uri="{FF2B5EF4-FFF2-40B4-BE49-F238E27FC236}">
                <a16:creationId xmlns:a16="http://schemas.microsoft.com/office/drawing/2014/main" id="{DA7F6198-824D-448A-83D4-BFAD48490C28}"/>
              </a:ext>
            </a:extLst>
          </p:cNvPr>
          <p:cNvSpPr>
            <a:spLocks noGrp="1"/>
          </p:cNvSpPr>
          <p:nvPr>
            <p:ph idx="1"/>
          </p:nvPr>
        </p:nvSpPr>
        <p:spPr>
          <a:xfrm>
            <a:off x="677333" y="1641988"/>
            <a:ext cx="6057764" cy="4576698"/>
          </a:xfrm>
        </p:spPr>
        <p:txBody>
          <a:bodyPr>
            <a:normAutofit/>
          </a:bodyPr>
          <a:lstStyle/>
          <a:p>
            <a:r>
              <a:rPr lang="en-US" dirty="0"/>
              <a:t>Helpline- support and advice to survivors, supporters, and professionals</a:t>
            </a:r>
          </a:p>
          <a:p>
            <a:r>
              <a:rPr lang="en-US" dirty="0"/>
              <a:t>ISVA (Independent Sexual Violence Advisor) Service- advocacy and support</a:t>
            </a:r>
          </a:p>
          <a:p>
            <a:r>
              <a:rPr lang="en-US" dirty="0"/>
              <a:t>Crisis Counselling (referred from SARC)</a:t>
            </a:r>
          </a:p>
          <a:p>
            <a:r>
              <a:rPr lang="en-US" dirty="0"/>
              <a:t>Counselling (up to 26 sessions)</a:t>
            </a:r>
          </a:p>
          <a:p>
            <a:r>
              <a:rPr lang="en-US" dirty="0"/>
              <a:t>Emotional Support (Waitlist)</a:t>
            </a:r>
          </a:p>
          <a:p>
            <a:r>
              <a:rPr lang="en-US" dirty="0"/>
              <a:t>Parent Support Project</a:t>
            </a:r>
          </a:p>
          <a:p>
            <a:r>
              <a:rPr lang="en-US" dirty="0"/>
              <a:t>Young People’s Advisory Group (YPAG)</a:t>
            </a:r>
          </a:p>
          <a:p>
            <a:r>
              <a:rPr lang="en-US" dirty="0"/>
              <a:t>Community Outreach</a:t>
            </a:r>
          </a:p>
          <a:p>
            <a:endParaRPr lang="en-US" dirty="0"/>
          </a:p>
        </p:txBody>
      </p:sp>
      <p:pic>
        <p:nvPicPr>
          <p:cNvPr id="3" name="Picture 2"/>
          <p:cNvPicPr>
            <a:picLocks noChangeAspect="1"/>
          </p:cNvPicPr>
          <p:nvPr/>
        </p:nvPicPr>
        <p:blipFill>
          <a:blip r:embed="rId2"/>
          <a:stretch>
            <a:fillRect/>
          </a:stretch>
        </p:blipFill>
        <p:spPr>
          <a:xfrm>
            <a:off x="8011023" y="1769446"/>
            <a:ext cx="3176722" cy="4665550"/>
          </a:xfrm>
          <a:prstGeom prst="rect">
            <a:avLst/>
          </a:prstGeom>
        </p:spPr>
      </p:pic>
    </p:spTree>
    <p:extLst>
      <p:ext uri="{BB962C8B-B14F-4D97-AF65-F5344CB8AC3E}">
        <p14:creationId xmlns:p14="http://schemas.microsoft.com/office/powerpoint/2010/main" val="3466181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D22AC-DA45-4D9D-A7F2-54FB06D063F1}"/>
              </a:ext>
            </a:extLst>
          </p:cNvPr>
          <p:cNvSpPr>
            <a:spLocks noGrp="1"/>
          </p:cNvSpPr>
          <p:nvPr>
            <p:ph type="title"/>
          </p:nvPr>
        </p:nvSpPr>
        <p:spPr>
          <a:xfrm>
            <a:off x="1627239" y="616889"/>
            <a:ext cx="8610600" cy="1293028"/>
          </a:xfrm>
        </p:spPr>
        <p:txBody>
          <a:bodyPr>
            <a:normAutofit/>
          </a:bodyPr>
          <a:lstStyle/>
          <a:p>
            <a:pPr algn="ctr"/>
            <a:r>
              <a:rPr lang="en-GB" dirty="0"/>
              <a:t>Covid-19  adaptation</a:t>
            </a:r>
          </a:p>
        </p:txBody>
      </p:sp>
      <p:sp>
        <p:nvSpPr>
          <p:cNvPr id="8" name="Content Placeholder 7">
            <a:extLst>
              <a:ext uri="{FF2B5EF4-FFF2-40B4-BE49-F238E27FC236}">
                <a16:creationId xmlns:a16="http://schemas.microsoft.com/office/drawing/2014/main" id="{DA7F6198-824D-448A-83D4-BFAD48490C28}"/>
              </a:ext>
            </a:extLst>
          </p:cNvPr>
          <p:cNvSpPr>
            <a:spLocks noGrp="1"/>
          </p:cNvSpPr>
          <p:nvPr>
            <p:ph idx="1"/>
          </p:nvPr>
        </p:nvSpPr>
        <p:spPr>
          <a:xfrm>
            <a:off x="677333" y="1641988"/>
            <a:ext cx="6057764" cy="4576698"/>
          </a:xfrm>
        </p:spPr>
        <p:txBody>
          <a:bodyPr>
            <a:normAutofit lnSpcReduction="10000"/>
          </a:bodyPr>
          <a:lstStyle/>
          <a:p>
            <a:r>
              <a:rPr lang="en-US" dirty="0"/>
              <a:t>We are still here!</a:t>
            </a:r>
          </a:p>
          <a:p>
            <a:r>
              <a:rPr lang="en-US" dirty="0"/>
              <a:t>Helpline- call backs</a:t>
            </a:r>
          </a:p>
          <a:p>
            <a:r>
              <a:rPr lang="en-US" dirty="0"/>
              <a:t>ISVA- mostly phone support, some online, support at trials, police interviews etc.</a:t>
            </a:r>
          </a:p>
          <a:p>
            <a:r>
              <a:rPr lang="en-US" dirty="0"/>
              <a:t>Counselling- phone, online</a:t>
            </a:r>
          </a:p>
          <a:p>
            <a:r>
              <a:rPr lang="en-US" dirty="0"/>
              <a:t>Emotional support calls</a:t>
            </a:r>
          </a:p>
          <a:p>
            <a:r>
              <a:rPr lang="en-US" dirty="0"/>
              <a:t>Parent Support- phone support</a:t>
            </a:r>
          </a:p>
          <a:p>
            <a:r>
              <a:rPr lang="en-US" dirty="0"/>
              <a:t>Young People’s Advisory Group (YPAG)- online group</a:t>
            </a:r>
          </a:p>
          <a:p>
            <a:r>
              <a:rPr lang="en-US" dirty="0"/>
              <a:t>Community Outreach- virtual outreach</a:t>
            </a:r>
          </a:p>
          <a:p>
            <a:r>
              <a:rPr lang="en-US" dirty="0"/>
              <a:t>Currently planning partial transition to building and some face to face services</a:t>
            </a:r>
          </a:p>
          <a:p>
            <a:endParaRPr lang="en-US" dirty="0"/>
          </a:p>
        </p:txBody>
      </p:sp>
      <p:pic>
        <p:nvPicPr>
          <p:cNvPr id="4" name="Picture 3"/>
          <p:cNvPicPr>
            <a:picLocks noChangeAspect="1"/>
          </p:cNvPicPr>
          <p:nvPr/>
        </p:nvPicPr>
        <p:blipFill>
          <a:blip r:embed="rId2"/>
          <a:stretch>
            <a:fillRect/>
          </a:stretch>
        </p:blipFill>
        <p:spPr>
          <a:xfrm>
            <a:off x="7514761" y="2109130"/>
            <a:ext cx="4515693" cy="3013478"/>
          </a:xfrm>
          <a:prstGeom prst="rect">
            <a:avLst/>
          </a:prstGeom>
        </p:spPr>
      </p:pic>
      <p:sp>
        <p:nvSpPr>
          <p:cNvPr id="6" name="Rectangle 5"/>
          <p:cNvSpPr/>
          <p:nvPr/>
        </p:nvSpPr>
        <p:spPr>
          <a:xfrm>
            <a:off x="7672989" y="5849354"/>
            <a:ext cx="337464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a:ea typeface="+mn-ea"/>
                <a:cs typeface="+mn-cs"/>
              </a:rPr>
              <a:t>https://youtu.be/_0d2lx8rLU8</a:t>
            </a:r>
          </a:p>
        </p:txBody>
      </p:sp>
    </p:spTree>
    <p:extLst>
      <p:ext uri="{BB962C8B-B14F-4D97-AF65-F5344CB8AC3E}">
        <p14:creationId xmlns:p14="http://schemas.microsoft.com/office/powerpoint/2010/main" val="1662091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D22AC-DA45-4D9D-A7F2-54FB06D063F1}"/>
              </a:ext>
            </a:extLst>
          </p:cNvPr>
          <p:cNvSpPr>
            <a:spLocks noGrp="1"/>
          </p:cNvSpPr>
          <p:nvPr>
            <p:ph type="title"/>
          </p:nvPr>
        </p:nvSpPr>
        <p:spPr>
          <a:xfrm>
            <a:off x="1676400" y="262928"/>
            <a:ext cx="8610600" cy="1293028"/>
          </a:xfrm>
        </p:spPr>
        <p:txBody>
          <a:bodyPr>
            <a:normAutofit/>
          </a:bodyPr>
          <a:lstStyle/>
          <a:p>
            <a:pPr algn="ctr"/>
            <a:r>
              <a:rPr lang="en-GB" dirty="0"/>
              <a:t>Support for all</a:t>
            </a:r>
          </a:p>
        </p:txBody>
      </p:sp>
      <p:sp>
        <p:nvSpPr>
          <p:cNvPr id="8" name="Content Placeholder 7">
            <a:extLst>
              <a:ext uri="{FF2B5EF4-FFF2-40B4-BE49-F238E27FC236}">
                <a16:creationId xmlns:a16="http://schemas.microsoft.com/office/drawing/2014/main" id="{DA7F6198-824D-448A-83D4-BFAD48490C28}"/>
              </a:ext>
            </a:extLst>
          </p:cNvPr>
          <p:cNvSpPr>
            <a:spLocks noGrp="1"/>
          </p:cNvSpPr>
          <p:nvPr>
            <p:ph idx="1"/>
          </p:nvPr>
        </p:nvSpPr>
        <p:spPr>
          <a:xfrm>
            <a:off x="461024" y="1317524"/>
            <a:ext cx="6470718" cy="5074040"/>
          </a:xfrm>
        </p:spPr>
        <p:txBody>
          <a:bodyPr>
            <a:normAutofit/>
          </a:bodyPr>
          <a:lstStyle/>
          <a:p>
            <a:r>
              <a:rPr lang="en-US" dirty="0"/>
              <a:t>Non judgmental, non-discriminatory, anti racist</a:t>
            </a:r>
          </a:p>
          <a:p>
            <a:r>
              <a:rPr lang="en-US" dirty="0"/>
              <a:t>Women, men and anyone who identifies as any gender (or none)</a:t>
            </a:r>
          </a:p>
          <a:p>
            <a:r>
              <a:rPr lang="en-US" dirty="0"/>
              <a:t>Parents/</a:t>
            </a:r>
            <a:r>
              <a:rPr lang="en-US" dirty="0" err="1"/>
              <a:t>Carers</a:t>
            </a:r>
            <a:r>
              <a:rPr lang="en-US" dirty="0"/>
              <a:t> of very young children</a:t>
            </a:r>
          </a:p>
          <a:p>
            <a:r>
              <a:rPr lang="en-US" dirty="0"/>
              <a:t>Children and young people from 5 </a:t>
            </a:r>
          </a:p>
          <a:p>
            <a:r>
              <a:rPr lang="en-US" dirty="0"/>
              <a:t>We have survivors in their 70s and 80s in service (it is never too late)</a:t>
            </a:r>
          </a:p>
          <a:p>
            <a:r>
              <a:rPr lang="en-US" dirty="0"/>
              <a:t>Supporters of survivors</a:t>
            </a:r>
          </a:p>
          <a:p>
            <a:r>
              <a:rPr lang="en-US" dirty="0"/>
              <a:t>Free services (no recourse to public funds not a barrier)</a:t>
            </a:r>
          </a:p>
          <a:p>
            <a:r>
              <a:rPr lang="en-US" dirty="0"/>
              <a:t>Disabled access to building</a:t>
            </a:r>
          </a:p>
          <a:p>
            <a:r>
              <a:rPr lang="en-US" dirty="0"/>
              <a:t>Interpreters can be arranged</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7267790" y="1194814"/>
            <a:ext cx="4638042" cy="2604084"/>
          </a:xfrm>
          <a:prstGeom prst="rect">
            <a:avLst/>
          </a:prstGeom>
        </p:spPr>
      </p:pic>
      <p:pic>
        <p:nvPicPr>
          <p:cNvPr id="6" name="Picture 5"/>
          <p:cNvPicPr>
            <a:picLocks noChangeAspect="1"/>
          </p:cNvPicPr>
          <p:nvPr/>
        </p:nvPicPr>
        <p:blipFill>
          <a:blip r:embed="rId4"/>
          <a:stretch>
            <a:fillRect/>
          </a:stretch>
        </p:blipFill>
        <p:spPr>
          <a:xfrm>
            <a:off x="9989573" y="4045527"/>
            <a:ext cx="2095193" cy="269991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7790" y="4188691"/>
            <a:ext cx="2531992" cy="2413582"/>
          </a:xfrm>
          <a:prstGeom prst="rect">
            <a:avLst/>
          </a:prstGeom>
        </p:spPr>
      </p:pic>
    </p:spTree>
    <p:extLst>
      <p:ext uri="{BB962C8B-B14F-4D97-AF65-F5344CB8AC3E}">
        <p14:creationId xmlns:p14="http://schemas.microsoft.com/office/powerpoint/2010/main" val="101324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585AC-2D5E-4125-AD41-33094D8691B0}"/>
              </a:ext>
            </a:extLst>
          </p:cNvPr>
          <p:cNvSpPr>
            <a:spLocks noGrp="1"/>
          </p:cNvSpPr>
          <p:nvPr>
            <p:ph type="title"/>
          </p:nvPr>
        </p:nvSpPr>
        <p:spPr>
          <a:xfrm>
            <a:off x="0" y="210191"/>
            <a:ext cx="12192000" cy="1293028"/>
          </a:xfrm>
        </p:spPr>
        <p:txBody>
          <a:bodyPr/>
          <a:lstStyle/>
          <a:p>
            <a:pPr algn="ctr"/>
            <a:r>
              <a:rPr lang="en-GB" dirty="0"/>
              <a:t>Referrals &amp; Useful contacts</a:t>
            </a:r>
          </a:p>
        </p:txBody>
      </p:sp>
      <p:sp>
        <p:nvSpPr>
          <p:cNvPr id="3" name="Content Placeholder 2">
            <a:extLst>
              <a:ext uri="{FF2B5EF4-FFF2-40B4-BE49-F238E27FC236}">
                <a16:creationId xmlns:a16="http://schemas.microsoft.com/office/drawing/2014/main" id="{E0140E43-2D46-4004-9644-E4F58192CB79}"/>
              </a:ext>
            </a:extLst>
          </p:cNvPr>
          <p:cNvSpPr>
            <a:spLocks noGrp="1"/>
          </p:cNvSpPr>
          <p:nvPr>
            <p:ph idx="1"/>
          </p:nvPr>
        </p:nvSpPr>
        <p:spPr>
          <a:xfrm>
            <a:off x="685800" y="1503220"/>
            <a:ext cx="10820400" cy="4715466"/>
          </a:xfrm>
        </p:spPr>
        <p:txBody>
          <a:bodyPr>
            <a:normAutofit/>
          </a:bodyPr>
          <a:lstStyle/>
          <a:p>
            <a:r>
              <a:rPr lang="en-GB" dirty="0"/>
              <a:t>CRASAC:  Helpline: 02476 277777 or email: </a:t>
            </a:r>
            <a:r>
              <a:rPr lang="en-GB" dirty="0">
                <a:hlinkClick r:id="rId2"/>
              </a:rPr>
              <a:t>helpline@crasac.org.uk</a:t>
            </a:r>
            <a:endParaRPr lang="en-GB" dirty="0"/>
          </a:p>
          <a:p>
            <a:r>
              <a:rPr lang="en-GB" dirty="0">
                <a:hlinkClick r:id="rId3"/>
              </a:rPr>
              <a:t>www.crasac.org.uk</a:t>
            </a:r>
            <a:endParaRPr lang="en-GB" dirty="0"/>
          </a:p>
          <a:p>
            <a:pPr marL="0" indent="0">
              <a:buNone/>
            </a:pPr>
            <a:endParaRPr lang="en-GB" dirty="0"/>
          </a:p>
          <a:p>
            <a:r>
              <a:rPr lang="en-GB" dirty="0"/>
              <a:t>Sky Blue Centre (SARC): 0800 970 0370</a:t>
            </a:r>
          </a:p>
          <a:p>
            <a:endParaRPr lang="en-GB" dirty="0"/>
          </a:p>
          <a:p>
            <a:r>
              <a:rPr lang="en-GB" dirty="0"/>
              <a:t>National Rape Crisis hotline: 0808 8029999 or </a:t>
            </a:r>
            <a:r>
              <a:rPr lang="en-GB" dirty="0">
                <a:hlinkClick r:id="rId4"/>
              </a:rPr>
              <a:t>www.rapecrisis.org.uk</a:t>
            </a:r>
            <a:r>
              <a:rPr lang="en-GB" dirty="0"/>
              <a:t> </a:t>
            </a:r>
          </a:p>
          <a:p>
            <a:r>
              <a:rPr lang="en-GB" dirty="0"/>
              <a:t>Also has a ‘live chat’ facility </a:t>
            </a:r>
          </a:p>
          <a:p>
            <a:endParaRPr lang="en-GB" dirty="0"/>
          </a:p>
          <a:p>
            <a:r>
              <a:rPr lang="en-GB" dirty="0"/>
              <a:t>Rugby Rosa (Warwickshire): 01788 551 151</a:t>
            </a:r>
          </a:p>
          <a:p>
            <a:endParaRPr lang="en-GB" dirty="0"/>
          </a:p>
          <a:p>
            <a:r>
              <a:rPr lang="en-GB" dirty="0" err="1"/>
              <a:t>Safeline</a:t>
            </a:r>
            <a:r>
              <a:rPr lang="en-GB" dirty="0"/>
              <a:t> (Warwickshire): 0808 800 5005</a:t>
            </a:r>
          </a:p>
          <a:p>
            <a:endParaRPr lang="en-GB" dirty="0"/>
          </a:p>
          <a:p>
            <a:endParaRPr lang="en-GB" dirty="0"/>
          </a:p>
        </p:txBody>
      </p:sp>
    </p:spTree>
    <p:extLst>
      <p:ext uri="{BB962C8B-B14F-4D97-AF65-F5344CB8AC3E}">
        <p14:creationId xmlns:p14="http://schemas.microsoft.com/office/powerpoint/2010/main" val="4264686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4923" y="2020344"/>
            <a:ext cx="7162154" cy="4781119"/>
          </a:xfrm>
        </p:spPr>
      </p:pic>
      <p:pic>
        <p:nvPicPr>
          <p:cNvPr id="3" name="Picture 2" descr="A picture containing drawing&#10;&#10;Description automatically generated">
            <a:extLst>
              <a:ext uri="{FF2B5EF4-FFF2-40B4-BE49-F238E27FC236}">
                <a16:creationId xmlns:a16="http://schemas.microsoft.com/office/drawing/2014/main" id="{5098C539-C2E3-4B47-AB76-97BDED4BCEF6}"/>
              </a:ext>
            </a:extLst>
          </p:cNvPr>
          <p:cNvPicPr>
            <a:picLocks noChangeAspect="1"/>
          </p:cNvPicPr>
          <p:nvPr/>
        </p:nvPicPr>
        <p:blipFill>
          <a:blip r:embed="rId4"/>
          <a:stretch>
            <a:fillRect/>
          </a:stretch>
        </p:blipFill>
        <p:spPr>
          <a:xfrm>
            <a:off x="0" y="0"/>
            <a:ext cx="12192000" cy="2020344"/>
          </a:xfrm>
          <a:prstGeom prst="rect">
            <a:avLst/>
          </a:prstGeom>
        </p:spPr>
      </p:pic>
    </p:spTree>
    <p:extLst>
      <p:ext uri="{BB962C8B-B14F-4D97-AF65-F5344CB8AC3E}">
        <p14:creationId xmlns:p14="http://schemas.microsoft.com/office/powerpoint/2010/main" val="1778125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30FF9E2-E142-4661-BD22-448A82D7938E}"/>
              </a:ext>
            </a:extLst>
          </p:cNvPr>
          <p:cNvSpPr>
            <a:spLocks noGrp="1"/>
          </p:cNvSpPr>
          <p:nvPr>
            <p:ph type="title"/>
          </p:nvPr>
        </p:nvSpPr>
        <p:spPr>
          <a:xfrm>
            <a:off x="1136428" y="304800"/>
            <a:ext cx="7474172" cy="1038225"/>
          </a:xfrm>
        </p:spPr>
        <p:txBody>
          <a:bodyPr vert="horz" lIns="91440" tIns="45720" rIns="91440" bIns="45720" rtlCol="0" anchor="ctr">
            <a:normAutofit/>
          </a:bodyPr>
          <a:lstStyle/>
          <a:p>
            <a:pPr>
              <a:lnSpc>
                <a:spcPct val="100000"/>
              </a:lnSpc>
            </a:pPr>
            <a:r>
              <a:rPr lang="en-US" kern="1200" dirty="0">
                <a:solidFill>
                  <a:schemeClr val="tx1"/>
                </a:solidFill>
                <a:latin typeface="+mj-lt"/>
                <a:ea typeface="+mj-ea"/>
                <a:cs typeface="+mj-cs"/>
              </a:rPr>
              <a:t>           Harder to Reach Groups                                    </a:t>
            </a:r>
          </a:p>
        </p:txBody>
      </p:sp>
      <p:sp>
        <p:nvSpPr>
          <p:cNvPr id="11" name="Content Placeholder 10">
            <a:extLst>
              <a:ext uri="{FF2B5EF4-FFF2-40B4-BE49-F238E27FC236}">
                <a16:creationId xmlns:a16="http://schemas.microsoft.com/office/drawing/2014/main" id="{7CC7AA2F-D9D0-4848-8340-D30841BA758A}"/>
              </a:ext>
            </a:extLst>
          </p:cNvPr>
          <p:cNvSpPr>
            <a:spLocks noGrp="1"/>
          </p:cNvSpPr>
          <p:nvPr>
            <p:ph idx="1"/>
          </p:nvPr>
        </p:nvSpPr>
        <p:spPr>
          <a:xfrm>
            <a:off x="257175" y="1266826"/>
            <a:ext cx="8477250" cy="4848224"/>
          </a:xfrm>
        </p:spPr>
        <p:txBody>
          <a:bodyPr vert="horz" lIns="91440" tIns="45720" rIns="91440" bIns="45720" rtlCol="0" anchor="ctr">
            <a:normAutofit/>
          </a:bodyPr>
          <a:lstStyle/>
          <a:p>
            <a:r>
              <a:rPr lang="en-US" dirty="0"/>
              <a:t>Due to our accommodation being ‘supported accommodation’ rather than Refuge accommodation we are able to better reach the harder to reach communities including specialist provision for Black Asian Minority Ethnic and Refugee victims, lesbian, gay, bisexual and transgender communities, older people and people with care and support needs.</a:t>
            </a:r>
          </a:p>
          <a:p>
            <a:pPr lvl="0"/>
            <a:r>
              <a:rPr lang="en-US" dirty="0"/>
              <a:t>Disability Units that can accommodate Live in Career if needed</a:t>
            </a:r>
          </a:p>
          <a:p>
            <a:pPr lvl="0"/>
            <a:endParaRPr lang="en-US" sz="2200" dirty="0"/>
          </a:p>
        </p:txBody>
      </p:sp>
      <p:sp>
        <p:nvSpPr>
          <p:cNvPr id="22" name="Rectangle 1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1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descr="Users">
            <a:extLst>
              <a:ext uri="{FF2B5EF4-FFF2-40B4-BE49-F238E27FC236}">
                <a16:creationId xmlns:a16="http://schemas.microsoft.com/office/drawing/2014/main" id="{EFC253EF-6755-40CB-A66D-CD143D3867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888553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D7D420B0-51FC-4FFE-99C0-AED4A31D8A71}"/>
              </a:ext>
            </a:extLst>
          </p:cNvPr>
          <p:cNvGraphicFramePr>
            <a:graphicFrameLocks noGrp="1"/>
          </p:cNvGraphicFramePr>
          <p:nvPr>
            <p:ph idx="4294967295"/>
            <p:extLst/>
          </p:nvPr>
        </p:nvGraphicFramePr>
        <p:xfrm>
          <a:off x="381000" y="653256"/>
          <a:ext cx="11430000" cy="5551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5328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450254" y="1141930"/>
            <a:ext cx="4648200" cy="4594337"/>
            <a:chOff x="450254" y="1141930"/>
            <a:chExt cx="4648200" cy="4594337"/>
          </a:xfrm>
        </p:grpSpPr>
        <p:sp>
          <p:nvSpPr>
            <p:cNvPr id="7" name="Flowchart: Connector 6"/>
            <p:cNvSpPr/>
            <p:nvPr/>
          </p:nvSpPr>
          <p:spPr>
            <a:xfrm>
              <a:off x="450254" y="1141930"/>
              <a:ext cx="4648200" cy="4594337"/>
            </a:xfrm>
            <a:prstGeom prst="flowChartConnector">
              <a:avLst/>
            </a:prstGeom>
            <a:solidFill>
              <a:schemeClr val="bg1"/>
            </a:solidFill>
            <a:ln w="76200">
              <a:solidFill>
                <a:srgbClr val="2C8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8" descr="House">
              <a:extLst>
                <a:ext uri="{FF2B5EF4-FFF2-40B4-BE49-F238E27FC236}">
                  <a16:creationId xmlns:a16="http://schemas.microsoft.com/office/drawing/2014/main" id="{E0106456-F273-46CB-93C2-6E366000801E}"/>
                </a:ext>
              </a:extLst>
            </p:cNvPr>
            <p:cNvPicPr>
              <a:picLocks noChangeAspect="1"/>
            </p:cNvPicPr>
            <p:nvPr/>
          </p:nvPicPr>
          <p:blipFill>
            <a:blip r:embed="rId2">
              <a:duotone>
                <a:prstClr val="black"/>
                <a:srgbClr val="2C87B2">
                  <a:tint val="45000"/>
                  <a:satMod val="400000"/>
                </a:srgbClr>
              </a:duotone>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64343" y="1629087"/>
              <a:ext cx="3620021" cy="3620021"/>
            </a:xfrm>
            <a:prstGeom prst="rect">
              <a:avLst/>
            </a:prstGeom>
          </p:spPr>
        </p:pic>
      </p:grpSp>
      <p:sp>
        <p:nvSpPr>
          <p:cNvPr id="5" name="Content Placeholder 4">
            <a:extLst>
              <a:ext uri="{FF2B5EF4-FFF2-40B4-BE49-F238E27FC236}">
                <a16:creationId xmlns:a16="http://schemas.microsoft.com/office/drawing/2014/main" id="{496513C8-3322-442A-A807-192A06333A20}"/>
              </a:ext>
            </a:extLst>
          </p:cNvPr>
          <p:cNvSpPr>
            <a:spLocks noGrp="1"/>
          </p:cNvSpPr>
          <p:nvPr>
            <p:ph idx="4294967295"/>
          </p:nvPr>
        </p:nvSpPr>
        <p:spPr>
          <a:xfrm>
            <a:off x="5295900" y="647700"/>
            <a:ext cx="6619875" cy="5413375"/>
          </a:xfrm>
        </p:spPr>
        <p:txBody>
          <a:bodyPr vert="horz" lIns="91440" tIns="45720" rIns="91440" bIns="45720" rtlCol="0" anchor="ctr">
            <a:normAutofit/>
          </a:bodyPr>
          <a:lstStyle/>
          <a:p>
            <a:pPr lvl="0"/>
            <a:r>
              <a:rPr lang="en-US" sz="2000" dirty="0">
                <a:solidFill>
                  <a:srgbClr val="000000"/>
                </a:solidFill>
              </a:rPr>
              <a:t>Victims living at Valley House have access to support 24/7</a:t>
            </a:r>
          </a:p>
          <a:p>
            <a:pPr lvl="0"/>
            <a:r>
              <a:rPr lang="en-US" sz="2000" dirty="0">
                <a:solidFill>
                  <a:srgbClr val="000000"/>
                </a:solidFill>
              </a:rPr>
              <a:t>Referrals can be made 24/7 into the service, direct to Valley House on 02476266290 or 0800 328 9084 or via email </a:t>
            </a:r>
            <a:r>
              <a:rPr lang="en-US" sz="2000" b="1" u="sng" dirty="0">
                <a:solidFill>
                  <a:srgbClr val="000000"/>
                </a:solidFill>
              </a:rPr>
              <a:t>referrals@valleyhouse.org.uk</a:t>
            </a:r>
          </a:p>
          <a:p>
            <a:pPr lvl="0"/>
            <a:r>
              <a:rPr lang="en-US" sz="2000" dirty="0">
                <a:solidFill>
                  <a:srgbClr val="000000"/>
                </a:solidFill>
              </a:rPr>
              <a:t>We have accommodation for male, LGBT,Older People, Disability, parents with older boys as most of our accommodation is single and victims don’t have to share. Valley House have accommodation for victims who have disabilities, which can accommodate a live-in career if required</a:t>
            </a:r>
          </a:p>
          <a:p>
            <a:pPr lvl="0"/>
            <a:r>
              <a:rPr lang="en-US" sz="2000" dirty="0">
                <a:solidFill>
                  <a:srgbClr val="000000"/>
                </a:solidFill>
              </a:rPr>
              <a:t>Valley House can be flexible with accommodation for victims who are high risk and still have non-dependent children living with them </a:t>
            </a:r>
            <a:r>
              <a:rPr lang="en-US" sz="2000" b="1" dirty="0">
                <a:solidFill>
                  <a:srgbClr val="000000"/>
                </a:solidFill>
              </a:rPr>
              <a:t>(dependent on circumstances to keep families together)</a:t>
            </a:r>
            <a:endParaRPr lang="en-US" sz="2000" dirty="0">
              <a:solidFill>
                <a:srgbClr val="000000"/>
              </a:solidFill>
            </a:endParaRPr>
          </a:p>
          <a:p>
            <a:endParaRPr lang="en-US" sz="1600" dirty="0">
              <a:solidFill>
                <a:srgbClr val="000000"/>
              </a:solidFill>
            </a:endParaRPr>
          </a:p>
        </p:txBody>
      </p:sp>
    </p:spTree>
    <p:extLst>
      <p:ext uri="{BB962C8B-B14F-4D97-AF65-F5344CB8AC3E}">
        <p14:creationId xmlns:p14="http://schemas.microsoft.com/office/powerpoint/2010/main" val="418142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C87B2"/>
        </a:solid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5D838F39-DCAE-4626-8F9C-65E81AD341AB}"/>
              </a:ext>
            </a:extLst>
          </p:cNvPr>
          <p:cNvSpPr>
            <a:spLocks noGrp="1"/>
          </p:cNvSpPr>
          <p:nvPr>
            <p:ph type="title"/>
          </p:nvPr>
        </p:nvSpPr>
        <p:spPr>
          <a:xfrm>
            <a:off x="838200" y="620742"/>
            <a:ext cx="10515600" cy="1325563"/>
          </a:xfrm>
        </p:spPr>
        <p:txBody>
          <a:bodyPr>
            <a:normAutofit/>
          </a:bodyPr>
          <a:lstStyle/>
          <a:p>
            <a:r>
              <a:rPr lang="en-GB" dirty="0">
                <a:solidFill>
                  <a:srgbClr val="FFFFFF"/>
                </a:solidFill>
              </a:rPr>
              <a:t>The Valley House Offer</a:t>
            </a:r>
          </a:p>
        </p:txBody>
      </p:sp>
      <p:sp>
        <p:nvSpPr>
          <p:cNvPr id="9" name="Content Placeholder 8">
            <a:extLst>
              <a:ext uri="{FF2B5EF4-FFF2-40B4-BE49-F238E27FC236}">
                <a16:creationId xmlns:a16="http://schemas.microsoft.com/office/drawing/2014/main" id="{75507614-D9B4-4670-8E0F-CB302E107AB3}"/>
              </a:ext>
            </a:extLst>
          </p:cNvPr>
          <p:cNvSpPr>
            <a:spLocks noGrp="1"/>
          </p:cNvSpPr>
          <p:nvPr>
            <p:ph sz="half" idx="1"/>
          </p:nvPr>
        </p:nvSpPr>
        <p:spPr>
          <a:xfrm>
            <a:off x="475866" y="2266345"/>
            <a:ext cx="5460109" cy="3910617"/>
          </a:xfrm>
        </p:spPr>
        <p:txBody>
          <a:bodyPr>
            <a:normAutofit/>
          </a:bodyPr>
          <a:lstStyle/>
          <a:p>
            <a:r>
              <a:rPr lang="en-GB" sz="20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Support includes:</a:t>
            </a:r>
            <a:endParaRPr lang="en-GB"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solidFill>
                  <a:srgbClr val="FFFFFF"/>
                </a:solidFill>
                <a:latin typeface="Arial" panose="020B0604020202020204" pitchFamily="34" charset="0"/>
                <a:ea typeface="Calibri" panose="020F0502020204030204" pitchFamily="34" charset="0"/>
                <a:cs typeface="Times New Roman" panose="02020603050405020304" pitchFamily="18" charset="0"/>
              </a:rPr>
              <a:t>Risk assessment and safety planning</a:t>
            </a:r>
            <a:endParaRPr lang="en-GB"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solidFill>
                  <a:srgbClr val="FFFFFF"/>
                </a:solidFill>
                <a:latin typeface="Arial" panose="020B0604020202020204" pitchFamily="34" charset="0"/>
                <a:ea typeface="Calibri" panose="020F0502020204030204" pitchFamily="34" charset="0"/>
                <a:cs typeface="Times New Roman" panose="02020603050405020304" pitchFamily="18" charset="0"/>
              </a:rPr>
              <a:t>Culturally specific support</a:t>
            </a:r>
            <a:endParaRPr lang="en-GB"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solidFill>
                  <a:srgbClr val="FFFFFF"/>
                </a:solidFill>
                <a:latin typeface="Arial" panose="020B0604020202020204" pitchFamily="34" charset="0"/>
                <a:ea typeface="Calibri" panose="020F0502020204030204" pitchFamily="34" charset="0"/>
                <a:cs typeface="Times New Roman" panose="02020603050405020304" pitchFamily="18" charset="0"/>
              </a:rPr>
              <a:t>Practical and emotional support</a:t>
            </a:r>
            <a:endParaRPr lang="en-GB"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solidFill>
                  <a:srgbClr val="FFFFFF"/>
                </a:solidFill>
                <a:latin typeface="Arial" panose="020B0604020202020204" pitchFamily="34" charset="0"/>
                <a:ea typeface="Calibri" panose="020F0502020204030204" pitchFamily="34" charset="0"/>
                <a:cs typeface="Times New Roman" panose="02020603050405020304" pitchFamily="18" charset="0"/>
              </a:rPr>
              <a:t>1 to1 case work and structured group work</a:t>
            </a:r>
            <a:endParaRPr lang="en-GB"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solidFill>
                  <a:srgbClr val="FFFFFF"/>
                </a:solidFill>
                <a:latin typeface="Arial" panose="020B0604020202020204" pitchFamily="34" charset="0"/>
                <a:ea typeface="Calibri" panose="020F0502020204030204" pitchFamily="34" charset="0"/>
                <a:cs typeface="Times New Roman" panose="02020603050405020304" pitchFamily="18" charset="0"/>
              </a:rPr>
              <a:t>Court support for service users involved in criminal justice and civil proceedings</a:t>
            </a:r>
            <a:endParaRPr lang="en-GB"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solidFill>
                  <a:srgbClr val="FFFFFF"/>
                </a:solidFill>
                <a:latin typeface="Arial" panose="020B0604020202020204" pitchFamily="34" charset="0"/>
                <a:ea typeface="Calibri" panose="020F0502020204030204" pitchFamily="34" charset="0"/>
                <a:cs typeface="Times New Roman" panose="02020603050405020304" pitchFamily="18" charset="0"/>
              </a:rPr>
              <a:t>Family support work</a:t>
            </a:r>
            <a:endParaRPr lang="en-GB"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solidFill>
                  <a:srgbClr val="FFFFFF"/>
                </a:solidFill>
                <a:latin typeface="Arial" panose="020B0604020202020204" pitchFamily="34" charset="0"/>
                <a:ea typeface="Calibri" panose="020F0502020204030204" pitchFamily="34" charset="0"/>
                <a:cs typeface="Times New Roman" panose="02020603050405020304" pitchFamily="18" charset="0"/>
              </a:rPr>
              <a:t>Signposting and advocacy</a:t>
            </a:r>
            <a:endParaRPr lang="en-GB"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endParaRPr lang="en-GB" sz="1700" dirty="0">
              <a:solidFill>
                <a:srgbClr val="FFFFFF"/>
              </a:solidFill>
            </a:endParaRPr>
          </a:p>
        </p:txBody>
      </p:sp>
      <p:sp>
        <p:nvSpPr>
          <p:cNvPr id="10" name="Content Placeholder 9">
            <a:extLst>
              <a:ext uri="{FF2B5EF4-FFF2-40B4-BE49-F238E27FC236}">
                <a16:creationId xmlns:a16="http://schemas.microsoft.com/office/drawing/2014/main" id="{458DEB68-4ABE-44A5-A302-7F1C4F5EAA27}"/>
              </a:ext>
            </a:extLst>
          </p:cNvPr>
          <p:cNvSpPr>
            <a:spLocks noGrp="1"/>
          </p:cNvSpPr>
          <p:nvPr>
            <p:ph sz="half" idx="2"/>
          </p:nvPr>
        </p:nvSpPr>
        <p:spPr>
          <a:xfrm>
            <a:off x="6256020" y="2266345"/>
            <a:ext cx="5097780" cy="3910618"/>
          </a:xfrm>
          <a:solidFill>
            <a:srgbClr val="2C87B2"/>
          </a:solidFill>
        </p:spPr>
        <p:txBody>
          <a:bodyPr>
            <a:normAutofit/>
          </a:bodyPr>
          <a:lstStyle/>
          <a:p>
            <a:pPr>
              <a:spcAft>
                <a:spcPts val="0"/>
              </a:spcAft>
            </a:pPr>
            <a:r>
              <a:rPr lang="en-GB" sz="20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Valley House also offers:</a:t>
            </a:r>
            <a:endParaRPr lang="en-GB"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solidFill>
                  <a:srgbClr val="FFFFFF"/>
                </a:solidFill>
                <a:latin typeface="Segoe UI" panose="020B0502040204020203" pitchFamily="34" charset="0"/>
                <a:ea typeface="Times New Roman" panose="02020603050405020304" pitchFamily="18" charset="0"/>
                <a:cs typeface="Times New Roman" panose="02020603050405020304" pitchFamily="18" charset="0"/>
              </a:rPr>
              <a:t>Peer support groups</a:t>
            </a:r>
            <a:endParaRPr lang="en-GB"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solidFill>
                  <a:srgbClr val="FFFFFF"/>
                </a:solidFill>
                <a:latin typeface="Segoe UI" panose="020B0502040204020203" pitchFamily="34" charset="0"/>
                <a:ea typeface="Times New Roman" panose="02020603050405020304" pitchFamily="18" charset="0"/>
                <a:cs typeface="Times New Roman" panose="02020603050405020304" pitchFamily="18" charset="0"/>
              </a:rPr>
              <a:t>Coffee mornings</a:t>
            </a:r>
            <a:endParaRPr lang="en-GB"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solidFill>
                  <a:srgbClr val="FFFFFF"/>
                </a:solidFill>
                <a:latin typeface="Arial" panose="020B0604020202020204" pitchFamily="34" charset="0"/>
                <a:ea typeface="Calibri" panose="020F0502020204030204" pitchFamily="34" charset="0"/>
                <a:cs typeface="Times New Roman" panose="02020603050405020304" pitchFamily="18" charset="0"/>
              </a:rPr>
              <a:t>Counselling Service</a:t>
            </a:r>
            <a:endParaRPr lang="en-GB"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solidFill>
                  <a:srgbClr val="FFFFFF"/>
                </a:solidFill>
                <a:latin typeface="Arial" panose="020B0604020202020204" pitchFamily="34" charset="0"/>
                <a:ea typeface="Calibri" panose="020F0502020204030204" pitchFamily="34" charset="0"/>
                <a:cs typeface="Times New Roman" panose="02020603050405020304" pitchFamily="18" charset="0"/>
              </a:rPr>
              <a:t>Service user involvement and volunteering opportunities</a:t>
            </a:r>
            <a:endParaRPr lang="en-GB"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solidFill>
                  <a:srgbClr val="FFFFFF"/>
                </a:solidFill>
                <a:latin typeface="Arial" panose="020B0604020202020204" pitchFamily="34" charset="0"/>
                <a:ea typeface="Calibri" panose="020F0502020204030204" pitchFamily="34" charset="0"/>
                <a:cs typeface="Times New Roman" panose="02020603050405020304" pitchFamily="18" charset="0"/>
              </a:rPr>
              <a:t>Learning and development opportunities</a:t>
            </a:r>
            <a:endParaRPr lang="en-GB"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solidFill>
                  <a:srgbClr val="FFFFFF"/>
                </a:solidFill>
                <a:latin typeface="Arial" panose="020B0604020202020204" pitchFamily="34" charset="0"/>
                <a:ea typeface="Calibri" panose="020F0502020204030204" pitchFamily="34" charset="0"/>
                <a:cs typeface="Times New Roman" panose="02020603050405020304" pitchFamily="18" charset="0"/>
              </a:rPr>
              <a:t>Social activities</a:t>
            </a:r>
            <a:endParaRPr lang="en-GB"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2000" dirty="0">
              <a:solidFill>
                <a:srgbClr val="FFFFFF"/>
              </a:solidFill>
            </a:endParaRPr>
          </a:p>
        </p:txBody>
      </p:sp>
    </p:spTree>
    <p:extLst>
      <p:ext uri="{BB962C8B-B14F-4D97-AF65-F5344CB8AC3E}">
        <p14:creationId xmlns:p14="http://schemas.microsoft.com/office/powerpoint/2010/main" val="3201163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C38FE538-00CC-4D25-9625-F15B64F07842}"/>
              </a:ext>
            </a:extLst>
          </p:cNvPr>
          <p:cNvGraphicFramePr>
            <a:graphicFrameLocks noGrp="1"/>
          </p:cNvGraphicFramePr>
          <p:nvPr>
            <p:ph idx="4294967295"/>
            <p:extLst/>
          </p:nvPr>
        </p:nvGraphicFramePr>
        <p:xfrm>
          <a:off x="733425" y="642938"/>
          <a:ext cx="10725150" cy="4081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Parallelogram 1"/>
          <p:cNvSpPr/>
          <p:nvPr/>
        </p:nvSpPr>
        <p:spPr>
          <a:xfrm>
            <a:off x="-1649338" y="5367908"/>
            <a:ext cx="11215634" cy="1490093"/>
          </a:xfrm>
          <a:prstGeom prst="parallelogram">
            <a:avLst>
              <a:gd name="adj" fmla="val 46794"/>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arallelogram 5"/>
          <p:cNvSpPr/>
          <p:nvPr/>
        </p:nvSpPr>
        <p:spPr>
          <a:xfrm>
            <a:off x="9016005" y="5367908"/>
            <a:ext cx="3905236" cy="1490093"/>
          </a:xfrm>
          <a:prstGeom prst="parallelogram">
            <a:avLst>
              <a:gd name="adj" fmla="val 46794"/>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782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344597" y="-641551"/>
            <a:ext cx="5374299" cy="7760787"/>
            <a:chOff x="206466" y="-658176"/>
            <a:chExt cx="5374299" cy="7760787"/>
          </a:xfrm>
        </p:grpSpPr>
        <p:sp>
          <p:nvSpPr>
            <p:cNvPr id="7" name="Rectangle 6"/>
            <p:cNvSpPr/>
            <p:nvPr/>
          </p:nvSpPr>
          <p:spPr>
            <a:xfrm>
              <a:off x="937986" y="470925"/>
              <a:ext cx="3708829" cy="588542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hord 7"/>
            <p:cNvSpPr/>
            <p:nvPr/>
          </p:nvSpPr>
          <p:spPr>
            <a:xfrm rot="15835138" flipH="1">
              <a:off x="-986778" y="535068"/>
              <a:ext cx="7760787" cy="5374299"/>
            </a:xfrm>
            <a:prstGeom prst="chord">
              <a:avLst>
                <a:gd name="adj1" fmla="val 1393438"/>
                <a:gd name="adj2" fmla="val 8483325"/>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26BC223D-A778-4EB9-8C97-8D2EE280C388}"/>
              </a:ext>
            </a:extLst>
          </p:cNvPr>
          <p:cNvSpPr>
            <a:spLocks noGrp="1"/>
          </p:cNvSpPr>
          <p:nvPr>
            <p:ph type="title"/>
          </p:nvPr>
        </p:nvSpPr>
        <p:spPr>
          <a:xfrm>
            <a:off x="863029" y="1012004"/>
            <a:ext cx="3416158" cy="4795408"/>
          </a:xfrm>
        </p:spPr>
        <p:txBody>
          <a:bodyPr>
            <a:normAutofit/>
          </a:bodyPr>
          <a:lstStyle/>
          <a:p>
            <a:r>
              <a:rPr lang="en-GB" dirty="0">
                <a:solidFill>
                  <a:srgbClr val="FFFFFF"/>
                </a:solidFill>
              </a:rPr>
              <a:t>Making a referral to Valley House</a:t>
            </a:r>
          </a:p>
        </p:txBody>
      </p:sp>
      <p:graphicFrame>
        <p:nvGraphicFramePr>
          <p:cNvPr id="5" name="Content Placeholder 2">
            <a:extLst>
              <a:ext uri="{FF2B5EF4-FFF2-40B4-BE49-F238E27FC236}">
                <a16:creationId xmlns:a16="http://schemas.microsoft.com/office/drawing/2014/main" id="{8F79C672-79C5-4074-BBA8-FD80B47DAED9}"/>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2049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2B2A868B-6BC2-4B3E-98B9-1258F41035D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5.xml><?xml version="1.0" encoding="utf-8"?>
<a:theme xmlns:a="http://schemas.openxmlformats.org/drawingml/2006/main" name="1_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0BEAB637567F40865FEF344214A239" ma:contentTypeVersion="15" ma:contentTypeDescription="Create a new document." ma:contentTypeScope="" ma:versionID="adf529d097e6033acdb324a9600898b9">
  <xsd:schema xmlns:xsd="http://www.w3.org/2001/XMLSchema" xmlns:xs="http://www.w3.org/2001/XMLSchema" xmlns:p="http://schemas.microsoft.com/office/2006/metadata/properties" xmlns:ns2="29153cd0-b497-4906-922d-f0828351c77b" xmlns:ns3="e8598414-b8b6-4047-aa30-65305a42929c" targetNamespace="http://schemas.microsoft.com/office/2006/metadata/properties" ma:root="true" ma:fieldsID="5a7252a22ccad1100a448cfca45a30c3" ns2:_="" ns3:_="">
    <xsd:import namespace="29153cd0-b497-4906-922d-f0828351c77b"/>
    <xsd:import namespace="e8598414-b8b6-4047-aa30-65305a42929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Services" minOccurs="0"/>
                <xsd:element ref="ns2:Providers_x002f_CCC" minOccurs="0"/>
                <xsd:element ref="ns2:Year_x0020__x0026__x0020_Qtr_x002f_Month" minOccurs="0"/>
                <xsd:element ref="ns2:MediaServiceOCR"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153cd0-b497-4906-922d-f0828351c77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Services" ma:index="15" nillable="true" ma:displayName="Services" ma:description="Services" ma:format="Dropdown" ma:internalName="Services">
      <xsd:simpleType>
        <xsd:restriction base="dms:Choice">
          <xsd:enumeration value="Clarifications"/>
          <xsd:enumeration value="Communications/Marketing"/>
          <xsd:enumeration value="Contract Planner"/>
          <xsd:enumeration value="CQC Reports"/>
          <xsd:enumeration value="Dialogue Structure"/>
          <xsd:enumeration value="Expression of Interest"/>
          <xsd:enumeration value="Extension Letters"/>
          <xsd:enumeration value="Final Bid"/>
          <xsd:enumeration value="Guidance Documents"/>
          <xsd:enumeration value="Infectious Diseases"/>
          <xsd:enumeration value="Joint COMS Meetings (Logs/Agenda's)"/>
          <xsd:enumeration value="Joint COMS Meetings (Supporting Papers)"/>
          <xsd:enumeration value="KPI Performance Data"/>
          <xsd:enumeration value="Mobilisation"/>
          <xsd:enumeration value="OOA - Out of Area (Gum)"/>
          <xsd:enumeration value="Origonal Contract"/>
          <xsd:enumeration value="Policies"/>
          <xsd:enumeration value="Provider Spreadsheets"/>
          <xsd:enumeration value="Quality Reports (Annual)"/>
          <xsd:enumeration value="Quality Reports (Quarter)"/>
          <xsd:enumeration value="Sharepoint Docs"/>
          <xsd:enumeration value="Specifications"/>
          <xsd:enumeration value="Variations"/>
        </xsd:restriction>
      </xsd:simpleType>
    </xsd:element>
    <xsd:element name="Providers_x002f_CCC" ma:index="16" nillable="true" ma:displayName="Providers/CCC" ma:format="Dropdown" ma:internalName="Providers_x002f_CCC">
      <xsd:simpleType>
        <xsd:restriction base="dms:Choice">
          <xsd:enumeration value="Activate Energy Ltd"/>
          <xsd:enumeration value="Arley Medical Services (Lot 3)"/>
          <xsd:enumeration value="Be Active Be Healthy (SLIMMING WORLD)"/>
          <xsd:enumeration value="Blue Sky Center"/>
          <xsd:enumeration value="CAB (Coventry Citizens Advice Bureau)"/>
          <xsd:enumeration value="CCC - One body One Life (OBOL)"/>
          <xsd:enumeration value="CGL (Drugs and Alcohol)"/>
          <xsd:enumeration value="Compass"/>
          <xsd:enumeration value="Coventry and Warwickshire Mind"/>
          <xsd:enumeration value="CRASAC"/>
          <xsd:enumeration value="CWPT (Adult Lifestyles)"/>
          <xsd:enumeration value="CWPT (COMS - FNP - Family Nurse Partnership)"/>
          <xsd:enumeration value="CWPT (COMS - HV - Health Visiting)"/>
          <xsd:enumeration value="CWPT (COMS - Logs/Agenda's)"/>
          <xsd:enumeration value="CWPT (ISH - Integrated Sexual Health)"/>
          <xsd:enumeration value="CWPT (SSiP - Stop Smoking in Pregnancy)"/>
          <xsd:enumeration value="CWPT (SSS - Stop Smoking Framework)"/>
          <xsd:enumeration value="Energy Survey Services"/>
          <xsd:enumeration value="Exec Lounge"/>
          <xsd:enumeration value="Foleshill Women’s Training (Mamta)"/>
          <xsd:enumeration value="Groundworks (Cook and Eat Well)"/>
          <xsd:enumeration value="Haven"/>
          <xsd:enumeration value="Ice Creates (Adults Lifestyles - Health Checks NHS)"/>
          <xsd:enumeration value="Ice Creates (Adults Lifestyles - SSS - Stop Smoking )"/>
          <xsd:enumeration value="Ice Creates (Adults Lifestyles - Advisors)"/>
          <xsd:enumeration value="Ice  Creates (Implementation)"/>
          <xsd:enumeration value="North 51"/>
          <xsd:enumeration value="Pansante Healthcare Ltd"/>
          <xsd:enumeration value="Pinnacle Health Partnership LLP"/>
          <xsd:enumeration value="Rehab Framework"/>
          <xsd:enumeration value="Rockwarm Insulation Ltd"/>
          <xsd:enumeration value="Seven Trent Water"/>
          <xsd:enumeration value="SNUG heating"/>
          <xsd:enumeration value="Step Jockey"/>
          <xsd:enumeration value="SWFT (South Warwickshire Foundation Trust )"/>
          <xsd:enumeration value="Travelklinix"/>
          <xsd:enumeration value="Turnaround"/>
          <xsd:enumeration value="UHCW (Infectious Diseases)"/>
          <xsd:enumeration value="UHCW (SSS - Stop Smoking Framework)"/>
        </xsd:restriction>
      </xsd:simpleType>
    </xsd:element>
    <xsd:element name="Year_x0020__x0026__x0020_Qtr_x002f_Month" ma:index="17" nillable="true" ma:displayName="Year &amp; Qtr/Month" ma:format="Dropdown" ma:internalName="Year_x0020__x0026__x0020_Qtr_x002f_Month">
      <xsd:simpleType>
        <xsd:restriction base="dms:Choice">
          <xsd:enumeration value="2017/18"/>
          <xsd:enumeration value="2017/18 Qtr.1"/>
          <xsd:enumeration value="2017/18 Qtr.2"/>
          <xsd:enumeration value="2017/18 Qtr.3"/>
          <xsd:enumeration value="2017/18 Qtr.4"/>
          <xsd:enumeration value="2018/19"/>
          <xsd:enumeration value="2018/19 Qtr.1"/>
          <xsd:enumeration value="2018/19 Qtr.2"/>
          <xsd:enumeration value="2018/19 Qtr.3"/>
          <xsd:enumeration value="2018/19 Qtr.4"/>
          <xsd:enumeration value="2018 January"/>
          <xsd:enumeration value="2018 February"/>
          <xsd:enumeration value="2018 March"/>
          <xsd:enumeration value="2018 April"/>
          <xsd:enumeration value="2018 May"/>
          <xsd:enumeration value="2018 June"/>
          <xsd:enumeration value="2018 July"/>
          <xsd:enumeration value="2018 August"/>
          <xsd:enumeration value="2018 September"/>
          <xsd:enumeration value="2018 October"/>
          <xsd:enumeration value="2018 November"/>
          <xsd:enumeration value="2018 December"/>
          <xsd:enumeration value="2019 January"/>
          <xsd:enumeration value="2019 February"/>
          <xsd:enumeration value="2019 March"/>
        </xsd:restriction>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598414-b8b6-4047-aa30-65305a42929c"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ervices xmlns="29153cd0-b497-4906-922d-f0828351c77b" xsi:nil="true"/>
    <Providers_x002f_CCC xmlns="29153cd0-b497-4906-922d-f0828351c77b" xsi:nil="true"/>
    <Year_x0020__x0026__x0020_Qtr_x002f_Month xmlns="29153cd0-b497-4906-922d-f0828351c77b" xsi:nil="true"/>
  </documentManagement>
</p:properties>
</file>

<file path=customXml/itemProps1.xml><?xml version="1.0" encoding="utf-8"?>
<ds:datastoreItem xmlns:ds="http://schemas.openxmlformats.org/officeDocument/2006/customXml" ds:itemID="{C31988B0-2429-4628-ADDF-AF0DB685A3A0}">
  <ds:schemaRefs>
    <ds:schemaRef ds:uri="http://schemas.microsoft.com/sharepoint/v3/contenttype/forms"/>
  </ds:schemaRefs>
</ds:datastoreItem>
</file>

<file path=customXml/itemProps2.xml><?xml version="1.0" encoding="utf-8"?>
<ds:datastoreItem xmlns:ds="http://schemas.openxmlformats.org/officeDocument/2006/customXml" ds:itemID="{ED6BDBA5-AD95-4DD3-9E48-A80250FB75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153cd0-b497-4906-922d-f0828351c77b"/>
    <ds:schemaRef ds:uri="e8598414-b8b6-4047-aa30-65305a4292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4B348E-DC06-4BB4-806B-EB2D63EDD268}">
  <ds:schemaRefs>
    <ds:schemaRef ds:uri="http://purl.org/dc/terms/"/>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infopath/2007/PartnerControls"/>
    <ds:schemaRef ds:uri="http://schemas.microsoft.com/office/2006/metadata/properties"/>
    <ds:schemaRef ds:uri="e8598414-b8b6-4047-aa30-65305a42929c"/>
    <ds:schemaRef ds:uri="29153cd0-b497-4906-922d-f0828351c77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316</TotalTime>
  <Words>2647</Words>
  <Application>Microsoft Office PowerPoint</Application>
  <PresentationFormat>Widescreen</PresentationFormat>
  <Paragraphs>319</Paragraphs>
  <Slides>37</Slides>
  <Notes>5</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37</vt:i4>
      </vt:variant>
    </vt:vector>
  </HeadingPairs>
  <TitlesOfParts>
    <vt:vector size="49" baseType="lpstr">
      <vt:lpstr>Arial</vt:lpstr>
      <vt:lpstr>Calibri</vt:lpstr>
      <vt:lpstr>Calibri Light</vt:lpstr>
      <vt:lpstr>Century Gothic</vt:lpstr>
      <vt:lpstr>Segoe UI</vt:lpstr>
      <vt:lpstr>Trebuchet MS</vt:lpstr>
      <vt:lpstr>Wingdings 3</vt:lpstr>
      <vt:lpstr>Office Theme</vt:lpstr>
      <vt:lpstr>Vapor Trail</vt:lpstr>
      <vt:lpstr>1_Office Theme</vt:lpstr>
      <vt:lpstr>Facet</vt:lpstr>
      <vt:lpstr>1_Facet</vt:lpstr>
      <vt:lpstr> Domestic Abuse and Sexual Violence - who can access services</vt:lpstr>
      <vt:lpstr>PowerPoint Presentation</vt:lpstr>
      <vt:lpstr>Valley House Supported Accommodation</vt:lpstr>
      <vt:lpstr>           Harder to Reach Groups                                    </vt:lpstr>
      <vt:lpstr>PowerPoint Presentation</vt:lpstr>
      <vt:lpstr>PowerPoint Presentation</vt:lpstr>
      <vt:lpstr>The Valley House Offer</vt:lpstr>
      <vt:lpstr>PowerPoint Presentation</vt:lpstr>
      <vt:lpstr>Making a referral to Valley House</vt:lpstr>
      <vt:lpstr>Key contacts at Valley House</vt:lpstr>
      <vt:lpstr>PowerPoint Presentation</vt:lpstr>
      <vt:lpstr>PowerPoint Presentation</vt:lpstr>
      <vt:lpstr>PowerPoint Presentation</vt:lpstr>
      <vt:lpstr>Support available in Coventry</vt:lpstr>
      <vt:lpstr>PowerPoint Presentation</vt:lpstr>
      <vt:lpstr>PowerPoint Presentation</vt:lpstr>
      <vt:lpstr>PowerPoint Presentation</vt:lpstr>
      <vt:lpstr>No Recourse  for Public Funds</vt:lpstr>
      <vt:lpstr>Male  Victim  Services</vt:lpstr>
      <vt:lpstr>How can you refer? </vt:lpstr>
      <vt:lpstr>Contacting Panahghar directly </vt:lpstr>
      <vt:lpstr>PowerPoint Presentation</vt:lpstr>
      <vt:lpstr> SAFE TO TALK Freephone helpline 0800 111 4998 Secure Referral Email: referrals@coventryhaven.cjsm.net Non-secure email (password protect documents): referrals@coventryhaven.co.uk:</vt:lpstr>
      <vt:lpstr>PowerPoint Presentation</vt:lpstr>
      <vt:lpstr>IDVA (HIGH RISK VICTIMS)</vt:lpstr>
      <vt:lpstr>CASE BASED SUPPORT (FOR STANDARD and MEDIUM RISK) </vt:lpstr>
      <vt:lpstr>AFTERCARE</vt:lpstr>
      <vt:lpstr>SANCTUARY SCHEME </vt:lpstr>
      <vt:lpstr>COVENTRY HAVEN WOMEN’S AID - FULL SERVICE OFFER</vt:lpstr>
      <vt:lpstr>COVENTRY Rape and sexual abuse centre  (CRASAC)  SUPPORT FOR ALL</vt:lpstr>
      <vt:lpstr>Overview</vt:lpstr>
      <vt:lpstr>About crasac</vt:lpstr>
      <vt:lpstr>Services available </vt:lpstr>
      <vt:lpstr>Covid-19  adaptation</vt:lpstr>
      <vt:lpstr>Support for all</vt:lpstr>
      <vt:lpstr>Referrals &amp; Useful contacts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Domestic Abuse and Sexual Violence - who can access services</dc:title>
  <dc:creator>Watts, Hannah</dc:creator>
  <cp:lastModifiedBy>Watts, Hannah</cp:lastModifiedBy>
  <cp:revision>2</cp:revision>
  <dcterms:created xsi:type="dcterms:W3CDTF">2020-08-04T07:57:47Z</dcterms:created>
  <dcterms:modified xsi:type="dcterms:W3CDTF">2020-08-05T06:51:50Z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0x010100390BEAB637567F40865FEF344214A239</vt:lpwstr>
  </property>
</Properties>
</file>