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51816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/>
          <p:nvPr>
            <p:ph type="body" sz="quarter" idx="13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6" name="“Type a quote here.”"/>
          <p:cNvSpPr txBox="1"/>
          <p:nvPr>
            <p:ph type="body" sz="quarter" idx="14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/>
          <p:nvPr>
            <p:ph type="pic" idx="13"/>
          </p:nvPr>
        </p:nvSpPr>
        <p:spPr>
          <a:xfrm>
            <a:off x="-114300" y="0"/>
            <a:ext cx="14622784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/>
          <p:nvPr>
            <p:ph type="pic" idx="13"/>
          </p:nvPr>
        </p:nvSpPr>
        <p:spPr>
          <a:xfrm>
            <a:off x="622300" y="101600"/>
            <a:ext cx="11760200" cy="7840134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/>
          <p:nvPr>
            <p:ph type="pic" sz="half" idx="13"/>
          </p:nvPr>
        </p:nvSpPr>
        <p:spPr>
          <a:xfrm>
            <a:off x="6807200" y="5969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Title Text"/>
          <p:cNvSpPr txBox="1"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3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6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Image"/>
          <p:cNvSpPr/>
          <p:nvPr>
            <p:ph type="pic" sz="half" idx="13"/>
          </p:nvPr>
        </p:nvSpPr>
        <p:spPr>
          <a:xfrm>
            <a:off x="-838200" y="2997200"/>
            <a:ext cx="8286750" cy="5524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/>
          <p:nvPr>
            <p:ph type="pic" sz="quarter" idx="13"/>
          </p:nvPr>
        </p:nvSpPr>
        <p:spPr>
          <a:xfrm>
            <a:off x="6642100" y="914400"/>
            <a:ext cx="5727700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Image"/>
          <p:cNvSpPr/>
          <p:nvPr>
            <p:ph type="pic" sz="quarter" idx="14"/>
          </p:nvPr>
        </p:nvSpPr>
        <p:spPr>
          <a:xfrm>
            <a:off x="6654800" y="4851400"/>
            <a:ext cx="5753100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Image"/>
          <p:cNvSpPr/>
          <p:nvPr>
            <p:ph type="pic" sz="half" idx="15"/>
          </p:nvPr>
        </p:nvSpPr>
        <p:spPr>
          <a:xfrm>
            <a:off x="622300" y="5842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caroline.ryder@coventry.gov.uk" TargetMode="External"/><Relationship Id="rId3" Type="http://schemas.openxmlformats.org/officeDocument/2006/relationships/hyperlink" Target="mailto:N.pennistion@west-midlands.pnn.police.u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Harmony hill field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Harmony hill fields</a:t>
            </a:r>
          </a:p>
        </p:txBody>
      </p:sp>
      <p:sp>
        <p:nvSpPr>
          <p:cNvPr id="132" name="Using a whole life course approach to tackling violenc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Using a whole life course approach to tackling violence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Violence is preventable not inevi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Violence is preventable not inevitable</a:t>
            </a:r>
          </a:p>
        </p:txBody>
      </p:sp>
      <p:sp>
        <p:nvSpPr>
          <p:cNvPr id="135" name="Whole life course approach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Whole life course approach</a:t>
            </a:r>
          </a:p>
        </p:txBody>
      </p:sp>
      <p:pic>
        <p:nvPicPr>
          <p:cNvPr id="136" name="Whole life course.jpg" descr="Whole life cours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90180" y="-271178"/>
            <a:ext cx="4118383" cy="102959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evelop a trauma informed network that embeds the approach locally…"/>
          <p:cNvSpPr txBox="1"/>
          <p:nvPr>
            <p:ph type="body" idx="1"/>
          </p:nvPr>
        </p:nvSpPr>
        <p:spPr>
          <a:xfrm>
            <a:off x="508000" y="984250"/>
            <a:ext cx="11988800" cy="7785100"/>
          </a:xfrm>
          <a:prstGeom prst="rect">
            <a:avLst/>
          </a:prstGeom>
        </p:spPr>
        <p:txBody>
          <a:bodyPr/>
          <a:lstStyle/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Develop a trauma informed network that embeds the approach locally 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Establish ACE awareness in local early years services, increasing earlier intervention with families impacted by risk factors as described above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Provide a robust transition program from Y6 to Y7 for local school children 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Increase the provision of open access safe spaces locally, providing places of safety at key times i.e. after school, and weekend evenings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Provide a detached youth provision operating during weekends to engage the most hard to reach young people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Work with local young people in Hillfields to develop a credible counter-narrative and communicate this to the community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Collaborate with the community, voluntary and statutory sector, and businesses to reclaim public space and engage with the most hard to reach community members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Incorporate MVP, IRIS and existing local diversionary activity ensuring coordinated pathways and effective links to primary care, schools and youth services 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indent="-317500" defTabSz="457200">
              <a:spcBef>
                <a:spcPts val="0"/>
              </a:spcBef>
              <a:buClr>
                <a:srgbClr val="BEBEBE"/>
              </a:buClr>
              <a:buSzPct val="125000"/>
              <a:buFont typeface="Helvetica"/>
              <a:buChar char="•"/>
              <a:defRPr sz="246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Provide campaigns that focus on health and develop partnerships between the pilot and pharmacies, increasing accessibility to the project and primary prevention activity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ucce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Successes</a:t>
            </a:r>
          </a:p>
        </p:txBody>
      </p:sp>
      <p:sp>
        <p:nvSpPr>
          <p:cNvPr id="141" name="Early years, building the network, setting founda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Early years, building the network, setting foundations</a:t>
            </a:r>
          </a:p>
          <a:p>
            <a:pPr>
              <a:buBlip>
                <a:blip r:embed="rId2"/>
              </a:buBlip>
            </a:pPr>
          </a:p>
        </p:txBody>
      </p:sp>
      <p:pic>
        <p:nvPicPr>
          <p:cNvPr id="142" name="unknown.png" descr="unknow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8000" y="3035300"/>
            <a:ext cx="7315200" cy="426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English Overview.png" descr="English Overview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6574" y="0"/>
            <a:ext cx="6891652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hase 2 - Sept ‘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Phase 2 - Sept ‘20</a:t>
            </a:r>
          </a:p>
        </p:txBody>
      </p:sp>
      <p:sp>
        <p:nvSpPr>
          <p:cNvPr id="147" name="Growing the net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Growing the network</a:t>
            </a:r>
          </a:p>
          <a:p>
            <a:pPr>
              <a:buBlip>
                <a:blip r:embed="rId2"/>
              </a:buBlip>
            </a:pPr>
            <a:r>
              <a:t>Focus on early years and prevention</a:t>
            </a:r>
          </a:p>
          <a:p>
            <a:pPr>
              <a:buBlip>
                <a:blip r:embed="rId2"/>
              </a:buBlip>
            </a:pPr>
            <a:r>
              <a:t>Community Navigator</a:t>
            </a:r>
          </a:p>
          <a:p>
            <a:pPr>
              <a:buBlip>
                <a:blip r:embed="rId2"/>
              </a:buBlip>
            </a:pPr>
            <a:r>
              <a:t>Lift and shift within Coventry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aroline.ryder@coventry.gov.uk - Programme Manager - Youth Violence, Coventry City Council…"/>
          <p:cNvSpPr txBox="1"/>
          <p:nvPr>
            <p:ph type="title"/>
          </p:nvPr>
        </p:nvSpPr>
        <p:spPr>
          <a:xfrm>
            <a:off x="671066" y="1395164"/>
            <a:ext cx="11825734" cy="449763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4200"/>
              </a:spcBef>
              <a:defRPr cap="none" sz="3400">
                <a:latin typeface="+mn-lt"/>
                <a:ea typeface="+mn-ea"/>
                <a:cs typeface="+mn-cs"/>
                <a:sym typeface="Gill Sans"/>
              </a:defRPr>
            </a:pPr>
            <a:r>
              <a:rPr u="sng">
                <a:hlinkClick r:id="rId2" invalidUrl="" action="" tgtFrame="" tooltip="" history="1" highlightClick="0" endSnd="0"/>
              </a:rPr>
              <a:t>caroline.ryder@coventry.gov.uk</a:t>
            </a:r>
            <a:r>
              <a:t> - Programme Manager - Youth Violence, Coventry City Council</a:t>
            </a:r>
          </a:p>
          <a:p>
            <a:pPr>
              <a:lnSpc>
                <a:spcPct val="100000"/>
              </a:lnSpc>
              <a:spcBef>
                <a:spcPts val="4200"/>
              </a:spcBef>
              <a:defRPr cap="none" sz="3400">
                <a:latin typeface="+mn-lt"/>
                <a:ea typeface="+mn-ea"/>
                <a:cs typeface="+mn-cs"/>
                <a:sym typeface="Gill Sans"/>
              </a:defRPr>
            </a:pPr>
            <a:r>
              <a:rPr u="sng">
                <a:hlinkClick r:id="rId3" invalidUrl="" action="" tgtFrame="" tooltip="" history="1" highlightClick="0" endSnd="0"/>
              </a:rPr>
              <a:t>N.pennistion@west-midlands.pnn.police.uk</a:t>
            </a:r>
            <a:r>
              <a:t> - Regional Manager- Localities, West Midlands Violence Reduction Unit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