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78" r:id="rId3"/>
    <p:sldMasterId id="2147483690" r:id="rId4"/>
    <p:sldMasterId id="2147483702" r:id="rId5"/>
    <p:sldMasterId id="2147483714" r:id="rId6"/>
    <p:sldMasterId id="2147483726" r:id="rId7"/>
    <p:sldMasterId id="2147483738" r:id="rId8"/>
    <p:sldMasterId id="2147483750" r:id="rId9"/>
  </p:sldMasterIdLst>
  <p:notesMasterIdLst>
    <p:notesMasterId r:id="rId41"/>
  </p:notesMasterIdLst>
  <p:sldIdLst>
    <p:sldId id="256" r:id="rId10"/>
    <p:sldId id="257" r:id="rId11"/>
    <p:sldId id="278" r:id="rId12"/>
    <p:sldId id="279" r:id="rId13"/>
    <p:sldId id="283" r:id="rId14"/>
    <p:sldId id="284" r:id="rId15"/>
    <p:sldId id="285" r:id="rId16"/>
    <p:sldId id="286" r:id="rId17"/>
    <p:sldId id="287" r:id="rId18"/>
    <p:sldId id="288" r:id="rId19"/>
    <p:sldId id="289" r:id="rId20"/>
    <p:sldId id="290" r:id="rId21"/>
    <p:sldId id="280" r:id="rId22"/>
    <p:sldId id="281"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2" r:id="rId36"/>
    <p:sldId id="273" r:id="rId37"/>
    <p:sldId id="274" r:id="rId38"/>
    <p:sldId id="275" r:id="rId39"/>
    <p:sldId id="277"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080">
          <p15:clr>
            <a:srgbClr val="A4A3A4"/>
          </p15:clr>
        </p15:guide>
        <p15:guide id="2" orient="horz" pos="240">
          <p15:clr>
            <a:srgbClr val="A4A3A4"/>
          </p15:clr>
        </p15:guide>
        <p15:guide id="3" orient="horz" pos="360">
          <p15:clr>
            <a:srgbClr val="A4A3A4"/>
          </p15:clr>
        </p15:guide>
        <p15:guide id="4" pos="240">
          <p15:clr>
            <a:srgbClr val="A4A3A4"/>
          </p15:clr>
        </p15:guide>
        <p15:guide id="5" orient="horz" pos="3840">
          <p15:clr>
            <a:srgbClr val="A4A3A4"/>
          </p15:clr>
        </p15:guide>
        <p15:guide id="6" pos="312">
          <p15:clr>
            <a:srgbClr val="A4A3A4"/>
          </p15:clr>
        </p15:guide>
        <p15:guide id="7" pos="1920">
          <p15:clr>
            <a:srgbClr val="A4A3A4"/>
          </p15:clr>
        </p15:guide>
        <p15:guide id="8" pos="4128">
          <p15:clr>
            <a:srgbClr val="A4A3A4"/>
          </p15:clr>
        </p15:guide>
        <p15:guide id="9" pos="2160">
          <p15:clr>
            <a:srgbClr val="A4A3A4"/>
          </p15:clr>
        </p15:guide>
        <p15:guide id="10" pos="5880">
          <p15:clr>
            <a:srgbClr val="A4A3A4"/>
          </p15:clr>
        </p15:guide>
        <p15:guide id="11" orient="horz" pos="1896">
          <p15:clr>
            <a:srgbClr val="A4A3A4"/>
          </p15:clr>
        </p15:guide>
        <p15:guide id="12" orient="horz" pos="1200">
          <p15:clr>
            <a:srgbClr val="A4A3A4"/>
          </p15:clr>
        </p15:guide>
        <p15:guide id="13" orient="horz" pos="1392">
          <p15:clr>
            <a:srgbClr val="A4A3A4"/>
          </p15:clr>
        </p15:guide>
        <p15:guide id="14" orient="horz" pos="2136">
          <p15:clr>
            <a:srgbClr val="A4A3A4"/>
          </p15:clr>
        </p15:guide>
        <p15:guide id="15" orient="horz" pos="1296">
          <p15:clr>
            <a:srgbClr val="A4A3A4"/>
          </p15:clr>
        </p15:guide>
        <p15:guide id="16" orient="horz" pos="2160">
          <p15:clr>
            <a:srgbClr val="A4A3A4"/>
          </p15:clr>
        </p15:guide>
        <p15:guide id="17" pos="7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8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00" y="-64"/>
      </p:cViewPr>
      <p:guideLst>
        <p:guide orient="horz" pos="4080"/>
        <p:guide orient="horz" pos="240"/>
        <p:guide orient="horz" pos="360"/>
        <p:guide orient="horz" pos="3840"/>
        <p:guide orient="horz" pos="1896"/>
        <p:guide orient="horz" pos="1200"/>
        <p:guide orient="horz" pos="1392"/>
        <p:guide orient="horz" pos="2136"/>
        <p:guide orient="horz" pos="1296"/>
        <p:guide orient="horz" pos="2160"/>
        <p:guide pos="240"/>
        <p:guide pos="312"/>
        <p:guide pos="1920"/>
        <p:guide pos="4128"/>
        <p:guide pos="2160"/>
        <p:guide pos="5880"/>
        <p:guide pos="7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48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ab486a007_0_1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8ab486a007_0_1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ab486a007_0_901:notes"/>
          <p:cNvSpPr txBox="1">
            <a:spLocks noGrp="1"/>
          </p:cNvSpPr>
          <p:nvPr>
            <p:ph type="body" idx="1"/>
          </p:nvPr>
        </p:nvSpPr>
        <p:spPr>
          <a:xfrm>
            <a:off x="685800" y="4343393"/>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13 curriculum are the top boxes, excluding the first three.</a:t>
            </a:r>
            <a:endParaRPr/>
          </a:p>
        </p:txBody>
      </p:sp>
      <p:sp>
        <p:nvSpPr>
          <p:cNvPr id="193" name="Google Shape;193;g8ab486a007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482d17e5e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7482d17e5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ab486a007_0_1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8ab486a007_0_1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ab486a007_0_1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8ab486a007_0_1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ab486a007_0_1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8ab486a007_0_1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ab486a007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8ab486a007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ab486a007_0_1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ab486a007_0_1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8ab486a007_0_1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ab486a007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8ab486a007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ab486a007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8ab486a00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ab486a007_0_156:notes"/>
          <p:cNvSpPr>
            <a:spLocks noGrp="1" noRot="1" noChangeAspect="1"/>
          </p:cNvSpPr>
          <p:nvPr>
            <p:ph type="sldImg" idx="2"/>
          </p:nvPr>
        </p:nvSpPr>
        <p:spPr>
          <a:xfrm>
            <a:off x="754063" y="1184275"/>
            <a:ext cx="5684837"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ab486a007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8ab486a007_0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ab486a007_0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ab486a007_0_1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8ab486a007_0_1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8ab486a007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8ab486a007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ab486a007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8ab486a007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ab486a007_0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8ab486a007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b486a007_0_1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8ab486a007_0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11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b486a007_0_1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8ab486a007_0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56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b486a007_0_1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8ab486a007_0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29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b486a007_0_1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8ab486a007_0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18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ab486a007_0_1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8ab486a007_0_1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482d17e5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7482d17e5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513"/>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2887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79203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10483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7809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71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60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2" y="1956637"/>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2" y="-596063"/>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ontent 1.1">
  <p:cSld name="6_Content 1.1">
    <p:spTree>
      <p:nvGrpSpPr>
        <p:cNvPr id="1" name="Shape 87"/>
        <p:cNvGrpSpPr/>
        <p:nvPr/>
      </p:nvGrpSpPr>
      <p:grpSpPr>
        <a:xfrm>
          <a:off x="0" y="0"/>
          <a:ext cx="0" cy="0"/>
          <a:chOff x="0" y="0"/>
          <a:chExt cx="0" cy="0"/>
        </a:xfrm>
      </p:grpSpPr>
      <p:pic>
        <p:nvPicPr>
          <p:cNvPr id="88" name="Google Shape;88;p14" descr="WW BTS PPT template 414.jpg"/>
          <p:cNvPicPr preferRelativeResize="0"/>
          <p:nvPr/>
        </p:nvPicPr>
        <p:blipFill rotWithShape="1">
          <a:blip r:embed="rId2">
            <a:alphaModFix/>
          </a:blip>
          <a:srcRect r="89784"/>
          <a:stretch/>
        </p:blipFill>
        <p:spPr>
          <a:xfrm>
            <a:off x="0" y="0"/>
            <a:ext cx="1244600" cy="6858000"/>
          </a:xfrm>
          <a:prstGeom prst="rect">
            <a:avLst/>
          </a:prstGeom>
          <a:noFill/>
          <a:ln>
            <a:noFill/>
          </a:ln>
        </p:spPr>
      </p:pic>
      <p:cxnSp>
        <p:nvCxnSpPr>
          <p:cNvPr id="89" name="Google Shape;89;p14"/>
          <p:cNvCxnSpPr/>
          <p:nvPr/>
        </p:nvCxnSpPr>
        <p:spPr>
          <a:xfrm>
            <a:off x="1475320" y="514351"/>
            <a:ext cx="10202333" cy="0"/>
          </a:xfrm>
          <a:prstGeom prst="straightConnector1">
            <a:avLst/>
          </a:prstGeom>
          <a:noFill/>
          <a:ln w="19050" cap="flat" cmpd="sng">
            <a:solidFill>
              <a:schemeClr val="accent5"/>
            </a:solidFill>
            <a:prstDash val="solid"/>
            <a:miter lim="800000"/>
            <a:headEnd type="none" w="sm" len="sm"/>
            <a:tailEnd type="none" w="sm" len="sm"/>
          </a:ln>
        </p:spPr>
      </p:cxnSp>
      <p:sp>
        <p:nvSpPr>
          <p:cNvPr id="90" name="Google Shape;90;p14"/>
          <p:cNvSpPr txBox="1">
            <a:spLocks noGrp="1"/>
          </p:cNvSpPr>
          <p:nvPr>
            <p:ph type="body" idx="1"/>
          </p:nvPr>
        </p:nvSpPr>
        <p:spPr>
          <a:xfrm>
            <a:off x="1476304" y="1506828"/>
            <a:ext cx="10202255" cy="484952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4"/>
          <p:cNvSpPr txBox="1">
            <a:spLocks noGrp="1"/>
          </p:cNvSpPr>
          <p:nvPr>
            <p:ph type="title"/>
          </p:nvPr>
        </p:nvSpPr>
        <p:spPr>
          <a:xfrm>
            <a:off x="1367030" y="513174"/>
            <a:ext cx="10311507" cy="4810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933"/>
              <a:buFont typeface="Calibri"/>
              <a:buNone/>
              <a:defRPr sz="29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11262844" y="6356439"/>
            <a:ext cx="639233"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33">
                <a:solidFill>
                  <a:srgbClr val="6D6E71"/>
                </a:solidFill>
                <a:latin typeface="Calibri"/>
                <a:ea typeface="Calibri"/>
                <a:cs typeface="Calibri"/>
                <a:sym typeface="Calibri"/>
              </a:defRPr>
            </a:lvl1pPr>
            <a:lvl2pPr marL="0" lvl="1" indent="0" algn="r">
              <a:spcBef>
                <a:spcPts val="0"/>
              </a:spcBef>
              <a:buNone/>
              <a:defRPr sz="1333">
                <a:solidFill>
                  <a:srgbClr val="6D6E71"/>
                </a:solidFill>
                <a:latin typeface="Calibri"/>
                <a:ea typeface="Calibri"/>
                <a:cs typeface="Calibri"/>
                <a:sym typeface="Calibri"/>
              </a:defRPr>
            </a:lvl2pPr>
            <a:lvl3pPr marL="0" lvl="2" indent="0" algn="r">
              <a:spcBef>
                <a:spcPts val="0"/>
              </a:spcBef>
              <a:buNone/>
              <a:defRPr sz="1333">
                <a:solidFill>
                  <a:srgbClr val="6D6E71"/>
                </a:solidFill>
                <a:latin typeface="Calibri"/>
                <a:ea typeface="Calibri"/>
                <a:cs typeface="Calibri"/>
                <a:sym typeface="Calibri"/>
              </a:defRPr>
            </a:lvl3pPr>
            <a:lvl4pPr marL="0" lvl="3" indent="0" algn="r">
              <a:spcBef>
                <a:spcPts val="0"/>
              </a:spcBef>
              <a:buNone/>
              <a:defRPr sz="1333">
                <a:solidFill>
                  <a:srgbClr val="6D6E71"/>
                </a:solidFill>
                <a:latin typeface="Calibri"/>
                <a:ea typeface="Calibri"/>
                <a:cs typeface="Calibri"/>
                <a:sym typeface="Calibri"/>
              </a:defRPr>
            </a:lvl4pPr>
            <a:lvl5pPr marL="0" lvl="4" indent="0" algn="r">
              <a:spcBef>
                <a:spcPts val="0"/>
              </a:spcBef>
              <a:buNone/>
              <a:defRPr sz="1333">
                <a:solidFill>
                  <a:srgbClr val="6D6E71"/>
                </a:solidFill>
                <a:latin typeface="Calibri"/>
                <a:ea typeface="Calibri"/>
                <a:cs typeface="Calibri"/>
                <a:sym typeface="Calibri"/>
              </a:defRPr>
            </a:lvl5pPr>
            <a:lvl6pPr marL="0" lvl="5" indent="0" algn="r">
              <a:spcBef>
                <a:spcPts val="0"/>
              </a:spcBef>
              <a:buNone/>
              <a:defRPr sz="1333">
                <a:solidFill>
                  <a:srgbClr val="6D6E71"/>
                </a:solidFill>
                <a:latin typeface="Calibri"/>
                <a:ea typeface="Calibri"/>
                <a:cs typeface="Calibri"/>
                <a:sym typeface="Calibri"/>
              </a:defRPr>
            </a:lvl6pPr>
            <a:lvl7pPr marL="0" lvl="6" indent="0" algn="r">
              <a:spcBef>
                <a:spcPts val="0"/>
              </a:spcBef>
              <a:buNone/>
              <a:defRPr sz="1333">
                <a:solidFill>
                  <a:srgbClr val="6D6E71"/>
                </a:solidFill>
                <a:latin typeface="Calibri"/>
                <a:ea typeface="Calibri"/>
                <a:cs typeface="Calibri"/>
                <a:sym typeface="Calibri"/>
              </a:defRPr>
            </a:lvl7pPr>
            <a:lvl8pPr marL="0" lvl="7" indent="0" algn="r">
              <a:spcBef>
                <a:spcPts val="0"/>
              </a:spcBef>
              <a:buNone/>
              <a:defRPr sz="1333">
                <a:solidFill>
                  <a:srgbClr val="6D6E71"/>
                </a:solidFill>
                <a:latin typeface="Calibri"/>
                <a:ea typeface="Calibri"/>
                <a:cs typeface="Calibri"/>
                <a:sym typeface="Calibri"/>
              </a:defRPr>
            </a:lvl8pPr>
            <a:lvl9pPr marL="0" lvl="8" indent="0" algn="r">
              <a:spcBef>
                <a:spcPts val="0"/>
              </a:spcBef>
              <a:buNone/>
              <a:defRPr sz="1333">
                <a:solidFill>
                  <a:srgbClr val="6D6E7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ption Two">
  <p:cSld name="Title Option Two">
    <p:spTree>
      <p:nvGrpSpPr>
        <p:cNvPr id="1" name="Shape 93"/>
        <p:cNvGrpSpPr/>
        <p:nvPr/>
      </p:nvGrpSpPr>
      <p:grpSpPr>
        <a:xfrm>
          <a:off x="0" y="0"/>
          <a:ext cx="0" cy="0"/>
          <a:chOff x="0" y="0"/>
          <a:chExt cx="0" cy="0"/>
        </a:xfrm>
      </p:grpSpPr>
      <p:sp>
        <p:nvSpPr>
          <p:cNvPr id="94" name="Google Shape;94;p15"/>
          <p:cNvSpPr/>
          <p:nvPr/>
        </p:nvSpPr>
        <p:spPr>
          <a:xfrm>
            <a:off x="0" y="0"/>
            <a:ext cx="4038600" cy="6858000"/>
          </a:xfrm>
          <a:prstGeom prst="rect">
            <a:avLst/>
          </a:prstGeom>
          <a:solidFill>
            <a:srgbClr val="0005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5" name="Google Shape;95;p15"/>
          <p:cNvPicPr preferRelativeResize="0"/>
          <p:nvPr/>
        </p:nvPicPr>
        <p:blipFill rotWithShape="1">
          <a:blip r:embed="rId2">
            <a:alphaModFix/>
          </a:blip>
          <a:srcRect/>
          <a:stretch/>
        </p:blipFill>
        <p:spPr>
          <a:xfrm>
            <a:off x="212776" y="207453"/>
            <a:ext cx="1427965" cy="1427965"/>
          </a:xfrm>
          <a:prstGeom prst="rect">
            <a:avLst/>
          </a:prstGeom>
          <a:noFill/>
          <a:ln>
            <a:noFill/>
          </a:ln>
        </p:spPr>
      </p:pic>
      <p:sp>
        <p:nvSpPr>
          <p:cNvPr id="96" name="Google Shape;96;p15"/>
          <p:cNvSpPr txBox="1">
            <a:spLocks noGrp="1"/>
          </p:cNvSpPr>
          <p:nvPr>
            <p:ph type="title"/>
          </p:nvPr>
        </p:nvSpPr>
        <p:spPr>
          <a:xfrm>
            <a:off x="381000" y="2089965"/>
            <a:ext cx="33468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DD9F6"/>
              </a:buClr>
              <a:buSzPts val="4400"/>
              <a:buFont typeface="Arial"/>
              <a:buNone/>
              <a:defRPr sz="4400" b="1" i="0" u="none" strike="noStrike" cap="none">
                <a:solidFill>
                  <a:srgbClr val="3DD9F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381003" y="3506552"/>
            <a:ext cx="2781300" cy="247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DD9F6"/>
              </a:buClr>
              <a:buSzPts val="2800"/>
              <a:buFont typeface="Arial"/>
              <a:buNone/>
              <a:defRPr sz="2800" b="0" i="0" u="none" strike="noStrike" cap="none">
                <a:solidFill>
                  <a:srgbClr val="3DD9F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15"/>
          <p:cNvSpPr>
            <a:spLocks noGrp="1"/>
          </p:cNvSpPr>
          <p:nvPr>
            <p:ph type="pic" idx="2"/>
          </p:nvPr>
        </p:nvSpPr>
        <p:spPr>
          <a:xfrm>
            <a:off x="4038600" y="0"/>
            <a:ext cx="8153400"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9" name="Google Shape;99;p15"/>
          <p:cNvPicPr preferRelativeResize="0"/>
          <p:nvPr/>
        </p:nvPicPr>
        <p:blipFill rotWithShape="1">
          <a:blip r:embed="rId3">
            <a:alphaModFix/>
          </a:blip>
          <a:srcRect/>
          <a:stretch/>
        </p:blipFill>
        <p:spPr>
          <a:xfrm>
            <a:off x="87683" y="6062004"/>
            <a:ext cx="3844240" cy="860156"/>
          </a:xfrm>
          <a:prstGeom prst="rect">
            <a:avLst/>
          </a:prstGeom>
          <a:noFill/>
          <a:ln>
            <a:noFill/>
          </a:ln>
        </p:spPr>
      </p:pic>
    </p:spTree>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Header + Bullets">
  <p:cSld name="3_Header + Bullets">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58943" y="397042"/>
            <a:ext cx="91059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A6CCE"/>
              </a:buClr>
              <a:buSzPts val="4400"/>
              <a:buFont typeface="Arial"/>
              <a:buNone/>
              <a:defRPr sz="4400" b="1" i="0" u="none" strike="noStrike" cap="none">
                <a:solidFill>
                  <a:srgbClr val="0A6CCE"/>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Google Shape;102;p16"/>
          <p:cNvSpPr txBox="1">
            <a:spLocks noGrp="1"/>
          </p:cNvSpPr>
          <p:nvPr>
            <p:ph type="body" idx="1"/>
          </p:nvPr>
        </p:nvSpPr>
        <p:spPr>
          <a:xfrm>
            <a:off x="423111" y="2071521"/>
            <a:ext cx="7742400" cy="351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28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6"/>
          <p:cNvSpPr/>
          <p:nvPr/>
        </p:nvSpPr>
        <p:spPr>
          <a:xfrm>
            <a:off x="0" y="6096000"/>
            <a:ext cx="12192000" cy="762000"/>
          </a:xfrm>
          <a:prstGeom prst="rect">
            <a:avLst/>
          </a:prstGeom>
          <a:solidFill>
            <a:srgbClr val="0A6C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4" name="Google Shape;104;p16"/>
          <p:cNvPicPr preferRelativeResize="0"/>
          <p:nvPr/>
        </p:nvPicPr>
        <p:blipFill rotWithShape="1">
          <a:blip r:embed="rId2">
            <a:alphaModFix/>
          </a:blip>
          <a:srcRect/>
          <a:stretch/>
        </p:blipFill>
        <p:spPr>
          <a:xfrm>
            <a:off x="87683" y="6062004"/>
            <a:ext cx="3844240" cy="860156"/>
          </a:xfrm>
          <a:prstGeom prst="rect">
            <a:avLst/>
          </a:prstGeom>
          <a:noFill/>
          <a:ln>
            <a:noFill/>
          </a:ln>
        </p:spPr>
      </p:pic>
      <p:pic>
        <p:nvPicPr>
          <p:cNvPr id="105" name="Google Shape;105;p16"/>
          <p:cNvPicPr preferRelativeResize="0"/>
          <p:nvPr/>
        </p:nvPicPr>
        <p:blipFill rotWithShape="1">
          <a:blip r:embed="rId3">
            <a:alphaModFix/>
          </a:blip>
          <a:srcRect/>
          <a:stretch/>
        </p:blipFill>
        <p:spPr>
          <a:xfrm>
            <a:off x="11352825" y="6210215"/>
            <a:ext cx="538931" cy="53893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New Section">
  <p:cSld name="3_New Section">
    <p:bg>
      <p:bgPr>
        <a:solidFill>
          <a:schemeClr val="accent1"/>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58943" y="409074"/>
            <a:ext cx="11490300" cy="1034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D5F2"/>
              </a:buClr>
              <a:buSzPts val="7200"/>
              <a:buFont typeface="Arial"/>
              <a:buNone/>
              <a:defRPr sz="7200" b="1" i="0" u="none" strike="noStrike" cap="none">
                <a:solidFill>
                  <a:srgbClr val="6ED5F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108"/>
        <p:cNvGrpSpPr/>
        <p:nvPr/>
      </p:nvGrpSpPr>
      <p:grpSpPr>
        <a:xfrm>
          <a:off x="0" y="0"/>
          <a:ext cx="0" cy="0"/>
          <a:chOff x="0" y="0"/>
          <a:chExt cx="0" cy="0"/>
        </a:xfrm>
      </p:grpSpPr>
      <p:sp>
        <p:nvSpPr>
          <p:cNvPr id="109" name="Google Shape;109;p18"/>
          <p:cNvSpPr>
            <a:spLocks noGrp="1"/>
          </p:cNvSpPr>
          <p:nvPr>
            <p:ph type="pic" idx="2"/>
          </p:nvPr>
        </p:nvSpPr>
        <p:spPr>
          <a:xfrm>
            <a:off x="0" y="0"/>
            <a:ext cx="3048000" cy="3429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0" name="Google Shape;110;p18"/>
          <p:cNvSpPr>
            <a:spLocks noGrp="1"/>
          </p:cNvSpPr>
          <p:nvPr>
            <p:ph type="pic" idx="3"/>
          </p:nvPr>
        </p:nvSpPr>
        <p:spPr>
          <a:xfrm>
            <a:off x="9120251" y="0"/>
            <a:ext cx="3071700" cy="34290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p:nvPr/>
        </p:nvSpPr>
        <p:spPr>
          <a:xfrm>
            <a:off x="3040083" y="0"/>
            <a:ext cx="3048000" cy="3429000"/>
          </a:xfrm>
          <a:prstGeom prst="rect">
            <a:avLst/>
          </a:prstGeom>
          <a:solidFill>
            <a:srgbClr val="E0AF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18"/>
          <p:cNvSpPr/>
          <p:nvPr/>
        </p:nvSpPr>
        <p:spPr>
          <a:xfrm>
            <a:off x="9120251" y="3429000"/>
            <a:ext cx="3071700" cy="3429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8"/>
          <p:cNvSpPr txBox="1">
            <a:spLocks noGrp="1"/>
          </p:cNvSpPr>
          <p:nvPr>
            <p:ph type="body" idx="1"/>
          </p:nvPr>
        </p:nvSpPr>
        <p:spPr>
          <a:xfrm>
            <a:off x="3331979" y="248496"/>
            <a:ext cx="2459100" cy="2249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2"/>
              </a:buClr>
              <a:buSzPts val="2800"/>
              <a:buFont typeface="Arial"/>
              <a:buNone/>
              <a:defRPr b="1">
                <a:solidFill>
                  <a:schemeClr val="dk2"/>
                </a:solidFill>
              </a:defRPr>
            </a:lvl1pPr>
            <a:lvl2pPr marL="914400" lvl="1" indent="-381000" algn="l" rtl="0">
              <a:lnSpc>
                <a:spcPct val="90000"/>
              </a:lnSpc>
              <a:spcBef>
                <a:spcPts val="500"/>
              </a:spcBef>
              <a:spcAft>
                <a:spcPts val="0"/>
              </a:spcAft>
              <a:buClr>
                <a:srgbClr val="000000"/>
              </a:buClr>
              <a:buSzPts val="2400"/>
              <a:buChar char="•"/>
              <a:defRPr b="1">
                <a:solidFill>
                  <a:srgbClr val="000000"/>
                </a:solidFill>
              </a:defRPr>
            </a:lvl2pPr>
            <a:lvl3pPr marL="1371600" lvl="2" indent="-355600" algn="l" rtl="0">
              <a:lnSpc>
                <a:spcPct val="90000"/>
              </a:lnSpc>
              <a:spcBef>
                <a:spcPts val="500"/>
              </a:spcBef>
              <a:spcAft>
                <a:spcPts val="0"/>
              </a:spcAft>
              <a:buClr>
                <a:srgbClr val="000000"/>
              </a:buClr>
              <a:buSzPts val="2000"/>
              <a:buChar char="•"/>
              <a:defRPr b="1">
                <a:solidFill>
                  <a:srgbClr val="000000"/>
                </a:solidFill>
              </a:defRPr>
            </a:lvl3pPr>
            <a:lvl4pPr marL="1828800" lvl="3" indent="-342900" algn="l" rtl="0">
              <a:lnSpc>
                <a:spcPct val="90000"/>
              </a:lnSpc>
              <a:spcBef>
                <a:spcPts val="500"/>
              </a:spcBef>
              <a:spcAft>
                <a:spcPts val="0"/>
              </a:spcAft>
              <a:buClr>
                <a:srgbClr val="000000"/>
              </a:buClr>
              <a:buSzPts val="1800"/>
              <a:buChar char="•"/>
              <a:defRPr b="1">
                <a:solidFill>
                  <a:srgbClr val="000000"/>
                </a:solidFill>
              </a:defRPr>
            </a:lvl4pPr>
            <a:lvl5pPr marL="2286000" lvl="4" indent="-342900" algn="l" rtl="0">
              <a:lnSpc>
                <a:spcPct val="90000"/>
              </a:lnSpc>
              <a:spcBef>
                <a:spcPts val="500"/>
              </a:spcBef>
              <a:spcAft>
                <a:spcPts val="0"/>
              </a:spcAft>
              <a:buClr>
                <a:srgbClr val="000000"/>
              </a:buClr>
              <a:buSzPts val="1800"/>
              <a:buChar char="•"/>
              <a:defRPr b="1">
                <a:solidFill>
                  <a:srgbClr val="000000"/>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p18"/>
          <p:cNvSpPr txBox="1">
            <a:spLocks noGrp="1"/>
          </p:cNvSpPr>
          <p:nvPr>
            <p:ph type="body" idx="4"/>
          </p:nvPr>
        </p:nvSpPr>
        <p:spPr>
          <a:xfrm>
            <a:off x="9427979" y="3717758"/>
            <a:ext cx="2459100" cy="2249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DFAEE9"/>
              </a:buClr>
              <a:buSzPts val="2800"/>
              <a:buFont typeface="Arial"/>
              <a:buNone/>
              <a:defRPr b="1">
                <a:solidFill>
                  <a:srgbClr val="DFAEE9"/>
                </a:solidFill>
              </a:defRPr>
            </a:lvl1pPr>
            <a:lvl2pPr marL="914400" lvl="1" indent="-381000" algn="l" rtl="0">
              <a:lnSpc>
                <a:spcPct val="90000"/>
              </a:lnSpc>
              <a:spcBef>
                <a:spcPts val="500"/>
              </a:spcBef>
              <a:spcAft>
                <a:spcPts val="0"/>
              </a:spcAft>
              <a:buClr>
                <a:srgbClr val="000000"/>
              </a:buClr>
              <a:buSzPts val="2400"/>
              <a:buChar char="•"/>
              <a:defRPr b="1">
                <a:solidFill>
                  <a:srgbClr val="000000"/>
                </a:solidFill>
              </a:defRPr>
            </a:lvl2pPr>
            <a:lvl3pPr marL="1371600" lvl="2" indent="-355600" algn="l" rtl="0">
              <a:lnSpc>
                <a:spcPct val="90000"/>
              </a:lnSpc>
              <a:spcBef>
                <a:spcPts val="500"/>
              </a:spcBef>
              <a:spcAft>
                <a:spcPts val="0"/>
              </a:spcAft>
              <a:buClr>
                <a:srgbClr val="000000"/>
              </a:buClr>
              <a:buSzPts val="2000"/>
              <a:buChar char="•"/>
              <a:defRPr b="1">
                <a:solidFill>
                  <a:srgbClr val="000000"/>
                </a:solidFill>
              </a:defRPr>
            </a:lvl3pPr>
            <a:lvl4pPr marL="1828800" lvl="3" indent="-342900" algn="l" rtl="0">
              <a:lnSpc>
                <a:spcPct val="90000"/>
              </a:lnSpc>
              <a:spcBef>
                <a:spcPts val="500"/>
              </a:spcBef>
              <a:spcAft>
                <a:spcPts val="0"/>
              </a:spcAft>
              <a:buClr>
                <a:srgbClr val="000000"/>
              </a:buClr>
              <a:buSzPts val="1800"/>
              <a:buChar char="•"/>
              <a:defRPr b="1">
                <a:solidFill>
                  <a:srgbClr val="000000"/>
                </a:solidFill>
              </a:defRPr>
            </a:lvl4pPr>
            <a:lvl5pPr marL="2286000" lvl="4" indent="-342900" algn="l" rtl="0">
              <a:lnSpc>
                <a:spcPct val="90000"/>
              </a:lnSpc>
              <a:spcBef>
                <a:spcPts val="500"/>
              </a:spcBef>
              <a:spcAft>
                <a:spcPts val="0"/>
              </a:spcAft>
              <a:buClr>
                <a:srgbClr val="000000"/>
              </a:buClr>
              <a:buSzPts val="1800"/>
              <a:buChar char="•"/>
              <a:defRPr b="1">
                <a:solidFill>
                  <a:srgbClr val="000000"/>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18"/>
          <p:cNvSpPr>
            <a:spLocks noGrp="1"/>
          </p:cNvSpPr>
          <p:nvPr>
            <p:ph type="pic" idx="5"/>
          </p:nvPr>
        </p:nvSpPr>
        <p:spPr>
          <a:xfrm>
            <a:off x="6080167" y="0"/>
            <a:ext cx="3048000" cy="3429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6"/>
          </p:nvPr>
        </p:nvSpPr>
        <p:spPr>
          <a:xfrm>
            <a:off x="0" y="3429000"/>
            <a:ext cx="3048000" cy="34290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a:spLocks noGrp="1"/>
          </p:cNvSpPr>
          <p:nvPr>
            <p:ph type="pic" idx="7"/>
          </p:nvPr>
        </p:nvSpPr>
        <p:spPr>
          <a:xfrm>
            <a:off x="6080167" y="3429000"/>
            <a:ext cx="3048000" cy="34290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18"/>
          <p:cNvSpPr>
            <a:spLocks noGrp="1"/>
          </p:cNvSpPr>
          <p:nvPr>
            <p:ph type="pic" idx="8"/>
          </p:nvPr>
        </p:nvSpPr>
        <p:spPr>
          <a:xfrm>
            <a:off x="3040083" y="3429000"/>
            <a:ext cx="3048000" cy="34290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34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3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041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0310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2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7258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5662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775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1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066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4830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91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72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9405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71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06038D"/>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2826329" y="1761837"/>
            <a:ext cx="8081819" cy="23876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737600" y="635644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775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0720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048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3947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82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7232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1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5077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482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7765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71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82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1" y="1709826"/>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1" y="4589551"/>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6377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473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6327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045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5194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9237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210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63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013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5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70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2339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1517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387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976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9557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591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2180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6136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1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277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19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6560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9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70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0321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9859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856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550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10553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633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6225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92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3333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19477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8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9388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865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3413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0748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410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92220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10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664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3461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2528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6433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1900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0416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3462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5833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291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85326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749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513"/>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3055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08886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813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576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582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673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2001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77379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71949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593F00-A67D-48AF-8712-6B17DE138E92}" type="datetimeFigureOut">
              <a:rPr lang="en-GB" smtClean="0">
                <a:solidFill>
                  <a:prstClr val="black">
                    <a:tint val="75000"/>
                  </a:prstClr>
                </a:solidFill>
              </a:rPr>
              <a:pPr/>
              <a:t>02/09/2020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6893CF-3CEC-40FC-ABB6-D3B8620127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715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43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43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43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4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4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4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32955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42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42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4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972138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4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4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4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524561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4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4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4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510390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9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9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64581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473249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860984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7C593F00-A67D-48AF-8712-6B17DE138E92}" type="datetimeFigureOut">
              <a:rPr lang="en-GB" kern="1200" smtClean="0">
                <a:solidFill>
                  <a:prstClr val="black">
                    <a:tint val="75000"/>
                  </a:prstClr>
                </a:solidFill>
                <a:latin typeface="Calibri"/>
                <a:ea typeface="+mn-ea"/>
                <a:cs typeface="+mn-cs"/>
              </a:rPr>
              <a:pPr>
                <a:buClrTx/>
                <a:buFontTx/>
                <a:buNone/>
              </a:pPr>
              <a:t>02/09/2020</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496893CF-3CEC-40FC-ABB6-D3B86201275F}" type="slidenum">
              <a:rPr lang="en-GB" kern="1200" smtClean="0">
                <a:solidFill>
                  <a:prstClr val="black">
                    <a:tint val="75000"/>
                  </a:prstClr>
                </a:solidFill>
                <a:latin typeface="Calibri"/>
                <a:ea typeface="+mn-ea"/>
                <a:cs typeface="+mn-cs"/>
              </a:rPr>
              <a:pPr>
                <a:buClrTx/>
                <a:buFontTx/>
                <a:buNone/>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674645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ww.northeast@nh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weightwatchers.com/uk/nhsdpp-workboo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ww.com/uk/ndpp" TargetMode="External"/><Relationship Id="rId4" Type="http://schemas.openxmlformats.org/officeDocument/2006/relationships/hyperlink" Target="mailto:ww.healthieryou@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58C"/>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271658" y="3933912"/>
            <a:ext cx="11450231" cy="9319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DD9F6"/>
              </a:buClr>
              <a:buSzPts val="7200"/>
              <a:buFont typeface="Arial"/>
              <a:buNone/>
            </a:pPr>
            <a:r>
              <a:rPr lang="en-GB" sz="7200" b="1" dirty="0">
                <a:solidFill>
                  <a:srgbClr val="3DD9F6"/>
                </a:solidFill>
                <a:latin typeface="Arial"/>
                <a:ea typeface="Arial"/>
                <a:cs typeface="Arial"/>
                <a:sym typeface="Arial"/>
              </a:rPr>
              <a:t>Healthier You </a:t>
            </a:r>
            <a:endParaRPr sz="7200" b="1" dirty="0">
              <a:solidFill>
                <a:srgbClr val="3DD9F6"/>
              </a:solidFill>
              <a:latin typeface="Arial"/>
              <a:ea typeface="Arial"/>
              <a:cs typeface="Arial"/>
              <a:sym typeface="Arial"/>
            </a:endParaRPr>
          </a:p>
          <a:p>
            <a:pPr marL="0" lvl="0" indent="0" algn="l" rtl="0">
              <a:lnSpc>
                <a:spcPct val="90000"/>
              </a:lnSpc>
              <a:spcBef>
                <a:spcPts val="0"/>
              </a:spcBef>
              <a:spcAft>
                <a:spcPts val="0"/>
              </a:spcAft>
              <a:buClr>
                <a:srgbClr val="3DD9F6"/>
              </a:buClr>
              <a:buSzPts val="7200"/>
              <a:buFont typeface="Arial"/>
              <a:buNone/>
            </a:pPr>
            <a:r>
              <a:rPr lang="en-GB" sz="4800" b="1" dirty="0">
                <a:solidFill>
                  <a:srgbClr val="3DD9F6"/>
                </a:solidFill>
                <a:latin typeface="Arial"/>
                <a:ea typeface="Arial"/>
                <a:cs typeface="Arial"/>
                <a:sym typeface="Arial"/>
              </a:rPr>
              <a:t>National Diabetes Prevention Programme  </a:t>
            </a:r>
            <a:endParaRPr sz="4800" dirty="0"/>
          </a:p>
        </p:txBody>
      </p:sp>
      <p:sp>
        <p:nvSpPr>
          <p:cNvPr id="124" name="Google Shape;124;p19"/>
          <p:cNvSpPr txBox="1">
            <a:spLocks noGrp="1"/>
          </p:cNvSpPr>
          <p:nvPr>
            <p:ph type="subTitle" idx="1"/>
          </p:nvPr>
        </p:nvSpPr>
        <p:spPr>
          <a:xfrm>
            <a:off x="365471" y="5031161"/>
            <a:ext cx="9144000" cy="165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DD9F6"/>
              </a:buClr>
              <a:buSzPts val="2800"/>
              <a:buNone/>
            </a:pPr>
            <a:r>
              <a:rPr lang="en-GB" sz="2800" dirty="0">
                <a:solidFill>
                  <a:srgbClr val="3DD9F6"/>
                </a:solidFill>
                <a:latin typeface="Arial"/>
                <a:ea typeface="Arial"/>
                <a:cs typeface="Arial"/>
                <a:sym typeface="Arial"/>
              </a:rPr>
              <a:t>Vicki Power</a:t>
            </a:r>
          </a:p>
          <a:p>
            <a:pPr marL="0" lvl="0" indent="0" algn="l" rtl="0">
              <a:lnSpc>
                <a:spcPct val="90000"/>
              </a:lnSpc>
              <a:spcBef>
                <a:spcPts val="0"/>
              </a:spcBef>
              <a:spcAft>
                <a:spcPts val="0"/>
              </a:spcAft>
              <a:buClr>
                <a:srgbClr val="3DD9F6"/>
              </a:buClr>
              <a:buSzPts val="2800"/>
              <a:buNone/>
            </a:pPr>
            <a:r>
              <a:rPr lang="en-GB" sz="2800" dirty="0">
                <a:solidFill>
                  <a:srgbClr val="3DD9F6"/>
                </a:solidFill>
                <a:latin typeface="Arial"/>
                <a:ea typeface="Arial"/>
                <a:cs typeface="Arial"/>
                <a:sym typeface="Arial"/>
              </a:rPr>
              <a:t>Senior Health Solutions Manager</a:t>
            </a:r>
          </a:p>
          <a:p>
            <a:pPr marL="0" lvl="0" indent="0" algn="l" rtl="0">
              <a:lnSpc>
                <a:spcPct val="90000"/>
              </a:lnSpc>
              <a:spcBef>
                <a:spcPts val="0"/>
              </a:spcBef>
              <a:spcAft>
                <a:spcPts val="0"/>
              </a:spcAft>
              <a:buClr>
                <a:srgbClr val="3DD9F6"/>
              </a:buClr>
              <a:buSzPts val="2800"/>
              <a:buNone/>
            </a:pPr>
            <a:r>
              <a:rPr lang="en-GB" sz="2800" dirty="0">
                <a:solidFill>
                  <a:srgbClr val="3DD9F6"/>
                </a:solidFill>
                <a:latin typeface="Arial"/>
                <a:ea typeface="Arial"/>
                <a:cs typeface="Arial"/>
                <a:sym typeface="Arial"/>
              </a:rPr>
              <a:t>September 2020 </a:t>
            </a:r>
            <a:endParaRPr dirty="0"/>
          </a:p>
        </p:txBody>
      </p:sp>
      <p:pic>
        <p:nvPicPr>
          <p:cNvPr id="125" name="Google Shape;125;p19"/>
          <p:cNvPicPr preferRelativeResize="0"/>
          <p:nvPr/>
        </p:nvPicPr>
        <p:blipFill rotWithShape="1">
          <a:blip r:embed="rId3">
            <a:alphaModFix/>
          </a:blip>
          <a:srcRect/>
          <a:stretch/>
        </p:blipFill>
        <p:spPr>
          <a:xfrm>
            <a:off x="212831" y="207452"/>
            <a:ext cx="1427967" cy="1427967"/>
          </a:xfrm>
          <a:prstGeom prst="rect">
            <a:avLst/>
          </a:prstGeom>
          <a:noFill/>
          <a:ln>
            <a:noFill/>
          </a:ln>
        </p:spPr>
      </p:pic>
      <p:sp>
        <p:nvSpPr>
          <p:cNvPr id="126" name="Google Shape;126;p19"/>
          <p:cNvSpPr txBox="1">
            <a:spLocks noGrp="1"/>
          </p:cNvSpPr>
          <p:nvPr>
            <p:ph type="sldNum" idx="12"/>
          </p:nvPr>
        </p:nvSpPr>
        <p:spPr>
          <a:xfrm>
            <a:off x="11770469" y="6341170"/>
            <a:ext cx="30317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sp>
        <p:nvSpPr>
          <p:cNvPr id="127" name="Google Shape;127;p19"/>
          <p:cNvSpPr txBox="1">
            <a:spLocks noGrp="1"/>
          </p:cNvSpPr>
          <p:nvPr>
            <p:ph type="subTitle" idx="1"/>
          </p:nvPr>
        </p:nvSpPr>
        <p:spPr>
          <a:xfrm>
            <a:off x="7035699" y="4927400"/>
            <a:ext cx="4939200" cy="147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DD9F6"/>
              </a:buClr>
              <a:buSzPts val="2800"/>
              <a:buNone/>
            </a:pPr>
            <a:r>
              <a:rPr lang="en-GB" sz="2800" u="sng" dirty="0">
                <a:solidFill>
                  <a:srgbClr val="00FFFF"/>
                </a:solidFill>
                <a:latin typeface="Arial"/>
                <a:ea typeface="Arial"/>
                <a:cs typeface="Arial"/>
                <a:sym typeface="Arial"/>
                <a:hlinkClick r:id="rId4">
                  <a:extLst>
                    <a:ext uri="{A12FA001-AC4F-418D-AE19-62706E023703}">
                      <ahyp:hlinkClr xmlns:ahyp="http://schemas.microsoft.com/office/drawing/2018/hyperlinkcolor" xmlns="" val="tx"/>
                    </a:ext>
                  </a:extLst>
                </a:hlinkClick>
              </a:rPr>
              <a:t>ww.covwarks@nhs.net</a:t>
            </a:r>
            <a:endParaRPr lang="en-GB" sz="2800" u="sng" dirty="0">
              <a:solidFill>
                <a:srgbClr val="00FFFF"/>
              </a:solidFill>
              <a:latin typeface="Arial"/>
              <a:ea typeface="Arial"/>
              <a:cs typeface="Arial"/>
              <a:sym typeface="Arial"/>
            </a:endParaRPr>
          </a:p>
          <a:p>
            <a:pPr marL="0" lvl="0" indent="0" algn="l" rtl="0">
              <a:lnSpc>
                <a:spcPct val="90000"/>
              </a:lnSpc>
              <a:spcBef>
                <a:spcPts val="0"/>
              </a:spcBef>
              <a:spcAft>
                <a:spcPts val="0"/>
              </a:spcAft>
              <a:buClr>
                <a:srgbClr val="3DD9F6"/>
              </a:buClr>
              <a:buSzPts val="2800"/>
              <a:buNone/>
            </a:pPr>
            <a:r>
              <a:rPr lang="en-GB" sz="2800" u="sng" dirty="0">
                <a:solidFill>
                  <a:srgbClr val="3DD9F6"/>
                </a:solidFill>
                <a:latin typeface="Arial"/>
                <a:ea typeface="Arial"/>
                <a:cs typeface="Arial"/>
                <a:sym typeface="Arial"/>
              </a:rPr>
              <a:t>vpower@ww.com</a:t>
            </a:r>
            <a:endParaRPr sz="2800" dirty="0">
              <a:solidFill>
                <a:srgbClr val="3DD9F6"/>
              </a:solidFill>
              <a:latin typeface="Arial"/>
              <a:ea typeface="Arial"/>
              <a:cs typeface="Arial"/>
              <a:sym typeface="Arial"/>
            </a:endParaRPr>
          </a:p>
          <a:p>
            <a:pPr marL="0" lvl="0" indent="0" algn="l" rtl="0">
              <a:lnSpc>
                <a:spcPct val="90000"/>
              </a:lnSpc>
              <a:spcBef>
                <a:spcPts val="0"/>
              </a:spcBef>
              <a:spcAft>
                <a:spcPts val="0"/>
              </a:spcAft>
              <a:buClr>
                <a:srgbClr val="3DD9F6"/>
              </a:buClr>
              <a:buSzPts val="2800"/>
              <a:buNone/>
            </a:pPr>
            <a:r>
              <a:rPr lang="en-GB" sz="2800" u="sng" dirty="0">
                <a:solidFill>
                  <a:srgbClr val="3DD9F6"/>
                </a:solidFill>
                <a:latin typeface="Arial"/>
                <a:ea typeface="Arial"/>
                <a:cs typeface="Arial"/>
                <a:sym typeface="Arial"/>
              </a:rPr>
              <a:t>www.ww.com/uk/healthieryou</a:t>
            </a:r>
            <a:r>
              <a:rPr lang="en-GB" sz="2800" dirty="0">
                <a:solidFill>
                  <a:srgbClr val="3DD9F6"/>
                </a:solidFill>
                <a:latin typeface="Arial"/>
                <a:ea typeface="Arial"/>
                <a:cs typeface="Arial"/>
                <a:sym typeface="Arial"/>
              </a:rPr>
              <a:t>  </a:t>
            </a:r>
            <a:endParaRPr dirty="0">
              <a:solidFill>
                <a:srgbClr val="3DD9F6"/>
              </a:solidFill>
            </a:endParaRPr>
          </a:p>
        </p:txBody>
      </p:sp>
      <p:pic>
        <p:nvPicPr>
          <p:cNvPr id="128" name="Google Shape;128;p19"/>
          <p:cNvPicPr preferRelativeResize="0"/>
          <p:nvPr/>
        </p:nvPicPr>
        <p:blipFill>
          <a:blip r:embed="rId5">
            <a:alphaModFix/>
          </a:blip>
          <a:stretch>
            <a:fillRect/>
          </a:stretch>
        </p:blipFill>
        <p:spPr>
          <a:xfrm>
            <a:off x="8003731" y="207536"/>
            <a:ext cx="3918351" cy="129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24272"/>
          </a:xfrm>
        </p:spPr>
        <p:txBody>
          <a:bodyPr>
            <a:normAutofit fontScale="90000"/>
          </a:bodyPr>
          <a:lstStyle/>
          <a:p>
            <a:pPr algn="ctr"/>
            <a:r>
              <a:rPr lang="en-GB" dirty="0" smtClean="0"/>
              <a:t>BAME DATA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5194691"/>
              </p:ext>
            </p:extLst>
          </p:nvPr>
        </p:nvGraphicFramePr>
        <p:xfrm>
          <a:off x="527381" y="764704"/>
          <a:ext cx="10959008" cy="1737360"/>
        </p:xfrm>
        <a:graphic>
          <a:graphicData uri="http://schemas.openxmlformats.org/drawingml/2006/table">
            <a:tbl>
              <a:tblPr firstRow="1" bandRow="1">
                <a:tableStyleId>{5C22544A-7EE6-4342-B048-85BDC9FD1C3A}</a:tableStyleId>
              </a:tblPr>
              <a:tblGrid>
                <a:gridCol w="2739752"/>
                <a:gridCol w="2739752"/>
                <a:gridCol w="2739752"/>
                <a:gridCol w="2739752"/>
              </a:tblGrid>
              <a:tr h="306034">
                <a:tc>
                  <a:txBody>
                    <a:bodyPr/>
                    <a:lstStyle/>
                    <a:p>
                      <a:pPr algn="ctr"/>
                      <a:r>
                        <a:rPr lang="en-GB" dirty="0" smtClean="0">
                          <a:solidFill>
                            <a:srgbClr val="FFFF00"/>
                          </a:solidFill>
                        </a:rPr>
                        <a:t>ADMISSIONS</a:t>
                      </a:r>
                      <a:r>
                        <a:rPr lang="en-GB" baseline="0" dirty="0" smtClean="0">
                          <a:solidFill>
                            <a:srgbClr val="FFFF00"/>
                          </a:solidFill>
                        </a:rPr>
                        <a:t> </a:t>
                      </a:r>
                      <a:r>
                        <a:rPr lang="en-GB" dirty="0" smtClean="0">
                          <a:solidFill>
                            <a:srgbClr val="FFFF00"/>
                          </a:solidFill>
                        </a:rPr>
                        <a:t>TO ITU</a:t>
                      </a:r>
                    </a:p>
                    <a:p>
                      <a:pPr algn="ctr"/>
                      <a:r>
                        <a:rPr lang="en-GB" dirty="0" smtClean="0">
                          <a:solidFill>
                            <a:srgbClr val="FFFF00"/>
                          </a:solidFill>
                        </a:rPr>
                        <a:t>SAHF DATA</a:t>
                      </a:r>
                      <a:endParaRPr lang="en-GB" dirty="0">
                        <a:solidFill>
                          <a:srgbClr val="FFFF00"/>
                        </a:solidFill>
                      </a:endParaRPr>
                    </a:p>
                  </a:txBody>
                  <a:tcPr marL="121920" marR="121920"/>
                </a:tc>
                <a:tc>
                  <a:txBody>
                    <a:bodyPr/>
                    <a:lstStyle/>
                    <a:p>
                      <a:pPr algn="ctr"/>
                      <a:r>
                        <a:rPr lang="en-GB" dirty="0" smtClean="0"/>
                        <a:t>2011</a:t>
                      </a:r>
                      <a:endParaRPr lang="en-GB" dirty="0"/>
                    </a:p>
                  </a:txBody>
                  <a:tcPr marL="121920" marR="121920"/>
                </a:tc>
                <a:tc>
                  <a:txBody>
                    <a:bodyPr/>
                    <a:lstStyle/>
                    <a:p>
                      <a:pPr algn="ctr"/>
                      <a:r>
                        <a:rPr lang="en-GB" dirty="0" smtClean="0"/>
                        <a:t>2020</a:t>
                      </a:r>
                      <a:endParaRPr lang="en-GB" dirty="0"/>
                    </a:p>
                  </a:txBody>
                  <a:tcPr marL="121920" marR="121920"/>
                </a:tc>
                <a:tc>
                  <a:txBody>
                    <a:bodyPr/>
                    <a:lstStyle/>
                    <a:p>
                      <a:pPr algn="ctr"/>
                      <a:r>
                        <a:rPr lang="en-GB" dirty="0" smtClean="0"/>
                        <a:t>DIFFERENCE</a:t>
                      </a:r>
                      <a:endParaRPr lang="en-GB" dirty="0"/>
                    </a:p>
                  </a:txBody>
                  <a:tcPr marL="121920" marR="121920"/>
                </a:tc>
              </a:tr>
              <a:tr h="306034">
                <a:tc>
                  <a:txBody>
                    <a:bodyPr/>
                    <a:lstStyle/>
                    <a:p>
                      <a:r>
                        <a:rPr lang="en-GB" dirty="0" smtClean="0"/>
                        <a:t>WHITE</a:t>
                      </a:r>
                      <a:endParaRPr lang="en-GB" dirty="0"/>
                    </a:p>
                  </a:txBody>
                  <a:tcPr marL="121920" marR="121920"/>
                </a:tc>
                <a:tc>
                  <a:txBody>
                    <a:bodyPr/>
                    <a:lstStyle/>
                    <a:p>
                      <a:pPr algn="ctr"/>
                      <a:r>
                        <a:rPr lang="en-GB" dirty="0" smtClean="0"/>
                        <a:t>86%</a:t>
                      </a:r>
                      <a:endParaRPr lang="en-GB" dirty="0"/>
                    </a:p>
                  </a:txBody>
                  <a:tcPr marL="121920" marR="121920"/>
                </a:tc>
                <a:tc>
                  <a:txBody>
                    <a:bodyPr/>
                    <a:lstStyle/>
                    <a:p>
                      <a:pPr algn="ctr"/>
                      <a:r>
                        <a:rPr lang="en-GB" dirty="0" smtClean="0"/>
                        <a:t>67%</a:t>
                      </a:r>
                      <a:endParaRPr lang="en-GB" dirty="0"/>
                    </a:p>
                  </a:txBody>
                  <a:tcPr marL="121920" marR="121920"/>
                </a:tc>
                <a:tc>
                  <a:txBody>
                    <a:bodyPr/>
                    <a:lstStyle/>
                    <a:p>
                      <a:pPr algn="ctr"/>
                      <a:r>
                        <a:rPr lang="en-GB" dirty="0" smtClean="0"/>
                        <a:t>decrease</a:t>
                      </a:r>
                      <a:endParaRPr lang="en-GB" dirty="0"/>
                    </a:p>
                  </a:txBody>
                  <a:tcPr marL="121920" marR="121920"/>
                </a:tc>
              </a:tr>
              <a:tr h="306034">
                <a:tc>
                  <a:txBody>
                    <a:bodyPr/>
                    <a:lstStyle/>
                    <a:p>
                      <a:r>
                        <a:rPr lang="en-GB" dirty="0" smtClean="0"/>
                        <a:t>ASIAN</a:t>
                      </a:r>
                      <a:endParaRPr lang="en-GB" dirty="0"/>
                    </a:p>
                  </a:txBody>
                  <a:tcPr marL="121920" marR="121920"/>
                </a:tc>
                <a:tc>
                  <a:txBody>
                    <a:bodyPr/>
                    <a:lstStyle/>
                    <a:p>
                      <a:pPr algn="ctr"/>
                      <a:r>
                        <a:rPr lang="en-GB" dirty="0" smtClean="0"/>
                        <a:t>7.5%</a:t>
                      </a:r>
                      <a:endParaRPr lang="en-GB" dirty="0"/>
                    </a:p>
                  </a:txBody>
                  <a:tcPr marL="121920" marR="121920"/>
                </a:tc>
                <a:tc>
                  <a:txBody>
                    <a:bodyPr/>
                    <a:lstStyle/>
                    <a:p>
                      <a:pPr algn="ctr"/>
                      <a:r>
                        <a:rPr lang="en-GB" dirty="0" smtClean="0"/>
                        <a:t>15%</a:t>
                      </a:r>
                      <a:endParaRPr lang="en-GB" dirty="0"/>
                    </a:p>
                  </a:txBody>
                  <a:tcPr marL="121920" marR="121920"/>
                </a:tc>
                <a:tc>
                  <a:txBody>
                    <a:bodyPr/>
                    <a:lstStyle/>
                    <a:p>
                      <a:pPr algn="ctr"/>
                      <a:r>
                        <a:rPr lang="en-GB" dirty="0" smtClean="0"/>
                        <a:t>2 x risk</a:t>
                      </a:r>
                      <a:endParaRPr lang="en-GB" dirty="0"/>
                    </a:p>
                  </a:txBody>
                  <a:tcPr marL="121920" marR="121920"/>
                </a:tc>
              </a:tr>
              <a:tr h="306034">
                <a:tc>
                  <a:txBody>
                    <a:bodyPr/>
                    <a:lstStyle/>
                    <a:p>
                      <a:r>
                        <a:rPr lang="en-GB" dirty="0" smtClean="0"/>
                        <a:t>BLACK</a:t>
                      </a:r>
                      <a:endParaRPr lang="en-GB" dirty="0"/>
                    </a:p>
                  </a:txBody>
                  <a:tcPr marL="121920" marR="121920"/>
                </a:tc>
                <a:tc>
                  <a:txBody>
                    <a:bodyPr/>
                    <a:lstStyle/>
                    <a:p>
                      <a:pPr algn="ctr"/>
                      <a:r>
                        <a:rPr lang="en-GB" dirty="0" smtClean="0"/>
                        <a:t>3.3%</a:t>
                      </a:r>
                      <a:endParaRPr lang="en-GB" dirty="0"/>
                    </a:p>
                  </a:txBody>
                  <a:tcPr marL="121920" marR="121920"/>
                </a:tc>
                <a:tc>
                  <a:txBody>
                    <a:bodyPr/>
                    <a:lstStyle/>
                    <a:p>
                      <a:pPr algn="ctr"/>
                      <a:r>
                        <a:rPr lang="en-GB" dirty="0" smtClean="0"/>
                        <a:t>9.7%</a:t>
                      </a:r>
                      <a:endParaRPr lang="en-GB" dirty="0"/>
                    </a:p>
                  </a:txBody>
                  <a:tcPr marL="121920" marR="121920"/>
                </a:tc>
                <a:tc>
                  <a:txBody>
                    <a:bodyPr/>
                    <a:lstStyle/>
                    <a:p>
                      <a:pPr algn="ctr"/>
                      <a:r>
                        <a:rPr lang="en-GB" dirty="0" smtClean="0"/>
                        <a:t>3 x risk</a:t>
                      </a:r>
                      <a:endParaRPr lang="en-GB" dirty="0"/>
                    </a:p>
                  </a:txBody>
                  <a:tcPr marL="121920" marR="12192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3084344"/>
              </p:ext>
            </p:extLst>
          </p:nvPr>
        </p:nvGraphicFramePr>
        <p:xfrm>
          <a:off x="431373" y="3429000"/>
          <a:ext cx="10849203" cy="1854200"/>
        </p:xfrm>
        <a:graphic>
          <a:graphicData uri="http://schemas.openxmlformats.org/drawingml/2006/table">
            <a:tbl>
              <a:tblPr firstRow="1" bandRow="1">
                <a:tableStyleId>{5C22544A-7EE6-4342-B048-85BDC9FD1C3A}</a:tableStyleId>
              </a:tblPr>
              <a:tblGrid>
                <a:gridCol w="3616401"/>
                <a:gridCol w="3616401"/>
                <a:gridCol w="3616401"/>
              </a:tblGrid>
              <a:tr h="370840">
                <a:tc>
                  <a:txBody>
                    <a:bodyPr/>
                    <a:lstStyle/>
                    <a:p>
                      <a:pPr algn="ctr"/>
                      <a:r>
                        <a:rPr lang="en-GB" dirty="0" smtClean="0">
                          <a:solidFill>
                            <a:srgbClr val="FFFF00"/>
                          </a:solidFill>
                        </a:rPr>
                        <a:t>RCN DATA</a:t>
                      </a:r>
                      <a:endParaRPr lang="en-GB" dirty="0">
                        <a:solidFill>
                          <a:srgbClr val="FFFF00"/>
                        </a:solidFill>
                      </a:endParaRPr>
                    </a:p>
                  </a:txBody>
                  <a:tcPr marL="121920" marR="121920"/>
                </a:tc>
                <a:tc>
                  <a:txBody>
                    <a:bodyPr/>
                    <a:lstStyle/>
                    <a:p>
                      <a:pPr algn="ctr"/>
                      <a:r>
                        <a:rPr lang="en-GB" dirty="0" smtClean="0"/>
                        <a:t>WHITE</a:t>
                      </a:r>
                      <a:endParaRPr lang="en-GB" dirty="0"/>
                    </a:p>
                  </a:txBody>
                  <a:tcPr marL="121920" marR="121920"/>
                </a:tc>
                <a:tc>
                  <a:txBody>
                    <a:bodyPr/>
                    <a:lstStyle/>
                    <a:p>
                      <a:pPr algn="ctr"/>
                      <a:r>
                        <a:rPr lang="en-GB" dirty="0" smtClean="0"/>
                        <a:t>BAME</a:t>
                      </a:r>
                      <a:endParaRPr lang="en-GB" dirty="0"/>
                    </a:p>
                  </a:txBody>
                  <a:tcPr marL="121920" marR="121920"/>
                </a:tc>
              </a:tr>
              <a:tr h="370840">
                <a:tc>
                  <a:txBody>
                    <a:bodyPr/>
                    <a:lstStyle/>
                    <a:p>
                      <a:r>
                        <a:rPr lang="en-GB" dirty="0" smtClean="0"/>
                        <a:t>ACCESS TO RECOMMENDED PPE</a:t>
                      </a:r>
                      <a:endParaRPr lang="en-GB" dirty="0"/>
                    </a:p>
                  </a:txBody>
                  <a:tcPr marL="121920" marR="121920"/>
                </a:tc>
                <a:tc>
                  <a:txBody>
                    <a:bodyPr/>
                    <a:lstStyle/>
                    <a:p>
                      <a:pPr algn="ctr"/>
                      <a:r>
                        <a:rPr lang="en-GB" dirty="0" smtClean="0"/>
                        <a:t>66%</a:t>
                      </a:r>
                      <a:endParaRPr lang="en-GB" dirty="0"/>
                    </a:p>
                  </a:txBody>
                  <a:tcPr marL="121920" marR="121920"/>
                </a:tc>
                <a:tc>
                  <a:txBody>
                    <a:bodyPr/>
                    <a:lstStyle/>
                    <a:p>
                      <a:pPr algn="ctr"/>
                      <a:r>
                        <a:rPr lang="en-GB" dirty="0" smtClean="0"/>
                        <a:t>43%</a:t>
                      </a:r>
                      <a:endParaRPr lang="en-GB" dirty="0"/>
                    </a:p>
                  </a:txBody>
                  <a:tcPr marL="121920" marR="121920"/>
                </a:tc>
              </a:tr>
              <a:tr h="370840">
                <a:tc>
                  <a:txBody>
                    <a:bodyPr/>
                    <a:lstStyle/>
                    <a:p>
                      <a:r>
                        <a:rPr lang="en-GB" dirty="0" smtClean="0"/>
                        <a:t>HAVING TO RE-USE PPE</a:t>
                      </a:r>
                      <a:endParaRPr lang="en-GB" dirty="0"/>
                    </a:p>
                  </a:txBody>
                  <a:tcPr marL="121920" marR="121920"/>
                </a:tc>
                <a:tc>
                  <a:txBody>
                    <a:bodyPr/>
                    <a:lstStyle/>
                    <a:p>
                      <a:pPr algn="ctr"/>
                      <a:r>
                        <a:rPr lang="en-GB" dirty="0" smtClean="0"/>
                        <a:t>37%</a:t>
                      </a:r>
                      <a:endParaRPr lang="en-GB" dirty="0"/>
                    </a:p>
                  </a:txBody>
                  <a:tcPr marL="121920" marR="121920"/>
                </a:tc>
                <a:tc>
                  <a:txBody>
                    <a:bodyPr/>
                    <a:lstStyle/>
                    <a:p>
                      <a:pPr algn="ctr"/>
                      <a:r>
                        <a:rPr lang="en-GB" dirty="0" smtClean="0"/>
                        <a:t>49%</a:t>
                      </a:r>
                      <a:endParaRPr lang="en-GB" dirty="0"/>
                    </a:p>
                  </a:txBody>
                  <a:tcPr marL="121920" marR="121920"/>
                </a:tc>
              </a:tr>
              <a:tr h="370840">
                <a:tc>
                  <a:txBody>
                    <a:bodyPr/>
                    <a:lstStyle/>
                    <a:p>
                      <a:r>
                        <a:rPr lang="en-GB" dirty="0" smtClean="0"/>
                        <a:t>ACCESS TO TRAINING</a:t>
                      </a:r>
                      <a:endParaRPr lang="en-GB" dirty="0"/>
                    </a:p>
                  </a:txBody>
                  <a:tcPr marL="121920" marR="121920"/>
                </a:tc>
                <a:tc>
                  <a:txBody>
                    <a:bodyPr/>
                    <a:lstStyle/>
                    <a:p>
                      <a:pPr algn="ctr"/>
                      <a:r>
                        <a:rPr lang="en-GB" dirty="0" smtClean="0"/>
                        <a:t>GOOD</a:t>
                      </a:r>
                      <a:endParaRPr lang="en-GB" dirty="0"/>
                    </a:p>
                  </a:txBody>
                  <a:tcPr marL="121920" marR="121920"/>
                </a:tc>
                <a:tc>
                  <a:txBody>
                    <a:bodyPr/>
                    <a:lstStyle/>
                    <a:p>
                      <a:pPr algn="ctr"/>
                      <a:r>
                        <a:rPr lang="en-GB" dirty="0" smtClean="0"/>
                        <a:t>POOR</a:t>
                      </a:r>
                      <a:endParaRPr lang="en-GB" dirty="0"/>
                    </a:p>
                  </a:txBody>
                  <a:tcPr marL="121920" marR="121920"/>
                </a:tc>
              </a:tr>
              <a:tr h="370840">
                <a:tc>
                  <a:txBody>
                    <a:bodyPr/>
                    <a:lstStyle/>
                    <a:p>
                      <a:r>
                        <a:rPr lang="en-GB" dirty="0" smtClean="0"/>
                        <a:t>ABILITY TO SPEAK OUT</a:t>
                      </a:r>
                      <a:endParaRPr lang="en-GB" dirty="0"/>
                    </a:p>
                  </a:txBody>
                  <a:tcPr marL="121920" marR="121920"/>
                </a:tc>
                <a:tc>
                  <a:txBody>
                    <a:bodyPr/>
                    <a:lstStyle/>
                    <a:p>
                      <a:pPr algn="ctr"/>
                      <a:r>
                        <a:rPr lang="en-GB" dirty="0" smtClean="0"/>
                        <a:t>ABLE</a:t>
                      </a:r>
                      <a:endParaRPr lang="en-GB" dirty="0"/>
                    </a:p>
                  </a:txBody>
                  <a:tcPr marL="121920" marR="121920"/>
                </a:tc>
                <a:tc>
                  <a:txBody>
                    <a:bodyPr/>
                    <a:lstStyle/>
                    <a:p>
                      <a:pPr algn="ctr"/>
                      <a:r>
                        <a:rPr lang="en-GB" dirty="0" smtClean="0"/>
                        <a:t>LESS ABLE</a:t>
                      </a:r>
                      <a:endParaRPr lang="en-GB" dirty="0"/>
                    </a:p>
                  </a:txBody>
                  <a:tcPr marL="121920" marR="121920"/>
                </a:tc>
              </a:tr>
            </a:tbl>
          </a:graphicData>
        </a:graphic>
      </p:graphicFrame>
    </p:spTree>
    <p:extLst>
      <p:ext uri="{BB962C8B-B14F-4D97-AF65-F5344CB8AC3E}">
        <p14:creationId xmlns:p14="http://schemas.microsoft.com/office/powerpoint/2010/main" val="103003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DIABETES COMMUNITY CHAMPION</a:t>
            </a:r>
            <a:endParaRPr lang="en-GB" dirty="0"/>
          </a:p>
        </p:txBody>
      </p:sp>
      <p:sp>
        <p:nvSpPr>
          <p:cNvPr id="3" name="Content Placeholder 2"/>
          <p:cNvSpPr>
            <a:spLocks noGrp="1"/>
          </p:cNvSpPr>
          <p:nvPr>
            <p:ph idx="1"/>
          </p:nvPr>
        </p:nvSpPr>
        <p:spPr/>
        <p:txBody>
          <a:bodyPr>
            <a:normAutofit lnSpcReduction="10000"/>
          </a:bodyPr>
          <a:lstStyle/>
          <a:p>
            <a:r>
              <a:rPr lang="en-GB" dirty="0" smtClean="0"/>
              <a:t>New role developed through NHSE transformation funding</a:t>
            </a:r>
          </a:p>
          <a:p>
            <a:r>
              <a:rPr lang="en-GB" dirty="0" smtClean="0"/>
              <a:t>Full time Champion Lead</a:t>
            </a:r>
          </a:p>
          <a:p>
            <a:r>
              <a:rPr lang="en-GB" dirty="0" smtClean="0"/>
              <a:t>Community Champion Volunteers</a:t>
            </a:r>
          </a:p>
          <a:p>
            <a:r>
              <a:rPr lang="en-GB" dirty="0" smtClean="0"/>
              <a:t>Community links</a:t>
            </a:r>
          </a:p>
          <a:p>
            <a:r>
              <a:rPr lang="en-GB" dirty="0" smtClean="0"/>
              <a:t>Diabetes newsletter</a:t>
            </a:r>
          </a:p>
          <a:p>
            <a:r>
              <a:rPr lang="en-GB" dirty="0" smtClean="0"/>
              <a:t>Diabetes website</a:t>
            </a:r>
          </a:p>
          <a:p>
            <a:r>
              <a:rPr lang="en-GB" dirty="0" smtClean="0"/>
              <a:t>Pocket Medic video</a:t>
            </a:r>
          </a:p>
          <a:p>
            <a:r>
              <a:rPr lang="en-GB" dirty="0" smtClean="0"/>
              <a:t>Punjabi TV</a:t>
            </a:r>
          </a:p>
          <a:p>
            <a:pPr marL="0" indent="0">
              <a:buNone/>
            </a:pPr>
            <a:endParaRPr lang="en-GB" dirty="0" smtClean="0"/>
          </a:p>
          <a:p>
            <a:endParaRPr lang="en-GB" dirty="0"/>
          </a:p>
        </p:txBody>
      </p:sp>
    </p:spTree>
    <p:extLst>
      <p:ext uri="{BB962C8B-B14F-4D97-AF65-F5344CB8AC3E}">
        <p14:creationId xmlns:p14="http://schemas.microsoft.com/office/powerpoint/2010/main" val="229465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PROVIDER AND CHAMPION LEAD</a:t>
            </a:r>
            <a:br>
              <a:rPr lang="en-GB" dirty="0" smtClean="0"/>
            </a:br>
            <a:r>
              <a:rPr lang="en-GB" dirty="0" smtClean="0"/>
              <a:t>CO-WORKING</a:t>
            </a:r>
            <a:endParaRPr lang="en-GB" dirty="0"/>
          </a:p>
        </p:txBody>
      </p:sp>
      <p:sp>
        <p:nvSpPr>
          <p:cNvPr id="3" name="Content Placeholder 2"/>
          <p:cNvSpPr>
            <a:spLocks noGrp="1"/>
          </p:cNvSpPr>
          <p:nvPr>
            <p:ph sz="half" idx="1"/>
          </p:nvPr>
        </p:nvSpPr>
        <p:spPr/>
        <p:txBody>
          <a:bodyPr>
            <a:normAutofit fontScale="85000" lnSpcReduction="20000"/>
          </a:bodyPr>
          <a:lstStyle/>
          <a:p>
            <a:pPr marL="0" indent="0">
              <a:buNone/>
            </a:pPr>
            <a:r>
              <a:rPr lang="en-GB" b="1" dirty="0" smtClean="0"/>
              <a:t>NHS DPP</a:t>
            </a:r>
          </a:p>
          <a:p>
            <a:r>
              <a:rPr lang="en-GB" dirty="0" smtClean="0"/>
              <a:t>WW Provider</a:t>
            </a:r>
          </a:p>
          <a:p>
            <a:r>
              <a:rPr lang="en-GB" dirty="0" err="1" smtClean="0"/>
              <a:t>Comms</a:t>
            </a:r>
            <a:r>
              <a:rPr lang="en-GB" dirty="0" smtClean="0"/>
              <a:t> plan</a:t>
            </a:r>
          </a:p>
          <a:p>
            <a:r>
              <a:rPr lang="en-GB" dirty="0" smtClean="0"/>
              <a:t>Self-referrals</a:t>
            </a:r>
          </a:p>
          <a:p>
            <a:r>
              <a:rPr lang="en-GB" dirty="0" smtClean="0"/>
              <a:t>Community links</a:t>
            </a:r>
          </a:p>
          <a:p>
            <a:r>
              <a:rPr lang="en-GB" dirty="0" smtClean="0"/>
              <a:t>Volunteer cascading information</a:t>
            </a:r>
          </a:p>
          <a:p>
            <a:pPr marL="0" indent="0">
              <a:buNone/>
            </a:pPr>
            <a:r>
              <a:rPr lang="en-GB" b="1" dirty="0" smtClean="0"/>
              <a:t>DUK</a:t>
            </a:r>
          </a:p>
          <a:p>
            <a:r>
              <a:rPr lang="en-GB" dirty="0" smtClean="0"/>
              <a:t>Volunteer training</a:t>
            </a:r>
          </a:p>
          <a:p>
            <a:r>
              <a:rPr lang="en-GB" dirty="0" smtClean="0"/>
              <a:t>Patient information</a:t>
            </a:r>
          </a:p>
          <a:p>
            <a:r>
              <a:rPr lang="en-GB" dirty="0" smtClean="0"/>
              <a:t>Innovative working</a:t>
            </a:r>
          </a:p>
          <a:p>
            <a:endParaRPr lang="en-GB" dirty="0" smtClean="0"/>
          </a:p>
          <a:p>
            <a:endParaRPr lang="en-GB" dirty="0"/>
          </a:p>
        </p:txBody>
      </p:sp>
      <p:sp>
        <p:nvSpPr>
          <p:cNvPr id="4" name="Content Placeholder 3"/>
          <p:cNvSpPr>
            <a:spLocks noGrp="1"/>
          </p:cNvSpPr>
          <p:nvPr>
            <p:ph sz="half" idx="2"/>
          </p:nvPr>
        </p:nvSpPr>
        <p:spPr/>
        <p:txBody>
          <a:bodyPr>
            <a:normAutofit fontScale="85000" lnSpcReduction="20000"/>
          </a:bodyPr>
          <a:lstStyle/>
          <a:p>
            <a:pPr marL="0" indent="0">
              <a:buNone/>
            </a:pPr>
            <a:r>
              <a:rPr lang="en-GB" b="1" dirty="0" smtClean="0"/>
              <a:t>DESMOND</a:t>
            </a:r>
          </a:p>
          <a:p>
            <a:r>
              <a:rPr lang="en-GB" dirty="0" smtClean="0"/>
              <a:t>Educator training</a:t>
            </a:r>
          </a:p>
          <a:p>
            <a:r>
              <a:rPr lang="en-GB" dirty="0" smtClean="0"/>
              <a:t>DESMOND BAME</a:t>
            </a:r>
          </a:p>
          <a:p>
            <a:r>
              <a:rPr lang="en-GB" dirty="0" smtClean="0"/>
              <a:t>Food models</a:t>
            </a:r>
          </a:p>
          <a:p>
            <a:r>
              <a:rPr lang="en-GB" dirty="0" smtClean="0"/>
              <a:t>Cultural adaptation</a:t>
            </a:r>
          </a:p>
          <a:p>
            <a:r>
              <a:rPr lang="en-GB" dirty="0" smtClean="0"/>
              <a:t>Bite-size</a:t>
            </a:r>
          </a:p>
          <a:p>
            <a:r>
              <a:rPr lang="en-GB" dirty="0" smtClean="0"/>
              <a:t>Volunteers cascading information</a:t>
            </a:r>
          </a:p>
          <a:p>
            <a:pPr marL="0" indent="0">
              <a:buNone/>
            </a:pPr>
            <a:endParaRPr lang="en-GB" dirty="0"/>
          </a:p>
          <a:p>
            <a:pPr marL="0" indent="0">
              <a:buNone/>
            </a:pPr>
            <a:r>
              <a:rPr lang="en-GB" b="1" dirty="0" smtClean="0"/>
              <a:t>PRIMARY CARE</a:t>
            </a:r>
          </a:p>
          <a:p>
            <a:r>
              <a:rPr lang="en-GB" dirty="0" smtClean="0"/>
              <a:t>GP information platforms</a:t>
            </a:r>
          </a:p>
          <a:p>
            <a:r>
              <a:rPr lang="en-GB" dirty="0" smtClean="0"/>
              <a:t>Patient packs</a:t>
            </a:r>
          </a:p>
          <a:p>
            <a:r>
              <a:rPr lang="en-GB" dirty="0" smtClean="0"/>
              <a:t>Website design </a:t>
            </a:r>
            <a:r>
              <a:rPr lang="en-GB" smtClean="0"/>
              <a:t>and content</a:t>
            </a:r>
          </a:p>
          <a:p>
            <a:pPr marL="0" indent="0">
              <a:buNone/>
            </a:pPr>
            <a:endParaRPr lang="en-GB" dirty="0"/>
          </a:p>
        </p:txBody>
      </p:sp>
    </p:spTree>
    <p:extLst>
      <p:ext uri="{BB962C8B-B14F-4D97-AF65-F5344CB8AC3E}">
        <p14:creationId xmlns:p14="http://schemas.microsoft.com/office/powerpoint/2010/main" val="66903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141" name="Google Shape;141;p21"/>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42" name="Google Shape;142;p21"/>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43" name="Google Shape;143;p21"/>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44" name="Google Shape;144;p21"/>
          <p:cNvSpPr txBox="1"/>
          <p:nvPr/>
        </p:nvSpPr>
        <p:spPr>
          <a:xfrm>
            <a:off x="433703" y="1783025"/>
            <a:ext cx="11192100" cy="26385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2800"/>
              </a:spcBef>
              <a:spcAft>
                <a:spcPts val="0"/>
              </a:spcAft>
              <a:buNone/>
            </a:pPr>
            <a:endParaRPr dirty="0">
              <a:solidFill>
                <a:srgbClr val="000586"/>
              </a:solidFill>
            </a:endParaRPr>
          </a:p>
        </p:txBody>
      </p:sp>
      <p:pic>
        <p:nvPicPr>
          <p:cNvPr id="2" name="Picture 1">
            <a:extLst>
              <a:ext uri="{FF2B5EF4-FFF2-40B4-BE49-F238E27FC236}">
                <a16:creationId xmlns:a16="http://schemas.microsoft.com/office/drawing/2014/main" xmlns="" id="{93721990-6FD1-47EE-B89C-CB3088C30ACB}"/>
              </a:ext>
            </a:extLst>
          </p:cNvPr>
          <p:cNvPicPr>
            <a:picLocks noChangeAspect="1"/>
          </p:cNvPicPr>
          <p:nvPr/>
        </p:nvPicPr>
        <p:blipFill>
          <a:blip r:embed="rId5"/>
          <a:stretch>
            <a:fillRect/>
          </a:stretch>
        </p:blipFill>
        <p:spPr>
          <a:xfrm>
            <a:off x="967821" y="202340"/>
            <a:ext cx="10256363" cy="5476497"/>
          </a:xfrm>
          <a:prstGeom prst="rect">
            <a:avLst/>
          </a:prstGeom>
        </p:spPr>
      </p:pic>
    </p:spTree>
    <p:extLst>
      <p:ext uri="{BB962C8B-B14F-4D97-AF65-F5344CB8AC3E}">
        <p14:creationId xmlns:p14="http://schemas.microsoft.com/office/powerpoint/2010/main" val="48661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pic>
        <p:nvPicPr>
          <p:cNvPr id="141" name="Google Shape;141;p21"/>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42" name="Google Shape;142;p21"/>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43" name="Google Shape;143;p21"/>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44" name="Google Shape;144;p21"/>
          <p:cNvSpPr txBox="1"/>
          <p:nvPr/>
        </p:nvSpPr>
        <p:spPr>
          <a:xfrm>
            <a:off x="433703" y="1783025"/>
            <a:ext cx="11192100" cy="26385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2800"/>
              </a:spcBef>
              <a:spcAft>
                <a:spcPts val="0"/>
              </a:spcAft>
              <a:buNone/>
            </a:pPr>
            <a:r>
              <a:rPr lang="en-GB" sz="2800" dirty="0">
                <a:solidFill>
                  <a:srgbClr val="000586"/>
                </a:solidFill>
              </a:rPr>
              <a:t>The Healthier You DPP, provided by WW currently delivers a remote and digital service that enables participants to engage in 13 core curriculum themes, personalised to them, with each and every touchpoint being tailored to NDH and the benefits of risk reduction of T2DM</a:t>
            </a:r>
            <a:endParaRPr dirty="0">
              <a:solidFill>
                <a:srgbClr val="000586"/>
              </a:solidFill>
            </a:endParaRPr>
          </a:p>
        </p:txBody>
      </p:sp>
    </p:spTree>
    <p:extLst>
      <p:ext uri="{BB962C8B-B14F-4D97-AF65-F5344CB8AC3E}">
        <p14:creationId xmlns:p14="http://schemas.microsoft.com/office/powerpoint/2010/main" val="227716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41925" y="310650"/>
            <a:ext cx="9886200" cy="86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58C"/>
              </a:buClr>
              <a:buSzPts val="4400"/>
              <a:buFont typeface="Arial"/>
              <a:buNone/>
            </a:pPr>
            <a:r>
              <a:rPr lang="en-GB" b="1">
                <a:solidFill>
                  <a:srgbClr val="00058C"/>
                </a:solidFill>
                <a:latin typeface="Arial"/>
                <a:ea typeface="Arial"/>
                <a:cs typeface="Arial"/>
                <a:sym typeface="Arial"/>
              </a:rPr>
              <a:t>Update on Programme  - COVID-19</a:t>
            </a:r>
            <a:endParaRPr/>
          </a:p>
        </p:txBody>
      </p:sp>
      <p:sp>
        <p:nvSpPr>
          <p:cNvPr id="150" name="Google Shape;150;p22"/>
          <p:cNvSpPr txBox="1">
            <a:spLocks noGrp="1"/>
          </p:cNvSpPr>
          <p:nvPr>
            <p:ph type="body" idx="1"/>
          </p:nvPr>
        </p:nvSpPr>
        <p:spPr>
          <a:xfrm>
            <a:off x="336065" y="1170749"/>
            <a:ext cx="11520000" cy="4722300"/>
          </a:xfrm>
          <a:prstGeom prst="rect">
            <a:avLst/>
          </a:prstGeom>
          <a:noFill/>
          <a:ln>
            <a:noFill/>
          </a:ln>
        </p:spPr>
        <p:txBody>
          <a:bodyPr spcFirstLastPara="1" wrap="square" lIns="91425" tIns="45700" rIns="91425" bIns="45700" anchor="t" anchorCtr="0">
            <a:noAutofit/>
          </a:bodyPr>
          <a:lstStyle/>
          <a:p>
            <a:pPr marL="457200" lvl="0" indent="-330200" algn="l" rtl="0">
              <a:lnSpc>
                <a:spcPct val="134000"/>
              </a:lnSpc>
              <a:spcBef>
                <a:spcPts val="1800"/>
              </a:spcBef>
              <a:spcAft>
                <a:spcPts val="0"/>
              </a:spcAft>
              <a:buSzPts val="1600"/>
              <a:buFont typeface="Arial"/>
              <a:buChar char="•"/>
            </a:pPr>
            <a:r>
              <a:rPr lang="en-GB" sz="1600">
                <a:latin typeface="Arial"/>
                <a:ea typeface="Arial"/>
                <a:cs typeface="Arial"/>
                <a:sym typeface="Arial"/>
              </a:rPr>
              <a:t>Referrals are being received as </a:t>
            </a:r>
            <a:r>
              <a:rPr lang="en-GB" sz="1600" b="1" u="sng">
                <a:latin typeface="Arial"/>
                <a:ea typeface="Arial"/>
                <a:cs typeface="Arial"/>
                <a:sym typeface="Arial"/>
              </a:rPr>
              <a:t>normal </a:t>
            </a:r>
            <a:r>
              <a:rPr lang="en-GB" sz="1600">
                <a:latin typeface="Arial"/>
                <a:ea typeface="Arial"/>
                <a:cs typeface="Arial"/>
                <a:sym typeface="Arial"/>
              </a:rPr>
              <a:t>with participants still being sent a letter/email within 48 hours of referral received from healthcare professional or when contacted directly from participant.</a:t>
            </a:r>
            <a:endParaRPr sz="1600">
              <a:latin typeface="Arial"/>
              <a:ea typeface="Arial"/>
              <a:cs typeface="Arial"/>
              <a:sym typeface="Arial"/>
            </a:endParaRPr>
          </a:p>
          <a:p>
            <a:pPr marL="457200" lvl="0" indent="-330200" algn="l" rtl="0">
              <a:lnSpc>
                <a:spcPct val="134000"/>
              </a:lnSpc>
              <a:spcBef>
                <a:spcPts val="0"/>
              </a:spcBef>
              <a:spcAft>
                <a:spcPts val="0"/>
              </a:spcAft>
              <a:buSzPts val="1600"/>
              <a:buFont typeface="Arial"/>
              <a:buChar char="•"/>
            </a:pPr>
            <a:r>
              <a:rPr lang="en-GB" sz="1600">
                <a:latin typeface="Arial"/>
                <a:ea typeface="Arial"/>
                <a:cs typeface="Arial"/>
                <a:sym typeface="Arial"/>
              </a:rPr>
              <a:t>New referral participants will be given 3 options: </a:t>
            </a:r>
            <a:endParaRPr sz="1600">
              <a:latin typeface="Arial"/>
              <a:ea typeface="Arial"/>
              <a:cs typeface="Arial"/>
              <a:sym typeface="Arial"/>
            </a:endParaRPr>
          </a:p>
          <a:p>
            <a:pPr marL="914400" lvl="1" indent="-330200" algn="l" rtl="0">
              <a:lnSpc>
                <a:spcPct val="134000"/>
              </a:lnSpc>
              <a:spcBef>
                <a:spcPts val="0"/>
              </a:spcBef>
              <a:spcAft>
                <a:spcPts val="0"/>
              </a:spcAft>
              <a:buSzPts val="1600"/>
              <a:buFont typeface="Arial"/>
              <a:buChar char="•"/>
            </a:pPr>
            <a:r>
              <a:rPr lang="en-GB" sz="1600">
                <a:latin typeface="Arial"/>
                <a:ea typeface="Arial"/>
                <a:cs typeface="Arial"/>
                <a:sym typeface="Arial"/>
              </a:rPr>
              <a:t>Join the Healthier You programme remotely - more details on next slide</a:t>
            </a:r>
            <a:endParaRPr sz="1600">
              <a:latin typeface="Arial"/>
              <a:ea typeface="Arial"/>
              <a:cs typeface="Arial"/>
              <a:sym typeface="Arial"/>
            </a:endParaRPr>
          </a:p>
          <a:p>
            <a:pPr marL="914400" lvl="1" indent="-330200" algn="l" rtl="0">
              <a:lnSpc>
                <a:spcPct val="134000"/>
              </a:lnSpc>
              <a:spcBef>
                <a:spcPts val="0"/>
              </a:spcBef>
              <a:spcAft>
                <a:spcPts val="0"/>
              </a:spcAft>
              <a:buSzPts val="1600"/>
              <a:buFont typeface="Arial"/>
              <a:buChar char="•"/>
            </a:pPr>
            <a:r>
              <a:rPr lang="en-GB" sz="1600">
                <a:latin typeface="Arial"/>
                <a:ea typeface="Arial"/>
                <a:cs typeface="Arial"/>
                <a:sym typeface="Arial"/>
              </a:rPr>
              <a:t>Join our digital only programme</a:t>
            </a:r>
            <a:endParaRPr sz="1600">
              <a:latin typeface="Arial"/>
              <a:ea typeface="Arial"/>
              <a:cs typeface="Arial"/>
              <a:sym typeface="Arial"/>
            </a:endParaRPr>
          </a:p>
          <a:p>
            <a:pPr marL="914400" lvl="1" indent="-330200" algn="l" rtl="0">
              <a:lnSpc>
                <a:spcPct val="134000"/>
              </a:lnSpc>
              <a:spcBef>
                <a:spcPts val="0"/>
              </a:spcBef>
              <a:spcAft>
                <a:spcPts val="0"/>
              </a:spcAft>
              <a:buSzPts val="1600"/>
              <a:buFont typeface="Arial"/>
              <a:buChar char="•"/>
            </a:pPr>
            <a:r>
              <a:rPr lang="en-GB" sz="1600">
                <a:latin typeface="Arial"/>
                <a:ea typeface="Arial"/>
                <a:cs typeface="Arial"/>
                <a:sym typeface="Arial"/>
              </a:rPr>
              <a:t>Pause their programme until physical face to face workshops resume.</a:t>
            </a:r>
            <a:endParaRPr sz="1600">
              <a:latin typeface="Arial"/>
              <a:ea typeface="Arial"/>
              <a:cs typeface="Arial"/>
              <a:sym typeface="Arial"/>
            </a:endParaRPr>
          </a:p>
          <a:p>
            <a:pPr marL="457200" lvl="0" indent="-330200" algn="l" rtl="0">
              <a:lnSpc>
                <a:spcPct val="134000"/>
              </a:lnSpc>
              <a:spcBef>
                <a:spcPts val="0"/>
              </a:spcBef>
              <a:spcAft>
                <a:spcPts val="0"/>
              </a:spcAft>
              <a:buSzPts val="1600"/>
              <a:buFont typeface="Arial"/>
              <a:buChar char="•"/>
            </a:pPr>
            <a:r>
              <a:rPr lang="en-GB" sz="1600">
                <a:latin typeface="Arial"/>
                <a:ea typeface="Arial"/>
                <a:cs typeface="Arial"/>
                <a:sym typeface="Arial"/>
              </a:rPr>
              <a:t>Contact Centre open 6 days a week 8am-8pm Monday -Friday 9-5pm Saturday to discuss any questions/concerns/triage.</a:t>
            </a:r>
            <a:endParaRPr sz="1600">
              <a:latin typeface="Arial"/>
              <a:ea typeface="Arial"/>
              <a:cs typeface="Arial"/>
              <a:sym typeface="Arial"/>
            </a:endParaRPr>
          </a:p>
          <a:p>
            <a:pPr marL="457200" lvl="0" indent="-330200" algn="l" rtl="0">
              <a:lnSpc>
                <a:spcPct val="134000"/>
              </a:lnSpc>
              <a:spcBef>
                <a:spcPts val="0"/>
              </a:spcBef>
              <a:spcAft>
                <a:spcPts val="0"/>
              </a:spcAft>
              <a:buClr>
                <a:srgbClr val="222222"/>
              </a:buClr>
              <a:buSzPts val="1600"/>
              <a:buFont typeface="Arial"/>
              <a:buChar char="•"/>
            </a:pPr>
            <a:r>
              <a:rPr lang="en-GB" sz="1600">
                <a:solidFill>
                  <a:srgbClr val="222222"/>
                </a:solidFill>
                <a:highlight>
                  <a:srgbClr val="FFFFFF"/>
                </a:highlight>
                <a:latin typeface="Arial"/>
                <a:ea typeface="Arial"/>
                <a:cs typeface="Arial"/>
                <a:sym typeface="Arial"/>
              </a:rPr>
              <a:t>Remote workshops will be held by a NDPP trained coach where relevant topics are discussed which are key to participants who are at risk of Type 2 diabetes but also key to people who are in isolation who still need to look after themselves.</a:t>
            </a:r>
            <a:endParaRPr sz="1600">
              <a:solidFill>
                <a:srgbClr val="222222"/>
              </a:solidFill>
              <a:highlight>
                <a:srgbClr val="FFFFFF"/>
              </a:highlight>
              <a:latin typeface="Arial"/>
              <a:ea typeface="Arial"/>
              <a:cs typeface="Arial"/>
              <a:sym typeface="Arial"/>
            </a:endParaRPr>
          </a:p>
          <a:p>
            <a:pPr marL="457200" lvl="0" indent="-330200" algn="l" rtl="0">
              <a:lnSpc>
                <a:spcPct val="134000"/>
              </a:lnSpc>
              <a:spcBef>
                <a:spcPts val="0"/>
              </a:spcBef>
              <a:spcAft>
                <a:spcPts val="0"/>
              </a:spcAft>
              <a:buClr>
                <a:srgbClr val="222222"/>
              </a:buClr>
              <a:buSzPts val="1600"/>
              <a:buFont typeface="Arial"/>
              <a:buChar char="•"/>
            </a:pPr>
            <a:r>
              <a:rPr lang="en-GB" sz="1600">
                <a:solidFill>
                  <a:srgbClr val="222222"/>
                </a:solidFill>
                <a:highlight>
                  <a:srgbClr val="FFFFFF"/>
                </a:highlight>
                <a:latin typeface="Arial"/>
                <a:ea typeface="Arial"/>
                <a:cs typeface="Arial"/>
                <a:sym typeface="Arial"/>
              </a:rPr>
              <a:t>Remote workshops are held 6 days a week from 9am through to 7pm and participants can choose which one to opt for.</a:t>
            </a:r>
            <a:endParaRPr sz="1600">
              <a:solidFill>
                <a:srgbClr val="222222"/>
              </a:solidFill>
              <a:highlight>
                <a:srgbClr val="FFFFFF"/>
              </a:highlight>
              <a:latin typeface="Arial"/>
              <a:ea typeface="Arial"/>
              <a:cs typeface="Arial"/>
              <a:sym typeface="Arial"/>
            </a:endParaRPr>
          </a:p>
          <a:p>
            <a:pPr marL="457200" lvl="0" indent="-330200" algn="l" rtl="0">
              <a:lnSpc>
                <a:spcPct val="134000"/>
              </a:lnSpc>
              <a:spcBef>
                <a:spcPts val="0"/>
              </a:spcBef>
              <a:spcAft>
                <a:spcPts val="0"/>
              </a:spcAft>
              <a:buClr>
                <a:srgbClr val="222222"/>
              </a:buClr>
              <a:buSzPts val="1600"/>
              <a:buFont typeface="Arial"/>
              <a:buChar char="•"/>
            </a:pPr>
            <a:r>
              <a:rPr lang="en-GB" sz="1600">
                <a:solidFill>
                  <a:srgbClr val="222222"/>
                </a:solidFill>
                <a:highlight>
                  <a:srgbClr val="FFFFFF"/>
                </a:highlight>
                <a:latin typeface="Arial"/>
                <a:ea typeface="Arial"/>
                <a:cs typeface="Arial"/>
                <a:sym typeface="Arial"/>
              </a:rPr>
              <a:t>WW happy to provide updated letters if surgeries are wanting to send letters out to patients on the ‘at risk’ register.</a:t>
            </a:r>
            <a:endParaRPr sz="1600">
              <a:solidFill>
                <a:srgbClr val="222222"/>
              </a:solidFill>
              <a:highlight>
                <a:srgbClr val="FFFFFF"/>
              </a:highlight>
              <a:latin typeface="Arial"/>
              <a:ea typeface="Arial"/>
              <a:cs typeface="Arial"/>
              <a:sym typeface="Arial"/>
            </a:endParaRPr>
          </a:p>
          <a:p>
            <a:pPr marL="228593" lvl="0" indent="0" algn="l" rtl="0">
              <a:lnSpc>
                <a:spcPct val="134000"/>
              </a:lnSpc>
              <a:spcBef>
                <a:spcPts val="1800"/>
              </a:spcBef>
              <a:spcAft>
                <a:spcPts val="0"/>
              </a:spcAft>
              <a:buNone/>
            </a:pPr>
            <a:r>
              <a:rPr lang="en-GB" sz="1500">
                <a:latin typeface="Arial"/>
                <a:ea typeface="Arial"/>
                <a:cs typeface="Arial"/>
                <a:sym typeface="Arial"/>
              </a:rPr>
              <a:t> </a:t>
            </a:r>
            <a:endParaRPr sz="1500">
              <a:latin typeface="Arial"/>
              <a:ea typeface="Arial"/>
              <a:cs typeface="Arial"/>
              <a:sym typeface="Arial"/>
            </a:endParaRPr>
          </a:p>
          <a:p>
            <a:pPr marL="0" lvl="0" indent="0" algn="l" rtl="0">
              <a:lnSpc>
                <a:spcPct val="134000"/>
              </a:lnSpc>
              <a:spcBef>
                <a:spcPts val="1800"/>
              </a:spcBef>
              <a:spcAft>
                <a:spcPts val="0"/>
              </a:spcAft>
              <a:buNone/>
            </a:pPr>
            <a:endParaRPr sz="1500">
              <a:latin typeface="Arial"/>
              <a:ea typeface="Arial"/>
              <a:cs typeface="Arial"/>
              <a:sym typeface="Arial"/>
            </a:endParaRPr>
          </a:p>
          <a:p>
            <a:pPr marL="457200" lvl="0" indent="0" algn="l" rtl="0">
              <a:lnSpc>
                <a:spcPct val="134000"/>
              </a:lnSpc>
              <a:spcBef>
                <a:spcPts val="1800"/>
              </a:spcBef>
              <a:spcAft>
                <a:spcPts val="0"/>
              </a:spcAft>
              <a:buNone/>
            </a:pPr>
            <a:endParaRPr sz="1500">
              <a:latin typeface="Arial"/>
              <a:ea typeface="Arial"/>
              <a:cs typeface="Arial"/>
              <a:sym typeface="Arial"/>
            </a:endParaRPr>
          </a:p>
          <a:p>
            <a:pPr marL="0" lvl="0" indent="0" algn="l" rtl="0">
              <a:lnSpc>
                <a:spcPct val="134000"/>
              </a:lnSpc>
              <a:spcBef>
                <a:spcPts val="1800"/>
              </a:spcBef>
              <a:spcAft>
                <a:spcPts val="0"/>
              </a:spcAft>
              <a:buClr>
                <a:schemeClr val="dk1"/>
              </a:buClr>
              <a:buSzPts val="1400"/>
              <a:buNone/>
            </a:pPr>
            <a:endParaRPr sz="14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p:txBody>
      </p:sp>
      <p:sp>
        <p:nvSpPr>
          <p:cNvPr id="151" name="Google Shape;151;p22"/>
          <p:cNvSpPr txBox="1">
            <a:spLocks noGrp="1"/>
          </p:cNvSpPr>
          <p:nvPr>
            <p:ph type="sldNum" idx="12"/>
          </p:nvPr>
        </p:nvSpPr>
        <p:spPr>
          <a:xfrm>
            <a:off x="11770469" y="6341170"/>
            <a:ext cx="30317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152" name="Google Shape;152;p22"/>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53" name="Google Shape;153;p22"/>
          <p:cNvPicPr preferRelativeResize="0"/>
          <p:nvPr/>
        </p:nvPicPr>
        <p:blipFill rotWithShape="1">
          <a:blip r:embed="rId4">
            <a:alphaModFix/>
          </a:blip>
          <a:srcRect r="32321"/>
          <a:stretch/>
        </p:blipFill>
        <p:spPr>
          <a:xfrm>
            <a:off x="3121800" y="5846664"/>
            <a:ext cx="3913141" cy="677075"/>
          </a:xfrm>
          <a:prstGeom prst="rect">
            <a:avLst/>
          </a:prstGeom>
          <a:noFill/>
          <a:ln>
            <a:noFill/>
          </a:ln>
        </p:spPr>
      </p:pic>
      <p:pic>
        <p:nvPicPr>
          <p:cNvPr id="154" name="Google Shape;154;p22"/>
          <p:cNvPicPr preferRelativeResize="0"/>
          <p:nvPr/>
        </p:nvPicPr>
        <p:blipFill rotWithShape="1">
          <a:blip r:embed="rId4">
            <a:alphaModFix/>
          </a:blip>
          <a:srcRect l="86391" t="-2137"/>
          <a:stretch/>
        </p:blipFill>
        <p:spPr>
          <a:xfrm>
            <a:off x="7421995" y="5846672"/>
            <a:ext cx="1117601" cy="9822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41925" y="310650"/>
            <a:ext cx="9886200" cy="86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Font typeface="Arial"/>
              <a:buNone/>
            </a:pPr>
            <a:r>
              <a:rPr lang="en-GB" b="1">
                <a:solidFill>
                  <a:srgbClr val="000586"/>
                </a:solidFill>
                <a:latin typeface="Arial"/>
                <a:ea typeface="Arial"/>
                <a:cs typeface="Arial"/>
                <a:sym typeface="Arial"/>
              </a:rPr>
              <a:t>Eligibility and Referring</a:t>
            </a:r>
            <a:endParaRPr>
              <a:solidFill>
                <a:srgbClr val="000586"/>
              </a:solidFill>
            </a:endParaRPr>
          </a:p>
        </p:txBody>
      </p:sp>
      <p:sp>
        <p:nvSpPr>
          <p:cNvPr id="160" name="Google Shape;160;p23"/>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pic>
        <p:nvPicPr>
          <p:cNvPr id="161" name="Google Shape;161;p23"/>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62" name="Google Shape;162;p23"/>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63" name="Google Shape;163;p23"/>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64" name="Google Shape;164;p23"/>
          <p:cNvSpPr txBox="1"/>
          <p:nvPr/>
        </p:nvSpPr>
        <p:spPr>
          <a:xfrm>
            <a:off x="3" y="1275300"/>
            <a:ext cx="11732100" cy="1564200"/>
          </a:xfrm>
          <a:prstGeom prst="rect">
            <a:avLst/>
          </a:prstGeom>
          <a:noFill/>
          <a:ln>
            <a:noFill/>
          </a:ln>
        </p:spPr>
        <p:txBody>
          <a:bodyPr spcFirstLastPara="1" wrap="square" lIns="91425" tIns="91425" rIns="91425" bIns="91425" anchor="t" anchorCtr="0">
            <a:noAutofit/>
          </a:bodyPr>
          <a:lstStyle/>
          <a:p>
            <a:pPr marL="457200" lvl="1" indent="-330200" algn="l" rtl="0">
              <a:spcBef>
                <a:spcPts val="0"/>
              </a:spcBef>
              <a:spcAft>
                <a:spcPts val="0"/>
              </a:spcAft>
              <a:buClr>
                <a:schemeClr val="dk1"/>
              </a:buClr>
              <a:buSzPts val="1600"/>
              <a:buChar char="•"/>
            </a:pPr>
            <a:r>
              <a:rPr lang="en-GB" sz="1800" b="1">
                <a:solidFill>
                  <a:schemeClr val="dk1"/>
                </a:solidFill>
              </a:rPr>
              <a:t>&gt;18 years of age </a:t>
            </a:r>
            <a:endParaRPr>
              <a:solidFill>
                <a:schemeClr val="dk1"/>
              </a:solidFill>
            </a:endParaRPr>
          </a:p>
          <a:p>
            <a:pPr marL="457200" lvl="1" indent="-330200" algn="l" rtl="0">
              <a:spcBef>
                <a:spcPts val="0"/>
              </a:spcBef>
              <a:spcAft>
                <a:spcPts val="0"/>
              </a:spcAft>
              <a:buClr>
                <a:schemeClr val="dk1"/>
              </a:buClr>
              <a:buSzPts val="1600"/>
              <a:buChar char="•"/>
            </a:pPr>
            <a:r>
              <a:rPr lang="en-GB" sz="1800" b="1">
                <a:solidFill>
                  <a:schemeClr val="dk1"/>
                </a:solidFill>
              </a:rPr>
              <a:t>Blood Test </a:t>
            </a:r>
            <a:r>
              <a:rPr lang="en-GB" sz="1800" b="1" u="sng">
                <a:solidFill>
                  <a:schemeClr val="accent1"/>
                </a:solidFill>
              </a:rPr>
              <a:t>(within 24 months)</a:t>
            </a:r>
            <a:r>
              <a:rPr lang="en-GB" sz="1800" b="1">
                <a:solidFill>
                  <a:schemeClr val="dk1"/>
                </a:solidFill>
              </a:rPr>
              <a:t> to confirm they are pre-diabetic</a:t>
            </a:r>
            <a:endParaRPr>
              <a:solidFill>
                <a:schemeClr val="dk1"/>
              </a:solidFill>
            </a:endParaRPr>
          </a:p>
          <a:p>
            <a:pPr marL="127000" lvl="1" indent="0" algn="l" rtl="0">
              <a:spcBef>
                <a:spcPts val="0"/>
              </a:spcBef>
              <a:spcAft>
                <a:spcPts val="0"/>
              </a:spcAft>
              <a:buNone/>
            </a:pPr>
            <a:r>
              <a:rPr lang="en-GB" sz="1800" b="1">
                <a:solidFill>
                  <a:schemeClr val="dk1"/>
                </a:solidFill>
              </a:rPr>
              <a:t>    (HbA1c of 42 - 47 mmol/mol (6.0 – 6.4%) or an FPG of 5.5 - 6.9 mmol/l)</a:t>
            </a:r>
            <a:endParaRPr sz="1800" b="1">
              <a:solidFill>
                <a:schemeClr val="dk1"/>
              </a:solidFill>
            </a:endParaRPr>
          </a:p>
          <a:p>
            <a:pPr marL="457200" lvl="1" indent="-228600" algn="l" rtl="0">
              <a:spcBef>
                <a:spcPts val="0"/>
              </a:spcBef>
              <a:spcAft>
                <a:spcPts val="0"/>
              </a:spcAft>
              <a:buNone/>
            </a:pPr>
            <a:endParaRPr sz="2400">
              <a:solidFill>
                <a:schemeClr val="dk1"/>
              </a:solidFill>
            </a:endParaRPr>
          </a:p>
          <a:p>
            <a:pPr marL="457200" lvl="1" indent="-330200" algn="l" rtl="0">
              <a:spcBef>
                <a:spcPts val="0"/>
              </a:spcBef>
              <a:spcAft>
                <a:spcPts val="0"/>
              </a:spcAft>
              <a:buClr>
                <a:schemeClr val="dk1"/>
              </a:buClr>
              <a:buSzPts val="1600"/>
              <a:buChar char="•"/>
            </a:pPr>
            <a:r>
              <a:rPr lang="en-GB" sz="2400">
                <a:solidFill>
                  <a:schemeClr val="dk1"/>
                </a:solidFill>
              </a:rPr>
              <a:t>Process: </a:t>
            </a:r>
            <a:endParaRPr/>
          </a:p>
        </p:txBody>
      </p:sp>
      <p:sp>
        <p:nvSpPr>
          <p:cNvPr id="165" name="Google Shape;165;p23"/>
          <p:cNvSpPr txBox="1"/>
          <p:nvPr/>
        </p:nvSpPr>
        <p:spPr>
          <a:xfrm>
            <a:off x="1805635" y="2421103"/>
            <a:ext cx="94935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a:solidFill>
                  <a:schemeClr val="dk1"/>
                </a:solidFill>
              </a:rPr>
              <a:t>GP upload completed Referral form/send bulk letter out to patients</a:t>
            </a:r>
            <a:endParaRPr dirty="0">
              <a:solidFill>
                <a:schemeClr val="dk1"/>
              </a:solidFill>
            </a:endParaRPr>
          </a:p>
          <a:p>
            <a:pPr marL="0" lvl="0" indent="0" algn="ctr" rtl="0">
              <a:spcBef>
                <a:spcPts val="0"/>
              </a:spcBef>
              <a:spcAft>
                <a:spcPts val="0"/>
              </a:spcAft>
              <a:buNone/>
            </a:pPr>
            <a:r>
              <a:rPr lang="en-GB" sz="2000" dirty="0">
                <a:solidFill>
                  <a:schemeClr val="dk1"/>
                </a:solidFill>
              </a:rPr>
              <a:t> </a:t>
            </a:r>
            <a:endParaRPr dirty="0">
              <a:solidFill>
                <a:schemeClr val="dk1"/>
              </a:solidFill>
            </a:endParaRPr>
          </a:p>
          <a:p>
            <a:pPr marL="0" lvl="0" indent="0" algn="ctr" rtl="0">
              <a:spcBef>
                <a:spcPts val="0"/>
              </a:spcBef>
              <a:spcAft>
                <a:spcPts val="0"/>
              </a:spcAft>
              <a:buNone/>
            </a:pPr>
            <a:r>
              <a:rPr lang="en-GB" sz="2000" dirty="0">
                <a:solidFill>
                  <a:schemeClr val="dk1"/>
                </a:solidFill>
              </a:rPr>
              <a:t>Participant emailed/sent introduction letter </a:t>
            </a:r>
            <a:endParaRPr dirty="0">
              <a:solidFill>
                <a:schemeClr val="dk1"/>
              </a:solidFill>
            </a:endParaRPr>
          </a:p>
          <a:p>
            <a:pPr marL="0" lvl="0" indent="0" algn="ctr" rtl="0">
              <a:spcBef>
                <a:spcPts val="0"/>
              </a:spcBef>
              <a:spcAft>
                <a:spcPts val="0"/>
              </a:spcAft>
              <a:buNone/>
            </a:pPr>
            <a:endParaRPr sz="2000" dirty="0">
              <a:solidFill>
                <a:schemeClr val="dk1"/>
              </a:solidFill>
            </a:endParaRPr>
          </a:p>
          <a:p>
            <a:pPr marL="0" lvl="0" indent="0" algn="ctr" rtl="0">
              <a:spcBef>
                <a:spcPts val="0"/>
              </a:spcBef>
              <a:spcAft>
                <a:spcPts val="0"/>
              </a:spcAft>
              <a:buNone/>
            </a:pPr>
            <a:r>
              <a:rPr lang="en-GB" sz="2000" dirty="0">
                <a:solidFill>
                  <a:schemeClr val="dk1"/>
                </a:solidFill>
              </a:rPr>
              <a:t>Participant calls TT for initial assessment (IA1)</a:t>
            </a:r>
            <a:endParaRPr dirty="0">
              <a:solidFill>
                <a:schemeClr val="dk1"/>
              </a:solidFill>
            </a:endParaRPr>
          </a:p>
          <a:p>
            <a:pPr marL="0" lvl="0" indent="0" algn="ctr" rtl="0">
              <a:spcBef>
                <a:spcPts val="0"/>
              </a:spcBef>
              <a:spcAft>
                <a:spcPts val="0"/>
              </a:spcAft>
              <a:buNone/>
            </a:pPr>
            <a:r>
              <a:rPr lang="en-GB" sz="2000" dirty="0">
                <a:solidFill>
                  <a:schemeClr val="dk1"/>
                </a:solidFill>
              </a:rPr>
              <a:t>TT to discuss what option is best for the participant. </a:t>
            </a:r>
            <a:endParaRPr dirty="0">
              <a:solidFill>
                <a:schemeClr val="dk1"/>
              </a:solidFill>
            </a:endParaRPr>
          </a:p>
          <a:p>
            <a:pPr marL="0" lvl="0" indent="0" algn="ctr" rtl="0">
              <a:spcBef>
                <a:spcPts val="0"/>
              </a:spcBef>
              <a:spcAft>
                <a:spcPts val="0"/>
              </a:spcAft>
              <a:buNone/>
            </a:pPr>
            <a:r>
              <a:rPr lang="en-GB" sz="2000" dirty="0">
                <a:solidFill>
                  <a:schemeClr val="dk1"/>
                </a:solidFill>
              </a:rPr>
              <a:t>Participant booked into first workshop.</a:t>
            </a:r>
            <a:endParaRPr dirty="0">
              <a:solidFill>
                <a:schemeClr val="dk1"/>
              </a:solidFill>
            </a:endParaRPr>
          </a:p>
          <a:p>
            <a:pPr marL="0" lvl="0" indent="0" algn="ctr" rtl="0">
              <a:spcBef>
                <a:spcPts val="0"/>
              </a:spcBef>
              <a:spcAft>
                <a:spcPts val="0"/>
              </a:spcAft>
              <a:buNone/>
            </a:pPr>
            <a:endParaRPr sz="2000" dirty="0">
              <a:solidFill>
                <a:schemeClr val="dk1"/>
              </a:solidFill>
            </a:endParaRPr>
          </a:p>
          <a:p>
            <a:pPr marL="0" lvl="0" indent="0" algn="ctr" rtl="0">
              <a:spcBef>
                <a:spcPts val="0"/>
              </a:spcBef>
              <a:spcAft>
                <a:spcPts val="0"/>
              </a:spcAft>
              <a:buNone/>
            </a:pPr>
            <a:r>
              <a:rPr lang="en-GB" sz="2000" dirty="0">
                <a:solidFill>
                  <a:schemeClr val="dk1"/>
                </a:solidFill>
              </a:rPr>
              <a:t>Relevant team notified</a:t>
            </a:r>
            <a:endParaRPr dirty="0">
              <a:solidFill>
                <a:schemeClr val="dk1"/>
              </a:solidFill>
            </a:endParaRPr>
          </a:p>
          <a:p>
            <a:pPr marL="0" lvl="0" indent="0" algn="ctr" rtl="0">
              <a:spcBef>
                <a:spcPts val="0"/>
              </a:spcBef>
              <a:spcAft>
                <a:spcPts val="0"/>
              </a:spcAft>
              <a:buNone/>
            </a:pPr>
            <a:endParaRPr sz="2000" dirty="0">
              <a:solidFill>
                <a:schemeClr val="dk1"/>
              </a:solidFill>
            </a:endParaRPr>
          </a:p>
          <a:p>
            <a:pPr marL="0" lvl="0" indent="0" algn="ctr" rtl="0">
              <a:spcBef>
                <a:spcPts val="0"/>
              </a:spcBef>
              <a:spcAft>
                <a:spcPts val="0"/>
              </a:spcAft>
              <a:buNone/>
            </a:pPr>
            <a:r>
              <a:rPr lang="en-GB" sz="2000" dirty="0">
                <a:solidFill>
                  <a:schemeClr val="dk1"/>
                </a:solidFill>
              </a:rPr>
              <a:t>Participant attends 1</a:t>
            </a:r>
            <a:r>
              <a:rPr lang="en-GB" sz="2000" baseline="30000" dirty="0">
                <a:solidFill>
                  <a:schemeClr val="dk1"/>
                </a:solidFill>
              </a:rPr>
              <a:t>st</a:t>
            </a:r>
            <a:r>
              <a:rPr lang="en-GB" sz="2000" dirty="0">
                <a:solidFill>
                  <a:schemeClr val="dk1"/>
                </a:solidFill>
              </a:rPr>
              <a:t> Workshop (IA2)</a:t>
            </a:r>
            <a:endParaRPr dirty="0">
              <a:solidFill>
                <a:schemeClr val="dk1"/>
              </a:solidFill>
            </a:endParaRPr>
          </a:p>
        </p:txBody>
      </p:sp>
      <p:sp>
        <p:nvSpPr>
          <p:cNvPr id="166" name="Google Shape;166;p23"/>
          <p:cNvSpPr txBox="1"/>
          <p:nvPr/>
        </p:nvSpPr>
        <p:spPr>
          <a:xfrm>
            <a:off x="9334502" y="310650"/>
            <a:ext cx="26505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chemeClr val="dk1"/>
                </a:solidFill>
              </a:rPr>
              <a:t>TT = Triage Team</a:t>
            </a:r>
            <a:endParaRPr sz="2000">
              <a:solidFill>
                <a:schemeClr val="dk1"/>
              </a:solidFill>
            </a:endParaRPr>
          </a:p>
        </p:txBody>
      </p:sp>
      <p:cxnSp>
        <p:nvCxnSpPr>
          <p:cNvPr id="167" name="Google Shape;167;p23"/>
          <p:cNvCxnSpPr/>
          <p:nvPr/>
        </p:nvCxnSpPr>
        <p:spPr>
          <a:xfrm>
            <a:off x="7035700" y="2879325"/>
            <a:ext cx="24000" cy="216900"/>
          </a:xfrm>
          <a:prstGeom prst="straightConnector1">
            <a:avLst/>
          </a:prstGeom>
          <a:noFill/>
          <a:ln w="9525" cap="flat" cmpd="sng">
            <a:solidFill>
              <a:schemeClr val="dk2"/>
            </a:solidFill>
            <a:prstDash val="solid"/>
            <a:round/>
            <a:headEnd type="none" w="med" len="med"/>
            <a:tailEnd type="triangle" w="med" len="med"/>
          </a:ln>
        </p:spPr>
      </p:cxnSp>
      <p:cxnSp>
        <p:nvCxnSpPr>
          <p:cNvPr id="168" name="Google Shape;168;p23"/>
          <p:cNvCxnSpPr/>
          <p:nvPr/>
        </p:nvCxnSpPr>
        <p:spPr>
          <a:xfrm>
            <a:off x="7035700" y="3517850"/>
            <a:ext cx="24000" cy="216900"/>
          </a:xfrm>
          <a:prstGeom prst="straightConnector1">
            <a:avLst/>
          </a:prstGeom>
          <a:noFill/>
          <a:ln w="9525" cap="flat" cmpd="sng">
            <a:solidFill>
              <a:schemeClr val="dk2"/>
            </a:solidFill>
            <a:prstDash val="solid"/>
            <a:round/>
            <a:headEnd type="none" w="med" len="med"/>
            <a:tailEnd type="triangle" w="med" len="med"/>
          </a:ln>
        </p:spPr>
      </p:cxnSp>
      <p:cxnSp>
        <p:nvCxnSpPr>
          <p:cNvPr id="169" name="Google Shape;169;p23"/>
          <p:cNvCxnSpPr/>
          <p:nvPr/>
        </p:nvCxnSpPr>
        <p:spPr>
          <a:xfrm>
            <a:off x="7059800" y="4722600"/>
            <a:ext cx="24000" cy="264900"/>
          </a:xfrm>
          <a:prstGeom prst="straightConnector1">
            <a:avLst/>
          </a:prstGeom>
          <a:noFill/>
          <a:ln w="9525" cap="flat" cmpd="sng">
            <a:solidFill>
              <a:schemeClr val="dk2"/>
            </a:solidFill>
            <a:prstDash val="solid"/>
            <a:round/>
            <a:headEnd type="none" w="med" len="med"/>
            <a:tailEnd type="triangle" w="med" len="med"/>
          </a:ln>
        </p:spPr>
      </p:cxnSp>
      <p:cxnSp>
        <p:nvCxnSpPr>
          <p:cNvPr id="170" name="Google Shape;170;p23"/>
          <p:cNvCxnSpPr/>
          <p:nvPr/>
        </p:nvCxnSpPr>
        <p:spPr>
          <a:xfrm>
            <a:off x="7035700" y="5301050"/>
            <a:ext cx="24000" cy="276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341925" y="310650"/>
            <a:ext cx="9886200" cy="86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58C"/>
              </a:buClr>
              <a:buSzPts val="4400"/>
              <a:buFont typeface="Arial"/>
              <a:buNone/>
            </a:pPr>
            <a:r>
              <a:rPr lang="en-GB" b="1">
                <a:solidFill>
                  <a:srgbClr val="00058C"/>
                </a:solidFill>
                <a:latin typeface="Arial"/>
                <a:ea typeface="Arial"/>
                <a:cs typeface="Arial"/>
                <a:sym typeface="Arial"/>
              </a:rPr>
              <a:t>Remote Workshops</a:t>
            </a:r>
            <a:endParaRPr/>
          </a:p>
        </p:txBody>
      </p:sp>
      <p:sp>
        <p:nvSpPr>
          <p:cNvPr id="176" name="Google Shape;176;p24"/>
          <p:cNvSpPr txBox="1">
            <a:spLocks noGrp="1"/>
          </p:cNvSpPr>
          <p:nvPr>
            <p:ph type="body" idx="1"/>
          </p:nvPr>
        </p:nvSpPr>
        <p:spPr>
          <a:xfrm>
            <a:off x="185303" y="1170749"/>
            <a:ext cx="11520000" cy="47223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sz="1500">
              <a:latin typeface="Arial"/>
              <a:ea typeface="Arial"/>
              <a:cs typeface="Arial"/>
              <a:sym typeface="Arial"/>
            </a:endParaRPr>
          </a:p>
          <a:p>
            <a:pPr marL="800100" lvl="0" indent="-330200" algn="l" rtl="0">
              <a:spcBef>
                <a:spcPts val="1000"/>
              </a:spcBef>
              <a:spcAft>
                <a:spcPts val="0"/>
              </a:spcAft>
              <a:buSzPts val="1600"/>
              <a:buChar char="•"/>
            </a:pPr>
            <a:r>
              <a:rPr lang="en-GB" sz="1600">
                <a:latin typeface="Arial"/>
                <a:ea typeface="Arial"/>
                <a:cs typeface="Arial"/>
                <a:sym typeface="Arial"/>
              </a:rPr>
              <a:t>Sessions will be booked for a 12 week period. Booking will continue until face to face can resume. Once face to face sessions resume participants will be invited to complete their 9 month intervention attending weekly. Initially up to 36 sessions.</a:t>
            </a:r>
            <a:endParaRPr sz="1600">
              <a:latin typeface="Arial"/>
              <a:ea typeface="Arial"/>
              <a:cs typeface="Arial"/>
              <a:sym typeface="Arial"/>
            </a:endParaRPr>
          </a:p>
          <a:p>
            <a:pPr marL="800100" lvl="0" indent="-330200" algn="l" rtl="0">
              <a:spcBef>
                <a:spcPts val="1000"/>
              </a:spcBef>
              <a:spcAft>
                <a:spcPts val="0"/>
              </a:spcAft>
              <a:buSzPts val="1600"/>
              <a:buChar char="•"/>
            </a:pPr>
            <a:r>
              <a:rPr lang="en-GB" sz="1600">
                <a:latin typeface="Arial"/>
                <a:ea typeface="Arial"/>
                <a:cs typeface="Arial"/>
                <a:sym typeface="Arial"/>
              </a:rPr>
              <a:t>Participants will be asked to complete a 3 question survey (via Qualtrics) where they provide weight, WW reference number and their postcode. Any participants on the telephone will be asked individually, in private, by the support coach for their information.</a:t>
            </a:r>
            <a:endParaRPr sz="1600">
              <a:latin typeface="Arial"/>
              <a:ea typeface="Arial"/>
              <a:cs typeface="Arial"/>
              <a:sym typeface="Arial"/>
            </a:endParaRPr>
          </a:p>
          <a:p>
            <a:pPr marL="800100" lvl="0" indent="-330200" algn="l" rtl="0">
              <a:spcBef>
                <a:spcPts val="1000"/>
              </a:spcBef>
              <a:spcAft>
                <a:spcPts val="0"/>
              </a:spcAft>
              <a:buSzPts val="1600"/>
              <a:buChar char="•"/>
            </a:pPr>
            <a:r>
              <a:rPr lang="en-GB" sz="1600">
                <a:latin typeface="Arial"/>
                <a:ea typeface="Arial"/>
                <a:cs typeface="Arial"/>
                <a:sym typeface="Arial"/>
              </a:rPr>
              <a:t>Session includes:</a:t>
            </a:r>
            <a:endParaRPr sz="1600">
              <a:latin typeface="Arial"/>
              <a:ea typeface="Arial"/>
              <a:cs typeface="Arial"/>
              <a:sym typeface="Arial"/>
            </a:endParaRPr>
          </a:p>
          <a:p>
            <a:pPr marL="914400" lvl="1" indent="-330200" algn="l" rtl="0">
              <a:spcBef>
                <a:spcPts val="500"/>
              </a:spcBef>
              <a:spcAft>
                <a:spcPts val="0"/>
              </a:spcAft>
              <a:buSzPts val="1600"/>
              <a:buChar char="•"/>
            </a:pPr>
            <a:r>
              <a:rPr lang="en-GB" sz="1600">
                <a:latin typeface="Arial"/>
                <a:ea typeface="Arial"/>
                <a:cs typeface="Arial"/>
                <a:sym typeface="Arial"/>
              </a:rPr>
              <a:t>Individual welcome from coach.</a:t>
            </a:r>
            <a:endParaRPr sz="1600">
              <a:latin typeface="Arial"/>
              <a:ea typeface="Arial"/>
              <a:cs typeface="Arial"/>
              <a:sym typeface="Arial"/>
            </a:endParaRPr>
          </a:p>
          <a:p>
            <a:pPr marL="914400" lvl="1" indent="-330200" algn="l" rtl="0">
              <a:spcBef>
                <a:spcPts val="0"/>
              </a:spcBef>
              <a:spcAft>
                <a:spcPts val="0"/>
              </a:spcAft>
              <a:buSzPts val="1600"/>
              <a:buChar char="•"/>
            </a:pPr>
            <a:r>
              <a:rPr lang="en-GB" sz="1600">
                <a:latin typeface="Arial"/>
                <a:ea typeface="Arial"/>
                <a:cs typeface="Arial"/>
                <a:sym typeface="Arial"/>
              </a:rPr>
              <a:t>Support regarding how remote sessions work.</a:t>
            </a:r>
            <a:endParaRPr sz="1600">
              <a:latin typeface="Arial"/>
              <a:ea typeface="Arial"/>
              <a:cs typeface="Arial"/>
              <a:sym typeface="Arial"/>
            </a:endParaRPr>
          </a:p>
          <a:p>
            <a:pPr marL="914400" lvl="1" indent="-330200" algn="l" rtl="0">
              <a:spcBef>
                <a:spcPts val="0"/>
              </a:spcBef>
              <a:spcAft>
                <a:spcPts val="0"/>
              </a:spcAft>
              <a:buSzPts val="1600"/>
              <a:buChar char="•"/>
            </a:pPr>
            <a:r>
              <a:rPr lang="en-GB" sz="1600">
                <a:latin typeface="Arial"/>
                <a:ea typeface="Arial"/>
                <a:cs typeface="Arial"/>
                <a:sym typeface="Arial"/>
              </a:rPr>
              <a:t>DPP risk reduction discussion.</a:t>
            </a:r>
            <a:endParaRPr sz="1600">
              <a:latin typeface="Arial"/>
              <a:ea typeface="Arial"/>
              <a:cs typeface="Arial"/>
              <a:sym typeface="Arial"/>
            </a:endParaRPr>
          </a:p>
          <a:p>
            <a:pPr marL="914400" lvl="1" indent="-330200" algn="l" rtl="0">
              <a:spcBef>
                <a:spcPts val="0"/>
              </a:spcBef>
              <a:spcAft>
                <a:spcPts val="0"/>
              </a:spcAft>
              <a:buSzPts val="1600"/>
              <a:buChar char="•"/>
            </a:pPr>
            <a:r>
              <a:rPr lang="en-GB" sz="1600">
                <a:latin typeface="Arial"/>
                <a:ea typeface="Arial"/>
                <a:cs typeface="Arial"/>
                <a:sym typeface="Arial"/>
              </a:rPr>
              <a:t>Supported to identify core sessions to ensure attendance across all curriculum topics.</a:t>
            </a:r>
            <a:endParaRPr sz="1600">
              <a:latin typeface="Arial"/>
              <a:ea typeface="Arial"/>
              <a:cs typeface="Arial"/>
              <a:sym typeface="Arial"/>
            </a:endParaRPr>
          </a:p>
          <a:p>
            <a:pPr marL="914400" lvl="1" indent="-330200" algn="l" rtl="0">
              <a:spcBef>
                <a:spcPts val="0"/>
              </a:spcBef>
              <a:spcAft>
                <a:spcPts val="0"/>
              </a:spcAft>
              <a:buSzPts val="1600"/>
              <a:buChar char="•"/>
            </a:pPr>
            <a:r>
              <a:rPr lang="en-GB" sz="1600">
                <a:latin typeface="Arial"/>
                <a:ea typeface="Arial"/>
                <a:cs typeface="Arial"/>
                <a:sym typeface="Arial"/>
              </a:rPr>
              <a:t>Current face to face 1:1s (completes IA)will be replaced by the coach offering a 1:1 for those that would like that option. Participants will be privately messaged by the coaches during the workshop using the chat feature. Participants will provide their name, contact telephone number and preferred time for the call. The coaches will then call the participant at the requested time.</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GB" sz="1600" u="sng">
                <a:solidFill>
                  <a:schemeClr val="hlink"/>
                </a:solidFill>
                <a:latin typeface="Arial"/>
                <a:ea typeface="Arial"/>
                <a:cs typeface="Arial"/>
                <a:sym typeface="Arial"/>
                <a:hlinkClick r:id="rId3"/>
              </a:rPr>
              <a:t>https://www.weightwatchers.com/uk/nhsdpp-workbook</a:t>
            </a:r>
            <a:endParaRPr sz="1600">
              <a:latin typeface="Arial"/>
              <a:ea typeface="Arial"/>
              <a:cs typeface="Arial"/>
              <a:sym typeface="Arial"/>
            </a:endParaRPr>
          </a:p>
          <a:p>
            <a:pPr marL="914400" lvl="0" indent="0" algn="l" rtl="0">
              <a:spcBef>
                <a:spcPts val="0"/>
              </a:spcBef>
              <a:spcAft>
                <a:spcPts val="0"/>
              </a:spcAft>
              <a:buNone/>
            </a:pPr>
            <a:endParaRPr sz="1600">
              <a:latin typeface="Arial"/>
              <a:ea typeface="Arial"/>
              <a:cs typeface="Arial"/>
              <a:sym typeface="Arial"/>
            </a:endParaRPr>
          </a:p>
          <a:p>
            <a:pPr marL="0" lvl="0" indent="0" algn="l" rtl="0">
              <a:spcBef>
                <a:spcPts val="1000"/>
              </a:spcBef>
              <a:spcAft>
                <a:spcPts val="0"/>
              </a:spcAft>
              <a:buClr>
                <a:schemeClr val="dk1"/>
              </a:buClr>
              <a:buSzPts val="1800"/>
              <a:buFont typeface="Arial"/>
              <a:buNone/>
            </a:pPr>
            <a:endParaRPr sz="2000">
              <a:latin typeface="Arial"/>
              <a:ea typeface="Arial"/>
              <a:cs typeface="Arial"/>
              <a:sym typeface="Arial"/>
            </a:endParaRPr>
          </a:p>
          <a:p>
            <a:pPr marL="228593" lvl="0" indent="0" algn="l" rtl="0">
              <a:lnSpc>
                <a:spcPct val="134000"/>
              </a:lnSpc>
              <a:spcBef>
                <a:spcPts val="1800"/>
              </a:spcBef>
              <a:spcAft>
                <a:spcPts val="0"/>
              </a:spcAft>
              <a:buNone/>
            </a:pPr>
            <a:endParaRPr sz="1500">
              <a:latin typeface="Arial"/>
              <a:ea typeface="Arial"/>
              <a:cs typeface="Arial"/>
              <a:sym typeface="Arial"/>
            </a:endParaRPr>
          </a:p>
          <a:p>
            <a:pPr marL="228593" lvl="0" indent="0" algn="l" rtl="0">
              <a:lnSpc>
                <a:spcPct val="134000"/>
              </a:lnSpc>
              <a:spcBef>
                <a:spcPts val="1800"/>
              </a:spcBef>
              <a:spcAft>
                <a:spcPts val="0"/>
              </a:spcAft>
              <a:buNone/>
            </a:pPr>
            <a:endParaRPr sz="1500">
              <a:latin typeface="Arial"/>
              <a:ea typeface="Arial"/>
              <a:cs typeface="Arial"/>
              <a:sym typeface="Arial"/>
            </a:endParaRPr>
          </a:p>
          <a:p>
            <a:pPr marL="228593" lvl="0" indent="0" algn="l" rtl="0">
              <a:lnSpc>
                <a:spcPct val="134000"/>
              </a:lnSpc>
              <a:spcBef>
                <a:spcPts val="1800"/>
              </a:spcBef>
              <a:spcAft>
                <a:spcPts val="0"/>
              </a:spcAft>
              <a:buNone/>
            </a:pPr>
            <a:r>
              <a:rPr lang="en-GB" sz="1500">
                <a:latin typeface="Arial"/>
                <a:ea typeface="Arial"/>
                <a:cs typeface="Arial"/>
                <a:sym typeface="Arial"/>
              </a:rPr>
              <a:t> </a:t>
            </a:r>
            <a:endParaRPr sz="1500">
              <a:latin typeface="Arial"/>
              <a:ea typeface="Arial"/>
              <a:cs typeface="Arial"/>
              <a:sym typeface="Arial"/>
            </a:endParaRPr>
          </a:p>
          <a:p>
            <a:pPr marL="0" lvl="0" indent="0" algn="l" rtl="0">
              <a:lnSpc>
                <a:spcPct val="134000"/>
              </a:lnSpc>
              <a:spcBef>
                <a:spcPts val="1800"/>
              </a:spcBef>
              <a:spcAft>
                <a:spcPts val="0"/>
              </a:spcAft>
              <a:buNone/>
            </a:pPr>
            <a:endParaRPr sz="1500">
              <a:latin typeface="Arial"/>
              <a:ea typeface="Arial"/>
              <a:cs typeface="Arial"/>
              <a:sym typeface="Arial"/>
            </a:endParaRPr>
          </a:p>
          <a:p>
            <a:pPr marL="457200" lvl="0" indent="0" algn="l" rtl="0">
              <a:lnSpc>
                <a:spcPct val="134000"/>
              </a:lnSpc>
              <a:spcBef>
                <a:spcPts val="1800"/>
              </a:spcBef>
              <a:spcAft>
                <a:spcPts val="0"/>
              </a:spcAft>
              <a:buNone/>
            </a:pPr>
            <a:endParaRPr sz="1500">
              <a:latin typeface="Arial"/>
              <a:ea typeface="Arial"/>
              <a:cs typeface="Arial"/>
              <a:sym typeface="Arial"/>
            </a:endParaRPr>
          </a:p>
          <a:p>
            <a:pPr marL="0" lvl="0" indent="0" algn="l" rtl="0">
              <a:lnSpc>
                <a:spcPct val="134000"/>
              </a:lnSpc>
              <a:spcBef>
                <a:spcPts val="1800"/>
              </a:spcBef>
              <a:spcAft>
                <a:spcPts val="0"/>
              </a:spcAft>
              <a:buClr>
                <a:schemeClr val="dk1"/>
              </a:buClr>
              <a:buSzPts val="1400"/>
              <a:buNone/>
            </a:pPr>
            <a:endParaRPr sz="14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p:txBody>
      </p:sp>
      <p:sp>
        <p:nvSpPr>
          <p:cNvPr id="177" name="Google Shape;177;p24"/>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pic>
        <p:nvPicPr>
          <p:cNvPr id="178" name="Google Shape;178;p24"/>
          <p:cNvPicPr preferRelativeResize="0"/>
          <p:nvPr/>
        </p:nvPicPr>
        <p:blipFill rotWithShape="1">
          <a:blip r:embed="rId4">
            <a:alphaModFix/>
          </a:blip>
          <a:srcRect/>
          <a:stretch/>
        </p:blipFill>
        <p:spPr>
          <a:xfrm>
            <a:off x="341925" y="5846660"/>
            <a:ext cx="2392851" cy="677075"/>
          </a:xfrm>
          <a:prstGeom prst="rect">
            <a:avLst/>
          </a:prstGeom>
          <a:noFill/>
          <a:ln>
            <a:noFill/>
          </a:ln>
        </p:spPr>
      </p:pic>
      <p:pic>
        <p:nvPicPr>
          <p:cNvPr id="179" name="Google Shape;179;p24"/>
          <p:cNvPicPr preferRelativeResize="0"/>
          <p:nvPr/>
        </p:nvPicPr>
        <p:blipFill rotWithShape="1">
          <a:blip r:embed="rId5">
            <a:alphaModFix/>
          </a:blip>
          <a:srcRect r="32322"/>
          <a:stretch/>
        </p:blipFill>
        <p:spPr>
          <a:xfrm>
            <a:off x="3121800" y="5846664"/>
            <a:ext cx="3913141" cy="677075"/>
          </a:xfrm>
          <a:prstGeom prst="rect">
            <a:avLst/>
          </a:prstGeom>
          <a:noFill/>
          <a:ln>
            <a:noFill/>
          </a:ln>
        </p:spPr>
      </p:pic>
      <p:pic>
        <p:nvPicPr>
          <p:cNvPr id="180" name="Google Shape;180;p24"/>
          <p:cNvPicPr preferRelativeResize="0"/>
          <p:nvPr/>
        </p:nvPicPr>
        <p:blipFill rotWithShape="1">
          <a:blip r:embed="rId5">
            <a:alphaModFix/>
          </a:blip>
          <a:srcRect l="86391" t="-2134"/>
          <a:stretch/>
        </p:blipFill>
        <p:spPr>
          <a:xfrm>
            <a:off x="7421995" y="5846672"/>
            <a:ext cx="1117601" cy="9822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341925" y="310650"/>
            <a:ext cx="11560800" cy="860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200"/>
              <a:buFont typeface="Arial"/>
              <a:buNone/>
            </a:pPr>
            <a:r>
              <a:rPr lang="en-GB" sz="2400" b="1">
                <a:solidFill>
                  <a:srgbClr val="000586"/>
                </a:solidFill>
              </a:rPr>
              <a:t>What a Healthier You participant gets above and beyond a self-paying WW member</a:t>
            </a:r>
            <a:endParaRPr sz="4600">
              <a:solidFill>
                <a:srgbClr val="000586"/>
              </a:solidFill>
            </a:endParaRPr>
          </a:p>
        </p:txBody>
      </p:sp>
      <p:sp>
        <p:nvSpPr>
          <p:cNvPr id="186" name="Google Shape;186;p25"/>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187" name="Google Shape;187;p25"/>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88" name="Google Shape;188;p25"/>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89" name="Google Shape;189;p25"/>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90" name="Google Shape;190;p25"/>
          <p:cNvSpPr txBox="1"/>
          <p:nvPr/>
        </p:nvSpPr>
        <p:spPr>
          <a:xfrm>
            <a:off x="341925" y="1170750"/>
            <a:ext cx="11645400" cy="44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000586"/>
                </a:solidFill>
              </a:rPr>
              <a:t>Augmented Curriculum</a:t>
            </a:r>
            <a:r>
              <a:rPr lang="en-GB" sz="4000" b="1">
                <a:solidFill>
                  <a:srgbClr val="000586"/>
                </a:solidFill>
              </a:rPr>
              <a:t> </a:t>
            </a:r>
            <a:endParaRPr sz="2000" b="1">
              <a:solidFill>
                <a:srgbClr val="000586"/>
              </a:solidFill>
            </a:endParaRPr>
          </a:p>
          <a:p>
            <a:pPr marL="457200" lvl="1" indent="-304800" algn="l" rtl="0">
              <a:spcBef>
                <a:spcPts val="0"/>
              </a:spcBef>
              <a:spcAft>
                <a:spcPts val="0"/>
              </a:spcAft>
              <a:buClr>
                <a:schemeClr val="dk1"/>
              </a:buClr>
              <a:buSzPts val="1200"/>
              <a:buChar char="•"/>
            </a:pPr>
            <a:r>
              <a:rPr lang="en-GB" sz="2000" b="1">
                <a:solidFill>
                  <a:schemeClr val="dk1"/>
                </a:solidFill>
              </a:rPr>
              <a:t>Personalised</a:t>
            </a:r>
            <a:r>
              <a:rPr lang="en-GB" sz="2000">
                <a:solidFill>
                  <a:schemeClr val="dk1"/>
                </a:solidFill>
              </a:rPr>
              <a:t> to participants – workshop materials and Coach delivery linked to T2DM and risk reduction</a:t>
            </a:r>
            <a:endParaRPr sz="1000">
              <a:solidFill>
                <a:schemeClr val="dk1"/>
              </a:solidFill>
            </a:endParaRPr>
          </a:p>
          <a:p>
            <a:pPr marL="457200" lvl="1" indent="-304800" algn="l" rtl="0">
              <a:spcBef>
                <a:spcPts val="0"/>
              </a:spcBef>
              <a:spcAft>
                <a:spcPts val="0"/>
              </a:spcAft>
              <a:buClr>
                <a:schemeClr val="dk1"/>
              </a:buClr>
              <a:buSzPts val="1200"/>
              <a:buChar char="•"/>
            </a:pPr>
            <a:r>
              <a:rPr lang="en-GB" sz="2000">
                <a:solidFill>
                  <a:schemeClr val="dk1"/>
                </a:solidFill>
              </a:rPr>
              <a:t>Linking healthy behaviours to risk reduction</a:t>
            </a:r>
            <a:endParaRPr sz="1000">
              <a:solidFill>
                <a:schemeClr val="dk1"/>
              </a:solidFill>
            </a:endParaRPr>
          </a:p>
          <a:p>
            <a:pPr marL="457200" lvl="1" indent="-304800" algn="l" rtl="0">
              <a:spcBef>
                <a:spcPts val="0"/>
              </a:spcBef>
              <a:spcAft>
                <a:spcPts val="0"/>
              </a:spcAft>
              <a:buClr>
                <a:schemeClr val="dk1"/>
              </a:buClr>
              <a:buSzPts val="1200"/>
              <a:buChar char="•"/>
            </a:pPr>
            <a:r>
              <a:rPr lang="en-GB" sz="2000">
                <a:solidFill>
                  <a:schemeClr val="dk1"/>
                </a:solidFill>
              </a:rPr>
              <a:t>Workbook with T2DM risk reduction through healthy behaviours programme content and link to session content – supporting the individual to build a </a:t>
            </a:r>
            <a:r>
              <a:rPr lang="en-GB" sz="2000" b="1">
                <a:solidFill>
                  <a:schemeClr val="dk1"/>
                </a:solidFill>
              </a:rPr>
              <a:t>tailored programme</a:t>
            </a:r>
            <a:r>
              <a:rPr lang="en-GB" sz="2000">
                <a:solidFill>
                  <a:schemeClr val="dk1"/>
                </a:solidFill>
              </a:rPr>
              <a:t> covering all behaviour change components using lenses linked to their specific goals and challenges </a:t>
            </a:r>
            <a:endParaRPr sz="1000">
              <a:solidFill>
                <a:schemeClr val="dk1"/>
              </a:solidFill>
            </a:endParaRPr>
          </a:p>
          <a:p>
            <a:pPr marL="127000" lvl="1" indent="0" algn="l" rtl="0">
              <a:spcBef>
                <a:spcPts val="0"/>
              </a:spcBef>
              <a:spcAft>
                <a:spcPts val="0"/>
              </a:spcAft>
              <a:buNone/>
            </a:pPr>
            <a:endParaRPr sz="2000" b="1">
              <a:solidFill>
                <a:schemeClr val="dk1"/>
              </a:solidFill>
            </a:endParaRPr>
          </a:p>
          <a:p>
            <a:pPr marL="127000" lvl="1" indent="0" algn="l" rtl="0">
              <a:spcBef>
                <a:spcPts val="0"/>
              </a:spcBef>
              <a:spcAft>
                <a:spcPts val="0"/>
              </a:spcAft>
              <a:buNone/>
            </a:pPr>
            <a:r>
              <a:rPr lang="en-GB" sz="2400" b="1">
                <a:solidFill>
                  <a:srgbClr val="000586"/>
                </a:solidFill>
              </a:rPr>
              <a:t>Bespoke Materials</a:t>
            </a:r>
            <a:endParaRPr sz="2400" b="1">
              <a:solidFill>
                <a:srgbClr val="000586"/>
              </a:solidFill>
            </a:endParaRPr>
          </a:p>
          <a:p>
            <a:pPr marL="457200" lvl="1" indent="-304800" algn="l" rtl="0">
              <a:spcBef>
                <a:spcPts val="0"/>
              </a:spcBef>
              <a:spcAft>
                <a:spcPts val="0"/>
              </a:spcAft>
              <a:buClr>
                <a:schemeClr val="dk1"/>
              </a:buClr>
              <a:buSzPts val="1200"/>
              <a:buChar char="•"/>
            </a:pPr>
            <a:r>
              <a:rPr lang="en-GB" sz="2000">
                <a:solidFill>
                  <a:schemeClr val="dk1"/>
                </a:solidFill>
              </a:rPr>
              <a:t>Signposting to local services/activities, workbook, emails, video content, moderated online discussions</a:t>
            </a:r>
            <a:endParaRPr sz="1000">
              <a:solidFill>
                <a:schemeClr val="dk1"/>
              </a:solidFill>
            </a:endParaRPr>
          </a:p>
          <a:p>
            <a:pPr marL="127000" lvl="1" indent="0" algn="l" rtl="0">
              <a:spcBef>
                <a:spcPts val="0"/>
              </a:spcBef>
              <a:spcAft>
                <a:spcPts val="0"/>
              </a:spcAft>
              <a:buNone/>
            </a:pP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p:nvPr/>
        </p:nvSpPr>
        <p:spPr>
          <a:xfrm>
            <a:off x="1028695" y="254275"/>
            <a:ext cx="5452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69B4"/>
                </a:solidFill>
                <a:latin typeface="Calibri"/>
                <a:ea typeface="Calibri"/>
                <a:cs typeface="Calibri"/>
                <a:sym typeface="Calibri"/>
              </a:rPr>
              <a:t>My Healthier You DPP Journey (Face-to-Face)</a:t>
            </a:r>
            <a:endParaRPr sz="1400" b="0" i="0" u="none" strike="noStrike" cap="none">
              <a:solidFill>
                <a:srgbClr val="0069B4"/>
              </a:solidFill>
              <a:latin typeface="Arial"/>
              <a:ea typeface="Arial"/>
              <a:cs typeface="Arial"/>
              <a:sym typeface="Arial"/>
            </a:endParaRPr>
          </a:p>
        </p:txBody>
      </p:sp>
      <p:grpSp>
        <p:nvGrpSpPr>
          <p:cNvPr id="196" name="Google Shape;196;p26"/>
          <p:cNvGrpSpPr/>
          <p:nvPr/>
        </p:nvGrpSpPr>
        <p:grpSpPr>
          <a:xfrm>
            <a:off x="59261" y="-90537"/>
            <a:ext cx="914400" cy="914400"/>
            <a:chOff x="70550" y="-62319"/>
            <a:chExt cx="914400" cy="914400"/>
          </a:xfrm>
        </p:grpSpPr>
        <p:pic>
          <p:nvPicPr>
            <p:cNvPr id="197" name="Google Shape;197;p26" descr="User"/>
            <p:cNvPicPr preferRelativeResize="0"/>
            <p:nvPr/>
          </p:nvPicPr>
          <p:blipFill rotWithShape="1">
            <a:blip r:embed="rId3">
              <a:alphaModFix/>
            </a:blip>
            <a:srcRect/>
            <a:stretch/>
          </p:blipFill>
          <p:spPr>
            <a:xfrm>
              <a:off x="70550" y="-62319"/>
              <a:ext cx="914400" cy="914400"/>
            </a:xfrm>
            <a:prstGeom prst="rect">
              <a:avLst/>
            </a:prstGeom>
            <a:noFill/>
            <a:ln>
              <a:noFill/>
            </a:ln>
          </p:spPr>
        </p:pic>
        <p:sp>
          <p:nvSpPr>
            <p:cNvPr id="198" name="Google Shape;198;p26"/>
            <p:cNvSpPr txBox="1"/>
            <p:nvPr/>
          </p:nvSpPr>
          <p:spPr>
            <a:xfrm>
              <a:off x="233517" y="457204"/>
              <a:ext cx="5658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M</a:t>
              </a:r>
              <a:r>
                <a:rPr lang="en-GB" sz="12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grpSp>
      <p:sp>
        <p:nvSpPr>
          <p:cNvPr id="199" name="Google Shape;199;p26"/>
          <p:cNvSpPr txBox="1"/>
          <p:nvPr/>
        </p:nvSpPr>
        <p:spPr>
          <a:xfrm>
            <a:off x="158043" y="735529"/>
            <a:ext cx="11890500" cy="369300"/>
          </a:xfrm>
          <a:prstGeom prst="rect">
            <a:avLst/>
          </a:prstGeom>
          <a:solidFill>
            <a:srgbClr val="D8E2F3"/>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Healthier You DPP Bespoke Content and Programme:</a:t>
            </a:r>
            <a:endParaRPr sz="1400" b="0" i="0" u="none" strike="noStrike" cap="none">
              <a:solidFill>
                <a:srgbClr val="000000"/>
              </a:solidFill>
              <a:latin typeface="Arial"/>
              <a:ea typeface="Arial"/>
              <a:cs typeface="Arial"/>
              <a:sym typeface="Arial"/>
            </a:endParaRPr>
          </a:p>
        </p:txBody>
      </p:sp>
      <p:grpSp>
        <p:nvGrpSpPr>
          <p:cNvPr id="200" name="Google Shape;200;p26"/>
          <p:cNvGrpSpPr/>
          <p:nvPr/>
        </p:nvGrpSpPr>
        <p:grpSpPr>
          <a:xfrm>
            <a:off x="1738516" y="4642923"/>
            <a:ext cx="10289991" cy="307888"/>
            <a:chOff x="1749778" y="3049014"/>
            <a:chExt cx="10289990" cy="307888"/>
          </a:xfrm>
        </p:grpSpPr>
        <p:sp>
          <p:nvSpPr>
            <p:cNvPr id="201" name="Google Shape;201;p26"/>
            <p:cNvSpPr txBox="1"/>
            <p:nvPr/>
          </p:nvSpPr>
          <p:spPr>
            <a:xfrm>
              <a:off x="1749778" y="3049014"/>
              <a:ext cx="9224100" cy="30780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70C0"/>
                  </a:solidFill>
                  <a:latin typeface="Calibri"/>
                  <a:ea typeface="Calibri"/>
                  <a:cs typeface="Calibri"/>
                  <a:sym typeface="Calibri"/>
                </a:rPr>
                <a:t>Following the programme day to day using SmartPoints and FitPoints to guide my choices</a:t>
              </a:r>
              <a:endParaRPr sz="1400" b="0" i="0" u="none" strike="noStrike" cap="none">
                <a:solidFill>
                  <a:srgbClr val="000000"/>
                </a:solidFill>
                <a:latin typeface="Arial"/>
                <a:ea typeface="Arial"/>
                <a:cs typeface="Arial"/>
                <a:sym typeface="Arial"/>
              </a:endParaRPr>
            </a:p>
          </p:txBody>
        </p:sp>
        <p:sp>
          <p:nvSpPr>
            <p:cNvPr id="202" name="Google Shape;202;p26"/>
            <p:cNvSpPr txBox="1"/>
            <p:nvPr/>
          </p:nvSpPr>
          <p:spPr>
            <a:xfrm>
              <a:off x="10972668" y="3051202"/>
              <a:ext cx="1067100" cy="305700"/>
            </a:xfrm>
            <a:prstGeom prst="rect">
              <a:avLst/>
            </a:prstGeom>
            <a:noFill/>
            <a:ln w="19050" cap="flat" cmpd="sng">
              <a:solidFill>
                <a:srgbClr val="0070C0"/>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70C0"/>
                </a:solidFill>
                <a:latin typeface="Calibri"/>
                <a:ea typeface="Calibri"/>
                <a:cs typeface="Calibri"/>
                <a:sym typeface="Calibri"/>
              </a:endParaRPr>
            </a:p>
          </p:txBody>
        </p:sp>
      </p:grpSp>
      <p:sp>
        <p:nvSpPr>
          <p:cNvPr id="203" name="Google Shape;203;p26"/>
          <p:cNvSpPr txBox="1"/>
          <p:nvPr/>
        </p:nvSpPr>
        <p:spPr>
          <a:xfrm>
            <a:off x="138031" y="4199351"/>
            <a:ext cx="11890500" cy="369300"/>
          </a:xfrm>
          <a:prstGeom prst="rect">
            <a:avLst/>
          </a:prstGeom>
          <a:solidFill>
            <a:srgbClr val="D8E2F3"/>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Supported by evidence based WW behavioural change programme (myWW):</a:t>
            </a:r>
            <a:endParaRPr sz="1400" b="0" i="0" u="none" strike="noStrike" cap="none">
              <a:solidFill>
                <a:srgbClr val="000000"/>
              </a:solidFill>
              <a:latin typeface="Arial"/>
              <a:ea typeface="Arial"/>
              <a:cs typeface="Arial"/>
              <a:sym typeface="Arial"/>
            </a:endParaRPr>
          </a:p>
        </p:txBody>
      </p:sp>
      <p:sp>
        <p:nvSpPr>
          <p:cNvPr id="204" name="Google Shape;204;p26"/>
          <p:cNvSpPr txBox="1"/>
          <p:nvPr/>
        </p:nvSpPr>
        <p:spPr>
          <a:xfrm>
            <a:off x="1982059" y="3400584"/>
            <a:ext cx="9598800" cy="30780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70C0"/>
                </a:solidFill>
                <a:latin typeface="Calibri"/>
                <a:ea typeface="Calibri"/>
                <a:cs typeface="Calibri"/>
                <a:sym typeface="Calibri"/>
              </a:rPr>
              <a:t>Workbook with DPP curriculum content, supported by (e)mail curriculum </a:t>
            </a:r>
            <a:endParaRPr sz="1400" b="0" i="0" u="none" strike="noStrike" cap="none">
              <a:solidFill>
                <a:srgbClr val="000000"/>
              </a:solidFill>
              <a:latin typeface="Arial"/>
              <a:ea typeface="Arial"/>
              <a:cs typeface="Arial"/>
              <a:sym typeface="Arial"/>
            </a:endParaRPr>
          </a:p>
        </p:txBody>
      </p:sp>
      <p:sp>
        <p:nvSpPr>
          <p:cNvPr id="205" name="Google Shape;205;p26"/>
          <p:cNvSpPr txBox="1"/>
          <p:nvPr/>
        </p:nvSpPr>
        <p:spPr>
          <a:xfrm>
            <a:off x="2449689" y="3756953"/>
            <a:ext cx="9598800" cy="307800"/>
          </a:xfrm>
          <a:prstGeom prst="rect">
            <a:avLst/>
          </a:prstGeom>
          <a:noFill/>
          <a:ln w="19050" cap="flat" cmpd="sng">
            <a:solidFill>
              <a:srgbClr val="0070C0"/>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70C0"/>
                </a:solidFill>
                <a:latin typeface="Calibri"/>
                <a:ea typeface="Calibri"/>
                <a:cs typeface="Calibri"/>
                <a:sym typeface="Calibri"/>
              </a:rPr>
              <a:t>Healthier You DPP video content with Coach moderated social community and risk reduction discussion forum</a:t>
            </a:r>
            <a:endParaRPr sz="1400" b="0" i="0" u="none" strike="noStrike" cap="none">
              <a:solidFill>
                <a:srgbClr val="000000"/>
              </a:solidFill>
              <a:latin typeface="Arial"/>
              <a:ea typeface="Arial"/>
              <a:cs typeface="Arial"/>
              <a:sym typeface="Arial"/>
            </a:endParaRPr>
          </a:p>
        </p:txBody>
      </p:sp>
      <p:grpSp>
        <p:nvGrpSpPr>
          <p:cNvPr id="206" name="Google Shape;206;p26"/>
          <p:cNvGrpSpPr/>
          <p:nvPr/>
        </p:nvGrpSpPr>
        <p:grpSpPr>
          <a:xfrm>
            <a:off x="2449691" y="3044241"/>
            <a:ext cx="9578573" cy="307800"/>
            <a:chOff x="2449690" y="3044241"/>
            <a:chExt cx="9578573" cy="307800"/>
          </a:xfrm>
        </p:grpSpPr>
        <p:sp>
          <p:nvSpPr>
            <p:cNvPr id="207" name="Google Shape;207;p26"/>
            <p:cNvSpPr txBox="1"/>
            <p:nvPr/>
          </p:nvSpPr>
          <p:spPr>
            <a:xfrm>
              <a:off x="2449690" y="3044241"/>
              <a:ext cx="8818800" cy="30780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70C0"/>
                  </a:solidFill>
                  <a:latin typeface="Calibri"/>
                  <a:ea typeface="Calibri"/>
                  <a:cs typeface="Calibri"/>
                  <a:sym typeface="Calibri"/>
                </a:rPr>
                <a:t>Bespoke workshop content: Coach 1:1 (goals, motivation, progress),  bespoke curriculum content and talking points</a:t>
              </a:r>
              <a:endParaRPr sz="1400" b="0" i="0" u="none" strike="noStrike" cap="none">
                <a:solidFill>
                  <a:srgbClr val="000000"/>
                </a:solidFill>
                <a:latin typeface="Arial"/>
                <a:ea typeface="Arial"/>
                <a:cs typeface="Arial"/>
                <a:sym typeface="Arial"/>
              </a:endParaRPr>
            </a:p>
          </p:txBody>
        </p:sp>
        <p:sp>
          <p:nvSpPr>
            <p:cNvPr id="208" name="Google Shape;208;p26"/>
            <p:cNvSpPr txBox="1"/>
            <p:nvPr/>
          </p:nvSpPr>
          <p:spPr>
            <a:xfrm>
              <a:off x="11268363" y="3044516"/>
              <a:ext cx="759900" cy="307500"/>
            </a:xfrm>
            <a:prstGeom prst="rect">
              <a:avLst/>
            </a:prstGeom>
            <a:noFill/>
            <a:ln w="19050" cap="flat" cmpd="sng">
              <a:solidFill>
                <a:srgbClr val="0070C0"/>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70C0"/>
                </a:solidFill>
                <a:latin typeface="Calibri"/>
                <a:ea typeface="Calibri"/>
                <a:cs typeface="Calibri"/>
                <a:sym typeface="Calibri"/>
              </a:endParaRPr>
            </a:p>
          </p:txBody>
        </p:sp>
      </p:grpSp>
      <p:grpSp>
        <p:nvGrpSpPr>
          <p:cNvPr id="209" name="Google Shape;209;p26"/>
          <p:cNvGrpSpPr/>
          <p:nvPr/>
        </p:nvGrpSpPr>
        <p:grpSpPr>
          <a:xfrm>
            <a:off x="1741612" y="5001790"/>
            <a:ext cx="10289991" cy="307888"/>
            <a:chOff x="1749778" y="3049014"/>
            <a:chExt cx="10289990" cy="307888"/>
          </a:xfrm>
        </p:grpSpPr>
        <p:sp>
          <p:nvSpPr>
            <p:cNvPr id="210" name="Google Shape;210;p26"/>
            <p:cNvSpPr txBox="1"/>
            <p:nvPr/>
          </p:nvSpPr>
          <p:spPr>
            <a:xfrm>
              <a:off x="1749778" y="3049014"/>
              <a:ext cx="9224100" cy="30780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70C0"/>
                  </a:solidFill>
                  <a:latin typeface="Calibri"/>
                  <a:ea typeface="Calibri"/>
                  <a:cs typeface="Calibri"/>
                  <a:sym typeface="Calibri"/>
                </a:rPr>
                <a:t>Integrated digital platform including social communities, 1000s recipes, digital tools</a:t>
              </a:r>
              <a:endParaRPr sz="1400" b="0" i="0" u="none" strike="noStrike" cap="none">
                <a:solidFill>
                  <a:srgbClr val="000000"/>
                </a:solidFill>
                <a:latin typeface="Arial"/>
                <a:ea typeface="Arial"/>
                <a:cs typeface="Arial"/>
                <a:sym typeface="Arial"/>
              </a:endParaRPr>
            </a:p>
          </p:txBody>
        </p:sp>
        <p:sp>
          <p:nvSpPr>
            <p:cNvPr id="211" name="Google Shape;211;p26"/>
            <p:cNvSpPr txBox="1"/>
            <p:nvPr/>
          </p:nvSpPr>
          <p:spPr>
            <a:xfrm>
              <a:off x="10972668" y="3051202"/>
              <a:ext cx="1067100" cy="305700"/>
            </a:xfrm>
            <a:prstGeom prst="rect">
              <a:avLst/>
            </a:prstGeom>
            <a:noFill/>
            <a:ln w="19050" cap="flat" cmpd="sng">
              <a:solidFill>
                <a:srgbClr val="0070C0"/>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70C0"/>
                </a:solidFill>
                <a:latin typeface="Calibri"/>
                <a:ea typeface="Calibri"/>
                <a:cs typeface="Calibri"/>
                <a:sym typeface="Calibri"/>
              </a:endParaRPr>
            </a:p>
          </p:txBody>
        </p:sp>
      </p:grpSp>
      <p:sp>
        <p:nvSpPr>
          <p:cNvPr id="212" name="Google Shape;212;p26"/>
          <p:cNvSpPr txBox="1"/>
          <p:nvPr/>
        </p:nvSpPr>
        <p:spPr>
          <a:xfrm>
            <a:off x="138031" y="5413275"/>
            <a:ext cx="11890500" cy="369300"/>
          </a:xfrm>
          <a:prstGeom prst="rect">
            <a:avLst/>
          </a:prstGeom>
          <a:solidFill>
            <a:srgbClr val="D8E2F3"/>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Supported by DPP programme specific additional resources:</a:t>
            </a:r>
            <a:endParaRPr sz="1400" b="0" i="0" u="none" strike="noStrike" cap="none">
              <a:solidFill>
                <a:srgbClr val="000000"/>
              </a:solidFill>
              <a:latin typeface="Arial"/>
              <a:ea typeface="Arial"/>
              <a:cs typeface="Arial"/>
              <a:sym typeface="Arial"/>
            </a:endParaRPr>
          </a:p>
        </p:txBody>
      </p:sp>
      <p:sp>
        <p:nvSpPr>
          <p:cNvPr id="213" name="Google Shape;213;p26"/>
          <p:cNvSpPr txBox="1"/>
          <p:nvPr/>
        </p:nvSpPr>
        <p:spPr>
          <a:xfrm>
            <a:off x="138031" y="5778385"/>
            <a:ext cx="1195500" cy="10158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GP training in motivational referral and new feedback reporting</a:t>
            </a:r>
            <a:endParaRPr sz="1400" b="0" i="0" u="none" strike="noStrike" cap="none">
              <a:solidFill>
                <a:srgbClr val="000000"/>
              </a:solidFill>
              <a:latin typeface="Arial"/>
              <a:ea typeface="Arial"/>
              <a:cs typeface="Arial"/>
              <a:sym typeface="Arial"/>
            </a:endParaRPr>
          </a:p>
        </p:txBody>
      </p:sp>
      <p:sp>
        <p:nvSpPr>
          <p:cNvPr id="214" name="Google Shape;214;p26"/>
          <p:cNvSpPr txBox="1"/>
          <p:nvPr/>
        </p:nvSpPr>
        <p:spPr>
          <a:xfrm>
            <a:off x="1335375" y="5779363"/>
            <a:ext cx="835500" cy="10125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Enhanced training for call handlers in DPP</a:t>
            </a:r>
            <a:endParaRPr sz="1400" b="0" i="0" u="none" strike="noStrike" cap="none">
              <a:solidFill>
                <a:srgbClr val="000000"/>
              </a:solidFill>
              <a:latin typeface="Arial"/>
              <a:ea typeface="Arial"/>
              <a:cs typeface="Arial"/>
              <a:sym typeface="Arial"/>
            </a:endParaRPr>
          </a:p>
        </p:txBody>
      </p:sp>
      <p:sp>
        <p:nvSpPr>
          <p:cNvPr id="215" name="Google Shape;215;p26"/>
          <p:cNvSpPr txBox="1"/>
          <p:nvPr/>
        </p:nvSpPr>
        <p:spPr>
          <a:xfrm>
            <a:off x="2160179" y="5779362"/>
            <a:ext cx="1099200" cy="10149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Delivery for brief intervention for smoking </a:t>
            </a:r>
            <a:endParaRPr sz="1400" b="0" i="0" u="none" strike="noStrike" cap="none">
              <a:solidFill>
                <a:srgbClr val="000000"/>
              </a:solidFill>
              <a:latin typeface="Arial"/>
              <a:ea typeface="Arial"/>
              <a:cs typeface="Arial"/>
              <a:sym typeface="Arial"/>
            </a:endParaRPr>
          </a:p>
        </p:txBody>
      </p:sp>
      <p:sp>
        <p:nvSpPr>
          <p:cNvPr id="216" name="Google Shape;216;p26"/>
          <p:cNvSpPr txBox="1"/>
          <p:nvPr/>
        </p:nvSpPr>
        <p:spPr>
          <a:xfrm>
            <a:off x="3259379" y="5779363"/>
            <a:ext cx="1099800" cy="10125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Monitoring and reporting on key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DPP demographics</a:t>
            </a:r>
            <a:endParaRPr sz="1400" b="0" i="0" u="none" strike="noStrike" cap="none">
              <a:solidFill>
                <a:srgbClr val="000000"/>
              </a:solidFill>
              <a:latin typeface="Arial"/>
              <a:ea typeface="Arial"/>
              <a:cs typeface="Arial"/>
              <a:sym typeface="Arial"/>
            </a:endParaRPr>
          </a:p>
        </p:txBody>
      </p:sp>
      <p:sp>
        <p:nvSpPr>
          <p:cNvPr id="217" name="Google Shape;217;p26"/>
          <p:cNvSpPr txBox="1"/>
          <p:nvPr/>
        </p:nvSpPr>
        <p:spPr>
          <a:xfrm>
            <a:off x="4353339" y="5780619"/>
            <a:ext cx="1367100" cy="10107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Specialist training for Coaches in diabetes prevention and risk reduction</a:t>
            </a:r>
            <a:endParaRPr sz="1400" b="0" i="0" u="none" strike="noStrike" cap="none">
              <a:solidFill>
                <a:srgbClr val="000000"/>
              </a:solidFill>
              <a:latin typeface="Arial"/>
              <a:ea typeface="Arial"/>
              <a:cs typeface="Arial"/>
              <a:sym typeface="Arial"/>
            </a:endParaRPr>
          </a:p>
        </p:txBody>
      </p:sp>
      <p:sp>
        <p:nvSpPr>
          <p:cNvPr id="218" name="Google Shape;218;p26"/>
          <p:cNvSpPr txBox="1"/>
          <p:nvPr/>
        </p:nvSpPr>
        <p:spPr>
          <a:xfrm>
            <a:off x="7206067" y="5779361"/>
            <a:ext cx="1369200" cy="10125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Enhanced and bespoke participant engagement programme</a:t>
            </a:r>
            <a:endParaRPr sz="1400" b="0" i="0" u="none" strike="noStrike" cap="none">
              <a:solidFill>
                <a:srgbClr val="000000"/>
              </a:solidFill>
              <a:latin typeface="Arial"/>
              <a:ea typeface="Arial"/>
              <a:cs typeface="Arial"/>
              <a:sym typeface="Arial"/>
            </a:endParaRPr>
          </a:p>
        </p:txBody>
      </p:sp>
      <p:sp>
        <p:nvSpPr>
          <p:cNvPr id="219" name="Google Shape;219;p26"/>
          <p:cNvSpPr txBox="1"/>
          <p:nvPr/>
        </p:nvSpPr>
        <p:spPr>
          <a:xfrm>
            <a:off x="10455991" y="5779363"/>
            <a:ext cx="1573200" cy="10101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2 year post programme maintenance programme and bespoke resources</a:t>
            </a:r>
            <a:endParaRPr sz="1400" b="0" i="0" u="none" strike="noStrike" cap="none">
              <a:solidFill>
                <a:srgbClr val="000000"/>
              </a:solidFill>
              <a:latin typeface="Arial"/>
              <a:ea typeface="Arial"/>
              <a:cs typeface="Arial"/>
              <a:sym typeface="Arial"/>
            </a:endParaRPr>
          </a:p>
        </p:txBody>
      </p:sp>
      <p:sp>
        <p:nvSpPr>
          <p:cNvPr id="220" name="Google Shape;220;p26"/>
          <p:cNvSpPr txBox="1"/>
          <p:nvPr/>
        </p:nvSpPr>
        <p:spPr>
          <a:xfrm>
            <a:off x="8575999" y="5779363"/>
            <a:ext cx="1043700" cy="10110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Ongoing refresh of curriculum content</a:t>
            </a:r>
            <a:endParaRPr sz="1400" b="0" i="0" u="none" strike="noStrike" cap="none">
              <a:solidFill>
                <a:srgbClr val="000000"/>
              </a:solidFill>
              <a:latin typeface="Arial"/>
              <a:ea typeface="Arial"/>
              <a:cs typeface="Arial"/>
              <a:sym typeface="Arial"/>
            </a:endParaRPr>
          </a:p>
        </p:txBody>
      </p:sp>
      <p:sp>
        <p:nvSpPr>
          <p:cNvPr id="221" name="Google Shape;221;p26"/>
          <p:cNvSpPr txBox="1"/>
          <p:nvPr/>
        </p:nvSpPr>
        <p:spPr>
          <a:xfrm>
            <a:off x="9620491" y="5779276"/>
            <a:ext cx="835500" cy="10149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Enhanced corporate and delivery workforce</a:t>
            </a:r>
            <a:endParaRPr sz="1400" b="0" i="0" u="none" strike="noStrike" cap="none">
              <a:solidFill>
                <a:srgbClr val="000000"/>
              </a:solidFill>
              <a:latin typeface="Arial"/>
              <a:ea typeface="Arial"/>
              <a:cs typeface="Arial"/>
              <a:sym typeface="Arial"/>
            </a:endParaRPr>
          </a:p>
        </p:txBody>
      </p:sp>
      <p:sp>
        <p:nvSpPr>
          <p:cNvPr id="222" name="Google Shape;222;p26"/>
          <p:cNvSpPr txBox="1"/>
          <p:nvPr/>
        </p:nvSpPr>
        <p:spPr>
          <a:xfrm>
            <a:off x="5720167" y="5779384"/>
            <a:ext cx="1485900" cy="1015800"/>
          </a:xfrm>
          <a:prstGeom prst="rect">
            <a:avLst/>
          </a:prstGeom>
          <a:solidFill>
            <a:srgbClr val="F0F4FA"/>
          </a:solidFill>
          <a:ln w="2857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New dedicated and moderated social environment with bespoke curriculum content</a:t>
            </a:r>
            <a:endParaRPr sz="1400" b="0" i="0" u="none" strike="noStrike" cap="none">
              <a:solidFill>
                <a:srgbClr val="000000"/>
              </a:solidFill>
              <a:latin typeface="Arial"/>
              <a:ea typeface="Arial"/>
              <a:cs typeface="Arial"/>
              <a:sym typeface="Arial"/>
            </a:endParaRPr>
          </a:p>
        </p:txBody>
      </p:sp>
      <p:grpSp>
        <p:nvGrpSpPr>
          <p:cNvPr id="223" name="Google Shape;223;p26"/>
          <p:cNvGrpSpPr/>
          <p:nvPr/>
        </p:nvGrpSpPr>
        <p:grpSpPr>
          <a:xfrm>
            <a:off x="138031" y="1156759"/>
            <a:ext cx="716700" cy="1797900"/>
            <a:chOff x="138030" y="1156759"/>
            <a:chExt cx="716700" cy="1797900"/>
          </a:xfrm>
        </p:grpSpPr>
        <p:grpSp>
          <p:nvGrpSpPr>
            <p:cNvPr id="224" name="Google Shape;224;p26"/>
            <p:cNvGrpSpPr/>
            <p:nvPr/>
          </p:nvGrpSpPr>
          <p:grpSpPr>
            <a:xfrm>
              <a:off x="138030" y="1156759"/>
              <a:ext cx="716700" cy="1797900"/>
              <a:chOff x="0" y="0"/>
              <a:chExt cx="716700" cy="1797900"/>
            </a:xfrm>
          </p:grpSpPr>
          <p:sp>
            <p:nvSpPr>
              <p:cNvPr id="225" name="Google Shape;225;p26"/>
              <p:cNvSpPr/>
              <p:nvPr/>
            </p:nvSpPr>
            <p:spPr>
              <a:xfrm>
                <a:off x="0" y="0"/>
                <a:ext cx="7167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txBox="1"/>
              <p:nvPr/>
            </p:nvSpPr>
            <p:spPr>
              <a:xfrm>
                <a:off x="0" y="719102"/>
                <a:ext cx="716700" cy="719100"/>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b="0" i="0" u="none" strike="noStrike" cap="none">
                    <a:solidFill>
                      <a:schemeClr val="lt1"/>
                    </a:solidFill>
                    <a:latin typeface="Calibri"/>
                    <a:ea typeface="Calibri"/>
                    <a:cs typeface="Calibri"/>
                    <a:sym typeface="Calibri"/>
                  </a:rPr>
                  <a:t>Motivate</a:t>
                </a: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59095"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28673" y="1438204"/>
                <a:ext cx="6594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9" name="Google Shape;229;p26" descr="Head with gears"/>
            <p:cNvPicPr preferRelativeResize="0"/>
            <p:nvPr/>
          </p:nvPicPr>
          <p:blipFill rotWithShape="1">
            <a:blip r:embed="rId4">
              <a:alphaModFix/>
            </a:blip>
            <a:srcRect/>
            <a:stretch/>
          </p:blipFill>
          <p:spPr>
            <a:xfrm>
              <a:off x="289371" y="1357356"/>
              <a:ext cx="414866" cy="414866"/>
            </a:xfrm>
            <a:prstGeom prst="rect">
              <a:avLst/>
            </a:prstGeom>
            <a:noFill/>
            <a:ln>
              <a:noFill/>
            </a:ln>
          </p:spPr>
        </p:pic>
        <p:sp>
          <p:nvSpPr>
            <p:cNvPr id="230" name="Google Shape;230;p26"/>
            <p:cNvSpPr txBox="1"/>
            <p:nvPr/>
          </p:nvSpPr>
          <p:spPr>
            <a:xfrm>
              <a:off x="204399" y="2596884"/>
              <a:ext cx="6327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Referral</a:t>
              </a:r>
              <a:endParaRPr sz="1400" b="0" i="0" u="none" strike="noStrike" cap="none">
                <a:solidFill>
                  <a:srgbClr val="000000"/>
                </a:solidFill>
                <a:latin typeface="Arial"/>
                <a:ea typeface="Arial"/>
                <a:cs typeface="Arial"/>
                <a:sym typeface="Arial"/>
              </a:endParaRPr>
            </a:p>
          </p:txBody>
        </p:sp>
      </p:grpSp>
      <p:grpSp>
        <p:nvGrpSpPr>
          <p:cNvPr id="231" name="Google Shape;231;p26"/>
          <p:cNvGrpSpPr/>
          <p:nvPr/>
        </p:nvGrpSpPr>
        <p:grpSpPr>
          <a:xfrm>
            <a:off x="1038892" y="1180605"/>
            <a:ext cx="2054751" cy="1797900"/>
            <a:chOff x="1038855" y="1180605"/>
            <a:chExt cx="2054751" cy="1797900"/>
          </a:xfrm>
        </p:grpSpPr>
        <p:grpSp>
          <p:nvGrpSpPr>
            <p:cNvPr id="232" name="Google Shape;232;p26"/>
            <p:cNvGrpSpPr/>
            <p:nvPr/>
          </p:nvGrpSpPr>
          <p:grpSpPr>
            <a:xfrm>
              <a:off x="1038855" y="1180605"/>
              <a:ext cx="2054751" cy="1797900"/>
              <a:chOff x="431" y="0"/>
              <a:chExt cx="2054751" cy="1797900"/>
            </a:xfrm>
          </p:grpSpPr>
          <p:sp>
            <p:nvSpPr>
              <p:cNvPr id="233" name="Google Shape;233;p26"/>
              <p:cNvSpPr/>
              <p:nvPr/>
            </p:nvSpPr>
            <p:spPr>
              <a:xfrm>
                <a:off x="431" y="0"/>
                <a:ext cx="6714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6"/>
              <p:cNvSpPr txBox="1"/>
              <p:nvPr/>
            </p:nvSpPr>
            <p:spPr>
              <a:xfrm>
                <a:off x="431" y="719102"/>
                <a:ext cx="6714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Initial assessment</a:t>
                </a:r>
                <a:endParaRPr sz="1400" b="0" i="0" u="none" strike="noStrike" cap="none">
                  <a:solidFill>
                    <a:srgbClr val="000000"/>
                  </a:solidFill>
                  <a:latin typeface="Arial"/>
                  <a:ea typeface="Arial"/>
                  <a:cs typeface="Arial"/>
                  <a:sym typeface="Arial"/>
                </a:endParaRPr>
              </a:p>
            </p:txBody>
          </p:sp>
          <p:sp>
            <p:nvSpPr>
              <p:cNvPr id="235" name="Google Shape;235;p26"/>
              <p:cNvSpPr/>
              <p:nvPr/>
            </p:nvSpPr>
            <p:spPr>
              <a:xfrm>
                <a:off x="36765"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6"/>
              <p:cNvSpPr/>
              <p:nvPr/>
            </p:nvSpPr>
            <p:spPr>
              <a:xfrm>
                <a:off x="691891" y="0"/>
                <a:ext cx="6714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6"/>
              <p:cNvSpPr txBox="1"/>
              <p:nvPr/>
            </p:nvSpPr>
            <p:spPr>
              <a:xfrm>
                <a:off x="691891" y="719102"/>
                <a:ext cx="6714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Welcome and personal plan</a:t>
                </a:r>
                <a:endParaRPr sz="1400" b="0" i="0" u="none" strike="noStrike" cap="none">
                  <a:solidFill>
                    <a:srgbClr val="000000"/>
                  </a:solidFill>
                  <a:latin typeface="Arial"/>
                  <a:ea typeface="Arial"/>
                  <a:cs typeface="Arial"/>
                  <a:sym typeface="Arial"/>
                </a:endParaRPr>
              </a:p>
            </p:txBody>
          </p:sp>
          <p:sp>
            <p:nvSpPr>
              <p:cNvPr id="238" name="Google Shape;238;p26"/>
              <p:cNvSpPr/>
              <p:nvPr/>
            </p:nvSpPr>
            <p:spPr>
              <a:xfrm>
                <a:off x="728224"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6"/>
              <p:cNvSpPr/>
              <p:nvPr/>
            </p:nvSpPr>
            <p:spPr>
              <a:xfrm>
                <a:off x="1383782" y="0"/>
                <a:ext cx="6714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6"/>
              <p:cNvSpPr txBox="1"/>
              <p:nvPr/>
            </p:nvSpPr>
            <p:spPr>
              <a:xfrm>
                <a:off x="1383782" y="719102"/>
                <a:ext cx="6714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 Foundation</a:t>
                </a:r>
                <a:endParaRPr sz="1400" b="0" i="0" u="none" strike="noStrike" cap="none">
                  <a:solidFill>
                    <a:srgbClr val="000000"/>
                  </a:solidFill>
                  <a:latin typeface="Arial"/>
                  <a:ea typeface="Arial"/>
                  <a:cs typeface="Arial"/>
                  <a:sym typeface="Arial"/>
                </a:endParaRPr>
              </a:p>
            </p:txBody>
          </p:sp>
          <p:sp>
            <p:nvSpPr>
              <p:cNvPr id="241" name="Google Shape;241;p26"/>
              <p:cNvSpPr/>
              <p:nvPr/>
            </p:nvSpPr>
            <p:spPr>
              <a:xfrm>
                <a:off x="1419684" y="107865"/>
                <a:ext cx="598800" cy="598800"/>
              </a:xfrm>
              <a:prstGeom prst="ellipse">
                <a:avLst/>
              </a:prstGeom>
              <a:gradFill>
                <a:gsLst>
                  <a:gs pos="0">
                    <a:srgbClr val="FFC000"/>
                  </a:gs>
                  <a:gs pos="46000">
                    <a:srgbClr val="FFFF00"/>
                  </a:gs>
                  <a:gs pos="57000">
                    <a:srgbClr val="FFFF00"/>
                  </a:gs>
                  <a:gs pos="100000">
                    <a:srgbClr val="92D050"/>
                  </a:gs>
                </a:gsLst>
                <a:lin ang="5400012" scaled="0"/>
              </a:gra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6"/>
              <p:cNvSpPr/>
              <p:nvPr/>
            </p:nvSpPr>
            <p:spPr>
              <a:xfrm>
                <a:off x="82204" y="1438204"/>
                <a:ext cx="18906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3" name="Google Shape;243;p26" descr="Head with gears"/>
            <p:cNvPicPr preferRelativeResize="0"/>
            <p:nvPr/>
          </p:nvPicPr>
          <p:blipFill rotWithShape="1">
            <a:blip r:embed="rId4">
              <a:alphaModFix/>
            </a:blip>
            <a:srcRect/>
            <a:stretch/>
          </p:blipFill>
          <p:spPr>
            <a:xfrm>
              <a:off x="1188868" y="1383937"/>
              <a:ext cx="414866" cy="414866"/>
            </a:xfrm>
            <a:prstGeom prst="rect">
              <a:avLst/>
            </a:prstGeom>
            <a:noFill/>
            <a:ln>
              <a:noFill/>
            </a:ln>
          </p:spPr>
        </p:pic>
        <p:pic>
          <p:nvPicPr>
            <p:cNvPr id="244" name="Google Shape;244;p26" descr="Head with gears"/>
            <p:cNvPicPr preferRelativeResize="0"/>
            <p:nvPr/>
          </p:nvPicPr>
          <p:blipFill rotWithShape="1">
            <a:blip r:embed="rId4">
              <a:alphaModFix/>
            </a:blip>
            <a:srcRect/>
            <a:stretch/>
          </p:blipFill>
          <p:spPr>
            <a:xfrm>
              <a:off x="1879958" y="1367811"/>
              <a:ext cx="414866" cy="414866"/>
            </a:xfrm>
            <a:prstGeom prst="rect">
              <a:avLst/>
            </a:prstGeom>
            <a:noFill/>
            <a:ln>
              <a:noFill/>
            </a:ln>
          </p:spPr>
        </p:pic>
        <p:grpSp>
          <p:nvGrpSpPr>
            <p:cNvPr id="245" name="Google Shape;245;p26"/>
            <p:cNvGrpSpPr/>
            <p:nvPr/>
          </p:nvGrpSpPr>
          <p:grpSpPr>
            <a:xfrm>
              <a:off x="2577050" y="1367811"/>
              <a:ext cx="376766" cy="361244"/>
              <a:chOff x="5817307" y="3184879"/>
              <a:chExt cx="376766" cy="361244"/>
            </a:xfrm>
          </p:grpSpPr>
          <p:pic>
            <p:nvPicPr>
              <p:cNvPr id="246" name="Google Shape;246;p26" descr="Head with gears"/>
              <p:cNvPicPr preferRelativeResize="0"/>
              <p:nvPr/>
            </p:nvPicPr>
            <p:blipFill rotWithShape="1">
              <a:blip r:embed="rId4">
                <a:alphaModFix/>
              </a:blip>
              <a:srcRect/>
              <a:stretch/>
            </p:blipFill>
            <p:spPr>
              <a:xfrm>
                <a:off x="5946422" y="3184879"/>
                <a:ext cx="180622" cy="180622"/>
              </a:xfrm>
              <a:prstGeom prst="rect">
                <a:avLst/>
              </a:prstGeom>
              <a:noFill/>
              <a:ln>
                <a:noFill/>
              </a:ln>
            </p:spPr>
          </p:pic>
          <p:pic>
            <p:nvPicPr>
              <p:cNvPr id="247" name="Google Shape;247;p26" descr="Walk"/>
              <p:cNvPicPr preferRelativeResize="0"/>
              <p:nvPr/>
            </p:nvPicPr>
            <p:blipFill rotWithShape="1">
              <a:blip r:embed="rId5">
                <a:alphaModFix/>
              </a:blip>
              <a:srcRect/>
              <a:stretch/>
            </p:blipFill>
            <p:spPr>
              <a:xfrm>
                <a:off x="6013451" y="3365501"/>
                <a:ext cx="180622" cy="180622"/>
              </a:xfrm>
              <a:prstGeom prst="rect">
                <a:avLst/>
              </a:prstGeom>
              <a:noFill/>
              <a:ln>
                <a:noFill/>
              </a:ln>
            </p:spPr>
          </p:pic>
          <p:pic>
            <p:nvPicPr>
              <p:cNvPr id="248" name="Google Shape;248;p26" descr="Fork and knife"/>
              <p:cNvPicPr preferRelativeResize="0"/>
              <p:nvPr/>
            </p:nvPicPr>
            <p:blipFill rotWithShape="1">
              <a:blip r:embed="rId6">
                <a:alphaModFix/>
              </a:blip>
              <a:srcRect/>
              <a:stretch/>
            </p:blipFill>
            <p:spPr>
              <a:xfrm>
                <a:off x="5817307" y="3365501"/>
                <a:ext cx="180622" cy="180622"/>
              </a:xfrm>
              <a:prstGeom prst="rect">
                <a:avLst/>
              </a:prstGeom>
              <a:noFill/>
              <a:ln>
                <a:noFill/>
              </a:ln>
            </p:spPr>
          </p:pic>
        </p:grpSp>
        <p:sp>
          <p:nvSpPr>
            <p:cNvPr id="249" name="Google Shape;249;p26"/>
            <p:cNvSpPr txBox="1"/>
            <p:nvPr/>
          </p:nvSpPr>
          <p:spPr>
            <a:xfrm>
              <a:off x="1229603" y="2634574"/>
              <a:ext cx="16572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Milestone 1</a:t>
              </a:r>
              <a:endParaRPr sz="1400" b="0" i="0" u="none" strike="noStrike" cap="none">
                <a:solidFill>
                  <a:srgbClr val="000000"/>
                </a:solidFill>
                <a:latin typeface="Arial"/>
                <a:ea typeface="Arial"/>
                <a:cs typeface="Arial"/>
                <a:sym typeface="Arial"/>
              </a:endParaRPr>
            </a:p>
          </p:txBody>
        </p:sp>
      </p:grpSp>
      <p:grpSp>
        <p:nvGrpSpPr>
          <p:cNvPr id="250" name="Google Shape;250;p26"/>
          <p:cNvGrpSpPr/>
          <p:nvPr/>
        </p:nvGrpSpPr>
        <p:grpSpPr>
          <a:xfrm>
            <a:off x="3239505" y="1158613"/>
            <a:ext cx="2719275" cy="1797900"/>
            <a:chOff x="3239503" y="1158613"/>
            <a:chExt cx="2719275" cy="1797900"/>
          </a:xfrm>
        </p:grpSpPr>
        <p:grpSp>
          <p:nvGrpSpPr>
            <p:cNvPr id="251" name="Google Shape;251;p26"/>
            <p:cNvGrpSpPr/>
            <p:nvPr/>
          </p:nvGrpSpPr>
          <p:grpSpPr>
            <a:xfrm>
              <a:off x="3239503" y="1158613"/>
              <a:ext cx="2719275" cy="1797900"/>
              <a:chOff x="634" y="0"/>
              <a:chExt cx="2719275" cy="1797900"/>
            </a:xfrm>
          </p:grpSpPr>
          <p:sp>
            <p:nvSpPr>
              <p:cNvPr id="252" name="Google Shape;252;p26"/>
              <p:cNvSpPr/>
              <p:nvPr/>
            </p:nvSpPr>
            <p:spPr>
              <a:xfrm>
                <a:off x="634"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6"/>
              <p:cNvSpPr txBox="1"/>
              <p:nvPr/>
            </p:nvSpPr>
            <p:spPr>
              <a:xfrm>
                <a:off x="634" y="719102"/>
                <a:ext cx="6648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Getting active to prevent T2DM</a:t>
                </a:r>
                <a:endParaRPr sz="1400" b="0" i="0" u="none" strike="noStrike" cap="none">
                  <a:solidFill>
                    <a:srgbClr val="000000"/>
                  </a:solidFill>
                  <a:latin typeface="Arial"/>
                  <a:ea typeface="Arial"/>
                  <a:cs typeface="Arial"/>
                  <a:sym typeface="Arial"/>
                </a:endParaRPr>
              </a:p>
            </p:txBody>
          </p:sp>
          <p:sp>
            <p:nvSpPr>
              <p:cNvPr id="254" name="Google Shape;254;p26"/>
              <p:cNvSpPr/>
              <p:nvPr/>
            </p:nvSpPr>
            <p:spPr>
              <a:xfrm>
                <a:off x="33747" y="107865"/>
                <a:ext cx="598800" cy="598800"/>
              </a:xfrm>
              <a:prstGeom prst="ellipse">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a:off x="685459"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txBox="1"/>
              <p:nvPr/>
            </p:nvSpPr>
            <p:spPr>
              <a:xfrm>
                <a:off x="685459" y="719102"/>
                <a:ext cx="6648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Eating well to prevent T2DM</a:t>
                </a:r>
                <a:endParaRPr sz="1400" b="0" i="0" u="none" strike="noStrike" cap="none">
                  <a:solidFill>
                    <a:srgbClr val="000000"/>
                  </a:solidFill>
                  <a:latin typeface="Arial"/>
                  <a:ea typeface="Arial"/>
                  <a:cs typeface="Arial"/>
                  <a:sym typeface="Arial"/>
                </a:endParaRPr>
              </a:p>
            </p:txBody>
          </p:sp>
          <p:sp>
            <p:nvSpPr>
              <p:cNvPr id="257" name="Google Shape;257;p26"/>
              <p:cNvSpPr/>
              <p:nvPr/>
            </p:nvSpPr>
            <p:spPr>
              <a:xfrm>
                <a:off x="718572" y="107865"/>
                <a:ext cx="598800" cy="598800"/>
              </a:xfrm>
              <a:prstGeom prst="ellipse">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6"/>
              <p:cNvSpPr/>
              <p:nvPr/>
            </p:nvSpPr>
            <p:spPr>
              <a:xfrm>
                <a:off x="1370284"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6"/>
              <p:cNvSpPr txBox="1"/>
              <p:nvPr/>
            </p:nvSpPr>
            <p:spPr>
              <a:xfrm>
                <a:off x="1370284" y="719102"/>
                <a:ext cx="6648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Positive mindset to prevent T2DM</a:t>
                </a:r>
                <a:endParaRPr sz="1400" b="0" i="0" u="none" strike="noStrike" cap="none">
                  <a:solidFill>
                    <a:srgbClr val="000000"/>
                  </a:solidFill>
                  <a:latin typeface="Arial"/>
                  <a:ea typeface="Arial"/>
                  <a:cs typeface="Arial"/>
                  <a:sym typeface="Arial"/>
                </a:endParaRPr>
              </a:p>
            </p:txBody>
          </p:sp>
          <p:sp>
            <p:nvSpPr>
              <p:cNvPr id="260" name="Google Shape;260;p26"/>
              <p:cNvSpPr/>
              <p:nvPr/>
            </p:nvSpPr>
            <p:spPr>
              <a:xfrm>
                <a:off x="1403397"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6"/>
              <p:cNvSpPr/>
              <p:nvPr/>
            </p:nvSpPr>
            <p:spPr>
              <a:xfrm>
                <a:off x="2055109"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6"/>
              <p:cNvSpPr txBox="1"/>
              <p:nvPr/>
            </p:nvSpPr>
            <p:spPr>
              <a:xfrm>
                <a:off x="2055109" y="719102"/>
                <a:ext cx="664800" cy="719100"/>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GB" sz="900" b="0" i="0" u="none" strike="noStrike" cap="none">
                    <a:solidFill>
                      <a:schemeClr val="lt1"/>
                    </a:solidFill>
                    <a:latin typeface="Calibri"/>
                    <a:ea typeface="Calibri"/>
                    <a:cs typeface="Calibri"/>
                    <a:sym typeface="Calibri"/>
                  </a:rPr>
                  <a:t>Key strategies (behaviour change)</a:t>
                </a:r>
                <a:endParaRPr sz="1400" b="0" i="0" u="none" strike="noStrike" cap="none">
                  <a:solidFill>
                    <a:srgbClr val="000000"/>
                  </a:solidFill>
                  <a:latin typeface="Arial"/>
                  <a:ea typeface="Arial"/>
                  <a:cs typeface="Arial"/>
                  <a:sym typeface="Arial"/>
                </a:endParaRPr>
              </a:p>
            </p:txBody>
          </p:sp>
          <p:sp>
            <p:nvSpPr>
              <p:cNvPr id="263" name="Google Shape;263;p26"/>
              <p:cNvSpPr/>
              <p:nvPr/>
            </p:nvSpPr>
            <p:spPr>
              <a:xfrm>
                <a:off x="2088222"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6"/>
              <p:cNvSpPr/>
              <p:nvPr/>
            </p:nvSpPr>
            <p:spPr>
              <a:xfrm>
                <a:off x="108824" y="1438204"/>
                <a:ext cx="25029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5" name="Google Shape;265;p26" descr="Walk"/>
            <p:cNvPicPr preferRelativeResize="0"/>
            <p:nvPr/>
          </p:nvPicPr>
          <p:blipFill rotWithShape="1">
            <a:blip r:embed="rId5">
              <a:alphaModFix/>
            </a:blip>
            <a:srcRect/>
            <a:stretch/>
          </p:blipFill>
          <p:spPr>
            <a:xfrm>
              <a:off x="3391991" y="1336633"/>
              <a:ext cx="414866" cy="414866"/>
            </a:xfrm>
            <a:prstGeom prst="rect">
              <a:avLst/>
            </a:prstGeom>
            <a:noFill/>
            <a:ln>
              <a:noFill/>
            </a:ln>
          </p:spPr>
        </p:pic>
        <p:pic>
          <p:nvPicPr>
            <p:cNvPr id="266" name="Google Shape;266;p26" descr="Head with gears"/>
            <p:cNvPicPr preferRelativeResize="0"/>
            <p:nvPr/>
          </p:nvPicPr>
          <p:blipFill rotWithShape="1">
            <a:blip r:embed="rId4">
              <a:alphaModFix/>
            </a:blip>
            <a:srcRect/>
            <a:stretch/>
          </p:blipFill>
          <p:spPr>
            <a:xfrm>
              <a:off x="5440754" y="1349551"/>
              <a:ext cx="414866" cy="414866"/>
            </a:xfrm>
            <a:prstGeom prst="rect">
              <a:avLst/>
            </a:prstGeom>
            <a:noFill/>
            <a:ln>
              <a:noFill/>
            </a:ln>
          </p:spPr>
        </p:pic>
        <p:pic>
          <p:nvPicPr>
            <p:cNvPr id="267" name="Google Shape;267;p26" descr="Fork and knife"/>
            <p:cNvPicPr preferRelativeResize="0"/>
            <p:nvPr/>
          </p:nvPicPr>
          <p:blipFill rotWithShape="1">
            <a:blip r:embed="rId6">
              <a:alphaModFix/>
            </a:blip>
            <a:srcRect/>
            <a:stretch/>
          </p:blipFill>
          <p:spPr>
            <a:xfrm>
              <a:off x="4054152" y="1349551"/>
              <a:ext cx="414866" cy="414866"/>
            </a:xfrm>
            <a:prstGeom prst="rect">
              <a:avLst/>
            </a:prstGeom>
            <a:noFill/>
            <a:ln>
              <a:noFill/>
            </a:ln>
          </p:spPr>
        </p:pic>
        <p:pic>
          <p:nvPicPr>
            <p:cNvPr id="268" name="Google Shape;268;p26" descr="Head with gears"/>
            <p:cNvPicPr preferRelativeResize="0"/>
            <p:nvPr/>
          </p:nvPicPr>
          <p:blipFill rotWithShape="1">
            <a:blip r:embed="rId4">
              <a:alphaModFix/>
            </a:blip>
            <a:srcRect/>
            <a:stretch/>
          </p:blipFill>
          <p:spPr>
            <a:xfrm>
              <a:off x="4738441" y="1349551"/>
              <a:ext cx="414866" cy="414866"/>
            </a:xfrm>
            <a:prstGeom prst="rect">
              <a:avLst/>
            </a:prstGeom>
            <a:noFill/>
            <a:ln>
              <a:noFill/>
            </a:ln>
          </p:spPr>
        </p:pic>
        <p:sp>
          <p:nvSpPr>
            <p:cNvPr id="269" name="Google Shape;269;p26"/>
            <p:cNvSpPr txBox="1"/>
            <p:nvPr/>
          </p:nvSpPr>
          <p:spPr>
            <a:xfrm>
              <a:off x="3783570" y="2606894"/>
              <a:ext cx="16572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Embedding - Milestone 2</a:t>
              </a:r>
              <a:endParaRPr sz="1400" b="0" i="0" u="none" strike="noStrike" cap="none">
                <a:solidFill>
                  <a:srgbClr val="000000"/>
                </a:solidFill>
                <a:latin typeface="Arial"/>
                <a:ea typeface="Arial"/>
                <a:cs typeface="Arial"/>
                <a:sym typeface="Arial"/>
              </a:endParaRPr>
            </a:p>
          </p:txBody>
        </p:sp>
      </p:grpSp>
      <p:grpSp>
        <p:nvGrpSpPr>
          <p:cNvPr id="270" name="Google Shape;270;p26"/>
          <p:cNvGrpSpPr/>
          <p:nvPr/>
        </p:nvGrpSpPr>
        <p:grpSpPr>
          <a:xfrm>
            <a:off x="6096636" y="1164873"/>
            <a:ext cx="2719909" cy="1797900"/>
            <a:chOff x="6096634" y="1164873"/>
            <a:chExt cx="2719909" cy="1797900"/>
          </a:xfrm>
        </p:grpSpPr>
        <p:grpSp>
          <p:nvGrpSpPr>
            <p:cNvPr id="271" name="Google Shape;271;p26"/>
            <p:cNvGrpSpPr/>
            <p:nvPr/>
          </p:nvGrpSpPr>
          <p:grpSpPr>
            <a:xfrm>
              <a:off x="6096634" y="1164873"/>
              <a:ext cx="2719909" cy="1797900"/>
              <a:chOff x="634" y="0"/>
              <a:chExt cx="2719909" cy="1797900"/>
            </a:xfrm>
          </p:grpSpPr>
          <p:sp>
            <p:nvSpPr>
              <p:cNvPr id="272" name="Google Shape;272;p26"/>
              <p:cNvSpPr/>
              <p:nvPr/>
            </p:nvSpPr>
            <p:spPr>
              <a:xfrm>
                <a:off x="634"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6"/>
              <p:cNvSpPr txBox="1"/>
              <p:nvPr/>
            </p:nvSpPr>
            <p:spPr>
              <a:xfrm>
                <a:off x="634" y="719102"/>
                <a:ext cx="664800" cy="7191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Health macro-nutrients</a:t>
                </a:r>
                <a:endParaRPr sz="1400" b="0" i="0" u="none" strike="noStrike" cap="none">
                  <a:solidFill>
                    <a:srgbClr val="000000"/>
                  </a:solidFill>
                  <a:latin typeface="Arial"/>
                  <a:ea typeface="Arial"/>
                  <a:cs typeface="Arial"/>
                  <a:sym typeface="Arial"/>
                </a:endParaRPr>
              </a:p>
            </p:txBody>
          </p:sp>
          <p:sp>
            <p:nvSpPr>
              <p:cNvPr id="274" name="Google Shape;274;p26"/>
              <p:cNvSpPr/>
              <p:nvPr/>
            </p:nvSpPr>
            <p:spPr>
              <a:xfrm>
                <a:off x="33747" y="107865"/>
                <a:ext cx="598800" cy="598800"/>
              </a:xfrm>
              <a:prstGeom prst="ellipse">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6"/>
              <p:cNvSpPr/>
              <p:nvPr/>
            </p:nvSpPr>
            <p:spPr>
              <a:xfrm>
                <a:off x="685459"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6"/>
              <p:cNvSpPr txBox="1"/>
              <p:nvPr/>
            </p:nvSpPr>
            <p:spPr>
              <a:xfrm>
                <a:off x="685459" y="719102"/>
                <a:ext cx="664800" cy="7191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Healthy eating on-the-go</a:t>
                </a:r>
                <a:endParaRPr sz="1400" b="0" i="0" u="none" strike="noStrike" cap="none">
                  <a:solidFill>
                    <a:srgbClr val="000000"/>
                  </a:solidFill>
                  <a:latin typeface="Arial"/>
                  <a:ea typeface="Arial"/>
                  <a:cs typeface="Arial"/>
                  <a:sym typeface="Arial"/>
                </a:endParaRPr>
              </a:p>
            </p:txBody>
          </p:sp>
          <p:sp>
            <p:nvSpPr>
              <p:cNvPr id="277" name="Google Shape;277;p26"/>
              <p:cNvSpPr/>
              <p:nvPr/>
            </p:nvSpPr>
            <p:spPr>
              <a:xfrm>
                <a:off x="718572" y="107865"/>
                <a:ext cx="598800" cy="598800"/>
              </a:xfrm>
              <a:prstGeom prst="ellipse">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6"/>
              <p:cNvSpPr/>
              <p:nvPr/>
            </p:nvSpPr>
            <p:spPr>
              <a:xfrm>
                <a:off x="1370284"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6"/>
              <p:cNvSpPr txBox="1"/>
              <p:nvPr/>
            </p:nvSpPr>
            <p:spPr>
              <a:xfrm>
                <a:off x="1370284" y="719102"/>
                <a:ext cx="664800" cy="7191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Staying active to prevent T2DM</a:t>
                </a:r>
                <a:endParaRPr sz="1400" b="0" i="0" u="none" strike="noStrike" cap="none">
                  <a:solidFill>
                    <a:srgbClr val="000000"/>
                  </a:solidFill>
                  <a:latin typeface="Arial"/>
                  <a:ea typeface="Arial"/>
                  <a:cs typeface="Arial"/>
                  <a:sym typeface="Arial"/>
                </a:endParaRPr>
              </a:p>
            </p:txBody>
          </p:sp>
          <p:sp>
            <p:nvSpPr>
              <p:cNvPr id="280" name="Google Shape;280;p26"/>
              <p:cNvSpPr/>
              <p:nvPr/>
            </p:nvSpPr>
            <p:spPr>
              <a:xfrm>
                <a:off x="1403397" y="107865"/>
                <a:ext cx="598800" cy="598800"/>
              </a:xfrm>
              <a:prstGeom prst="ellipse">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6"/>
              <p:cNvSpPr/>
              <p:nvPr/>
            </p:nvSpPr>
            <p:spPr>
              <a:xfrm>
                <a:off x="2055743" y="0"/>
                <a:ext cx="6648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6"/>
              <p:cNvSpPr txBox="1"/>
              <p:nvPr/>
            </p:nvSpPr>
            <p:spPr>
              <a:xfrm>
                <a:off x="2055743" y="719102"/>
                <a:ext cx="664800" cy="7191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Coping with setbacks</a:t>
                </a:r>
                <a:endParaRPr sz="1400" b="0" i="0" u="none" strike="noStrike" cap="none">
                  <a:solidFill>
                    <a:srgbClr val="000000"/>
                  </a:solidFill>
                  <a:latin typeface="Arial"/>
                  <a:ea typeface="Arial"/>
                  <a:cs typeface="Arial"/>
                  <a:sym typeface="Arial"/>
                </a:endParaRPr>
              </a:p>
            </p:txBody>
          </p:sp>
          <p:sp>
            <p:nvSpPr>
              <p:cNvPr id="283" name="Google Shape;283;p26"/>
              <p:cNvSpPr/>
              <p:nvPr/>
            </p:nvSpPr>
            <p:spPr>
              <a:xfrm>
                <a:off x="2088222" y="107865"/>
                <a:ext cx="598800" cy="598800"/>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6"/>
              <p:cNvSpPr/>
              <p:nvPr/>
            </p:nvSpPr>
            <p:spPr>
              <a:xfrm>
                <a:off x="108824" y="1438204"/>
                <a:ext cx="25029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5" name="Google Shape;285;p26" descr="Fork and knife"/>
            <p:cNvPicPr preferRelativeResize="0"/>
            <p:nvPr/>
          </p:nvPicPr>
          <p:blipFill rotWithShape="1">
            <a:blip r:embed="rId6">
              <a:alphaModFix/>
            </a:blip>
            <a:srcRect/>
            <a:stretch/>
          </p:blipFill>
          <p:spPr>
            <a:xfrm>
              <a:off x="6215947" y="1338715"/>
              <a:ext cx="414866" cy="414866"/>
            </a:xfrm>
            <a:prstGeom prst="rect">
              <a:avLst/>
            </a:prstGeom>
            <a:noFill/>
            <a:ln>
              <a:noFill/>
            </a:ln>
          </p:spPr>
        </p:pic>
        <p:pic>
          <p:nvPicPr>
            <p:cNvPr id="286" name="Google Shape;286;p26" descr="Fork and knife"/>
            <p:cNvPicPr preferRelativeResize="0"/>
            <p:nvPr/>
          </p:nvPicPr>
          <p:blipFill rotWithShape="1">
            <a:blip r:embed="rId6">
              <a:alphaModFix/>
            </a:blip>
            <a:srcRect/>
            <a:stretch/>
          </p:blipFill>
          <p:spPr>
            <a:xfrm>
              <a:off x="6910921" y="1356092"/>
              <a:ext cx="414866" cy="414866"/>
            </a:xfrm>
            <a:prstGeom prst="rect">
              <a:avLst/>
            </a:prstGeom>
            <a:noFill/>
            <a:ln>
              <a:noFill/>
            </a:ln>
          </p:spPr>
        </p:pic>
        <p:pic>
          <p:nvPicPr>
            <p:cNvPr id="287" name="Google Shape;287;p26" descr="Walk"/>
            <p:cNvPicPr preferRelativeResize="0"/>
            <p:nvPr/>
          </p:nvPicPr>
          <p:blipFill rotWithShape="1">
            <a:blip r:embed="rId5">
              <a:alphaModFix/>
            </a:blip>
            <a:srcRect/>
            <a:stretch/>
          </p:blipFill>
          <p:spPr>
            <a:xfrm>
              <a:off x="7574834" y="1367316"/>
              <a:ext cx="414866" cy="414866"/>
            </a:xfrm>
            <a:prstGeom prst="rect">
              <a:avLst/>
            </a:prstGeom>
            <a:noFill/>
            <a:ln>
              <a:noFill/>
            </a:ln>
          </p:spPr>
        </p:pic>
        <p:pic>
          <p:nvPicPr>
            <p:cNvPr id="288" name="Google Shape;288;p26" descr="Head with gears"/>
            <p:cNvPicPr preferRelativeResize="0"/>
            <p:nvPr/>
          </p:nvPicPr>
          <p:blipFill rotWithShape="1">
            <a:blip r:embed="rId4">
              <a:alphaModFix/>
            </a:blip>
            <a:srcRect/>
            <a:stretch/>
          </p:blipFill>
          <p:spPr>
            <a:xfrm>
              <a:off x="8288165" y="1358470"/>
              <a:ext cx="414866" cy="414866"/>
            </a:xfrm>
            <a:prstGeom prst="rect">
              <a:avLst/>
            </a:prstGeom>
            <a:noFill/>
            <a:ln>
              <a:noFill/>
            </a:ln>
          </p:spPr>
        </p:pic>
        <p:sp>
          <p:nvSpPr>
            <p:cNvPr id="289" name="Google Shape;289;p26"/>
            <p:cNvSpPr txBox="1"/>
            <p:nvPr/>
          </p:nvSpPr>
          <p:spPr>
            <a:xfrm>
              <a:off x="6603238" y="2614965"/>
              <a:ext cx="16572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Sustaining – Milestone 3</a:t>
              </a:r>
              <a:endParaRPr sz="1400" b="0" i="0" u="none" strike="noStrike" cap="none">
                <a:solidFill>
                  <a:srgbClr val="000000"/>
                </a:solidFill>
                <a:latin typeface="Arial"/>
                <a:ea typeface="Arial"/>
                <a:cs typeface="Arial"/>
                <a:sym typeface="Arial"/>
              </a:endParaRPr>
            </a:p>
          </p:txBody>
        </p:sp>
      </p:grpSp>
      <p:grpSp>
        <p:nvGrpSpPr>
          <p:cNvPr id="290" name="Google Shape;290;p26"/>
          <p:cNvGrpSpPr/>
          <p:nvPr/>
        </p:nvGrpSpPr>
        <p:grpSpPr>
          <a:xfrm>
            <a:off x="8953555" y="1164873"/>
            <a:ext cx="2020200" cy="1797900"/>
            <a:chOff x="8953555" y="1164873"/>
            <a:chExt cx="2020200" cy="1797900"/>
          </a:xfrm>
        </p:grpSpPr>
        <p:grpSp>
          <p:nvGrpSpPr>
            <p:cNvPr id="291" name="Google Shape;291;p26"/>
            <p:cNvGrpSpPr/>
            <p:nvPr/>
          </p:nvGrpSpPr>
          <p:grpSpPr>
            <a:xfrm>
              <a:off x="8953555" y="1164873"/>
              <a:ext cx="2020200" cy="1797900"/>
              <a:chOff x="424" y="0"/>
              <a:chExt cx="2020200" cy="1797900"/>
            </a:xfrm>
          </p:grpSpPr>
          <p:sp>
            <p:nvSpPr>
              <p:cNvPr id="292" name="Google Shape;292;p26"/>
              <p:cNvSpPr/>
              <p:nvPr/>
            </p:nvSpPr>
            <p:spPr>
              <a:xfrm>
                <a:off x="424" y="0"/>
                <a:ext cx="6600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6"/>
              <p:cNvSpPr txBox="1"/>
              <p:nvPr/>
            </p:nvSpPr>
            <p:spPr>
              <a:xfrm>
                <a:off x="424" y="719102"/>
                <a:ext cx="660000" cy="719100"/>
              </a:xfrm>
              <a:prstGeom prst="rect">
                <a:avLst/>
              </a:prstGeom>
              <a:noFill/>
              <a:ln>
                <a:noFill/>
              </a:ln>
            </p:spPr>
            <p:txBody>
              <a:bodyPr spcFirstLastPara="1" wrap="square" lIns="56875" tIns="56875" rIns="56875" bIns="568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GB" sz="800" b="0" i="0" u="none" strike="noStrike" cap="none">
                    <a:solidFill>
                      <a:schemeClr val="lt1"/>
                    </a:solidFill>
                    <a:latin typeface="Calibri"/>
                    <a:ea typeface="Calibri"/>
                    <a:cs typeface="Calibri"/>
                    <a:sym typeface="Calibri"/>
                  </a:rPr>
                  <a:t>Healthy eating balance to prevent T2DM</a:t>
                </a:r>
                <a:endParaRPr sz="1400" b="0" i="0" u="none" strike="noStrike" cap="none">
                  <a:solidFill>
                    <a:srgbClr val="000000"/>
                  </a:solidFill>
                  <a:latin typeface="Arial"/>
                  <a:ea typeface="Arial"/>
                  <a:cs typeface="Arial"/>
                  <a:sym typeface="Arial"/>
                </a:endParaRPr>
              </a:p>
            </p:txBody>
          </p:sp>
          <p:sp>
            <p:nvSpPr>
              <p:cNvPr id="294" name="Google Shape;294;p26"/>
              <p:cNvSpPr/>
              <p:nvPr/>
            </p:nvSpPr>
            <p:spPr>
              <a:xfrm>
                <a:off x="31140" y="107865"/>
                <a:ext cx="598800" cy="598800"/>
              </a:xfrm>
              <a:prstGeom prst="ellipse">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6"/>
              <p:cNvSpPr/>
              <p:nvPr/>
            </p:nvSpPr>
            <p:spPr>
              <a:xfrm>
                <a:off x="680312" y="0"/>
                <a:ext cx="6600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6"/>
              <p:cNvSpPr txBox="1"/>
              <p:nvPr/>
            </p:nvSpPr>
            <p:spPr>
              <a:xfrm>
                <a:off x="680312" y="719102"/>
                <a:ext cx="660000" cy="719100"/>
              </a:xfrm>
              <a:prstGeom prst="rect">
                <a:avLst/>
              </a:prstGeom>
              <a:noFill/>
              <a:ln>
                <a:noFill/>
              </a:ln>
            </p:spPr>
            <p:txBody>
              <a:bodyPr spcFirstLastPara="1" wrap="square" lIns="56875" tIns="56875" rIns="56875" bIns="568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GB" sz="800" b="0" i="0" u="none" strike="noStrike" cap="none">
                    <a:solidFill>
                      <a:schemeClr val="lt1"/>
                    </a:solidFill>
                    <a:latin typeface="Calibri"/>
                    <a:ea typeface="Calibri"/>
                    <a:cs typeface="Calibri"/>
                    <a:sym typeface="Calibri"/>
                  </a:rPr>
                  <a:t>Get more active to prevent T2DM</a:t>
                </a:r>
                <a:endParaRPr sz="1400" b="0" i="0" u="none" strike="noStrike" cap="none">
                  <a:solidFill>
                    <a:srgbClr val="000000"/>
                  </a:solidFill>
                  <a:latin typeface="Arial"/>
                  <a:ea typeface="Arial"/>
                  <a:cs typeface="Arial"/>
                  <a:sym typeface="Arial"/>
                </a:endParaRPr>
              </a:p>
            </p:txBody>
          </p:sp>
          <p:sp>
            <p:nvSpPr>
              <p:cNvPr id="297" name="Google Shape;297;p26"/>
              <p:cNvSpPr/>
              <p:nvPr/>
            </p:nvSpPr>
            <p:spPr>
              <a:xfrm>
                <a:off x="711028" y="107865"/>
                <a:ext cx="598800" cy="598800"/>
              </a:xfrm>
              <a:prstGeom prst="ellipse">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6"/>
              <p:cNvSpPr/>
              <p:nvPr/>
            </p:nvSpPr>
            <p:spPr>
              <a:xfrm>
                <a:off x="1360624" y="0"/>
                <a:ext cx="6600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6"/>
              <p:cNvSpPr txBox="1"/>
              <p:nvPr/>
            </p:nvSpPr>
            <p:spPr>
              <a:xfrm>
                <a:off x="1360624" y="719102"/>
                <a:ext cx="660000" cy="719100"/>
              </a:xfrm>
              <a:prstGeom prst="rect">
                <a:avLst/>
              </a:prstGeom>
              <a:noFill/>
              <a:ln>
                <a:noFill/>
              </a:ln>
            </p:spPr>
            <p:txBody>
              <a:bodyPr spcFirstLastPara="1" wrap="square" lIns="56875" tIns="56875" rIns="56875" bIns="568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GB" sz="800" b="0" i="0" u="none" strike="noStrike" cap="none">
                    <a:solidFill>
                      <a:schemeClr val="lt1"/>
                    </a:solidFill>
                    <a:latin typeface="Calibri"/>
                    <a:ea typeface="Calibri"/>
                    <a:cs typeface="Calibri"/>
                    <a:sym typeface="Calibri"/>
                  </a:rPr>
                  <a:t>Staying motivated</a:t>
                </a:r>
                <a:endParaRPr sz="1400" b="0" i="0" u="none" strike="noStrike" cap="none">
                  <a:solidFill>
                    <a:srgbClr val="000000"/>
                  </a:solidFill>
                  <a:latin typeface="Arial"/>
                  <a:ea typeface="Arial"/>
                  <a:cs typeface="Arial"/>
                  <a:sym typeface="Arial"/>
                </a:endParaRPr>
              </a:p>
            </p:txBody>
          </p:sp>
          <p:sp>
            <p:nvSpPr>
              <p:cNvPr id="300" name="Google Shape;300;p26"/>
              <p:cNvSpPr/>
              <p:nvPr/>
            </p:nvSpPr>
            <p:spPr>
              <a:xfrm>
                <a:off x="1390916" y="107865"/>
                <a:ext cx="598800" cy="598800"/>
              </a:xfrm>
              <a:prstGeom prst="ellipse">
                <a:avLst/>
              </a:prstGeom>
              <a:gradFill>
                <a:gsLst>
                  <a:gs pos="0">
                    <a:srgbClr val="FFC000"/>
                  </a:gs>
                  <a:gs pos="46000">
                    <a:srgbClr val="FFFF00"/>
                  </a:gs>
                  <a:gs pos="57000">
                    <a:srgbClr val="FFFF00"/>
                  </a:gs>
                  <a:gs pos="100000">
                    <a:srgbClr val="92D050"/>
                  </a:gs>
                </a:gsLst>
                <a:lin ang="5400012" scaled="0"/>
              </a:gra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6"/>
              <p:cNvSpPr/>
              <p:nvPr/>
            </p:nvSpPr>
            <p:spPr>
              <a:xfrm>
                <a:off x="80828" y="1438204"/>
                <a:ext cx="18591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2" name="Google Shape;302;p26" descr="Fork and knife"/>
            <p:cNvPicPr preferRelativeResize="0"/>
            <p:nvPr/>
          </p:nvPicPr>
          <p:blipFill rotWithShape="1">
            <a:blip r:embed="rId6">
              <a:alphaModFix/>
            </a:blip>
            <a:srcRect/>
            <a:stretch/>
          </p:blipFill>
          <p:spPr>
            <a:xfrm>
              <a:off x="9058961" y="1369759"/>
              <a:ext cx="414866" cy="414866"/>
            </a:xfrm>
            <a:prstGeom prst="rect">
              <a:avLst/>
            </a:prstGeom>
            <a:noFill/>
            <a:ln>
              <a:noFill/>
            </a:ln>
          </p:spPr>
        </p:pic>
        <p:pic>
          <p:nvPicPr>
            <p:cNvPr id="303" name="Google Shape;303;p26" descr="Walk"/>
            <p:cNvPicPr preferRelativeResize="0"/>
            <p:nvPr/>
          </p:nvPicPr>
          <p:blipFill rotWithShape="1">
            <a:blip r:embed="rId5">
              <a:alphaModFix/>
            </a:blip>
            <a:srcRect/>
            <a:stretch/>
          </p:blipFill>
          <p:spPr>
            <a:xfrm>
              <a:off x="9756053" y="1358470"/>
              <a:ext cx="414866" cy="414866"/>
            </a:xfrm>
            <a:prstGeom prst="rect">
              <a:avLst/>
            </a:prstGeom>
            <a:noFill/>
            <a:ln>
              <a:noFill/>
            </a:ln>
          </p:spPr>
        </p:pic>
        <p:grpSp>
          <p:nvGrpSpPr>
            <p:cNvPr id="304" name="Google Shape;304;p26"/>
            <p:cNvGrpSpPr/>
            <p:nvPr/>
          </p:nvGrpSpPr>
          <p:grpSpPr>
            <a:xfrm>
              <a:off x="10474666" y="1392337"/>
              <a:ext cx="376766" cy="361244"/>
              <a:chOff x="5817307" y="3184879"/>
              <a:chExt cx="376766" cy="361244"/>
            </a:xfrm>
          </p:grpSpPr>
          <p:pic>
            <p:nvPicPr>
              <p:cNvPr id="305" name="Google Shape;305;p26" descr="Head with gears"/>
              <p:cNvPicPr preferRelativeResize="0"/>
              <p:nvPr/>
            </p:nvPicPr>
            <p:blipFill rotWithShape="1">
              <a:blip r:embed="rId4">
                <a:alphaModFix/>
              </a:blip>
              <a:srcRect/>
              <a:stretch/>
            </p:blipFill>
            <p:spPr>
              <a:xfrm>
                <a:off x="5946422" y="3184879"/>
                <a:ext cx="180622" cy="180622"/>
              </a:xfrm>
              <a:prstGeom prst="rect">
                <a:avLst/>
              </a:prstGeom>
              <a:noFill/>
              <a:ln>
                <a:noFill/>
              </a:ln>
            </p:spPr>
          </p:pic>
          <p:pic>
            <p:nvPicPr>
              <p:cNvPr id="306" name="Google Shape;306;p26" descr="Walk"/>
              <p:cNvPicPr preferRelativeResize="0"/>
              <p:nvPr/>
            </p:nvPicPr>
            <p:blipFill rotWithShape="1">
              <a:blip r:embed="rId5">
                <a:alphaModFix/>
              </a:blip>
              <a:srcRect/>
              <a:stretch/>
            </p:blipFill>
            <p:spPr>
              <a:xfrm>
                <a:off x="6013451" y="3365501"/>
                <a:ext cx="180622" cy="180622"/>
              </a:xfrm>
              <a:prstGeom prst="rect">
                <a:avLst/>
              </a:prstGeom>
              <a:noFill/>
              <a:ln>
                <a:noFill/>
              </a:ln>
            </p:spPr>
          </p:pic>
          <p:pic>
            <p:nvPicPr>
              <p:cNvPr id="307" name="Google Shape;307;p26" descr="Fork and knife"/>
              <p:cNvPicPr preferRelativeResize="0"/>
              <p:nvPr/>
            </p:nvPicPr>
            <p:blipFill rotWithShape="1">
              <a:blip r:embed="rId6">
                <a:alphaModFix/>
              </a:blip>
              <a:srcRect/>
              <a:stretch/>
            </p:blipFill>
            <p:spPr>
              <a:xfrm>
                <a:off x="5817307" y="3365501"/>
                <a:ext cx="180622" cy="180622"/>
              </a:xfrm>
              <a:prstGeom prst="rect">
                <a:avLst/>
              </a:prstGeom>
              <a:noFill/>
              <a:ln>
                <a:noFill/>
              </a:ln>
            </p:spPr>
          </p:pic>
        </p:grpSp>
        <p:sp>
          <p:nvSpPr>
            <p:cNvPr id="308" name="Google Shape;308;p26"/>
            <p:cNvSpPr txBox="1"/>
            <p:nvPr/>
          </p:nvSpPr>
          <p:spPr>
            <a:xfrm>
              <a:off x="9147670" y="2601753"/>
              <a:ext cx="16572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Consolidating - Milestone 4</a:t>
              </a:r>
              <a:endParaRPr sz="1400" b="0" i="0" u="none" strike="noStrike" cap="none">
                <a:solidFill>
                  <a:srgbClr val="000000"/>
                </a:solidFill>
                <a:latin typeface="Arial"/>
                <a:ea typeface="Arial"/>
                <a:cs typeface="Arial"/>
                <a:sym typeface="Arial"/>
              </a:endParaRPr>
            </a:p>
          </p:txBody>
        </p:sp>
      </p:grpSp>
      <p:grpSp>
        <p:nvGrpSpPr>
          <p:cNvPr id="309" name="Google Shape;309;p26"/>
          <p:cNvGrpSpPr/>
          <p:nvPr/>
        </p:nvGrpSpPr>
        <p:grpSpPr>
          <a:xfrm>
            <a:off x="11348571" y="1164873"/>
            <a:ext cx="699900" cy="1797900"/>
            <a:chOff x="11348570" y="1164873"/>
            <a:chExt cx="699900" cy="1797900"/>
          </a:xfrm>
        </p:grpSpPr>
        <p:grpSp>
          <p:nvGrpSpPr>
            <p:cNvPr id="310" name="Google Shape;310;p26"/>
            <p:cNvGrpSpPr/>
            <p:nvPr/>
          </p:nvGrpSpPr>
          <p:grpSpPr>
            <a:xfrm>
              <a:off x="11348570" y="1164873"/>
              <a:ext cx="699900" cy="1797900"/>
              <a:chOff x="0" y="0"/>
              <a:chExt cx="699900" cy="1797900"/>
            </a:xfrm>
          </p:grpSpPr>
          <p:sp>
            <p:nvSpPr>
              <p:cNvPr id="311" name="Google Shape;311;p26"/>
              <p:cNvSpPr/>
              <p:nvPr/>
            </p:nvSpPr>
            <p:spPr>
              <a:xfrm>
                <a:off x="0" y="0"/>
                <a:ext cx="699900" cy="17979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6"/>
              <p:cNvSpPr txBox="1"/>
              <p:nvPr/>
            </p:nvSpPr>
            <p:spPr>
              <a:xfrm>
                <a:off x="0" y="719102"/>
                <a:ext cx="699900" cy="719100"/>
              </a:xfrm>
              <a:prstGeom prst="rect">
                <a:avLst/>
              </a:prstGeom>
              <a:noFill/>
              <a:ln>
                <a:noFill/>
              </a:ln>
            </p:spPr>
            <p:txBody>
              <a:bodyPr spcFirstLastPara="1" wrap="square" lIns="56875" tIns="56875" rIns="56875" bIns="568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GB" sz="800" b="0" i="0" u="none" strike="noStrike" cap="none">
                    <a:solidFill>
                      <a:schemeClr val="lt1"/>
                    </a:solidFill>
                    <a:latin typeface="Calibri"/>
                    <a:ea typeface="Calibri"/>
                    <a:cs typeface="Calibri"/>
                    <a:sym typeface="Calibri"/>
                  </a:rPr>
                  <a:t>Maintenance</a:t>
                </a:r>
                <a:endParaRPr sz="1400" b="0" i="0" u="none" strike="noStrike" cap="none">
                  <a:solidFill>
                    <a:srgbClr val="000000"/>
                  </a:solidFill>
                  <a:latin typeface="Arial"/>
                  <a:ea typeface="Arial"/>
                  <a:cs typeface="Arial"/>
                  <a:sym typeface="Arial"/>
                </a:endParaRPr>
              </a:p>
            </p:txBody>
          </p:sp>
          <p:sp>
            <p:nvSpPr>
              <p:cNvPr id="313" name="Google Shape;313;p26"/>
              <p:cNvSpPr/>
              <p:nvPr/>
            </p:nvSpPr>
            <p:spPr>
              <a:xfrm>
                <a:off x="50627" y="107865"/>
                <a:ext cx="598800" cy="598800"/>
              </a:xfrm>
              <a:prstGeom prst="ellipse">
                <a:avLst/>
              </a:prstGeom>
              <a:gradFill>
                <a:gsLst>
                  <a:gs pos="0">
                    <a:srgbClr val="FFC000"/>
                  </a:gs>
                  <a:gs pos="46000">
                    <a:srgbClr val="FFFF00"/>
                  </a:gs>
                  <a:gs pos="57000">
                    <a:srgbClr val="FFFF00"/>
                  </a:gs>
                  <a:gs pos="100000">
                    <a:srgbClr val="92D050"/>
                  </a:gs>
                </a:gsLst>
                <a:lin ang="5400012" scaled="0"/>
              </a:gra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6"/>
              <p:cNvSpPr/>
              <p:nvPr/>
            </p:nvSpPr>
            <p:spPr>
              <a:xfrm>
                <a:off x="27996" y="1438204"/>
                <a:ext cx="643800" cy="269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5" name="Google Shape;315;p26"/>
            <p:cNvGrpSpPr/>
            <p:nvPr/>
          </p:nvGrpSpPr>
          <p:grpSpPr>
            <a:xfrm>
              <a:off x="11510141" y="1385281"/>
              <a:ext cx="376766" cy="361244"/>
              <a:chOff x="5817307" y="3184879"/>
              <a:chExt cx="376766" cy="361244"/>
            </a:xfrm>
          </p:grpSpPr>
          <p:pic>
            <p:nvPicPr>
              <p:cNvPr id="316" name="Google Shape;316;p26" descr="Head with gears"/>
              <p:cNvPicPr preferRelativeResize="0"/>
              <p:nvPr/>
            </p:nvPicPr>
            <p:blipFill rotWithShape="1">
              <a:blip r:embed="rId4">
                <a:alphaModFix/>
              </a:blip>
              <a:srcRect/>
              <a:stretch/>
            </p:blipFill>
            <p:spPr>
              <a:xfrm>
                <a:off x="5946422" y="3184879"/>
                <a:ext cx="180622" cy="180622"/>
              </a:xfrm>
              <a:prstGeom prst="rect">
                <a:avLst/>
              </a:prstGeom>
              <a:noFill/>
              <a:ln>
                <a:noFill/>
              </a:ln>
            </p:spPr>
          </p:pic>
          <p:pic>
            <p:nvPicPr>
              <p:cNvPr id="317" name="Google Shape;317;p26" descr="Walk"/>
              <p:cNvPicPr preferRelativeResize="0"/>
              <p:nvPr/>
            </p:nvPicPr>
            <p:blipFill rotWithShape="1">
              <a:blip r:embed="rId5">
                <a:alphaModFix/>
              </a:blip>
              <a:srcRect/>
              <a:stretch/>
            </p:blipFill>
            <p:spPr>
              <a:xfrm>
                <a:off x="6013451" y="3365501"/>
                <a:ext cx="180622" cy="180622"/>
              </a:xfrm>
              <a:prstGeom prst="rect">
                <a:avLst/>
              </a:prstGeom>
              <a:noFill/>
              <a:ln>
                <a:noFill/>
              </a:ln>
            </p:spPr>
          </p:pic>
          <p:pic>
            <p:nvPicPr>
              <p:cNvPr id="318" name="Google Shape;318;p26" descr="Fork and knife"/>
              <p:cNvPicPr preferRelativeResize="0"/>
              <p:nvPr/>
            </p:nvPicPr>
            <p:blipFill rotWithShape="1">
              <a:blip r:embed="rId6">
                <a:alphaModFix/>
              </a:blip>
              <a:srcRect/>
              <a:stretch/>
            </p:blipFill>
            <p:spPr>
              <a:xfrm>
                <a:off x="5817307" y="3365501"/>
                <a:ext cx="180622" cy="180622"/>
              </a:xfrm>
              <a:prstGeom prst="rect">
                <a:avLst/>
              </a:prstGeom>
              <a:noFill/>
              <a:ln>
                <a:noFill/>
              </a:ln>
            </p:spPr>
          </p:pic>
        </p:grpSp>
        <p:sp>
          <p:nvSpPr>
            <p:cNvPr id="319" name="Google Shape;319;p26"/>
            <p:cNvSpPr txBox="1"/>
            <p:nvPr/>
          </p:nvSpPr>
          <p:spPr>
            <a:xfrm>
              <a:off x="11397081" y="2601753"/>
              <a:ext cx="6327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Post</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descr="GettyImages-576798309_v2.jpg"/>
          <p:cNvPicPr preferRelativeResize="0"/>
          <p:nvPr/>
        </p:nvPicPr>
        <p:blipFill rotWithShape="1">
          <a:blip r:embed="rId3">
            <a:alphaModFix/>
          </a:blip>
          <a:srcRect/>
          <a:stretch/>
        </p:blipFill>
        <p:spPr>
          <a:xfrm>
            <a:off x="57" y="1818"/>
            <a:ext cx="12239143" cy="6856182"/>
          </a:xfrm>
          <a:prstGeom prst="rect">
            <a:avLst/>
          </a:prstGeom>
          <a:noFill/>
          <a:ln>
            <a:noFill/>
          </a:ln>
        </p:spPr>
      </p:pic>
      <p:sp>
        <p:nvSpPr>
          <p:cNvPr id="135" name="Google Shape;135;p20"/>
          <p:cNvSpPr txBox="1"/>
          <p:nvPr/>
        </p:nvSpPr>
        <p:spPr>
          <a:xfrm>
            <a:off x="317555" y="305089"/>
            <a:ext cx="7216500" cy="5142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2000"/>
              <a:buFont typeface="Arial"/>
              <a:buNone/>
            </a:pPr>
            <a:r>
              <a:rPr lang="en-GB" sz="2000" b="1" i="0" u="none" strike="noStrike" cap="none">
                <a:solidFill>
                  <a:srgbClr val="FFFFFF"/>
                </a:solidFill>
                <a:latin typeface="Arial"/>
                <a:ea typeface="Arial"/>
                <a:cs typeface="Arial"/>
                <a:sym typeface="Arial"/>
              </a:rPr>
              <a:t>Our Purpose</a:t>
            </a:r>
            <a:endParaRPr/>
          </a:p>
          <a:p>
            <a:pPr marL="0" marR="0" lvl="0" indent="0" algn="l" rtl="0">
              <a:lnSpc>
                <a:spcPct val="80000"/>
              </a:lnSpc>
              <a:spcBef>
                <a:spcPts val="0"/>
              </a:spcBef>
              <a:spcAft>
                <a:spcPts val="0"/>
              </a:spcAft>
              <a:buClr>
                <a:schemeClr val="dk1"/>
              </a:buClr>
              <a:buSzPts val="7200"/>
              <a:buFont typeface="Calibri"/>
              <a:buNone/>
            </a:pPr>
            <a:endParaRPr sz="7200" b="1"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7200"/>
              <a:buFont typeface="Arial"/>
              <a:buNone/>
            </a:pPr>
            <a:r>
              <a:rPr lang="en-GB" sz="7200" b="1" i="0" u="none" strike="noStrike" cap="none">
                <a:solidFill>
                  <a:srgbClr val="FFFFFF"/>
                </a:solidFill>
                <a:latin typeface="Arial"/>
                <a:ea typeface="Arial"/>
                <a:cs typeface="Arial"/>
                <a:sym typeface="Arial"/>
              </a:rPr>
              <a:t>We inspire healthy habits </a:t>
            </a:r>
            <a:br>
              <a:rPr lang="en-GB" sz="7200" b="1" i="0" u="none" strike="noStrike" cap="none">
                <a:solidFill>
                  <a:srgbClr val="FFFFFF"/>
                </a:solidFill>
                <a:latin typeface="Arial"/>
                <a:ea typeface="Arial"/>
                <a:cs typeface="Arial"/>
                <a:sym typeface="Arial"/>
              </a:rPr>
            </a:br>
            <a:r>
              <a:rPr lang="en-GB" sz="7200" b="1" i="0" u="none" strike="noStrike" cap="none">
                <a:solidFill>
                  <a:srgbClr val="FFFFFF"/>
                </a:solidFill>
                <a:latin typeface="Arial"/>
                <a:ea typeface="Arial"/>
                <a:cs typeface="Arial"/>
                <a:sym typeface="Arial"/>
              </a:rPr>
              <a:t>for real life.</a:t>
            </a:r>
            <a:r>
              <a:rPr lang="en-GB" sz="7200" b="1" i="0" u="none" strike="noStrike" cap="none" baseline="30000">
                <a:solidFill>
                  <a:srgbClr val="FFFFFF"/>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2700"/>
              <a:buFont typeface="Calibri"/>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700"/>
              <a:buFont typeface="Arial"/>
              <a:buNone/>
            </a:pPr>
            <a:r>
              <a:rPr lang="en-GB" sz="2700" b="1" i="0" u="none" strike="noStrike" cap="none" baseline="30000">
                <a:solidFill>
                  <a:srgbClr val="FFFFFF"/>
                </a:solidFill>
                <a:latin typeface="Arial"/>
                <a:ea typeface="Arial"/>
                <a:cs typeface="Arial"/>
                <a:sym typeface="Arial"/>
              </a:rPr>
              <a:t>*  </a:t>
            </a:r>
            <a:r>
              <a:rPr lang="en-GB" sz="2700" b="1" i="0" u="none" strike="noStrike" cap="none">
                <a:solidFill>
                  <a:srgbClr val="FFFFFF"/>
                </a:solidFill>
                <a:latin typeface="Arial"/>
                <a:ea typeface="Arial"/>
                <a:cs typeface="Arial"/>
                <a:sym typeface="Arial"/>
              </a:rPr>
              <a:t>For people, families, communities, </a:t>
            </a:r>
            <a:br>
              <a:rPr lang="en-GB" sz="2700" b="1" i="0" u="none" strike="noStrike" cap="none">
                <a:solidFill>
                  <a:srgbClr val="FFFFFF"/>
                </a:solidFill>
                <a:latin typeface="Arial"/>
                <a:ea typeface="Arial"/>
                <a:cs typeface="Arial"/>
                <a:sym typeface="Arial"/>
              </a:rPr>
            </a:br>
            <a:r>
              <a:rPr lang="en-GB" sz="2700" b="1" i="0" u="none" strike="noStrike" cap="none">
                <a:solidFill>
                  <a:srgbClr val="FFFFFF"/>
                </a:solidFill>
                <a:latin typeface="Arial"/>
                <a:ea typeface="Arial"/>
                <a:cs typeface="Arial"/>
                <a:sym typeface="Arial"/>
              </a:rPr>
              <a:t> the world—for everyone.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7"/>
          <p:cNvSpPr txBox="1">
            <a:spLocks noGrp="1"/>
          </p:cNvSpPr>
          <p:nvPr>
            <p:ph type="title"/>
          </p:nvPr>
        </p:nvSpPr>
        <p:spPr>
          <a:xfrm>
            <a:off x="341925" y="310650"/>
            <a:ext cx="9886200" cy="86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58C"/>
              </a:buClr>
              <a:buSzPts val="4400"/>
              <a:buFont typeface="Arial"/>
              <a:buNone/>
            </a:pPr>
            <a:r>
              <a:rPr lang="en-GB" b="1">
                <a:solidFill>
                  <a:srgbClr val="00058C"/>
                </a:solidFill>
                <a:latin typeface="Arial"/>
                <a:ea typeface="Arial"/>
                <a:cs typeface="Arial"/>
                <a:sym typeface="Arial"/>
              </a:rPr>
              <a:t>Feedback so far</a:t>
            </a:r>
            <a:endParaRPr/>
          </a:p>
        </p:txBody>
      </p:sp>
      <p:sp>
        <p:nvSpPr>
          <p:cNvPr id="325" name="Google Shape;325;p27"/>
          <p:cNvSpPr txBox="1">
            <a:spLocks noGrp="1"/>
          </p:cNvSpPr>
          <p:nvPr>
            <p:ph type="body" idx="1"/>
          </p:nvPr>
        </p:nvSpPr>
        <p:spPr>
          <a:xfrm>
            <a:off x="341927" y="1067850"/>
            <a:ext cx="6753900" cy="472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Thank you - I value this support and help with motivation weekly</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Very pleasant and motivating </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Excellent work ladies felt very comfortable once I'd learned how to work it. I was very pleased with the private messaging i was able to do while still being involved with the workshop. Look forward to the next one x </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Very pleasant , clear in direction .</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Thank you for your support finding &amp; using ways to carry on the Workshops</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586"/>
              </a:buClr>
              <a:buSzPts val="1600"/>
              <a:buChar char="●"/>
            </a:pPr>
            <a:r>
              <a:rPr lang="en-GB" sz="1600" i="1">
                <a:solidFill>
                  <a:srgbClr val="000000"/>
                </a:solidFill>
                <a:latin typeface="Arial"/>
                <a:ea typeface="Arial"/>
                <a:cs typeface="Arial"/>
                <a:sym typeface="Arial"/>
              </a:rPr>
              <a:t>Polite, friendly put you at ease.</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Char char="●"/>
            </a:pPr>
            <a:r>
              <a:rPr lang="en-GB" sz="1600" i="1">
                <a:solidFill>
                  <a:srgbClr val="000000"/>
                </a:solidFill>
                <a:latin typeface="Arial"/>
                <a:ea typeface="Arial"/>
                <a:cs typeface="Arial"/>
                <a:sym typeface="Arial"/>
              </a:rPr>
              <a:t>Very interesting experience and very encouraging that contact, discussion and support can continue virtually. I found it very useful. Thank you.</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Char char="●"/>
            </a:pPr>
            <a:r>
              <a:rPr lang="en-GB" sz="1600" i="1">
                <a:solidFill>
                  <a:srgbClr val="000000"/>
                </a:solidFill>
                <a:latin typeface="Arial"/>
                <a:ea typeface="Arial"/>
                <a:cs typeface="Arial"/>
                <a:sym typeface="Arial"/>
              </a:rPr>
              <a:t>Thank you for your encouragement and initiating this resource on-line in the current difficult situation for us all. </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Char char="●"/>
            </a:pPr>
            <a:r>
              <a:rPr lang="en-GB" sz="1600" i="1">
                <a:solidFill>
                  <a:srgbClr val="000000"/>
                </a:solidFill>
                <a:latin typeface="Arial"/>
                <a:ea typeface="Arial"/>
                <a:cs typeface="Arial"/>
                <a:sym typeface="Arial"/>
              </a:rPr>
              <a:t>It was a new experience for us all. Anna Power did very well. Trying to explain where the controls are... when we are using different equipment is not easy but this has been a great help.</a:t>
            </a:r>
            <a:endParaRPr sz="1600" i="1">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endParaRPr sz="1600">
              <a:solidFill>
                <a:srgbClr val="000000"/>
              </a:solidFill>
              <a:latin typeface="Arial"/>
              <a:ea typeface="Arial"/>
              <a:cs typeface="Arial"/>
              <a:sym typeface="Arial"/>
            </a:endParaRPr>
          </a:p>
          <a:p>
            <a:pPr marL="182880" lvl="0" indent="-193040" algn="l" rtl="0">
              <a:lnSpc>
                <a:spcPct val="100000"/>
              </a:lnSpc>
              <a:spcBef>
                <a:spcPts val="0"/>
              </a:spcBef>
              <a:spcAft>
                <a:spcPts val="0"/>
              </a:spcAft>
              <a:buClr>
                <a:srgbClr val="000586"/>
              </a:buClr>
              <a:buSzPts val="1600"/>
              <a:buFont typeface="Arial"/>
              <a:buChar char="●"/>
            </a:pPr>
            <a:endParaRPr sz="1600" i="1">
              <a:solidFill>
                <a:srgbClr val="000586"/>
              </a:solidFill>
              <a:highlight>
                <a:schemeClr val="lt1"/>
              </a:highlight>
              <a:latin typeface="Arial"/>
              <a:ea typeface="Arial"/>
              <a:cs typeface="Arial"/>
              <a:sym typeface="Arial"/>
            </a:endParaRPr>
          </a:p>
          <a:p>
            <a:pPr marL="228593" lvl="0" indent="0" algn="l" rtl="0">
              <a:lnSpc>
                <a:spcPct val="134000"/>
              </a:lnSpc>
              <a:spcBef>
                <a:spcPts val="1800"/>
              </a:spcBef>
              <a:spcAft>
                <a:spcPts val="0"/>
              </a:spcAft>
              <a:buNone/>
            </a:pPr>
            <a:endParaRPr sz="1600">
              <a:latin typeface="Arial"/>
              <a:ea typeface="Arial"/>
              <a:cs typeface="Arial"/>
              <a:sym typeface="Arial"/>
            </a:endParaRPr>
          </a:p>
          <a:p>
            <a:pPr marL="228593" lvl="0" indent="0" algn="l" rtl="0">
              <a:lnSpc>
                <a:spcPct val="134000"/>
              </a:lnSpc>
              <a:spcBef>
                <a:spcPts val="1800"/>
              </a:spcBef>
              <a:spcAft>
                <a:spcPts val="0"/>
              </a:spcAft>
              <a:buNone/>
            </a:pPr>
            <a:r>
              <a:rPr lang="en-GB" sz="1500">
                <a:latin typeface="Arial"/>
                <a:ea typeface="Arial"/>
                <a:cs typeface="Arial"/>
                <a:sym typeface="Arial"/>
              </a:rPr>
              <a:t> </a:t>
            </a:r>
            <a:endParaRPr sz="1500">
              <a:latin typeface="Arial"/>
              <a:ea typeface="Arial"/>
              <a:cs typeface="Arial"/>
              <a:sym typeface="Arial"/>
            </a:endParaRPr>
          </a:p>
          <a:p>
            <a:pPr marL="0" lvl="0" indent="0" algn="l" rtl="0">
              <a:lnSpc>
                <a:spcPct val="134000"/>
              </a:lnSpc>
              <a:spcBef>
                <a:spcPts val="1800"/>
              </a:spcBef>
              <a:spcAft>
                <a:spcPts val="0"/>
              </a:spcAft>
              <a:buNone/>
            </a:pPr>
            <a:endParaRPr sz="1500">
              <a:latin typeface="Arial"/>
              <a:ea typeface="Arial"/>
              <a:cs typeface="Arial"/>
              <a:sym typeface="Arial"/>
            </a:endParaRPr>
          </a:p>
          <a:p>
            <a:pPr marL="457200" lvl="0" indent="0" algn="l" rtl="0">
              <a:lnSpc>
                <a:spcPct val="134000"/>
              </a:lnSpc>
              <a:spcBef>
                <a:spcPts val="1800"/>
              </a:spcBef>
              <a:spcAft>
                <a:spcPts val="0"/>
              </a:spcAft>
              <a:buNone/>
            </a:pPr>
            <a:endParaRPr sz="1500">
              <a:latin typeface="Arial"/>
              <a:ea typeface="Arial"/>
              <a:cs typeface="Arial"/>
              <a:sym typeface="Arial"/>
            </a:endParaRPr>
          </a:p>
          <a:p>
            <a:pPr marL="0" lvl="0" indent="0" algn="l" rtl="0">
              <a:lnSpc>
                <a:spcPct val="134000"/>
              </a:lnSpc>
              <a:spcBef>
                <a:spcPts val="1800"/>
              </a:spcBef>
              <a:spcAft>
                <a:spcPts val="0"/>
              </a:spcAft>
              <a:buClr>
                <a:schemeClr val="dk1"/>
              </a:buClr>
              <a:buSzPts val="1400"/>
              <a:buNone/>
            </a:pPr>
            <a:endParaRPr sz="14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a:p>
            <a:pPr marL="0" lvl="0" indent="0" algn="l" rtl="0">
              <a:lnSpc>
                <a:spcPct val="134000"/>
              </a:lnSpc>
              <a:spcBef>
                <a:spcPts val="2800"/>
              </a:spcBef>
              <a:spcAft>
                <a:spcPts val="0"/>
              </a:spcAft>
              <a:buClr>
                <a:schemeClr val="dk1"/>
              </a:buClr>
              <a:buSzPts val="1000"/>
              <a:buNone/>
            </a:pPr>
            <a:endParaRPr sz="1000">
              <a:latin typeface="Arial"/>
              <a:ea typeface="Arial"/>
              <a:cs typeface="Arial"/>
              <a:sym typeface="Arial"/>
            </a:endParaRPr>
          </a:p>
        </p:txBody>
      </p:sp>
      <p:sp>
        <p:nvSpPr>
          <p:cNvPr id="326" name="Google Shape;326;p27"/>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pic>
        <p:nvPicPr>
          <p:cNvPr id="327" name="Google Shape;327;p27"/>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328" name="Google Shape;328;p27"/>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329" name="Google Shape;329;p27"/>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pic>
        <p:nvPicPr>
          <p:cNvPr id="330" name="Google Shape;330;p27"/>
          <p:cNvPicPr preferRelativeResize="0"/>
          <p:nvPr/>
        </p:nvPicPr>
        <p:blipFill>
          <a:blip r:embed="rId5">
            <a:alphaModFix/>
          </a:blip>
          <a:stretch>
            <a:fillRect/>
          </a:stretch>
        </p:blipFill>
        <p:spPr>
          <a:xfrm>
            <a:off x="7900889" y="2965330"/>
            <a:ext cx="3947947" cy="2881325"/>
          </a:xfrm>
          <a:prstGeom prst="rect">
            <a:avLst/>
          </a:prstGeom>
          <a:noFill/>
          <a:ln>
            <a:noFill/>
          </a:ln>
        </p:spPr>
      </p:pic>
      <p:pic>
        <p:nvPicPr>
          <p:cNvPr id="331" name="Google Shape;331;p27"/>
          <p:cNvPicPr preferRelativeResize="0"/>
          <p:nvPr/>
        </p:nvPicPr>
        <p:blipFill>
          <a:blip r:embed="rId6">
            <a:alphaModFix/>
          </a:blip>
          <a:stretch>
            <a:fillRect/>
          </a:stretch>
        </p:blipFill>
        <p:spPr>
          <a:xfrm>
            <a:off x="7979251" y="211486"/>
            <a:ext cx="3791224" cy="2798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495300" y="272300"/>
            <a:ext cx="9886200" cy="860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GB" b="1">
                <a:solidFill>
                  <a:srgbClr val="000586"/>
                </a:solidFill>
                <a:latin typeface="Arial"/>
                <a:ea typeface="Arial"/>
                <a:cs typeface="Arial"/>
                <a:sym typeface="Arial"/>
              </a:rPr>
              <a:t>Tailoring for different cohorts</a:t>
            </a:r>
            <a:endParaRPr>
              <a:solidFill>
                <a:srgbClr val="000586"/>
              </a:solidFill>
            </a:endParaRPr>
          </a:p>
        </p:txBody>
      </p:sp>
      <p:sp>
        <p:nvSpPr>
          <p:cNvPr id="337" name="Google Shape;337;p28"/>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pic>
        <p:nvPicPr>
          <p:cNvPr id="338" name="Google Shape;338;p28"/>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339" name="Google Shape;339;p28"/>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340" name="Google Shape;340;p28"/>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341" name="Google Shape;341;p28"/>
          <p:cNvSpPr txBox="1"/>
          <p:nvPr/>
        </p:nvSpPr>
        <p:spPr>
          <a:xfrm>
            <a:off x="381003" y="1746875"/>
            <a:ext cx="7341300" cy="3441300"/>
          </a:xfrm>
          <a:prstGeom prst="rect">
            <a:avLst/>
          </a:prstGeom>
          <a:noFill/>
          <a:ln>
            <a:noFill/>
          </a:ln>
        </p:spPr>
        <p:txBody>
          <a:bodyPr spcFirstLastPara="1" wrap="square" lIns="91425" tIns="91425" rIns="91425" bIns="91425" anchor="t" anchorCtr="0">
            <a:noAutofit/>
          </a:bodyPr>
          <a:lstStyle/>
          <a:p>
            <a:pPr marL="285750" lvl="0" indent="-260350" algn="l" rtl="0">
              <a:lnSpc>
                <a:spcPct val="150000"/>
              </a:lnSpc>
              <a:spcBef>
                <a:spcPts val="0"/>
              </a:spcBef>
              <a:spcAft>
                <a:spcPts val="0"/>
              </a:spcAft>
              <a:buClr>
                <a:schemeClr val="dk1"/>
              </a:buClr>
              <a:buSzPts val="1600"/>
              <a:buChar char="•"/>
            </a:pPr>
            <a:r>
              <a:rPr lang="en-GB" sz="1600" b="1">
                <a:solidFill>
                  <a:schemeClr val="dk1"/>
                </a:solidFill>
              </a:rPr>
              <a:t>Cultural food lists and recipes</a:t>
            </a:r>
            <a:endParaRPr sz="1600" b="1">
              <a:solidFill>
                <a:schemeClr val="dk1"/>
              </a:solidFill>
            </a:endParaRPr>
          </a:p>
          <a:p>
            <a:pPr marL="285750" lvl="0" indent="-260350" algn="l" rtl="0">
              <a:lnSpc>
                <a:spcPct val="150000"/>
              </a:lnSpc>
              <a:spcBef>
                <a:spcPts val="1000"/>
              </a:spcBef>
              <a:spcAft>
                <a:spcPts val="0"/>
              </a:spcAft>
              <a:buClr>
                <a:schemeClr val="dk1"/>
              </a:buClr>
              <a:buSzPts val="1600"/>
              <a:buChar char="•"/>
            </a:pPr>
            <a:r>
              <a:rPr lang="en-GB" sz="1600" b="1">
                <a:solidFill>
                  <a:schemeClr val="dk1"/>
                </a:solidFill>
              </a:rPr>
              <a:t>Translated materials for ≥five requested languages</a:t>
            </a:r>
            <a:endParaRPr sz="1600" b="1">
              <a:solidFill>
                <a:schemeClr val="dk1"/>
              </a:solidFill>
            </a:endParaRPr>
          </a:p>
          <a:p>
            <a:pPr marL="285750" lvl="0" indent="-260350" algn="l" rtl="0">
              <a:lnSpc>
                <a:spcPct val="150000"/>
              </a:lnSpc>
              <a:spcBef>
                <a:spcPts val="1000"/>
              </a:spcBef>
              <a:spcAft>
                <a:spcPts val="0"/>
              </a:spcAft>
              <a:buClr>
                <a:schemeClr val="dk1"/>
              </a:buClr>
              <a:buSzPts val="1600"/>
              <a:buChar char="•"/>
            </a:pPr>
            <a:r>
              <a:rPr lang="en-GB" sz="1600" b="1">
                <a:solidFill>
                  <a:schemeClr val="dk1"/>
                </a:solidFill>
              </a:rPr>
              <a:t>Friends, relatives and assigned translators welcome at any of our workshops</a:t>
            </a:r>
            <a:endParaRPr sz="1600" b="1">
              <a:solidFill>
                <a:schemeClr val="dk1"/>
              </a:solidFill>
            </a:endParaRPr>
          </a:p>
          <a:p>
            <a:pPr marL="285750" lvl="0" indent="-260350" algn="l" rtl="0">
              <a:lnSpc>
                <a:spcPct val="150000"/>
              </a:lnSpc>
              <a:spcBef>
                <a:spcPts val="1000"/>
              </a:spcBef>
              <a:spcAft>
                <a:spcPts val="0"/>
              </a:spcAft>
              <a:buClr>
                <a:schemeClr val="dk1"/>
              </a:buClr>
              <a:buSzPts val="1600"/>
              <a:buChar char="•"/>
            </a:pPr>
            <a:r>
              <a:rPr lang="en-GB" sz="1600" b="1">
                <a:solidFill>
                  <a:schemeClr val="dk1"/>
                </a:solidFill>
              </a:rPr>
              <a:t>Use of browser-enabled translation </a:t>
            </a:r>
            <a:endParaRPr sz="1600" b="1">
              <a:solidFill>
                <a:schemeClr val="dk1"/>
              </a:solidFill>
            </a:endParaRPr>
          </a:p>
          <a:p>
            <a:pPr marL="285750" lvl="0" indent="-260350" algn="l" rtl="0">
              <a:lnSpc>
                <a:spcPct val="150000"/>
              </a:lnSpc>
              <a:spcBef>
                <a:spcPts val="1000"/>
              </a:spcBef>
              <a:spcAft>
                <a:spcPts val="1000"/>
              </a:spcAft>
              <a:buClr>
                <a:schemeClr val="dk1"/>
              </a:buClr>
              <a:buSzPts val="1600"/>
              <a:buChar char="•"/>
            </a:pPr>
            <a:r>
              <a:rPr lang="en-GB" sz="1600" b="1">
                <a:solidFill>
                  <a:schemeClr val="dk1"/>
                </a:solidFill>
              </a:rPr>
              <a:t>Tailoring physical activity goals and content to suit their own lifestyle, culture and activity preferences</a:t>
            </a:r>
            <a:endParaRPr/>
          </a:p>
        </p:txBody>
      </p:sp>
      <p:grpSp>
        <p:nvGrpSpPr>
          <p:cNvPr id="342" name="Google Shape;342;p28"/>
          <p:cNvGrpSpPr/>
          <p:nvPr/>
        </p:nvGrpSpPr>
        <p:grpSpPr>
          <a:xfrm>
            <a:off x="8154111" y="1063918"/>
            <a:ext cx="3861767" cy="4730171"/>
            <a:chOff x="5459688" y="1156310"/>
            <a:chExt cx="3075880" cy="3954001"/>
          </a:xfrm>
        </p:grpSpPr>
        <p:pic>
          <p:nvPicPr>
            <p:cNvPr id="343" name="Google Shape;343;p28"/>
            <p:cNvPicPr preferRelativeResize="0"/>
            <p:nvPr/>
          </p:nvPicPr>
          <p:blipFill rotWithShape="1">
            <a:blip r:embed="rId5">
              <a:alphaModFix/>
            </a:blip>
            <a:srcRect/>
            <a:stretch/>
          </p:blipFill>
          <p:spPr>
            <a:xfrm>
              <a:off x="7065016" y="2519638"/>
              <a:ext cx="1198261" cy="1750062"/>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pic>
          <p:nvPicPr>
            <p:cNvPr id="344" name="Google Shape;344;p28"/>
            <p:cNvPicPr preferRelativeResize="0"/>
            <p:nvPr/>
          </p:nvPicPr>
          <p:blipFill rotWithShape="1">
            <a:blip r:embed="rId6">
              <a:alphaModFix/>
            </a:blip>
            <a:srcRect/>
            <a:stretch/>
          </p:blipFill>
          <p:spPr>
            <a:xfrm>
              <a:off x="7326052" y="3358637"/>
              <a:ext cx="1209515" cy="1751674"/>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pic>
          <p:nvPicPr>
            <p:cNvPr id="345" name="Google Shape;345;p28"/>
            <p:cNvPicPr preferRelativeResize="0"/>
            <p:nvPr/>
          </p:nvPicPr>
          <p:blipFill rotWithShape="1">
            <a:blip r:embed="rId7">
              <a:alphaModFix/>
            </a:blip>
            <a:srcRect/>
            <a:stretch/>
          </p:blipFill>
          <p:spPr>
            <a:xfrm>
              <a:off x="5459688" y="1156310"/>
              <a:ext cx="1211120" cy="1770017"/>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pic>
          <p:nvPicPr>
            <p:cNvPr id="346" name="Google Shape;346;p28"/>
            <p:cNvPicPr preferRelativeResize="0"/>
            <p:nvPr/>
          </p:nvPicPr>
          <p:blipFill rotWithShape="1">
            <a:blip r:embed="rId8">
              <a:alphaModFix/>
            </a:blip>
            <a:srcRect/>
            <a:stretch/>
          </p:blipFill>
          <p:spPr>
            <a:xfrm>
              <a:off x="5714694" y="1981452"/>
              <a:ext cx="1197126" cy="1746099"/>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txBox="1">
            <a:spLocks noGrp="1"/>
          </p:cNvSpPr>
          <p:nvPr>
            <p:ph type="title"/>
          </p:nvPr>
        </p:nvSpPr>
        <p:spPr>
          <a:xfrm>
            <a:off x="495303" y="272300"/>
            <a:ext cx="11383500" cy="860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GB" b="1">
                <a:solidFill>
                  <a:srgbClr val="000586"/>
                </a:solidFill>
                <a:latin typeface="Arial"/>
                <a:ea typeface="Arial"/>
                <a:cs typeface="Arial"/>
                <a:sym typeface="Arial"/>
              </a:rPr>
              <a:t>Using Google Translate to broaden access</a:t>
            </a:r>
            <a:endParaRPr>
              <a:solidFill>
                <a:srgbClr val="000586"/>
              </a:solidFill>
            </a:endParaRPr>
          </a:p>
        </p:txBody>
      </p:sp>
      <p:sp>
        <p:nvSpPr>
          <p:cNvPr id="352" name="Google Shape;352;p29"/>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pic>
        <p:nvPicPr>
          <p:cNvPr id="353" name="Google Shape;353;p29"/>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354" name="Google Shape;354;p29"/>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355" name="Google Shape;355;p29"/>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pic>
        <p:nvPicPr>
          <p:cNvPr id="356" name="Google Shape;356;p29"/>
          <p:cNvPicPr preferRelativeResize="0"/>
          <p:nvPr/>
        </p:nvPicPr>
        <p:blipFill rotWithShape="1">
          <a:blip r:embed="rId5">
            <a:alphaModFix/>
          </a:blip>
          <a:srcRect l="3518" t="7724" r="4611" b="10788"/>
          <a:stretch/>
        </p:blipFill>
        <p:spPr>
          <a:xfrm>
            <a:off x="582656" y="2293125"/>
            <a:ext cx="5456199" cy="2576550"/>
          </a:xfrm>
          <a:prstGeom prst="rect">
            <a:avLst/>
          </a:prstGeom>
          <a:noFill/>
          <a:ln>
            <a:noFill/>
          </a:ln>
        </p:spPr>
      </p:pic>
      <p:pic>
        <p:nvPicPr>
          <p:cNvPr id="357" name="Google Shape;357;p29"/>
          <p:cNvPicPr preferRelativeResize="0"/>
          <p:nvPr/>
        </p:nvPicPr>
        <p:blipFill rotWithShape="1">
          <a:blip r:embed="rId6">
            <a:alphaModFix/>
          </a:blip>
          <a:srcRect l="2273" t="9343" r="3002" b="7078"/>
          <a:stretch/>
        </p:blipFill>
        <p:spPr>
          <a:xfrm>
            <a:off x="6553257" y="2313375"/>
            <a:ext cx="5246649" cy="2536050"/>
          </a:xfrm>
          <a:prstGeom prst="rect">
            <a:avLst/>
          </a:prstGeom>
          <a:noFill/>
          <a:ln>
            <a:noFill/>
          </a:ln>
        </p:spPr>
      </p:pic>
      <p:cxnSp>
        <p:nvCxnSpPr>
          <p:cNvPr id="358" name="Google Shape;358;p29"/>
          <p:cNvCxnSpPr/>
          <p:nvPr/>
        </p:nvCxnSpPr>
        <p:spPr>
          <a:xfrm rot="10800000" flipH="1">
            <a:off x="6353175" y="1257375"/>
            <a:ext cx="28500" cy="4410000"/>
          </a:xfrm>
          <a:prstGeom prst="straightConnector1">
            <a:avLst/>
          </a:prstGeom>
          <a:noFill/>
          <a:ln w="38100" cap="flat" cmpd="sng">
            <a:solidFill>
              <a:srgbClr val="000000"/>
            </a:solidFill>
            <a:prstDash val="solid"/>
            <a:round/>
            <a:headEnd type="none" w="med" len="med"/>
            <a:tailEnd type="none" w="med" len="med"/>
          </a:ln>
        </p:spPr>
      </p:cxnSp>
      <p:sp>
        <p:nvSpPr>
          <p:cNvPr id="359" name="Google Shape;359;p29"/>
          <p:cNvSpPr txBox="1"/>
          <p:nvPr/>
        </p:nvSpPr>
        <p:spPr>
          <a:xfrm>
            <a:off x="121800" y="1566150"/>
            <a:ext cx="3000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chemeClr val="dk1"/>
                </a:solidFill>
              </a:rPr>
              <a:t>Example - English to Urdu</a:t>
            </a:r>
            <a:endParaRPr b="1" u="sng">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0"/>
          <p:cNvSpPr txBox="1">
            <a:spLocks noGrp="1"/>
          </p:cNvSpPr>
          <p:nvPr>
            <p:ph type="title"/>
          </p:nvPr>
        </p:nvSpPr>
        <p:spPr>
          <a:xfrm>
            <a:off x="495303" y="272300"/>
            <a:ext cx="11383500" cy="860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GB" b="1">
                <a:solidFill>
                  <a:srgbClr val="000586"/>
                </a:solidFill>
                <a:latin typeface="Arial"/>
                <a:ea typeface="Arial"/>
                <a:cs typeface="Arial"/>
                <a:sym typeface="Arial"/>
              </a:rPr>
              <a:t>Using Google Translate to broaden access</a:t>
            </a:r>
            <a:endParaRPr>
              <a:solidFill>
                <a:srgbClr val="000586"/>
              </a:solidFill>
            </a:endParaRPr>
          </a:p>
        </p:txBody>
      </p:sp>
      <p:sp>
        <p:nvSpPr>
          <p:cNvPr id="365" name="Google Shape;365;p30"/>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pic>
        <p:nvPicPr>
          <p:cNvPr id="366" name="Google Shape;366;p30"/>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367" name="Google Shape;367;p30"/>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368" name="Google Shape;368;p30"/>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cxnSp>
        <p:nvCxnSpPr>
          <p:cNvPr id="369" name="Google Shape;369;p30"/>
          <p:cNvCxnSpPr/>
          <p:nvPr/>
        </p:nvCxnSpPr>
        <p:spPr>
          <a:xfrm rot="10800000" flipH="1">
            <a:off x="6353175" y="1257375"/>
            <a:ext cx="28500" cy="4410000"/>
          </a:xfrm>
          <a:prstGeom prst="straightConnector1">
            <a:avLst/>
          </a:prstGeom>
          <a:noFill/>
          <a:ln w="38100" cap="flat" cmpd="sng">
            <a:solidFill>
              <a:srgbClr val="000000"/>
            </a:solidFill>
            <a:prstDash val="solid"/>
            <a:round/>
            <a:headEnd type="none" w="med" len="med"/>
            <a:tailEnd type="none" w="med" len="med"/>
          </a:ln>
        </p:spPr>
      </p:cxnSp>
      <p:sp>
        <p:nvSpPr>
          <p:cNvPr id="370" name="Google Shape;370;p30"/>
          <p:cNvSpPr txBox="1"/>
          <p:nvPr/>
        </p:nvSpPr>
        <p:spPr>
          <a:xfrm>
            <a:off x="121800" y="1566150"/>
            <a:ext cx="30000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chemeClr val="dk1"/>
                </a:solidFill>
              </a:rPr>
              <a:t>Example - English to Urdu</a:t>
            </a:r>
            <a:endParaRPr b="1" u="sng">
              <a:solidFill>
                <a:schemeClr val="dk1"/>
              </a:solidFill>
            </a:endParaRPr>
          </a:p>
        </p:txBody>
      </p:sp>
      <p:pic>
        <p:nvPicPr>
          <p:cNvPr id="371" name="Google Shape;371;p30"/>
          <p:cNvPicPr preferRelativeResize="0"/>
          <p:nvPr/>
        </p:nvPicPr>
        <p:blipFill>
          <a:blip r:embed="rId5">
            <a:alphaModFix/>
          </a:blip>
          <a:stretch>
            <a:fillRect/>
          </a:stretch>
        </p:blipFill>
        <p:spPr>
          <a:xfrm>
            <a:off x="724258" y="2209812"/>
            <a:ext cx="4801367" cy="3303663"/>
          </a:xfrm>
          <a:prstGeom prst="rect">
            <a:avLst/>
          </a:prstGeom>
          <a:noFill/>
          <a:ln>
            <a:noFill/>
          </a:ln>
        </p:spPr>
      </p:pic>
      <p:pic>
        <p:nvPicPr>
          <p:cNvPr id="372" name="Google Shape;372;p30"/>
          <p:cNvPicPr preferRelativeResize="0"/>
          <p:nvPr/>
        </p:nvPicPr>
        <p:blipFill>
          <a:blip r:embed="rId6">
            <a:alphaModFix/>
          </a:blip>
          <a:stretch>
            <a:fillRect/>
          </a:stretch>
        </p:blipFill>
        <p:spPr>
          <a:xfrm>
            <a:off x="6806749" y="2137658"/>
            <a:ext cx="5072051" cy="3381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1"/>
          <p:cNvSpPr txBox="1">
            <a:spLocks noGrp="1"/>
          </p:cNvSpPr>
          <p:nvPr>
            <p:ph type="title"/>
          </p:nvPr>
        </p:nvSpPr>
        <p:spPr>
          <a:xfrm>
            <a:off x="342903" y="193475"/>
            <a:ext cx="109185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a:solidFill>
                  <a:srgbClr val="000586"/>
                </a:solidFill>
              </a:rPr>
              <a:t>Continued engagement outside of remote workshops</a:t>
            </a:r>
            <a:endParaRPr>
              <a:solidFill>
                <a:srgbClr val="000586"/>
              </a:solidFill>
            </a:endParaRPr>
          </a:p>
        </p:txBody>
      </p:sp>
      <p:cxnSp>
        <p:nvCxnSpPr>
          <p:cNvPr id="378" name="Google Shape;378;p31"/>
          <p:cNvCxnSpPr/>
          <p:nvPr/>
        </p:nvCxnSpPr>
        <p:spPr>
          <a:xfrm>
            <a:off x="4065187" y="4048962"/>
            <a:ext cx="1627200" cy="80100"/>
          </a:xfrm>
          <a:prstGeom prst="straightConnector1">
            <a:avLst/>
          </a:prstGeom>
          <a:noFill/>
          <a:ln w="38100" cap="flat" cmpd="sng">
            <a:solidFill>
              <a:schemeClr val="dk1"/>
            </a:solidFill>
            <a:prstDash val="solid"/>
            <a:miter lim="800000"/>
            <a:headEnd type="none" w="sm" len="sm"/>
            <a:tailEnd type="none" w="sm" len="sm"/>
          </a:ln>
        </p:spPr>
      </p:cxnSp>
      <p:sp>
        <p:nvSpPr>
          <p:cNvPr id="379" name="Google Shape;379;p31"/>
          <p:cNvSpPr txBox="1"/>
          <p:nvPr/>
        </p:nvSpPr>
        <p:spPr>
          <a:xfrm>
            <a:off x="9528579" y="6429103"/>
            <a:ext cx="244200" cy="284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24</a:t>
            </a:fld>
            <a:endParaRPr sz="1200">
              <a:solidFill>
                <a:srgbClr val="888888"/>
              </a:solidFill>
              <a:latin typeface="Calibri"/>
              <a:ea typeface="Calibri"/>
              <a:cs typeface="Calibri"/>
              <a:sym typeface="Calibri"/>
            </a:endParaRPr>
          </a:p>
        </p:txBody>
      </p:sp>
      <p:sp>
        <p:nvSpPr>
          <p:cNvPr id="380" name="Google Shape;380;p31"/>
          <p:cNvSpPr/>
          <p:nvPr/>
        </p:nvSpPr>
        <p:spPr>
          <a:xfrm>
            <a:off x="790595" y="2051839"/>
            <a:ext cx="3197400" cy="3028800"/>
          </a:xfrm>
          <a:prstGeom prst="ellipse">
            <a:avLst/>
          </a:prstGeom>
          <a:solidFill>
            <a:schemeClr val="dk1"/>
          </a:solidFill>
          <a:ln w="114300" cap="flat" cmpd="dbl">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81" name="Google Shape;381;p31"/>
          <p:cNvPicPr preferRelativeResize="0"/>
          <p:nvPr/>
        </p:nvPicPr>
        <p:blipFill rotWithShape="1">
          <a:blip r:embed="rId3">
            <a:alphaModFix/>
          </a:blip>
          <a:srcRect/>
          <a:stretch/>
        </p:blipFill>
        <p:spPr>
          <a:xfrm>
            <a:off x="1197780" y="2890491"/>
            <a:ext cx="2383213" cy="1351452"/>
          </a:xfrm>
          <a:prstGeom prst="rect">
            <a:avLst/>
          </a:prstGeom>
          <a:noFill/>
          <a:ln w="9525" cap="flat" cmpd="sng">
            <a:solidFill>
              <a:srgbClr val="000000"/>
            </a:solidFill>
            <a:prstDash val="solid"/>
            <a:round/>
            <a:headEnd type="none" w="sm" len="sm"/>
            <a:tailEnd type="none" w="sm" len="sm"/>
          </a:ln>
        </p:spPr>
      </p:pic>
      <p:sp>
        <p:nvSpPr>
          <p:cNvPr id="382" name="Google Shape;382;p31"/>
          <p:cNvSpPr/>
          <p:nvPr/>
        </p:nvSpPr>
        <p:spPr>
          <a:xfrm>
            <a:off x="5843064" y="1397706"/>
            <a:ext cx="1522200" cy="1426800"/>
          </a:xfrm>
          <a:prstGeom prst="ellipse">
            <a:avLst/>
          </a:prstGeom>
          <a:solidFill>
            <a:schemeClr val="lt1"/>
          </a:solidFill>
          <a:ln w="114300" cap="flat" cmpd="dbl">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eCRM content</a:t>
            </a:r>
            <a:endParaRPr>
              <a:solidFill>
                <a:schemeClr val="dk1"/>
              </a:solidFill>
            </a:endParaRPr>
          </a:p>
        </p:txBody>
      </p:sp>
      <p:sp>
        <p:nvSpPr>
          <p:cNvPr id="383" name="Google Shape;383;p31"/>
          <p:cNvSpPr/>
          <p:nvPr/>
        </p:nvSpPr>
        <p:spPr>
          <a:xfrm>
            <a:off x="4414163" y="4430820"/>
            <a:ext cx="1522200" cy="1426800"/>
          </a:xfrm>
          <a:prstGeom prst="ellipse">
            <a:avLst/>
          </a:prstGeom>
          <a:solidFill>
            <a:schemeClr val="lt1"/>
          </a:solidFill>
          <a:ln w="114300" cap="flat" cmpd="dbl">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Social post</a:t>
            </a:r>
            <a:endParaRPr>
              <a:solidFill>
                <a:schemeClr val="dk1"/>
              </a:solidFill>
            </a:endParaRPr>
          </a:p>
        </p:txBody>
      </p:sp>
      <p:sp>
        <p:nvSpPr>
          <p:cNvPr id="384" name="Google Shape;384;p31"/>
          <p:cNvSpPr/>
          <p:nvPr/>
        </p:nvSpPr>
        <p:spPr>
          <a:xfrm>
            <a:off x="5853475" y="3492625"/>
            <a:ext cx="1606500" cy="1508100"/>
          </a:xfrm>
          <a:prstGeom prst="ellipse">
            <a:avLst/>
          </a:prstGeom>
          <a:solidFill>
            <a:schemeClr val="lt1"/>
          </a:solidFill>
          <a:ln w="114300" cap="flat" cmpd="dbl">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Conne</a:t>
            </a:r>
            <a:r>
              <a:rPr lang="en-GB" sz="1800" b="1">
                <a:solidFill>
                  <a:schemeClr val="dk1"/>
                </a:solidFill>
              </a:rPr>
              <a:t>c</a:t>
            </a:r>
            <a:r>
              <a:rPr lang="en-GB" sz="1800" b="1">
                <a:solidFill>
                  <a:schemeClr val="dk1"/>
                </a:solidFill>
                <a:latin typeface="Arial"/>
                <a:ea typeface="Arial"/>
                <a:cs typeface="Arial"/>
                <a:sym typeface="Arial"/>
              </a:rPr>
              <a:t>t group</a:t>
            </a:r>
            <a:endParaRPr>
              <a:solidFill>
                <a:schemeClr val="dk1"/>
              </a:solidFill>
            </a:endParaRPr>
          </a:p>
        </p:txBody>
      </p:sp>
      <p:sp>
        <p:nvSpPr>
          <p:cNvPr id="385" name="Google Shape;385;p31"/>
          <p:cNvSpPr/>
          <p:nvPr/>
        </p:nvSpPr>
        <p:spPr>
          <a:xfrm>
            <a:off x="4254207" y="2480654"/>
            <a:ext cx="1522200" cy="1426800"/>
          </a:xfrm>
          <a:prstGeom prst="ellipse">
            <a:avLst/>
          </a:prstGeom>
          <a:solidFill>
            <a:schemeClr val="lt1"/>
          </a:solidFill>
          <a:ln w="114300" cap="flat" cmpd="dbl">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App content</a:t>
            </a:r>
            <a:endParaRPr>
              <a:solidFill>
                <a:schemeClr val="dk1"/>
              </a:solidFill>
            </a:endParaRPr>
          </a:p>
        </p:txBody>
      </p:sp>
      <p:cxnSp>
        <p:nvCxnSpPr>
          <p:cNvPr id="386" name="Google Shape;386;p31"/>
          <p:cNvCxnSpPr/>
          <p:nvPr/>
        </p:nvCxnSpPr>
        <p:spPr>
          <a:xfrm rot="10800000" flipH="1">
            <a:off x="3773231" y="2110842"/>
            <a:ext cx="1918800" cy="465300"/>
          </a:xfrm>
          <a:prstGeom prst="straightConnector1">
            <a:avLst/>
          </a:prstGeom>
          <a:noFill/>
          <a:ln w="38100" cap="flat" cmpd="sng">
            <a:solidFill>
              <a:schemeClr val="dk1"/>
            </a:solidFill>
            <a:prstDash val="solid"/>
            <a:miter lim="800000"/>
            <a:headEnd type="none" w="sm" len="sm"/>
            <a:tailEnd type="none" w="sm" len="sm"/>
          </a:ln>
        </p:spPr>
      </p:cxnSp>
      <p:cxnSp>
        <p:nvCxnSpPr>
          <p:cNvPr id="387" name="Google Shape;387;p31"/>
          <p:cNvCxnSpPr/>
          <p:nvPr/>
        </p:nvCxnSpPr>
        <p:spPr>
          <a:xfrm>
            <a:off x="3988443" y="3193963"/>
            <a:ext cx="198900" cy="0"/>
          </a:xfrm>
          <a:prstGeom prst="straightConnector1">
            <a:avLst/>
          </a:prstGeom>
          <a:noFill/>
          <a:ln w="38100" cap="flat" cmpd="sng">
            <a:solidFill>
              <a:schemeClr val="dk1"/>
            </a:solidFill>
            <a:prstDash val="solid"/>
            <a:miter lim="800000"/>
            <a:headEnd type="none" w="sm" len="sm"/>
            <a:tailEnd type="none" w="sm" len="sm"/>
          </a:ln>
        </p:spPr>
      </p:cxnSp>
      <p:cxnSp>
        <p:nvCxnSpPr>
          <p:cNvPr id="388" name="Google Shape;388;p31"/>
          <p:cNvCxnSpPr/>
          <p:nvPr/>
        </p:nvCxnSpPr>
        <p:spPr>
          <a:xfrm>
            <a:off x="3716212" y="4596771"/>
            <a:ext cx="621000" cy="278100"/>
          </a:xfrm>
          <a:prstGeom prst="straightConnector1">
            <a:avLst/>
          </a:prstGeom>
          <a:noFill/>
          <a:ln w="38100" cap="flat" cmpd="sng">
            <a:solidFill>
              <a:schemeClr val="dk1"/>
            </a:solidFill>
            <a:prstDash val="solid"/>
            <a:miter lim="800000"/>
            <a:headEnd type="none" w="sm" len="sm"/>
            <a:tailEnd type="none" w="sm" len="sm"/>
          </a:ln>
        </p:spPr>
      </p:cxnSp>
      <p:pic>
        <p:nvPicPr>
          <p:cNvPr id="389" name="Google Shape;389;p31"/>
          <p:cNvPicPr preferRelativeResize="0"/>
          <p:nvPr/>
        </p:nvPicPr>
        <p:blipFill rotWithShape="1">
          <a:blip r:embed="rId4">
            <a:alphaModFix/>
          </a:blip>
          <a:srcRect/>
          <a:stretch/>
        </p:blipFill>
        <p:spPr>
          <a:xfrm>
            <a:off x="9220253" y="1300100"/>
            <a:ext cx="1828971" cy="2396792"/>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pic>
        <p:nvPicPr>
          <p:cNvPr id="390" name="Google Shape;390;p31"/>
          <p:cNvPicPr preferRelativeResize="0"/>
          <p:nvPr/>
        </p:nvPicPr>
        <p:blipFill rotWithShape="1">
          <a:blip r:embed="rId5">
            <a:alphaModFix/>
          </a:blip>
          <a:srcRect/>
          <a:stretch/>
        </p:blipFill>
        <p:spPr>
          <a:xfrm>
            <a:off x="8089429" y="3390890"/>
            <a:ext cx="2375435" cy="2422110"/>
          </a:xfrm>
          <a:prstGeom prst="rect">
            <a:avLst/>
          </a:prstGeom>
          <a:noFill/>
          <a:ln w="9525"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pic>
      <p:pic>
        <p:nvPicPr>
          <p:cNvPr id="391" name="Google Shape;391;p31"/>
          <p:cNvPicPr preferRelativeResize="0"/>
          <p:nvPr/>
        </p:nvPicPr>
        <p:blipFill>
          <a:blip r:embed="rId6">
            <a:alphaModFix/>
          </a:blip>
          <a:stretch>
            <a:fillRect/>
          </a:stretch>
        </p:blipFill>
        <p:spPr>
          <a:xfrm>
            <a:off x="52" y="5987575"/>
            <a:ext cx="12191999" cy="908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title"/>
          </p:nvPr>
        </p:nvSpPr>
        <p:spPr>
          <a:xfrm>
            <a:off x="381000" y="2089965"/>
            <a:ext cx="3346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Digital Programme</a:t>
            </a:r>
            <a:endParaRPr/>
          </a:p>
        </p:txBody>
      </p:sp>
      <p:sp>
        <p:nvSpPr>
          <p:cNvPr id="398" name="Google Shape;398;p32"/>
          <p:cNvSpPr txBox="1">
            <a:spLocks noGrp="1"/>
          </p:cNvSpPr>
          <p:nvPr>
            <p:ph type="body" idx="1"/>
          </p:nvPr>
        </p:nvSpPr>
        <p:spPr>
          <a:xfrm>
            <a:off x="381003" y="3506552"/>
            <a:ext cx="2781300" cy="2471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99" name="Google Shape;399;p32"/>
          <p:cNvSpPr>
            <a:spLocks noGrp="1"/>
          </p:cNvSpPr>
          <p:nvPr>
            <p:ph type="pic" idx="2"/>
          </p:nvPr>
        </p:nvSpPr>
        <p:spPr>
          <a:xfrm>
            <a:off x="4038600" y="0"/>
            <a:ext cx="8153400" cy="6858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pic>
        <p:nvPicPr>
          <p:cNvPr id="400" name="Google Shape;400;p32"/>
          <p:cNvPicPr preferRelativeResize="0"/>
          <p:nvPr/>
        </p:nvPicPr>
        <p:blipFill rotWithShape="1">
          <a:blip r:embed="rId3">
            <a:alphaModFix/>
          </a:blip>
          <a:srcRect l="13622" r="19501"/>
          <a:stretch/>
        </p:blipFill>
        <p:spPr>
          <a:xfrm>
            <a:off x="4038603" y="-3100"/>
            <a:ext cx="8153404" cy="6864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3"/>
          <p:cNvPicPr preferRelativeResize="0"/>
          <p:nvPr/>
        </p:nvPicPr>
        <p:blipFill>
          <a:blip r:embed="rId3">
            <a:alphaModFix/>
          </a:blip>
          <a:stretch>
            <a:fillRect/>
          </a:stretch>
        </p:blipFill>
        <p:spPr>
          <a:xfrm>
            <a:off x="381057" y="319786"/>
            <a:ext cx="5196951" cy="5152425"/>
          </a:xfrm>
          <a:prstGeom prst="rect">
            <a:avLst/>
          </a:prstGeom>
          <a:noFill/>
          <a:ln>
            <a:noFill/>
          </a:ln>
        </p:spPr>
      </p:pic>
      <p:pic>
        <p:nvPicPr>
          <p:cNvPr id="406" name="Google Shape;406;p33"/>
          <p:cNvPicPr preferRelativeResize="0"/>
          <p:nvPr/>
        </p:nvPicPr>
        <p:blipFill>
          <a:blip r:embed="rId4">
            <a:alphaModFix/>
          </a:blip>
          <a:stretch>
            <a:fillRect/>
          </a:stretch>
        </p:blipFill>
        <p:spPr>
          <a:xfrm>
            <a:off x="52" y="5744650"/>
            <a:ext cx="12191999" cy="1226416"/>
          </a:xfrm>
          <a:prstGeom prst="rect">
            <a:avLst/>
          </a:prstGeom>
          <a:noFill/>
          <a:ln>
            <a:noFill/>
          </a:ln>
        </p:spPr>
      </p:pic>
      <p:pic>
        <p:nvPicPr>
          <p:cNvPr id="407" name="Google Shape;407;p33"/>
          <p:cNvPicPr preferRelativeResize="0"/>
          <p:nvPr/>
        </p:nvPicPr>
        <p:blipFill>
          <a:blip r:embed="rId5">
            <a:alphaModFix/>
          </a:blip>
          <a:stretch>
            <a:fillRect/>
          </a:stretch>
        </p:blipFill>
        <p:spPr>
          <a:xfrm>
            <a:off x="6162676" y="547774"/>
            <a:ext cx="5648325" cy="4924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35"/>
          <p:cNvPicPr preferRelativeResize="0"/>
          <p:nvPr/>
        </p:nvPicPr>
        <p:blipFill rotWithShape="1">
          <a:blip r:embed="rId3">
            <a:alphaModFix/>
          </a:blip>
          <a:srcRect/>
          <a:stretch/>
        </p:blipFill>
        <p:spPr>
          <a:xfrm>
            <a:off x="495313" y="480675"/>
            <a:ext cx="11293275" cy="5315750"/>
          </a:xfrm>
          <a:prstGeom prst="rect">
            <a:avLst/>
          </a:prstGeom>
          <a:noFill/>
          <a:ln>
            <a:noFill/>
          </a:ln>
        </p:spPr>
      </p:pic>
      <p:pic>
        <p:nvPicPr>
          <p:cNvPr id="426" name="Google Shape;426;p35"/>
          <p:cNvPicPr preferRelativeResize="0"/>
          <p:nvPr/>
        </p:nvPicPr>
        <p:blipFill>
          <a:blip r:embed="rId4">
            <a:alphaModFix/>
          </a:blip>
          <a:stretch>
            <a:fillRect/>
          </a:stretch>
        </p:blipFill>
        <p:spPr>
          <a:xfrm>
            <a:off x="52" y="5987575"/>
            <a:ext cx="12191999" cy="908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6"/>
          <p:cNvSpPr txBox="1">
            <a:spLocks noGrp="1"/>
          </p:cNvSpPr>
          <p:nvPr>
            <p:ph type="body" idx="1"/>
          </p:nvPr>
        </p:nvSpPr>
        <p:spPr>
          <a:xfrm>
            <a:off x="423111" y="2071521"/>
            <a:ext cx="7742400" cy="3511200"/>
          </a:xfrm>
          <a:prstGeom prst="rect">
            <a:avLst/>
          </a:prstGeom>
        </p:spPr>
        <p:txBody>
          <a:bodyPr spcFirstLastPara="1" wrap="square" lIns="91425" tIns="45700" rIns="91425" bIns="45700" anchor="t" anchorCtr="0">
            <a:noAutofit/>
          </a:bodyPr>
          <a:lstStyle/>
          <a:p>
            <a:pPr marL="0" lvl="0" indent="0" algn="l" rtl="0">
              <a:spcBef>
                <a:spcPts val="2800"/>
              </a:spcBef>
              <a:spcAft>
                <a:spcPts val="0"/>
              </a:spcAft>
              <a:buNone/>
            </a:pPr>
            <a:endParaRPr/>
          </a:p>
        </p:txBody>
      </p:sp>
      <p:pic>
        <p:nvPicPr>
          <p:cNvPr id="433" name="Google Shape;433;p36"/>
          <p:cNvPicPr preferRelativeResize="0"/>
          <p:nvPr/>
        </p:nvPicPr>
        <p:blipFill>
          <a:blip r:embed="rId3">
            <a:alphaModFix/>
          </a:blip>
          <a:stretch>
            <a:fillRect/>
          </a:stretch>
        </p:blipFill>
        <p:spPr>
          <a:xfrm>
            <a:off x="195400" y="294738"/>
            <a:ext cx="11801192" cy="5430326"/>
          </a:xfrm>
          <a:prstGeom prst="rect">
            <a:avLst/>
          </a:prstGeom>
          <a:noFill/>
          <a:ln>
            <a:noFill/>
          </a:ln>
        </p:spPr>
      </p:pic>
      <p:pic>
        <p:nvPicPr>
          <p:cNvPr id="434" name="Google Shape;434;p36"/>
          <p:cNvPicPr preferRelativeResize="0"/>
          <p:nvPr/>
        </p:nvPicPr>
        <p:blipFill>
          <a:blip r:embed="rId4">
            <a:alphaModFix/>
          </a:blip>
          <a:stretch>
            <a:fillRect/>
          </a:stretch>
        </p:blipFill>
        <p:spPr>
          <a:xfrm>
            <a:off x="52" y="5987575"/>
            <a:ext cx="12191999" cy="908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7"/>
          <p:cNvPicPr preferRelativeResize="0"/>
          <p:nvPr/>
        </p:nvPicPr>
        <p:blipFill rotWithShape="1">
          <a:blip r:embed="rId3">
            <a:alphaModFix/>
          </a:blip>
          <a:srcRect/>
          <a:stretch/>
        </p:blipFill>
        <p:spPr>
          <a:xfrm>
            <a:off x="545588" y="362449"/>
            <a:ext cx="11100824" cy="5294900"/>
          </a:xfrm>
          <a:prstGeom prst="rect">
            <a:avLst/>
          </a:prstGeom>
          <a:noFill/>
          <a:ln>
            <a:noFill/>
          </a:ln>
        </p:spPr>
      </p:pic>
      <p:pic>
        <p:nvPicPr>
          <p:cNvPr id="440" name="Google Shape;440;p37"/>
          <p:cNvPicPr preferRelativeResize="0"/>
          <p:nvPr/>
        </p:nvPicPr>
        <p:blipFill>
          <a:blip r:embed="rId4">
            <a:alphaModFix/>
          </a:blip>
          <a:stretch>
            <a:fillRect/>
          </a:stretch>
        </p:blipFill>
        <p:spPr>
          <a:xfrm>
            <a:off x="52" y="5987575"/>
            <a:ext cx="12191999" cy="90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pic>
        <p:nvPicPr>
          <p:cNvPr id="141" name="Google Shape;141;p21"/>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42" name="Google Shape;142;p21"/>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43" name="Google Shape;143;p21"/>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44" name="Google Shape;144;p21"/>
          <p:cNvSpPr txBox="1"/>
          <p:nvPr/>
        </p:nvSpPr>
        <p:spPr>
          <a:xfrm>
            <a:off x="341927" y="698943"/>
            <a:ext cx="11192100" cy="2638500"/>
          </a:xfrm>
          <a:prstGeom prst="rect">
            <a:avLst/>
          </a:prstGeom>
          <a:noFill/>
          <a:ln>
            <a:noFill/>
          </a:ln>
        </p:spPr>
        <p:txBody>
          <a:bodyPr spcFirstLastPara="1" wrap="square" lIns="91425" tIns="91425" rIns="91425" bIns="91425" anchor="t" anchorCtr="0">
            <a:noAutofit/>
          </a:bodyPr>
          <a:lstStyle/>
          <a:p>
            <a:pPr marL="0" indent="0">
              <a:buNone/>
            </a:pPr>
            <a:r>
              <a:rPr lang="en-GB" sz="2800" dirty="0">
                <a:solidFill>
                  <a:srgbClr val="000586"/>
                </a:solidFill>
              </a:rPr>
              <a:t>Healthier You: NHS Diabetes Prevention Programme (NHS DPP) is a joint commitment from NHS England, Public Health England and Diabetes UK, to deliver at scale, evidence based behavioural interventions for individuals identified as being at high risk of developing Type 2 diabetes</a:t>
            </a:r>
          </a:p>
          <a:p>
            <a:pPr marL="0" indent="0">
              <a:buNone/>
            </a:pPr>
            <a:endParaRPr lang="en-GB" sz="2800" dirty="0">
              <a:solidFill>
                <a:srgbClr val="000586"/>
              </a:solidFill>
            </a:endParaRPr>
          </a:p>
          <a:p>
            <a:pPr marL="0" indent="0">
              <a:buNone/>
            </a:pPr>
            <a:r>
              <a:rPr lang="en-GB" sz="2800" dirty="0">
                <a:solidFill>
                  <a:srgbClr val="000586"/>
                </a:solidFill>
              </a:rPr>
              <a:t>The programme offers the opportunity to attend group based lifestyle intervention  for a nine-month period of regular support and, IT IS COMPLETELY FREE to people with non-diabetic hyperglycaemia at risk of developing Type 2 diabetes. </a:t>
            </a:r>
          </a:p>
          <a:p>
            <a:pPr marL="0" lvl="0" indent="0" algn="just" rtl="0">
              <a:lnSpc>
                <a:spcPct val="90000"/>
              </a:lnSpc>
              <a:spcBef>
                <a:spcPts val="2800"/>
              </a:spcBef>
              <a:spcAft>
                <a:spcPts val="0"/>
              </a:spcAft>
              <a:buNone/>
            </a:pPr>
            <a:endParaRPr dirty="0">
              <a:solidFill>
                <a:srgbClr val="000586"/>
              </a:solidFill>
            </a:endParaRPr>
          </a:p>
        </p:txBody>
      </p:sp>
    </p:spTree>
    <p:extLst>
      <p:ext uri="{BB962C8B-B14F-4D97-AF65-F5344CB8AC3E}">
        <p14:creationId xmlns:p14="http://schemas.microsoft.com/office/powerpoint/2010/main" val="27469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8"/>
          <p:cNvSpPr txBox="1">
            <a:spLocks noGrp="1"/>
          </p:cNvSpPr>
          <p:nvPr>
            <p:ph type="title"/>
          </p:nvPr>
        </p:nvSpPr>
        <p:spPr>
          <a:xfrm>
            <a:off x="358943" y="397042"/>
            <a:ext cx="91059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a:solidFill>
                  <a:srgbClr val="000586"/>
                </a:solidFill>
              </a:rPr>
              <a:t>Extra tools for success</a:t>
            </a:r>
            <a:endParaRPr>
              <a:solidFill>
                <a:srgbClr val="000586"/>
              </a:solidFill>
            </a:endParaRPr>
          </a:p>
        </p:txBody>
      </p:sp>
      <p:sp>
        <p:nvSpPr>
          <p:cNvPr id="446" name="Google Shape;446;p38"/>
          <p:cNvSpPr txBox="1">
            <a:spLocks noGrp="1"/>
          </p:cNvSpPr>
          <p:nvPr>
            <p:ph type="body" idx="1"/>
          </p:nvPr>
        </p:nvSpPr>
        <p:spPr>
          <a:xfrm>
            <a:off x="423111" y="2255296"/>
            <a:ext cx="7742400" cy="351120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00058C"/>
              </a:buClr>
              <a:buSzPts val="1800"/>
              <a:buChar char="●"/>
            </a:pPr>
            <a:r>
              <a:rPr lang="en-GB" sz="1800" b="1" i="1">
                <a:solidFill>
                  <a:schemeClr val="dk1"/>
                </a:solidFill>
              </a:rPr>
              <a:t>WellnessWins</a:t>
            </a:r>
            <a:r>
              <a:rPr lang="en-GB" sz="1800">
                <a:solidFill>
                  <a:schemeClr val="dk1"/>
                </a:solidFill>
              </a:rPr>
              <a:t>:</a:t>
            </a:r>
            <a:r>
              <a:rPr lang="en-GB" sz="1800" b="1">
                <a:solidFill>
                  <a:srgbClr val="00058C"/>
                </a:solidFill>
              </a:rPr>
              <a:t> </a:t>
            </a:r>
            <a:r>
              <a:rPr lang="en-GB" sz="1800" b="1"/>
              <a:t>A behaviour-based rewards programme, offering free healthy living products/experiences to incentivise healthier behaviours (this can be tailored for the DPP through local partnerships)</a:t>
            </a:r>
            <a:endParaRPr sz="1400" b="1"/>
          </a:p>
          <a:p>
            <a:pPr marL="342900" lvl="0" indent="-228600" algn="l" rtl="0">
              <a:lnSpc>
                <a:spcPct val="107000"/>
              </a:lnSpc>
              <a:spcBef>
                <a:spcPts val="0"/>
              </a:spcBef>
              <a:spcAft>
                <a:spcPts val="0"/>
              </a:spcAft>
              <a:buClr>
                <a:srgbClr val="000000"/>
              </a:buClr>
              <a:buSzPts val="1800"/>
              <a:buFont typeface="Arial"/>
              <a:buNone/>
            </a:pPr>
            <a:endParaRPr sz="1800" b="1">
              <a:latin typeface="Noto Sans Symbols"/>
              <a:ea typeface="Noto Sans Symbols"/>
              <a:cs typeface="Noto Sans Symbols"/>
              <a:sym typeface="Noto Sans Symbols"/>
            </a:endParaRPr>
          </a:p>
          <a:p>
            <a:pPr marL="342900" lvl="0" indent="-342900" algn="l" rtl="0">
              <a:lnSpc>
                <a:spcPct val="107000"/>
              </a:lnSpc>
              <a:spcBef>
                <a:spcPts val="0"/>
              </a:spcBef>
              <a:spcAft>
                <a:spcPts val="0"/>
              </a:spcAft>
              <a:buClr>
                <a:srgbClr val="00058C"/>
              </a:buClr>
              <a:buSzPts val="1800"/>
              <a:buChar char="●"/>
            </a:pPr>
            <a:r>
              <a:rPr lang="en-GB" sz="1800" b="1" i="1">
                <a:solidFill>
                  <a:schemeClr val="dk1"/>
                </a:solidFill>
              </a:rPr>
              <a:t>‘3 Good Things’</a:t>
            </a:r>
            <a:r>
              <a:rPr lang="en-GB" sz="1800" b="1">
                <a:solidFill>
                  <a:schemeClr val="dk1"/>
                </a:solidFill>
              </a:rPr>
              <a:t>:</a:t>
            </a:r>
            <a:r>
              <a:rPr lang="en-GB" sz="1800" b="1">
                <a:solidFill>
                  <a:srgbClr val="00058C"/>
                </a:solidFill>
              </a:rPr>
              <a:t> </a:t>
            </a:r>
            <a:r>
              <a:rPr lang="en-GB" sz="1800" b="1"/>
              <a:t>A reflection tool which promotes a behavioural technique proven to increase gratitude</a:t>
            </a:r>
            <a:endParaRPr sz="1400" b="1"/>
          </a:p>
          <a:p>
            <a:pPr marL="342900" lvl="0" indent="-228600" algn="l" rtl="0">
              <a:lnSpc>
                <a:spcPct val="107000"/>
              </a:lnSpc>
              <a:spcBef>
                <a:spcPts val="0"/>
              </a:spcBef>
              <a:spcAft>
                <a:spcPts val="0"/>
              </a:spcAft>
              <a:buClr>
                <a:srgbClr val="000000"/>
              </a:buClr>
              <a:buSzPts val="1800"/>
              <a:buFont typeface="Arial"/>
              <a:buNone/>
            </a:pPr>
            <a:endParaRPr sz="1800" b="1">
              <a:latin typeface="Noto Sans Symbols"/>
              <a:ea typeface="Noto Sans Symbols"/>
              <a:cs typeface="Noto Sans Symbols"/>
              <a:sym typeface="Noto Sans Symbols"/>
            </a:endParaRPr>
          </a:p>
          <a:p>
            <a:pPr marL="342900" lvl="0" indent="-342900" algn="l" rtl="0">
              <a:lnSpc>
                <a:spcPct val="107000"/>
              </a:lnSpc>
              <a:spcBef>
                <a:spcPts val="0"/>
              </a:spcBef>
              <a:spcAft>
                <a:spcPts val="0"/>
              </a:spcAft>
              <a:buClr>
                <a:srgbClr val="00058C"/>
              </a:buClr>
              <a:buSzPts val="1800"/>
              <a:buChar char="●"/>
            </a:pPr>
            <a:r>
              <a:rPr lang="en-GB" sz="1800" b="1" i="1">
                <a:solidFill>
                  <a:schemeClr val="dk1"/>
                </a:solidFill>
              </a:rPr>
              <a:t>‘Keep Your Why Close By’:</a:t>
            </a:r>
            <a:r>
              <a:rPr lang="en-GB" sz="1800" b="1" i="1">
                <a:solidFill>
                  <a:srgbClr val="00058C"/>
                </a:solidFill>
              </a:rPr>
              <a:t> </a:t>
            </a:r>
            <a:r>
              <a:rPr lang="en-GB" sz="1800" b="1"/>
              <a:t>Techniques to remind participants why they are on the programme, celebrating success.</a:t>
            </a:r>
            <a:endParaRPr b="1"/>
          </a:p>
          <a:p>
            <a:pPr marL="228600" marR="0" lvl="0" indent="0" algn="l" rtl="0">
              <a:lnSpc>
                <a:spcPct val="100000"/>
              </a:lnSpc>
              <a:spcBef>
                <a:spcPts val="2800"/>
              </a:spcBef>
              <a:spcAft>
                <a:spcPts val="0"/>
              </a:spcAft>
              <a:buNone/>
            </a:pPr>
            <a:endParaRPr/>
          </a:p>
        </p:txBody>
      </p:sp>
      <p:sp>
        <p:nvSpPr>
          <p:cNvPr id="447" name="Google Shape;447;p38"/>
          <p:cNvSpPr/>
          <p:nvPr/>
        </p:nvSpPr>
        <p:spPr>
          <a:xfrm>
            <a:off x="423092" y="1281835"/>
            <a:ext cx="11259000" cy="7344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2000" b="1">
                <a:solidFill>
                  <a:srgbClr val="000000"/>
                </a:solidFill>
              </a:rPr>
              <a:t>In addition, all participants will have access to the following innovative tools for sustainable success:</a:t>
            </a:r>
            <a:endParaRPr sz="2000" b="1">
              <a:solidFill>
                <a:srgbClr val="000000"/>
              </a:solidFill>
              <a:latin typeface="Calibri"/>
              <a:ea typeface="Calibri"/>
              <a:cs typeface="Calibri"/>
              <a:sym typeface="Calibri"/>
            </a:endParaRPr>
          </a:p>
        </p:txBody>
      </p:sp>
      <p:pic>
        <p:nvPicPr>
          <p:cNvPr id="448" name="Google Shape;448;p38"/>
          <p:cNvPicPr preferRelativeResize="0"/>
          <p:nvPr/>
        </p:nvPicPr>
        <p:blipFill rotWithShape="1">
          <a:blip r:embed="rId3">
            <a:alphaModFix/>
          </a:blip>
          <a:srcRect/>
          <a:stretch/>
        </p:blipFill>
        <p:spPr>
          <a:xfrm>
            <a:off x="8418282" y="1781261"/>
            <a:ext cx="3059399" cy="1704307"/>
          </a:xfrm>
          <a:prstGeom prst="rect">
            <a:avLst/>
          </a:prstGeom>
          <a:noFill/>
          <a:ln w="9525" cap="flat" cmpd="sng">
            <a:solidFill>
              <a:srgbClr val="00058C"/>
            </a:solidFill>
            <a:prstDash val="solid"/>
            <a:round/>
            <a:headEnd type="none" w="sm" len="sm"/>
            <a:tailEnd type="none" w="sm" len="sm"/>
          </a:ln>
          <a:effectLst>
            <a:outerShdw blurRad="50800" dist="38100" dir="2700000" algn="tl" rotWithShape="0">
              <a:srgbClr val="000000">
                <a:alpha val="40000"/>
              </a:srgbClr>
            </a:outerShdw>
          </a:effectLst>
        </p:spPr>
      </p:pic>
      <p:pic>
        <p:nvPicPr>
          <p:cNvPr id="449" name="Google Shape;449;p38"/>
          <p:cNvPicPr preferRelativeResize="0"/>
          <p:nvPr/>
        </p:nvPicPr>
        <p:blipFill rotWithShape="1">
          <a:blip r:embed="rId4">
            <a:alphaModFix/>
          </a:blip>
          <a:srcRect/>
          <a:stretch/>
        </p:blipFill>
        <p:spPr>
          <a:xfrm>
            <a:off x="8418225" y="3742310"/>
            <a:ext cx="3059400" cy="1979277"/>
          </a:xfrm>
          <a:prstGeom prst="rect">
            <a:avLst/>
          </a:prstGeom>
          <a:noFill/>
          <a:ln w="9525" cap="flat" cmpd="sng">
            <a:solidFill>
              <a:srgbClr val="D0CECE"/>
            </a:solidFill>
            <a:prstDash val="solid"/>
            <a:round/>
            <a:headEnd type="none" w="sm" len="sm"/>
            <a:tailEnd type="none" w="sm" len="sm"/>
          </a:ln>
          <a:effectLst>
            <a:outerShdw blurRad="50800" dist="38100" dir="2700000" algn="tl" rotWithShape="0">
              <a:srgbClr val="000000">
                <a:alpha val="40000"/>
              </a:srgbClr>
            </a:outerShdw>
          </a:effectLst>
        </p:spPr>
      </p:pic>
      <p:pic>
        <p:nvPicPr>
          <p:cNvPr id="450" name="Google Shape;450;p38"/>
          <p:cNvPicPr preferRelativeResize="0"/>
          <p:nvPr/>
        </p:nvPicPr>
        <p:blipFill>
          <a:blip r:embed="rId5">
            <a:alphaModFix/>
          </a:blip>
          <a:stretch>
            <a:fillRect/>
          </a:stretch>
        </p:blipFill>
        <p:spPr>
          <a:xfrm>
            <a:off x="52" y="5987575"/>
            <a:ext cx="12191999" cy="908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58C"/>
        </a:solidFill>
        <a:effectLst/>
      </p:bgPr>
    </p:bg>
    <p:spTree>
      <p:nvGrpSpPr>
        <p:cNvPr id="1" name="Shape 472"/>
        <p:cNvGrpSpPr/>
        <p:nvPr/>
      </p:nvGrpSpPr>
      <p:grpSpPr>
        <a:xfrm>
          <a:off x="0" y="0"/>
          <a:ext cx="0" cy="0"/>
          <a:chOff x="0" y="0"/>
          <a:chExt cx="0" cy="0"/>
        </a:xfrm>
      </p:grpSpPr>
      <p:pic>
        <p:nvPicPr>
          <p:cNvPr id="473" name="Google Shape;473;p40"/>
          <p:cNvPicPr preferRelativeResize="0"/>
          <p:nvPr/>
        </p:nvPicPr>
        <p:blipFill rotWithShape="1">
          <a:blip r:embed="rId3">
            <a:alphaModFix/>
          </a:blip>
          <a:srcRect/>
          <a:stretch/>
        </p:blipFill>
        <p:spPr>
          <a:xfrm>
            <a:off x="4190456" y="1523406"/>
            <a:ext cx="3811191" cy="3811190"/>
          </a:xfrm>
          <a:prstGeom prst="rect">
            <a:avLst/>
          </a:prstGeom>
          <a:noFill/>
          <a:ln>
            <a:noFill/>
          </a:ln>
        </p:spPr>
      </p:pic>
      <p:sp>
        <p:nvSpPr>
          <p:cNvPr id="474" name="Google Shape;474;p40"/>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sp>
        <p:nvSpPr>
          <p:cNvPr id="475" name="Google Shape;475;p40"/>
          <p:cNvSpPr txBox="1"/>
          <p:nvPr/>
        </p:nvSpPr>
        <p:spPr>
          <a:xfrm>
            <a:off x="313226" y="5228575"/>
            <a:ext cx="4794900" cy="1248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2800" u="sng">
                <a:solidFill>
                  <a:srgbClr val="3DD9F6"/>
                </a:solidFill>
                <a:hlinkClick r:id="rId4"/>
              </a:rPr>
              <a:t>ww.northeast@nhs.net</a:t>
            </a:r>
            <a:endParaRPr sz="2800">
              <a:solidFill>
                <a:srgbClr val="3DD9F6"/>
              </a:solidFill>
            </a:endParaRPr>
          </a:p>
          <a:p>
            <a:pPr marL="0" lvl="0" indent="0" algn="l" rtl="0">
              <a:lnSpc>
                <a:spcPct val="90000"/>
              </a:lnSpc>
              <a:spcBef>
                <a:spcPts val="0"/>
              </a:spcBef>
              <a:spcAft>
                <a:spcPts val="0"/>
              </a:spcAft>
              <a:buNone/>
            </a:pPr>
            <a:r>
              <a:rPr lang="en-GB" sz="2800" u="sng">
                <a:solidFill>
                  <a:srgbClr val="3DD9F6"/>
                </a:solidFill>
                <a:hlinkClick r:id="rId5"/>
              </a:rPr>
              <a:t>www.ww.com/uk/ndpp</a:t>
            </a:r>
            <a:r>
              <a:rPr lang="en-GB" sz="2800">
                <a:solidFill>
                  <a:srgbClr val="3DD9F6"/>
                </a:solidFill>
              </a:rPr>
              <a:t>  </a:t>
            </a:r>
            <a:endParaRPr sz="2400">
              <a:solidFill>
                <a:srgbClr val="3DD9F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sldNum" idx="12"/>
          </p:nvPr>
        </p:nvSpPr>
        <p:spPr>
          <a:xfrm>
            <a:off x="11770471" y="6341084"/>
            <a:ext cx="30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pic>
        <p:nvPicPr>
          <p:cNvPr id="141" name="Google Shape;141;p21"/>
          <p:cNvPicPr preferRelativeResize="0"/>
          <p:nvPr/>
        </p:nvPicPr>
        <p:blipFill rotWithShape="1">
          <a:blip r:embed="rId3">
            <a:alphaModFix/>
          </a:blip>
          <a:srcRect/>
          <a:stretch/>
        </p:blipFill>
        <p:spPr>
          <a:xfrm>
            <a:off x="341925" y="5846660"/>
            <a:ext cx="2392851" cy="677075"/>
          </a:xfrm>
          <a:prstGeom prst="rect">
            <a:avLst/>
          </a:prstGeom>
          <a:noFill/>
          <a:ln>
            <a:noFill/>
          </a:ln>
        </p:spPr>
      </p:pic>
      <p:pic>
        <p:nvPicPr>
          <p:cNvPr id="142" name="Google Shape;142;p21"/>
          <p:cNvPicPr preferRelativeResize="0"/>
          <p:nvPr/>
        </p:nvPicPr>
        <p:blipFill rotWithShape="1">
          <a:blip r:embed="rId4">
            <a:alphaModFix/>
          </a:blip>
          <a:srcRect r="32322"/>
          <a:stretch/>
        </p:blipFill>
        <p:spPr>
          <a:xfrm>
            <a:off x="3121800" y="5846664"/>
            <a:ext cx="3913141" cy="677075"/>
          </a:xfrm>
          <a:prstGeom prst="rect">
            <a:avLst/>
          </a:prstGeom>
          <a:noFill/>
          <a:ln>
            <a:noFill/>
          </a:ln>
        </p:spPr>
      </p:pic>
      <p:pic>
        <p:nvPicPr>
          <p:cNvPr id="143" name="Google Shape;143;p21"/>
          <p:cNvPicPr preferRelativeResize="0"/>
          <p:nvPr/>
        </p:nvPicPr>
        <p:blipFill rotWithShape="1">
          <a:blip r:embed="rId4">
            <a:alphaModFix/>
          </a:blip>
          <a:srcRect l="86391" t="-2134"/>
          <a:stretch/>
        </p:blipFill>
        <p:spPr>
          <a:xfrm>
            <a:off x="7421995" y="5846672"/>
            <a:ext cx="1117601" cy="982271"/>
          </a:xfrm>
          <a:prstGeom prst="rect">
            <a:avLst/>
          </a:prstGeom>
          <a:noFill/>
          <a:ln>
            <a:noFill/>
          </a:ln>
        </p:spPr>
      </p:pic>
      <p:sp>
        <p:nvSpPr>
          <p:cNvPr id="144" name="Google Shape;144;p21"/>
          <p:cNvSpPr txBox="1"/>
          <p:nvPr/>
        </p:nvSpPr>
        <p:spPr>
          <a:xfrm>
            <a:off x="468315" y="1509648"/>
            <a:ext cx="11192100" cy="2638500"/>
          </a:xfrm>
          <a:prstGeom prst="rect">
            <a:avLst/>
          </a:prstGeom>
          <a:noFill/>
          <a:ln>
            <a:noFill/>
          </a:ln>
        </p:spPr>
        <p:txBody>
          <a:bodyPr spcFirstLastPara="1" wrap="square" lIns="91425" tIns="91425" rIns="91425" bIns="91425" anchor="t" anchorCtr="0">
            <a:noAutofit/>
          </a:bodyPr>
          <a:lstStyle/>
          <a:p>
            <a:r>
              <a:rPr lang="en-GB" sz="2000" dirty="0">
                <a:solidFill>
                  <a:srgbClr val="000586"/>
                </a:solidFill>
              </a:rPr>
              <a:t>Many cases of Type 2 diabetes are preventable and there is strong international evidence that behavioural interventions can significantly reduce the risk of developing the condition by getting support to lose weight (where appropriate), getting more physically active and eating healthy food</a:t>
            </a:r>
          </a:p>
          <a:p>
            <a:pPr marL="0" indent="0">
              <a:buNone/>
            </a:pPr>
            <a:r>
              <a:rPr lang="en-GB" sz="2000" dirty="0">
                <a:solidFill>
                  <a:srgbClr val="000586"/>
                </a:solidFill>
              </a:rPr>
              <a:t> </a:t>
            </a:r>
          </a:p>
          <a:p>
            <a:r>
              <a:rPr lang="en-GB" sz="2000" dirty="0">
                <a:solidFill>
                  <a:srgbClr val="000586"/>
                </a:solidFill>
              </a:rPr>
              <a:t>Public Health states that 12.5% of our population are at risk of developing Type 2 diabetes due to non-diabetic hyperglycaemia (HbA1c between 42-47mmol or 6.0-6.4% or a Fasting Plasma Glucose FPG of 5.5-6.9mmol )</a:t>
            </a:r>
          </a:p>
          <a:p>
            <a:pPr marL="0" indent="0">
              <a:buNone/>
            </a:pPr>
            <a:endParaRPr lang="en-GB" sz="2000" dirty="0">
              <a:solidFill>
                <a:srgbClr val="000586"/>
              </a:solidFill>
            </a:endParaRPr>
          </a:p>
          <a:p>
            <a:r>
              <a:rPr lang="en-GB" sz="2000" dirty="0">
                <a:solidFill>
                  <a:srgbClr val="000586"/>
                </a:solidFill>
              </a:rPr>
              <a:t>Diabetes treatment currently accounts for around 10 per cent of the annual NHS budget</a:t>
            </a:r>
          </a:p>
          <a:p>
            <a:endParaRPr lang="en-GB" sz="2000" dirty="0">
              <a:solidFill>
                <a:srgbClr val="000586"/>
              </a:solidFill>
            </a:endParaRPr>
          </a:p>
          <a:p>
            <a:r>
              <a:rPr lang="en-GB" sz="2000" dirty="0">
                <a:solidFill>
                  <a:srgbClr val="000586"/>
                </a:solidFill>
              </a:rPr>
              <a:t>Improved lifestyle can reduce the incidence of complications associated with diabetes – </a:t>
            </a:r>
            <a:r>
              <a:rPr lang="en-GB" sz="2000" dirty="0" err="1">
                <a:solidFill>
                  <a:srgbClr val="000586"/>
                </a:solidFill>
              </a:rPr>
              <a:t>eg</a:t>
            </a:r>
            <a:r>
              <a:rPr lang="en-GB" sz="2000" dirty="0">
                <a:solidFill>
                  <a:srgbClr val="000586"/>
                </a:solidFill>
              </a:rPr>
              <a:t> heart, stroke, kidney, eye and foot problems and therefore reduce health inequalities</a:t>
            </a:r>
          </a:p>
          <a:p>
            <a:pPr marL="0" lvl="0" indent="0" algn="just" rtl="0">
              <a:lnSpc>
                <a:spcPct val="90000"/>
              </a:lnSpc>
              <a:spcBef>
                <a:spcPts val="2800"/>
              </a:spcBef>
              <a:spcAft>
                <a:spcPts val="0"/>
              </a:spcAft>
              <a:buNone/>
            </a:pPr>
            <a:endParaRPr sz="2000" dirty="0">
              <a:solidFill>
                <a:srgbClr val="000586"/>
              </a:solidFill>
            </a:endParaRPr>
          </a:p>
        </p:txBody>
      </p:sp>
      <p:sp>
        <p:nvSpPr>
          <p:cNvPr id="7" name="Title 1">
            <a:extLst>
              <a:ext uri="{FF2B5EF4-FFF2-40B4-BE49-F238E27FC236}">
                <a16:creationId xmlns:a16="http://schemas.microsoft.com/office/drawing/2014/main" xmlns="" id="{2F6464CA-2C78-40DE-A1E9-0CE9D6434C19}"/>
              </a:ext>
            </a:extLst>
          </p:cNvPr>
          <p:cNvSpPr>
            <a:spLocks noGrp="1"/>
          </p:cNvSpPr>
          <p:nvPr>
            <p:ph type="title"/>
          </p:nvPr>
        </p:nvSpPr>
        <p:spPr>
          <a:xfrm>
            <a:off x="468313" y="333461"/>
            <a:ext cx="10249963" cy="720725"/>
          </a:xfrm>
        </p:spPr>
        <p:txBody>
          <a:bodyPr/>
          <a:lstStyle/>
          <a:p>
            <a:r>
              <a:rPr lang="en-GB" dirty="0">
                <a:solidFill>
                  <a:srgbClr val="000586"/>
                </a:solidFill>
                <a:latin typeface="Arial" panose="020B0604020202020204" pitchFamily="34" charset="0"/>
                <a:cs typeface="Arial" panose="020B0604020202020204" pitchFamily="34" charset="0"/>
              </a:rPr>
              <a:t>Why refer patients to Healthier You?</a:t>
            </a:r>
          </a:p>
        </p:txBody>
      </p:sp>
    </p:spTree>
    <p:extLst>
      <p:ext uri="{BB962C8B-B14F-4D97-AF65-F5344CB8AC3E}">
        <p14:creationId xmlns:p14="http://schemas.microsoft.com/office/powerpoint/2010/main" val="77222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PHE report ‘Beyond the data: Understanding the impact of COVID-19 on BAME groups</a:t>
            </a:r>
            <a:r>
              <a:rPr lang="en-US" dirty="0" smtClean="0"/>
              <a:t>’ </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Rapid review of published literature was undertaken</a:t>
            </a:r>
          </a:p>
          <a:p>
            <a:pPr marL="0" indent="0">
              <a:buNone/>
            </a:pPr>
            <a:endParaRPr lang="en-US" dirty="0" smtClean="0"/>
          </a:p>
          <a:p>
            <a:r>
              <a:rPr lang="en-US" dirty="0" smtClean="0"/>
              <a:t>External stakeholder engagement information included</a:t>
            </a:r>
          </a:p>
          <a:p>
            <a:pPr marL="0" indent="0">
              <a:buNone/>
            </a:pPr>
            <a:endParaRPr lang="en-US" dirty="0" smtClean="0"/>
          </a:p>
          <a:p>
            <a:r>
              <a:rPr lang="en-US" dirty="0" smtClean="0"/>
              <a:t>Some evidence to support hypothesis that BAME groups more likely to test +</a:t>
            </a:r>
            <a:r>
              <a:rPr lang="en-US" dirty="0" err="1" smtClean="0"/>
              <a:t>ve</a:t>
            </a:r>
            <a:endParaRPr lang="en-US" dirty="0" smtClean="0"/>
          </a:p>
          <a:p>
            <a:endParaRPr lang="en-US" dirty="0" smtClean="0"/>
          </a:p>
          <a:p>
            <a:r>
              <a:rPr lang="en-US" dirty="0" smtClean="0"/>
              <a:t>Evidence suggests excess mortality due to COVID-19 in BAME populations, with individuals of Black African or Black Caribbean and Asian ethnic groups may have the highest increased risk</a:t>
            </a:r>
          </a:p>
          <a:p>
            <a:endParaRPr lang="en-US" dirty="0" smtClean="0"/>
          </a:p>
          <a:p>
            <a:r>
              <a:rPr lang="en-US" dirty="0" smtClean="0"/>
              <a:t>Once infected, many of the pre-existing health conditions that increase the risk of having severe infection (such as having underlying conditions like diabetes and obesity) are more common in BAME groups and many of these conditions are socioeconomically patterned</a:t>
            </a:r>
          </a:p>
          <a:p>
            <a:endParaRPr lang="en-GB" dirty="0"/>
          </a:p>
        </p:txBody>
      </p:sp>
    </p:spTree>
    <p:extLst>
      <p:ext uri="{BB962C8B-B14F-4D97-AF65-F5344CB8AC3E}">
        <p14:creationId xmlns:p14="http://schemas.microsoft.com/office/powerpoint/2010/main" val="205837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PHE report ‘Beyond the data: Understanding the impact of COVID-19 on BAME groups</a:t>
            </a:r>
            <a:endParaRPr lang="en-GB" sz="3200" dirty="0"/>
          </a:p>
        </p:txBody>
      </p:sp>
      <p:sp>
        <p:nvSpPr>
          <p:cNvPr id="3" name="Content Placeholder 2"/>
          <p:cNvSpPr>
            <a:spLocks noGrp="1"/>
          </p:cNvSpPr>
          <p:nvPr>
            <p:ph idx="1"/>
          </p:nvPr>
        </p:nvSpPr>
        <p:spPr/>
        <p:txBody>
          <a:bodyPr>
            <a:normAutofit fontScale="77500" lnSpcReduction="20000"/>
          </a:bodyPr>
          <a:lstStyle/>
          <a:p>
            <a:r>
              <a:rPr lang="en-US" dirty="0" smtClean="0"/>
              <a:t>Stakeholders pointed to racism and discrimination experienced by communities and more specifically by BAME key workers as a root cause affecting health, and exposure risk and disease progression risk</a:t>
            </a:r>
          </a:p>
          <a:p>
            <a:r>
              <a:rPr lang="en-US" dirty="0" smtClean="0"/>
              <a:t>Historic negative experiences of healthcare or at work may mean that individuals in BAME groups are less likely to seek care when needed or as NHS staff less likely to speak up when they have concerns about PPE or testing</a:t>
            </a:r>
          </a:p>
          <a:p>
            <a:r>
              <a:rPr lang="en-US" dirty="0" smtClean="0"/>
              <a:t>Stakeholders expressed deep dismay, anger, loss and fear in their communities about the emerging data and realities of BAME groups being harder hit by the COVID-19 pandemic than others, exacerbating existing inequalities</a:t>
            </a:r>
          </a:p>
          <a:p>
            <a:r>
              <a:rPr lang="en-US" sz="3800" b="1" dirty="0" smtClean="0"/>
              <a:t>It is clear from discussions with stakeholders that COVID-19 in their view did not create health inequalities, but rather the pandemic exposed and exacerbated longstanding inequalities affecting BAME groups in the UK</a:t>
            </a:r>
          </a:p>
          <a:p>
            <a:endParaRPr lang="en-US" dirty="0" smtClean="0"/>
          </a:p>
          <a:p>
            <a:endParaRPr lang="en-GB" dirty="0"/>
          </a:p>
        </p:txBody>
      </p:sp>
    </p:spTree>
    <p:extLst>
      <p:ext uri="{BB962C8B-B14F-4D97-AF65-F5344CB8AC3E}">
        <p14:creationId xmlns:p14="http://schemas.microsoft.com/office/powerpoint/2010/main" val="26701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PHE report ‘Beyond the data: Understanding the impact of COVID-19 on BAME groups</a:t>
            </a:r>
            <a:endParaRPr lang="en-GB" sz="3200" dirty="0"/>
          </a:p>
        </p:txBody>
      </p:sp>
      <p:sp>
        <p:nvSpPr>
          <p:cNvPr id="3" name="Content Placeholder 2"/>
          <p:cNvSpPr>
            <a:spLocks noGrp="1"/>
          </p:cNvSpPr>
          <p:nvPr>
            <p:ph idx="1"/>
          </p:nvPr>
        </p:nvSpPr>
        <p:spPr/>
        <p:txBody>
          <a:bodyPr>
            <a:normAutofit fontScale="77500" lnSpcReduction="20000"/>
          </a:bodyPr>
          <a:lstStyle/>
          <a:p>
            <a:r>
              <a:rPr lang="en-US" dirty="0" smtClean="0"/>
              <a:t>Mandate comprehensive and quality ethnicity data collection and recording </a:t>
            </a:r>
          </a:p>
          <a:p>
            <a:r>
              <a:rPr lang="en-GB" dirty="0" smtClean="0"/>
              <a:t>Support community participatory research</a:t>
            </a:r>
          </a:p>
          <a:p>
            <a:r>
              <a:rPr lang="en-US" dirty="0" smtClean="0"/>
              <a:t>Improve access, experiences and outcomes of NHS, local government and Integrated Care Systems commissioned services by BAME communities</a:t>
            </a:r>
          </a:p>
          <a:p>
            <a:r>
              <a:rPr lang="en-US" dirty="0" smtClean="0"/>
              <a:t>Accelerate the development of culturally competent occupational risk assessment tools </a:t>
            </a:r>
          </a:p>
          <a:p>
            <a:r>
              <a:rPr lang="en-US" dirty="0" smtClean="0"/>
              <a:t>Fund, develop and implement culturally competent COVID-19 education and prevention campaigns</a:t>
            </a:r>
          </a:p>
          <a:p>
            <a:r>
              <a:rPr lang="en-US" dirty="0" smtClean="0"/>
              <a:t>Accelerate efforts to target culturally competent health promotion and disease prevention </a:t>
            </a:r>
            <a:r>
              <a:rPr lang="en-US" dirty="0" err="1" smtClean="0"/>
              <a:t>programmes</a:t>
            </a:r>
            <a:r>
              <a:rPr lang="en-US" dirty="0" smtClean="0"/>
              <a:t> for non-communicable diseases </a:t>
            </a:r>
          </a:p>
          <a:p>
            <a:r>
              <a:rPr lang="en-US" dirty="0" smtClean="0"/>
              <a:t>Ensure that COVID-19 recovery strategies actively reduce inequalities caused by the wider determinants of health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smtClean="0"/>
          </a:p>
          <a:p>
            <a:endParaRPr lang="en-GB" dirty="0"/>
          </a:p>
        </p:txBody>
      </p:sp>
    </p:spTree>
    <p:extLst>
      <p:ext uri="{BB962C8B-B14F-4D97-AF65-F5344CB8AC3E}">
        <p14:creationId xmlns:p14="http://schemas.microsoft.com/office/powerpoint/2010/main" val="336487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836712"/>
            <a:ext cx="10972800" cy="1143000"/>
          </a:xfrm>
        </p:spPr>
        <p:txBody>
          <a:bodyPr>
            <a:normAutofit fontScale="90000"/>
          </a:bodyPr>
          <a:lstStyle/>
          <a:p>
            <a:r>
              <a:rPr lang="en-US" sz="3100" dirty="0" smtClean="0"/>
              <a:t>Ethnicity and Outcomes from COVID-19: The ISARIC CCP-UK Prospective Observational Cohort Study of </a:t>
            </a:r>
            <a:r>
              <a:rPr lang="en-US" sz="3100" dirty="0" err="1" smtClean="0"/>
              <a:t>Hospitalised</a:t>
            </a:r>
            <a:r>
              <a:rPr lang="en-US" sz="3100" dirty="0" smtClean="0"/>
              <a:t> Patients’</a:t>
            </a:r>
            <a:r>
              <a:rPr lang="en-US" dirty="0" smtClean="0"/>
              <a:t/>
            </a:r>
            <a:br>
              <a:rPr lang="en-US" dirty="0" smtClean="0"/>
            </a:br>
            <a:r>
              <a:rPr lang="en-US" dirty="0" smtClean="0"/>
              <a:t/>
            </a:r>
            <a:br>
              <a:rPr lang="en-US" dirty="0" smtClean="0"/>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Cohort Studied:</a:t>
            </a:r>
          </a:p>
          <a:p>
            <a:r>
              <a:rPr lang="en-US" dirty="0" err="1" smtClean="0"/>
              <a:t>Hospitalised</a:t>
            </a:r>
            <a:r>
              <a:rPr lang="en-US" dirty="0" smtClean="0"/>
              <a:t> patients with COVID-19</a:t>
            </a:r>
          </a:p>
          <a:p>
            <a:endParaRPr lang="en-US" dirty="0" smtClean="0"/>
          </a:p>
          <a:p>
            <a:pPr marL="0" indent="0">
              <a:buNone/>
            </a:pPr>
            <a:r>
              <a:rPr lang="en-US" dirty="0" smtClean="0"/>
              <a:t>Main study aims:</a:t>
            </a:r>
          </a:p>
          <a:p>
            <a:r>
              <a:rPr lang="en-US" dirty="0" smtClean="0"/>
              <a:t>To investigate:</a:t>
            </a:r>
          </a:p>
          <a:p>
            <a:pPr lvl="1"/>
            <a:r>
              <a:rPr lang="en-US" dirty="0" smtClean="0"/>
              <a:t>Ethnic inequalities in critical care admission patterns</a:t>
            </a:r>
          </a:p>
          <a:p>
            <a:pPr lvl="1"/>
            <a:r>
              <a:rPr lang="en-US" dirty="0" smtClean="0"/>
              <a:t>The need for invasive mechanical ventilation (IMV)</a:t>
            </a:r>
          </a:p>
          <a:p>
            <a:pPr lvl="1"/>
            <a:r>
              <a:rPr lang="en-US" dirty="0" smtClean="0"/>
              <a:t>In-patient mortality </a:t>
            </a:r>
          </a:p>
          <a:p>
            <a:endParaRPr lang="en-US" dirty="0" smtClean="0"/>
          </a:p>
          <a:p>
            <a:r>
              <a:rPr lang="en-US" dirty="0" smtClean="0"/>
              <a:t>This was a prospective cohort study with data from 260 hospitals across England, Scotland and Wales</a:t>
            </a:r>
          </a:p>
          <a:p>
            <a:pPr marL="0" indent="0">
              <a:buNone/>
            </a:pPr>
            <a:r>
              <a:rPr lang="en-US" dirty="0" smtClean="0"/>
              <a:t> </a:t>
            </a:r>
          </a:p>
          <a:p>
            <a:r>
              <a:rPr lang="en-US" dirty="0" smtClean="0"/>
              <a:t>Data collected between 6th Feb to 8th May 2020</a:t>
            </a:r>
          </a:p>
          <a:p>
            <a:endParaRPr lang="en-GB" dirty="0"/>
          </a:p>
        </p:txBody>
      </p:sp>
    </p:spTree>
    <p:extLst>
      <p:ext uri="{BB962C8B-B14F-4D97-AF65-F5344CB8AC3E}">
        <p14:creationId xmlns:p14="http://schemas.microsoft.com/office/powerpoint/2010/main" val="158872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FINDINGS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7502194"/>
              </p:ext>
            </p:extLst>
          </p:nvPr>
        </p:nvGraphicFramePr>
        <p:xfrm>
          <a:off x="609632" y="1556793"/>
          <a:ext cx="10972801" cy="4500207"/>
        </p:xfrm>
        <a:graphic>
          <a:graphicData uri="http://schemas.openxmlformats.org/drawingml/2006/table">
            <a:tbl>
              <a:tblPr firstRow="1" firstCol="1" bandRow="1">
                <a:tableStyleId>{5C22544A-7EE6-4342-B048-85BDC9FD1C3A}</a:tableStyleId>
              </a:tblPr>
              <a:tblGrid>
                <a:gridCol w="1261931"/>
                <a:gridCol w="480053"/>
                <a:gridCol w="864096"/>
                <a:gridCol w="1248139"/>
                <a:gridCol w="1344149"/>
                <a:gridCol w="1824203"/>
                <a:gridCol w="2400267"/>
                <a:gridCol w="1549963"/>
              </a:tblGrid>
              <a:tr h="795633">
                <a:tc>
                  <a:txBody>
                    <a:bodyPr/>
                    <a:lstStyle/>
                    <a:p>
                      <a:pPr>
                        <a:spcAft>
                          <a:spcPts val="0"/>
                        </a:spcAft>
                      </a:pPr>
                      <a:r>
                        <a:rPr lang="en-GB" sz="1600" dirty="0">
                          <a:effectLst/>
                        </a:rPr>
                        <a:t>Recorded Ethnicity</a:t>
                      </a:r>
                      <a:endParaRPr lang="en-GB" sz="1050" dirty="0">
                        <a:effectLst/>
                        <a:latin typeface="Calibri"/>
                        <a:ea typeface="Calibri"/>
                      </a:endParaRPr>
                    </a:p>
                  </a:txBody>
                  <a:tcPr marL="69112" marR="69112" marT="0" marB="0"/>
                </a:tc>
                <a:tc>
                  <a:txBody>
                    <a:bodyPr/>
                    <a:lstStyle/>
                    <a:p>
                      <a:pPr>
                        <a:spcAft>
                          <a:spcPts val="0"/>
                        </a:spcAft>
                      </a:pPr>
                      <a:r>
                        <a:rPr lang="en-GB" sz="1600" dirty="0">
                          <a:effectLst/>
                        </a:rPr>
                        <a:t>% Enrolled</a:t>
                      </a:r>
                      <a:endParaRPr lang="en-GB" sz="1050" dirty="0">
                        <a:effectLst/>
                        <a:latin typeface="Calibri"/>
                        <a:ea typeface="Calibri"/>
                      </a:endParaRPr>
                    </a:p>
                  </a:txBody>
                  <a:tcPr marL="69112" marR="69112" marT="0" marB="0"/>
                </a:tc>
                <a:tc>
                  <a:txBody>
                    <a:bodyPr/>
                    <a:lstStyle/>
                    <a:p>
                      <a:pPr>
                        <a:spcAft>
                          <a:spcPts val="0"/>
                        </a:spcAft>
                      </a:pPr>
                      <a:r>
                        <a:rPr lang="en-GB" sz="1600">
                          <a:effectLst/>
                        </a:rPr>
                        <a:t>Age</a:t>
                      </a:r>
                      <a:endParaRPr lang="en-GB" sz="1050">
                        <a:effectLst/>
                        <a:latin typeface="Calibri"/>
                        <a:ea typeface="Calibri"/>
                      </a:endParaRPr>
                    </a:p>
                  </a:txBody>
                  <a:tcPr marL="69112" marR="69112" marT="0" marB="0"/>
                </a:tc>
                <a:tc>
                  <a:txBody>
                    <a:bodyPr/>
                    <a:lstStyle/>
                    <a:p>
                      <a:pPr>
                        <a:spcAft>
                          <a:spcPts val="0"/>
                        </a:spcAft>
                      </a:pPr>
                      <a:r>
                        <a:rPr lang="en-GB" sz="1600">
                          <a:effectLst/>
                        </a:rPr>
                        <a:t>LTC</a:t>
                      </a:r>
                      <a:endParaRPr lang="en-GB" sz="1050">
                        <a:effectLst/>
                        <a:latin typeface="Calibri"/>
                        <a:ea typeface="Calibri"/>
                      </a:endParaRPr>
                    </a:p>
                  </a:txBody>
                  <a:tcPr marL="69112" marR="69112" marT="0" marB="0"/>
                </a:tc>
                <a:tc>
                  <a:txBody>
                    <a:bodyPr/>
                    <a:lstStyle/>
                    <a:p>
                      <a:pPr>
                        <a:spcAft>
                          <a:spcPts val="0"/>
                        </a:spcAft>
                      </a:pPr>
                      <a:r>
                        <a:rPr lang="en-GB" sz="1600">
                          <a:effectLst/>
                        </a:rPr>
                        <a:t>Symptom Onset to Time to Admission</a:t>
                      </a:r>
                      <a:endParaRPr lang="en-GB" sz="1050">
                        <a:effectLst/>
                        <a:latin typeface="Calibri"/>
                        <a:ea typeface="Calibri"/>
                      </a:endParaRPr>
                    </a:p>
                  </a:txBody>
                  <a:tcPr marL="69112" marR="69112" marT="0" marB="0"/>
                </a:tc>
                <a:tc>
                  <a:txBody>
                    <a:bodyPr/>
                    <a:lstStyle/>
                    <a:p>
                      <a:pPr>
                        <a:spcAft>
                          <a:spcPts val="0"/>
                        </a:spcAft>
                      </a:pPr>
                      <a:r>
                        <a:rPr lang="en-GB" sz="1600">
                          <a:effectLst/>
                        </a:rPr>
                        <a:t>Illness Severity at Admission</a:t>
                      </a:r>
                      <a:endParaRPr lang="en-GB" sz="1050">
                        <a:effectLst/>
                        <a:latin typeface="Calibri"/>
                        <a:ea typeface="Calibri"/>
                      </a:endParaRPr>
                    </a:p>
                  </a:txBody>
                  <a:tcPr marL="69112" marR="69112" marT="0" marB="0"/>
                </a:tc>
                <a:tc>
                  <a:txBody>
                    <a:bodyPr/>
                    <a:lstStyle/>
                    <a:p>
                      <a:pPr>
                        <a:spcAft>
                          <a:spcPts val="0"/>
                        </a:spcAft>
                      </a:pPr>
                      <a:r>
                        <a:rPr lang="en-GB" sz="1600">
                          <a:effectLst/>
                        </a:rPr>
                        <a:t>Critical Care Admissions</a:t>
                      </a:r>
                      <a:endParaRPr lang="en-GB" sz="1050">
                        <a:effectLst/>
                      </a:endParaRPr>
                    </a:p>
                    <a:p>
                      <a:pPr>
                        <a:spcAft>
                          <a:spcPts val="0"/>
                        </a:spcAft>
                      </a:pPr>
                      <a:r>
                        <a:rPr lang="en-GB" sz="1600">
                          <a:effectLst/>
                        </a:rPr>
                        <a:t>Adjusted for age, sex, location, deprivation, comorbidities</a:t>
                      </a:r>
                      <a:endParaRPr lang="en-GB" sz="1050">
                        <a:effectLst/>
                        <a:latin typeface="Calibri"/>
                        <a:ea typeface="Calibri"/>
                      </a:endParaRPr>
                    </a:p>
                  </a:txBody>
                  <a:tcPr marL="69112" marR="69112" marT="0" marB="0"/>
                </a:tc>
                <a:tc>
                  <a:txBody>
                    <a:bodyPr/>
                    <a:lstStyle/>
                    <a:p>
                      <a:pPr>
                        <a:spcAft>
                          <a:spcPts val="0"/>
                        </a:spcAft>
                      </a:pPr>
                      <a:r>
                        <a:rPr lang="en-GB" sz="1600">
                          <a:effectLst/>
                        </a:rPr>
                        <a:t>Adjusted Mortality</a:t>
                      </a:r>
                      <a:endParaRPr lang="en-GB" sz="1050">
                        <a:effectLst/>
                        <a:latin typeface="Calibri"/>
                        <a:ea typeface="Calibri"/>
                      </a:endParaRPr>
                    </a:p>
                  </a:txBody>
                  <a:tcPr marL="69112" marR="69112" marT="0" marB="0"/>
                </a:tc>
              </a:tr>
              <a:tr h="601354">
                <a:tc>
                  <a:txBody>
                    <a:bodyPr/>
                    <a:lstStyle/>
                    <a:p>
                      <a:pPr>
                        <a:spcAft>
                          <a:spcPts val="0"/>
                        </a:spcAft>
                      </a:pPr>
                      <a:r>
                        <a:rPr lang="en-GB" sz="1600">
                          <a:effectLst/>
                        </a:rPr>
                        <a:t>South Asian</a:t>
                      </a:r>
                      <a:endParaRPr lang="en-GB" sz="1050">
                        <a:effectLst/>
                        <a:latin typeface="Calibri"/>
                        <a:ea typeface="Calibri"/>
                      </a:endParaRPr>
                    </a:p>
                  </a:txBody>
                  <a:tcPr marL="69112" marR="69112" marT="0" marB="0"/>
                </a:tc>
                <a:tc>
                  <a:txBody>
                    <a:bodyPr/>
                    <a:lstStyle/>
                    <a:p>
                      <a:pPr>
                        <a:spcAft>
                          <a:spcPts val="0"/>
                        </a:spcAft>
                      </a:pPr>
                      <a:r>
                        <a:rPr lang="en-GB" sz="1050" dirty="0">
                          <a:effectLst/>
                        </a:rPr>
                        <a:t>5%</a:t>
                      </a:r>
                      <a:endParaRPr lang="en-GB" sz="1050" dirty="0">
                        <a:effectLst/>
                        <a:latin typeface="Calibri"/>
                        <a:ea typeface="Calibri"/>
                      </a:endParaRPr>
                    </a:p>
                  </a:txBody>
                  <a:tcPr marL="69112" marR="69112" marT="0" marB="0">
                    <a:solidFill>
                      <a:schemeClr val="accent5">
                        <a:lumMod val="40000"/>
                        <a:lumOff val="60000"/>
                      </a:schemeClr>
                    </a:solidFill>
                  </a:tcPr>
                </a:tc>
                <a:tc rowSpan="4">
                  <a:txBody>
                    <a:bodyPr/>
                    <a:lstStyle/>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solidFill>
                            <a:srgbClr val="FF0000"/>
                          </a:solidFill>
                          <a:effectLst/>
                        </a:rPr>
                        <a:t>younger</a:t>
                      </a:r>
                      <a:endParaRPr lang="en-GB" sz="1050" dirty="0">
                        <a:solidFill>
                          <a:srgbClr val="FF0000"/>
                        </a:solidFill>
                        <a:effectLst/>
                        <a:latin typeface="Calibri"/>
                        <a:ea typeface="Calibri"/>
                      </a:endParaRPr>
                    </a:p>
                  </a:txBody>
                  <a:tcPr marL="69112" marR="69112" marT="0" marB="0">
                    <a:solidFill>
                      <a:schemeClr val="accent5">
                        <a:lumMod val="40000"/>
                        <a:lumOff val="60000"/>
                      </a:schemeClr>
                    </a:solidFill>
                  </a:tcPr>
                </a:tc>
                <a:tc rowSpan="4">
                  <a:txBody>
                    <a:bodyPr/>
                    <a:lstStyle/>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Singular disease,</a:t>
                      </a:r>
                    </a:p>
                    <a:p>
                      <a:pPr>
                        <a:spcAft>
                          <a:spcPts val="0"/>
                        </a:spcAft>
                      </a:pPr>
                      <a:r>
                        <a:rPr lang="en-GB" sz="1050" dirty="0">
                          <a:effectLst/>
                        </a:rPr>
                        <a:t>Diabetes Type 1 and 2</a:t>
                      </a:r>
                      <a:endParaRPr lang="en-GB" sz="1050" dirty="0">
                        <a:effectLst/>
                        <a:latin typeface="Calibri"/>
                        <a:ea typeface="Calibri"/>
                      </a:endParaRPr>
                    </a:p>
                  </a:txBody>
                  <a:tcPr marL="69112" marR="69112" marT="0" marB="0">
                    <a:solidFill>
                      <a:schemeClr val="accent5">
                        <a:lumMod val="40000"/>
                        <a:lumOff val="60000"/>
                      </a:schemeClr>
                    </a:solidFill>
                  </a:tcPr>
                </a:tc>
                <a:tc rowSpan="5">
                  <a:txBody>
                    <a:bodyPr/>
                    <a:lstStyle/>
                    <a:p>
                      <a:pPr>
                        <a:spcAft>
                          <a:spcPts val="0"/>
                        </a:spcAft>
                      </a:pPr>
                      <a:r>
                        <a:rPr lang="en-GB" sz="1050">
                          <a:effectLst/>
                        </a:rPr>
                        <a:t> </a:t>
                      </a:r>
                    </a:p>
                    <a:p>
                      <a:pPr>
                        <a:spcAft>
                          <a:spcPts val="0"/>
                        </a:spcAft>
                      </a:pPr>
                      <a:r>
                        <a:rPr lang="en-GB" sz="1050">
                          <a:effectLst/>
                        </a:rPr>
                        <a:t> </a:t>
                      </a:r>
                    </a:p>
                    <a:p>
                      <a:pPr>
                        <a:spcAft>
                          <a:spcPts val="0"/>
                        </a:spcAft>
                      </a:pPr>
                      <a:r>
                        <a:rPr lang="en-GB" sz="1050">
                          <a:effectLst/>
                        </a:rPr>
                        <a:t> </a:t>
                      </a:r>
                    </a:p>
                    <a:p>
                      <a:pPr>
                        <a:spcAft>
                          <a:spcPts val="0"/>
                        </a:spcAft>
                      </a:pPr>
                      <a:r>
                        <a:rPr lang="en-GB" sz="1050">
                          <a:effectLst/>
                        </a:rPr>
                        <a:t> </a:t>
                      </a:r>
                    </a:p>
                    <a:p>
                      <a:pPr>
                        <a:spcAft>
                          <a:spcPts val="0"/>
                        </a:spcAft>
                      </a:pPr>
                      <a:r>
                        <a:rPr lang="en-GB" sz="1050">
                          <a:effectLst/>
                        </a:rPr>
                        <a:t> </a:t>
                      </a:r>
                    </a:p>
                    <a:p>
                      <a:pPr>
                        <a:spcAft>
                          <a:spcPts val="0"/>
                        </a:spcAft>
                      </a:pPr>
                      <a:r>
                        <a:rPr lang="en-GB" sz="1050">
                          <a:effectLst/>
                        </a:rPr>
                        <a:t>No difference</a:t>
                      </a:r>
                      <a:endParaRPr lang="en-GB" sz="1050">
                        <a:effectLst/>
                        <a:latin typeface="Calibri"/>
                        <a:ea typeface="Calibri"/>
                      </a:endParaRPr>
                    </a:p>
                  </a:txBody>
                  <a:tcPr marL="69112" marR="69112" marT="0" marB="0">
                    <a:solidFill>
                      <a:schemeClr val="accent5">
                        <a:lumMod val="40000"/>
                        <a:lumOff val="60000"/>
                      </a:schemeClr>
                    </a:solidFill>
                  </a:tcPr>
                </a:tc>
                <a:tc rowSpan="5">
                  <a:txBody>
                    <a:bodyPr/>
                    <a:lstStyle/>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 </a:t>
                      </a:r>
                    </a:p>
                    <a:p>
                      <a:pPr>
                        <a:spcAft>
                          <a:spcPts val="0"/>
                        </a:spcAft>
                      </a:pPr>
                      <a:r>
                        <a:rPr lang="en-GB" sz="1050" dirty="0">
                          <a:effectLst/>
                        </a:rPr>
                        <a:t>No difference</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effectLst/>
                        </a:rPr>
                        <a:t>More common</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solidFill>
                            <a:srgbClr val="FF0000"/>
                          </a:solidFill>
                          <a:effectLst/>
                        </a:rPr>
                        <a:t>Higher-</a:t>
                      </a:r>
                    </a:p>
                    <a:p>
                      <a:pPr>
                        <a:spcAft>
                          <a:spcPts val="0"/>
                        </a:spcAft>
                      </a:pPr>
                      <a:r>
                        <a:rPr lang="en-GB" sz="1050" dirty="0">
                          <a:solidFill>
                            <a:srgbClr val="FF0000"/>
                          </a:solidFill>
                          <a:effectLst/>
                        </a:rPr>
                        <a:t>mediated by pre-existing diabetes</a:t>
                      </a:r>
                      <a:endParaRPr lang="en-GB" sz="1050" dirty="0">
                        <a:solidFill>
                          <a:srgbClr val="FF0000"/>
                        </a:solidFill>
                        <a:effectLst/>
                        <a:latin typeface="Calibri"/>
                        <a:ea typeface="Calibri"/>
                      </a:endParaRPr>
                    </a:p>
                  </a:txBody>
                  <a:tcPr marL="69112" marR="69112" marT="0" marB="0">
                    <a:solidFill>
                      <a:schemeClr val="accent5">
                        <a:lumMod val="40000"/>
                        <a:lumOff val="60000"/>
                      </a:schemeClr>
                    </a:solidFill>
                  </a:tcPr>
                </a:tc>
              </a:tr>
              <a:tr h="530422">
                <a:tc>
                  <a:txBody>
                    <a:bodyPr/>
                    <a:lstStyle/>
                    <a:p>
                      <a:pPr>
                        <a:spcAft>
                          <a:spcPts val="0"/>
                        </a:spcAft>
                      </a:pPr>
                      <a:r>
                        <a:rPr lang="en-GB" sz="1600">
                          <a:effectLst/>
                        </a:rPr>
                        <a:t>East Asian</a:t>
                      </a:r>
                      <a:endParaRPr lang="en-GB" sz="1050">
                        <a:effectLst/>
                        <a:latin typeface="Calibri"/>
                        <a:ea typeface="Calibri"/>
                      </a:endParaRPr>
                    </a:p>
                  </a:txBody>
                  <a:tcPr marL="69112" marR="69112" marT="0" marB="0"/>
                </a:tc>
                <a:tc>
                  <a:txBody>
                    <a:bodyPr/>
                    <a:lstStyle/>
                    <a:p>
                      <a:pPr>
                        <a:spcAft>
                          <a:spcPts val="0"/>
                        </a:spcAft>
                      </a:pPr>
                      <a:r>
                        <a:rPr lang="en-GB" sz="1050" dirty="0">
                          <a:effectLst/>
                        </a:rPr>
                        <a:t>1%</a:t>
                      </a:r>
                      <a:endParaRPr lang="en-GB" sz="1050" dirty="0">
                        <a:effectLst/>
                        <a:latin typeface="Calibri"/>
                        <a:ea typeface="Calibri"/>
                      </a:endParaRPr>
                    </a:p>
                  </a:txBody>
                  <a:tcPr marL="69112" marR="69112" marT="0" marB="0">
                    <a:solidFill>
                      <a:schemeClr val="accent5">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Aft>
                          <a:spcPts val="0"/>
                        </a:spcAft>
                      </a:pPr>
                      <a:r>
                        <a:rPr lang="en-GB" sz="1050" dirty="0">
                          <a:effectLst/>
                        </a:rPr>
                        <a:t> </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effectLst/>
                        </a:rPr>
                        <a:t> </a:t>
                      </a:r>
                      <a:endParaRPr lang="en-GB" sz="1050" dirty="0">
                        <a:effectLst/>
                        <a:latin typeface="Calibri"/>
                        <a:ea typeface="Calibri"/>
                      </a:endParaRPr>
                    </a:p>
                  </a:txBody>
                  <a:tcPr marL="69112" marR="69112" marT="0" marB="0">
                    <a:solidFill>
                      <a:schemeClr val="accent5">
                        <a:lumMod val="40000"/>
                        <a:lumOff val="60000"/>
                      </a:schemeClr>
                    </a:solidFill>
                  </a:tcPr>
                </a:tc>
              </a:tr>
              <a:tr h="795633">
                <a:tc>
                  <a:txBody>
                    <a:bodyPr/>
                    <a:lstStyle/>
                    <a:p>
                      <a:pPr>
                        <a:spcAft>
                          <a:spcPts val="0"/>
                        </a:spcAft>
                      </a:pPr>
                      <a:r>
                        <a:rPr lang="en-GB" sz="1600">
                          <a:effectLst/>
                        </a:rPr>
                        <a:t>Black</a:t>
                      </a:r>
                      <a:endParaRPr lang="en-GB" sz="1050">
                        <a:effectLst/>
                      </a:endParaRPr>
                    </a:p>
                    <a:p>
                      <a:pPr>
                        <a:spcAft>
                          <a:spcPts val="0"/>
                        </a:spcAft>
                      </a:pPr>
                      <a:r>
                        <a:rPr lang="en-GB" sz="1600">
                          <a:effectLst/>
                        </a:rPr>
                        <a:t> </a:t>
                      </a:r>
                      <a:endParaRPr lang="en-GB" sz="1050">
                        <a:effectLst/>
                      </a:endParaRPr>
                    </a:p>
                    <a:p>
                      <a:pPr>
                        <a:spcAft>
                          <a:spcPts val="0"/>
                        </a:spcAft>
                      </a:pPr>
                      <a:r>
                        <a:rPr lang="en-GB" sz="1600">
                          <a:effectLst/>
                        </a:rPr>
                        <a:t> </a:t>
                      </a:r>
                      <a:endParaRPr lang="en-GB" sz="1050">
                        <a:effectLst/>
                        <a:latin typeface="Calibri"/>
                        <a:ea typeface="Calibri"/>
                      </a:endParaRPr>
                    </a:p>
                  </a:txBody>
                  <a:tcPr marL="69112" marR="69112" marT="0" marB="0"/>
                </a:tc>
                <a:tc>
                  <a:txBody>
                    <a:bodyPr/>
                    <a:lstStyle/>
                    <a:p>
                      <a:pPr>
                        <a:spcAft>
                          <a:spcPts val="0"/>
                        </a:spcAft>
                      </a:pPr>
                      <a:r>
                        <a:rPr lang="en-GB" sz="1050" dirty="0">
                          <a:effectLst/>
                        </a:rPr>
                        <a:t>4%</a:t>
                      </a:r>
                      <a:endParaRPr lang="en-GB" sz="1050" dirty="0">
                        <a:effectLst/>
                        <a:latin typeface="Calibri"/>
                        <a:ea typeface="Calibri"/>
                      </a:endParaRPr>
                    </a:p>
                  </a:txBody>
                  <a:tcPr marL="69112" marR="69112" marT="0" marB="0">
                    <a:solidFill>
                      <a:schemeClr val="accent5">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Aft>
                          <a:spcPts val="0"/>
                        </a:spcAft>
                      </a:pPr>
                      <a:r>
                        <a:rPr lang="en-GB" sz="1050" dirty="0">
                          <a:effectLst/>
                        </a:rPr>
                        <a:t>More common</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effectLst/>
                        </a:rPr>
                        <a:t>Higher</a:t>
                      </a:r>
                      <a:endParaRPr lang="en-GB" sz="1050" dirty="0">
                        <a:effectLst/>
                        <a:latin typeface="Calibri"/>
                        <a:ea typeface="Calibri"/>
                      </a:endParaRPr>
                    </a:p>
                  </a:txBody>
                  <a:tcPr marL="69112" marR="69112" marT="0" marB="0">
                    <a:solidFill>
                      <a:schemeClr val="accent5">
                        <a:lumMod val="40000"/>
                        <a:lumOff val="60000"/>
                      </a:schemeClr>
                    </a:solidFill>
                  </a:tcPr>
                </a:tc>
              </a:tr>
              <a:tr h="795633">
                <a:tc>
                  <a:txBody>
                    <a:bodyPr/>
                    <a:lstStyle/>
                    <a:p>
                      <a:pPr>
                        <a:spcAft>
                          <a:spcPts val="0"/>
                        </a:spcAft>
                      </a:pPr>
                      <a:r>
                        <a:rPr lang="en-GB" sz="1600">
                          <a:effectLst/>
                        </a:rPr>
                        <a:t>Other Ethnic Minority</a:t>
                      </a:r>
                      <a:endParaRPr lang="en-GB" sz="1050">
                        <a:effectLst/>
                        <a:latin typeface="Calibri"/>
                        <a:ea typeface="Calibri"/>
                      </a:endParaRPr>
                    </a:p>
                  </a:txBody>
                  <a:tcPr marL="69112" marR="69112" marT="0" marB="0"/>
                </a:tc>
                <a:tc>
                  <a:txBody>
                    <a:bodyPr/>
                    <a:lstStyle/>
                    <a:p>
                      <a:pPr>
                        <a:spcAft>
                          <a:spcPts val="0"/>
                        </a:spcAft>
                      </a:pPr>
                      <a:r>
                        <a:rPr lang="en-GB" sz="1050" dirty="0">
                          <a:effectLst/>
                        </a:rPr>
                        <a:t>8%</a:t>
                      </a:r>
                      <a:endParaRPr lang="en-GB" sz="1050" dirty="0">
                        <a:effectLst/>
                        <a:latin typeface="Calibri"/>
                        <a:ea typeface="Calibri"/>
                      </a:endParaRPr>
                    </a:p>
                  </a:txBody>
                  <a:tcPr marL="69112" marR="69112" marT="0" marB="0">
                    <a:solidFill>
                      <a:schemeClr val="accent5">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spcAft>
                          <a:spcPts val="0"/>
                        </a:spcAft>
                      </a:pPr>
                      <a:r>
                        <a:rPr lang="en-GB" sz="1050" dirty="0">
                          <a:effectLst/>
                        </a:rPr>
                        <a:t>More common</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a:effectLst/>
                        </a:rPr>
                        <a:t>Higher</a:t>
                      </a:r>
                      <a:endParaRPr lang="en-GB" sz="1050">
                        <a:effectLst/>
                        <a:latin typeface="Calibri"/>
                        <a:ea typeface="Calibri"/>
                      </a:endParaRPr>
                    </a:p>
                  </a:txBody>
                  <a:tcPr marL="69112" marR="69112" marT="0" marB="0">
                    <a:solidFill>
                      <a:schemeClr val="accent5">
                        <a:lumMod val="40000"/>
                        <a:lumOff val="60000"/>
                      </a:schemeClr>
                    </a:solidFill>
                  </a:tcPr>
                </a:tc>
              </a:tr>
              <a:tr h="801805">
                <a:tc>
                  <a:txBody>
                    <a:bodyPr/>
                    <a:lstStyle/>
                    <a:p>
                      <a:pPr>
                        <a:spcAft>
                          <a:spcPts val="0"/>
                        </a:spcAft>
                      </a:pPr>
                      <a:r>
                        <a:rPr lang="en-GB" sz="1600">
                          <a:effectLst/>
                        </a:rPr>
                        <a:t>White</a:t>
                      </a:r>
                      <a:endParaRPr lang="en-GB" sz="1050">
                        <a:effectLst/>
                        <a:latin typeface="Calibri"/>
                        <a:ea typeface="Calibri"/>
                      </a:endParaRPr>
                    </a:p>
                  </a:txBody>
                  <a:tcPr marL="69112" marR="69112" marT="0" marB="0"/>
                </a:tc>
                <a:tc>
                  <a:txBody>
                    <a:bodyPr/>
                    <a:lstStyle/>
                    <a:p>
                      <a:pPr>
                        <a:spcAft>
                          <a:spcPts val="0"/>
                        </a:spcAft>
                      </a:pPr>
                      <a:r>
                        <a:rPr lang="en-GB" sz="1050">
                          <a:effectLst/>
                        </a:rPr>
                        <a:t>83%</a:t>
                      </a:r>
                      <a:endParaRPr lang="en-GB" sz="105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a:effectLst/>
                        </a:rPr>
                        <a:t>older</a:t>
                      </a:r>
                      <a:endParaRPr lang="en-GB" sz="105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solidFill>
                            <a:srgbClr val="FF0000"/>
                          </a:solidFill>
                          <a:effectLst/>
                        </a:rPr>
                        <a:t>Multiple co-morbidities:</a:t>
                      </a:r>
                    </a:p>
                    <a:p>
                      <a:pPr>
                        <a:spcAft>
                          <a:spcPts val="0"/>
                        </a:spcAft>
                      </a:pPr>
                      <a:r>
                        <a:rPr lang="en-GB" sz="1050" dirty="0">
                          <a:solidFill>
                            <a:srgbClr val="FF0000"/>
                          </a:solidFill>
                          <a:effectLst/>
                        </a:rPr>
                        <a:t>CHD, Dementia, Diabetes</a:t>
                      </a:r>
                      <a:endParaRPr lang="en-GB" sz="1050" dirty="0">
                        <a:solidFill>
                          <a:srgbClr val="FF0000"/>
                        </a:solidFill>
                        <a:effectLst/>
                        <a:latin typeface="Calibri"/>
                        <a:ea typeface="Calibri"/>
                      </a:endParaRPr>
                    </a:p>
                  </a:txBody>
                  <a:tcPr marL="69112" marR="69112" marT="0" marB="0">
                    <a:solidFill>
                      <a:schemeClr val="accent5">
                        <a:lumMod val="40000"/>
                        <a:lumOff val="60000"/>
                      </a:schemeClr>
                    </a:solidFill>
                  </a:tcPr>
                </a:tc>
                <a:tc vMerge="1">
                  <a:txBody>
                    <a:bodyPr/>
                    <a:lstStyle/>
                    <a:p>
                      <a:endParaRPr lang="en-GB"/>
                    </a:p>
                  </a:txBody>
                  <a:tcPr/>
                </a:tc>
                <a:tc vMerge="1">
                  <a:txBody>
                    <a:bodyPr/>
                    <a:lstStyle/>
                    <a:p>
                      <a:endParaRPr lang="en-GB"/>
                    </a:p>
                  </a:txBody>
                  <a:tcPr/>
                </a:tc>
                <a:tc>
                  <a:txBody>
                    <a:bodyPr/>
                    <a:lstStyle/>
                    <a:p>
                      <a:pPr>
                        <a:spcAft>
                          <a:spcPts val="0"/>
                        </a:spcAft>
                      </a:pPr>
                      <a:r>
                        <a:rPr lang="en-GB" sz="1050" dirty="0">
                          <a:effectLst/>
                        </a:rPr>
                        <a:t> </a:t>
                      </a:r>
                      <a:endParaRPr lang="en-GB" sz="1050" dirty="0">
                        <a:effectLst/>
                        <a:latin typeface="Calibri"/>
                        <a:ea typeface="Calibri"/>
                      </a:endParaRPr>
                    </a:p>
                  </a:txBody>
                  <a:tcPr marL="69112" marR="69112" marT="0" marB="0">
                    <a:solidFill>
                      <a:schemeClr val="accent5">
                        <a:lumMod val="40000"/>
                        <a:lumOff val="60000"/>
                      </a:schemeClr>
                    </a:solidFill>
                  </a:tcPr>
                </a:tc>
                <a:tc>
                  <a:txBody>
                    <a:bodyPr/>
                    <a:lstStyle/>
                    <a:p>
                      <a:pPr>
                        <a:spcAft>
                          <a:spcPts val="0"/>
                        </a:spcAft>
                      </a:pPr>
                      <a:r>
                        <a:rPr lang="en-GB" sz="1050" dirty="0">
                          <a:effectLst/>
                        </a:rPr>
                        <a:t> </a:t>
                      </a:r>
                      <a:endParaRPr lang="en-GB" sz="1050" dirty="0">
                        <a:effectLst/>
                        <a:latin typeface="Calibri"/>
                        <a:ea typeface="Calibri"/>
                      </a:endParaRPr>
                    </a:p>
                  </a:txBody>
                  <a:tcPr marL="69112" marR="69112"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364427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2151</Words>
  <Application>Microsoft Office PowerPoint</Application>
  <PresentationFormat>Custom</PresentationFormat>
  <Paragraphs>357</Paragraphs>
  <Slides>31</Slides>
  <Notes>23</Notes>
  <HiddenSlides>0</HiddenSlides>
  <MMClips>0</MMClips>
  <ScaleCrop>false</ScaleCrop>
  <HeadingPairs>
    <vt:vector size="4" baseType="variant">
      <vt:variant>
        <vt:lpstr>Theme</vt:lpstr>
      </vt:variant>
      <vt:variant>
        <vt:i4>9</vt:i4>
      </vt:variant>
      <vt:variant>
        <vt:lpstr>Slide Titles</vt:lpstr>
      </vt:variant>
      <vt:variant>
        <vt:i4>31</vt:i4>
      </vt:variant>
    </vt:vector>
  </HeadingPairs>
  <TitlesOfParts>
    <vt:vector size="4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Healthier You  National Diabetes Prevention Programme  </vt:lpstr>
      <vt:lpstr>PowerPoint Presentation</vt:lpstr>
      <vt:lpstr>PowerPoint Presentation</vt:lpstr>
      <vt:lpstr>Why refer patients to Healthier You?</vt:lpstr>
      <vt:lpstr>PHE report ‘Beyond the data: Understanding the impact of COVID-19 on BAME groups’ </vt:lpstr>
      <vt:lpstr>PHE report ‘Beyond the data: Understanding the impact of COVID-19 on BAME groups</vt:lpstr>
      <vt:lpstr>PHE report ‘Beyond the data: Understanding the impact of COVID-19 on BAME groups</vt:lpstr>
      <vt:lpstr>Ethnicity and Outcomes from COVID-19: The ISARIC CCP-UK Prospective Observational Cohort Study of Hospitalised Patients’  </vt:lpstr>
      <vt:lpstr>STUDY FINDINGS</vt:lpstr>
      <vt:lpstr>BAME DATA</vt:lpstr>
      <vt:lpstr>DIABETES COMMUNITY CHAMPION</vt:lpstr>
      <vt:lpstr>PROVIDER AND CHAMPION LEAD CO-WORKING</vt:lpstr>
      <vt:lpstr>PowerPoint Presentation</vt:lpstr>
      <vt:lpstr>PowerPoint Presentation</vt:lpstr>
      <vt:lpstr>Update on Programme  - COVID-19</vt:lpstr>
      <vt:lpstr>Eligibility and Referring</vt:lpstr>
      <vt:lpstr>Remote Workshops</vt:lpstr>
      <vt:lpstr>What a Healthier You participant gets above and beyond a self-paying WW member</vt:lpstr>
      <vt:lpstr>PowerPoint Presentation</vt:lpstr>
      <vt:lpstr>Feedback so far</vt:lpstr>
      <vt:lpstr>Tailoring for different cohorts</vt:lpstr>
      <vt:lpstr>Using Google Translate to broaden access</vt:lpstr>
      <vt:lpstr>Using Google Translate to broaden access</vt:lpstr>
      <vt:lpstr>Continued engagement outside of remote workshops</vt:lpstr>
      <vt:lpstr>Digital Programme</vt:lpstr>
      <vt:lpstr>PowerPoint Presentation</vt:lpstr>
      <vt:lpstr>PowerPoint Presentation</vt:lpstr>
      <vt:lpstr>PowerPoint Presentation</vt:lpstr>
      <vt:lpstr>PowerPoint Presentation</vt:lpstr>
      <vt:lpstr>Extra tools for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Healthier You  National Diabetes Prevention Programme</dc:title>
  <dc:creator>Ghaiwal Suman (05A) NHS Coventry &amp; Rugby CCG</dc:creator>
  <cp:lastModifiedBy>Ghaiwal Suman (05A) NHS Coventry &amp; Rugby CCG</cp:lastModifiedBy>
  <cp:revision>7</cp:revision>
  <dcterms:modified xsi:type="dcterms:W3CDTF">2020-09-02T11:46:22Z</dcterms:modified>
</cp:coreProperties>
</file>