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38"/>
  </p:notesMasterIdLst>
  <p:sldIdLst>
    <p:sldId id="256" r:id="rId6"/>
    <p:sldId id="1511" r:id="rId7"/>
    <p:sldId id="1420" r:id="rId8"/>
    <p:sldId id="257" r:id="rId9"/>
    <p:sldId id="259" r:id="rId10"/>
    <p:sldId id="258" r:id="rId11"/>
    <p:sldId id="1508" r:id="rId12"/>
    <p:sldId id="261" r:id="rId13"/>
    <p:sldId id="545" r:id="rId14"/>
    <p:sldId id="1418" r:id="rId15"/>
    <p:sldId id="1421" r:id="rId16"/>
    <p:sldId id="1507" r:id="rId17"/>
    <p:sldId id="1428" r:id="rId18"/>
    <p:sldId id="1510" r:id="rId19"/>
    <p:sldId id="1453" r:id="rId20"/>
    <p:sldId id="276" r:id="rId21"/>
    <p:sldId id="1429" r:id="rId22"/>
    <p:sldId id="277" r:id="rId23"/>
    <p:sldId id="278" r:id="rId24"/>
    <p:sldId id="901" r:id="rId25"/>
    <p:sldId id="1386" r:id="rId26"/>
    <p:sldId id="1427" r:id="rId27"/>
    <p:sldId id="260" r:id="rId28"/>
    <p:sldId id="262" r:id="rId29"/>
    <p:sldId id="265" r:id="rId30"/>
    <p:sldId id="264" r:id="rId31"/>
    <p:sldId id="1509" r:id="rId32"/>
    <p:sldId id="263" r:id="rId33"/>
    <p:sldId id="269" r:id="rId34"/>
    <p:sldId id="272" r:id="rId35"/>
    <p:sldId id="271" r:id="rId36"/>
    <p:sldId id="141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nee, Carly" initials="SC" lastIdx="2" clrIdx="0">
    <p:extLst>
      <p:ext uri="{19B8F6BF-5375-455C-9EA6-DF929625EA0E}">
        <p15:presenceInfo xmlns:p15="http://schemas.microsoft.com/office/powerpoint/2012/main" userId="S::cvcar924@coventry.gov.uk::3fe8bcdf-b923-4aa6-b7f2-3e5dc3ba0f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5E4CB1-C176-4802-8EA3-F6C5B55DE414}" v="511" dt="2020-09-11T08:39:03.110"/>
    <p1510:client id="{65C3034A-D627-5CA8-A7F4-E1BCC5A2FA85}" v="52" dt="2020-09-11T10:07:49.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94660"/>
  </p:normalViewPr>
  <p:slideViewPr>
    <p:cSldViewPr snapToGrid="0">
      <p:cViewPr varScale="1">
        <p:scale>
          <a:sx n="59" d="100"/>
          <a:sy n="59" d="100"/>
        </p:scale>
        <p:origin x="8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CBCA8B-149F-4F29-9541-12E11B97045B}" type="datetimeFigureOut">
              <a:rPr lang="en-GB" smtClean="0"/>
              <a:t>11/09/2020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D0CAD-1F92-45AE-8884-648E8910A8B0}" type="slidenum">
              <a:rPr lang="en-GB" smtClean="0"/>
              <a:t>‹#›</a:t>
            </a:fld>
            <a:endParaRPr lang="en-GB"/>
          </a:p>
        </p:txBody>
      </p:sp>
    </p:spTree>
    <p:extLst>
      <p:ext uri="{BB962C8B-B14F-4D97-AF65-F5344CB8AC3E}">
        <p14:creationId xmlns:p14="http://schemas.microsoft.com/office/powerpoint/2010/main" val="1028609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5D0CAD-1F92-45AE-8884-648E8910A8B0}" type="slidenum">
              <a:rPr lang="en-GB" smtClean="0"/>
              <a:t>3</a:t>
            </a:fld>
            <a:endParaRPr lang="en-GB"/>
          </a:p>
        </p:txBody>
      </p:sp>
    </p:spTree>
    <p:extLst>
      <p:ext uri="{BB962C8B-B14F-4D97-AF65-F5344CB8AC3E}">
        <p14:creationId xmlns:p14="http://schemas.microsoft.com/office/powerpoint/2010/main" val="180526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23E441-64AE-4228-9663-FF907F56F089}" type="slidenum">
              <a:rPr lang="en-GB" smtClean="0"/>
              <a:t>16</a:t>
            </a:fld>
            <a:endParaRPr lang="en-GB"/>
          </a:p>
        </p:txBody>
      </p:sp>
    </p:spTree>
    <p:extLst>
      <p:ext uri="{BB962C8B-B14F-4D97-AF65-F5344CB8AC3E}">
        <p14:creationId xmlns:p14="http://schemas.microsoft.com/office/powerpoint/2010/main" val="3279093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23E441-64AE-4228-9663-FF907F56F089}" type="slidenum">
              <a:rPr lang="en-GB" smtClean="0"/>
              <a:t>17</a:t>
            </a:fld>
            <a:endParaRPr lang="en-GB"/>
          </a:p>
        </p:txBody>
      </p:sp>
    </p:spTree>
    <p:extLst>
      <p:ext uri="{BB962C8B-B14F-4D97-AF65-F5344CB8AC3E}">
        <p14:creationId xmlns:p14="http://schemas.microsoft.com/office/powerpoint/2010/main" val="2806008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23E441-64AE-4228-9663-FF907F56F0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1679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78E10-8851-43A4-ADC9-09E772530B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F9A941E-51AE-43BA-A1FB-A967B06CF6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4AF2650-942C-4560-B8DA-73C792EE566E}"/>
              </a:ext>
            </a:extLst>
          </p:cNvPr>
          <p:cNvSpPr>
            <a:spLocks noGrp="1"/>
          </p:cNvSpPr>
          <p:nvPr>
            <p:ph type="dt" sz="half" idx="10"/>
          </p:nvPr>
        </p:nvSpPr>
        <p:spPr/>
        <p:txBody>
          <a:bodyPr/>
          <a:lstStyle/>
          <a:p>
            <a:fld id="{ED19A36B-6C34-4982-9F79-6DA6C487307C}" type="datetimeFigureOut">
              <a:rPr lang="en-GB" smtClean="0"/>
              <a:t>11/09/2020</a:t>
            </a:fld>
            <a:endParaRPr lang="en-GB"/>
          </a:p>
        </p:txBody>
      </p:sp>
      <p:sp>
        <p:nvSpPr>
          <p:cNvPr id="5" name="Footer Placeholder 4">
            <a:extLst>
              <a:ext uri="{FF2B5EF4-FFF2-40B4-BE49-F238E27FC236}">
                <a16:creationId xmlns:a16="http://schemas.microsoft.com/office/drawing/2014/main" id="{69854988-0D56-4332-A3C4-2994C28A19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F1A23A-1723-4ADA-9CBD-9D7D4E240475}"/>
              </a:ext>
            </a:extLst>
          </p:cNvPr>
          <p:cNvSpPr>
            <a:spLocks noGrp="1"/>
          </p:cNvSpPr>
          <p:nvPr>
            <p:ph type="sldNum" sz="quarter" idx="12"/>
          </p:nvPr>
        </p:nvSpPr>
        <p:spPr/>
        <p:txBody>
          <a:bodyPr/>
          <a:lstStyle/>
          <a:p>
            <a:fld id="{D6B4A4C7-D1C2-4757-9EB1-61EB49DE1EFE}" type="slidenum">
              <a:rPr lang="en-GB" smtClean="0"/>
              <a:t>‹#›</a:t>
            </a:fld>
            <a:endParaRPr lang="en-GB"/>
          </a:p>
        </p:txBody>
      </p:sp>
    </p:spTree>
    <p:extLst>
      <p:ext uri="{BB962C8B-B14F-4D97-AF65-F5344CB8AC3E}">
        <p14:creationId xmlns:p14="http://schemas.microsoft.com/office/powerpoint/2010/main" val="213948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C436-2FFA-4902-947E-F5D56CF5793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51F288-0EE3-4C9C-B56B-A8484F2E3A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CDB339-4CAF-483A-A4A9-AABBD36AA7B1}"/>
              </a:ext>
            </a:extLst>
          </p:cNvPr>
          <p:cNvSpPr>
            <a:spLocks noGrp="1"/>
          </p:cNvSpPr>
          <p:nvPr>
            <p:ph type="dt" sz="half" idx="10"/>
          </p:nvPr>
        </p:nvSpPr>
        <p:spPr/>
        <p:txBody>
          <a:bodyPr/>
          <a:lstStyle/>
          <a:p>
            <a:fld id="{ED19A36B-6C34-4982-9F79-6DA6C487307C}" type="datetimeFigureOut">
              <a:rPr lang="en-GB" smtClean="0"/>
              <a:t>11/09/2020</a:t>
            </a:fld>
            <a:endParaRPr lang="en-GB"/>
          </a:p>
        </p:txBody>
      </p:sp>
      <p:sp>
        <p:nvSpPr>
          <p:cNvPr id="5" name="Footer Placeholder 4">
            <a:extLst>
              <a:ext uri="{FF2B5EF4-FFF2-40B4-BE49-F238E27FC236}">
                <a16:creationId xmlns:a16="http://schemas.microsoft.com/office/drawing/2014/main" id="{113AD8D6-FFF4-46E1-86D2-BE31167B91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D4BD7A-40E0-498A-9217-755DDAC0AA5D}"/>
              </a:ext>
            </a:extLst>
          </p:cNvPr>
          <p:cNvSpPr>
            <a:spLocks noGrp="1"/>
          </p:cNvSpPr>
          <p:nvPr>
            <p:ph type="sldNum" sz="quarter" idx="12"/>
          </p:nvPr>
        </p:nvSpPr>
        <p:spPr/>
        <p:txBody>
          <a:bodyPr/>
          <a:lstStyle/>
          <a:p>
            <a:fld id="{D6B4A4C7-D1C2-4757-9EB1-61EB49DE1EFE}" type="slidenum">
              <a:rPr lang="en-GB" smtClean="0"/>
              <a:t>‹#›</a:t>
            </a:fld>
            <a:endParaRPr lang="en-GB"/>
          </a:p>
        </p:txBody>
      </p:sp>
    </p:spTree>
    <p:extLst>
      <p:ext uri="{BB962C8B-B14F-4D97-AF65-F5344CB8AC3E}">
        <p14:creationId xmlns:p14="http://schemas.microsoft.com/office/powerpoint/2010/main" val="921758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C3EEF9-D11E-45E0-AD5A-80B32CB562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828FAF-8BD8-41E9-8D6E-EE10358268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8154E8-1652-495D-AC4E-D65D994B82CF}"/>
              </a:ext>
            </a:extLst>
          </p:cNvPr>
          <p:cNvSpPr>
            <a:spLocks noGrp="1"/>
          </p:cNvSpPr>
          <p:nvPr>
            <p:ph type="dt" sz="half" idx="10"/>
          </p:nvPr>
        </p:nvSpPr>
        <p:spPr/>
        <p:txBody>
          <a:bodyPr/>
          <a:lstStyle/>
          <a:p>
            <a:fld id="{ED19A36B-6C34-4982-9F79-6DA6C487307C}" type="datetimeFigureOut">
              <a:rPr lang="en-GB" smtClean="0"/>
              <a:t>11/09/2020</a:t>
            </a:fld>
            <a:endParaRPr lang="en-GB"/>
          </a:p>
        </p:txBody>
      </p:sp>
      <p:sp>
        <p:nvSpPr>
          <p:cNvPr id="5" name="Footer Placeholder 4">
            <a:extLst>
              <a:ext uri="{FF2B5EF4-FFF2-40B4-BE49-F238E27FC236}">
                <a16:creationId xmlns:a16="http://schemas.microsoft.com/office/drawing/2014/main" id="{11147AC0-5377-4FCF-B622-A8DF05507C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D5906F-2871-4F97-AF1B-BC1DD5DFC511}"/>
              </a:ext>
            </a:extLst>
          </p:cNvPr>
          <p:cNvSpPr>
            <a:spLocks noGrp="1"/>
          </p:cNvSpPr>
          <p:nvPr>
            <p:ph type="sldNum" sz="quarter" idx="12"/>
          </p:nvPr>
        </p:nvSpPr>
        <p:spPr/>
        <p:txBody>
          <a:bodyPr/>
          <a:lstStyle/>
          <a:p>
            <a:fld id="{D6B4A4C7-D1C2-4757-9EB1-61EB49DE1EFE}" type="slidenum">
              <a:rPr lang="en-GB" smtClean="0"/>
              <a:t>‹#›</a:t>
            </a:fld>
            <a:endParaRPr lang="en-GB"/>
          </a:p>
        </p:txBody>
      </p:sp>
    </p:spTree>
    <p:extLst>
      <p:ext uri="{BB962C8B-B14F-4D97-AF65-F5344CB8AC3E}">
        <p14:creationId xmlns:p14="http://schemas.microsoft.com/office/powerpoint/2010/main" val="709118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hree Column Layout with scaling question and scale footer">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96BAAD54-0D4A-424D-B5B2-EC4A938C64D4}"/>
              </a:ext>
            </a:extLst>
          </p:cNvPr>
          <p:cNvCxnSpPr>
            <a:cxnSpLocks/>
          </p:cNvCxnSpPr>
          <p:nvPr userDrawn="1"/>
        </p:nvCxnSpPr>
        <p:spPr>
          <a:xfrm>
            <a:off x="4078800" y="625475"/>
            <a:ext cx="0" cy="4367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A5E419C-32A2-1948-A56A-E9E3F0370FD5}"/>
              </a:ext>
            </a:extLst>
          </p:cNvPr>
          <p:cNvCxnSpPr>
            <a:cxnSpLocks/>
          </p:cNvCxnSpPr>
          <p:nvPr userDrawn="1"/>
        </p:nvCxnSpPr>
        <p:spPr>
          <a:xfrm>
            <a:off x="8163439" y="625475"/>
            <a:ext cx="0" cy="4387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7E63311-E07A-834C-8DAA-92B69AFA316A}"/>
              </a:ext>
            </a:extLst>
          </p:cNvPr>
          <p:cNvCxnSpPr/>
          <p:nvPr userDrawn="1"/>
        </p:nvCxnSpPr>
        <p:spPr>
          <a:xfrm>
            <a:off x="0" y="635431"/>
            <a:ext cx="1224000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 Placeholder 34">
            <a:extLst>
              <a:ext uri="{FF2B5EF4-FFF2-40B4-BE49-F238E27FC236}">
                <a16:creationId xmlns:a16="http://schemas.microsoft.com/office/drawing/2014/main" id="{23F395E8-EF13-CF45-B607-6B235654DBB9}"/>
              </a:ext>
            </a:extLst>
          </p:cNvPr>
          <p:cNvSpPr>
            <a:spLocks noGrp="1"/>
          </p:cNvSpPr>
          <p:nvPr>
            <p:ph type="body" sz="quarter" idx="10" hasCustomPrompt="1"/>
          </p:nvPr>
        </p:nvSpPr>
        <p:spPr>
          <a:xfrm>
            <a:off x="-7551" y="691538"/>
            <a:ext cx="4078288" cy="627063"/>
          </a:xfrm>
        </p:spPr>
        <p:txBody>
          <a:bodyPr anchor="ctr">
            <a:normAutofit/>
          </a:bodyPr>
          <a:lstStyle>
            <a:lvl1pPr marL="0" indent="0" algn="ctr">
              <a:buFontTx/>
              <a:buNone/>
              <a:defRPr sz="2000" b="1" i="0">
                <a:solidFill>
                  <a:srgbClr val="1B75BC"/>
                </a:solidFill>
                <a:latin typeface="NexusSans-Bold" pitchFamily="2" charset="77"/>
              </a:defRPr>
            </a:lvl1pPr>
          </a:lstStyle>
          <a:p>
            <a:pPr lvl="0"/>
            <a:r>
              <a:rPr lang="en-US" dirty="0"/>
              <a:t>Edit Column Heading</a:t>
            </a:r>
          </a:p>
        </p:txBody>
      </p:sp>
      <p:sp>
        <p:nvSpPr>
          <p:cNvPr id="37" name="Text Placeholder 34">
            <a:extLst>
              <a:ext uri="{FF2B5EF4-FFF2-40B4-BE49-F238E27FC236}">
                <a16:creationId xmlns:a16="http://schemas.microsoft.com/office/drawing/2014/main" id="{B92866A6-66B9-6841-8F1C-1AB10A9D7577}"/>
              </a:ext>
            </a:extLst>
          </p:cNvPr>
          <p:cNvSpPr>
            <a:spLocks noGrp="1"/>
          </p:cNvSpPr>
          <p:nvPr>
            <p:ph type="body" sz="quarter" idx="11" hasCustomPrompt="1"/>
          </p:nvPr>
        </p:nvSpPr>
        <p:spPr>
          <a:xfrm>
            <a:off x="4086864" y="701092"/>
            <a:ext cx="4068513" cy="617509"/>
          </a:xfrm>
        </p:spPr>
        <p:txBody>
          <a:bodyPr anchor="ctr">
            <a:normAutofit/>
          </a:bodyPr>
          <a:lstStyle>
            <a:lvl1pPr marL="0" indent="0" algn="ctr">
              <a:buFontTx/>
              <a:buNone/>
              <a:defRPr sz="2000" b="1" i="0">
                <a:solidFill>
                  <a:srgbClr val="1B75BC"/>
                </a:solidFill>
                <a:latin typeface="NexusSans-Bold" pitchFamily="2" charset="77"/>
              </a:defRPr>
            </a:lvl1pPr>
          </a:lstStyle>
          <a:p>
            <a:pPr lvl="0"/>
            <a:r>
              <a:rPr lang="en-US" dirty="0"/>
              <a:t>Edit Column Heading</a:t>
            </a:r>
          </a:p>
        </p:txBody>
      </p:sp>
      <p:sp>
        <p:nvSpPr>
          <p:cNvPr id="38" name="Text Placeholder 34">
            <a:extLst>
              <a:ext uri="{FF2B5EF4-FFF2-40B4-BE49-F238E27FC236}">
                <a16:creationId xmlns:a16="http://schemas.microsoft.com/office/drawing/2014/main" id="{6C1AB7E4-9349-C846-9C21-FDC09CF2514C}"/>
              </a:ext>
            </a:extLst>
          </p:cNvPr>
          <p:cNvSpPr>
            <a:spLocks noGrp="1"/>
          </p:cNvSpPr>
          <p:nvPr>
            <p:ph type="body" sz="quarter" idx="12" hasCustomPrompt="1"/>
          </p:nvPr>
        </p:nvSpPr>
        <p:spPr>
          <a:xfrm>
            <a:off x="8197226" y="701093"/>
            <a:ext cx="3994775" cy="627063"/>
          </a:xfrm>
        </p:spPr>
        <p:txBody>
          <a:bodyPr anchor="ctr">
            <a:normAutofit/>
          </a:bodyPr>
          <a:lstStyle>
            <a:lvl1pPr marL="0" indent="0" algn="ctr">
              <a:buFontTx/>
              <a:buNone/>
              <a:defRPr sz="2000" b="1" i="0">
                <a:solidFill>
                  <a:srgbClr val="1B75BC"/>
                </a:solidFill>
                <a:latin typeface="NexusSans-Bold" pitchFamily="2" charset="77"/>
              </a:defRPr>
            </a:lvl1pPr>
          </a:lstStyle>
          <a:p>
            <a:pPr lvl="0"/>
            <a:r>
              <a:rPr lang="en-US" dirty="0"/>
              <a:t>Edit Column Heading</a:t>
            </a:r>
          </a:p>
        </p:txBody>
      </p:sp>
      <p:sp>
        <p:nvSpPr>
          <p:cNvPr id="40" name="Text Placeholder 39">
            <a:extLst>
              <a:ext uri="{FF2B5EF4-FFF2-40B4-BE49-F238E27FC236}">
                <a16:creationId xmlns:a16="http://schemas.microsoft.com/office/drawing/2014/main" id="{F705D8CE-86A8-B847-86FF-4D11DDD3CF7F}"/>
              </a:ext>
            </a:extLst>
          </p:cNvPr>
          <p:cNvSpPr>
            <a:spLocks noGrp="1"/>
          </p:cNvSpPr>
          <p:nvPr>
            <p:ph type="body" sz="quarter" idx="13" hasCustomPrompt="1"/>
          </p:nvPr>
        </p:nvSpPr>
        <p:spPr>
          <a:xfrm>
            <a:off x="1" y="1338611"/>
            <a:ext cx="4094163" cy="3654706"/>
          </a:xfrm>
        </p:spPr>
        <p:txBody>
          <a:bodyPr lIns="144000" tIns="144000" rIns="144000" bIns="144000">
            <a:normAutofit/>
          </a:bodyPr>
          <a:lstStyle>
            <a:lvl1pPr marL="0" indent="0">
              <a:buFontTx/>
              <a:buNone/>
              <a:defRPr sz="1800"/>
            </a:lvl1pPr>
          </a:lstStyle>
          <a:p>
            <a:pPr lvl="0"/>
            <a:r>
              <a:rPr lang="en-US" dirty="0"/>
              <a:t>Edit Column Text</a:t>
            </a:r>
          </a:p>
        </p:txBody>
      </p:sp>
      <p:sp>
        <p:nvSpPr>
          <p:cNvPr id="41" name="Text Placeholder 39">
            <a:extLst>
              <a:ext uri="{FF2B5EF4-FFF2-40B4-BE49-F238E27FC236}">
                <a16:creationId xmlns:a16="http://schemas.microsoft.com/office/drawing/2014/main" id="{311F1BB3-566D-E643-B95F-47747C4806ED}"/>
              </a:ext>
            </a:extLst>
          </p:cNvPr>
          <p:cNvSpPr>
            <a:spLocks noGrp="1"/>
          </p:cNvSpPr>
          <p:nvPr>
            <p:ph type="body" sz="quarter" idx="14" hasCustomPrompt="1"/>
          </p:nvPr>
        </p:nvSpPr>
        <p:spPr>
          <a:xfrm>
            <a:off x="4113017" y="1338610"/>
            <a:ext cx="4029139" cy="3674715"/>
          </a:xfrm>
        </p:spPr>
        <p:txBody>
          <a:bodyPr lIns="144000" tIns="144000" rIns="144000" bIns="144000">
            <a:normAutofit/>
          </a:bodyPr>
          <a:lstStyle>
            <a:lvl1pPr marL="0" indent="0">
              <a:buFontTx/>
              <a:buNone/>
              <a:defRPr sz="1800"/>
            </a:lvl1pPr>
          </a:lstStyle>
          <a:p>
            <a:pPr lvl="0"/>
            <a:r>
              <a:rPr lang="en-US" dirty="0"/>
              <a:t>Edit Column Text</a:t>
            </a:r>
          </a:p>
        </p:txBody>
      </p:sp>
      <p:sp>
        <p:nvSpPr>
          <p:cNvPr id="42" name="Text Placeholder 39">
            <a:extLst>
              <a:ext uri="{FF2B5EF4-FFF2-40B4-BE49-F238E27FC236}">
                <a16:creationId xmlns:a16="http://schemas.microsoft.com/office/drawing/2014/main" id="{987939E0-4E7B-3C4A-B15F-5A3E2201C2FD}"/>
              </a:ext>
            </a:extLst>
          </p:cNvPr>
          <p:cNvSpPr>
            <a:spLocks noGrp="1"/>
          </p:cNvSpPr>
          <p:nvPr>
            <p:ph type="body" sz="quarter" idx="15" hasCustomPrompt="1"/>
          </p:nvPr>
        </p:nvSpPr>
        <p:spPr>
          <a:xfrm>
            <a:off x="8170565" y="1338611"/>
            <a:ext cx="4029139" cy="3654706"/>
          </a:xfrm>
        </p:spPr>
        <p:txBody>
          <a:bodyPr lIns="144000" tIns="144000" rIns="144000" bIns="144000">
            <a:normAutofit/>
          </a:bodyPr>
          <a:lstStyle>
            <a:lvl1pPr marL="0" indent="0">
              <a:buFontTx/>
              <a:buNone/>
              <a:defRPr sz="1800"/>
            </a:lvl1pPr>
          </a:lstStyle>
          <a:p>
            <a:pPr lvl="0"/>
            <a:r>
              <a:rPr lang="en-US" dirty="0"/>
              <a:t>Edit Column Text</a:t>
            </a:r>
          </a:p>
        </p:txBody>
      </p:sp>
      <p:sp>
        <p:nvSpPr>
          <p:cNvPr id="5" name="Text Placeholder 4">
            <a:extLst>
              <a:ext uri="{FF2B5EF4-FFF2-40B4-BE49-F238E27FC236}">
                <a16:creationId xmlns:a16="http://schemas.microsoft.com/office/drawing/2014/main" id="{74A11173-879B-AF41-BAAB-FAFA66F30BFB}"/>
              </a:ext>
            </a:extLst>
          </p:cNvPr>
          <p:cNvSpPr>
            <a:spLocks noGrp="1"/>
          </p:cNvSpPr>
          <p:nvPr>
            <p:ph type="body" sz="quarter" idx="16" hasCustomPrompt="1"/>
          </p:nvPr>
        </p:nvSpPr>
        <p:spPr>
          <a:xfrm>
            <a:off x="0" y="-20637"/>
            <a:ext cx="12199939" cy="646113"/>
          </a:xfrm>
        </p:spPr>
        <p:txBody>
          <a:bodyPr anchor="ctr">
            <a:normAutofit/>
          </a:bodyPr>
          <a:lstStyle>
            <a:lvl1pPr marL="0" indent="0" algn="ctr">
              <a:buNone/>
              <a:defRPr sz="3200" b="1" i="0">
                <a:solidFill>
                  <a:srgbClr val="1B75BC"/>
                </a:solidFill>
                <a:latin typeface="NexusSans-Bold" pitchFamily="2" charset="77"/>
              </a:defRPr>
            </a:lvl1pPr>
          </a:lstStyle>
          <a:p>
            <a:pPr lvl="0"/>
            <a:r>
              <a:rPr lang="en-US" dirty="0"/>
              <a:t>Edit Table Heading</a:t>
            </a:r>
          </a:p>
        </p:txBody>
      </p:sp>
      <p:pic>
        <p:nvPicPr>
          <p:cNvPr id="9" name="Picture 8" descr="A close up of a logo&#10;&#10;Description automatically generated">
            <a:extLst>
              <a:ext uri="{FF2B5EF4-FFF2-40B4-BE49-F238E27FC236}">
                <a16:creationId xmlns:a16="http://schemas.microsoft.com/office/drawing/2014/main" id="{8BF34DCD-40D7-174E-BCF7-759581301F57}"/>
              </a:ext>
            </a:extLst>
          </p:cNvPr>
          <p:cNvPicPr>
            <a:picLocks noChangeAspect="1"/>
          </p:cNvPicPr>
          <p:nvPr userDrawn="1"/>
        </p:nvPicPr>
        <p:blipFill>
          <a:blip r:embed="rId2"/>
          <a:stretch>
            <a:fillRect/>
          </a:stretch>
        </p:blipFill>
        <p:spPr>
          <a:xfrm>
            <a:off x="74813" y="6020129"/>
            <a:ext cx="11984943" cy="800107"/>
          </a:xfrm>
          <a:prstGeom prst="rect">
            <a:avLst/>
          </a:prstGeom>
        </p:spPr>
      </p:pic>
      <p:sp>
        <p:nvSpPr>
          <p:cNvPr id="3" name="Text Placeholder 2">
            <a:extLst>
              <a:ext uri="{FF2B5EF4-FFF2-40B4-BE49-F238E27FC236}">
                <a16:creationId xmlns:a16="http://schemas.microsoft.com/office/drawing/2014/main" id="{830DA544-497F-434D-B954-103E1E346878}"/>
              </a:ext>
            </a:extLst>
          </p:cNvPr>
          <p:cNvSpPr>
            <a:spLocks noGrp="1"/>
          </p:cNvSpPr>
          <p:nvPr>
            <p:ph type="body" sz="quarter" idx="17" hasCustomPrompt="1"/>
          </p:nvPr>
        </p:nvSpPr>
        <p:spPr>
          <a:xfrm>
            <a:off x="407988" y="5013325"/>
            <a:ext cx="11376025" cy="757237"/>
          </a:xfrm>
        </p:spPr>
        <p:txBody>
          <a:bodyPr anchor="ctr">
            <a:normAutofit/>
          </a:bodyPr>
          <a:lstStyle>
            <a:lvl1pPr marL="0" indent="0">
              <a:buNone/>
              <a:defRPr sz="1200" b="0" i="1">
                <a:solidFill>
                  <a:srgbClr val="1B75BC"/>
                </a:solidFill>
                <a:latin typeface="NexusSans-Italic" pitchFamily="2" charset="77"/>
              </a:defRPr>
            </a:lvl1pPr>
          </a:lstStyle>
          <a:p>
            <a:pPr lvl="0"/>
            <a:r>
              <a:rPr lang="en-AU" dirty="0"/>
              <a:t>Enter scaling question here</a:t>
            </a:r>
          </a:p>
        </p:txBody>
      </p:sp>
    </p:spTree>
    <p:extLst>
      <p:ext uri="{BB962C8B-B14F-4D97-AF65-F5344CB8AC3E}">
        <p14:creationId xmlns:p14="http://schemas.microsoft.com/office/powerpoint/2010/main" val="3863852285"/>
      </p:ext>
    </p:extLst>
  </p:cSld>
  <p:clrMapOvr>
    <a:masterClrMapping/>
  </p:clrMapOvr>
  <p:extLst>
    <p:ext uri="{DCECCB84-F9BA-43D5-87BE-67443E8EF086}">
      <p15:sldGuideLst xmlns:p15="http://schemas.microsoft.com/office/powerpoint/2012/main">
        <p15:guide id="1" orient="horz" pos="315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hree Column Layout with heading and scale footer">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96BAAD54-0D4A-424D-B5B2-EC4A938C64D4}"/>
              </a:ext>
            </a:extLst>
          </p:cNvPr>
          <p:cNvCxnSpPr>
            <a:cxnSpLocks/>
          </p:cNvCxnSpPr>
          <p:nvPr userDrawn="1"/>
        </p:nvCxnSpPr>
        <p:spPr>
          <a:xfrm>
            <a:off x="4078800" y="625475"/>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A5E419C-32A2-1948-A56A-E9E3F0370FD5}"/>
              </a:ext>
            </a:extLst>
          </p:cNvPr>
          <p:cNvCxnSpPr>
            <a:cxnSpLocks/>
          </p:cNvCxnSpPr>
          <p:nvPr userDrawn="1"/>
        </p:nvCxnSpPr>
        <p:spPr>
          <a:xfrm>
            <a:off x="8163439" y="625475"/>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7E63311-E07A-834C-8DAA-92B69AFA316A}"/>
              </a:ext>
            </a:extLst>
          </p:cNvPr>
          <p:cNvCxnSpPr/>
          <p:nvPr userDrawn="1"/>
        </p:nvCxnSpPr>
        <p:spPr>
          <a:xfrm>
            <a:off x="0" y="635431"/>
            <a:ext cx="1224000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 Placeholder 34">
            <a:extLst>
              <a:ext uri="{FF2B5EF4-FFF2-40B4-BE49-F238E27FC236}">
                <a16:creationId xmlns:a16="http://schemas.microsoft.com/office/drawing/2014/main" id="{23F395E8-EF13-CF45-B607-6B235654DBB9}"/>
              </a:ext>
            </a:extLst>
          </p:cNvPr>
          <p:cNvSpPr>
            <a:spLocks noGrp="1"/>
          </p:cNvSpPr>
          <p:nvPr>
            <p:ph type="body" sz="quarter" idx="10" hasCustomPrompt="1"/>
          </p:nvPr>
        </p:nvSpPr>
        <p:spPr>
          <a:xfrm>
            <a:off x="-7551" y="691538"/>
            <a:ext cx="4078288" cy="627063"/>
          </a:xfrm>
        </p:spPr>
        <p:txBody>
          <a:bodyPr anchor="ctr">
            <a:normAutofit/>
          </a:bodyPr>
          <a:lstStyle>
            <a:lvl1pPr marL="0" indent="0" algn="ctr">
              <a:buFontTx/>
              <a:buNone/>
              <a:defRPr sz="2000" b="1" i="0">
                <a:solidFill>
                  <a:srgbClr val="1B75BC"/>
                </a:solidFill>
                <a:latin typeface="NexusSans-Bold" pitchFamily="2" charset="77"/>
              </a:defRPr>
            </a:lvl1pPr>
          </a:lstStyle>
          <a:p>
            <a:pPr lvl="0"/>
            <a:r>
              <a:rPr lang="en-US" dirty="0"/>
              <a:t>Edit Column Heading</a:t>
            </a:r>
          </a:p>
        </p:txBody>
      </p:sp>
      <p:sp>
        <p:nvSpPr>
          <p:cNvPr id="37" name="Text Placeholder 34">
            <a:extLst>
              <a:ext uri="{FF2B5EF4-FFF2-40B4-BE49-F238E27FC236}">
                <a16:creationId xmlns:a16="http://schemas.microsoft.com/office/drawing/2014/main" id="{B92866A6-66B9-6841-8F1C-1AB10A9D7577}"/>
              </a:ext>
            </a:extLst>
          </p:cNvPr>
          <p:cNvSpPr>
            <a:spLocks noGrp="1"/>
          </p:cNvSpPr>
          <p:nvPr>
            <p:ph type="body" sz="quarter" idx="11" hasCustomPrompt="1"/>
          </p:nvPr>
        </p:nvSpPr>
        <p:spPr>
          <a:xfrm>
            <a:off x="4086864" y="701092"/>
            <a:ext cx="4068513" cy="617509"/>
          </a:xfrm>
        </p:spPr>
        <p:txBody>
          <a:bodyPr anchor="ctr">
            <a:normAutofit/>
          </a:bodyPr>
          <a:lstStyle>
            <a:lvl1pPr marL="0" indent="0" algn="ctr">
              <a:buFontTx/>
              <a:buNone/>
              <a:defRPr sz="2000" b="1" i="0">
                <a:solidFill>
                  <a:srgbClr val="1B75BC"/>
                </a:solidFill>
                <a:latin typeface="NexusSans-Bold" pitchFamily="2" charset="77"/>
              </a:defRPr>
            </a:lvl1pPr>
          </a:lstStyle>
          <a:p>
            <a:pPr lvl="0"/>
            <a:r>
              <a:rPr lang="en-US" dirty="0"/>
              <a:t>Edit Column Heading</a:t>
            </a:r>
          </a:p>
        </p:txBody>
      </p:sp>
      <p:sp>
        <p:nvSpPr>
          <p:cNvPr id="38" name="Text Placeholder 34">
            <a:extLst>
              <a:ext uri="{FF2B5EF4-FFF2-40B4-BE49-F238E27FC236}">
                <a16:creationId xmlns:a16="http://schemas.microsoft.com/office/drawing/2014/main" id="{6C1AB7E4-9349-C846-9C21-FDC09CF2514C}"/>
              </a:ext>
            </a:extLst>
          </p:cNvPr>
          <p:cNvSpPr>
            <a:spLocks noGrp="1"/>
          </p:cNvSpPr>
          <p:nvPr>
            <p:ph type="body" sz="quarter" idx="12" hasCustomPrompt="1"/>
          </p:nvPr>
        </p:nvSpPr>
        <p:spPr>
          <a:xfrm>
            <a:off x="8197226" y="701093"/>
            <a:ext cx="3994775" cy="627063"/>
          </a:xfrm>
        </p:spPr>
        <p:txBody>
          <a:bodyPr anchor="ctr">
            <a:normAutofit/>
          </a:bodyPr>
          <a:lstStyle>
            <a:lvl1pPr marL="0" indent="0" algn="ctr">
              <a:buFontTx/>
              <a:buNone/>
              <a:defRPr sz="2000" b="1" i="0">
                <a:solidFill>
                  <a:srgbClr val="1B75BC"/>
                </a:solidFill>
                <a:latin typeface="NexusSans-Bold" pitchFamily="2" charset="77"/>
              </a:defRPr>
            </a:lvl1pPr>
          </a:lstStyle>
          <a:p>
            <a:pPr lvl="0"/>
            <a:r>
              <a:rPr lang="en-US" dirty="0"/>
              <a:t>Edit Column Heading</a:t>
            </a:r>
          </a:p>
        </p:txBody>
      </p:sp>
      <p:sp>
        <p:nvSpPr>
          <p:cNvPr id="40" name="Text Placeholder 39">
            <a:extLst>
              <a:ext uri="{FF2B5EF4-FFF2-40B4-BE49-F238E27FC236}">
                <a16:creationId xmlns:a16="http://schemas.microsoft.com/office/drawing/2014/main" id="{F705D8CE-86A8-B847-86FF-4D11DDD3CF7F}"/>
              </a:ext>
            </a:extLst>
          </p:cNvPr>
          <p:cNvSpPr>
            <a:spLocks noGrp="1"/>
          </p:cNvSpPr>
          <p:nvPr>
            <p:ph type="body" sz="quarter" idx="13" hasCustomPrompt="1"/>
          </p:nvPr>
        </p:nvSpPr>
        <p:spPr>
          <a:xfrm>
            <a:off x="1" y="1338610"/>
            <a:ext cx="4094163" cy="4430367"/>
          </a:xfrm>
        </p:spPr>
        <p:txBody>
          <a:bodyPr lIns="144000" tIns="144000" rIns="144000" bIns="144000">
            <a:normAutofit/>
          </a:bodyPr>
          <a:lstStyle>
            <a:lvl1pPr marL="0" indent="0">
              <a:buFontTx/>
              <a:buNone/>
              <a:defRPr sz="1800"/>
            </a:lvl1pPr>
          </a:lstStyle>
          <a:p>
            <a:pPr lvl="0"/>
            <a:r>
              <a:rPr lang="en-US" dirty="0"/>
              <a:t>Edit Column Text</a:t>
            </a:r>
          </a:p>
        </p:txBody>
      </p:sp>
      <p:sp>
        <p:nvSpPr>
          <p:cNvPr id="41" name="Text Placeholder 39">
            <a:extLst>
              <a:ext uri="{FF2B5EF4-FFF2-40B4-BE49-F238E27FC236}">
                <a16:creationId xmlns:a16="http://schemas.microsoft.com/office/drawing/2014/main" id="{311F1BB3-566D-E643-B95F-47747C4806ED}"/>
              </a:ext>
            </a:extLst>
          </p:cNvPr>
          <p:cNvSpPr>
            <a:spLocks noGrp="1"/>
          </p:cNvSpPr>
          <p:nvPr>
            <p:ph type="body" sz="quarter" idx="14" hasCustomPrompt="1"/>
          </p:nvPr>
        </p:nvSpPr>
        <p:spPr>
          <a:xfrm>
            <a:off x="4113017" y="1338610"/>
            <a:ext cx="4029139" cy="4430367"/>
          </a:xfrm>
        </p:spPr>
        <p:txBody>
          <a:bodyPr lIns="144000" tIns="144000" rIns="144000" bIns="144000">
            <a:normAutofit/>
          </a:bodyPr>
          <a:lstStyle>
            <a:lvl1pPr marL="0" indent="0">
              <a:buFontTx/>
              <a:buNone/>
              <a:defRPr sz="1800"/>
            </a:lvl1pPr>
          </a:lstStyle>
          <a:p>
            <a:pPr lvl="0"/>
            <a:r>
              <a:rPr lang="en-US" dirty="0"/>
              <a:t>Edit Column Text</a:t>
            </a:r>
          </a:p>
        </p:txBody>
      </p:sp>
      <p:sp>
        <p:nvSpPr>
          <p:cNvPr id="42" name="Text Placeholder 39">
            <a:extLst>
              <a:ext uri="{FF2B5EF4-FFF2-40B4-BE49-F238E27FC236}">
                <a16:creationId xmlns:a16="http://schemas.microsoft.com/office/drawing/2014/main" id="{987939E0-4E7B-3C4A-B15F-5A3E2201C2FD}"/>
              </a:ext>
            </a:extLst>
          </p:cNvPr>
          <p:cNvSpPr>
            <a:spLocks noGrp="1"/>
          </p:cNvSpPr>
          <p:nvPr>
            <p:ph type="body" sz="quarter" idx="15" hasCustomPrompt="1"/>
          </p:nvPr>
        </p:nvSpPr>
        <p:spPr>
          <a:xfrm>
            <a:off x="8170565" y="1338610"/>
            <a:ext cx="4029139" cy="4430367"/>
          </a:xfrm>
        </p:spPr>
        <p:txBody>
          <a:bodyPr lIns="144000" tIns="144000" rIns="144000" bIns="144000">
            <a:normAutofit/>
          </a:bodyPr>
          <a:lstStyle>
            <a:lvl1pPr marL="0" indent="0">
              <a:buFontTx/>
              <a:buNone/>
              <a:defRPr sz="1800"/>
            </a:lvl1pPr>
          </a:lstStyle>
          <a:p>
            <a:pPr lvl="0"/>
            <a:r>
              <a:rPr lang="en-US" dirty="0"/>
              <a:t>Edit Column Text</a:t>
            </a:r>
          </a:p>
        </p:txBody>
      </p:sp>
      <p:sp>
        <p:nvSpPr>
          <p:cNvPr id="5" name="Text Placeholder 4">
            <a:extLst>
              <a:ext uri="{FF2B5EF4-FFF2-40B4-BE49-F238E27FC236}">
                <a16:creationId xmlns:a16="http://schemas.microsoft.com/office/drawing/2014/main" id="{74A11173-879B-AF41-BAAB-FAFA66F30BFB}"/>
              </a:ext>
            </a:extLst>
          </p:cNvPr>
          <p:cNvSpPr>
            <a:spLocks noGrp="1"/>
          </p:cNvSpPr>
          <p:nvPr>
            <p:ph type="body" sz="quarter" idx="16" hasCustomPrompt="1"/>
          </p:nvPr>
        </p:nvSpPr>
        <p:spPr>
          <a:xfrm>
            <a:off x="0" y="-20637"/>
            <a:ext cx="12199939" cy="646113"/>
          </a:xfrm>
        </p:spPr>
        <p:txBody>
          <a:bodyPr anchor="ctr">
            <a:normAutofit/>
          </a:bodyPr>
          <a:lstStyle>
            <a:lvl1pPr marL="0" indent="0" algn="ctr">
              <a:buNone/>
              <a:defRPr sz="3200" b="1" i="0">
                <a:solidFill>
                  <a:srgbClr val="1B75BC"/>
                </a:solidFill>
                <a:latin typeface="NexusSans-Bold" pitchFamily="2" charset="77"/>
              </a:defRPr>
            </a:lvl1pPr>
          </a:lstStyle>
          <a:p>
            <a:pPr lvl="0"/>
            <a:r>
              <a:rPr lang="en-US" dirty="0"/>
              <a:t>Edit Table Heading</a:t>
            </a:r>
          </a:p>
        </p:txBody>
      </p:sp>
      <p:pic>
        <p:nvPicPr>
          <p:cNvPr id="9" name="Picture 8" descr="A close up of a logo&#10;&#10;Description automatically generated">
            <a:extLst>
              <a:ext uri="{FF2B5EF4-FFF2-40B4-BE49-F238E27FC236}">
                <a16:creationId xmlns:a16="http://schemas.microsoft.com/office/drawing/2014/main" id="{8BF34DCD-40D7-174E-BCF7-759581301F57}"/>
              </a:ext>
            </a:extLst>
          </p:cNvPr>
          <p:cNvPicPr>
            <a:picLocks noChangeAspect="1"/>
          </p:cNvPicPr>
          <p:nvPr userDrawn="1"/>
        </p:nvPicPr>
        <p:blipFill>
          <a:blip r:embed="rId2"/>
          <a:stretch>
            <a:fillRect/>
          </a:stretch>
        </p:blipFill>
        <p:spPr>
          <a:xfrm>
            <a:off x="74813" y="6020129"/>
            <a:ext cx="11984943" cy="800107"/>
          </a:xfrm>
          <a:prstGeom prst="rect">
            <a:avLst/>
          </a:prstGeom>
        </p:spPr>
      </p:pic>
    </p:spTree>
    <p:extLst>
      <p:ext uri="{BB962C8B-B14F-4D97-AF65-F5344CB8AC3E}">
        <p14:creationId xmlns:p14="http://schemas.microsoft.com/office/powerpoint/2010/main" val="2109850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1FAFF-F443-4A05-9B1C-56F0EC0CE9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54027B-B5D1-42F1-9493-9E2B6262E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04045B-8982-432C-8C80-48F3BC2A7291}"/>
              </a:ext>
            </a:extLst>
          </p:cNvPr>
          <p:cNvSpPr>
            <a:spLocks noGrp="1"/>
          </p:cNvSpPr>
          <p:nvPr>
            <p:ph type="dt" sz="half" idx="10"/>
          </p:nvPr>
        </p:nvSpPr>
        <p:spPr/>
        <p:txBody>
          <a:bodyPr/>
          <a:lstStyle/>
          <a:p>
            <a:fld id="{62F82F62-430E-4D77-973F-69F90B5C1E97}" type="datetimeFigureOut">
              <a:rPr lang="en-GB" smtClean="0"/>
              <a:t>11/09/2020</a:t>
            </a:fld>
            <a:endParaRPr lang="en-GB"/>
          </a:p>
        </p:txBody>
      </p:sp>
      <p:sp>
        <p:nvSpPr>
          <p:cNvPr id="5" name="Footer Placeholder 4">
            <a:extLst>
              <a:ext uri="{FF2B5EF4-FFF2-40B4-BE49-F238E27FC236}">
                <a16:creationId xmlns:a16="http://schemas.microsoft.com/office/drawing/2014/main" id="{97AF1BCA-FDC1-4DD7-8611-BAFB269593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6AFD13-ADF8-4090-800F-FC40B9CD6AD1}"/>
              </a:ext>
            </a:extLst>
          </p:cNvPr>
          <p:cNvSpPr>
            <a:spLocks noGrp="1"/>
          </p:cNvSpPr>
          <p:nvPr>
            <p:ph type="sldNum" sz="quarter" idx="12"/>
          </p:nvPr>
        </p:nvSpPr>
        <p:spPr/>
        <p:txBody>
          <a:bodyPr/>
          <a:lstStyle/>
          <a:p>
            <a:fld id="{4A1A392C-2930-4DE8-9129-E5A07098318F}" type="slidenum">
              <a:rPr lang="en-GB" smtClean="0"/>
              <a:t>‹#›</a:t>
            </a:fld>
            <a:endParaRPr lang="en-GB"/>
          </a:p>
        </p:txBody>
      </p:sp>
    </p:spTree>
    <p:extLst>
      <p:ext uri="{BB962C8B-B14F-4D97-AF65-F5344CB8AC3E}">
        <p14:creationId xmlns:p14="http://schemas.microsoft.com/office/powerpoint/2010/main" val="3259803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39F68-633E-47BC-A5A5-D5F35F3B6A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03CBF0-25F8-437C-BC03-F73997378E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D9E4C0-7980-41DE-A2F2-D762C6754633}"/>
              </a:ext>
            </a:extLst>
          </p:cNvPr>
          <p:cNvSpPr>
            <a:spLocks noGrp="1"/>
          </p:cNvSpPr>
          <p:nvPr>
            <p:ph type="dt" sz="half" idx="10"/>
          </p:nvPr>
        </p:nvSpPr>
        <p:spPr/>
        <p:txBody>
          <a:bodyPr/>
          <a:lstStyle/>
          <a:p>
            <a:fld id="{62F82F62-430E-4D77-973F-69F90B5C1E97}" type="datetimeFigureOut">
              <a:rPr lang="en-GB" smtClean="0"/>
              <a:t>11/09/2020</a:t>
            </a:fld>
            <a:endParaRPr lang="en-GB"/>
          </a:p>
        </p:txBody>
      </p:sp>
      <p:sp>
        <p:nvSpPr>
          <p:cNvPr id="5" name="Footer Placeholder 4">
            <a:extLst>
              <a:ext uri="{FF2B5EF4-FFF2-40B4-BE49-F238E27FC236}">
                <a16:creationId xmlns:a16="http://schemas.microsoft.com/office/drawing/2014/main" id="{8EF07EF6-61D0-45A5-A11B-6321C5DFD8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FBF0C2-B963-4302-A1F9-FE6A71119CDB}"/>
              </a:ext>
            </a:extLst>
          </p:cNvPr>
          <p:cNvSpPr>
            <a:spLocks noGrp="1"/>
          </p:cNvSpPr>
          <p:nvPr>
            <p:ph type="sldNum" sz="quarter" idx="12"/>
          </p:nvPr>
        </p:nvSpPr>
        <p:spPr/>
        <p:txBody>
          <a:bodyPr/>
          <a:lstStyle/>
          <a:p>
            <a:fld id="{4A1A392C-2930-4DE8-9129-E5A07098318F}" type="slidenum">
              <a:rPr lang="en-GB" smtClean="0"/>
              <a:t>‹#›</a:t>
            </a:fld>
            <a:endParaRPr lang="en-GB"/>
          </a:p>
        </p:txBody>
      </p:sp>
    </p:spTree>
    <p:extLst>
      <p:ext uri="{BB962C8B-B14F-4D97-AF65-F5344CB8AC3E}">
        <p14:creationId xmlns:p14="http://schemas.microsoft.com/office/powerpoint/2010/main" val="3834472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60D3A-C6AE-4B4A-96C9-53D780C94C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F8E899-2106-4E21-9424-2B576B02D9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1EFFC9-A8B8-4D86-8B5E-155F5BE23797}"/>
              </a:ext>
            </a:extLst>
          </p:cNvPr>
          <p:cNvSpPr>
            <a:spLocks noGrp="1"/>
          </p:cNvSpPr>
          <p:nvPr>
            <p:ph type="dt" sz="half" idx="10"/>
          </p:nvPr>
        </p:nvSpPr>
        <p:spPr/>
        <p:txBody>
          <a:bodyPr/>
          <a:lstStyle/>
          <a:p>
            <a:fld id="{62F82F62-430E-4D77-973F-69F90B5C1E97}" type="datetimeFigureOut">
              <a:rPr lang="en-GB" smtClean="0"/>
              <a:t>11/09/2020</a:t>
            </a:fld>
            <a:endParaRPr lang="en-GB"/>
          </a:p>
        </p:txBody>
      </p:sp>
      <p:sp>
        <p:nvSpPr>
          <p:cNvPr id="5" name="Footer Placeholder 4">
            <a:extLst>
              <a:ext uri="{FF2B5EF4-FFF2-40B4-BE49-F238E27FC236}">
                <a16:creationId xmlns:a16="http://schemas.microsoft.com/office/drawing/2014/main" id="{4B4200C1-47D5-462A-9978-58592262EA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387B78-B5EA-4FE4-BBB5-256115A4BB84}"/>
              </a:ext>
            </a:extLst>
          </p:cNvPr>
          <p:cNvSpPr>
            <a:spLocks noGrp="1"/>
          </p:cNvSpPr>
          <p:nvPr>
            <p:ph type="sldNum" sz="quarter" idx="12"/>
          </p:nvPr>
        </p:nvSpPr>
        <p:spPr/>
        <p:txBody>
          <a:bodyPr/>
          <a:lstStyle/>
          <a:p>
            <a:fld id="{4A1A392C-2930-4DE8-9129-E5A07098318F}" type="slidenum">
              <a:rPr lang="en-GB" smtClean="0"/>
              <a:t>‹#›</a:t>
            </a:fld>
            <a:endParaRPr lang="en-GB"/>
          </a:p>
        </p:txBody>
      </p:sp>
    </p:spTree>
    <p:extLst>
      <p:ext uri="{BB962C8B-B14F-4D97-AF65-F5344CB8AC3E}">
        <p14:creationId xmlns:p14="http://schemas.microsoft.com/office/powerpoint/2010/main" val="60566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07395-7E4D-4F94-876B-F40B0306BD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55D6F7-0E01-4645-87B6-0B042236019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AC7301-8B1D-408E-BF9C-162D8BF325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A98599-5724-4C8D-A8A9-2571AA54C625}"/>
              </a:ext>
            </a:extLst>
          </p:cNvPr>
          <p:cNvSpPr>
            <a:spLocks noGrp="1"/>
          </p:cNvSpPr>
          <p:nvPr>
            <p:ph type="dt" sz="half" idx="10"/>
          </p:nvPr>
        </p:nvSpPr>
        <p:spPr/>
        <p:txBody>
          <a:bodyPr/>
          <a:lstStyle/>
          <a:p>
            <a:fld id="{62F82F62-430E-4D77-973F-69F90B5C1E97}" type="datetimeFigureOut">
              <a:rPr lang="en-GB" smtClean="0"/>
              <a:t>11/09/2020</a:t>
            </a:fld>
            <a:endParaRPr lang="en-GB"/>
          </a:p>
        </p:txBody>
      </p:sp>
      <p:sp>
        <p:nvSpPr>
          <p:cNvPr id="6" name="Footer Placeholder 5">
            <a:extLst>
              <a:ext uri="{FF2B5EF4-FFF2-40B4-BE49-F238E27FC236}">
                <a16:creationId xmlns:a16="http://schemas.microsoft.com/office/drawing/2014/main" id="{C75C3318-CA11-44F5-80B0-35295EBE53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146AD8-7399-4CA2-A5E1-46BCD49C0D0E}"/>
              </a:ext>
            </a:extLst>
          </p:cNvPr>
          <p:cNvSpPr>
            <a:spLocks noGrp="1"/>
          </p:cNvSpPr>
          <p:nvPr>
            <p:ph type="sldNum" sz="quarter" idx="12"/>
          </p:nvPr>
        </p:nvSpPr>
        <p:spPr/>
        <p:txBody>
          <a:bodyPr/>
          <a:lstStyle/>
          <a:p>
            <a:fld id="{4A1A392C-2930-4DE8-9129-E5A07098318F}" type="slidenum">
              <a:rPr lang="en-GB" smtClean="0"/>
              <a:t>‹#›</a:t>
            </a:fld>
            <a:endParaRPr lang="en-GB"/>
          </a:p>
        </p:txBody>
      </p:sp>
    </p:spTree>
    <p:extLst>
      <p:ext uri="{BB962C8B-B14F-4D97-AF65-F5344CB8AC3E}">
        <p14:creationId xmlns:p14="http://schemas.microsoft.com/office/powerpoint/2010/main" val="2224410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3C4F5-8C5A-47AB-8B15-8500E5B43B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99C77F-5284-4E7E-8763-F4B07D646E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CBE4C7-2A90-4F4C-AAFB-343592CCD3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5E5E5AF-8247-4482-94D0-F0B54AEAB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C5EB2D-D703-405E-90D7-90F0FFF7EE6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5A31F2-F962-49B8-B9A2-7CD74298EF8E}"/>
              </a:ext>
            </a:extLst>
          </p:cNvPr>
          <p:cNvSpPr>
            <a:spLocks noGrp="1"/>
          </p:cNvSpPr>
          <p:nvPr>
            <p:ph type="dt" sz="half" idx="10"/>
          </p:nvPr>
        </p:nvSpPr>
        <p:spPr/>
        <p:txBody>
          <a:bodyPr/>
          <a:lstStyle/>
          <a:p>
            <a:fld id="{62F82F62-430E-4D77-973F-69F90B5C1E97}" type="datetimeFigureOut">
              <a:rPr lang="en-GB" smtClean="0"/>
              <a:t>11/09/2020</a:t>
            </a:fld>
            <a:endParaRPr lang="en-GB"/>
          </a:p>
        </p:txBody>
      </p:sp>
      <p:sp>
        <p:nvSpPr>
          <p:cNvPr id="8" name="Footer Placeholder 7">
            <a:extLst>
              <a:ext uri="{FF2B5EF4-FFF2-40B4-BE49-F238E27FC236}">
                <a16:creationId xmlns:a16="http://schemas.microsoft.com/office/drawing/2014/main" id="{6FBC6C36-8083-47EE-9E04-C0F063C3F51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EAA97E-D2C6-442D-9CB0-9A3FCC8D226F}"/>
              </a:ext>
            </a:extLst>
          </p:cNvPr>
          <p:cNvSpPr>
            <a:spLocks noGrp="1"/>
          </p:cNvSpPr>
          <p:nvPr>
            <p:ph type="sldNum" sz="quarter" idx="12"/>
          </p:nvPr>
        </p:nvSpPr>
        <p:spPr/>
        <p:txBody>
          <a:bodyPr/>
          <a:lstStyle/>
          <a:p>
            <a:fld id="{4A1A392C-2930-4DE8-9129-E5A07098318F}" type="slidenum">
              <a:rPr lang="en-GB" smtClean="0"/>
              <a:t>‹#›</a:t>
            </a:fld>
            <a:endParaRPr lang="en-GB"/>
          </a:p>
        </p:txBody>
      </p:sp>
    </p:spTree>
    <p:extLst>
      <p:ext uri="{BB962C8B-B14F-4D97-AF65-F5344CB8AC3E}">
        <p14:creationId xmlns:p14="http://schemas.microsoft.com/office/powerpoint/2010/main" val="8834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0E9DC-D384-4D25-8059-31F199F213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ECEAD64-7C91-47B4-9ADC-ACBB75830AA5}"/>
              </a:ext>
            </a:extLst>
          </p:cNvPr>
          <p:cNvSpPr>
            <a:spLocks noGrp="1"/>
          </p:cNvSpPr>
          <p:nvPr>
            <p:ph type="dt" sz="half" idx="10"/>
          </p:nvPr>
        </p:nvSpPr>
        <p:spPr/>
        <p:txBody>
          <a:bodyPr/>
          <a:lstStyle/>
          <a:p>
            <a:fld id="{62F82F62-430E-4D77-973F-69F90B5C1E97}" type="datetimeFigureOut">
              <a:rPr lang="en-GB" smtClean="0"/>
              <a:t>11/09/2020</a:t>
            </a:fld>
            <a:endParaRPr lang="en-GB"/>
          </a:p>
        </p:txBody>
      </p:sp>
      <p:sp>
        <p:nvSpPr>
          <p:cNvPr id="4" name="Footer Placeholder 3">
            <a:extLst>
              <a:ext uri="{FF2B5EF4-FFF2-40B4-BE49-F238E27FC236}">
                <a16:creationId xmlns:a16="http://schemas.microsoft.com/office/drawing/2014/main" id="{1EE58E99-7A18-49D0-B750-08BA56CA34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5BEB415-1024-4DA1-987A-57CB3F132E50}"/>
              </a:ext>
            </a:extLst>
          </p:cNvPr>
          <p:cNvSpPr>
            <a:spLocks noGrp="1"/>
          </p:cNvSpPr>
          <p:nvPr>
            <p:ph type="sldNum" sz="quarter" idx="12"/>
          </p:nvPr>
        </p:nvSpPr>
        <p:spPr/>
        <p:txBody>
          <a:bodyPr/>
          <a:lstStyle/>
          <a:p>
            <a:fld id="{4A1A392C-2930-4DE8-9129-E5A07098318F}" type="slidenum">
              <a:rPr lang="en-GB" smtClean="0"/>
              <a:t>‹#›</a:t>
            </a:fld>
            <a:endParaRPr lang="en-GB"/>
          </a:p>
        </p:txBody>
      </p:sp>
    </p:spTree>
    <p:extLst>
      <p:ext uri="{BB962C8B-B14F-4D97-AF65-F5344CB8AC3E}">
        <p14:creationId xmlns:p14="http://schemas.microsoft.com/office/powerpoint/2010/main" val="423742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B160-FA38-4CC3-9E96-0CC3C88695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1A90D1-9907-4A88-B059-4B9C4B4FA7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0C1870-B1AA-48F9-9B75-DD0397D1F0AA}"/>
              </a:ext>
            </a:extLst>
          </p:cNvPr>
          <p:cNvSpPr>
            <a:spLocks noGrp="1"/>
          </p:cNvSpPr>
          <p:nvPr>
            <p:ph type="dt" sz="half" idx="10"/>
          </p:nvPr>
        </p:nvSpPr>
        <p:spPr/>
        <p:txBody>
          <a:bodyPr/>
          <a:lstStyle/>
          <a:p>
            <a:fld id="{ED19A36B-6C34-4982-9F79-6DA6C487307C}" type="datetimeFigureOut">
              <a:rPr lang="en-GB" smtClean="0"/>
              <a:t>11/09/2020</a:t>
            </a:fld>
            <a:endParaRPr lang="en-GB"/>
          </a:p>
        </p:txBody>
      </p:sp>
      <p:sp>
        <p:nvSpPr>
          <p:cNvPr id="5" name="Footer Placeholder 4">
            <a:extLst>
              <a:ext uri="{FF2B5EF4-FFF2-40B4-BE49-F238E27FC236}">
                <a16:creationId xmlns:a16="http://schemas.microsoft.com/office/drawing/2014/main" id="{140351A3-9DD9-45CC-89E1-7C1D20F5CB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57DD2-0071-40FE-89A5-901D6F711CD4}"/>
              </a:ext>
            </a:extLst>
          </p:cNvPr>
          <p:cNvSpPr>
            <a:spLocks noGrp="1"/>
          </p:cNvSpPr>
          <p:nvPr>
            <p:ph type="sldNum" sz="quarter" idx="12"/>
          </p:nvPr>
        </p:nvSpPr>
        <p:spPr/>
        <p:txBody>
          <a:bodyPr/>
          <a:lstStyle/>
          <a:p>
            <a:fld id="{D6B4A4C7-D1C2-4757-9EB1-61EB49DE1EFE}" type="slidenum">
              <a:rPr lang="en-GB" smtClean="0"/>
              <a:t>‹#›</a:t>
            </a:fld>
            <a:endParaRPr lang="en-GB"/>
          </a:p>
        </p:txBody>
      </p:sp>
    </p:spTree>
    <p:extLst>
      <p:ext uri="{BB962C8B-B14F-4D97-AF65-F5344CB8AC3E}">
        <p14:creationId xmlns:p14="http://schemas.microsoft.com/office/powerpoint/2010/main" val="3616676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299AA3-8179-428C-B230-B8AB784B643A}"/>
              </a:ext>
            </a:extLst>
          </p:cNvPr>
          <p:cNvSpPr>
            <a:spLocks noGrp="1"/>
          </p:cNvSpPr>
          <p:nvPr>
            <p:ph type="dt" sz="half" idx="10"/>
          </p:nvPr>
        </p:nvSpPr>
        <p:spPr/>
        <p:txBody>
          <a:bodyPr/>
          <a:lstStyle/>
          <a:p>
            <a:fld id="{62F82F62-430E-4D77-973F-69F90B5C1E97}" type="datetimeFigureOut">
              <a:rPr lang="en-GB" smtClean="0"/>
              <a:t>11/09/2020</a:t>
            </a:fld>
            <a:endParaRPr lang="en-GB"/>
          </a:p>
        </p:txBody>
      </p:sp>
      <p:sp>
        <p:nvSpPr>
          <p:cNvPr id="3" name="Footer Placeholder 2">
            <a:extLst>
              <a:ext uri="{FF2B5EF4-FFF2-40B4-BE49-F238E27FC236}">
                <a16:creationId xmlns:a16="http://schemas.microsoft.com/office/drawing/2014/main" id="{F0D91ADC-EE87-49B5-ADEC-DD5423E446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DBDAD1-2F4D-4FCC-8BAB-FA72E4F65F7F}"/>
              </a:ext>
            </a:extLst>
          </p:cNvPr>
          <p:cNvSpPr>
            <a:spLocks noGrp="1"/>
          </p:cNvSpPr>
          <p:nvPr>
            <p:ph type="sldNum" sz="quarter" idx="12"/>
          </p:nvPr>
        </p:nvSpPr>
        <p:spPr/>
        <p:txBody>
          <a:bodyPr/>
          <a:lstStyle/>
          <a:p>
            <a:fld id="{4A1A392C-2930-4DE8-9129-E5A07098318F}" type="slidenum">
              <a:rPr lang="en-GB" smtClean="0"/>
              <a:t>‹#›</a:t>
            </a:fld>
            <a:endParaRPr lang="en-GB"/>
          </a:p>
        </p:txBody>
      </p:sp>
    </p:spTree>
    <p:extLst>
      <p:ext uri="{BB962C8B-B14F-4D97-AF65-F5344CB8AC3E}">
        <p14:creationId xmlns:p14="http://schemas.microsoft.com/office/powerpoint/2010/main" val="4129800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D2DD-2F01-45D3-AD66-30B06C418D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852C841-20D5-469E-8D98-D8EA31CE29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434ACF-C09E-4BDD-A11E-6860D45BBA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90C3E1-27B3-4280-8431-E39900138C94}"/>
              </a:ext>
            </a:extLst>
          </p:cNvPr>
          <p:cNvSpPr>
            <a:spLocks noGrp="1"/>
          </p:cNvSpPr>
          <p:nvPr>
            <p:ph type="dt" sz="half" idx="10"/>
          </p:nvPr>
        </p:nvSpPr>
        <p:spPr/>
        <p:txBody>
          <a:bodyPr/>
          <a:lstStyle/>
          <a:p>
            <a:fld id="{62F82F62-430E-4D77-973F-69F90B5C1E97}" type="datetimeFigureOut">
              <a:rPr lang="en-GB" smtClean="0"/>
              <a:t>11/09/2020</a:t>
            </a:fld>
            <a:endParaRPr lang="en-GB"/>
          </a:p>
        </p:txBody>
      </p:sp>
      <p:sp>
        <p:nvSpPr>
          <p:cNvPr id="6" name="Footer Placeholder 5">
            <a:extLst>
              <a:ext uri="{FF2B5EF4-FFF2-40B4-BE49-F238E27FC236}">
                <a16:creationId xmlns:a16="http://schemas.microsoft.com/office/drawing/2014/main" id="{5CB30826-513D-4F8A-8CD4-352F7FEE8C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CC9DB0-CDF0-4652-AB68-1742FFEFE6EF}"/>
              </a:ext>
            </a:extLst>
          </p:cNvPr>
          <p:cNvSpPr>
            <a:spLocks noGrp="1"/>
          </p:cNvSpPr>
          <p:nvPr>
            <p:ph type="sldNum" sz="quarter" idx="12"/>
          </p:nvPr>
        </p:nvSpPr>
        <p:spPr/>
        <p:txBody>
          <a:bodyPr/>
          <a:lstStyle/>
          <a:p>
            <a:fld id="{4A1A392C-2930-4DE8-9129-E5A07098318F}" type="slidenum">
              <a:rPr lang="en-GB" smtClean="0"/>
              <a:t>‹#›</a:t>
            </a:fld>
            <a:endParaRPr lang="en-GB"/>
          </a:p>
        </p:txBody>
      </p:sp>
    </p:spTree>
    <p:extLst>
      <p:ext uri="{BB962C8B-B14F-4D97-AF65-F5344CB8AC3E}">
        <p14:creationId xmlns:p14="http://schemas.microsoft.com/office/powerpoint/2010/main" val="249529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8F48A-C986-4988-82D4-134CDFE0E2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6D93F26-B40A-455D-AFA8-83D379842B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3148AE-B31E-4DEB-A0D5-DC882CD68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952660-96E2-4236-BF3F-EAE6C9114BCF}"/>
              </a:ext>
            </a:extLst>
          </p:cNvPr>
          <p:cNvSpPr>
            <a:spLocks noGrp="1"/>
          </p:cNvSpPr>
          <p:nvPr>
            <p:ph type="dt" sz="half" idx="10"/>
          </p:nvPr>
        </p:nvSpPr>
        <p:spPr/>
        <p:txBody>
          <a:bodyPr/>
          <a:lstStyle/>
          <a:p>
            <a:fld id="{62F82F62-430E-4D77-973F-69F90B5C1E97}" type="datetimeFigureOut">
              <a:rPr lang="en-GB" smtClean="0"/>
              <a:t>11/09/2020</a:t>
            </a:fld>
            <a:endParaRPr lang="en-GB"/>
          </a:p>
        </p:txBody>
      </p:sp>
      <p:sp>
        <p:nvSpPr>
          <p:cNvPr id="6" name="Footer Placeholder 5">
            <a:extLst>
              <a:ext uri="{FF2B5EF4-FFF2-40B4-BE49-F238E27FC236}">
                <a16:creationId xmlns:a16="http://schemas.microsoft.com/office/drawing/2014/main" id="{A9FDA6EE-6356-44E0-BCEE-A3F526E529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89ABA4-00CE-4150-9271-23059D421400}"/>
              </a:ext>
            </a:extLst>
          </p:cNvPr>
          <p:cNvSpPr>
            <a:spLocks noGrp="1"/>
          </p:cNvSpPr>
          <p:nvPr>
            <p:ph type="sldNum" sz="quarter" idx="12"/>
          </p:nvPr>
        </p:nvSpPr>
        <p:spPr/>
        <p:txBody>
          <a:bodyPr/>
          <a:lstStyle/>
          <a:p>
            <a:fld id="{4A1A392C-2930-4DE8-9129-E5A07098318F}" type="slidenum">
              <a:rPr lang="en-GB" smtClean="0"/>
              <a:t>‹#›</a:t>
            </a:fld>
            <a:endParaRPr lang="en-GB"/>
          </a:p>
        </p:txBody>
      </p:sp>
    </p:spTree>
    <p:extLst>
      <p:ext uri="{BB962C8B-B14F-4D97-AF65-F5344CB8AC3E}">
        <p14:creationId xmlns:p14="http://schemas.microsoft.com/office/powerpoint/2010/main" val="3061188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BD7BC-219E-4879-AEA2-EA6A62EF80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39861C-5729-4BA6-9D26-A3C923769D6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19467B-E8FE-4C03-AE2B-60968F0F3C39}"/>
              </a:ext>
            </a:extLst>
          </p:cNvPr>
          <p:cNvSpPr>
            <a:spLocks noGrp="1"/>
          </p:cNvSpPr>
          <p:nvPr>
            <p:ph type="dt" sz="half" idx="10"/>
          </p:nvPr>
        </p:nvSpPr>
        <p:spPr/>
        <p:txBody>
          <a:bodyPr/>
          <a:lstStyle/>
          <a:p>
            <a:fld id="{62F82F62-430E-4D77-973F-69F90B5C1E97}" type="datetimeFigureOut">
              <a:rPr lang="en-GB" smtClean="0"/>
              <a:t>11/09/2020</a:t>
            </a:fld>
            <a:endParaRPr lang="en-GB"/>
          </a:p>
        </p:txBody>
      </p:sp>
      <p:sp>
        <p:nvSpPr>
          <p:cNvPr id="5" name="Footer Placeholder 4">
            <a:extLst>
              <a:ext uri="{FF2B5EF4-FFF2-40B4-BE49-F238E27FC236}">
                <a16:creationId xmlns:a16="http://schemas.microsoft.com/office/drawing/2014/main" id="{3B537B5C-0BFD-4C84-8059-57CCCB2D0A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A8205F-3CEC-4FDC-ABA4-FD6C8F47D7E4}"/>
              </a:ext>
            </a:extLst>
          </p:cNvPr>
          <p:cNvSpPr>
            <a:spLocks noGrp="1"/>
          </p:cNvSpPr>
          <p:nvPr>
            <p:ph type="sldNum" sz="quarter" idx="12"/>
          </p:nvPr>
        </p:nvSpPr>
        <p:spPr/>
        <p:txBody>
          <a:bodyPr/>
          <a:lstStyle/>
          <a:p>
            <a:fld id="{4A1A392C-2930-4DE8-9129-E5A07098318F}" type="slidenum">
              <a:rPr lang="en-GB" smtClean="0"/>
              <a:t>‹#›</a:t>
            </a:fld>
            <a:endParaRPr lang="en-GB"/>
          </a:p>
        </p:txBody>
      </p:sp>
    </p:spTree>
    <p:extLst>
      <p:ext uri="{BB962C8B-B14F-4D97-AF65-F5344CB8AC3E}">
        <p14:creationId xmlns:p14="http://schemas.microsoft.com/office/powerpoint/2010/main" val="2610521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CE5CF3-28A8-4EA2-9D0D-F9A61DBBF0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89591F-2661-4167-8135-2641F8A9FEE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29EF21-AA14-448D-9467-DE67196BFFDE}"/>
              </a:ext>
            </a:extLst>
          </p:cNvPr>
          <p:cNvSpPr>
            <a:spLocks noGrp="1"/>
          </p:cNvSpPr>
          <p:nvPr>
            <p:ph type="dt" sz="half" idx="10"/>
          </p:nvPr>
        </p:nvSpPr>
        <p:spPr/>
        <p:txBody>
          <a:bodyPr/>
          <a:lstStyle/>
          <a:p>
            <a:fld id="{62F82F62-430E-4D77-973F-69F90B5C1E97}" type="datetimeFigureOut">
              <a:rPr lang="en-GB" smtClean="0"/>
              <a:t>11/09/2020</a:t>
            </a:fld>
            <a:endParaRPr lang="en-GB"/>
          </a:p>
        </p:txBody>
      </p:sp>
      <p:sp>
        <p:nvSpPr>
          <p:cNvPr id="5" name="Footer Placeholder 4">
            <a:extLst>
              <a:ext uri="{FF2B5EF4-FFF2-40B4-BE49-F238E27FC236}">
                <a16:creationId xmlns:a16="http://schemas.microsoft.com/office/drawing/2014/main" id="{6261AB3A-6AD6-409F-A51E-05192FA14E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8A0CA6-1A2D-4321-9EC3-E43DFC10BFAC}"/>
              </a:ext>
            </a:extLst>
          </p:cNvPr>
          <p:cNvSpPr>
            <a:spLocks noGrp="1"/>
          </p:cNvSpPr>
          <p:nvPr>
            <p:ph type="sldNum" sz="quarter" idx="12"/>
          </p:nvPr>
        </p:nvSpPr>
        <p:spPr/>
        <p:txBody>
          <a:bodyPr/>
          <a:lstStyle/>
          <a:p>
            <a:fld id="{4A1A392C-2930-4DE8-9129-E5A07098318F}" type="slidenum">
              <a:rPr lang="en-GB" smtClean="0"/>
              <a:t>‹#›</a:t>
            </a:fld>
            <a:endParaRPr lang="en-GB"/>
          </a:p>
        </p:txBody>
      </p:sp>
    </p:spTree>
    <p:extLst>
      <p:ext uri="{BB962C8B-B14F-4D97-AF65-F5344CB8AC3E}">
        <p14:creationId xmlns:p14="http://schemas.microsoft.com/office/powerpoint/2010/main" val="213529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hree Column Layout with scaling question and scale footer">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96BAAD54-0D4A-424D-B5B2-EC4A938C64D4}"/>
              </a:ext>
            </a:extLst>
          </p:cNvPr>
          <p:cNvCxnSpPr>
            <a:cxnSpLocks/>
          </p:cNvCxnSpPr>
          <p:nvPr userDrawn="1"/>
        </p:nvCxnSpPr>
        <p:spPr>
          <a:xfrm>
            <a:off x="4078800" y="625475"/>
            <a:ext cx="0" cy="4367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A5E419C-32A2-1948-A56A-E9E3F0370FD5}"/>
              </a:ext>
            </a:extLst>
          </p:cNvPr>
          <p:cNvCxnSpPr>
            <a:cxnSpLocks/>
          </p:cNvCxnSpPr>
          <p:nvPr userDrawn="1"/>
        </p:nvCxnSpPr>
        <p:spPr>
          <a:xfrm>
            <a:off x="8163439" y="625475"/>
            <a:ext cx="0" cy="4387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7E63311-E07A-834C-8DAA-92B69AFA316A}"/>
              </a:ext>
            </a:extLst>
          </p:cNvPr>
          <p:cNvCxnSpPr/>
          <p:nvPr userDrawn="1"/>
        </p:nvCxnSpPr>
        <p:spPr>
          <a:xfrm>
            <a:off x="0" y="635431"/>
            <a:ext cx="1224000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 Placeholder 34">
            <a:extLst>
              <a:ext uri="{FF2B5EF4-FFF2-40B4-BE49-F238E27FC236}">
                <a16:creationId xmlns:a16="http://schemas.microsoft.com/office/drawing/2014/main" id="{23F395E8-EF13-CF45-B607-6B235654DBB9}"/>
              </a:ext>
            </a:extLst>
          </p:cNvPr>
          <p:cNvSpPr>
            <a:spLocks noGrp="1"/>
          </p:cNvSpPr>
          <p:nvPr>
            <p:ph type="body" sz="quarter" idx="10" hasCustomPrompt="1"/>
          </p:nvPr>
        </p:nvSpPr>
        <p:spPr>
          <a:xfrm>
            <a:off x="-7551" y="691538"/>
            <a:ext cx="4078288" cy="627063"/>
          </a:xfrm>
        </p:spPr>
        <p:txBody>
          <a:bodyPr anchor="ctr">
            <a:normAutofit/>
          </a:bodyPr>
          <a:lstStyle>
            <a:lvl1pPr marL="0" indent="0" algn="ctr">
              <a:buFontTx/>
              <a:buNone/>
              <a:defRPr sz="2000" b="1" i="0">
                <a:solidFill>
                  <a:srgbClr val="1B75BC"/>
                </a:solidFill>
                <a:latin typeface="NexusSans-Bold" pitchFamily="2" charset="77"/>
              </a:defRPr>
            </a:lvl1pPr>
          </a:lstStyle>
          <a:p>
            <a:pPr lvl="0"/>
            <a:r>
              <a:rPr lang="en-US" dirty="0"/>
              <a:t>Edit Column Heading</a:t>
            </a:r>
          </a:p>
        </p:txBody>
      </p:sp>
      <p:sp>
        <p:nvSpPr>
          <p:cNvPr id="37" name="Text Placeholder 34">
            <a:extLst>
              <a:ext uri="{FF2B5EF4-FFF2-40B4-BE49-F238E27FC236}">
                <a16:creationId xmlns:a16="http://schemas.microsoft.com/office/drawing/2014/main" id="{B92866A6-66B9-6841-8F1C-1AB10A9D7577}"/>
              </a:ext>
            </a:extLst>
          </p:cNvPr>
          <p:cNvSpPr>
            <a:spLocks noGrp="1"/>
          </p:cNvSpPr>
          <p:nvPr>
            <p:ph type="body" sz="quarter" idx="11" hasCustomPrompt="1"/>
          </p:nvPr>
        </p:nvSpPr>
        <p:spPr>
          <a:xfrm>
            <a:off x="4086864" y="701092"/>
            <a:ext cx="4068513" cy="617509"/>
          </a:xfrm>
        </p:spPr>
        <p:txBody>
          <a:bodyPr anchor="ctr">
            <a:normAutofit/>
          </a:bodyPr>
          <a:lstStyle>
            <a:lvl1pPr marL="0" indent="0" algn="ctr">
              <a:buFontTx/>
              <a:buNone/>
              <a:defRPr sz="2000" b="1" i="0">
                <a:solidFill>
                  <a:srgbClr val="1B75BC"/>
                </a:solidFill>
                <a:latin typeface="NexusSans-Bold" pitchFamily="2" charset="77"/>
              </a:defRPr>
            </a:lvl1pPr>
          </a:lstStyle>
          <a:p>
            <a:pPr lvl="0"/>
            <a:r>
              <a:rPr lang="en-US" dirty="0"/>
              <a:t>Edit Column Heading</a:t>
            </a:r>
          </a:p>
        </p:txBody>
      </p:sp>
      <p:sp>
        <p:nvSpPr>
          <p:cNvPr id="38" name="Text Placeholder 34">
            <a:extLst>
              <a:ext uri="{FF2B5EF4-FFF2-40B4-BE49-F238E27FC236}">
                <a16:creationId xmlns:a16="http://schemas.microsoft.com/office/drawing/2014/main" id="{6C1AB7E4-9349-C846-9C21-FDC09CF2514C}"/>
              </a:ext>
            </a:extLst>
          </p:cNvPr>
          <p:cNvSpPr>
            <a:spLocks noGrp="1"/>
          </p:cNvSpPr>
          <p:nvPr>
            <p:ph type="body" sz="quarter" idx="12" hasCustomPrompt="1"/>
          </p:nvPr>
        </p:nvSpPr>
        <p:spPr>
          <a:xfrm>
            <a:off x="8197226" y="701093"/>
            <a:ext cx="3994775" cy="627063"/>
          </a:xfrm>
        </p:spPr>
        <p:txBody>
          <a:bodyPr anchor="ctr">
            <a:normAutofit/>
          </a:bodyPr>
          <a:lstStyle>
            <a:lvl1pPr marL="0" indent="0" algn="ctr">
              <a:buFontTx/>
              <a:buNone/>
              <a:defRPr sz="2000" b="1" i="0">
                <a:solidFill>
                  <a:srgbClr val="1B75BC"/>
                </a:solidFill>
                <a:latin typeface="NexusSans-Bold" pitchFamily="2" charset="77"/>
              </a:defRPr>
            </a:lvl1pPr>
          </a:lstStyle>
          <a:p>
            <a:pPr lvl="0"/>
            <a:r>
              <a:rPr lang="en-US" dirty="0"/>
              <a:t>Edit Column Heading</a:t>
            </a:r>
          </a:p>
        </p:txBody>
      </p:sp>
      <p:sp>
        <p:nvSpPr>
          <p:cNvPr id="40" name="Text Placeholder 39">
            <a:extLst>
              <a:ext uri="{FF2B5EF4-FFF2-40B4-BE49-F238E27FC236}">
                <a16:creationId xmlns:a16="http://schemas.microsoft.com/office/drawing/2014/main" id="{F705D8CE-86A8-B847-86FF-4D11DDD3CF7F}"/>
              </a:ext>
            </a:extLst>
          </p:cNvPr>
          <p:cNvSpPr>
            <a:spLocks noGrp="1"/>
          </p:cNvSpPr>
          <p:nvPr>
            <p:ph type="body" sz="quarter" idx="13" hasCustomPrompt="1"/>
          </p:nvPr>
        </p:nvSpPr>
        <p:spPr>
          <a:xfrm>
            <a:off x="1" y="1338611"/>
            <a:ext cx="4094163" cy="3654706"/>
          </a:xfrm>
        </p:spPr>
        <p:txBody>
          <a:bodyPr lIns="144000" tIns="144000" rIns="144000" bIns="144000">
            <a:normAutofit/>
          </a:bodyPr>
          <a:lstStyle>
            <a:lvl1pPr marL="0" indent="0">
              <a:buFontTx/>
              <a:buNone/>
              <a:defRPr sz="1800"/>
            </a:lvl1pPr>
          </a:lstStyle>
          <a:p>
            <a:pPr lvl="0"/>
            <a:r>
              <a:rPr lang="en-US" dirty="0"/>
              <a:t>Edit Column Text</a:t>
            </a:r>
          </a:p>
        </p:txBody>
      </p:sp>
      <p:sp>
        <p:nvSpPr>
          <p:cNvPr id="41" name="Text Placeholder 39">
            <a:extLst>
              <a:ext uri="{FF2B5EF4-FFF2-40B4-BE49-F238E27FC236}">
                <a16:creationId xmlns:a16="http://schemas.microsoft.com/office/drawing/2014/main" id="{311F1BB3-566D-E643-B95F-47747C4806ED}"/>
              </a:ext>
            </a:extLst>
          </p:cNvPr>
          <p:cNvSpPr>
            <a:spLocks noGrp="1"/>
          </p:cNvSpPr>
          <p:nvPr>
            <p:ph type="body" sz="quarter" idx="14" hasCustomPrompt="1"/>
          </p:nvPr>
        </p:nvSpPr>
        <p:spPr>
          <a:xfrm>
            <a:off x="4113017" y="1338610"/>
            <a:ext cx="4029139" cy="3674715"/>
          </a:xfrm>
        </p:spPr>
        <p:txBody>
          <a:bodyPr lIns="144000" tIns="144000" rIns="144000" bIns="144000">
            <a:normAutofit/>
          </a:bodyPr>
          <a:lstStyle>
            <a:lvl1pPr marL="0" indent="0">
              <a:buFontTx/>
              <a:buNone/>
              <a:defRPr sz="1800"/>
            </a:lvl1pPr>
          </a:lstStyle>
          <a:p>
            <a:pPr lvl="0"/>
            <a:r>
              <a:rPr lang="en-US" dirty="0"/>
              <a:t>Edit Column Text</a:t>
            </a:r>
          </a:p>
        </p:txBody>
      </p:sp>
      <p:sp>
        <p:nvSpPr>
          <p:cNvPr id="42" name="Text Placeholder 39">
            <a:extLst>
              <a:ext uri="{FF2B5EF4-FFF2-40B4-BE49-F238E27FC236}">
                <a16:creationId xmlns:a16="http://schemas.microsoft.com/office/drawing/2014/main" id="{987939E0-4E7B-3C4A-B15F-5A3E2201C2FD}"/>
              </a:ext>
            </a:extLst>
          </p:cNvPr>
          <p:cNvSpPr>
            <a:spLocks noGrp="1"/>
          </p:cNvSpPr>
          <p:nvPr>
            <p:ph type="body" sz="quarter" idx="15" hasCustomPrompt="1"/>
          </p:nvPr>
        </p:nvSpPr>
        <p:spPr>
          <a:xfrm>
            <a:off x="8170565" y="1338611"/>
            <a:ext cx="4029139" cy="3654706"/>
          </a:xfrm>
        </p:spPr>
        <p:txBody>
          <a:bodyPr lIns="144000" tIns="144000" rIns="144000" bIns="144000">
            <a:normAutofit/>
          </a:bodyPr>
          <a:lstStyle>
            <a:lvl1pPr marL="0" indent="0">
              <a:buFontTx/>
              <a:buNone/>
              <a:defRPr sz="1800"/>
            </a:lvl1pPr>
          </a:lstStyle>
          <a:p>
            <a:pPr lvl="0"/>
            <a:r>
              <a:rPr lang="en-US" dirty="0"/>
              <a:t>Edit Column Text</a:t>
            </a:r>
          </a:p>
        </p:txBody>
      </p:sp>
      <p:sp>
        <p:nvSpPr>
          <p:cNvPr id="5" name="Text Placeholder 4">
            <a:extLst>
              <a:ext uri="{FF2B5EF4-FFF2-40B4-BE49-F238E27FC236}">
                <a16:creationId xmlns:a16="http://schemas.microsoft.com/office/drawing/2014/main" id="{74A11173-879B-AF41-BAAB-FAFA66F30BFB}"/>
              </a:ext>
            </a:extLst>
          </p:cNvPr>
          <p:cNvSpPr>
            <a:spLocks noGrp="1"/>
          </p:cNvSpPr>
          <p:nvPr>
            <p:ph type="body" sz="quarter" idx="16" hasCustomPrompt="1"/>
          </p:nvPr>
        </p:nvSpPr>
        <p:spPr>
          <a:xfrm>
            <a:off x="0" y="-20637"/>
            <a:ext cx="12199939" cy="646113"/>
          </a:xfrm>
        </p:spPr>
        <p:txBody>
          <a:bodyPr anchor="ctr">
            <a:normAutofit/>
          </a:bodyPr>
          <a:lstStyle>
            <a:lvl1pPr marL="0" indent="0" algn="ctr">
              <a:buNone/>
              <a:defRPr sz="3200" b="1" i="0">
                <a:solidFill>
                  <a:srgbClr val="1B75BC"/>
                </a:solidFill>
                <a:latin typeface="NexusSans-Bold" pitchFamily="2" charset="77"/>
              </a:defRPr>
            </a:lvl1pPr>
          </a:lstStyle>
          <a:p>
            <a:pPr lvl="0"/>
            <a:r>
              <a:rPr lang="en-US" dirty="0"/>
              <a:t>Edit Table Heading</a:t>
            </a:r>
          </a:p>
        </p:txBody>
      </p:sp>
      <p:pic>
        <p:nvPicPr>
          <p:cNvPr id="9" name="Picture 8" descr="A close up of a logo&#10;&#10;Description automatically generated">
            <a:extLst>
              <a:ext uri="{FF2B5EF4-FFF2-40B4-BE49-F238E27FC236}">
                <a16:creationId xmlns:a16="http://schemas.microsoft.com/office/drawing/2014/main" id="{8BF34DCD-40D7-174E-BCF7-759581301F57}"/>
              </a:ext>
            </a:extLst>
          </p:cNvPr>
          <p:cNvPicPr>
            <a:picLocks noChangeAspect="1"/>
          </p:cNvPicPr>
          <p:nvPr userDrawn="1"/>
        </p:nvPicPr>
        <p:blipFill>
          <a:blip r:embed="rId2"/>
          <a:stretch>
            <a:fillRect/>
          </a:stretch>
        </p:blipFill>
        <p:spPr>
          <a:xfrm>
            <a:off x="74813" y="6020129"/>
            <a:ext cx="11984943" cy="800107"/>
          </a:xfrm>
          <a:prstGeom prst="rect">
            <a:avLst/>
          </a:prstGeom>
        </p:spPr>
      </p:pic>
      <p:sp>
        <p:nvSpPr>
          <p:cNvPr id="3" name="Text Placeholder 2">
            <a:extLst>
              <a:ext uri="{FF2B5EF4-FFF2-40B4-BE49-F238E27FC236}">
                <a16:creationId xmlns:a16="http://schemas.microsoft.com/office/drawing/2014/main" id="{830DA544-497F-434D-B954-103E1E346878}"/>
              </a:ext>
            </a:extLst>
          </p:cNvPr>
          <p:cNvSpPr>
            <a:spLocks noGrp="1"/>
          </p:cNvSpPr>
          <p:nvPr>
            <p:ph type="body" sz="quarter" idx="17" hasCustomPrompt="1"/>
          </p:nvPr>
        </p:nvSpPr>
        <p:spPr>
          <a:xfrm>
            <a:off x="407988" y="5013325"/>
            <a:ext cx="11376025" cy="757237"/>
          </a:xfrm>
        </p:spPr>
        <p:txBody>
          <a:bodyPr anchor="ctr">
            <a:normAutofit/>
          </a:bodyPr>
          <a:lstStyle>
            <a:lvl1pPr marL="0" indent="0">
              <a:buNone/>
              <a:defRPr sz="1200" b="0" i="1">
                <a:solidFill>
                  <a:srgbClr val="1B75BC"/>
                </a:solidFill>
                <a:latin typeface="NexusSans-Italic" pitchFamily="2" charset="77"/>
              </a:defRPr>
            </a:lvl1pPr>
          </a:lstStyle>
          <a:p>
            <a:pPr lvl="0"/>
            <a:r>
              <a:rPr lang="en-AU" dirty="0"/>
              <a:t>Enter scaling question here</a:t>
            </a:r>
          </a:p>
        </p:txBody>
      </p:sp>
    </p:spTree>
    <p:extLst>
      <p:ext uri="{BB962C8B-B14F-4D97-AF65-F5344CB8AC3E}">
        <p14:creationId xmlns:p14="http://schemas.microsoft.com/office/powerpoint/2010/main" val="2275490410"/>
      </p:ext>
    </p:extLst>
  </p:cSld>
  <p:clrMapOvr>
    <a:masterClrMapping/>
  </p:clrMapOvr>
  <p:extLst>
    <p:ext uri="{DCECCB84-F9BA-43D5-87BE-67443E8EF086}">
      <p15:sldGuideLst xmlns:p15="http://schemas.microsoft.com/office/powerpoint/2012/main">
        <p15:guide id="1" orient="horz" pos="315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Three Column Layout with heading and scale footer">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96BAAD54-0D4A-424D-B5B2-EC4A938C64D4}"/>
              </a:ext>
            </a:extLst>
          </p:cNvPr>
          <p:cNvCxnSpPr>
            <a:cxnSpLocks/>
          </p:cNvCxnSpPr>
          <p:nvPr userDrawn="1"/>
        </p:nvCxnSpPr>
        <p:spPr>
          <a:xfrm>
            <a:off x="4078800" y="625475"/>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A5E419C-32A2-1948-A56A-E9E3F0370FD5}"/>
              </a:ext>
            </a:extLst>
          </p:cNvPr>
          <p:cNvCxnSpPr>
            <a:cxnSpLocks/>
          </p:cNvCxnSpPr>
          <p:nvPr userDrawn="1"/>
        </p:nvCxnSpPr>
        <p:spPr>
          <a:xfrm>
            <a:off x="8163439" y="625475"/>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7E63311-E07A-834C-8DAA-92B69AFA316A}"/>
              </a:ext>
            </a:extLst>
          </p:cNvPr>
          <p:cNvCxnSpPr/>
          <p:nvPr userDrawn="1"/>
        </p:nvCxnSpPr>
        <p:spPr>
          <a:xfrm>
            <a:off x="0" y="635431"/>
            <a:ext cx="1224000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 Placeholder 34">
            <a:extLst>
              <a:ext uri="{FF2B5EF4-FFF2-40B4-BE49-F238E27FC236}">
                <a16:creationId xmlns:a16="http://schemas.microsoft.com/office/drawing/2014/main" id="{23F395E8-EF13-CF45-B607-6B235654DBB9}"/>
              </a:ext>
            </a:extLst>
          </p:cNvPr>
          <p:cNvSpPr>
            <a:spLocks noGrp="1"/>
          </p:cNvSpPr>
          <p:nvPr>
            <p:ph type="body" sz="quarter" idx="10" hasCustomPrompt="1"/>
          </p:nvPr>
        </p:nvSpPr>
        <p:spPr>
          <a:xfrm>
            <a:off x="-7551" y="691538"/>
            <a:ext cx="4078288" cy="627063"/>
          </a:xfrm>
        </p:spPr>
        <p:txBody>
          <a:bodyPr anchor="ctr">
            <a:normAutofit/>
          </a:bodyPr>
          <a:lstStyle>
            <a:lvl1pPr marL="0" indent="0" algn="ctr">
              <a:buFontTx/>
              <a:buNone/>
              <a:defRPr sz="2000" b="1" i="0">
                <a:solidFill>
                  <a:srgbClr val="1B75BC"/>
                </a:solidFill>
                <a:latin typeface="NexusSans-Bold" pitchFamily="2" charset="77"/>
              </a:defRPr>
            </a:lvl1pPr>
          </a:lstStyle>
          <a:p>
            <a:pPr lvl="0"/>
            <a:r>
              <a:rPr lang="en-US" dirty="0"/>
              <a:t>Edit Column Heading</a:t>
            </a:r>
          </a:p>
        </p:txBody>
      </p:sp>
      <p:sp>
        <p:nvSpPr>
          <p:cNvPr id="37" name="Text Placeholder 34">
            <a:extLst>
              <a:ext uri="{FF2B5EF4-FFF2-40B4-BE49-F238E27FC236}">
                <a16:creationId xmlns:a16="http://schemas.microsoft.com/office/drawing/2014/main" id="{B92866A6-66B9-6841-8F1C-1AB10A9D7577}"/>
              </a:ext>
            </a:extLst>
          </p:cNvPr>
          <p:cNvSpPr>
            <a:spLocks noGrp="1"/>
          </p:cNvSpPr>
          <p:nvPr>
            <p:ph type="body" sz="quarter" idx="11" hasCustomPrompt="1"/>
          </p:nvPr>
        </p:nvSpPr>
        <p:spPr>
          <a:xfrm>
            <a:off x="4086864" y="701092"/>
            <a:ext cx="4068513" cy="617509"/>
          </a:xfrm>
        </p:spPr>
        <p:txBody>
          <a:bodyPr anchor="ctr">
            <a:normAutofit/>
          </a:bodyPr>
          <a:lstStyle>
            <a:lvl1pPr marL="0" indent="0" algn="ctr">
              <a:buFontTx/>
              <a:buNone/>
              <a:defRPr sz="2000" b="1" i="0">
                <a:solidFill>
                  <a:srgbClr val="1B75BC"/>
                </a:solidFill>
                <a:latin typeface="NexusSans-Bold" pitchFamily="2" charset="77"/>
              </a:defRPr>
            </a:lvl1pPr>
          </a:lstStyle>
          <a:p>
            <a:pPr lvl="0"/>
            <a:r>
              <a:rPr lang="en-US" dirty="0"/>
              <a:t>Edit Column Heading</a:t>
            </a:r>
          </a:p>
        </p:txBody>
      </p:sp>
      <p:sp>
        <p:nvSpPr>
          <p:cNvPr id="38" name="Text Placeholder 34">
            <a:extLst>
              <a:ext uri="{FF2B5EF4-FFF2-40B4-BE49-F238E27FC236}">
                <a16:creationId xmlns:a16="http://schemas.microsoft.com/office/drawing/2014/main" id="{6C1AB7E4-9349-C846-9C21-FDC09CF2514C}"/>
              </a:ext>
            </a:extLst>
          </p:cNvPr>
          <p:cNvSpPr>
            <a:spLocks noGrp="1"/>
          </p:cNvSpPr>
          <p:nvPr>
            <p:ph type="body" sz="quarter" idx="12" hasCustomPrompt="1"/>
          </p:nvPr>
        </p:nvSpPr>
        <p:spPr>
          <a:xfrm>
            <a:off x="8197226" y="701093"/>
            <a:ext cx="3994775" cy="627063"/>
          </a:xfrm>
        </p:spPr>
        <p:txBody>
          <a:bodyPr anchor="ctr">
            <a:normAutofit/>
          </a:bodyPr>
          <a:lstStyle>
            <a:lvl1pPr marL="0" indent="0" algn="ctr">
              <a:buFontTx/>
              <a:buNone/>
              <a:defRPr sz="2000" b="1" i="0">
                <a:solidFill>
                  <a:srgbClr val="1B75BC"/>
                </a:solidFill>
                <a:latin typeface="NexusSans-Bold" pitchFamily="2" charset="77"/>
              </a:defRPr>
            </a:lvl1pPr>
          </a:lstStyle>
          <a:p>
            <a:pPr lvl="0"/>
            <a:r>
              <a:rPr lang="en-US" dirty="0"/>
              <a:t>Edit Column Heading</a:t>
            </a:r>
          </a:p>
        </p:txBody>
      </p:sp>
      <p:sp>
        <p:nvSpPr>
          <p:cNvPr id="40" name="Text Placeholder 39">
            <a:extLst>
              <a:ext uri="{FF2B5EF4-FFF2-40B4-BE49-F238E27FC236}">
                <a16:creationId xmlns:a16="http://schemas.microsoft.com/office/drawing/2014/main" id="{F705D8CE-86A8-B847-86FF-4D11DDD3CF7F}"/>
              </a:ext>
            </a:extLst>
          </p:cNvPr>
          <p:cNvSpPr>
            <a:spLocks noGrp="1"/>
          </p:cNvSpPr>
          <p:nvPr>
            <p:ph type="body" sz="quarter" idx="13" hasCustomPrompt="1"/>
          </p:nvPr>
        </p:nvSpPr>
        <p:spPr>
          <a:xfrm>
            <a:off x="1" y="1338610"/>
            <a:ext cx="4094163" cy="4430367"/>
          </a:xfrm>
        </p:spPr>
        <p:txBody>
          <a:bodyPr lIns="144000" tIns="144000" rIns="144000" bIns="144000">
            <a:normAutofit/>
          </a:bodyPr>
          <a:lstStyle>
            <a:lvl1pPr marL="0" indent="0">
              <a:buFontTx/>
              <a:buNone/>
              <a:defRPr sz="1800"/>
            </a:lvl1pPr>
          </a:lstStyle>
          <a:p>
            <a:pPr lvl="0"/>
            <a:r>
              <a:rPr lang="en-US" dirty="0"/>
              <a:t>Edit Column Text</a:t>
            </a:r>
          </a:p>
        </p:txBody>
      </p:sp>
      <p:sp>
        <p:nvSpPr>
          <p:cNvPr id="41" name="Text Placeholder 39">
            <a:extLst>
              <a:ext uri="{FF2B5EF4-FFF2-40B4-BE49-F238E27FC236}">
                <a16:creationId xmlns:a16="http://schemas.microsoft.com/office/drawing/2014/main" id="{311F1BB3-566D-E643-B95F-47747C4806ED}"/>
              </a:ext>
            </a:extLst>
          </p:cNvPr>
          <p:cNvSpPr>
            <a:spLocks noGrp="1"/>
          </p:cNvSpPr>
          <p:nvPr>
            <p:ph type="body" sz="quarter" idx="14" hasCustomPrompt="1"/>
          </p:nvPr>
        </p:nvSpPr>
        <p:spPr>
          <a:xfrm>
            <a:off x="4113017" y="1338610"/>
            <a:ext cx="4029139" cy="4430367"/>
          </a:xfrm>
        </p:spPr>
        <p:txBody>
          <a:bodyPr lIns="144000" tIns="144000" rIns="144000" bIns="144000">
            <a:normAutofit/>
          </a:bodyPr>
          <a:lstStyle>
            <a:lvl1pPr marL="0" indent="0">
              <a:buFontTx/>
              <a:buNone/>
              <a:defRPr sz="1800"/>
            </a:lvl1pPr>
          </a:lstStyle>
          <a:p>
            <a:pPr lvl="0"/>
            <a:r>
              <a:rPr lang="en-US" dirty="0"/>
              <a:t>Edit Column Text</a:t>
            </a:r>
          </a:p>
        </p:txBody>
      </p:sp>
      <p:sp>
        <p:nvSpPr>
          <p:cNvPr id="42" name="Text Placeholder 39">
            <a:extLst>
              <a:ext uri="{FF2B5EF4-FFF2-40B4-BE49-F238E27FC236}">
                <a16:creationId xmlns:a16="http://schemas.microsoft.com/office/drawing/2014/main" id="{987939E0-4E7B-3C4A-B15F-5A3E2201C2FD}"/>
              </a:ext>
            </a:extLst>
          </p:cNvPr>
          <p:cNvSpPr>
            <a:spLocks noGrp="1"/>
          </p:cNvSpPr>
          <p:nvPr>
            <p:ph type="body" sz="quarter" idx="15" hasCustomPrompt="1"/>
          </p:nvPr>
        </p:nvSpPr>
        <p:spPr>
          <a:xfrm>
            <a:off x="8170565" y="1338610"/>
            <a:ext cx="4029139" cy="4430367"/>
          </a:xfrm>
        </p:spPr>
        <p:txBody>
          <a:bodyPr lIns="144000" tIns="144000" rIns="144000" bIns="144000">
            <a:normAutofit/>
          </a:bodyPr>
          <a:lstStyle>
            <a:lvl1pPr marL="0" indent="0">
              <a:buFontTx/>
              <a:buNone/>
              <a:defRPr sz="1800"/>
            </a:lvl1pPr>
          </a:lstStyle>
          <a:p>
            <a:pPr lvl="0"/>
            <a:r>
              <a:rPr lang="en-US" dirty="0"/>
              <a:t>Edit Column Text</a:t>
            </a:r>
          </a:p>
        </p:txBody>
      </p:sp>
      <p:sp>
        <p:nvSpPr>
          <p:cNvPr id="5" name="Text Placeholder 4">
            <a:extLst>
              <a:ext uri="{FF2B5EF4-FFF2-40B4-BE49-F238E27FC236}">
                <a16:creationId xmlns:a16="http://schemas.microsoft.com/office/drawing/2014/main" id="{74A11173-879B-AF41-BAAB-FAFA66F30BFB}"/>
              </a:ext>
            </a:extLst>
          </p:cNvPr>
          <p:cNvSpPr>
            <a:spLocks noGrp="1"/>
          </p:cNvSpPr>
          <p:nvPr>
            <p:ph type="body" sz="quarter" idx="16" hasCustomPrompt="1"/>
          </p:nvPr>
        </p:nvSpPr>
        <p:spPr>
          <a:xfrm>
            <a:off x="0" y="-20637"/>
            <a:ext cx="12199939" cy="646113"/>
          </a:xfrm>
        </p:spPr>
        <p:txBody>
          <a:bodyPr anchor="ctr">
            <a:normAutofit/>
          </a:bodyPr>
          <a:lstStyle>
            <a:lvl1pPr marL="0" indent="0" algn="ctr">
              <a:buNone/>
              <a:defRPr sz="3200" b="1" i="0">
                <a:solidFill>
                  <a:srgbClr val="1B75BC"/>
                </a:solidFill>
                <a:latin typeface="NexusSans-Bold" pitchFamily="2" charset="77"/>
              </a:defRPr>
            </a:lvl1pPr>
          </a:lstStyle>
          <a:p>
            <a:pPr lvl="0"/>
            <a:r>
              <a:rPr lang="en-US" dirty="0"/>
              <a:t>Edit Table Heading</a:t>
            </a:r>
          </a:p>
        </p:txBody>
      </p:sp>
      <p:pic>
        <p:nvPicPr>
          <p:cNvPr id="9" name="Picture 8" descr="A close up of a logo&#10;&#10;Description automatically generated">
            <a:extLst>
              <a:ext uri="{FF2B5EF4-FFF2-40B4-BE49-F238E27FC236}">
                <a16:creationId xmlns:a16="http://schemas.microsoft.com/office/drawing/2014/main" id="{8BF34DCD-40D7-174E-BCF7-759581301F57}"/>
              </a:ext>
            </a:extLst>
          </p:cNvPr>
          <p:cNvPicPr>
            <a:picLocks noChangeAspect="1"/>
          </p:cNvPicPr>
          <p:nvPr userDrawn="1"/>
        </p:nvPicPr>
        <p:blipFill>
          <a:blip r:embed="rId2"/>
          <a:stretch>
            <a:fillRect/>
          </a:stretch>
        </p:blipFill>
        <p:spPr>
          <a:xfrm>
            <a:off x="74813" y="6020129"/>
            <a:ext cx="11984943" cy="800107"/>
          </a:xfrm>
          <a:prstGeom prst="rect">
            <a:avLst/>
          </a:prstGeom>
        </p:spPr>
      </p:pic>
    </p:spTree>
    <p:extLst>
      <p:ext uri="{BB962C8B-B14F-4D97-AF65-F5344CB8AC3E}">
        <p14:creationId xmlns:p14="http://schemas.microsoft.com/office/powerpoint/2010/main" val="1930359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ext with Small Title and Bar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6"/>
          <p:cNvSpPr>
            <a:spLocks noGrp="1"/>
          </p:cNvSpPr>
          <p:nvPr>
            <p:ph type="body" sz="quarter" idx="10"/>
          </p:nvPr>
        </p:nvSpPr>
        <p:spPr>
          <a:xfrm>
            <a:off x="880534" y="302146"/>
            <a:ext cx="10430933" cy="641889"/>
          </a:xfrm>
        </p:spPr>
        <p:txBody>
          <a:bodyPr anchor="t" anchorCtr="0">
            <a:normAutofit/>
          </a:bodyPr>
          <a:lstStyle>
            <a:lvl1pPr marL="0" indent="0" algn="l">
              <a:buNone/>
              <a:defRPr sz="3200">
                <a:solidFill>
                  <a:srgbClr val="1F678C"/>
                </a:solidFill>
                <a:latin typeface="NexusSans-Bold" charset="0"/>
                <a:ea typeface="NexusSans-Bold" charset="0"/>
                <a:cs typeface="NexusSans-Bold" charset="0"/>
              </a:defRPr>
            </a:lvl1pPr>
            <a:lvl2pPr marL="609585" indent="0">
              <a:buNone/>
              <a:defRPr/>
            </a:lvl2pPr>
            <a:lvl3pPr marL="1219170" indent="0">
              <a:buNone/>
              <a:defRPr/>
            </a:lvl3pPr>
            <a:lvl4pPr marL="1828754" indent="0">
              <a:buNone/>
              <a:defRPr/>
            </a:lvl4pPr>
            <a:lvl5pPr marL="2438339" indent="0">
              <a:buNone/>
              <a:defRPr/>
            </a:lvl5pPr>
          </a:lstStyle>
          <a:p>
            <a:pPr lvl="0"/>
            <a:r>
              <a:rPr lang="en-US" noProof="0"/>
              <a:t>Click to edit Master text styles</a:t>
            </a:r>
          </a:p>
        </p:txBody>
      </p:sp>
      <p:sp>
        <p:nvSpPr>
          <p:cNvPr id="10" name="Text Placeholder 9"/>
          <p:cNvSpPr>
            <a:spLocks noGrp="1"/>
          </p:cNvSpPr>
          <p:nvPr>
            <p:ph type="body" sz="quarter" idx="11"/>
          </p:nvPr>
        </p:nvSpPr>
        <p:spPr>
          <a:xfrm>
            <a:off x="880534" y="982129"/>
            <a:ext cx="10430933" cy="5069417"/>
          </a:xfrm>
        </p:spPr>
        <p:txBody>
          <a:bodyPr>
            <a:normAutofit/>
          </a:bodyPr>
          <a:lstStyle>
            <a:lvl1pPr marL="0" indent="0">
              <a:buNone/>
              <a:defRPr sz="3200">
                <a:solidFill>
                  <a:srgbClr val="646464"/>
                </a:solidFill>
                <a:latin typeface="NexusSans-Bold" charset="0"/>
                <a:ea typeface="NexusSans-Bold" charset="0"/>
                <a:cs typeface="NexusSans-Bold" charset="0"/>
              </a:defRPr>
            </a:lvl1pPr>
            <a:lvl2pPr marL="609585" indent="0">
              <a:buNone/>
              <a:defRPr>
                <a:latin typeface="NexusSans-Bold" charset="0"/>
                <a:ea typeface="NexusSans-Bold" charset="0"/>
                <a:cs typeface="NexusSans-Bold" charset="0"/>
              </a:defRPr>
            </a:lvl2pPr>
            <a:lvl3pPr marL="1219170" indent="0">
              <a:buNone/>
              <a:defRPr>
                <a:latin typeface="NexusSans-Bold" charset="0"/>
                <a:ea typeface="NexusSans-Bold" charset="0"/>
                <a:cs typeface="NexusSans-Bold" charset="0"/>
              </a:defRPr>
            </a:lvl3pPr>
            <a:lvl4pPr marL="1828754" indent="0">
              <a:buNone/>
              <a:defRPr>
                <a:latin typeface="NexusSans-Bold" charset="0"/>
                <a:ea typeface="NexusSans-Bold" charset="0"/>
                <a:cs typeface="NexusSans-Bold" charset="0"/>
              </a:defRPr>
            </a:lvl4pPr>
            <a:lvl5pPr marL="2438339" indent="0">
              <a:buNone/>
              <a:defRPr>
                <a:latin typeface="NexusSans-Bold" charset="0"/>
                <a:ea typeface="NexusSans-Bold" charset="0"/>
                <a:cs typeface="NexusSans-Bold" charset="0"/>
              </a:defRPr>
            </a:lvl5pPr>
          </a:lstStyle>
          <a:p>
            <a:pPr lvl="0"/>
            <a:r>
              <a:rPr lang="en-US" noProof="0"/>
              <a:t>Click to edit Master text styles</a:t>
            </a:r>
          </a:p>
        </p:txBody>
      </p:sp>
    </p:spTree>
    <p:extLst>
      <p:ext uri="{BB962C8B-B14F-4D97-AF65-F5344CB8AC3E}">
        <p14:creationId xmlns:p14="http://schemas.microsoft.com/office/powerpoint/2010/main" val="3268568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ext with Bar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9"/>
          <p:cNvSpPr>
            <a:spLocks noGrp="1"/>
          </p:cNvSpPr>
          <p:nvPr>
            <p:ph type="body" sz="quarter" idx="11"/>
          </p:nvPr>
        </p:nvSpPr>
        <p:spPr>
          <a:xfrm>
            <a:off x="880534" y="302147"/>
            <a:ext cx="10430933" cy="5749400"/>
          </a:xfrm>
        </p:spPr>
        <p:txBody>
          <a:bodyPr>
            <a:normAutofit/>
          </a:bodyPr>
          <a:lstStyle>
            <a:lvl1pPr marL="0" indent="0">
              <a:lnSpc>
                <a:spcPct val="100000"/>
              </a:lnSpc>
              <a:buNone/>
              <a:defRPr sz="3200">
                <a:solidFill>
                  <a:srgbClr val="646464"/>
                </a:solidFill>
                <a:latin typeface="NexusSans-Bold" charset="0"/>
                <a:ea typeface="NexusSans-Bold" charset="0"/>
                <a:cs typeface="NexusSans-Bold" charset="0"/>
              </a:defRPr>
            </a:lvl1pPr>
            <a:lvl2pPr marL="609585" indent="0">
              <a:buNone/>
              <a:defRPr>
                <a:latin typeface="NexusSans-Bold" charset="0"/>
                <a:ea typeface="NexusSans-Bold" charset="0"/>
                <a:cs typeface="NexusSans-Bold" charset="0"/>
              </a:defRPr>
            </a:lvl2pPr>
            <a:lvl3pPr marL="1219170" indent="0">
              <a:buNone/>
              <a:defRPr>
                <a:latin typeface="NexusSans-Bold" charset="0"/>
                <a:ea typeface="NexusSans-Bold" charset="0"/>
                <a:cs typeface="NexusSans-Bold" charset="0"/>
              </a:defRPr>
            </a:lvl3pPr>
            <a:lvl4pPr marL="1828754" indent="0">
              <a:buNone/>
              <a:defRPr>
                <a:latin typeface="NexusSans-Bold" charset="0"/>
                <a:ea typeface="NexusSans-Bold" charset="0"/>
                <a:cs typeface="NexusSans-Bold" charset="0"/>
              </a:defRPr>
            </a:lvl4pPr>
            <a:lvl5pPr marL="2438339" indent="0">
              <a:buNone/>
              <a:defRPr>
                <a:latin typeface="NexusSans-Bold" charset="0"/>
                <a:ea typeface="NexusSans-Bold" charset="0"/>
                <a:cs typeface="NexusSans-Bold" charset="0"/>
              </a:defRPr>
            </a:lvl5pPr>
          </a:lstStyle>
          <a:p>
            <a:pPr lvl="0"/>
            <a:r>
              <a:rPr lang="en-US" noProof="0"/>
              <a:t>Click to edit Master text styles</a:t>
            </a:r>
          </a:p>
        </p:txBody>
      </p:sp>
    </p:spTree>
    <p:extLst>
      <p:ext uri="{BB962C8B-B14F-4D97-AF65-F5344CB8AC3E}">
        <p14:creationId xmlns:p14="http://schemas.microsoft.com/office/powerpoint/2010/main" val="251911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EBBA-8057-4A82-A652-B6E25648F8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78E8C0-292D-4482-90E8-85F742B1D2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4BB7B7-4810-44A0-8448-2B386E27A492}"/>
              </a:ext>
            </a:extLst>
          </p:cNvPr>
          <p:cNvSpPr>
            <a:spLocks noGrp="1"/>
          </p:cNvSpPr>
          <p:nvPr>
            <p:ph type="dt" sz="half" idx="10"/>
          </p:nvPr>
        </p:nvSpPr>
        <p:spPr/>
        <p:txBody>
          <a:bodyPr/>
          <a:lstStyle/>
          <a:p>
            <a:fld id="{ED19A36B-6C34-4982-9F79-6DA6C487307C}" type="datetimeFigureOut">
              <a:rPr lang="en-GB" smtClean="0"/>
              <a:t>11/09/2020</a:t>
            </a:fld>
            <a:endParaRPr lang="en-GB"/>
          </a:p>
        </p:txBody>
      </p:sp>
      <p:sp>
        <p:nvSpPr>
          <p:cNvPr id="5" name="Footer Placeholder 4">
            <a:extLst>
              <a:ext uri="{FF2B5EF4-FFF2-40B4-BE49-F238E27FC236}">
                <a16:creationId xmlns:a16="http://schemas.microsoft.com/office/drawing/2014/main" id="{25F6BE8F-5262-4677-92D5-3A0BBE1C45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AF3739-34AA-4111-904E-D0FDB55FCDA7}"/>
              </a:ext>
            </a:extLst>
          </p:cNvPr>
          <p:cNvSpPr>
            <a:spLocks noGrp="1"/>
          </p:cNvSpPr>
          <p:nvPr>
            <p:ph type="sldNum" sz="quarter" idx="12"/>
          </p:nvPr>
        </p:nvSpPr>
        <p:spPr/>
        <p:txBody>
          <a:bodyPr/>
          <a:lstStyle/>
          <a:p>
            <a:fld id="{D6B4A4C7-D1C2-4757-9EB1-61EB49DE1EFE}" type="slidenum">
              <a:rPr lang="en-GB" smtClean="0"/>
              <a:t>‹#›</a:t>
            </a:fld>
            <a:endParaRPr lang="en-GB"/>
          </a:p>
        </p:txBody>
      </p:sp>
    </p:spTree>
    <p:extLst>
      <p:ext uri="{BB962C8B-B14F-4D97-AF65-F5344CB8AC3E}">
        <p14:creationId xmlns:p14="http://schemas.microsoft.com/office/powerpoint/2010/main" val="303974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E35EE-637E-4E9A-9FA9-1F4B5B7D50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43F8D8-CB4B-486E-8787-6926F922B7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674338-1209-4EB6-9A69-1AF23967E4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B3D071-FAA0-4570-AFC5-5D2397939688}"/>
              </a:ext>
            </a:extLst>
          </p:cNvPr>
          <p:cNvSpPr>
            <a:spLocks noGrp="1"/>
          </p:cNvSpPr>
          <p:nvPr>
            <p:ph type="dt" sz="half" idx="10"/>
          </p:nvPr>
        </p:nvSpPr>
        <p:spPr/>
        <p:txBody>
          <a:bodyPr/>
          <a:lstStyle/>
          <a:p>
            <a:fld id="{ED19A36B-6C34-4982-9F79-6DA6C487307C}" type="datetimeFigureOut">
              <a:rPr lang="en-GB" smtClean="0"/>
              <a:t>11/09/2020</a:t>
            </a:fld>
            <a:endParaRPr lang="en-GB"/>
          </a:p>
        </p:txBody>
      </p:sp>
      <p:sp>
        <p:nvSpPr>
          <p:cNvPr id="6" name="Footer Placeholder 5">
            <a:extLst>
              <a:ext uri="{FF2B5EF4-FFF2-40B4-BE49-F238E27FC236}">
                <a16:creationId xmlns:a16="http://schemas.microsoft.com/office/drawing/2014/main" id="{452F2E8C-63F2-48CC-9D14-5952E80F9C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6B64EC-8EA4-49B1-907D-5F68ACAE3947}"/>
              </a:ext>
            </a:extLst>
          </p:cNvPr>
          <p:cNvSpPr>
            <a:spLocks noGrp="1"/>
          </p:cNvSpPr>
          <p:nvPr>
            <p:ph type="sldNum" sz="quarter" idx="12"/>
          </p:nvPr>
        </p:nvSpPr>
        <p:spPr/>
        <p:txBody>
          <a:bodyPr/>
          <a:lstStyle/>
          <a:p>
            <a:fld id="{D6B4A4C7-D1C2-4757-9EB1-61EB49DE1EFE}" type="slidenum">
              <a:rPr lang="en-GB" smtClean="0"/>
              <a:t>‹#›</a:t>
            </a:fld>
            <a:endParaRPr lang="en-GB"/>
          </a:p>
        </p:txBody>
      </p:sp>
    </p:spTree>
    <p:extLst>
      <p:ext uri="{BB962C8B-B14F-4D97-AF65-F5344CB8AC3E}">
        <p14:creationId xmlns:p14="http://schemas.microsoft.com/office/powerpoint/2010/main" val="349008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D73D-9B59-4C0F-AA98-48216F2F9D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1DFE71-2EDF-4D31-A762-C352499A4A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51127F-5158-4156-A281-2E74F9A31A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6BC7B3-120F-4AD5-BBA0-0ABE238CC5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AAC6D1-842C-4204-BF68-15A31E7527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35F33F6-CA8D-4BD9-A08E-029737E32E6A}"/>
              </a:ext>
            </a:extLst>
          </p:cNvPr>
          <p:cNvSpPr>
            <a:spLocks noGrp="1"/>
          </p:cNvSpPr>
          <p:nvPr>
            <p:ph type="dt" sz="half" idx="10"/>
          </p:nvPr>
        </p:nvSpPr>
        <p:spPr/>
        <p:txBody>
          <a:bodyPr/>
          <a:lstStyle/>
          <a:p>
            <a:fld id="{ED19A36B-6C34-4982-9F79-6DA6C487307C}" type="datetimeFigureOut">
              <a:rPr lang="en-GB" smtClean="0"/>
              <a:t>11/09/2020</a:t>
            </a:fld>
            <a:endParaRPr lang="en-GB"/>
          </a:p>
        </p:txBody>
      </p:sp>
      <p:sp>
        <p:nvSpPr>
          <p:cNvPr id="8" name="Footer Placeholder 7">
            <a:extLst>
              <a:ext uri="{FF2B5EF4-FFF2-40B4-BE49-F238E27FC236}">
                <a16:creationId xmlns:a16="http://schemas.microsoft.com/office/drawing/2014/main" id="{9B64003F-56BE-41A6-9673-3E9601B42B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55CC4C-0D70-4450-B9F9-D1C9FFF8FA00}"/>
              </a:ext>
            </a:extLst>
          </p:cNvPr>
          <p:cNvSpPr>
            <a:spLocks noGrp="1"/>
          </p:cNvSpPr>
          <p:nvPr>
            <p:ph type="sldNum" sz="quarter" idx="12"/>
          </p:nvPr>
        </p:nvSpPr>
        <p:spPr/>
        <p:txBody>
          <a:bodyPr/>
          <a:lstStyle/>
          <a:p>
            <a:fld id="{D6B4A4C7-D1C2-4757-9EB1-61EB49DE1EFE}" type="slidenum">
              <a:rPr lang="en-GB" smtClean="0"/>
              <a:t>‹#›</a:t>
            </a:fld>
            <a:endParaRPr lang="en-GB"/>
          </a:p>
        </p:txBody>
      </p:sp>
    </p:spTree>
    <p:extLst>
      <p:ext uri="{BB962C8B-B14F-4D97-AF65-F5344CB8AC3E}">
        <p14:creationId xmlns:p14="http://schemas.microsoft.com/office/powerpoint/2010/main" val="3842174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373A-D51A-4462-BA13-8AA253C917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67678F-C09B-41A5-AE6B-FCE74D9B61A4}"/>
              </a:ext>
            </a:extLst>
          </p:cNvPr>
          <p:cNvSpPr>
            <a:spLocks noGrp="1"/>
          </p:cNvSpPr>
          <p:nvPr>
            <p:ph type="dt" sz="half" idx="10"/>
          </p:nvPr>
        </p:nvSpPr>
        <p:spPr/>
        <p:txBody>
          <a:bodyPr/>
          <a:lstStyle/>
          <a:p>
            <a:fld id="{ED19A36B-6C34-4982-9F79-6DA6C487307C}" type="datetimeFigureOut">
              <a:rPr lang="en-GB" smtClean="0"/>
              <a:t>11/09/2020</a:t>
            </a:fld>
            <a:endParaRPr lang="en-GB"/>
          </a:p>
        </p:txBody>
      </p:sp>
      <p:sp>
        <p:nvSpPr>
          <p:cNvPr id="4" name="Footer Placeholder 3">
            <a:extLst>
              <a:ext uri="{FF2B5EF4-FFF2-40B4-BE49-F238E27FC236}">
                <a16:creationId xmlns:a16="http://schemas.microsoft.com/office/drawing/2014/main" id="{02D15BC9-9CC3-4161-9D39-D6C3166F1D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168901-F4FB-430B-864D-8BE0BFFB5C6C}"/>
              </a:ext>
            </a:extLst>
          </p:cNvPr>
          <p:cNvSpPr>
            <a:spLocks noGrp="1"/>
          </p:cNvSpPr>
          <p:nvPr>
            <p:ph type="sldNum" sz="quarter" idx="12"/>
          </p:nvPr>
        </p:nvSpPr>
        <p:spPr/>
        <p:txBody>
          <a:bodyPr/>
          <a:lstStyle/>
          <a:p>
            <a:fld id="{D6B4A4C7-D1C2-4757-9EB1-61EB49DE1EFE}" type="slidenum">
              <a:rPr lang="en-GB" smtClean="0"/>
              <a:t>‹#›</a:t>
            </a:fld>
            <a:endParaRPr lang="en-GB"/>
          </a:p>
        </p:txBody>
      </p:sp>
    </p:spTree>
    <p:extLst>
      <p:ext uri="{BB962C8B-B14F-4D97-AF65-F5344CB8AC3E}">
        <p14:creationId xmlns:p14="http://schemas.microsoft.com/office/powerpoint/2010/main" val="2495108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B181C-C45A-4DE0-94CF-DBB12A802CCB}"/>
              </a:ext>
            </a:extLst>
          </p:cNvPr>
          <p:cNvSpPr>
            <a:spLocks noGrp="1"/>
          </p:cNvSpPr>
          <p:nvPr>
            <p:ph type="dt" sz="half" idx="10"/>
          </p:nvPr>
        </p:nvSpPr>
        <p:spPr/>
        <p:txBody>
          <a:bodyPr/>
          <a:lstStyle/>
          <a:p>
            <a:fld id="{ED19A36B-6C34-4982-9F79-6DA6C487307C}" type="datetimeFigureOut">
              <a:rPr lang="en-GB" smtClean="0"/>
              <a:t>11/09/2020</a:t>
            </a:fld>
            <a:endParaRPr lang="en-GB"/>
          </a:p>
        </p:txBody>
      </p:sp>
      <p:sp>
        <p:nvSpPr>
          <p:cNvPr id="3" name="Footer Placeholder 2">
            <a:extLst>
              <a:ext uri="{FF2B5EF4-FFF2-40B4-BE49-F238E27FC236}">
                <a16:creationId xmlns:a16="http://schemas.microsoft.com/office/drawing/2014/main" id="{24AE4E87-8814-40B0-8AA1-1BC0F12D59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D28C4B6-D006-4DF0-A454-67233E329670}"/>
              </a:ext>
            </a:extLst>
          </p:cNvPr>
          <p:cNvSpPr>
            <a:spLocks noGrp="1"/>
          </p:cNvSpPr>
          <p:nvPr>
            <p:ph type="sldNum" sz="quarter" idx="12"/>
          </p:nvPr>
        </p:nvSpPr>
        <p:spPr/>
        <p:txBody>
          <a:bodyPr/>
          <a:lstStyle/>
          <a:p>
            <a:fld id="{D6B4A4C7-D1C2-4757-9EB1-61EB49DE1EFE}" type="slidenum">
              <a:rPr lang="en-GB" smtClean="0"/>
              <a:t>‹#›</a:t>
            </a:fld>
            <a:endParaRPr lang="en-GB"/>
          </a:p>
        </p:txBody>
      </p:sp>
    </p:spTree>
    <p:extLst>
      <p:ext uri="{BB962C8B-B14F-4D97-AF65-F5344CB8AC3E}">
        <p14:creationId xmlns:p14="http://schemas.microsoft.com/office/powerpoint/2010/main" val="2880348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0301F-268F-4ED4-B8CC-ACD3EE067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A41548-31C1-489E-86F0-676ACF6EAD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F5D610-7016-42B8-9F13-B73813DC56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82C04E-2AA7-4C4E-8201-64F94BE6A40D}"/>
              </a:ext>
            </a:extLst>
          </p:cNvPr>
          <p:cNvSpPr>
            <a:spLocks noGrp="1"/>
          </p:cNvSpPr>
          <p:nvPr>
            <p:ph type="dt" sz="half" idx="10"/>
          </p:nvPr>
        </p:nvSpPr>
        <p:spPr/>
        <p:txBody>
          <a:bodyPr/>
          <a:lstStyle/>
          <a:p>
            <a:fld id="{ED19A36B-6C34-4982-9F79-6DA6C487307C}" type="datetimeFigureOut">
              <a:rPr lang="en-GB" smtClean="0"/>
              <a:t>11/09/2020</a:t>
            </a:fld>
            <a:endParaRPr lang="en-GB"/>
          </a:p>
        </p:txBody>
      </p:sp>
      <p:sp>
        <p:nvSpPr>
          <p:cNvPr id="6" name="Footer Placeholder 5">
            <a:extLst>
              <a:ext uri="{FF2B5EF4-FFF2-40B4-BE49-F238E27FC236}">
                <a16:creationId xmlns:a16="http://schemas.microsoft.com/office/drawing/2014/main" id="{B5CADC27-B523-43EE-B58B-C51483E8E7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83DFB8-39FE-47D0-B6F5-349F4A61E75B}"/>
              </a:ext>
            </a:extLst>
          </p:cNvPr>
          <p:cNvSpPr>
            <a:spLocks noGrp="1"/>
          </p:cNvSpPr>
          <p:nvPr>
            <p:ph type="sldNum" sz="quarter" idx="12"/>
          </p:nvPr>
        </p:nvSpPr>
        <p:spPr/>
        <p:txBody>
          <a:bodyPr/>
          <a:lstStyle/>
          <a:p>
            <a:fld id="{D6B4A4C7-D1C2-4757-9EB1-61EB49DE1EFE}" type="slidenum">
              <a:rPr lang="en-GB" smtClean="0"/>
              <a:t>‹#›</a:t>
            </a:fld>
            <a:endParaRPr lang="en-GB"/>
          </a:p>
        </p:txBody>
      </p:sp>
    </p:spTree>
    <p:extLst>
      <p:ext uri="{BB962C8B-B14F-4D97-AF65-F5344CB8AC3E}">
        <p14:creationId xmlns:p14="http://schemas.microsoft.com/office/powerpoint/2010/main" val="2385455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47AC-48D2-4205-975B-5783F02593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AC84E17-E035-4609-A12E-4B142F3E62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F9FB40-55BE-4D5E-AD81-336634049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5579A5-9407-4423-8463-21B3F84BEAC4}"/>
              </a:ext>
            </a:extLst>
          </p:cNvPr>
          <p:cNvSpPr>
            <a:spLocks noGrp="1"/>
          </p:cNvSpPr>
          <p:nvPr>
            <p:ph type="dt" sz="half" idx="10"/>
          </p:nvPr>
        </p:nvSpPr>
        <p:spPr/>
        <p:txBody>
          <a:bodyPr/>
          <a:lstStyle/>
          <a:p>
            <a:fld id="{ED19A36B-6C34-4982-9F79-6DA6C487307C}" type="datetimeFigureOut">
              <a:rPr lang="en-GB" smtClean="0"/>
              <a:t>11/09/2020</a:t>
            </a:fld>
            <a:endParaRPr lang="en-GB"/>
          </a:p>
        </p:txBody>
      </p:sp>
      <p:sp>
        <p:nvSpPr>
          <p:cNvPr id="6" name="Footer Placeholder 5">
            <a:extLst>
              <a:ext uri="{FF2B5EF4-FFF2-40B4-BE49-F238E27FC236}">
                <a16:creationId xmlns:a16="http://schemas.microsoft.com/office/drawing/2014/main" id="{45964117-0377-4820-ACDF-7B4F96D3F3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89310C-97B8-48E9-B486-D33750714282}"/>
              </a:ext>
            </a:extLst>
          </p:cNvPr>
          <p:cNvSpPr>
            <a:spLocks noGrp="1"/>
          </p:cNvSpPr>
          <p:nvPr>
            <p:ph type="sldNum" sz="quarter" idx="12"/>
          </p:nvPr>
        </p:nvSpPr>
        <p:spPr/>
        <p:txBody>
          <a:bodyPr/>
          <a:lstStyle/>
          <a:p>
            <a:fld id="{D6B4A4C7-D1C2-4757-9EB1-61EB49DE1EFE}" type="slidenum">
              <a:rPr lang="en-GB" smtClean="0"/>
              <a:t>‹#›</a:t>
            </a:fld>
            <a:endParaRPr lang="en-GB"/>
          </a:p>
        </p:txBody>
      </p:sp>
    </p:spTree>
    <p:extLst>
      <p:ext uri="{BB962C8B-B14F-4D97-AF65-F5344CB8AC3E}">
        <p14:creationId xmlns:p14="http://schemas.microsoft.com/office/powerpoint/2010/main" val="1736393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121980-7293-4BE3-B209-6CDB456A3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BDB8D3-1DB8-4D91-B0B0-9FC4D75D9D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825FA7-E613-4081-B6F6-5DE66EFB6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9A36B-6C34-4982-9F79-6DA6C487307C}" type="datetimeFigureOut">
              <a:rPr lang="en-GB" smtClean="0"/>
              <a:t>11/09/2020</a:t>
            </a:fld>
            <a:endParaRPr lang="en-GB"/>
          </a:p>
        </p:txBody>
      </p:sp>
      <p:sp>
        <p:nvSpPr>
          <p:cNvPr id="5" name="Footer Placeholder 4">
            <a:extLst>
              <a:ext uri="{FF2B5EF4-FFF2-40B4-BE49-F238E27FC236}">
                <a16:creationId xmlns:a16="http://schemas.microsoft.com/office/drawing/2014/main" id="{B59E107F-E33C-4104-AA37-1AB6D21D2C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6417FB-45DB-43A5-AAC6-505FF91ED1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4A4C7-D1C2-4757-9EB1-61EB49DE1EFE}" type="slidenum">
              <a:rPr lang="en-GB" smtClean="0"/>
              <a:t>‹#›</a:t>
            </a:fld>
            <a:endParaRPr lang="en-GB"/>
          </a:p>
        </p:txBody>
      </p:sp>
    </p:spTree>
    <p:extLst>
      <p:ext uri="{BB962C8B-B14F-4D97-AF65-F5344CB8AC3E}">
        <p14:creationId xmlns:p14="http://schemas.microsoft.com/office/powerpoint/2010/main" val="3316250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5B3A70-EA23-4861-8937-76E4EF4E86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399FCB-9FB7-4555-8763-0282B02ED7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FBACB1-9346-4C8F-B818-1DB4200B80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82F62-430E-4D77-973F-69F90B5C1E97}" type="datetimeFigureOut">
              <a:rPr lang="en-GB" smtClean="0"/>
              <a:t>11/09/2020</a:t>
            </a:fld>
            <a:endParaRPr lang="en-GB"/>
          </a:p>
        </p:txBody>
      </p:sp>
      <p:sp>
        <p:nvSpPr>
          <p:cNvPr id="5" name="Footer Placeholder 4">
            <a:extLst>
              <a:ext uri="{FF2B5EF4-FFF2-40B4-BE49-F238E27FC236}">
                <a16:creationId xmlns:a16="http://schemas.microsoft.com/office/drawing/2014/main" id="{2B8F818D-5749-412C-8FA0-423EA1AD93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53EB68-E1A8-4319-8F90-29CE933CA7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A392C-2930-4DE8-9129-E5A07098318F}" type="slidenum">
              <a:rPr lang="en-GB" smtClean="0"/>
              <a:t>‹#›</a:t>
            </a:fld>
            <a:endParaRPr lang="en-GB"/>
          </a:p>
        </p:txBody>
      </p:sp>
    </p:spTree>
    <p:extLst>
      <p:ext uri="{BB962C8B-B14F-4D97-AF65-F5344CB8AC3E}">
        <p14:creationId xmlns:p14="http://schemas.microsoft.com/office/powerpoint/2010/main" val="199711017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coventry.gov.uk/downloads/download/5066/right_help_right_tim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www.coventry.gov.uk/familyhubs" TargetMode="External"/><Relationship Id="rId2" Type="http://schemas.openxmlformats.org/officeDocument/2006/relationships/hyperlink" Target="http://www.coventry.gov.uk/applyearlyhelp"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mailto:earlyhelp@coventry.gov.uk"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coventry.gov.uk/familiesforallhub" TargetMode="External"/><Relationship Id="rId3" Type="http://schemas.openxmlformats.org/officeDocument/2006/relationships/hyperlink" Target="http://www.coventry.gov.uk/mosaicfamilyhub" TargetMode="External"/><Relationship Id="rId7" Type="http://schemas.openxmlformats.org/officeDocument/2006/relationships/hyperlink" Target="http://www.coventry.gov.uk/aspirefamilyhub"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www.coventry.gov.uk/woodsidefamilyhub" TargetMode="External"/><Relationship Id="rId5" Type="http://schemas.openxmlformats.org/officeDocument/2006/relationships/hyperlink" Target="http://www.coventry.gov.uk/pathwaysfamilyhub" TargetMode="External"/><Relationship Id="rId10" Type="http://schemas.openxmlformats.org/officeDocument/2006/relationships/hyperlink" Target="http://www.coventry.gov.uk/themoatfamilyhub" TargetMode="External"/><Relationship Id="rId4" Type="http://schemas.openxmlformats.org/officeDocument/2006/relationships/hyperlink" Target="http://www.coventry.gov.uk/parkedgefamilyhub" TargetMode="External"/><Relationship Id="rId9" Type="http://schemas.openxmlformats.org/officeDocument/2006/relationships/hyperlink" Target="http://www.coventry.gov.uk/harmonyhub"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mailto:cscp.training@coventry.gov.uk" TargetMode="External"/><Relationship Id="rId4" Type="http://schemas.openxmlformats.org/officeDocument/2006/relationships/hyperlink" Target="http://www.coventry.gov.uk/safeguardingbookingfor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coventry.gov.uk/downloads/download/5066/right_help_right_time"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E3EB3-0C7E-466D-9420-ED285C47EF64}"/>
              </a:ext>
            </a:extLst>
          </p:cNvPr>
          <p:cNvSpPr>
            <a:spLocks noGrp="1"/>
          </p:cNvSpPr>
          <p:nvPr>
            <p:ph type="ctrTitle"/>
          </p:nvPr>
        </p:nvSpPr>
        <p:spPr>
          <a:xfrm>
            <a:off x="1524000" y="1716883"/>
            <a:ext cx="9144000" cy="2387600"/>
          </a:xfrm>
        </p:spPr>
        <p:txBody>
          <a:bodyPr>
            <a:normAutofit fontScale="90000"/>
          </a:bodyPr>
          <a:lstStyle/>
          <a:p>
            <a:br>
              <a:rPr lang="en-GB" sz="4400" b="1" i="1" dirty="0">
                <a:solidFill>
                  <a:srgbClr val="0070C0"/>
                </a:solidFill>
              </a:rPr>
            </a:br>
            <a:r>
              <a:rPr lang="en-GB" sz="4400" b="1" i="1" dirty="0">
                <a:solidFill>
                  <a:srgbClr val="0070C0"/>
                </a:solidFill>
              </a:rPr>
              <a:t>Improving  on Good Referrals to  MASH  - using Signs of Safety Practice </a:t>
            </a:r>
            <a:br>
              <a:rPr lang="en-GB" dirty="0"/>
            </a:br>
            <a:endParaRPr lang="en-GB" dirty="0"/>
          </a:p>
        </p:txBody>
      </p:sp>
      <p:sp>
        <p:nvSpPr>
          <p:cNvPr id="3" name="Subtitle 2">
            <a:extLst>
              <a:ext uri="{FF2B5EF4-FFF2-40B4-BE49-F238E27FC236}">
                <a16:creationId xmlns:a16="http://schemas.microsoft.com/office/drawing/2014/main" id="{F4610004-095A-4F65-B2F7-A8C8D35B9133}"/>
              </a:ext>
            </a:extLst>
          </p:cNvPr>
          <p:cNvSpPr>
            <a:spLocks noGrp="1"/>
          </p:cNvSpPr>
          <p:nvPr>
            <p:ph type="subTitle" idx="1"/>
          </p:nvPr>
        </p:nvSpPr>
        <p:spPr>
          <a:xfrm>
            <a:off x="1524000" y="4320380"/>
            <a:ext cx="9144000" cy="1458627"/>
          </a:xfrm>
        </p:spPr>
        <p:txBody>
          <a:bodyPr>
            <a:normAutofit fontScale="62500" lnSpcReduction="20000"/>
          </a:bodyPr>
          <a:lstStyle/>
          <a:p>
            <a:r>
              <a:rPr lang="en-GB" b="1" i="1" dirty="0"/>
              <a:t>Getting the Right Help at the Right Time… and the “Right Outcome”  for  children and families</a:t>
            </a:r>
          </a:p>
          <a:p>
            <a:endParaRPr lang="en-GB" b="1" i="1" dirty="0"/>
          </a:p>
          <a:p>
            <a:r>
              <a:rPr lang="en-GB" b="1" i="1" dirty="0"/>
              <a:t>Making the best decisions for children and families</a:t>
            </a:r>
          </a:p>
          <a:p>
            <a:endParaRPr lang="en-GB" b="1" i="1" dirty="0"/>
          </a:p>
          <a:p>
            <a:r>
              <a:rPr lang="en-GB" b="1" i="1" dirty="0">
                <a:solidFill>
                  <a:srgbClr val="0070C0"/>
                </a:solidFill>
              </a:rPr>
              <a:t>Sarb Bhambra ( MASH Team Manager)   &amp; Dinesh Ranchhod  ( SofS Lead ) </a:t>
            </a:r>
          </a:p>
          <a:p>
            <a:endParaRPr lang="en-GB" dirty="0"/>
          </a:p>
        </p:txBody>
      </p:sp>
      <p:pic>
        <p:nvPicPr>
          <p:cNvPr id="1026" name="Picture 2" descr="Multi Agency Safeguarding Hub (MASH)">
            <a:extLst>
              <a:ext uri="{FF2B5EF4-FFF2-40B4-BE49-F238E27FC236}">
                <a16:creationId xmlns:a16="http://schemas.microsoft.com/office/drawing/2014/main" id="{22C221B8-577D-49CB-A26D-14E502321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833" y="311945"/>
            <a:ext cx="4233672" cy="14049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41649B5-8C12-4ADF-A012-D29D0DCCCA0A}"/>
              </a:ext>
            </a:extLst>
          </p:cNvPr>
          <p:cNvPicPr>
            <a:picLocks noChangeAspect="1"/>
          </p:cNvPicPr>
          <p:nvPr/>
        </p:nvPicPr>
        <p:blipFill>
          <a:blip r:embed="rId3"/>
          <a:stretch>
            <a:fillRect/>
          </a:stretch>
        </p:blipFill>
        <p:spPr>
          <a:xfrm>
            <a:off x="6096000" y="518944"/>
            <a:ext cx="1858144" cy="977509"/>
          </a:xfrm>
          <a:prstGeom prst="rect">
            <a:avLst/>
          </a:prstGeom>
        </p:spPr>
      </p:pic>
      <p:grpSp>
        <p:nvGrpSpPr>
          <p:cNvPr id="10" name="Group 9">
            <a:extLst>
              <a:ext uri="{FF2B5EF4-FFF2-40B4-BE49-F238E27FC236}">
                <a16:creationId xmlns:a16="http://schemas.microsoft.com/office/drawing/2014/main" id="{133C8FB3-C657-4690-9345-A47E37615774}"/>
              </a:ext>
            </a:extLst>
          </p:cNvPr>
          <p:cNvGrpSpPr>
            <a:grpSpLocks/>
          </p:cNvGrpSpPr>
          <p:nvPr/>
        </p:nvGrpSpPr>
        <p:grpSpPr bwMode="auto">
          <a:xfrm>
            <a:off x="9145946" y="518944"/>
            <a:ext cx="2104221" cy="1102383"/>
            <a:chOff x="14414" y="10402"/>
            <a:chExt cx="1781" cy="1122"/>
          </a:xfrm>
        </p:grpSpPr>
        <p:sp>
          <p:nvSpPr>
            <p:cNvPr id="11" name="AutoShape 8">
              <a:extLst>
                <a:ext uri="{FF2B5EF4-FFF2-40B4-BE49-F238E27FC236}">
                  <a16:creationId xmlns:a16="http://schemas.microsoft.com/office/drawing/2014/main" id="{185C3420-A2EA-401A-97A1-4A6EEE76434C}"/>
                </a:ext>
              </a:extLst>
            </p:cNvPr>
            <p:cNvSpPr>
              <a:spLocks/>
            </p:cNvSpPr>
            <p:nvPr/>
          </p:nvSpPr>
          <p:spPr bwMode="auto">
            <a:xfrm>
              <a:off x="14414" y="11219"/>
              <a:ext cx="285" cy="305"/>
            </a:xfrm>
            <a:custGeom>
              <a:avLst/>
              <a:gdLst>
                <a:gd name="T0" fmla="+- 0 14569 14415"/>
                <a:gd name="T1" fmla="*/ T0 w 285"/>
                <a:gd name="T2" fmla="+- 0 11219 11219"/>
                <a:gd name="T3" fmla="*/ 11219 h 305"/>
                <a:gd name="T4" fmla="+- 0 14508 14415"/>
                <a:gd name="T5" fmla="*/ T4 w 285"/>
                <a:gd name="T6" fmla="+- 0 11231 11219"/>
                <a:gd name="T7" fmla="*/ 11231 h 305"/>
                <a:gd name="T8" fmla="+- 0 14459 14415"/>
                <a:gd name="T9" fmla="*/ T8 w 285"/>
                <a:gd name="T10" fmla="+- 0 11263 11219"/>
                <a:gd name="T11" fmla="*/ 11263 h 305"/>
                <a:gd name="T12" fmla="+- 0 14426 14415"/>
                <a:gd name="T13" fmla="*/ T12 w 285"/>
                <a:gd name="T14" fmla="+- 0 11311 11219"/>
                <a:gd name="T15" fmla="*/ 11311 h 305"/>
                <a:gd name="T16" fmla="+- 0 14415 14415"/>
                <a:gd name="T17" fmla="*/ T16 w 285"/>
                <a:gd name="T18" fmla="+- 0 11372 11219"/>
                <a:gd name="T19" fmla="*/ 11372 h 305"/>
                <a:gd name="T20" fmla="+- 0 14426 14415"/>
                <a:gd name="T21" fmla="*/ T20 w 285"/>
                <a:gd name="T22" fmla="+- 0 11432 11219"/>
                <a:gd name="T23" fmla="*/ 11432 h 305"/>
                <a:gd name="T24" fmla="+- 0 14459 14415"/>
                <a:gd name="T25" fmla="*/ T24 w 285"/>
                <a:gd name="T26" fmla="+- 0 11481 11219"/>
                <a:gd name="T27" fmla="*/ 11481 h 305"/>
                <a:gd name="T28" fmla="+- 0 14508 14415"/>
                <a:gd name="T29" fmla="*/ T28 w 285"/>
                <a:gd name="T30" fmla="+- 0 11513 11219"/>
                <a:gd name="T31" fmla="*/ 11513 h 305"/>
                <a:gd name="T32" fmla="+- 0 14569 14415"/>
                <a:gd name="T33" fmla="*/ T32 w 285"/>
                <a:gd name="T34" fmla="+- 0 11524 11219"/>
                <a:gd name="T35" fmla="*/ 11524 h 305"/>
                <a:gd name="T36" fmla="+- 0 14610 14415"/>
                <a:gd name="T37" fmla="*/ T36 w 285"/>
                <a:gd name="T38" fmla="+- 0 11519 11219"/>
                <a:gd name="T39" fmla="*/ 11519 h 305"/>
                <a:gd name="T40" fmla="+- 0 14646 14415"/>
                <a:gd name="T41" fmla="*/ T40 w 285"/>
                <a:gd name="T42" fmla="+- 0 11504 11219"/>
                <a:gd name="T43" fmla="*/ 11504 h 305"/>
                <a:gd name="T44" fmla="+- 0 14676 14415"/>
                <a:gd name="T45" fmla="*/ T44 w 285"/>
                <a:gd name="T46" fmla="+- 0 11480 11219"/>
                <a:gd name="T47" fmla="*/ 11480 h 305"/>
                <a:gd name="T48" fmla="+- 0 14699 14415"/>
                <a:gd name="T49" fmla="*/ T48 w 285"/>
                <a:gd name="T50" fmla="+- 0 11449 11219"/>
                <a:gd name="T51" fmla="*/ 11449 h 305"/>
                <a:gd name="T52" fmla="+- 0 14699 14415"/>
                <a:gd name="T53" fmla="*/ T52 w 285"/>
                <a:gd name="T54" fmla="+- 0 11449 11219"/>
                <a:gd name="T55" fmla="*/ 11449 h 305"/>
                <a:gd name="T56" fmla="+- 0 14569 14415"/>
                <a:gd name="T57" fmla="*/ T56 w 285"/>
                <a:gd name="T58" fmla="+- 0 11449 11219"/>
                <a:gd name="T59" fmla="*/ 11449 h 305"/>
                <a:gd name="T60" fmla="+- 0 14541 14415"/>
                <a:gd name="T61" fmla="*/ T60 w 285"/>
                <a:gd name="T62" fmla="+- 0 11443 11219"/>
                <a:gd name="T63" fmla="*/ 11443 h 305"/>
                <a:gd name="T64" fmla="+- 0 14518 14415"/>
                <a:gd name="T65" fmla="*/ T64 w 285"/>
                <a:gd name="T66" fmla="+- 0 11427 11219"/>
                <a:gd name="T67" fmla="*/ 11427 h 305"/>
                <a:gd name="T68" fmla="+- 0 14503 14415"/>
                <a:gd name="T69" fmla="*/ T68 w 285"/>
                <a:gd name="T70" fmla="+- 0 11403 11219"/>
                <a:gd name="T71" fmla="*/ 11403 h 305"/>
                <a:gd name="T72" fmla="+- 0 14498 14415"/>
                <a:gd name="T73" fmla="*/ T72 w 285"/>
                <a:gd name="T74" fmla="+- 0 11372 11219"/>
                <a:gd name="T75" fmla="*/ 11372 h 305"/>
                <a:gd name="T76" fmla="+- 0 14503 14415"/>
                <a:gd name="T77" fmla="*/ T76 w 285"/>
                <a:gd name="T78" fmla="+- 0 11341 11219"/>
                <a:gd name="T79" fmla="*/ 11341 h 305"/>
                <a:gd name="T80" fmla="+- 0 14518 14415"/>
                <a:gd name="T81" fmla="*/ T80 w 285"/>
                <a:gd name="T82" fmla="+- 0 11316 11219"/>
                <a:gd name="T83" fmla="*/ 11316 h 305"/>
                <a:gd name="T84" fmla="+- 0 14541 14415"/>
                <a:gd name="T85" fmla="*/ T84 w 285"/>
                <a:gd name="T86" fmla="+- 0 11300 11219"/>
                <a:gd name="T87" fmla="*/ 11300 h 305"/>
                <a:gd name="T88" fmla="+- 0 14569 14415"/>
                <a:gd name="T89" fmla="*/ T88 w 285"/>
                <a:gd name="T90" fmla="+- 0 11294 11219"/>
                <a:gd name="T91" fmla="*/ 11294 h 305"/>
                <a:gd name="T92" fmla="+- 0 14699 14415"/>
                <a:gd name="T93" fmla="*/ T92 w 285"/>
                <a:gd name="T94" fmla="+- 0 11294 11219"/>
                <a:gd name="T95" fmla="*/ 11294 h 305"/>
                <a:gd name="T96" fmla="+- 0 14699 14415"/>
                <a:gd name="T97" fmla="*/ T96 w 285"/>
                <a:gd name="T98" fmla="+- 0 11294 11219"/>
                <a:gd name="T99" fmla="*/ 11294 h 305"/>
                <a:gd name="T100" fmla="+- 0 14676 14415"/>
                <a:gd name="T101" fmla="*/ T100 w 285"/>
                <a:gd name="T102" fmla="+- 0 11263 11219"/>
                <a:gd name="T103" fmla="*/ 11263 h 305"/>
                <a:gd name="T104" fmla="+- 0 14646 14415"/>
                <a:gd name="T105" fmla="*/ T104 w 285"/>
                <a:gd name="T106" fmla="+- 0 11239 11219"/>
                <a:gd name="T107" fmla="*/ 11239 h 305"/>
                <a:gd name="T108" fmla="+- 0 14610 14415"/>
                <a:gd name="T109" fmla="*/ T108 w 285"/>
                <a:gd name="T110" fmla="+- 0 11224 11219"/>
                <a:gd name="T111" fmla="*/ 11224 h 305"/>
                <a:gd name="T112" fmla="+- 0 14569 14415"/>
                <a:gd name="T113" fmla="*/ T112 w 285"/>
                <a:gd name="T114" fmla="+- 0 11219 11219"/>
                <a:gd name="T115" fmla="*/ 11219 h 305"/>
                <a:gd name="T116" fmla="+- 0 14681 14415"/>
                <a:gd name="T117" fmla="*/ T116 w 285"/>
                <a:gd name="T118" fmla="+- 0 11396 11219"/>
                <a:gd name="T119" fmla="*/ 11396 h 305"/>
                <a:gd name="T120" fmla="+- 0 14635 14415"/>
                <a:gd name="T121" fmla="*/ T120 w 285"/>
                <a:gd name="T122" fmla="+- 0 11396 11219"/>
                <a:gd name="T123" fmla="*/ 11396 h 305"/>
                <a:gd name="T124" fmla="+- 0 14626 14415"/>
                <a:gd name="T125" fmla="*/ T124 w 285"/>
                <a:gd name="T126" fmla="+- 0 11418 11219"/>
                <a:gd name="T127" fmla="*/ 11418 h 305"/>
                <a:gd name="T128" fmla="+- 0 14611 14415"/>
                <a:gd name="T129" fmla="*/ T128 w 285"/>
                <a:gd name="T130" fmla="+- 0 11435 11219"/>
                <a:gd name="T131" fmla="*/ 11435 h 305"/>
                <a:gd name="T132" fmla="+- 0 14592 14415"/>
                <a:gd name="T133" fmla="*/ T132 w 285"/>
                <a:gd name="T134" fmla="+- 0 11445 11219"/>
                <a:gd name="T135" fmla="*/ 11445 h 305"/>
                <a:gd name="T136" fmla="+- 0 14569 14415"/>
                <a:gd name="T137" fmla="*/ T136 w 285"/>
                <a:gd name="T138" fmla="+- 0 11449 11219"/>
                <a:gd name="T139" fmla="*/ 11449 h 305"/>
                <a:gd name="T140" fmla="+- 0 14699 14415"/>
                <a:gd name="T141" fmla="*/ T140 w 285"/>
                <a:gd name="T142" fmla="+- 0 11449 11219"/>
                <a:gd name="T143" fmla="*/ 11449 h 305"/>
                <a:gd name="T144" fmla="+- 0 14693 14415"/>
                <a:gd name="T145" fmla="*/ T144 w 285"/>
                <a:gd name="T146" fmla="+- 0 11437 11219"/>
                <a:gd name="T147" fmla="*/ 11437 h 305"/>
                <a:gd name="T148" fmla="+- 0 14688 14415"/>
                <a:gd name="T149" fmla="*/ T148 w 285"/>
                <a:gd name="T150" fmla="+- 0 11424 11219"/>
                <a:gd name="T151" fmla="*/ 11424 h 305"/>
                <a:gd name="T152" fmla="+- 0 14684 14415"/>
                <a:gd name="T153" fmla="*/ T152 w 285"/>
                <a:gd name="T154" fmla="+- 0 11410 11219"/>
                <a:gd name="T155" fmla="*/ 11410 h 305"/>
                <a:gd name="T156" fmla="+- 0 14681 14415"/>
                <a:gd name="T157" fmla="*/ T156 w 285"/>
                <a:gd name="T158" fmla="+- 0 11396 11219"/>
                <a:gd name="T159" fmla="*/ 11396 h 305"/>
                <a:gd name="T160" fmla="+- 0 14699 14415"/>
                <a:gd name="T161" fmla="*/ T160 w 285"/>
                <a:gd name="T162" fmla="+- 0 11294 11219"/>
                <a:gd name="T163" fmla="*/ 11294 h 305"/>
                <a:gd name="T164" fmla="+- 0 14569 14415"/>
                <a:gd name="T165" fmla="*/ T164 w 285"/>
                <a:gd name="T166" fmla="+- 0 11294 11219"/>
                <a:gd name="T167" fmla="*/ 11294 h 305"/>
                <a:gd name="T168" fmla="+- 0 14591 14415"/>
                <a:gd name="T169" fmla="*/ T168 w 285"/>
                <a:gd name="T170" fmla="+- 0 11297 11219"/>
                <a:gd name="T171" fmla="*/ 11297 h 305"/>
                <a:gd name="T172" fmla="+- 0 14610 14415"/>
                <a:gd name="T173" fmla="*/ T172 w 285"/>
                <a:gd name="T174" fmla="+- 0 11307 11219"/>
                <a:gd name="T175" fmla="*/ 11307 h 305"/>
                <a:gd name="T176" fmla="+- 0 14624 14415"/>
                <a:gd name="T177" fmla="*/ T176 w 285"/>
                <a:gd name="T178" fmla="+- 0 11323 11219"/>
                <a:gd name="T179" fmla="*/ 11323 h 305"/>
                <a:gd name="T180" fmla="+- 0 14635 14415"/>
                <a:gd name="T181" fmla="*/ T180 w 285"/>
                <a:gd name="T182" fmla="+- 0 11343 11219"/>
                <a:gd name="T183" fmla="*/ 11343 h 305"/>
                <a:gd name="T184" fmla="+- 0 14681 14415"/>
                <a:gd name="T185" fmla="*/ T184 w 285"/>
                <a:gd name="T186" fmla="+- 0 11343 11219"/>
                <a:gd name="T187" fmla="*/ 11343 h 305"/>
                <a:gd name="T188" fmla="+- 0 14684 14415"/>
                <a:gd name="T189" fmla="*/ T188 w 285"/>
                <a:gd name="T190" fmla="+- 0 11330 11219"/>
                <a:gd name="T191" fmla="*/ 11330 h 305"/>
                <a:gd name="T192" fmla="+- 0 14688 14415"/>
                <a:gd name="T193" fmla="*/ T192 w 285"/>
                <a:gd name="T194" fmla="+- 0 11317 11219"/>
                <a:gd name="T195" fmla="*/ 11317 h 305"/>
                <a:gd name="T196" fmla="+- 0 14693 14415"/>
                <a:gd name="T197" fmla="*/ T196 w 285"/>
                <a:gd name="T198" fmla="+- 0 11305 11219"/>
                <a:gd name="T199" fmla="*/ 11305 h 305"/>
                <a:gd name="T200" fmla="+- 0 14699 14415"/>
                <a:gd name="T201" fmla="*/ T200 w 285"/>
                <a:gd name="T202" fmla="+- 0 11294 11219"/>
                <a:gd name="T203" fmla="*/ 11294 h 3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285" h="305">
                  <a:moveTo>
                    <a:pt x="154" y="0"/>
                  </a:moveTo>
                  <a:lnTo>
                    <a:pt x="93" y="12"/>
                  </a:lnTo>
                  <a:lnTo>
                    <a:pt x="44" y="44"/>
                  </a:lnTo>
                  <a:lnTo>
                    <a:pt x="11" y="92"/>
                  </a:lnTo>
                  <a:lnTo>
                    <a:pt x="0" y="153"/>
                  </a:lnTo>
                  <a:lnTo>
                    <a:pt x="11" y="213"/>
                  </a:lnTo>
                  <a:lnTo>
                    <a:pt x="44" y="262"/>
                  </a:lnTo>
                  <a:lnTo>
                    <a:pt x="93" y="294"/>
                  </a:lnTo>
                  <a:lnTo>
                    <a:pt x="154" y="305"/>
                  </a:lnTo>
                  <a:lnTo>
                    <a:pt x="195" y="300"/>
                  </a:lnTo>
                  <a:lnTo>
                    <a:pt x="231" y="285"/>
                  </a:lnTo>
                  <a:lnTo>
                    <a:pt x="261" y="261"/>
                  </a:lnTo>
                  <a:lnTo>
                    <a:pt x="284" y="230"/>
                  </a:lnTo>
                  <a:lnTo>
                    <a:pt x="154" y="230"/>
                  </a:lnTo>
                  <a:lnTo>
                    <a:pt x="126" y="224"/>
                  </a:lnTo>
                  <a:lnTo>
                    <a:pt x="103" y="208"/>
                  </a:lnTo>
                  <a:lnTo>
                    <a:pt x="88" y="184"/>
                  </a:lnTo>
                  <a:lnTo>
                    <a:pt x="83" y="153"/>
                  </a:lnTo>
                  <a:lnTo>
                    <a:pt x="88" y="122"/>
                  </a:lnTo>
                  <a:lnTo>
                    <a:pt x="103" y="97"/>
                  </a:lnTo>
                  <a:lnTo>
                    <a:pt x="126" y="81"/>
                  </a:lnTo>
                  <a:lnTo>
                    <a:pt x="154" y="75"/>
                  </a:lnTo>
                  <a:lnTo>
                    <a:pt x="284" y="75"/>
                  </a:lnTo>
                  <a:lnTo>
                    <a:pt x="261" y="44"/>
                  </a:lnTo>
                  <a:lnTo>
                    <a:pt x="231" y="20"/>
                  </a:lnTo>
                  <a:lnTo>
                    <a:pt x="195" y="5"/>
                  </a:lnTo>
                  <a:lnTo>
                    <a:pt x="154" y="0"/>
                  </a:lnTo>
                  <a:close/>
                  <a:moveTo>
                    <a:pt x="266" y="177"/>
                  </a:moveTo>
                  <a:lnTo>
                    <a:pt x="220" y="177"/>
                  </a:lnTo>
                  <a:lnTo>
                    <a:pt x="211" y="199"/>
                  </a:lnTo>
                  <a:lnTo>
                    <a:pt x="196" y="216"/>
                  </a:lnTo>
                  <a:lnTo>
                    <a:pt x="177" y="226"/>
                  </a:lnTo>
                  <a:lnTo>
                    <a:pt x="154" y="230"/>
                  </a:lnTo>
                  <a:lnTo>
                    <a:pt x="284" y="230"/>
                  </a:lnTo>
                  <a:lnTo>
                    <a:pt x="278" y="218"/>
                  </a:lnTo>
                  <a:lnTo>
                    <a:pt x="273" y="205"/>
                  </a:lnTo>
                  <a:lnTo>
                    <a:pt x="269" y="191"/>
                  </a:lnTo>
                  <a:lnTo>
                    <a:pt x="266" y="177"/>
                  </a:lnTo>
                  <a:close/>
                  <a:moveTo>
                    <a:pt x="284" y="75"/>
                  </a:moveTo>
                  <a:lnTo>
                    <a:pt x="154" y="75"/>
                  </a:lnTo>
                  <a:lnTo>
                    <a:pt x="176" y="78"/>
                  </a:lnTo>
                  <a:lnTo>
                    <a:pt x="195" y="88"/>
                  </a:lnTo>
                  <a:lnTo>
                    <a:pt x="209" y="104"/>
                  </a:lnTo>
                  <a:lnTo>
                    <a:pt x="220" y="124"/>
                  </a:lnTo>
                  <a:lnTo>
                    <a:pt x="266" y="124"/>
                  </a:lnTo>
                  <a:lnTo>
                    <a:pt x="269" y="111"/>
                  </a:lnTo>
                  <a:lnTo>
                    <a:pt x="273" y="98"/>
                  </a:lnTo>
                  <a:lnTo>
                    <a:pt x="278" y="86"/>
                  </a:lnTo>
                  <a:lnTo>
                    <a:pt x="284" y="75"/>
                  </a:lnTo>
                  <a:close/>
                </a:path>
              </a:pathLst>
            </a:custGeom>
            <a:solidFill>
              <a:srgbClr val="427FC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AutoShape 9">
              <a:extLst>
                <a:ext uri="{FF2B5EF4-FFF2-40B4-BE49-F238E27FC236}">
                  <a16:creationId xmlns:a16="http://schemas.microsoft.com/office/drawing/2014/main" id="{533328E5-1638-49A3-A4F4-07491189EBC5}"/>
                </a:ext>
              </a:extLst>
            </p:cNvPr>
            <p:cNvSpPr>
              <a:spLocks/>
            </p:cNvSpPr>
            <p:nvPr/>
          </p:nvSpPr>
          <p:spPr bwMode="auto">
            <a:xfrm>
              <a:off x="14679" y="11219"/>
              <a:ext cx="314" cy="305"/>
            </a:xfrm>
            <a:custGeom>
              <a:avLst/>
              <a:gdLst>
                <a:gd name="T0" fmla="+- 0 14839 14679"/>
                <a:gd name="T1" fmla="*/ T0 w 314"/>
                <a:gd name="T2" fmla="+- 0 11219 11219"/>
                <a:gd name="T3" fmla="*/ 11219 h 305"/>
                <a:gd name="T4" fmla="+- 0 14794 14679"/>
                <a:gd name="T5" fmla="*/ T4 w 314"/>
                <a:gd name="T6" fmla="+- 0 11225 11219"/>
                <a:gd name="T7" fmla="*/ 11225 h 305"/>
                <a:gd name="T8" fmla="+- 0 14755 14679"/>
                <a:gd name="T9" fmla="*/ T8 w 314"/>
                <a:gd name="T10" fmla="+- 0 11239 11219"/>
                <a:gd name="T11" fmla="*/ 11239 h 305"/>
                <a:gd name="T12" fmla="+- 0 14723 14679"/>
                <a:gd name="T13" fmla="*/ T12 w 314"/>
                <a:gd name="T14" fmla="+- 0 11263 11219"/>
                <a:gd name="T15" fmla="*/ 11263 h 305"/>
                <a:gd name="T16" fmla="+- 0 14699 14679"/>
                <a:gd name="T17" fmla="*/ T16 w 314"/>
                <a:gd name="T18" fmla="+- 0 11294 11219"/>
                <a:gd name="T19" fmla="*/ 11294 h 305"/>
                <a:gd name="T20" fmla="+- 0 14705 14679"/>
                <a:gd name="T21" fmla="*/ T20 w 314"/>
                <a:gd name="T22" fmla="+- 0 11305 11219"/>
                <a:gd name="T23" fmla="*/ 11305 h 305"/>
                <a:gd name="T24" fmla="+- 0 14709 14679"/>
                <a:gd name="T25" fmla="*/ T24 w 314"/>
                <a:gd name="T26" fmla="+- 0 11317 11219"/>
                <a:gd name="T27" fmla="*/ 11317 h 305"/>
                <a:gd name="T28" fmla="+- 0 14713 14679"/>
                <a:gd name="T29" fmla="*/ T28 w 314"/>
                <a:gd name="T30" fmla="+- 0 11330 11219"/>
                <a:gd name="T31" fmla="*/ 11330 h 305"/>
                <a:gd name="T32" fmla="+- 0 14716 14679"/>
                <a:gd name="T33" fmla="*/ T32 w 314"/>
                <a:gd name="T34" fmla="+- 0 11343 11219"/>
                <a:gd name="T35" fmla="*/ 11343 h 305"/>
                <a:gd name="T36" fmla="+- 0 14681 14679"/>
                <a:gd name="T37" fmla="*/ T36 w 314"/>
                <a:gd name="T38" fmla="+- 0 11343 11219"/>
                <a:gd name="T39" fmla="*/ 11343 h 305"/>
                <a:gd name="T40" fmla="+- 0 14680 14679"/>
                <a:gd name="T41" fmla="*/ T40 w 314"/>
                <a:gd name="T42" fmla="+- 0 11352 11219"/>
                <a:gd name="T43" fmla="*/ 11352 h 305"/>
                <a:gd name="T44" fmla="+- 0 14679 14679"/>
                <a:gd name="T45" fmla="*/ T44 w 314"/>
                <a:gd name="T46" fmla="+- 0 11362 11219"/>
                <a:gd name="T47" fmla="*/ 11362 h 305"/>
                <a:gd name="T48" fmla="+- 0 14679 14679"/>
                <a:gd name="T49" fmla="*/ T48 w 314"/>
                <a:gd name="T50" fmla="+- 0 11380 11219"/>
                <a:gd name="T51" fmla="*/ 11380 h 305"/>
                <a:gd name="T52" fmla="+- 0 14680 14679"/>
                <a:gd name="T53" fmla="*/ T52 w 314"/>
                <a:gd name="T54" fmla="+- 0 11388 11219"/>
                <a:gd name="T55" fmla="*/ 11388 h 305"/>
                <a:gd name="T56" fmla="+- 0 14681 14679"/>
                <a:gd name="T57" fmla="*/ T56 w 314"/>
                <a:gd name="T58" fmla="+- 0 11396 11219"/>
                <a:gd name="T59" fmla="*/ 11396 h 305"/>
                <a:gd name="T60" fmla="+- 0 14716 14679"/>
                <a:gd name="T61" fmla="*/ T60 w 314"/>
                <a:gd name="T62" fmla="+- 0 11396 11219"/>
                <a:gd name="T63" fmla="*/ 11396 h 305"/>
                <a:gd name="T64" fmla="+- 0 14714 14679"/>
                <a:gd name="T65" fmla="*/ T64 w 314"/>
                <a:gd name="T66" fmla="+- 0 11410 11219"/>
                <a:gd name="T67" fmla="*/ 11410 h 305"/>
                <a:gd name="T68" fmla="+- 0 14710 14679"/>
                <a:gd name="T69" fmla="*/ T68 w 314"/>
                <a:gd name="T70" fmla="+- 0 11424 11219"/>
                <a:gd name="T71" fmla="*/ 11424 h 305"/>
                <a:gd name="T72" fmla="+- 0 14705 14679"/>
                <a:gd name="T73" fmla="*/ T72 w 314"/>
                <a:gd name="T74" fmla="+- 0 11437 11219"/>
                <a:gd name="T75" fmla="*/ 11437 h 305"/>
                <a:gd name="T76" fmla="+- 0 14699 14679"/>
                <a:gd name="T77" fmla="*/ T76 w 314"/>
                <a:gd name="T78" fmla="+- 0 11449 11219"/>
                <a:gd name="T79" fmla="*/ 11449 h 305"/>
                <a:gd name="T80" fmla="+- 0 14723 14679"/>
                <a:gd name="T81" fmla="*/ T80 w 314"/>
                <a:gd name="T82" fmla="+- 0 11480 11219"/>
                <a:gd name="T83" fmla="*/ 11480 h 305"/>
                <a:gd name="T84" fmla="+- 0 14755 14679"/>
                <a:gd name="T85" fmla="*/ T84 w 314"/>
                <a:gd name="T86" fmla="+- 0 11504 11219"/>
                <a:gd name="T87" fmla="*/ 11504 h 305"/>
                <a:gd name="T88" fmla="+- 0 14794 14679"/>
                <a:gd name="T89" fmla="*/ T88 w 314"/>
                <a:gd name="T90" fmla="+- 0 11519 11219"/>
                <a:gd name="T91" fmla="*/ 11519 h 305"/>
                <a:gd name="T92" fmla="+- 0 14839 14679"/>
                <a:gd name="T93" fmla="*/ T92 w 314"/>
                <a:gd name="T94" fmla="+- 0 11524 11219"/>
                <a:gd name="T95" fmla="*/ 11524 h 305"/>
                <a:gd name="T96" fmla="+- 0 14893 14679"/>
                <a:gd name="T97" fmla="*/ T96 w 314"/>
                <a:gd name="T98" fmla="+- 0 11516 11219"/>
                <a:gd name="T99" fmla="*/ 11516 h 305"/>
                <a:gd name="T100" fmla="+- 0 14937 14679"/>
                <a:gd name="T101" fmla="*/ T100 w 314"/>
                <a:gd name="T102" fmla="+- 0 11494 11219"/>
                <a:gd name="T103" fmla="*/ 11494 h 305"/>
                <a:gd name="T104" fmla="+- 0 14971 14679"/>
                <a:gd name="T105" fmla="*/ T104 w 314"/>
                <a:gd name="T106" fmla="+- 0 11460 11219"/>
                <a:gd name="T107" fmla="*/ 11460 h 305"/>
                <a:gd name="T108" fmla="+- 0 14976 14679"/>
                <a:gd name="T109" fmla="*/ T108 w 314"/>
                <a:gd name="T110" fmla="+- 0 11450 11219"/>
                <a:gd name="T111" fmla="*/ 11450 h 305"/>
                <a:gd name="T112" fmla="+- 0 14839 14679"/>
                <a:gd name="T113" fmla="*/ T112 w 314"/>
                <a:gd name="T114" fmla="+- 0 11450 11219"/>
                <a:gd name="T115" fmla="*/ 11450 h 305"/>
                <a:gd name="T116" fmla="+- 0 14808 14679"/>
                <a:gd name="T117" fmla="*/ T116 w 314"/>
                <a:gd name="T118" fmla="+- 0 11444 11219"/>
                <a:gd name="T119" fmla="*/ 11444 h 305"/>
                <a:gd name="T120" fmla="+- 0 14784 14679"/>
                <a:gd name="T121" fmla="*/ T120 w 314"/>
                <a:gd name="T122" fmla="+- 0 11428 11219"/>
                <a:gd name="T123" fmla="*/ 11428 h 305"/>
                <a:gd name="T124" fmla="+- 0 14768 14679"/>
                <a:gd name="T125" fmla="*/ T124 w 314"/>
                <a:gd name="T126" fmla="+- 0 11403 11219"/>
                <a:gd name="T127" fmla="*/ 11403 h 305"/>
                <a:gd name="T128" fmla="+- 0 14762 14679"/>
                <a:gd name="T129" fmla="*/ T128 w 314"/>
                <a:gd name="T130" fmla="+- 0 11372 11219"/>
                <a:gd name="T131" fmla="*/ 11372 h 305"/>
                <a:gd name="T132" fmla="+- 0 14768 14679"/>
                <a:gd name="T133" fmla="*/ T132 w 314"/>
                <a:gd name="T134" fmla="+- 0 11340 11219"/>
                <a:gd name="T135" fmla="*/ 11340 h 305"/>
                <a:gd name="T136" fmla="+- 0 14784 14679"/>
                <a:gd name="T137" fmla="*/ T136 w 314"/>
                <a:gd name="T138" fmla="+- 0 11316 11219"/>
                <a:gd name="T139" fmla="*/ 11316 h 305"/>
                <a:gd name="T140" fmla="+- 0 14808 14679"/>
                <a:gd name="T141" fmla="*/ T140 w 314"/>
                <a:gd name="T142" fmla="+- 0 11300 11219"/>
                <a:gd name="T143" fmla="*/ 11300 h 305"/>
                <a:gd name="T144" fmla="+- 0 14839 14679"/>
                <a:gd name="T145" fmla="*/ T144 w 314"/>
                <a:gd name="T146" fmla="+- 0 11294 11219"/>
                <a:gd name="T147" fmla="*/ 11294 h 305"/>
                <a:gd name="T148" fmla="+- 0 14944 14679"/>
                <a:gd name="T149" fmla="*/ T148 w 314"/>
                <a:gd name="T150" fmla="+- 0 11294 11219"/>
                <a:gd name="T151" fmla="*/ 11294 h 305"/>
                <a:gd name="T152" fmla="+- 0 14923 14679"/>
                <a:gd name="T153" fmla="*/ T152 w 314"/>
                <a:gd name="T154" fmla="+- 0 11240 11219"/>
                <a:gd name="T155" fmla="*/ 11240 h 305"/>
                <a:gd name="T156" fmla="+- 0 14905 14679"/>
                <a:gd name="T157" fmla="*/ T156 w 314"/>
                <a:gd name="T158" fmla="+- 0 11231 11219"/>
                <a:gd name="T159" fmla="*/ 11231 h 305"/>
                <a:gd name="T160" fmla="+- 0 14884 14679"/>
                <a:gd name="T161" fmla="*/ T160 w 314"/>
                <a:gd name="T162" fmla="+- 0 11225 11219"/>
                <a:gd name="T163" fmla="*/ 11225 h 305"/>
                <a:gd name="T164" fmla="+- 0 14862 14679"/>
                <a:gd name="T165" fmla="*/ T164 w 314"/>
                <a:gd name="T166" fmla="+- 0 11221 11219"/>
                <a:gd name="T167" fmla="*/ 11221 h 305"/>
                <a:gd name="T168" fmla="+- 0 14839 14679"/>
                <a:gd name="T169" fmla="*/ T168 w 314"/>
                <a:gd name="T170" fmla="+- 0 11219 11219"/>
                <a:gd name="T171" fmla="*/ 11219 h 305"/>
                <a:gd name="T172" fmla="+- 0 14944 14679"/>
                <a:gd name="T173" fmla="*/ T172 w 314"/>
                <a:gd name="T174" fmla="+- 0 11294 11219"/>
                <a:gd name="T175" fmla="*/ 11294 h 305"/>
                <a:gd name="T176" fmla="+- 0 14839 14679"/>
                <a:gd name="T177" fmla="*/ T176 w 314"/>
                <a:gd name="T178" fmla="+- 0 11294 11219"/>
                <a:gd name="T179" fmla="*/ 11294 h 305"/>
                <a:gd name="T180" fmla="+- 0 14869 14679"/>
                <a:gd name="T181" fmla="*/ T180 w 314"/>
                <a:gd name="T182" fmla="+- 0 11299 11219"/>
                <a:gd name="T183" fmla="*/ 11299 h 305"/>
                <a:gd name="T184" fmla="+- 0 14893 14679"/>
                <a:gd name="T185" fmla="*/ T184 w 314"/>
                <a:gd name="T186" fmla="+- 0 11316 11219"/>
                <a:gd name="T187" fmla="*/ 11316 h 305"/>
                <a:gd name="T188" fmla="+- 0 14909 14679"/>
                <a:gd name="T189" fmla="*/ T188 w 314"/>
                <a:gd name="T190" fmla="+- 0 11340 11219"/>
                <a:gd name="T191" fmla="*/ 11340 h 305"/>
                <a:gd name="T192" fmla="+- 0 14915 14679"/>
                <a:gd name="T193" fmla="*/ T192 w 314"/>
                <a:gd name="T194" fmla="+- 0 11372 11219"/>
                <a:gd name="T195" fmla="*/ 11372 h 305"/>
                <a:gd name="T196" fmla="+- 0 14909 14679"/>
                <a:gd name="T197" fmla="*/ T196 w 314"/>
                <a:gd name="T198" fmla="+- 0 11403 11219"/>
                <a:gd name="T199" fmla="*/ 11403 h 305"/>
                <a:gd name="T200" fmla="+- 0 14893 14679"/>
                <a:gd name="T201" fmla="*/ T200 w 314"/>
                <a:gd name="T202" fmla="+- 0 11428 11219"/>
                <a:gd name="T203" fmla="*/ 11428 h 305"/>
                <a:gd name="T204" fmla="+- 0 14869 14679"/>
                <a:gd name="T205" fmla="*/ T204 w 314"/>
                <a:gd name="T206" fmla="+- 0 11444 11219"/>
                <a:gd name="T207" fmla="*/ 11444 h 305"/>
                <a:gd name="T208" fmla="+- 0 14839 14679"/>
                <a:gd name="T209" fmla="*/ T208 w 314"/>
                <a:gd name="T210" fmla="+- 0 11450 11219"/>
                <a:gd name="T211" fmla="*/ 11450 h 305"/>
                <a:gd name="T212" fmla="+- 0 14976 14679"/>
                <a:gd name="T213" fmla="*/ T212 w 314"/>
                <a:gd name="T214" fmla="+- 0 11450 11219"/>
                <a:gd name="T215" fmla="*/ 11450 h 305"/>
                <a:gd name="T216" fmla="+- 0 14992 14679"/>
                <a:gd name="T217" fmla="*/ T216 w 314"/>
                <a:gd name="T218" fmla="+- 0 11416 11219"/>
                <a:gd name="T219" fmla="*/ 11416 h 305"/>
                <a:gd name="T220" fmla="+- 0 14944 14679"/>
                <a:gd name="T221" fmla="*/ T220 w 314"/>
                <a:gd name="T222" fmla="+- 0 11294 11219"/>
                <a:gd name="T223" fmla="*/ 11294 h 3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314" h="305">
                  <a:moveTo>
                    <a:pt x="160" y="0"/>
                  </a:moveTo>
                  <a:lnTo>
                    <a:pt x="115" y="6"/>
                  </a:lnTo>
                  <a:lnTo>
                    <a:pt x="76" y="20"/>
                  </a:lnTo>
                  <a:lnTo>
                    <a:pt x="44" y="44"/>
                  </a:lnTo>
                  <a:lnTo>
                    <a:pt x="20" y="75"/>
                  </a:lnTo>
                  <a:lnTo>
                    <a:pt x="26" y="86"/>
                  </a:lnTo>
                  <a:lnTo>
                    <a:pt x="30" y="98"/>
                  </a:lnTo>
                  <a:lnTo>
                    <a:pt x="34" y="111"/>
                  </a:lnTo>
                  <a:lnTo>
                    <a:pt x="37" y="124"/>
                  </a:lnTo>
                  <a:lnTo>
                    <a:pt x="2" y="124"/>
                  </a:lnTo>
                  <a:lnTo>
                    <a:pt x="1" y="133"/>
                  </a:lnTo>
                  <a:lnTo>
                    <a:pt x="0" y="143"/>
                  </a:lnTo>
                  <a:lnTo>
                    <a:pt x="0" y="161"/>
                  </a:lnTo>
                  <a:lnTo>
                    <a:pt x="1" y="169"/>
                  </a:lnTo>
                  <a:lnTo>
                    <a:pt x="2" y="177"/>
                  </a:lnTo>
                  <a:lnTo>
                    <a:pt x="37" y="177"/>
                  </a:lnTo>
                  <a:lnTo>
                    <a:pt x="35" y="191"/>
                  </a:lnTo>
                  <a:lnTo>
                    <a:pt x="31" y="205"/>
                  </a:lnTo>
                  <a:lnTo>
                    <a:pt x="26" y="218"/>
                  </a:lnTo>
                  <a:lnTo>
                    <a:pt x="20" y="230"/>
                  </a:lnTo>
                  <a:lnTo>
                    <a:pt x="44" y="261"/>
                  </a:lnTo>
                  <a:lnTo>
                    <a:pt x="76" y="285"/>
                  </a:lnTo>
                  <a:lnTo>
                    <a:pt x="115" y="300"/>
                  </a:lnTo>
                  <a:lnTo>
                    <a:pt x="160" y="305"/>
                  </a:lnTo>
                  <a:lnTo>
                    <a:pt x="214" y="297"/>
                  </a:lnTo>
                  <a:lnTo>
                    <a:pt x="258" y="275"/>
                  </a:lnTo>
                  <a:lnTo>
                    <a:pt x="292" y="241"/>
                  </a:lnTo>
                  <a:lnTo>
                    <a:pt x="297" y="231"/>
                  </a:lnTo>
                  <a:lnTo>
                    <a:pt x="160" y="231"/>
                  </a:lnTo>
                  <a:lnTo>
                    <a:pt x="129" y="225"/>
                  </a:lnTo>
                  <a:lnTo>
                    <a:pt x="105" y="209"/>
                  </a:lnTo>
                  <a:lnTo>
                    <a:pt x="89" y="184"/>
                  </a:lnTo>
                  <a:lnTo>
                    <a:pt x="83" y="153"/>
                  </a:lnTo>
                  <a:lnTo>
                    <a:pt x="89" y="121"/>
                  </a:lnTo>
                  <a:lnTo>
                    <a:pt x="105" y="97"/>
                  </a:lnTo>
                  <a:lnTo>
                    <a:pt x="129" y="81"/>
                  </a:lnTo>
                  <a:lnTo>
                    <a:pt x="160" y="75"/>
                  </a:lnTo>
                  <a:lnTo>
                    <a:pt x="265" y="75"/>
                  </a:lnTo>
                  <a:lnTo>
                    <a:pt x="244" y="21"/>
                  </a:lnTo>
                  <a:lnTo>
                    <a:pt x="226" y="12"/>
                  </a:lnTo>
                  <a:lnTo>
                    <a:pt x="205" y="6"/>
                  </a:lnTo>
                  <a:lnTo>
                    <a:pt x="183" y="2"/>
                  </a:lnTo>
                  <a:lnTo>
                    <a:pt x="160" y="0"/>
                  </a:lnTo>
                  <a:close/>
                  <a:moveTo>
                    <a:pt x="265" y="75"/>
                  </a:moveTo>
                  <a:lnTo>
                    <a:pt x="160" y="75"/>
                  </a:lnTo>
                  <a:lnTo>
                    <a:pt x="190" y="80"/>
                  </a:lnTo>
                  <a:lnTo>
                    <a:pt x="214" y="97"/>
                  </a:lnTo>
                  <a:lnTo>
                    <a:pt x="230" y="121"/>
                  </a:lnTo>
                  <a:lnTo>
                    <a:pt x="236" y="153"/>
                  </a:lnTo>
                  <a:lnTo>
                    <a:pt x="230" y="184"/>
                  </a:lnTo>
                  <a:lnTo>
                    <a:pt x="214" y="209"/>
                  </a:lnTo>
                  <a:lnTo>
                    <a:pt x="190" y="225"/>
                  </a:lnTo>
                  <a:lnTo>
                    <a:pt x="160" y="231"/>
                  </a:lnTo>
                  <a:lnTo>
                    <a:pt x="297" y="231"/>
                  </a:lnTo>
                  <a:lnTo>
                    <a:pt x="313" y="197"/>
                  </a:lnTo>
                  <a:lnTo>
                    <a:pt x="265" y="75"/>
                  </a:lnTo>
                  <a:close/>
                </a:path>
              </a:pathLst>
            </a:custGeom>
            <a:solidFill>
              <a:srgbClr val="76B84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AutoShape 10">
              <a:extLst>
                <a:ext uri="{FF2B5EF4-FFF2-40B4-BE49-F238E27FC236}">
                  <a16:creationId xmlns:a16="http://schemas.microsoft.com/office/drawing/2014/main" id="{273F1099-1F04-4BE6-9057-A5E3B90B3DAD}"/>
                </a:ext>
              </a:extLst>
            </p:cNvPr>
            <p:cNvSpPr>
              <a:spLocks/>
            </p:cNvSpPr>
            <p:nvPr/>
          </p:nvSpPr>
          <p:spPr bwMode="auto">
            <a:xfrm>
              <a:off x="14680" y="11293"/>
              <a:ext cx="36" cy="156"/>
            </a:xfrm>
            <a:custGeom>
              <a:avLst/>
              <a:gdLst>
                <a:gd name="T0" fmla="+- 0 14716 14681"/>
                <a:gd name="T1" fmla="*/ T0 w 36"/>
                <a:gd name="T2" fmla="+- 0 11396 11294"/>
                <a:gd name="T3" fmla="*/ 11396 h 156"/>
                <a:gd name="T4" fmla="+- 0 14681 14681"/>
                <a:gd name="T5" fmla="*/ T4 w 36"/>
                <a:gd name="T6" fmla="+- 0 11396 11294"/>
                <a:gd name="T7" fmla="*/ 11396 h 156"/>
                <a:gd name="T8" fmla="+- 0 14684 14681"/>
                <a:gd name="T9" fmla="*/ T8 w 36"/>
                <a:gd name="T10" fmla="+- 0 11410 11294"/>
                <a:gd name="T11" fmla="*/ 11410 h 156"/>
                <a:gd name="T12" fmla="+- 0 14688 14681"/>
                <a:gd name="T13" fmla="*/ T12 w 36"/>
                <a:gd name="T14" fmla="+- 0 11424 11294"/>
                <a:gd name="T15" fmla="*/ 11424 h 156"/>
                <a:gd name="T16" fmla="+- 0 14693 14681"/>
                <a:gd name="T17" fmla="*/ T16 w 36"/>
                <a:gd name="T18" fmla="+- 0 11437 11294"/>
                <a:gd name="T19" fmla="*/ 11437 h 156"/>
                <a:gd name="T20" fmla="+- 0 14699 14681"/>
                <a:gd name="T21" fmla="*/ T20 w 36"/>
                <a:gd name="T22" fmla="+- 0 11449 11294"/>
                <a:gd name="T23" fmla="*/ 11449 h 156"/>
                <a:gd name="T24" fmla="+- 0 14705 14681"/>
                <a:gd name="T25" fmla="*/ T24 w 36"/>
                <a:gd name="T26" fmla="+- 0 11437 11294"/>
                <a:gd name="T27" fmla="*/ 11437 h 156"/>
                <a:gd name="T28" fmla="+- 0 14710 14681"/>
                <a:gd name="T29" fmla="*/ T28 w 36"/>
                <a:gd name="T30" fmla="+- 0 11424 11294"/>
                <a:gd name="T31" fmla="*/ 11424 h 156"/>
                <a:gd name="T32" fmla="+- 0 14714 14681"/>
                <a:gd name="T33" fmla="*/ T32 w 36"/>
                <a:gd name="T34" fmla="+- 0 11410 11294"/>
                <a:gd name="T35" fmla="*/ 11410 h 156"/>
                <a:gd name="T36" fmla="+- 0 14716 14681"/>
                <a:gd name="T37" fmla="*/ T36 w 36"/>
                <a:gd name="T38" fmla="+- 0 11396 11294"/>
                <a:gd name="T39" fmla="*/ 11396 h 156"/>
                <a:gd name="T40" fmla="+- 0 14699 14681"/>
                <a:gd name="T41" fmla="*/ T40 w 36"/>
                <a:gd name="T42" fmla="+- 0 11294 11294"/>
                <a:gd name="T43" fmla="*/ 11294 h 156"/>
                <a:gd name="T44" fmla="+- 0 14693 14681"/>
                <a:gd name="T45" fmla="*/ T44 w 36"/>
                <a:gd name="T46" fmla="+- 0 11305 11294"/>
                <a:gd name="T47" fmla="*/ 11305 h 156"/>
                <a:gd name="T48" fmla="+- 0 14688 14681"/>
                <a:gd name="T49" fmla="*/ T48 w 36"/>
                <a:gd name="T50" fmla="+- 0 11317 11294"/>
                <a:gd name="T51" fmla="*/ 11317 h 156"/>
                <a:gd name="T52" fmla="+- 0 14684 14681"/>
                <a:gd name="T53" fmla="*/ T52 w 36"/>
                <a:gd name="T54" fmla="+- 0 11330 11294"/>
                <a:gd name="T55" fmla="*/ 11330 h 156"/>
                <a:gd name="T56" fmla="+- 0 14681 14681"/>
                <a:gd name="T57" fmla="*/ T56 w 36"/>
                <a:gd name="T58" fmla="+- 0 11343 11294"/>
                <a:gd name="T59" fmla="*/ 11343 h 156"/>
                <a:gd name="T60" fmla="+- 0 14716 14681"/>
                <a:gd name="T61" fmla="*/ T60 w 36"/>
                <a:gd name="T62" fmla="+- 0 11343 11294"/>
                <a:gd name="T63" fmla="*/ 11343 h 156"/>
                <a:gd name="T64" fmla="+- 0 14713 14681"/>
                <a:gd name="T65" fmla="*/ T64 w 36"/>
                <a:gd name="T66" fmla="+- 0 11330 11294"/>
                <a:gd name="T67" fmla="*/ 11330 h 156"/>
                <a:gd name="T68" fmla="+- 0 14709 14681"/>
                <a:gd name="T69" fmla="*/ T68 w 36"/>
                <a:gd name="T70" fmla="+- 0 11317 11294"/>
                <a:gd name="T71" fmla="*/ 11317 h 156"/>
                <a:gd name="T72" fmla="+- 0 14705 14681"/>
                <a:gd name="T73" fmla="*/ T72 w 36"/>
                <a:gd name="T74" fmla="+- 0 11305 11294"/>
                <a:gd name="T75" fmla="*/ 11305 h 156"/>
                <a:gd name="T76" fmla="+- 0 14699 14681"/>
                <a:gd name="T77" fmla="*/ T76 w 36"/>
                <a:gd name="T78" fmla="+- 0 11294 11294"/>
                <a:gd name="T79" fmla="*/ 11294 h 1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36" h="156">
                  <a:moveTo>
                    <a:pt x="35" y="102"/>
                  </a:moveTo>
                  <a:lnTo>
                    <a:pt x="0" y="102"/>
                  </a:lnTo>
                  <a:lnTo>
                    <a:pt x="3" y="116"/>
                  </a:lnTo>
                  <a:lnTo>
                    <a:pt x="7" y="130"/>
                  </a:lnTo>
                  <a:lnTo>
                    <a:pt x="12" y="143"/>
                  </a:lnTo>
                  <a:lnTo>
                    <a:pt x="18" y="155"/>
                  </a:lnTo>
                  <a:lnTo>
                    <a:pt x="24" y="143"/>
                  </a:lnTo>
                  <a:lnTo>
                    <a:pt x="29" y="130"/>
                  </a:lnTo>
                  <a:lnTo>
                    <a:pt x="33" y="116"/>
                  </a:lnTo>
                  <a:lnTo>
                    <a:pt x="35" y="102"/>
                  </a:lnTo>
                  <a:close/>
                  <a:moveTo>
                    <a:pt x="18" y="0"/>
                  </a:moveTo>
                  <a:lnTo>
                    <a:pt x="12" y="11"/>
                  </a:lnTo>
                  <a:lnTo>
                    <a:pt x="7" y="23"/>
                  </a:lnTo>
                  <a:lnTo>
                    <a:pt x="3" y="36"/>
                  </a:lnTo>
                  <a:lnTo>
                    <a:pt x="0" y="49"/>
                  </a:lnTo>
                  <a:lnTo>
                    <a:pt x="35" y="49"/>
                  </a:lnTo>
                  <a:lnTo>
                    <a:pt x="32" y="36"/>
                  </a:lnTo>
                  <a:lnTo>
                    <a:pt x="28" y="23"/>
                  </a:lnTo>
                  <a:lnTo>
                    <a:pt x="24" y="11"/>
                  </a:lnTo>
                  <a:lnTo>
                    <a:pt x="18" y="0"/>
                  </a:lnTo>
                  <a:close/>
                </a:path>
              </a:pathLst>
            </a:custGeom>
            <a:solidFill>
              <a:srgbClr val="5CAD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AutoShape 11">
              <a:extLst>
                <a:ext uri="{FF2B5EF4-FFF2-40B4-BE49-F238E27FC236}">
                  <a16:creationId xmlns:a16="http://schemas.microsoft.com/office/drawing/2014/main" id="{A5AE4182-BB00-4C81-8A67-098145AE5BA7}"/>
                </a:ext>
              </a:extLst>
            </p:cNvPr>
            <p:cNvSpPr>
              <a:spLocks/>
            </p:cNvSpPr>
            <p:nvPr/>
          </p:nvSpPr>
          <p:spPr bwMode="auto">
            <a:xfrm>
              <a:off x="14918" y="11226"/>
              <a:ext cx="247" cy="291"/>
            </a:xfrm>
            <a:custGeom>
              <a:avLst/>
              <a:gdLst>
                <a:gd name="T0" fmla="+- 0 15009 14918"/>
                <a:gd name="T1" fmla="*/ T0 w 247"/>
                <a:gd name="T2" fmla="+- 0 11227 11227"/>
                <a:gd name="T3" fmla="*/ 11227 h 291"/>
                <a:gd name="T4" fmla="+- 0 14918 14918"/>
                <a:gd name="T5" fmla="*/ T4 w 247"/>
                <a:gd name="T6" fmla="+- 0 11227 11227"/>
                <a:gd name="T7" fmla="*/ 11227 h 291"/>
                <a:gd name="T8" fmla="+- 0 14923 14918"/>
                <a:gd name="T9" fmla="*/ T8 w 247"/>
                <a:gd name="T10" fmla="+- 0 11240 11227"/>
                <a:gd name="T11" fmla="*/ 11240 h 291"/>
                <a:gd name="T12" fmla="+- 0 14955 14918"/>
                <a:gd name="T13" fmla="*/ T12 w 247"/>
                <a:gd name="T14" fmla="+- 0 11263 11227"/>
                <a:gd name="T15" fmla="*/ 11263 h 291"/>
                <a:gd name="T16" fmla="+- 0 14978 14918"/>
                <a:gd name="T17" fmla="*/ T16 w 247"/>
                <a:gd name="T18" fmla="+- 0 11294 11227"/>
                <a:gd name="T19" fmla="*/ 11294 h 291"/>
                <a:gd name="T20" fmla="+- 0 14993 14918"/>
                <a:gd name="T21" fmla="*/ T20 w 247"/>
                <a:gd name="T22" fmla="+- 0 11330 11227"/>
                <a:gd name="T23" fmla="*/ 11330 h 291"/>
                <a:gd name="T24" fmla="+- 0 14998 14918"/>
                <a:gd name="T25" fmla="*/ T24 w 247"/>
                <a:gd name="T26" fmla="+- 0 11372 11227"/>
                <a:gd name="T27" fmla="*/ 11372 h 291"/>
                <a:gd name="T28" fmla="+- 0 14998 14918"/>
                <a:gd name="T29" fmla="*/ T28 w 247"/>
                <a:gd name="T30" fmla="+- 0 11383 11227"/>
                <a:gd name="T31" fmla="*/ 11383 h 291"/>
                <a:gd name="T32" fmla="+- 0 14997 14918"/>
                <a:gd name="T33" fmla="*/ T32 w 247"/>
                <a:gd name="T34" fmla="+- 0 11395 11227"/>
                <a:gd name="T35" fmla="*/ 11395 h 291"/>
                <a:gd name="T36" fmla="+- 0 14995 14918"/>
                <a:gd name="T37" fmla="*/ T36 w 247"/>
                <a:gd name="T38" fmla="+- 0 11406 11227"/>
                <a:gd name="T39" fmla="*/ 11406 h 291"/>
                <a:gd name="T40" fmla="+- 0 14992 14918"/>
                <a:gd name="T41" fmla="*/ T40 w 247"/>
                <a:gd name="T42" fmla="+- 0 11416 11227"/>
                <a:gd name="T43" fmla="*/ 11416 h 291"/>
                <a:gd name="T44" fmla="+- 0 15032 14918"/>
                <a:gd name="T45" fmla="*/ T44 w 247"/>
                <a:gd name="T46" fmla="+- 0 11517 11227"/>
                <a:gd name="T47" fmla="*/ 11517 h 291"/>
                <a:gd name="T48" fmla="+- 0 15106 14918"/>
                <a:gd name="T49" fmla="*/ T48 w 247"/>
                <a:gd name="T50" fmla="+- 0 11517 11227"/>
                <a:gd name="T51" fmla="*/ 11517 h 291"/>
                <a:gd name="T52" fmla="+- 0 15148 14918"/>
                <a:gd name="T53" fmla="*/ T52 w 247"/>
                <a:gd name="T54" fmla="+- 0 11407 11227"/>
                <a:gd name="T55" fmla="*/ 11407 h 291"/>
                <a:gd name="T56" fmla="+- 0 15069 14918"/>
                <a:gd name="T57" fmla="*/ T56 w 247"/>
                <a:gd name="T58" fmla="+- 0 11407 11227"/>
                <a:gd name="T59" fmla="*/ 11407 h 291"/>
                <a:gd name="T60" fmla="+- 0 15009 14918"/>
                <a:gd name="T61" fmla="*/ T60 w 247"/>
                <a:gd name="T62" fmla="+- 0 11227 11227"/>
                <a:gd name="T63" fmla="*/ 11227 h 291"/>
                <a:gd name="T64" fmla="+- 0 15164 14918"/>
                <a:gd name="T65" fmla="*/ T64 w 247"/>
                <a:gd name="T66" fmla="+- 0 11227 11227"/>
                <a:gd name="T67" fmla="*/ 11227 h 291"/>
                <a:gd name="T68" fmla="+- 0 15126 14918"/>
                <a:gd name="T69" fmla="*/ T68 w 247"/>
                <a:gd name="T70" fmla="+- 0 11227 11227"/>
                <a:gd name="T71" fmla="*/ 11227 h 291"/>
                <a:gd name="T72" fmla="+- 0 15069 14918"/>
                <a:gd name="T73" fmla="*/ T72 w 247"/>
                <a:gd name="T74" fmla="+- 0 11407 11227"/>
                <a:gd name="T75" fmla="*/ 11407 h 291"/>
                <a:gd name="T76" fmla="+- 0 15148 14918"/>
                <a:gd name="T77" fmla="*/ T76 w 247"/>
                <a:gd name="T78" fmla="+- 0 11407 11227"/>
                <a:gd name="T79" fmla="*/ 11407 h 291"/>
                <a:gd name="T80" fmla="+- 0 15164 14918"/>
                <a:gd name="T81" fmla="*/ T80 w 247"/>
                <a:gd name="T82" fmla="+- 0 11364 11227"/>
                <a:gd name="T83" fmla="*/ 11364 h 291"/>
                <a:gd name="T84" fmla="+- 0 15164 14918"/>
                <a:gd name="T85" fmla="*/ T84 w 247"/>
                <a:gd name="T86" fmla="+- 0 11227 11227"/>
                <a:gd name="T87" fmla="*/ 11227 h 2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47" h="291">
                  <a:moveTo>
                    <a:pt x="91" y="0"/>
                  </a:moveTo>
                  <a:lnTo>
                    <a:pt x="0" y="0"/>
                  </a:lnTo>
                  <a:lnTo>
                    <a:pt x="5" y="13"/>
                  </a:lnTo>
                  <a:lnTo>
                    <a:pt x="37" y="36"/>
                  </a:lnTo>
                  <a:lnTo>
                    <a:pt x="60" y="67"/>
                  </a:lnTo>
                  <a:lnTo>
                    <a:pt x="75" y="103"/>
                  </a:lnTo>
                  <a:lnTo>
                    <a:pt x="80" y="145"/>
                  </a:lnTo>
                  <a:lnTo>
                    <a:pt x="80" y="156"/>
                  </a:lnTo>
                  <a:lnTo>
                    <a:pt x="79" y="168"/>
                  </a:lnTo>
                  <a:lnTo>
                    <a:pt x="77" y="179"/>
                  </a:lnTo>
                  <a:lnTo>
                    <a:pt x="74" y="189"/>
                  </a:lnTo>
                  <a:lnTo>
                    <a:pt x="114" y="290"/>
                  </a:lnTo>
                  <a:lnTo>
                    <a:pt x="188" y="290"/>
                  </a:lnTo>
                  <a:lnTo>
                    <a:pt x="230" y="180"/>
                  </a:lnTo>
                  <a:lnTo>
                    <a:pt x="151" y="180"/>
                  </a:lnTo>
                  <a:lnTo>
                    <a:pt x="91" y="0"/>
                  </a:lnTo>
                  <a:close/>
                  <a:moveTo>
                    <a:pt x="246" y="0"/>
                  </a:moveTo>
                  <a:lnTo>
                    <a:pt x="208" y="0"/>
                  </a:lnTo>
                  <a:lnTo>
                    <a:pt x="151" y="180"/>
                  </a:lnTo>
                  <a:lnTo>
                    <a:pt x="230" y="180"/>
                  </a:lnTo>
                  <a:lnTo>
                    <a:pt x="246" y="137"/>
                  </a:lnTo>
                  <a:lnTo>
                    <a:pt x="246" y="0"/>
                  </a:lnTo>
                  <a:close/>
                </a:path>
              </a:pathLst>
            </a:custGeom>
            <a:solidFill>
              <a:srgbClr val="D6AB3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2">
              <a:extLst>
                <a:ext uri="{FF2B5EF4-FFF2-40B4-BE49-F238E27FC236}">
                  <a16:creationId xmlns:a16="http://schemas.microsoft.com/office/drawing/2014/main" id="{4C2D9F94-D64F-42F0-931D-9B703DFE9A31}"/>
                </a:ext>
              </a:extLst>
            </p:cNvPr>
            <p:cNvSpPr>
              <a:spLocks/>
            </p:cNvSpPr>
            <p:nvPr/>
          </p:nvSpPr>
          <p:spPr bwMode="auto">
            <a:xfrm>
              <a:off x="14923" y="11240"/>
              <a:ext cx="75" cy="177"/>
            </a:xfrm>
            <a:custGeom>
              <a:avLst/>
              <a:gdLst>
                <a:gd name="T0" fmla="+- 0 14923 14923"/>
                <a:gd name="T1" fmla="*/ T0 w 75"/>
                <a:gd name="T2" fmla="+- 0 11240 11240"/>
                <a:gd name="T3" fmla="*/ 11240 h 177"/>
                <a:gd name="T4" fmla="+- 0 14992 14923"/>
                <a:gd name="T5" fmla="*/ T4 w 75"/>
                <a:gd name="T6" fmla="+- 0 11416 11240"/>
                <a:gd name="T7" fmla="*/ 11416 h 177"/>
                <a:gd name="T8" fmla="+- 0 14995 14923"/>
                <a:gd name="T9" fmla="*/ T8 w 75"/>
                <a:gd name="T10" fmla="+- 0 11406 11240"/>
                <a:gd name="T11" fmla="*/ 11406 h 177"/>
                <a:gd name="T12" fmla="+- 0 14997 14923"/>
                <a:gd name="T13" fmla="*/ T12 w 75"/>
                <a:gd name="T14" fmla="+- 0 11395 11240"/>
                <a:gd name="T15" fmla="*/ 11395 h 177"/>
                <a:gd name="T16" fmla="+- 0 14998 14923"/>
                <a:gd name="T17" fmla="*/ T16 w 75"/>
                <a:gd name="T18" fmla="+- 0 11383 11240"/>
                <a:gd name="T19" fmla="*/ 11383 h 177"/>
                <a:gd name="T20" fmla="+- 0 14998 14923"/>
                <a:gd name="T21" fmla="*/ T20 w 75"/>
                <a:gd name="T22" fmla="+- 0 11372 11240"/>
                <a:gd name="T23" fmla="*/ 11372 h 177"/>
                <a:gd name="T24" fmla="+- 0 14993 14923"/>
                <a:gd name="T25" fmla="*/ T24 w 75"/>
                <a:gd name="T26" fmla="+- 0 11330 11240"/>
                <a:gd name="T27" fmla="*/ 11330 h 177"/>
                <a:gd name="T28" fmla="+- 0 14978 14923"/>
                <a:gd name="T29" fmla="*/ T28 w 75"/>
                <a:gd name="T30" fmla="+- 0 11294 11240"/>
                <a:gd name="T31" fmla="*/ 11294 h 177"/>
                <a:gd name="T32" fmla="+- 0 14955 14923"/>
                <a:gd name="T33" fmla="*/ T32 w 75"/>
                <a:gd name="T34" fmla="+- 0 11263 11240"/>
                <a:gd name="T35" fmla="*/ 11263 h 177"/>
                <a:gd name="T36" fmla="+- 0 14923 14923"/>
                <a:gd name="T37" fmla="*/ T36 w 75"/>
                <a:gd name="T38" fmla="+- 0 11240 11240"/>
                <a:gd name="T39" fmla="*/ 11240 h 1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5" h="177">
                  <a:moveTo>
                    <a:pt x="0" y="0"/>
                  </a:moveTo>
                  <a:lnTo>
                    <a:pt x="69" y="176"/>
                  </a:lnTo>
                  <a:lnTo>
                    <a:pt x="72" y="166"/>
                  </a:lnTo>
                  <a:lnTo>
                    <a:pt x="74" y="155"/>
                  </a:lnTo>
                  <a:lnTo>
                    <a:pt x="75" y="143"/>
                  </a:lnTo>
                  <a:lnTo>
                    <a:pt x="75" y="132"/>
                  </a:lnTo>
                  <a:lnTo>
                    <a:pt x="70" y="90"/>
                  </a:lnTo>
                  <a:lnTo>
                    <a:pt x="55" y="54"/>
                  </a:lnTo>
                  <a:lnTo>
                    <a:pt x="32" y="23"/>
                  </a:lnTo>
                  <a:lnTo>
                    <a:pt x="0" y="0"/>
                  </a:lnTo>
                  <a:close/>
                </a:path>
              </a:pathLst>
            </a:custGeom>
            <a:solidFill>
              <a:srgbClr val="C5A41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AutoShape 13">
              <a:extLst>
                <a:ext uri="{FF2B5EF4-FFF2-40B4-BE49-F238E27FC236}">
                  <a16:creationId xmlns:a16="http://schemas.microsoft.com/office/drawing/2014/main" id="{15C32FDE-DD63-4E3E-8695-DF7C796AC561}"/>
                </a:ext>
              </a:extLst>
            </p:cNvPr>
            <p:cNvSpPr>
              <a:spLocks/>
            </p:cNvSpPr>
            <p:nvPr/>
          </p:nvSpPr>
          <p:spPr bwMode="auto">
            <a:xfrm>
              <a:off x="15319" y="11226"/>
              <a:ext cx="259" cy="291"/>
            </a:xfrm>
            <a:custGeom>
              <a:avLst/>
              <a:gdLst>
                <a:gd name="T0" fmla="+- 0 15390 15320"/>
                <a:gd name="T1" fmla="*/ T0 w 259"/>
                <a:gd name="T2" fmla="+- 0 11227 11227"/>
                <a:gd name="T3" fmla="*/ 11227 h 291"/>
                <a:gd name="T4" fmla="+- 0 15350 15320"/>
                <a:gd name="T5" fmla="*/ T4 w 259"/>
                <a:gd name="T6" fmla="+- 0 11227 11227"/>
                <a:gd name="T7" fmla="*/ 11227 h 291"/>
                <a:gd name="T8" fmla="+- 0 15350 15320"/>
                <a:gd name="T9" fmla="*/ T8 w 259"/>
                <a:gd name="T10" fmla="+- 0 11296 11227"/>
                <a:gd name="T11" fmla="*/ 11296 h 291"/>
                <a:gd name="T12" fmla="+- 0 15320 15320"/>
                <a:gd name="T13" fmla="*/ T12 w 259"/>
                <a:gd name="T14" fmla="+- 0 11296 11227"/>
                <a:gd name="T15" fmla="*/ 11296 h 291"/>
                <a:gd name="T16" fmla="+- 0 15320 15320"/>
                <a:gd name="T17" fmla="*/ T16 w 259"/>
                <a:gd name="T18" fmla="+- 0 11338 11227"/>
                <a:gd name="T19" fmla="*/ 11338 h 291"/>
                <a:gd name="T20" fmla="+- 0 15339 15320"/>
                <a:gd name="T21" fmla="*/ T20 w 259"/>
                <a:gd name="T22" fmla="+- 0 11338 11227"/>
                <a:gd name="T23" fmla="*/ 11338 h 291"/>
                <a:gd name="T24" fmla="+- 0 15339 15320"/>
                <a:gd name="T25" fmla="*/ T24 w 259"/>
                <a:gd name="T26" fmla="+- 0 11404 11227"/>
                <a:gd name="T27" fmla="*/ 11404 h 291"/>
                <a:gd name="T28" fmla="+- 0 15320 15320"/>
                <a:gd name="T29" fmla="*/ T28 w 259"/>
                <a:gd name="T30" fmla="+- 0 11404 11227"/>
                <a:gd name="T31" fmla="*/ 11404 h 291"/>
                <a:gd name="T32" fmla="+- 0 15320 15320"/>
                <a:gd name="T33" fmla="*/ T32 w 259"/>
                <a:gd name="T34" fmla="+- 0 11447 11227"/>
                <a:gd name="T35" fmla="*/ 11447 h 291"/>
                <a:gd name="T36" fmla="+- 0 15354 15320"/>
                <a:gd name="T37" fmla="*/ T36 w 259"/>
                <a:gd name="T38" fmla="+- 0 11447 11227"/>
                <a:gd name="T39" fmla="*/ 11447 h 291"/>
                <a:gd name="T40" fmla="+- 0 15354 15320"/>
                <a:gd name="T41" fmla="*/ T40 w 259"/>
                <a:gd name="T42" fmla="+- 0 11517 11227"/>
                <a:gd name="T43" fmla="*/ 11517 h 291"/>
                <a:gd name="T44" fmla="+- 0 15397 15320"/>
                <a:gd name="T45" fmla="*/ T44 w 259"/>
                <a:gd name="T46" fmla="+- 0 11517 11227"/>
                <a:gd name="T47" fmla="*/ 11517 h 291"/>
                <a:gd name="T48" fmla="+- 0 15397 15320"/>
                <a:gd name="T49" fmla="*/ T48 w 259"/>
                <a:gd name="T50" fmla="+- 0 11359 11227"/>
                <a:gd name="T51" fmla="*/ 11359 h 291"/>
                <a:gd name="T52" fmla="+- 0 15487 15320"/>
                <a:gd name="T53" fmla="*/ T52 w 259"/>
                <a:gd name="T54" fmla="+- 0 11359 11227"/>
                <a:gd name="T55" fmla="*/ 11359 h 291"/>
                <a:gd name="T56" fmla="+- 0 15390 15320"/>
                <a:gd name="T57" fmla="*/ T56 w 259"/>
                <a:gd name="T58" fmla="+- 0 11227 11227"/>
                <a:gd name="T59" fmla="*/ 11227 h 291"/>
                <a:gd name="T60" fmla="+- 0 15487 15320"/>
                <a:gd name="T61" fmla="*/ T60 w 259"/>
                <a:gd name="T62" fmla="+- 0 11359 11227"/>
                <a:gd name="T63" fmla="*/ 11359 h 291"/>
                <a:gd name="T64" fmla="+- 0 15397 15320"/>
                <a:gd name="T65" fmla="*/ T64 w 259"/>
                <a:gd name="T66" fmla="+- 0 11359 11227"/>
                <a:gd name="T67" fmla="*/ 11359 h 291"/>
                <a:gd name="T68" fmla="+- 0 15513 15320"/>
                <a:gd name="T69" fmla="*/ T68 w 259"/>
                <a:gd name="T70" fmla="+- 0 11517 11227"/>
                <a:gd name="T71" fmla="*/ 11517 h 291"/>
                <a:gd name="T72" fmla="+- 0 15579 15320"/>
                <a:gd name="T73" fmla="*/ T72 w 259"/>
                <a:gd name="T74" fmla="+- 0 11517 11227"/>
                <a:gd name="T75" fmla="*/ 11517 h 291"/>
                <a:gd name="T76" fmla="+- 0 15579 15320"/>
                <a:gd name="T77" fmla="*/ T76 w 259"/>
                <a:gd name="T78" fmla="+- 0 11379 11227"/>
                <a:gd name="T79" fmla="*/ 11379 h 291"/>
                <a:gd name="T80" fmla="+- 0 15501 15320"/>
                <a:gd name="T81" fmla="*/ T80 w 259"/>
                <a:gd name="T82" fmla="+- 0 11379 11227"/>
                <a:gd name="T83" fmla="*/ 11379 h 291"/>
                <a:gd name="T84" fmla="+- 0 15487 15320"/>
                <a:gd name="T85" fmla="*/ T84 w 259"/>
                <a:gd name="T86" fmla="+- 0 11359 11227"/>
                <a:gd name="T87" fmla="*/ 11359 h 291"/>
                <a:gd name="T88" fmla="+- 0 15540 15320"/>
                <a:gd name="T89" fmla="*/ T88 w 259"/>
                <a:gd name="T90" fmla="+- 0 11227 11227"/>
                <a:gd name="T91" fmla="*/ 11227 h 291"/>
                <a:gd name="T92" fmla="+- 0 15501 15320"/>
                <a:gd name="T93" fmla="*/ T92 w 259"/>
                <a:gd name="T94" fmla="+- 0 11227 11227"/>
                <a:gd name="T95" fmla="*/ 11227 h 291"/>
                <a:gd name="T96" fmla="+- 0 15501 15320"/>
                <a:gd name="T97" fmla="*/ T96 w 259"/>
                <a:gd name="T98" fmla="+- 0 11379 11227"/>
                <a:gd name="T99" fmla="*/ 11379 h 291"/>
                <a:gd name="T100" fmla="+- 0 15579 15320"/>
                <a:gd name="T101" fmla="*/ T100 w 259"/>
                <a:gd name="T102" fmla="+- 0 11379 11227"/>
                <a:gd name="T103" fmla="*/ 11379 h 291"/>
                <a:gd name="T104" fmla="+- 0 15579 15320"/>
                <a:gd name="T105" fmla="*/ T104 w 259"/>
                <a:gd name="T106" fmla="+- 0 11299 11227"/>
                <a:gd name="T107" fmla="*/ 11299 h 291"/>
                <a:gd name="T108" fmla="+- 0 15540 15320"/>
                <a:gd name="T109" fmla="*/ T108 w 259"/>
                <a:gd name="T110" fmla="+- 0 11299 11227"/>
                <a:gd name="T111" fmla="*/ 11299 h 291"/>
                <a:gd name="T112" fmla="+- 0 15540 15320"/>
                <a:gd name="T113" fmla="*/ T112 w 259"/>
                <a:gd name="T114" fmla="+- 0 11227 11227"/>
                <a:gd name="T115" fmla="*/ 11227 h 2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259" h="291">
                  <a:moveTo>
                    <a:pt x="70" y="0"/>
                  </a:moveTo>
                  <a:lnTo>
                    <a:pt x="30" y="0"/>
                  </a:lnTo>
                  <a:lnTo>
                    <a:pt x="30" y="69"/>
                  </a:lnTo>
                  <a:lnTo>
                    <a:pt x="0" y="69"/>
                  </a:lnTo>
                  <a:lnTo>
                    <a:pt x="0" y="111"/>
                  </a:lnTo>
                  <a:lnTo>
                    <a:pt x="19" y="111"/>
                  </a:lnTo>
                  <a:lnTo>
                    <a:pt x="19" y="177"/>
                  </a:lnTo>
                  <a:lnTo>
                    <a:pt x="0" y="177"/>
                  </a:lnTo>
                  <a:lnTo>
                    <a:pt x="0" y="220"/>
                  </a:lnTo>
                  <a:lnTo>
                    <a:pt x="34" y="220"/>
                  </a:lnTo>
                  <a:lnTo>
                    <a:pt x="34" y="290"/>
                  </a:lnTo>
                  <a:lnTo>
                    <a:pt x="77" y="290"/>
                  </a:lnTo>
                  <a:lnTo>
                    <a:pt x="77" y="132"/>
                  </a:lnTo>
                  <a:lnTo>
                    <a:pt x="167" y="132"/>
                  </a:lnTo>
                  <a:lnTo>
                    <a:pt x="70" y="0"/>
                  </a:lnTo>
                  <a:close/>
                  <a:moveTo>
                    <a:pt x="167" y="132"/>
                  </a:moveTo>
                  <a:lnTo>
                    <a:pt x="77" y="132"/>
                  </a:lnTo>
                  <a:lnTo>
                    <a:pt x="193" y="290"/>
                  </a:lnTo>
                  <a:lnTo>
                    <a:pt x="259" y="290"/>
                  </a:lnTo>
                  <a:lnTo>
                    <a:pt x="259" y="152"/>
                  </a:lnTo>
                  <a:lnTo>
                    <a:pt x="181" y="152"/>
                  </a:lnTo>
                  <a:lnTo>
                    <a:pt x="167" y="132"/>
                  </a:lnTo>
                  <a:close/>
                  <a:moveTo>
                    <a:pt x="220" y="0"/>
                  </a:moveTo>
                  <a:lnTo>
                    <a:pt x="181" y="0"/>
                  </a:lnTo>
                  <a:lnTo>
                    <a:pt x="181" y="152"/>
                  </a:lnTo>
                  <a:lnTo>
                    <a:pt x="259" y="152"/>
                  </a:lnTo>
                  <a:lnTo>
                    <a:pt x="259" y="72"/>
                  </a:lnTo>
                  <a:lnTo>
                    <a:pt x="220" y="72"/>
                  </a:lnTo>
                  <a:lnTo>
                    <a:pt x="220" y="0"/>
                  </a:lnTo>
                  <a:close/>
                </a:path>
              </a:pathLst>
            </a:custGeom>
            <a:solidFill>
              <a:srgbClr val="D7385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cxnSp>
          <p:nvCxnSpPr>
            <p:cNvPr id="17" name="Line 14">
              <a:extLst>
                <a:ext uri="{FF2B5EF4-FFF2-40B4-BE49-F238E27FC236}">
                  <a16:creationId xmlns:a16="http://schemas.microsoft.com/office/drawing/2014/main" id="{BB95C1A1-A089-4287-9B6A-F023161E637F}"/>
                </a:ext>
              </a:extLst>
            </p:cNvPr>
            <p:cNvCxnSpPr>
              <a:cxnSpLocks noChangeShapeType="1"/>
            </p:cNvCxnSpPr>
            <p:nvPr/>
          </p:nvCxnSpPr>
          <p:spPr bwMode="auto">
            <a:xfrm>
              <a:off x="15659" y="11299"/>
              <a:ext cx="0" cy="218"/>
            </a:xfrm>
            <a:prstGeom prst="line">
              <a:avLst/>
            </a:prstGeom>
            <a:noFill/>
            <a:ln w="50978">
              <a:solidFill>
                <a:srgbClr val="DA7E31"/>
              </a:solidFill>
              <a:prstDash val="solid"/>
              <a:round/>
              <a:headEnd/>
              <a:tailEnd/>
            </a:ln>
            <a:extLst>
              <a:ext uri="{909E8E84-426E-40DD-AFC4-6F175D3DCCD1}">
                <a14:hiddenFill xmlns:a14="http://schemas.microsoft.com/office/drawing/2010/main">
                  <a:noFill/>
                </a14:hiddenFill>
              </a:ext>
            </a:extLst>
          </p:spPr>
        </p:cxnSp>
        <p:cxnSp>
          <p:nvCxnSpPr>
            <p:cNvPr id="18" name="Line 15">
              <a:extLst>
                <a:ext uri="{FF2B5EF4-FFF2-40B4-BE49-F238E27FC236}">
                  <a16:creationId xmlns:a16="http://schemas.microsoft.com/office/drawing/2014/main" id="{296D8E5D-B091-47F9-911B-06D1607D914F}"/>
                </a:ext>
              </a:extLst>
            </p:cNvPr>
            <p:cNvCxnSpPr>
              <a:cxnSpLocks noChangeShapeType="1"/>
            </p:cNvCxnSpPr>
            <p:nvPr/>
          </p:nvCxnSpPr>
          <p:spPr bwMode="auto">
            <a:xfrm>
              <a:off x="15579" y="11263"/>
              <a:ext cx="175" cy="0"/>
            </a:xfrm>
            <a:prstGeom prst="line">
              <a:avLst/>
            </a:prstGeom>
            <a:noFill/>
            <a:ln w="45695">
              <a:solidFill>
                <a:srgbClr val="DA7E31"/>
              </a:solidFill>
              <a:prstDash val="solid"/>
              <a:round/>
              <a:headEnd/>
              <a:tailEnd/>
            </a:ln>
            <a:extLst>
              <a:ext uri="{909E8E84-426E-40DD-AFC4-6F175D3DCCD1}">
                <a14:hiddenFill xmlns:a14="http://schemas.microsoft.com/office/drawing/2010/main">
                  <a:noFill/>
                </a14:hiddenFill>
              </a:ext>
            </a:extLst>
          </p:spPr>
        </p:cxnSp>
        <p:sp>
          <p:nvSpPr>
            <p:cNvPr id="19" name="Rectangle 18">
              <a:extLst>
                <a:ext uri="{FF2B5EF4-FFF2-40B4-BE49-F238E27FC236}">
                  <a16:creationId xmlns:a16="http://schemas.microsoft.com/office/drawing/2014/main" id="{D505944C-9476-4043-ADE6-44434AFFE92E}"/>
                </a:ext>
              </a:extLst>
            </p:cNvPr>
            <p:cNvSpPr>
              <a:spLocks noChangeArrowheads="1"/>
            </p:cNvSpPr>
            <p:nvPr/>
          </p:nvSpPr>
          <p:spPr bwMode="auto">
            <a:xfrm>
              <a:off x="15540" y="11226"/>
              <a:ext cx="39" cy="72"/>
            </a:xfrm>
            <a:prstGeom prst="rect">
              <a:avLst/>
            </a:prstGeom>
            <a:solidFill>
              <a:srgbClr val="D66B25"/>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20" name="Freeform 17">
              <a:extLst>
                <a:ext uri="{FF2B5EF4-FFF2-40B4-BE49-F238E27FC236}">
                  <a16:creationId xmlns:a16="http://schemas.microsoft.com/office/drawing/2014/main" id="{3E6E7998-F1D9-48D3-811E-B93ED2B7ED8C}"/>
                </a:ext>
              </a:extLst>
            </p:cNvPr>
            <p:cNvSpPr>
              <a:spLocks/>
            </p:cNvSpPr>
            <p:nvPr/>
          </p:nvSpPr>
          <p:spPr bwMode="auto">
            <a:xfrm>
              <a:off x="15911" y="11226"/>
              <a:ext cx="284" cy="291"/>
            </a:xfrm>
            <a:custGeom>
              <a:avLst/>
              <a:gdLst>
                <a:gd name="T0" fmla="+- 0 16195 15911"/>
                <a:gd name="T1" fmla="*/ T0 w 284"/>
                <a:gd name="T2" fmla="+- 0 11227 11227"/>
                <a:gd name="T3" fmla="*/ 11227 h 291"/>
                <a:gd name="T4" fmla="+- 0 16106 15911"/>
                <a:gd name="T5" fmla="*/ T4 w 284"/>
                <a:gd name="T6" fmla="+- 0 11227 11227"/>
                <a:gd name="T7" fmla="*/ 11227 h 291"/>
                <a:gd name="T8" fmla="+- 0 16053 15911"/>
                <a:gd name="T9" fmla="*/ T8 w 284"/>
                <a:gd name="T10" fmla="+- 0 11331 11227"/>
                <a:gd name="T11" fmla="*/ 11331 h 291"/>
                <a:gd name="T12" fmla="+- 0 16000 15911"/>
                <a:gd name="T13" fmla="*/ T12 w 284"/>
                <a:gd name="T14" fmla="+- 0 11227 11227"/>
                <a:gd name="T15" fmla="*/ 11227 h 291"/>
                <a:gd name="T16" fmla="+- 0 15911 15911"/>
                <a:gd name="T17" fmla="*/ T16 w 284"/>
                <a:gd name="T18" fmla="+- 0 11227 11227"/>
                <a:gd name="T19" fmla="*/ 11227 h 291"/>
                <a:gd name="T20" fmla="+- 0 15914 15911"/>
                <a:gd name="T21" fmla="*/ T20 w 284"/>
                <a:gd name="T22" fmla="+- 0 11231 11227"/>
                <a:gd name="T23" fmla="*/ 11231 h 291"/>
                <a:gd name="T24" fmla="+- 0 15944 15911"/>
                <a:gd name="T25" fmla="*/ T24 w 284"/>
                <a:gd name="T26" fmla="+- 0 11245 11227"/>
                <a:gd name="T27" fmla="*/ 11245 h 291"/>
                <a:gd name="T28" fmla="+- 0 15967 15911"/>
                <a:gd name="T29" fmla="*/ T28 w 284"/>
                <a:gd name="T30" fmla="+- 0 11267 11227"/>
                <a:gd name="T31" fmla="*/ 11267 h 291"/>
                <a:gd name="T32" fmla="+- 0 15982 15911"/>
                <a:gd name="T33" fmla="*/ T32 w 284"/>
                <a:gd name="T34" fmla="+- 0 11295 11227"/>
                <a:gd name="T35" fmla="*/ 11295 h 291"/>
                <a:gd name="T36" fmla="+- 0 15987 15911"/>
                <a:gd name="T37" fmla="*/ T36 w 284"/>
                <a:gd name="T38" fmla="+- 0 11329 11227"/>
                <a:gd name="T39" fmla="*/ 11329 h 291"/>
                <a:gd name="T40" fmla="+- 0 15987 15911"/>
                <a:gd name="T41" fmla="*/ T40 w 284"/>
                <a:gd name="T42" fmla="+- 0 11338 11227"/>
                <a:gd name="T43" fmla="*/ 11338 h 291"/>
                <a:gd name="T44" fmla="+- 0 15986 15911"/>
                <a:gd name="T45" fmla="*/ T44 w 284"/>
                <a:gd name="T46" fmla="+- 0 11347 11227"/>
                <a:gd name="T47" fmla="*/ 11347 h 291"/>
                <a:gd name="T48" fmla="+- 0 15984 15911"/>
                <a:gd name="T49" fmla="*/ T48 w 284"/>
                <a:gd name="T50" fmla="+- 0 11354 11227"/>
                <a:gd name="T51" fmla="*/ 11354 h 291"/>
                <a:gd name="T52" fmla="+- 0 16012 15911"/>
                <a:gd name="T53" fmla="*/ T52 w 284"/>
                <a:gd name="T54" fmla="+- 0 11403 11227"/>
                <a:gd name="T55" fmla="*/ 11403 h 291"/>
                <a:gd name="T56" fmla="+- 0 16012 15911"/>
                <a:gd name="T57" fmla="*/ T56 w 284"/>
                <a:gd name="T58" fmla="+- 0 11517 11227"/>
                <a:gd name="T59" fmla="*/ 11517 h 291"/>
                <a:gd name="T60" fmla="+- 0 16093 15911"/>
                <a:gd name="T61" fmla="*/ T60 w 284"/>
                <a:gd name="T62" fmla="+- 0 11517 11227"/>
                <a:gd name="T63" fmla="*/ 11517 h 291"/>
                <a:gd name="T64" fmla="+- 0 16093 15911"/>
                <a:gd name="T65" fmla="*/ T64 w 284"/>
                <a:gd name="T66" fmla="+- 0 11403 11227"/>
                <a:gd name="T67" fmla="*/ 11403 h 291"/>
                <a:gd name="T68" fmla="+- 0 16195 15911"/>
                <a:gd name="T69" fmla="*/ T68 w 284"/>
                <a:gd name="T70" fmla="+- 0 11227 11227"/>
                <a:gd name="T71" fmla="*/ 11227 h 2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84" h="291">
                  <a:moveTo>
                    <a:pt x="284" y="0"/>
                  </a:moveTo>
                  <a:lnTo>
                    <a:pt x="195" y="0"/>
                  </a:lnTo>
                  <a:lnTo>
                    <a:pt x="142" y="104"/>
                  </a:lnTo>
                  <a:lnTo>
                    <a:pt x="89" y="0"/>
                  </a:lnTo>
                  <a:lnTo>
                    <a:pt x="0" y="0"/>
                  </a:lnTo>
                  <a:lnTo>
                    <a:pt x="3" y="4"/>
                  </a:lnTo>
                  <a:lnTo>
                    <a:pt x="33" y="18"/>
                  </a:lnTo>
                  <a:lnTo>
                    <a:pt x="56" y="40"/>
                  </a:lnTo>
                  <a:lnTo>
                    <a:pt x="71" y="68"/>
                  </a:lnTo>
                  <a:lnTo>
                    <a:pt x="76" y="102"/>
                  </a:lnTo>
                  <a:lnTo>
                    <a:pt x="76" y="111"/>
                  </a:lnTo>
                  <a:lnTo>
                    <a:pt x="75" y="120"/>
                  </a:lnTo>
                  <a:lnTo>
                    <a:pt x="73" y="127"/>
                  </a:lnTo>
                  <a:lnTo>
                    <a:pt x="101" y="176"/>
                  </a:lnTo>
                  <a:lnTo>
                    <a:pt x="101" y="290"/>
                  </a:lnTo>
                  <a:lnTo>
                    <a:pt x="182" y="290"/>
                  </a:lnTo>
                  <a:lnTo>
                    <a:pt x="182" y="176"/>
                  </a:lnTo>
                  <a:lnTo>
                    <a:pt x="284" y="0"/>
                  </a:lnTo>
                  <a:close/>
                </a:path>
              </a:pathLst>
            </a:custGeom>
            <a:solidFill>
              <a:srgbClr val="48AD8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AutoShape 18">
              <a:extLst>
                <a:ext uri="{FF2B5EF4-FFF2-40B4-BE49-F238E27FC236}">
                  <a16:creationId xmlns:a16="http://schemas.microsoft.com/office/drawing/2014/main" id="{DCCF9717-AC8B-40AC-8427-839FF5E8F6A5}"/>
                </a:ext>
              </a:extLst>
            </p:cNvPr>
            <p:cNvSpPr>
              <a:spLocks/>
            </p:cNvSpPr>
            <p:nvPr/>
          </p:nvSpPr>
          <p:spPr bwMode="auto">
            <a:xfrm>
              <a:off x="15753" y="11226"/>
              <a:ext cx="246" cy="291"/>
            </a:xfrm>
            <a:custGeom>
              <a:avLst/>
              <a:gdLst>
                <a:gd name="T0" fmla="+- 0 15892 15754"/>
                <a:gd name="T1" fmla="*/ T0 w 246"/>
                <a:gd name="T2" fmla="+- 0 11227 11227"/>
                <a:gd name="T3" fmla="*/ 11227 h 291"/>
                <a:gd name="T4" fmla="+- 0 15778 15754"/>
                <a:gd name="T5" fmla="*/ T4 w 246"/>
                <a:gd name="T6" fmla="+- 0 11227 11227"/>
                <a:gd name="T7" fmla="*/ 11227 h 291"/>
                <a:gd name="T8" fmla="+- 0 15778 15754"/>
                <a:gd name="T9" fmla="*/ T8 w 246"/>
                <a:gd name="T10" fmla="+- 0 11299 11227"/>
                <a:gd name="T11" fmla="*/ 11299 h 291"/>
                <a:gd name="T12" fmla="+- 0 15754 15754"/>
                <a:gd name="T13" fmla="*/ T12 w 246"/>
                <a:gd name="T14" fmla="+- 0 11299 11227"/>
                <a:gd name="T15" fmla="*/ 11299 h 291"/>
                <a:gd name="T16" fmla="+- 0 15754 15754"/>
                <a:gd name="T17" fmla="*/ T16 w 246"/>
                <a:gd name="T18" fmla="+- 0 11517 11227"/>
                <a:gd name="T19" fmla="*/ 11517 h 291"/>
                <a:gd name="T20" fmla="+- 0 15834 15754"/>
                <a:gd name="T21" fmla="*/ T20 w 246"/>
                <a:gd name="T22" fmla="+- 0 11517 11227"/>
                <a:gd name="T23" fmla="*/ 11517 h 291"/>
                <a:gd name="T24" fmla="+- 0 15834 15754"/>
                <a:gd name="T25" fmla="*/ T24 w 246"/>
                <a:gd name="T26" fmla="+- 0 11428 11227"/>
                <a:gd name="T27" fmla="*/ 11428 h 291"/>
                <a:gd name="T28" fmla="+- 0 15951 15754"/>
                <a:gd name="T29" fmla="*/ T28 w 246"/>
                <a:gd name="T30" fmla="+- 0 11428 11227"/>
                <a:gd name="T31" fmla="*/ 11428 h 291"/>
                <a:gd name="T32" fmla="+- 0 15941 15754"/>
                <a:gd name="T33" fmla="*/ T32 w 246"/>
                <a:gd name="T34" fmla="+- 0 11411 11227"/>
                <a:gd name="T35" fmla="*/ 11411 h 291"/>
                <a:gd name="T36" fmla="+- 0 15956 15754"/>
                <a:gd name="T37" fmla="*/ T36 w 246"/>
                <a:gd name="T38" fmla="+- 0 11400 11227"/>
                <a:gd name="T39" fmla="*/ 11400 h 291"/>
                <a:gd name="T40" fmla="+- 0 15969 15754"/>
                <a:gd name="T41" fmla="*/ T40 w 246"/>
                <a:gd name="T42" fmla="+- 0 11387 11227"/>
                <a:gd name="T43" fmla="*/ 11387 h 291"/>
                <a:gd name="T44" fmla="+- 0 15978 15754"/>
                <a:gd name="T45" fmla="*/ T44 w 246"/>
                <a:gd name="T46" fmla="+- 0 11372 11227"/>
                <a:gd name="T47" fmla="*/ 11372 h 291"/>
                <a:gd name="T48" fmla="+- 0 15982 15754"/>
                <a:gd name="T49" fmla="*/ T48 w 246"/>
                <a:gd name="T50" fmla="+- 0 11361 11227"/>
                <a:gd name="T51" fmla="*/ 11361 h 291"/>
                <a:gd name="T52" fmla="+- 0 15834 15754"/>
                <a:gd name="T53" fmla="*/ T52 w 246"/>
                <a:gd name="T54" fmla="+- 0 11361 11227"/>
                <a:gd name="T55" fmla="*/ 11361 h 291"/>
                <a:gd name="T56" fmla="+- 0 15834 15754"/>
                <a:gd name="T57" fmla="*/ T56 w 246"/>
                <a:gd name="T58" fmla="+- 0 11298 11227"/>
                <a:gd name="T59" fmla="*/ 11298 h 291"/>
                <a:gd name="T60" fmla="+- 0 15952 15754"/>
                <a:gd name="T61" fmla="*/ T60 w 246"/>
                <a:gd name="T62" fmla="+- 0 11298 11227"/>
                <a:gd name="T63" fmla="*/ 11298 h 291"/>
                <a:gd name="T64" fmla="+- 0 15914 15754"/>
                <a:gd name="T65" fmla="*/ T64 w 246"/>
                <a:gd name="T66" fmla="+- 0 11231 11227"/>
                <a:gd name="T67" fmla="*/ 11231 h 291"/>
                <a:gd name="T68" fmla="+- 0 15903 15754"/>
                <a:gd name="T69" fmla="*/ T68 w 246"/>
                <a:gd name="T70" fmla="+- 0 11228 11227"/>
                <a:gd name="T71" fmla="*/ 11228 h 291"/>
                <a:gd name="T72" fmla="+- 0 15892 15754"/>
                <a:gd name="T73" fmla="*/ T72 w 246"/>
                <a:gd name="T74" fmla="+- 0 11227 11227"/>
                <a:gd name="T75" fmla="*/ 11227 h 291"/>
                <a:gd name="T76" fmla="+- 0 15951 15754"/>
                <a:gd name="T77" fmla="*/ T76 w 246"/>
                <a:gd name="T78" fmla="+- 0 11428 11227"/>
                <a:gd name="T79" fmla="*/ 11428 h 291"/>
                <a:gd name="T80" fmla="+- 0 15863 15754"/>
                <a:gd name="T81" fmla="*/ T80 w 246"/>
                <a:gd name="T82" fmla="+- 0 11428 11227"/>
                <a:gd name="T83" fmla="*/ 11428 h 291"/>
                <a:gd name="T84" fmla="+- 0 15910 15754"/>
                <a:gd name="T85" fmla="*/ T84 w 246"/>
                <a:gd name="T86" fmla="+- 0 11517 11227"/>
                <a:gd name="T87" fmla="*/ 11517 h 291"/>
                <a:gd name="T88" fmla="+- 0 15999 15754"/>
                <a:gd name="T89" fmla="*/ T88 w 246"/>
                <a:gd name="T90" fmla="+- 0 11517 11227"/>
                <a:gd name="T91" fmla="*/ 11517 h 291"/>
                <a:gd name="T92" fmla="+- 0 15951 15754"/>
                <a:gd name="T93" fmla="*/ T92 w 246"/>
                <a:gd name="T94" fmla="+- 0 11428 11227"/>
                <a:gd name="T95" fmla="*/ 11428 h 291"/>
                <a:gd name="T96" fmla="+- 0 15952 15754"/>
                <a:gd name="T97" fmla="*/ T96 w 246"/>
                <a:gd name="T98" fmla="+- 0 11298 11227"/>
                <a:gd name="T99" fmla="*/ 11298 h 291"/>
                <a:gd name="T100" fmla="+- 0 15870 15754"/>
                <a:gd name="T101" fmla="*/ T100 w 246"/>
                <a:gd name="T102" fmla="+- 0 11298 11227"/>
                <a:gd name="T103" fmla="*/ 11298 h 291"/>
                <a:gd name="T104" fmla="+- 0 15885 15754"/>
                <a:gd name="T105" fmla="*/ T104 w 246"/>
                <a:gd name="T106" fmla="+- 0 11300 11227"/>
                <a:gd name="T107" fmla="*/ 11300 h 291"/>
                <a:gd name="T108" fmla="+- 0 15896 15754"/>
                <a:gd name="T109" fmla="*/ T108 w 246"/>
                <a:gd name="T110" fmla="+- 0 11307 11227"/>
                <a:gd name="T111" fmla="*/ 11307 h 291"/>
                <a:gd name="T112" fmla="+- 0 15903 15754"/>
                <a:gd name="T113" fmla="*/ T112 w 246"/>
                <a:gd name="T114" fmla="+- 0 11317 11227"/>
                <a:gd name="T115" fmla="*/ 11317 h 291"/>
                <a:gd name="T116" fmla="+- 0 15905 15754"/>
                <a:gd name="T117" fmla="*/ T116 w 246"/>
                <a:gd name="T118" fmla="+- 0 11329 11227"/>
                <a:gd name="T119" fmla="*/ 11329 h 291"/>
                <a:gd name="T120" fmla="+- 0 15903 15754"/>
                <a:gd name="T121" fmla="*/ T120 w 246"/>
                <a:gd name="T122" fmla="+- 0 11342 11227"/>
                <a:gd name="T123" fmla="*/ 11342 h 291"/>
                <a:gd name="T124" fmla="+- 0 15896 15754"/>
                <a:gd name="T125" fmla="*/ T124 w 246"/>
                <a:gd name="T126" fmla="+- 0 11352 11227"/>
                <a:gd name="T127" fmla="*/ 11352 h 291"/>
                <a:gd name="T128" fmla="+- 0 15885 15754"/>
                <a:gd name="T129" fmla="*/ T128 w 246"/>
                <a:gd name="T130" fmla="+- 0 11358 11227"/>
                <a:gd name="T131" fmla="*/ 11358 h 291"/>
                <a:gd name="T132" fmla="+- 0 15870 15754"/>
                <a:gd name="T133" fmla="*/ T132 w 246"/>
                <a:gd name="T134" fmla="+- 0 11361 11227"/>
                <a:gd name="T135" fmla="*/ 11361 h 291"/>
                <a:gd name="T136" fmla="+- 0 15982 15754"/>
                <a:gd name="T137" fmla="*/ T136 w 246"/>
                <a:gd name="T138" fmla="+- 0 11361 11227"/>
                <a:gd name="T139" fmla="*/ 11361 h 291"/>
                <a:gd name="T140" fmla="+- 0 15984 15754"/>
                <a:gd name="T141" fmla="*/ T140 w 246"/>
                <a:gd name="T142" fmla="+- 0 11354 11227"/>
                <a:gd name="T143" fmla="*/ 11354 h 291"/>
                <a:gd name="T144" fmla="+- 0 15952 15754"/>
                <a:gd name="T145" fmla="*/ T144 w 246"/>
                <a:gd name="T146" fmla="+- 0 11298 11227"/>
                <a:gd name="T147" fmla="*/ 11298 h 2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246" h="291">
                  <a:moveTo>
                    <a:pt x="138" y="0"/>
                  </a:moveTo>
                  <a:lnTo>
                    <a:pt x="24" y="0"/>
                  </a:lnTo>
                  <a:lnTo>
                    <a:pt x="24" y="72"/>
                  </a:lnTo>
                  <a:lnTo>
                    <a:pt x="0" y="72"/>
                  </a:lnTo>
                  <a:lnTo>
                    <a:pt x="0" y="290"/>
                  </a:lnTo>
                  <a:lnTo>
                    <a:pt x="80" y="290"/>
                  </a:lnTo>
                  <a:lnTo>
                    <a:pt x="80" y="201"/>
                  </a:lnTo>
                  <a:lnTo>
                    <a:pt x="197" y="201"/>
                  </a:lnTo>
                  <a:lnTo>
                    <a:pt x="187" y="184"/>
                  </a:lnTo>
                  <a:lnTo>
                    <a:pt x="202" y="173"/>
                  </a:lnTo>
                  <a:lnTo>
                    <a:pt x="215" y="160"/>
                  </a:lnTo>
                  <a:lnTo>
                    <a:pt x="224" y="145"/>
                  </a:lnTo>
                  <a:lnTo>
                    <a:pt x="228" y="134"/>
                  </a:lnTo>
                  <a:lnTo>
                    <a:pt x="80" y="134"/>
                  </a:lnTo>
                  <a:lnTo>
                    <a:pt x="80" y="71"/>
                  </a:lnTo>
                  <a:lnTo>
                    <a:pt x="198" y="71"/>
                  </a:lnTo>
                  <a:lnTo>
                    <a:pt x="160" y="4"/>
                  </a:lnTo>
                  <a:lnTo>
                    <a:pt x="149" y="1"/>
                  </a:lnTo>
                  <a:lnTo>
                    <a:pt x="138" y="0"/>
                  </a:lnTo>
                  <a:close/>
                  <a:moveTo>
                    <a:pt x="197" y="201"/>
                  </a:moveTo>
                  <a:lnTo>
                    <a:pt x="109" y="201"/>
                  </a:lnTo>
                  <a:lnTo>
                    <a:pt x="156" y="290"/>
                  </a:lnTo>
                  <a:lnTo>
                    <a:pt x="245" y="290"/>
                  </a:lnTo>
                  <a:lnTo>
                    <a:pt x="197" y="201"/>
                  </a:lnTo>
                  <a:close/>
                  <a:moveTo>
                    <a:pt x="198" y="71"/>
                  </a:moveTo>
                  <a:lnTo>
                    <a:pt x="116" y="71"/>
                  </a:lnTo>
                  <a:lnTo>
                    <a:pt x="131" y="73"/>
                  </a:lnTo>
                  <a:lnTo>
                    <a:pt x="142" y="80"/>
                  </a:lnTo>
                  <a:lnTo>
                    <a:pt x="149" y="90"/>
                  </a:lnTo>
                  <a:lnTo>
                    <a:pt x="151" y="102"/>
                  </a:lnTo>
                  <a:lnTo>
                    <a:pt x="149" y="115"/>
                  </a:lnTo>
                  <a:lnTo>
                    <a:pt x="142" y="125"/>
                  </a:lnTo>
                  <a:lnTo>
                    <a:pt x="131" y="131"/>
                  </a:lnTo>
                  <a:lnTo>
                    <a:pt x="116" y="134"/>
                  </a:lnTo>
                  <a:lnTo>
                    <a:pt x="228" y="134"/>
                  </a:lnTo>
                  <a:lnTo>
                    <a:pt x="230" y="127"/>
                  </a:lnTo>
                  <a:lnTo>
                    <a:pt x="198" y="71"/>
                  </a:lnTo>
                  <a:close/>
                </a:path>
              </a:pathLst>
            </a:custGeom>
            <a:solidFill>
              <a:srgbClr val="6B94C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Rectangle 21">
              <a:extLst>
                <a:ext uri="{FF2B5EF4-FFF2-40B4-BE49-F238E27FC236}">
                  <a16:creationId xmlns:a16="http://schemas.microsoft.com/office/drawing/2014/main" id="{8D03F869-B1B0-4B0E-A042-10A9EA1AD1D1}"/>
                </a:ext>
              </a:extLst>
            </p:cNvPr>
            <p:cNvSpPr>
              <a:spLocks noChangeArrowheads="1"/>
            </p:cNvSpPr>
            <p:nvPr/>
          </p:nvSpPr>
          <p:spPr bwMode="auto">
            <a:xfrm>
              <a:off x="15753" y="11226"/>
              <a:ext cx="25" cy="72"/>
            </a:xfrm>
            <a:prstGeom prst="rect">
              <a:avLst/>
            </a:prstGeom>
            <a:solidFill>
              <a:srgbClr val="6C7FA8"/>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23" name="Freeform 20">
              <a:extLst>
                <a:ext uri="{FF2B5EF4-FFF2-40B4-BE49-F238E27FC236}">
                  <a16:creationId xmlns:a16="http://schemas.microsoft.com/office/drawing/2014/main" id="{71DB1AFD-332A-4596-A377-76A7D68A907E}"/>
                </a:ext>
              </a:extLst>
            </p:cNvPr>
            <p:cNvSpPr>
              <a:spLocks/>
            </p:cNvSpPr>
            <p:nvPr/>
          </p:nvSpPr>
          <p:spPr bwMode="auto">
            <a:xfrm>
              <a:off x="15914" y="11231"/>
              <a:ext cx="74" cy="124"/>
            </a:xfrm>
            <a:custGeom>
              <a:avLst/>
              <a:gdLst>
                <a:gd name="T0" fmla="+- 0 15914 15914"/>
                <a:gd name="T1" fmla="*/ T0 w 74"/>
                <a:gd name="T2" fmla="+- 0 11231 11231"/>
                <a:gd name="T3" fmla="*/ 11231 h 124"/>
                <a:gd name="T4" fmla="+- 0 15984 15914"/>
                <a:gd name="T5" fmla="*/ T4 w 74"/>
                <a:gd name="T6" fmla="+- 0 11354 11231"/>
                <a:gd name="T7" fmla="*/ 11354 h 124"/>
                <a:gd name="T8" fmla="+- 0 15986 15914"/>
                <a:gd name="T9" fmla="*/ T8 w 74"/>
                <a:gd name="T10" fmla="+- 0 11347 11231"/>
                <a:gd name="T11" fmla="*/ 11347 h 124"/>
                <a:gd name="T12" fmla="+- 0 15987 15914"/>
                <a:gd name="T13" fmla="*/ T12 w 74"/>
                <a:gd name="T14" fmla="+- 0 11338 11231"/>
                <a:gd name="T15" fmla="*/ 11338 h 124"/>
                <a:gd name="T16" fmla="+- 0 15987 15914"/>
                <a:gd name="T17" fmla="*/ T16 w 74"/>
                <a:gd name="T18" fmla="+- 0 11329 11231"/>
                <a:gd name="T19" fmla="*/ 11329 h 124"/>
                <a:gd name="T20" fmla="+- 0 15982 15914"/>
                <a:gd name="T21" fmla="*/ T20 w 74"/>
                <a:gd name="T22" fmla="+- 0 11295 11231"/>
                <a:gd name="T23" fmla="*/ 11295 h 124"/>
                <a:gd name="T24" fmla="+- 0 15967 15914"/>
                <a:gd name="T25" fmla="*/ T24 w 74"/>
                <a:gd name="T26" fmla="+- 0 11267 11231"/>
                <a:gd name="T27" fmla="*/ 11267 h 124"/>
                <a:gd name="T28" fmla="+- 0 15944 15914"/>
                <a:gd name="T29" fmla="*/ T28 w 74"/>
                <a:gd name="T30" fmla="+- 0 11245 11231"/>
                <a:gd name="T31" fmla="*/ 11245 h 124"/>
                <a:gd name="T32" fmla="+- 0 15914 15914"/>
                <a:gd name="T33" fmla="*/ T32 w 74"/>
                <a:gd name="T34" fmla="+- 0 11231 11231"/>
                <a:gd name="T35" fmla="*/ 11231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124">
                  <a:moveTo>
                    <a:pt x="0" y="0"/>
                  </a:moveTo>
                  <a:lnTo>
                    <a:pt x="70" y="123"/>
                  </a:lnTo>
                  <a:lnTo>
                    <a:pt x="72" y="116"/>
                  </a:lnTo>
                  <a:lnTo>
                    <a:pt x="73" y="107"/>
                  </a:lnTo>
                  <a:lnTo>
                    <a:pt x="73" y="98"/>
                  </a:lnTo>
                  <a:lnTo>
                    <a:pt x="68" y="64"/>
                  </a:lnTo>
                  <a:lnTo>
                    <a:pt x="53" y="36"/>
                  </a:lnTo>
                  <a:lnTo>
                    <a:pt x="30" y="14"/>
                  </a:lnTo>
                  <a:lnTo>
                    <a:pt x="0" y="0"/>
                  </a:lnTo>
                  <a:close/>
                </a:path>
              </a:pathLst>
            </a:custGeom>
            <a:solidFill>
              <a:srgbClr val="3787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1">
              <a:extLst>
                <a:ext uri="{FF2B5EF4-FFF2-40B4-BE49-F238E27FC236}">
                  <a16:creationId xmlns:a16="http://schemas.microsoft.com/office/drawing/2014/main" id="{3F333E47-37D0-4777-9886-BEE2999D68A8}"/>
                </a:ext>
              </a:extLst>
            </p:cNvPr>
            <p:cNvSpPr>
              <a:spLocks/>
            </p:cNvSpPr>
            <p:nvPr/>
          </p:nvSpPr>
          <p:spPr bwMode="auto">
            <a:xfrm>
              <a:off x="15164" y="11226"/>
              <a:ext cx="156" cy="291"/>
            </a:xfrm>
            <a:custGeom>
              <a:avLst/>
              <a:gdLst>
                <a:gd name="T0" fmla="+- 0 15320 15164"/>
                <a:gd name="T1" fmla="*/ T0 w 156"/>
                <a:gd name="T2" fmla="+- 0 11227 11227"/>
                <a:gd name="T3" fmla="*/ 11227 h 291"/>
                <a:gd name="T4" fmla="+- 0 15217 15164"/>
                <a:gd name="T5" fmla="*/ T4 w 156"/>
                <a:gd name="T6" fmla="+- 0 11227 11227"/>
                <a:gd name="T7" fmla="*/ 11227 h 291"/>
                <a:gd name="T8" fmla="+- 0 15164 15164"/>
                <a:gd name="T9" fmla="*/ T8 w 156"/>
                <a:gd name="T10" fmla="+- 0 11364 11227"/>
                <a:gd name="T11" fmla="*/ 11364 h 291"/>
                <a:gd name="T12" fmla="+- 0 15164 15164"/>
                <a:gd name="T13" fmla="*/ T12 w 156"/>
                <a:gd name="T14" fmla="+- 0 11517 11227"/>
                <a:gd name="T15" fmla="*/ 11517 h 291"/>
                <a:gd name="T16" fmla="+- 0 15320 15164"/>
                <a:gd name="T17" fmla="*/ T16 w 156"/>
                <a:gd name="T18" fmla="+- 0 11517 11227"/>
                <a:gd name="T19" fmla="*/ 11517 h 291"/>
                <a:gd name="T20" fmla="+- 0 15320 15164"/>
                <a:gd name="T21" fmla="*/ T20 w 156"/>
                <a:gd name="T22" fmla="+- 0 11447 11227"/>
                <a:gd name="T23" fmla="*/ 11447 h 291"/>
                <a:gd name="T24" fmla="+- 0 15244 15164"/>
                <a:gd name="T25" fmla="*/ T24 w 156"/>
                <a:gd name="T26" fmla="+- 0 11447 11227"/>
                <a:gd name="T27" fmla="*/ 11447 h 291"/>
                <a:gd name="T28" fmla="+- 0 15244 15164"/>
                <a:gd name="T29" fmla="*/ T28 w 156"/>
                <a:gd name="T30" fmla="+- 0 11404 11227"/>
                <a:gd name="T31" fmla="*/ 11404 h 291"/>
                <a:gd name="T32" fmla="+- 0 15320 15164"/>
                <a:gd name="T33" fmla="*/ T32 w 156"/>
                <a:gd name="T34" fmla="+- 0 11404 11227"/>
                <a:gd name="T35" fmla="*/ 11404 h 291"/>
                <a:gd name="T36" fmla="+- 0 15320 15164"/>
                <a:gd name="T37" fmla="*/ T36 w 156"/>
                <a:gd name="T38" fmla="+- 0 11338 11227"/>
                <a:gd name="T39" fmla="*/ 11338 h 291"/>
                <a:gd name="T40" fmla="+- 0 15244 15164"/>
                <a:gd name="T41" fmla="*/ T40 w 156"/>
                <a:gd name="T42" fmla="+- 0 11338 11227"/>
                <a:gd name="T43" fmla="*/ 11338 h 291"/>
                <a:gd name="T44" fmla="+- 0 15244 15164"/>
                <a:gd name="T45" fmla="*/ T44 w 156"/>
                <a:gd name="T46" fmla="+- 0 11296 11227"/>
                <a:gd name="T47" fmla="*/ 11296 h 291"/>
                <a:gd name="T48" fmla="+- 0 15320 15164"/>
                <a:gd name="T49" fmla="*/ T48 w 156"/>
                <a:gd name="T50" fmla="+- 0 11296 11227"/>
                <a:gd name="T51" fmla="*/ 11296 h 291"/>
                <a:gd name="T52" fmla="+- 0 15320 15164"/>
                <a:gd name="T53" fmla="*/ T52 w 156"/>
                <a:gd name="T54" fmla="+- 0 11227 11227"/>
                <a:gd name="T55" fmla="*/ 11227 h 2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156" h="291">
                  <a:moveTo>
                    <a:pt x="156" y="0"/>
                  </a:moveTo>
                  <a:lnTo>
                    <a:pt x="53" y="0"/>
                  </a:lnTo>
                  <a:lnTo>
                    <a:pt x="0" y="137"/>
                  </a:lnTo>
                  <a:lnTo>
                    <a:pt x="0" y="290"/>
                  </a:lnTo>
                  <a:lnTo>
                    <a:pt x="156" y="290"/>
                  </a:lnTo>
                  <a:lnTo>
                    <a:pt x="156" y="220"/>
                  </a:lnTo>
                  <a:lnTo>
                    <a:pt x="80" y="220"/>
                  </a:lnTo>
                  <a:lnTo>
                    <a:pt x="80" y="177"/>
                  </a:lnTo>
                  <a:lnTo>
                    <a:pt x="156" y="177"/>
                  </a:lnTo>
                  <a:lnTo>
                    <a:pt x="156" y="111"/>
                  </a:lnTo>
                  <a:lnTo>
                    <a:pt x="80" y="111"/>
                  </a:lnTo>
                  <a:lnTo>
                    <a:pt x="80" y="69"/>
                  </a:lnTo>
                  <a:lnTo>
                    <a:pt x="156" y="69"/>
                  </a:lnTo>
                  <a:lnTo>
                    <a:pt x="156" y="0"/>
                  </a:lnTo>
                  <a:close/>
                </a:path>
              </a:pathLst>
            </a:custGeom>
            <a:solidFill>
              <a:srgbClr val="9A5EA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AutoShape 22">
              <a:extLst>
                <a:ext uri="{FF2B5EF4-FFF2-40B4-BE49-F238E27FC236}">
                  <a16:creationId xmlns:a16="http://schemas.microsoft.com/office/drawing/2014/main" id="{AA0069A1-AE76-416C-82E6-DCBDEFDD75B1}"/>
                </a:ext>
              </a:extLst>
            </p:cNvPr>
            <p:cNvSpPr>
              <a:spLocks/>
            </p:cNvSpPr>
            <p:nvPr/>
          </p:nvSpPr>
          <p:spPr bwMode="auto">
            <a:xfrm>
              <a:off x="15319" y="11226"/>
              <a:ext cx="34" cy="291"/>
            </a:xfrm>
            <a:custGeom>
              <a:avLst/>
              <a:gdLst>
                <a:gd name="T0" fmla="+- 0 15339 15320"/>
                <a:gd name="T1" fmla="*/ T0 w 34"/>
                <a:gd name="T2" fmla="+- 0 11338 11227"/>
                <a:gd name="T3" fmla="*/ 11338 h 291"/>
                <a:gd name="T4" fmla="+- 0 15320 15320"/>
                <a:gd name="T5" fmla="*/ T4 w 34"/>
                <a:gd name="T6" fmla="+- 0 11338 11227"/>
                <a:gd name="T7" fmla="*/ 11338 h 291"/>
                <a:gd name="T8" fmla="+- 0 15320 15320"/>
                <a:gd name="T9" fmla="*/ T8 w 34"/>
                <a:gd name="T10" fmla="+- 0 11404 11227"/>
                <a:gd name="T11" fmla="*/ 11404 h 291"/>
                <a:gd name="T12" fmla="+- 0 15339 15320"/>
                <a:gd name="T13" fmla="*/ T12 w 34"/>
                <a:gd name="T14" fmla="+- 0 11404 11227"/>
                <a:gd name="T15" fmla="*/ 11404 h 291"/>
                <a:gd name="T16" fmla="+- 0 15339 15320"/>
                <a:gd name="T17" fmla="*/ T16 w 34"/>
                <a:gd name="T18" fmla="+- 0 11338 11227"/>
                <a:gd name="T19" fmla="*/ 11338 h 291"/>
                <a:gd name="T20" fmla="+- 0 15350 15320"/>
                <a:gd name="T21" fmla="*/ T20 w 34"/>
                <a:gd name="T22" fmla="+- 0 11227 11227"/>
                <a:gd name="T23" fmla="*/ 11227 h 291"/>
                <a:gd name="T24" fmla="+- 0 15320 15320"/>
                <a:gd name="T25" fmla="*/ T24 w 34"/>
                <a:gd name="T26" fmla="+- 0 11227 11227"/>
                <a:gd name="T27" fmla="*/ 11227 h 291"/>
                <a:gd name="T28" fmla="+- 0 15320 15320"/>
                <a:gd name="T29" fmla="*/ T28 w 34"/>
                <a:gd name="T30" fmla="+- 0 11296 11227"/>
                <a:gd name="T31" fmla="*/ 11296 h 291"/>
                <a:gd name="T32" fmla="+- 0 15350 15320"/>
                <a:gd name="T33" fmla="*/ T32 w 34"/>
                <a:gd name="T34" fmla="+- 0 11296 11227"/>
                <a:gd name="T35" fmla="*/ 11296 h 291"/>
                <a:gd name="T36" fmla="+- 0 15350 15320"/>
                <a:gd name="T37" fmla="*/ T36 w 34"/>
                <a:gd name="T38" fmla="+- 0 11227 11227"/>
                <a:gd name="T39" fmla="*/ 11227 h 291"/>
                <a:gd name="T40" fmla="+- 0 15354 15320"/>
                <a:gd name="T41" fmla="*/ T40 w 34"/>
                <a:gd name="T42" fmla="+- 0 11447 11227"/>
                <a:gd name="T43" fmla="*/ 11447 h 291"/>
                <a:gd name="T44" fmla="+- 0 15320 15320"/>
                <a:gd name="T45" fmla="*/ T44 w 34"/>
                <a:gd name="T46" fmla="+- 0 11447 11227"/>
                <a:gd name="T47" fmla="*/ 11447 h 291"/>
                <a:gd name="T48" fmla="+- 0 15320 15320"/>
                <a:gd name="T49" fmla="*/ T48 w 34"/>
                <a:gd name="T50" fmla="+- 0 11517 11227"/>
                <a:gd name="T51" fmla="*/ 11517 h 291"/>
                <a:gd name="T52" fmla="+- 0 15354 15320"/>
                <a:gd name="T53" fmla="*/ T52 w 34"/>
                <a:gd name="T54" fmla="+- 0 11517 11227"/>
                <a:gd name="T55" fmla="*/ 11517 h 291"/>
                <a:gd name="T56" fmla="+- 0 15354 15320"/>
                <a:gd name="T57" fmla="*/ T56 w 34"/>
                <a:gd name="T58" fmla="+- 0 11447 11227"/>
                <a:gd name="T59" fmla="*/ 11447 h 2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34" h="291">
                  <a:moveTo>
                    <a:pt x="19" y="111"/>
                  </a:moveTo>
                  <a:lnTo>
                    <a:pt x="0" y="111"/>
                  </a:lnTo>
                  <a:lnTo>
                    <a:pt x="0" y="177"/>
                  </a:lnTo>
                  <a:lnTo>
                    <a:pt x="19" y="177"/>
                  </a:lnTo>
                  <a:lnTo>
                    <a:pt x="19" y="111"/>
                  </a:lnTo>
                  <a:moveTo>
                    <a:pt x="30" y="0"/>
                  </a:moveTo>
                  <a:lnTo>
                    <a:pt x="0" y="0"/>
                  </a:lnTo>
                  <a:lnTo>
                    <a:pt x="0" y="69"/>
                  </a:lnTo>
                  <a:lnTo>
                    <a:pt x="30" y="69"/>
                  </a:lnTo>
                  <a:lnTo>
                    <a:pt x="30" y="0"/>
                  </a:lnTo>
                  <a:moveTo>
                    <a:pt x="34" y="220"/>
                  </a:moveTo>
                  <a:lnTo>
                    <a:pt x="0" y="220"/>
                  </a:lnTo>
                  <a:lnTo>
                    <a:pt x="0" y="290"/>
                  </a:lnTo>
                  <a:lnTo>
                    <a:pt x="34" y="290"/>
                  </a:lnTo>
                  <a:lnTo>
                    <a:pt x="34" y="220"/>
                  </a:lnTo>
                </a:path>
              </a:pathLst>
            </a:custGeom>
            <a:solidFill>
              <a:srgbClr val="983F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3">
              <a:extLst>
                <a:ext uri="{FF2B5EF4-FFF2-40B4-BE49-F238E27FC236}">
                  <a16:creationId xmlns:a16="http://schemas.microsoft.com/office/drawing/2014/main" id="{DC58ECCB-DD24-47B0-B200-F51118C6C4FD}"/>
                </a:ext>
              </a:extLst>
            </p:cNvPr>
            <p:cNvSpPr>
              <a:spLocks/>
            </p:cNvSpPr>
            <p:nvPr/>
          </p:nvSpPr>
          <p:spPr bwMode="auto">
            <a:xfrm>
              <a:off x="15164" y="11226"/>
              <a:ext cx="53" cy="138"/>
            </a:xfrm>
            <a:custGeom>
              <a:avLst/>
              <a:gdLst>
                <a:gd name="T0" fmla="+- 0 15217 15164"/>
                <a:gd name="T1" fmla="*/ T0 w 53"/>
                <a:gd name="T2" fmla="+- 0 11227 11227"/>
                <a:gd name="T3" fmla="*/ 11227 h 138"/>
                <a:gd name="T4" fmla="+- 0 15164 15164"/>
                <a:gd name="T5" fmla="*/ T4 w 53"/>
                <a:gd name="T6" fmla="+- 0 11227 11227"/>
                <a:gd name="T7" fmla="*/ 11227 h 138"/>
                <a:gd name="T8" fmla="+- 0 15164 15164"/>
                <a:gd name="T9" fmla="*/ T8 w 53"/>
                <a:gd name="T10" fmla="+- 0 11364 11227"/>
                <a:gd name="T11" fmla="*/ 11364 h 138"/>
                <a:gd name="T12" fmla="+- 0 15217 15164"/>
                <a:gd name="T13" fmla="*/ T12 w 53"/>
                <a:gd name="T14" fmla="+- 0 11227 11227"/>
                <a:gd name="T15" fmla="*/ 11227 h 138"/>
              </a:gdLst>
              <a:ahLst/>
              <a:cxnLst>
                <a:cxn ang="0">
                  <a:pos x="T1" y="T3"/>
                </a:cxn>
                <a:cxn ang="0">
                  <a:pos x="T5" y="T7"/>
                </a:cxn>
                <a:cxn ang="0">
                  <a:pos x="T9" y="T11"/>
                </a:cxn>
                <a:cxn ang="0">
                  <a:pos x="T13" y="T15"/>
                </a:cxn>
              </a:cxnLst>
              <a:rect l="0" t="0" r="r" b="b"/>
              <a:pathLst>
                <a:path w="53" h="138">
                  <a:moveTo>
                    <a:pt x="53" y="0"/>
                  </a:moveTo>
                  <a:lnTo>
                    <a:pt x="0" y="0"/>
                  </a:lnTo>
                  <a:lnTo>
                    <a:pt x="0" y="137"/>
                  </a:lnTo>
                  <a:lnTo>
                    <a:pt x="53" y="0"/>
                  </a:lnTo>
                  <a:close/>
                </a:path>
              </a:pathLst>
            </a:custGeom>
            <a:solidFill>
              <a:srgbClr val="95538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AutoShape 24">
              <a:extLst>
                <a:ext uri="{FF2B5EF4-FFF2-40B4-BE49-F238E27FC236}">
                  <a16:creationId xmlns:a16="http://schemas.microsoft.com/office/drawing/2014/main" id="{15812377-6758-4A33-885F-CCB1EB85B517}"/>
                </a:ext>
              </a:extLst>
            </p:cNvPr>
            <p:cNvSpPr>
              <a:spLocks/>
            </p:cNvSpPr>
            <p:nvPr/>
          </p:nvSpPr>
          <p:spPr bwMode="auto">
            <a:xfrm>
              <a:off x="14415" y="10402"/>
              <a:ext cx="704" cy="772"/>
            </a:xfrm>
            <a:custGeom>
              <a:avLst/>
              <a:gdLst>
                <a:gd name="T0" fmla="+- 0 14820 14415"/>
                <a:gd name="T1" fmla="*/ T0 w 704"/>
                <a:gd name="T2" fmla="+- 0 10402 10402"/>
                <a:gd name="T3" fmla="*/ 10402 h 772"/>
                <a:gd name="T4" fmla="+- 0 14744 14415"/>
                <a:gd name="T5" fmla="*/ T4 w 704"/>
                <a:gd name="T6" fmla="+- 0 10408 10402"/>
                <a:gd name="T7" fmla="*/ 10408 h 772"/>
                <a:gd name="T8" fmla="+- 0 14673 14415"/>
                <a:gd name="T9" fmla="*/ T8 w 704"/>
                <a:gd name="T10" fmla="+- 0 10425 10402"/>
                <a:gd name="T11" fmla="*/ 10425 h 772"/>
                <a:gd name="T12" fmla="+- 0 14610 14415"/>
                <a:gd name="T13" fmla="*/ T12 w 704"/>
                <a:gd name="T14" fmla="+- 0 10453 10402"/>
                <a:gd name="T15" fmla="*/ 10453 h 772"/>
                <a:gd name="T16" fmla="+- 0 14554 14415"/>
                <a:gd name="T17" fmla="*/ T16 w 704"/>
                <a:gd name="T18" fmla="+- 0 10489 10402"/>
                <a:gd name="T19" fmla="*/ 10489 h 772"/>
                <a:gd name="T20" fmla="+- 0 14506 14415"/>
                <a:gd name="T21" fmla="*/ T20 w 704"/>
                <a:gd name="T22" fmla="+- 0 10535 10402"/>
                <a:gd name="T23" fmla="*/ 10535 h 772"/>
                <a:gd name="T24" fmla="+- 0 14467 14415"/>
                <a:gd name="T25" fmla="*/ T24 w 704"/>
                <a:gd name="T26" fmla="+- 0 10588 10402"/>
                <a:gd name="T27" fmla="*/ 10588 h 772"/>
                <a:gd name="T28" fmla="+- 0 14439 14415"/>
                <a:gd name="T29" fmla="*/ T28 w 704"/>
                <a:gd name="T30" fmla="+- 0 10649 10402"/>
                <a:gd name="T31" fmla="*/ 10649 h 772"/>
                <a:gd name="T32" fmla="+- 0 14421 14415"/>
                <a:gd name="T33" fmla="*/ T32 w 704"/>
                <a:gd name="T34" fmla="+- 0 10716 10402"/>
                <a:gd name="T35" fmla="*/ 10716 h 772"/>
                <a:gd name="T36" fmla="+- 0 14415 14415"/>
                <a:gd name="T37" fmla="*/ T36 w 704"/>
                <a:gd name="T38" fmla="+- 0 10788 10402"/>
                <a:gd name="T39" fmla="*/ 10788 h 772"/>
                <a:gd name="T40" fmla="+- 0 14421 14415"/>
                <a:gd name="T41" fmla="*/ T40 w 704"/>
                <a:gd name="T42" fmla="+- 0 10861 10402"/>
                <a:gd name="T43" fmla="*/ 10861 h 772"/>
                <a:gd name="T44" fmla="+- 0 14439 14415"/>
                <a:gd name="T45" fmla="*/ T44 w 704"/>
                <a:gd name="T46" fmla="+- 0 10927 10402"/>
                <a:gd name="T47" fmla="*/ 10927 h 772"/>
                <a:gd name="T48" fmla="+- 0 14467 14415"/>
                <a:gd name="T49" fmla="*/ T48 w 704"/>
                <a:gd name="T50" fmla="+- 0 10988 10402"/>
                <a:gd name="T51" fmla="*/ 10988 h 772"/>
                <a:gd name="T52" fmla="+- 0 14506 14415"/>
                <a:gd name="T53" fmla="*/ T52 w 704"/>
                <a:gd name="T54" fmla="+- 0 11041 10402"/>
                <a:gd name="T55" fmla="*/ 11041 h 772"/>
                <a:gd name="T56" fmla="+- 0 14554 14415"/>
                <a:gd name="T57" fmla="*/ T56 w 704"/>
                <a:gd name="T58" fmla="+- 0 11087 10402"/>
                <a:gd name="T59" fmla="*/ 11087 h 772"/>
                <a:gd name="T60" fmla="+- 0 14610 14415"/>
                <a:gd name="T61" fmla="*/ T60 w 704"/>
                <a:gd name="T62" fmla="+- 0 11124 10402"/>
                <a:gd name="T63" fmla="*/ 11124 h 772"/>
                <a:gd name="T64" fmla="+- 0 14673 14415"/>
                <a:gd name="T65" fmla="*/ T64 w 704"/>
                <a:gd name="T66" fmla="+- 0 11151 10402"/>
                <a:gd name="T67" fmla="*/ 11151 h 772"/>
                <a:gd name="T68" fmla="+- 0 14744 14415"/>
                <a:gd name="T69" fmla="*/ T68 w 704"/>
                <a:gd name="T70" fmla="+- 0 11168 10402"/>
                <a:gd name="T71" fmla="*/ 11168 h 772"/>
                <a:gd name="T72" fmla="+- 0 14820 14415"/>
                <a:gd name="T73" fmla="*/ T72 w 704"/>
                <a:gd name="T74" fmla="+- 0 11174 10402"/>
                <a:gd name="T75" fmla="*/ 11174 h 772"/>
                <a:gd name="T76" fmla="+- 0 14908 14415"/>
                <a:gd name="T77" fmla="*/ T76 w 704"/>
                <a:gd name="T78" fmla="+- 0 11166 10402"/>
                <a:gd name="T79" fmla="*/ 11166 h 772"/>
                <a:gd name="T80" fmla="+- 0 14988 14415"/>
                <a:gd name="T81" fmla="*/ T80 w 704"/>
                <a:gd name="T82" fmla="+- 0 11143 10402"/>
                <a:gd name="T83" fmla="*/ 11143 h 772"/>
                <a:gd name="T84" fmla="+- 0 15059 14415"/>
                <a:gd name="T85" fmla="*/ T84 w 704"/>
                <a:gd name="T86" fmla="+- 0 11106 10402"/>
                <a:gd name="T87" fmla="*/ 11106 h 772"/>
                <a:gd name="T88" fmla="+- 0 15118 14415"/>
                <a:gd name="T89" fmla="*/ T88 w 704"/>
                <a:gd name="T90" fmla="+- 0 11057 10402"/>
                <a:gd name="T91" fmla="*/ 11057 h 772"/>
                <a:gd name="T92" fmla="+- 0 15118 14415"/>
                <a:gd name="T93" fmla="*/ T92 w 704"/>
                <a:gd name="T94" fmla="+- 0 10986 10402"/>
                <a:gd name="T95" fmla="*/ 10986 h 772"/>
                <a:gd name="T96" fmla="+- 0 14820 14415"/>
                <a:gd name="T97" fmla="*/ T96 w 704"/>
                <a:gd name="T98" fmla="+- 0 10986 10402"/>
                <a:gd name="T99" fmla="*/ 10986 h 772"/>
                <a:gd name="T100" fmla="+- 0 14742 14415"/>
                <a:gd name="T101" fmla="*/ T100 w 704"/>
                <a:gd name="T102" fmla="+- 0 10971 10402"/>
                <a:gd name="T103" fmla="*/ 10971 h 772"/>
                <a:gd name="T104" fmla="+- 0 14681 14415"/>
                <a:gd name="T105" fmla="*/ T104 w 704"/>
                <a:gd name="T106" fmla="+- 0 10930 10402"/>
                <a:gd name="T107" fmla="*/ 10930 h 772"/>
                <a:gd name="T108" fmla="+- 0 14640 14415"/>
                <a:gd name="T109" fmla="*/ T108 w 704"/>
                <a:gd name="T110" fmla="+- 0 10867 10402"/>
                <a:gd name="T111" fmla="*/ 10867 h 772"/>
                <a:gd name="T112" fmla="+- 0 14626 14415"/>
                <a:gd name="T113" fmla="*/ T112 w 704"/>
                <a:gd name="T114" fmla="+- 0 10788 10402"/>
                <a:gd name="T115" fmla="*/ 10788 h 772"/>
                <a:gd name="T116" fmla="+- 0 14640 14415"/>
                <a:gd name="T117" fmla="*/ T116 w 704"/>
                <a:gd name="T118" fmla="+- 0 10709 10402"/>
                <a:gd name="T119" fmla="*/ 10709 h 772"/>
                <a:gd name="T120" fmla="+- 0 14681 14415"/>
                <a:gd name="T121" fmla="*/ T120 w 704"/>
                <a:gd name="T122" fmla="+- 0 10647 10402"/>
                <a:gd name="T123" fmla="*/ 10647 h 772"/>
                <a:gd name="T124" fmla="+- 0 14742 14415"/>
                <a:gd name="T125" fmla="*/ T124 w 704"/>
                <a:gd name="T126" fmla="+- 0 10605 10402"/>
                <a:gd name="T127" fmla="*/ 10605 h 772"/>
                <a:gd name="T128" fmla="+- 0 14820 14415"/>
                <a:gd name="T129" fmla="*/ T128 w 704"/>
                <a:gd name="T130" fmla="+- 0 10591 10402"/>
                <a:gd name="T131" fmla="*/ 10591 h 772"/>
                <a:gd name="T132" fmla="+- 0 15118 14415"/>
                <a:gd name="T133" fmla="*/ T132 w 704"/>
                <a:gd name="T134" fmla="+- 0 10591 10402"/>
                <a:gd name="T135" fmla="*/ 10591 h 772"/>
                <a:gd name="T136" fmla="+- 0 15118 14415"/>
                <a:gd name="T137" fmla="*/ T136 w 704"/>
                <a:gd name="T138" fmla="+- 0 10519 10402"/>
                <a:gd name="T139" fmla="*/ 10519 h 772"/>
                <a:gd name="T140" fmla="+- 0 15059 14415"/>
                <a:gd name="T141" fmla="*/ T140 w 704"/>
                <a:gd name="T142" fmla="+- 0 10470 10402"/>
                <a:gd name="T143" fmla="*/ 10470 h 772"/>
                <a:gd name="T144" fmla="+- 0 14988 14415"/>
                <a:gd name="T145" fmla="*/ T144 w 704"/>
                <a:gd name="T146" fmla="+- 0 10433 10402"/>
                <a:gd name="T147" fmla="*/ 10433 h 772"/>
                <a:gd name="T148" fmla="+- 0 14908 14415"/>
                <a:gd name="T149" fmla="*/ T148 w 704"/>
                <a:gd name="T150" fmla="+- 0 10410 10402"/>
                <a:gd name="T151" fmla="*/ 10410 h 772"/>
                <a:gd name="T152" fmla="+- 0 14820 14415"/>
                <a:gd name="T153" fmla="*/ T152 w 704"/>
                <a:gd name="T154" fmla="+- 0 10402 10402"/>
                <a:gd name="T155" fmla="*/ 10402 h 772"/>
                <a:gd name="T156" fmla="+- 0 15118 14415"/>
                <a:gd name="T157" fmla="*/ T156 w 704"/>
                <a:gd name="T158" fmla="+- 0 10591 10402"/>
                <a:gd name="T159" fmla="*/ 10591 h 772"/>
                <a:gd name="T160" fmla="+- 0 14820 14415"/>
                <a:gd name="T161" fmla="*/ T160 w 704"/>
                <a:gd name="T162" fmla="+- 0 10591 10402"/>
                <a:gd name="T163" fmla="*/ 10591 h 772"/>
                <a:gd name="T164" fmla="+- 0 14897 14415"/>
                <a:gd name="T165" fmla="*/ T164 w 704"/>
                <a:gd name="T166" fmla="+- 0 10605 10402"/>
                <a:gd name="T167" fmla="*/ 10605 h 772"/>
                <a:gd name="T168" fmla="+- 0 14958 14415"/>
                <a:gd name="T169" fmla="*/ T168 w 704"/>
                <a:gd name="T170" fmla="+- 0 10646 10402"/>
                <a:gd name="T171" fmla="*/ 10646 h 772"/>
                <a:gd name="T172" fmla="+- 0 14998 14415"/>
                <a:gd name="T173" fmla="*/ T172 w 704"/>
                <a:gd name="T174" fmla="+- 0 10709 10402"/>
                <a:gd name="T175" fmla="*/ 10709 h 772"/>
                <a:gd name="T176" fmla="+- 0 15012 14415"/>
                <a:gd name="T177" fmla="*/ T176 w 704"/>
                <a:gd name="T178" fmla="+- 0 10788 10402"/>
                <a:gd name="T179" fmla="*/ 10788 h 772"/>
                <a:gd name="T180" fmla="+- 0 14998 14415"/>
                <a:gd name="T181" fmla="*/ T180 w 704"/>
                <a:gd name="T182" fmla="+- 0 10868 10402"/>
                <a:gd name="T183" fmla="*/ 10868 h 772"/>
                <a:gd name="T184" fmla="+- 0 14958 14415"/>
                <a:gd name="T185" fmla="*/ T184 w 704"/>
                <a:gd name="T186" fmla="+- 0 10930 10402"/>
                <a:gd name="T187" fmla="*/ 10930 h 772"/>
                <a:gd name="T188" fmla="+- 0 14897 14415"/>
                <a:gd name="T189" fmla="*/ T188 w 704"/>
                <a:gd name="T190" fmla="+- 0 10971 10402"/>
                <a:gd name="T191" fmla="*/ 10971 h 772"/>
                <a:gd name="T192" fmla="+- 0 14820 14415"/>
                <a:gd name="T193" fmla="*/ T192 w 704"/>
                <a:gd name="T194" fmla="+- 0 10986 10402"/>
                <a:gd name="T195" fmla="*/ 10986 h 772"/>
                <a:gd name="T196" fmla="+- 0 15118 14415"/>
                <a:gd name="T197" fmla="*/ T196 w 704"/>
                <a:gd name="T198" fmla="+- 0 10986 10402"/>
                <a:gd name="T199" fmla="*/ 10986 h 772"/>
                <a:gd name="T200" fmla="+- 0 15118 14415"/>
                <a:gd name="T201" fmla="*/ T200 w 704"/>
                <a:gd name="T202" fmla="+- 0 10591 10402"/>
                <a:gd name="T203" fmla="*/ 10591 h 7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704" h="772">
                  <a:moveTo>
                    <a:pt x="405" y="0"/>
                  </a:moveTo>
                  <a:lnTo>
                    <a:pt x="329" y="6"/>
                  </a:lnTo>
                  <a:lnTo>
                    <a:pt x="258" y="23"/>
                  </a:lnTo>
                  <a:lnTo>
                    <a:pt x="195" y="51"/>
                  </a:lnTo>
                  <a:lnTo>
                    <a:pt x="139" y="87"/>
                  </a:lnTo>
                  <a:lnTo>
                    <a:pt x="91" y="133"/>
                  </a:lnTo>
                  <a:lnTo>
                    <a:pt x="52" y="186"/>
                  </a:lnTo>
                  <a:lnTo>
                    <a:pt x="24" y="247"/>
                  </a:lnTo>
                  <a:lnTo>
                    <a:pt x="6" y="314"/>
                  </a:lnTo>
                  <a:lnTo>
                    <a:pt x="0" y="386"/>
                  </a:lnTo>
                  <a:lnTo>
                    <a:pt x="6" y="459"/>
                  </a:lnTo>
                  <a:lnTo>
                    <a:pt x="24" y="525"/>
                  </a:lnTo>
                  <a:lnTo>
                    <a:pt x="52" y="586"/>
                  </a:lnTo>
                  <a:lnTo>
                    <a:pt x="91" y="639"/>
                  </a:lnTo>
                  <a:lnTo>
                    <a:pt x="139" y="685"/>
                  </a:lnTo>
                  <a:lnTo>
                    <a:pt x="195" y="722"/>
                  </a:lnTo>
                  <a:lnTo>
                    <a:pt x="258" y="749"/>
                  </a:lnTo>
                  <a:lnTo>
                    <a:pt x="329" y="766"/>
                  </a:lnTo>
                  <a:lnTo>
                    <a:pt x="405" y="772"/>
                  </a:lnTo>
                  <a:lnTo>
                    <a:pt x="493" y="764"/>
                  </a:lnTo>
                  <a:lnTo>
                    <a:pt x="573" y="741"/>
                  </a:lnTo>
                  <a:lnTo>
                    <a:pt x="644" y="704"/>
                  </a:lnTo>
                  <a:lnTo>
                    <a:pt x="703" y="655"/>
                  </a:lnTo>
                  <a:lnTo>
                    <a:pt x="703" y="584"/>
                  </a:lnTo>
                  <a:lnTo>
                    <a:pt x="405" y="584"/>
                  </a:lnTo>
                  <a:lnTo>
                    <a:pt x="327" y="569"/>
                  </a:lnTo>
                  <a:lnTo>
                    <a:pt x="266" y="528"/>
                  </a:lnTo>
                  <a:lnTo>
                    <a:pt x="225" y="465"/>
                  </a:lnTo>
                  <a:lnTo>
                    <a:pt x="211" y="386"/>
                  </a:lnTo>
                  <a:lnTo>
                    <a:pt x="225" y="307"/>
                  </a:lnTo>
                  <a:lnTo>
                    <a:pt x="266" y="245"/>
                  </a:lnTo>
                  <a:lnTo>
                    <a:pt x="327" y="203"/>
                  </a:lnTo>
                  <a:lnTo>
                    <a:pt x="405" y="189"/>
                  </a:lnTo>
                  <a:lnTo>
                    <a:pt x="703" y="189"/>
                  </a:lnTo>
                  <a:lnTo>
                    <a:pt x="703" y="117"/>
                  </a:lnTo>
                  <a:lnTo>
                    <a:pt x="644" y="68"/>
                  </a:lnTo>
                  <a:lnTo>
                    <a:pt x="573" y="31"/>
                  </a:lnTo>
                  <a:lnTo>
                    <a:pt x="493" y="8"/>
                  </a:lnTo>
                  <a:lnTo>
                    <a:pt x="405" y="0"/>
                  </a:lnTo>
                  <a:close/>
                  <a:moveTo>
                    <a:pt x="703" y="189"/>
                  </a:moveTo>
                  <a:lnTo>
                    <a:pt x="405" y="189"/>
                  </a:lnTo>
                  <a:lnTo>
                    <a:pt x="482" y="203"/>
                  </a:lnTo>
                  <a:lnTo>
                    <a:pt x="543" y="244"/>
                  </a:lnTo>
                  <a:lnTo>
                    <a:pt x="583" y="307"/>
                  </a:lnTo>
                  <a:lnTo>
                    <a:pt x="597" y="386"/>
                  </a:lnTo>
                  <a:lnTo>
                    <a:pt x="583" y="466"/>
                  </a:lnTo>
                  <a:lnTo>
                    <a:pt x="543" y="528"/>
                  </a:lnTo>
                  <a:lnTo>
                    <a:pt x="482" y="569"/>
                  </a:lnTo>
                  <a:lnTo>
                    <a:pt x="405" y="584"/>
                  </a:lnTo>
                  <a:lnTo>
                    <a:pt x="703" y="584"/>
                  </a:lnTo>
                  <a:lnTo>
                    <a:pt x="703" y="189"/>
                  </a:lnTo>
                  <a:close/>
                </a:path>
              </a:pathLst>
            </a:custGeom>
            <a:solidFill>
              <a:srgbClr val="D8284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5">
              <a:extLst>
                <a:ext uri="{FF2B5EF4-FFF2-40B4-BE49-F238E27FC236}">
                  <a16:creationId xmlns:a16="http://schemas.microsoft.com/office/drawing/2014/main" id="{8CD5F87F-154E-4386-960A-E7B2835E12E7}"/>
                </a:ext>
              </a:extLst>
            </p:cNvPr>
            <p:cNvSpPr>
              <a:spLocks/>
            </p:cNvSpPr>
            <p:nvPr/>
          </p:nvSpPr>
          <p:spPr bwMode="auto">
            <a:xfrm>
              <a:off x="15118" y="10409"/>
              <a:ext cx="656" cy="735"/>
            </a:xfrm>
            <a:custGeom>
              <a:avLst/>
              <a:gdLst>
                <a:gd name="T0" fmla="+- 0 15774 15118"/>
                <a:gd name="T1" fmla="*/ T0 w 656"/>
                <a:gd name="T2" fmla="+- 0 10410 10410"/>
                <a:gd name="T3" fmla="*/ 10410 h 735"/>
                <a:gd name="T4" fmla="+- 0 15577 15118"/>
                <a:gd name="T5" fmla="*/ T4 w 656"/>
                <a:gd name="T6" fmla="+- 0 10410 10410"/>
                <a:gd name="T7" fmla="*/ 10410 h 735"/>
                <a:gd name="T8" fmla="+- 0 15577 15118"/>
                <a:gd name="T9" fmla="*/ T8 w 656"/>
                <a:gd name="T10" fmla="+- 0 10795 10410"/>
                <a:gd name="T11" fmla="*/ 10795 h 735"/>
                <a:gd name="T12" fmla="+- 0 15295 15118"/>
                <a:gd name="T13" fmla="*/ T12 w 656"/>
                <a:gd name="T14" fmla="+- 0 10410 10410"/>
                <a:gd name="T15" fmla="*/ 10410 h 735"/>
                <a:gd name="T16" fmla="+- 0 15118 15118"/>
                <a:gd name="T17" fmla="*/ T16 w 656"/>
                <a:gd name="T18" fmla="+- 0 10410 10410"/>
                <a:gd name="T19" fmla="*/ 10410 h 735"/>
                <a:gd name="T20" fmla="+- 0 15118 15118"/>
                <a:gd name="T21" fmla="*/ T20 w 656"/>
                <a:gd name="T22" fmla="+- 0 10519 10410"/>
                <a:gd name="T23" fmla="*/ 10519 h 735"/>
                <a:gd name="T24" fmla="+- 0 15163 15118"/>
                <a:gd name="T25" fmla="*/ T24 w 656"/>
                <a:gd name="T26" fmla="+- 0 10575 10410"/>
                <a:gd name="T27" fmla="*/ 10575 h 735"/>
                <a:gd name="T28" fmla="+- 0 15195 15118"/>
                <a:gd name="T29" fmla="*/ T28 w 656"/>
                <a:gd name="T30" fmla="+- 0 10639 10410"/>
                <a:gd name="T31" fmla="*/ 10639 h 735"/>
                <a:gd name="T32" fmla="+- 0 15216 15118"/>
                <a:gd name="T33" fmla="*/ T32 w 656"/>
                <a:gd name="T34" fmla="+- 0 10710 10410"/>
                <a:gd name="T35" fmla="*/ 10710 h 735"/>
                <a:gd name="T36" fmla="+- 0 15223 15118"/>
                <a:gd name="T37" fmla="*/ T36 w 656"/>
                <a:gd name="T38" fmla="+- 0 10788 10410"/>
                <a:gd name="T39" fmla="*/ 10788 h 735"/>
                <a:gd name="T40" fmla="+- 0 15216 15118"/>
                <a:gd name="T41" fmla="*/ T40 w 656"/>
                <a:gd name="T42" fmla="+- 0 10866 10410"/>
                <a:gd name="T43" fmla="*/ 10866 h 735"/>
                <a:gd name="T44" fmla="+- 0 15195 15118"/>
                <a:gd name="T45" fmla="*/ T44 w 656"/>
                <a:gd name="T46" fmla="+- 0 10938 10410"/>
                <a:gd name="T47" fmla="*/ 10938 h 735"/>
                <a:gd name="T48" fmla="+- 0 15163 15118"/>
                <a:gd name="T49" fmla="*/ T48 w 656"/>
                <a:gd name="T50" fmla="+- 0 11002 10410"/>
                <a:gd name="T51" fmla="*/ 11002 h 735"/>
                <a:gd name="T52" fmla="+- 0 15118 15118"/>
                <a:gd name="T53" fmla="*/ T52 w 656"/>
                <a:gd name="T54" fmla="+- 0 11057 10410"/>
                <a:gd name="T55" fmla="*/ 11057 h 735"/>
                <a:gd name="T56" fmla="+- 0 15118 15118"/>
                <a:gd name="T57" fmla="*/ T56 w 656"/>
                <a:gd name="T58" fmla="+- 0 11144 10410"/>
                <a:gd name="T59" fmla="*/ 11144 h 735"/>
                <a:gd name="T60" fmla="+- 0 15314 15118"/>
                <a:gd name="T61" fmla="*/ T60 w 656"/>
                <a:gd name="T62" fmla="+- 0 11144 10410"/>
                <a:gd name="T63" fmla="*/ 11144 h 735"/>
                <a:gd name="T64" fmla="+- 0 15314 15118"/>
                <a:gd name="T65" fmla="*/ T64 w 656"/>
                <a:gd name="T66" fmla="+- 0 10746 10410"/>
                <a:gd name="T67" fmla="*/ 10746 h 735"/>
                <a:gd name="T68" fmla="+- 0 15606 15118"/>
                <a:gd name="T69" fmla="*/ T68 w 656"/>
                <a:gd name="T70" fmla="+- 0 11144 10410"/>
                <a:gd name="T71" fmla="*/ 11144 h 735"/>
                <a:gd name="T72" fmla="+- 0 15714 15118"/>
                <a:gd name="T73" fmla="*/ T72 w 656"/>
                <a:gd name="T74" fmla="+- 0 11144 10410"/>
                <a:gd name="T75" fmla="*/ 11144 h 735"/>
                <a:gd name="T76" fmla="+- 0 15714 15118"/>
                <a:gd name="T77" fmla="*/ T76 w 656"/>
                <a:gd name="T78" fmla="+- 0 10410 10410"/>
                <a:gd name="T79" fmla="*/ 10410 h 735"/>
                <a:gd name="T80" fmla="+- 0 15774 15118"/>
                <a:gd name="T81" fmla="*/ T80 w 656"/>
                <a:gd name="T82" fmla="+- 0 10410 10410"/>
                <a:gd name="T83" fmla="*/ 10410 h 7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56" h="735">
                  <a:moveTo>
                    <a:pt x="656" y="0"/>
                  </a:moveTo>
                  <a:lnTo>
                    <a:pt x="459" y="0"/>
                  </a:lnTo>
                  <a:lnTo>
                    <a:pt x="459" y="385"/>
                  </a:lnTo>
                  <a:lnTo>
                    <a:pt x="177" y="0"/>
                  </a:lnTo>
                  <a:lnTo>
                    <a:pt x="0" y="0"/>
                  </a:lnTo>
                  <a:lnTo>
                    <a:pt x="0" y="109"/>
                  </a:lnTo>
                  <a:lnTo>
                    <a:pt x="45" y="165"/>
                  </a:lnTo>
                  <a:lnTo>
                    <a:pt x="77" y="229"/>
                  </a:lnTo>
                  <a:lnTo>
                    <a:pt x="98" y="300"/>
                  </a:lnTo>
                  <a:lnTo>
                    <a:pt x="105" y="378"/>
                  </a:lnTo>
                  <a:lnTo>
                    <a:pt x="98" y="456"/>
                  </a:lnTo>
                  <a:lnTo>
                    <a:pt x="77" y="528"/>
                  </a:lnTo>
                  <a:lnTo>
                    <a:pt x="45" y="592"/>
                  </a:lnTo>
                  <a:lnTo>
                    <a:pt x="0" y="647"/>
                  </a:lnTo>
                  <a:lnTo>
                    <a:pt x="0" y="734"/>
                  </a:lnTo>
                  <a:lnTo>
                    <a:pt x="196" y="734"/>
                  </a:lnTo>
                  <a:lnTo>
                    <a:pt x="196" y="336"/>
                  </a:lnTo>
                  <a:lnTo>
                    <a:pt x="488" y="734"/>
                  </a:lnTo>
                  <a:lnTo>
                    <a:pt x="596" y="734"/>
                  </a:lnTo>
                  <a:lnTo>
                    <a:pt x="596" y="0"/>
                  </a:lnTo>
                  <a:lnTo>
                    <a:pt x="656" y="0"/>
                  </a:lnTo>
                  <a:close/>
                </a:path>
              </a:pathLst>
            </a:custGeom>
            <a:solidFill>
              <a:srgbClr val="D97B2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6">
              <a:extLst>
                <a:ext uri="{FF2B5EF4-FFF2-40B4-BE49-F238E27FC236}">
                  <a16:creationId xmlns:a16="http://schemas.microsoft.com/office/drawing/2014/main" id="{8BDB3028-3EBB-4A09-B162-F50C198341B6}"/>
                </a:ext>
              </a:extLst>
            </p:cNvPr>
            <p:cNvSpPr>
              <a:spLocks/>
            </p:cNvSpPr>
            <p:nvPr/>
          </p:nvSpPr>
          <p:spPr bwMode="auto">
            <a:xfrm>
              <a:off x="15118" y="10519"/>
              <a:ext cx="105" cy="538"/>
            </a:xfrm>
            <a:custGeom>
              <a:avLst/>
              <a:gdLst>
                <a:gd name="T0" fmla="+- 0 15118 15118"/>
                <a:gd name="T1" fmla="*/ T0 w 105"/>
                <a:gd name="T2" fmla="+- 0 10519 10519"/>
                <a:gd name="T3" fmla="*/ 10519 h 538"/>
                <a:gd name="T4" fmla="+- 0 15118 15118"/>
                <a:gd name="T5" fmla="*/ T4 w 105"/>
                <a:gd name="T6" fmla="+- 0 11057 10519"/>
                <a:gd name="T7" fmla="*/ 11057 h 538"/>
                <a:gd name="T8" fmla="+- 0 15163 15118"/>
                <a:gd name="T9" fmla="*/ T8 w 105"/>
                <a:gd name="T10" fmla="+- 0 11002 10519"/>
                <a:gd name="T11" fmla="*/ 11002 h 538"/>
                <a:gd name="T12" fmla="+- 0 15195 15118"/>
                <a:gd name="T13" fmla="*/ T12 w 105"/>
                <a:gd name="T14" fmla="+- 0 10938 10519"/>
                <a:gd name="T15" fmla="*/ 10938 h 538"/>
                <a:gd name="T16" fmla="+- 0 15216 15118"/>
                <a:gd name="T17" fmla="*/ T16 w 105"/>
                <a:gd name="T18" fmla="+- 0 10866 10519"/>
                <a:gd name="T19" fmla="*/ 10866 h 538"/>
                <a:gd name="T20" fmla="+- 0 15223 15118"/>
                <a:gd name="T21" fmla="*/ T20 w 105"/>
                <a:gd name="T22" fmla="+- 0 10788 10519"/>
                <a:gd name="T23" fmla="*/ 10788 h 538"/>
                <a:gd name="T24" fmla="+- 0 15216 15118"/>
                <a:gd name="T25" fmla="*/ T24 w 105"/>
                <a:gd name="T26" fmla="+- 0 10710 10519"/>
                <a:gd name="T27" fmla="*/ 10710 h 538"/>
                <a:gd name="T28" fmla="+- 0 15195 15118"/>
                <a:gd name="T29" fmla="*/ T28 w 105"/>
                <a:gd name="T30" fmla="+- 0 10639 10519"/>
                <a:gd name="T31" fmla="*/ 10639 h 538"/>
                <a:gd name="T32" fmla="+- 0 15163 15118"/>
                <a:gd name="T33" fmla="*/ T32 w 105"/>
                <a:gd name="T34" fmla="+- 0 10575 10519"/>
                <a:gd name="T35" fmla="*/ 10575 h 538"/>
                <a:gd name="T36" fmla="+- 0 15118 15118"/>
                <a:gd name="T37" fmla="*/ T36 w 105"/>
                <a:gd name="T38" fmla="+- 0 10519 10519"/>
                <a:gd name="T39" fmla="*/ 10519 h 5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05" h="538">
                  <a:moveTo>
                    <a:pt x="0" y="0"/>
                  </a:moveTo>
                  <a:lnTo>
                    <a:pt x="0" y="538"/>
                  </a:lnTo>
                  <a:lnTo>
                    <a:pt x="45" y="483"/>
                  </a:lnTo>
                  <a:lnTo>
                    <a:pt x="77" y="419"/>
                  </a:lnTo>
                  <a:lnTo>
                    <a:pt x="98" y="347"/>
                  </a:lnTo>
                  <a:lnTo>
                    <a:pt x="105" y="269"/>
                  </a:lnTo>
                  <a:lnTo>
                    <a:pt x="98" y="191"/>
                  </a:lnTo>
                  <a:lnTo>
                    <a:pt x="77" y="120"/>
                  </a:lnTo>
                  <a:lnTo>
                    <a:pt x="45" y="56"/>
                  </a:lnTo>
                  <a:lnTo>
                    <a:pt x="0" y="0"/>
                  </a:lnTo>
                  <a:close/>
                </a:path>
              </a:pathLst>
            </a:custGeom>
            <a:solidFill>
              <a:srgbClr val="D66B2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Rectangle 29">
              <a:extLst>
                <a:ext uri="{FF2B5EF4-FFF2-40B4-BE49-F238E27FC236}">
                  <a16:creationId xmlns:a16="http://schemas.microsoft.com/office/drawing/2014/main" id="{E67DC125-D362-401D-A3DF-234EC33FC5FD}"/>
                </a:ext>
              </a:extLst>
            </p:cNvPr>
            <p:cNvSpPr>
              <a:spLocks noChangeArrowheads="1"/>
            </p:cNvSpPr>
            <p:nvPr/>
          </p:nvSpPr>
          <p:spPr bwMode="auto">
            <a:xfrm>
              <a:off x="15773" y="10968"/>
              <a:ext cx="419" cy="176"/>
            </a:xfrm>
            <a:prstGeom prst="rect">
              <a:avLst/>
            </a:prstGeom>
            <a:solidFill>
              <a:srgbClr val="5AA14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cxnSp>
          <p:nvCxnSpPr>
            <p:cNvPr id="31" name="Line 28">
              <a:extLst>
                <a:ext uri="{FF2B5EF4-FFF2-40B4-BE49-F238E27FC236}">
                  <a16:creationId xmlns:a16="http://schemas.microsoft.com/office/drawing/2014/main" id="{C2E6BC4A-BC9B-4547-89B3-426C93B35E33}"/>
                </a:ext>
              </a:extLst>
            </p:cNvPr>
            <p:cNvCxnSpPr>
              <a:cxnSpLocks noChangeShapeType="1"/>
            </p:cNvCxnSpPr>
            <p:nvPr/>
          </p:nvCxnSpPr>
          <p:spPr bwMode="auto">
            <a:xfrm>
              <a:off x="15774" y="10913"/>
              <a:ext cx="141" cy="0"/>
            </a:xfrm>
            <a:prstGeom prst="line">
              <a:avLst/>
            </a:prstGeom>
            <a:noFill/>
            <a:ln w="69850">
              <a:solidFill>
                <a:srgbClr val="5AA140"/>
              </a:solidFill>
              <a:prstDash val="solid"/>
              <a:round/>
              <a:headEnd/>
              <a:tailEnd/>
            </a:ln>
            <a:extLst>
              <a:ext uri="{909E8E84-426E-40DD-AFC4-6F175D3DCCD1}">
                <a14:hiddenFill xmlns:a14="http://schemas.microsoft.com/office/drawing/2010/main">
                  <a:noFill/>
                </a14:hiddenFill>
              </a:ext>
            </a:extLst>
          </p:spPr>
        </p:cxnSp>
        <p:sp>
          <p:nvSpPr>
            <p:cNvPr id="32" name="Rectangle 31">
              <a:extLst>
                <a:ext uri="{FF2B5EF4-FFF2-40B4-BE49-F238E27FC236}">
                  <a16:creationId xmlns:a16="http://schemas.microsoft.com/office/drawing/2014/main" id="{A6A91791-94D9-4DDA-A4DC-0D641FE107D8}"/>
                </a:ext>
              </a:extLst>
            </p:cNvPr>
            <p:cNvSpPr>
              <a:spLocks noChangeArrowheads="1"/>
            </p:cNvSpPr>
            <p:nvPr/>
          </p:nvSpPr>
          <p:spPr bwMode="auto">
            <a:xfrm>
              <a:off x="15773" y="10692"/>
              <a:ext cx="383" cy="166"/>
            </a:xfrm>
            <a:prstGeom prst="rect">
              <a:avLst/>
            </a:prstGeom>
            <a:solidFill>
              <a:srgbClr val="5AA14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cxnSp>
          <p:nvCxnSpPr>
            <p:cNvPr id="33" name="Line 30">
              <a:extLst>
                <a:ext uri="{FF2B5EF4-FFF2-40B4-BE49-F238E27FC236}">
                  <a16:creationId xmlns:a16="http://schemas.microsoft.com/office/drawing/2014/main" id="{388A8914-6E36-4DD3-A832-6296EBAF3CBB}"/>
                </a:ext>
              </a:extLst>
            </p:cNvPr>
            <p:cNvCxnSpPr>
              <a:cxnSpLocks noChangeShapeType="1"/>
            </p:cNvCxnSpPr>
            <p:nvPr/>
          </p:nvCxnSpPr>
          <p:spPr bwMode="auto">
            <a:xfrm>
              <a:off x="15774" y="10638"/>
              <a:ext cx="141" cy="0"/>
            </a:xfrm>
            <a:prstGeom prst="line">
              <a:avLst/>
            </a:prstGeom>
            <a:noFill/>
            <a:ln w="68580">
              <a:solidFill>
                <a:srgbClr val="5AA140"/>
              </a:solidFill>
              <a:prstDash val="solid"/>
              <a:round/>
              <a:headEnd/>
              <a:tailEnd/>
            </a:ln>
            <a:extLst>
              <a:ext uri="{909E8E84-426E-40DD-AFC4-6F175D3DCCD1}">
                <a14:hiddenFill xmlns:a14="http://schemas.microsoft.com/office/drawing/2010/main">
                  <a:noFill/>
                </a14:hiddenFill>
              </a:ext>
            </a:extLst>
          </p:spPr>
        </p:cxnSp>
        <p:sp>
          <p:nvSpPr>
            <p:cNvPr id="34" name="Rectangle 33">
              <a:extLst>
                <a:ext uri="{FF2B5EF4-FFF2-40B4-BE49-F238E27FC236}">
                  <a16:creationId xmlns:a16="http://schemas.microsoft.com/office/drawing/2014/main" id="{F524C9E4-646F-412A-8A0B-9999F0D7C949}"/>
                </a:ext>
              </a:extLst>
            </p:cNvPr>
            <p:cNvSpPr>
              <a:spLocks noChangeArrowheads="1"/>
            </p:cNvSpPr>
            <p:nvPr/>
          </p:nvSpPr>
          <p:spPr bwMode="auto">
            <a:xfrm>
              <a:off x="15773" y="10410"/>
              <a:ext cx="411" cy="174"/>
            </a:xfrm>
            <a:prstGeom prst="rect">
              <a:avLst/>
            </a:prstGeom>
            <a:solidFill>
              <a:srgbClr val="5AA14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cxnSp>
          <p:nvCxnSpPr>
            <p:cNvPr id="35" name="Line 32">
              <a:extLst>
                <a:ext uri="{FF2B5EF4-FFF2-40B4-BE49-F238E27FC236}">
                  <a16:creationId xmlns:a16="http://schemas.microsoft.com/office/drawing/2014/main" id="{E118B119-591B-4321-B5B3-9F7C3F33E0E4}"/>
                </a:ext>
              </a:extLst>
            </p:cNvPr>
            <p:cNvCxnSpPr>
              <a:cxnSpLocks noChangeShapeType="1"/>
            </p:cNvCxnSpPr>
            <p:nvPr/>
          </p:nvCxnSpPr>
          <p:spPr bwMode="auto">
            <a:xfrm>
              <a:off x="15744" y="10410"/>
              <a:ext cx="0" cy="734"/>
            </a:xfrm>
            <a:prstGeom prst="line">
              <a:avLst/>
            </a:prstGeom>
            <a:noFill/>
            <a:ln w="38049">
              <a:solidFill>
                <a:srgbClr val="5A9C34"/>
              </a:solidFill>
              <a:prstDash val="solid"/>
              <a:round/>
              <a:headEnd/>
              <a:tailEnd/>
            </a:ln>
            <a:extLst>
              <a:ext uri="{909E8E84-426E-40DD-AFC4-6F175D3DCCD1}">
                <a14:hiddenFill xmlns:a14="http://schemas.microsoft.com/office/drawing/2010/main">
                  <a:noFill/>
                </a14:hiddenFill>
              </a:ext>
            </a:extLst>
          </p:spPr>
        </p:cxnSp>
      </p:grpSp>
      <p:sp>
        <p:nvSpPr>
          <p:cNvPr id="5" name="TextBox 4">
            <a:extLst>
              <a:ext uri="{FF2B5EF4-FFF2-40B4-BE49-F238E27FC236}">
                <a16:creationId xmlns:a16="http://schemas.microsoft.com/office/drawing/2014/main" id="{E4A2FE02-E880-42B9-9DAF-998D7712F569}"/>
              </a:ext>
            </a:extLst>
          </p:cNvPr>
          <p:cNvSpPr txBox="1"/>
          <p:nvPr/>
        </p:nvSpPr>
        <p:spPr>
          <a:xfrm>
            <a:off x="174390" y="6355555"/>
            <a:ext cx="2253124" cy="246221"/>
          </a:xfrm>
          <a:prstGeom prst="rect">
            <a:avLst/>
          </a:prstGeom>
          <a:noFill/>
        </p:spPr>
        <p:txBody>
          <a:bodyPr wrap="square" rtlCol="0">
            <a:spAutoFit/>
          </a:bodyPr>
          <a:lstStyle/>
          <a:p>
            <a:r>
              <a:rPr lang="en-GB" sz="1000" dirty="0"/>
              <a:t>Updated 10 </a:t>
            </a:r>
            <a:r>
              <a:rPr lang="en-GB" sz="1000"/>
              <a:t>Sept 2020 @ 17:00pm.  </a:t>
            </a:r>
            <a:endParaRPr lang="en-GB" sz="1000" dirty="0"/>
          </a:p>
        </p:txBody>
      </p:sp>
    </p:spTree>
    <p:extLst>
      <p:ext uri="{BB962C8B-B14F-4D97-AF65-F5344CB8AC3E}">
        <p14:creationId xmlns:p14="http://schemas.microsoft.com/office/powerpoint/2010/main" val="175740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2C96FD-3B7B-4500-B8BB-31D166E845BD}"/>
              </a:ext>
            </a:extLst>
          </p:cNvPr>
          <p:cNvSpPr/>
          <p:nvPr/>
        </p:nvSpPr>
        <p:spPr>
          <a:xfrm>
            <a:off x="233679" y="2340429"/>
            <a:ext cx="6602549" cy="2342889"/>
          </a:xfrm>
          <a:prstGeom prst="rect">
            <a:avLst/>
          </a:prstGeom>
        </p:spPr>
        <p:txBody>
          <a:bodyPr vert="horz" lIns="91440" tIns="45720" rIns="91440" bIns="45720" rtlCol="0" anchor="ctr">
            <a:normAutofit fontScale="70000" lnSpcReduction="20000"/>
          </a:bodyPr>
          <a:lstStyle/>
          <a:p>
            <a:pPr marL="41910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Arial Black" panose="020B0A04020102020204" pitchFamily="34" charset="0"/>
                <a:ea typeface="+mn-ea"/>
                <a:cs typeface="+mn-cs"/>
              </a:rPr>
              <a:t>Principles of Signs of Safety</a:t>
            </a:r>
          </a:p>
          <a:p>
            <a:pPr marL="419100" marR="0" lvl="0" indent="0" algn="l" defTabSz="9144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419100" marR="0" lvl="0" indent="0" algn="l" defTabSz="914400" rtl="0" eaLnBrk="1" fontAlgn="auto" latinLnBrk="0" hangingPunct="1">
              <a:lnSpc>
                <a:spcPct val="90000"/>
              </a:lnSpc>
              <a:spcBef>
                <a:spcPct val="0"/>
              </a:spcBef>
              <a:spcAft>
                <a:spcPts val="600"/>
              </a:spcAft>
              <a:buClrTx/>
              <a:buSzTx/>
              <a:buFontTx/>
              <a:buNone/>
              <a:tabLst/>
              <a:defRPr/>
            </a:pPr>
            <a:r>
              <a:rPr lang="en-US" sz="6300" b="1" dirty="0">
                <a:solidFill>
                  <a:prstClr val="black"/>
                </a:solidFill>
                <a:latin typeface="Calibri Light" panose="020F0302020204030204"/>
              </a:rPr>
              <a:t>Sofs </a:t>
            </a:r>
            <a:r>
              <a:rPr kumimoji="0" lang="en-US" sz="6300" b="1" i="0" u="none" strike="noStrike" kern="1200" cap="none" spc="0" normalizeH="0" baseline="0" noProof="0" dirty="0">
                <a:ln>
                  <a:noFill/>
                </a:ln>
                <a:solidFill>
                  <a:prstClr val="black"/>
                </a:solidFill>
                <a:effectLst/>
                <a:uLnTx/>
                <a:uFillTx/>
                <a:latin typeface="Calibri Light" panose="020F0302020204030204"/>
                <a:ea typeface="+mn-ea"/>
                <a:cs typeface="+mn-cs"/>
              </a:rPr>
              <a:t> has 3 Key  principles to developing  work with families. </a:t>
            </a:r>
          </a:p>
        </p:txBody>
      </p:sp>
      <p:sp>
        <p:nvSpPr>
          <p:cNvPr id="40"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3FDA2FC8-2B26-4689-A091-B6D10DC598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5661" y="633124"/>
            <a:ext cx="4905713" cy="3409875"/>
          </a:xfrm>
          <a:prstGeom prst="rect">
            <a:avLst/>
          </a:prstGeom>
        </p:spPr>
      </p:pic>
      <p:sp>
        <p:nvSpPr>
          <p:cNvPr id="42"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7092887"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B2B2B2"/>
              </a:solidFill>
              <a:effectLst/>
              <a:uLnTx/>
              <a:uFillTx/>
              <a:latin typeface="Calibri" panose="020F0502020204030204"/>
              <a:ea typeface="+mn-ea"/>
              <a:cs typeface="+mn-cs"/>
            </a:endParaRPr>
          </a:p>
        </p:txBody>
      </p:sp>
      <p:sp>
        <p:nvSpPr>
          <p:cNvPr id="35" name="Text Box 11">
            <a:extLst>
              <a:ext uri="{FF2B5EF4-FFF2-40B4-BE49-F238E27FC236}">
                <a16:creationId xmlns:a16="http://schemas.microsoft.com/office/drawing/2014/main" id="{967DA8C8-6859-472A-B4F2-F9D9678F39ED}"/>
              </a:ext>
            </a:extLst>
          </p:cNvPr>
          <p:cNvSpPr txBox="1">
            <a:spLocks noChangeArrowheads="1"/>
          </p:cNvSpPr>
          <p:nvPr/>
        </p:nvSpPr>
        <p:spPr bwMode="auto">
          <a:xfrm>
            <a:off x="4167272" y="319088"/>
            <a:ext cx="6906491" cy="63750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pPr marL="0" marR="0" lvl="0" indent="-228600" algn="l" defTabSz="914400" rtl="0" eaLnBrk="1" fontAlgn="base" latinLnBrk="0" hangingPunct="1">
              <a:lnSpc>
                <a:spcPct val="90000"/>
              </a:lnSpc>
              <a:spcBef>
                <a:spcPts val="600"/>
              </a:spcBef>
              <a:spcAft>
                <a:spcPct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2232267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183866-4C99-4C77-94A4-657953DDA869}"/>
              </a:ext>
            </a:extLst>
          </p:cNvPr>
          <p:cNvPicPr>
            <a:picLocks noChangeAspect="1"/>
          </p:cNvPicPr>
          <p:nvPr/>
        </p:nvPicPr>
        <p:blipFill>
          <a:blip r:embed="rId2"/>
          <a:stretch>
            <a:fillRect/>
          </a:stretch>
        </p:blipFill>
        <p:spPr>
          <a:xfrm>
            <a:off x="1096845" y="470263"/>
            <a:ext cx="10383608" cy="5175504"/>
          </a:xfrm>
          <a:prstGeom prst="rect">
            <a:avLst/>
          </a:prstGeom>
        </p:spPr>
      </p:pic>
    </p:spTree>
    <p:extLst>
      <p:ext uri="{BB962C8B-B14F-4D97-AF65-F5344CB8AC3E}">
        <p14:creationId xmlns:p14="http://schemas.microsoft.com/office/powerpoint/2010/main" val="2994902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Arc 3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 Box 11">
            <a:extLst>
              <a:ext uri="{FF2B5EF4-FFF2-40B4-BE49-F238E27FC236}">
                <a16:creationId xmlns:a16="http://schemas.microsoft.com/office/drawing/2014/main" id="{967DA8C8-6859-472A-B4F2-F9D9678F39ED}"/>
              </a:ext>
            </a:extLst>
          </p:cNvPr>
          <p:cNvSpPr txBox="1">
            <a:spLocks noChangeArrowheads="1"/>
          </p:cNvSpPr>
          <p:nvPr/>
        </p:nvSpPr>
        <p:spPr bwMode="auto">
          <a:xfrm>
            <a:off x="4167272" y="762000"/>
            <a:ext cx="6906491" cy="59321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fontScale="92500" lnSpcReduction="10000"/>
          </a:bodyPr>
          <a:lstStyle/>
          <a:p>
            <a:pPr marL="0" marR="0" lvl="0" indent="-228600" algn="l" defTabSz="914400" rtl="0" eaLnBrk="1" fontAlgn="base" latinLnBrk="0" hangingPunct="1">
              <a:lnSpc>
                <a:spcPct val="90000"/>
              </a:lnSpc>
              <a:spcBef>
                <a:spcPts val="600"/>
              </a:spcBef>
              <a:spcAft>
                <a:spcPct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prstClr val="black"/>
                </a:solidFill>
                <a:effectLst/>
                <a:uLnTx/>
                <a:uFillTx/>
                <a:latin typeface="Calibri" panose="020F0502020204030204"/>
                <a:ea typeface="+mn-ea"/>
                <a:cs typeface="+mn-cs"/>
              </a:rPr>
              <a:t>Thinking critically and maintaining a stance of critical inquiry.</a:t>
            </a:r>
          </a:p>
          <a:p>
            <a:pPr marL="0" marR="0" lvl="0" indent="-228600" algn="l" defTabSz="914400" rtl="0" eaLnBrk="1" fontAlgn="base" latinLnBrk="0" hangingPunct="1">
              <a:lnSpc>
                <a:spcPct val="90000"/>
              </a:lnSpc>
              <a:spcBef>
                <a:spcPts val="600"/>
              </a:spcBef>
              <a:spcAft>
                <a:spcPct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90000"/>
              </a:lnSpc>
              <a:spcBef>
                <a:spcPts val="60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463550" lvl="0" indent="-228600" algn="l" defTabSz="914400" rtl="0" eaLnBrk="1" fontAlgn="base" latinLnBrk="0" hangingPunct="1">
              <a:lnSpc>
                <a:spcPct val="90000"/>
              </a:lnSpc>
              <a:spcBef>
                <a:spcPct val="0"/>
              </a:spcBef>
              <a:spcAft>
                <a:spcPts val="80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0070C0"/>
                </a:solidFill>
                <a:effectLst/>
                <a:uLnTx/>
                <a:uFillTx/>
                <a:latin typeface="Calibri" panose="020F0502020204030204"/>
                <a:ea typeface="+mn-ea"/>
                <a:cs typeface="+mn-cs"/>
              </a:rPr>
              <a:t>Risk assessment and regular conversations with families is a core task and requires constant balancing of strengths and dangers to avoid the common errors of drifting into an overly negative or positive view of the situation for children.</a:t>
            </a:r>
          </a:p>
          <a:p>
            <a:pPr marL="0" marR="463550" lvl="0" indent="-228600" algn="l" defTabSz="914400" rtl="0" eaLnBrk="1" fontAlgn="base" latinLnBrk="0" hangingPunct="1">
              <a:lnSpc>
                <a:spcPct val="90000"/>
              </a:lnSpc>
              <a:spcBef>
                <a:spcPct val="0"/>
              </a:spcBef>
              <a:spcAft>
                <a:spcPts val="800"/>
              </a:spcAft>
              <a:buClrTx/>
              <a:buSzTx/>
              <a:buFont typeface="Arial" panose="020B0604020202020204" pitchFamily="34" charset="0"/>
              <a:buChar char="•"/>
              <a:tabLst/>
              <a:defRPr/>
            </a:pPr>
            <a:endParaRPr kumimoji="0" lang="en-US" altLang="en-US" sz="26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Developing a culture of shared reflective practice amongst professional and a willingness to admit you may be wrong are vital to ensuring Assessments &amp; Plans are always reviewed and focused on providing the  </a:t>
            </a:r>
            <a:r>
              <a:rPr kumimoji="0" lang="en-GB" sz="26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Right Help</a:t>
            </a:r>
            <a:r>
              <a:rPr kumimoji="0" lang="en-GB" sz="26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 in the </a:t>
            </a:r>
            <a:r>
              <a:rPr kumimoji="0" lang="en-GB" sz="26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Right Way</a:t>
            </a:r>
            <a:r>
              <a:rPr kumimoji="0" lang="en-GB" sz="26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the </a:t>
            </a:r>
            <a:r>
              <a:rPr kumimoji="0" lang="en-GB" sz="26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Right Time, </a:t>
            </a:r>
            <a:r>
              <a:rPr kumimoji="0" lang="en-GB" sz="26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and with the</a:t>
            </a:r>
            <a:r>
              <a:rPr kumimoji="0" lang="en-GB" sz="26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Right Outcome </a:t>
            </a:r>
            <a:r>
              <a:rPr kumimoji="0" lang="en-GB" sz="26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for children &amp; their families.  </a:t>
            </a:r>
            <a:endParaRPr kumimoji="0" lang="en-GB" sz="2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463550" lvl="0" indent="-228600" algn="l" defTabSz="914400" rtl="0" eaLnBrk="1" fontAlgn="base" latinLnBrk="0" hangingPunct="1">
              <a:lnSpc>
                <a:spcPct val="90000"/>
              </a:lnSpc>
              <a:spcBef>
                <a:spcPct val="0"/>
              </a:spcBef>
              <a:spcAft>
                <a:spcPts val="80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A2C96FD-3B7B-4500-B8BB-31D166E845BD}"/>
              </a:ext>
            </a:extLst>
          </p:cNvPr>
          <p:cNvSpPr/>
          <p:nvPr/>
        </p:nvSpPr>
        <p:spPr>
          <a:xfrm>
            <a:off x="686834" y="1153573"/>
            <a:ext cx="3200400" cy="4312508"/>
          </a:xfrm>
          <a:prstGeom prst="rect">
            <a:avLst/>
          </a:prstGeom>
        </p:spPr>
        <p:txBody>
          <a:bodyPr vert="horz" lIns="91440" tIns="45720" rIns="91440" bIns="45720" rtlCol="0" anchor="ctr">
            <a:normAutofit/>
          </a:bodyPr>
          <a:lstStyle/>
          <a:p>
            <a:pPr marL="419100" marR="0" lvl="0" indent="0" algn="l" defTabSz="914400" rtl="0"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Calibri Light" panose="020F0302020204030204"/>
                <a:ea typeface="+mn-ea"/>
                <a:cs typeface="+mn-cs"/>
              </a:rPr>
              <a:t>Principles of Signs of Safety</a:t>
            </a:r>
          </a:p>
          <a:p>
            <a:pPr marL="419100" marR="0" lvl="0" indent="0" algn="l" defTabSz="914400" rtl="0" eaLnBrk="1" fontAlgn="auto" latinLnBrk="0" hangingPunct="1">
              <a:lnSpc>
                <a:spcPct val="90000"/>
              </a:lnSpc>
              <a:spcBef>
                <a:spcPct val="0"/>
              </a:spcBef>
              <a:spcAft>
                <a:spcPts val="60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Light" panose="020F0302020204030204"/>
              <a:ea typeface="+mn-ea"/>
              <a:cs typeface="+mn-cs"/>
            </a:endParaRPr>
          </a:p>
          <a:p>
            <a:pPr marL="419100" marR="0" lvl="0" indent="0" algn="l" defTabSz="914400" rtl="0" eaLnBrk="1" fontAlgn="auto" latinLnBrk="0" hangingPunct="1">
              <a:lnSpc>
                <a:spcPct val="90000"/>
              </a:lnSpc>
              <a:spcBef>
                <a:spcPct val="0"/>
              </a:spcBef>
              <a:spcAft>
                <a:spcPts val="60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Calibri Light" panose="020F0302020204030204"/>
                <a:ea typeface="+mn-ea"/>
                <a:cs typeface="+mn-cs"/>
              </a:rPr>
              <a:t>The approach has three principles:</a:t>
            </a:r>
          </a:p>
        </p:txBody>
      </p:sp>
      <p:pic>
        <p:nvPicPr>
          <p:cNvPr id="4" name="Content Placeholder 3">
            <a:extLst>
              <a:ext uri="{FF2B5EF4-FFF2-40B4-BE49-F238E27FC236}">
                <a16:creationId xmlns:a16="http://schemas.microsoft.com/office/drawing/2014/main" id="{3FDA2FC8-2B26-4689-A091-B6D10DC598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0752" y="241455"/>
            <a:ext cx="1265398" cy="879980"/>
          </a:xfrm>
          <a:prstGeom prst="rect">
            <a:avLst/>
          </a:prstGeom>
        </p:spPr>
      </p:pic>
    </p:spTree>
    <p:extLst>
      <p:ext uri="{BB962C8B-B14F-4D97-AF65-F5344CB8AC3E}">
        <p14:creationId xmlns:p14="http://schemas.microsoft.com/office/powerpoint/2010/main" val="696207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42D66B-534B-4F55-A975-908F415B35C4}"/>
              </a:ext>
            </a:extLst>
          </p:cNvPr>
          <p:cNvPicPr>
            <a:picLocks noChangeAspect="1"/>
          </p:cNvPicPr>
          <p:nvPr/>
        </p:nvPicPr>
        <p:blipFill>
          <a:blip r:embed="rId2"/>
          <a:stretch>
            <a:fillRect/>
          </a:stretch>
        </p:blipFill>
        <p:spPr>
          <a:xfrm>
            <a:off x="805542" y="495300"/>
            <a:ext cx="10580915" cy="5867400"/>
          </a:xfrm>
          <a:prstGeom prst="rect">
            <a:avLst/>
          </a:prstGeom>
        </p:spPr>
      </p:pic>
    </p:spTree>
    <p:extLst>
      <p:ext uri="{BB962C8B-B14F-4D97-AF65-F5344CB8AC3E}">
        <p14:creationId xmlns:p14="http://schemas.microsoft.com/office/powerpoint/2010/main" val="3470539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0EEC6D-2D7A-47CB-8D43-BB1E2F63CB92}"/>
              </a:ext>
            </a:extLst>
          </p:cNvPr>
          <p:cNvPicPr>
            <a:picLocks noChangeAspect="1"/>
          </p:cNvPicPr>
          <p:nvPr/>
        </p:nvPicPr>
        <p:blipFill>
          <a:blip r:embed="rId2"/>
          <a:stretch>
            <a:fillRect/>
          </a:stretch>
        </p:blipFill>
        <p:spPr>
          <a:xfrm>
            <a:off x="9239151" y="510627"/>
            <a:ext cx="2286198" cy="1274174"/>
          </a:xfrm>
          <a:prstGeom prst="rect">
            <a:avLst/>
          </a:prstGeom>
        </p:spPr>
      </p:pic>
      <p:pic>
        <p:nvPicPr>
          <p:cNvPr id="5" name="Picture 4">
            <a:extLst>
              <a:ext uri="{FF2B5EF4-FFF2-40B4-BE49-F238E27FC236}">
                <a16:creationId xmlns:a16="http://schemas.microsoft.com/office/drawing/2014/main" id="{AE05206B-D929-4CEB-893F-9E39F5D50B22}"/>
              </a:ext>
            </a:extLst>
          </p:cNvPr>
          <p:cNvPicPr>
            <a:picLocks noChangeAspect="1"/>
          </p:cNvPicPr>
          <p:nvPr/>
        </p:nvPicPr>
        <p:blipFill>
          <a:blip r:embed="rId3"/>
          <a:stretch>
            <a:fillRect/>
          </a:stretch>
        </p:blipFill>
        <p:spPr>
          <a:xfrm>
            <a:off x="9410220" y="4914095"/>
            <a:ext cx="2406028" cy="1286782"/>
          </a:xfrm>
          <a:prstGeom prst="rect">
            <a:avLst/>
          </a:prstGeom>
        </p:spPr>
      </p:pic>
      <p:sp>
        <p:nvSpPr>
          <p:cNvPr id="4" name="Rectangle 3">
            <a:extLst>
              <a:ext uri="{FF2B5EF4-FFF2-40B4-BE49-F238E27FC236}">
                <a16:creationId xmlns:a16="http://schemas.microsoft.com/office/drawing/2014/main" id="{FE0BCE3C-FD70-470B-BE47-7A33CB0447E6}"/>
              </a:ext>
            </a:extLst>
          </p:cNvPr>
          <p:cNvSpPr/>
          <p:nvPr/>
        </p:nvSpPr>
        <p:spPr>
          <a:xfrm>
            <a:off x="791737" y="423746"/>
            <a:ext cx="9212234" cy="36009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NexusSans-Bold" charset="0"/>
                <a:ea typeface="NexusSans-Bold" charset="0"/>
                <a:cs typeface="NexusSans-Bold" charset="0"/>
              </a:rPr>
              <a:t>Signs of Safety Assessment and Planning Framework –  basic understanding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NexusSans-Bold" charset="0"/>
              <a:ea typeface="NexusSans-Bold" charset="0"/>
              <a:cs typeface="NexusSans-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Calibri" panose="020F0502020204030204"/>
                <a:ea typeface="+mn-ea"/>
                <a:cs typeface="+mn-cs"/>
              </a:rPr>
              <a:t>The assessment and planning framework is used for “mapping” the worries, strengths, and required safety, all in plain language.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i="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Calibri" panose="020F0502020204030204"/>
                <a:ea typeface="+mn-ea"/>
                <a:cs typeface="+mn-cs"/>
              </a:rPr>
              <a:t>The  4 areas of </a:t>
            </a:r>
            <a:r>
              <a:rPr kumimoji="0" lang="en-GB" sz="2000" b="1" i="1" u="none" strike="noStrike" kern="1200" cap="none" spc="0" normalizeH="0" baseline="0" noProof="0" dirty="0">
                <a:ln>
                  <a:noFill/>
                </a:ln>
                <a:solidFill>
                  <a:prstClr val="black"/>
                </a:solidFill>
                <a:effectLst/>
                <a:uLnTx/>
                <a:uFillTx/>
                <a:latin typeface="Calibri" panose="020F0502020204030204"/>
                <a:ea typeface="+mn-ea"/>
                <a:cs typeface="+mn-cs"/>
              </a:rPr>
              <a:t>enquiry</a:t>
            </a:r>
            <a:r>
              <a:rPr kumimoji="0" lang="en-GB" sz="2000" b="0" i="1"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GB" sz="2000" b="1" i="1" u="none" strike="noStrike" kern="1200" cap="none" spc="0" normalizeH="0" baseline="0" noProof="0" dirty="0">
                <a:ln>
                  <a:noFill/>
                </a:ln>
                <a:solidFill>
                  <a:prstClr val="black"/>
                </a:solidFill>
                <a:effectLst/>
                <a:uLnTx/>
                <a:uFillTx/>
                <a:latin typeface="Calibri" panose="020F0502020204030204"/>
                <a:ea typeface="+mn-ea"/>
                <a:cs typeface="+mn-cs"/>
              </a:rPr>
              <a:t>exploration questions </a:t>
            </a:r>
            <a:r>
              <a:rPr kumimoji="0" lang="en-GB" sz="2000" b="0" i="1" u="none" strike="noStrike" kern="1200" cap="none" spc="0" normalizeH="0" baseline="0" noProof="0" dirty="0">
                <a:ln>
                  <a:noFill/>
                </a:ln>
                <a:solidFill>
                  <a:prstClr val="black"/>
                </a:solidFill>
                <a:effectLst/>
                <a:uLnTx/>
                <a:uFillTx/>
                <a:latin typeface="Calibri" panose="020F0502020204030204"/>
                <a:ea typeface="+mn-ea"/>
                <a:cs typeface="+mn-cs"/>
              </a:rPr>
              <a:t>for the mapping process are - </a:t>
            </a:r>
            <a:r>
              <a:rPr kumimoji="0" lang="en-GB" sz="2000" b="1" i="1" u="none" strike="noStrike" kern="1200" cap="none" spc="0" normalizeH="0" baseline="0" noProof="0" dirty="0">
                <a:ln>
                  <a:noFill/>
                </a:ln>
                <a:solidFill>
                  <a:srgbClr val="0070C0"/>
                </a:solidFill>
                <a:effectLst/>
                <a:uLnTx/>
                <a:uFillTx/>
                <a:latin typeface="Calibri" panose="020F0502020204030204"/>
                <a:ea typeface="+mn-ea"/>
                <a:cs typeface="+mn-cs"/>
              </a:rPr>
              <a:t>what are we worried about, what is working well, what needs to happ</a:t>
            </a:r>
            <a:r>
              <a:rPr kumimoji="0" lang="en-GB" sz="2000" b="0" i="1" u="none" strike="noStrike" kern="1200" cap="none" spc="0" normalizeH="0" baseline="0" noProof="0" dirty="0">
                <a:ln>
                  <a:noFill/>
                </a:ln>
                <a:solidFill>
                  <a:srgbClr val="0070C0"/>
                </a:solidFill>
                <a:effectLst/>
                <a:uLnTx/>
                <a:uFillTx/>
                <a:latin typeface="Calibri" panose="020F0502020204030204"/>
                <a:ea typeface="+mn-ea"/>
                <a:cs typeface="+mn-cs"/>
              </a:rPr>
              <a:t>en </a:t>
            </a:r>
            <a:r>
              <a:rPr kumimoji="0" lang="en-GB" sz="2000" b="0" i="1" u="none" strike="noStrike" kern="1200" cap="none" spc="0" normalizeH="0" baseline="0" noProof="0" dirty="0">
                <a:ln>
                  <a:noFill/>
                </a:ln>
                <a:solidFill>
                  <a:prstClr val="black"/>
                </a:solidFill>
                <a:effectLst/>
                <a:uLnTx/>
                <a:uFillTx/>
                <a:latin typeface="Calibri" panose="020F0502020204030204"/>
                <a:ea typeface="+mn-ea"/>
                <a:cs typeface="+mn-cs"/>
              </a:rPr>
              <a:t>and the </a:t>
            </a:r>
            <a:r>
              <a:rPr kumimoji="0" lang="en-GB" sz="2000" b="1" i="1" u="none" strike="noStrike" kern="1200" cap="none" spc="0" normalizeH="0" baseline="0" noProof="0" dirty="0">
                <a:ln>
                  <a:noFill/>
                </a:ln>
                <a:solidFill>
                  <a:srgbClr val="0070C0"/>
                </a:solidFill>
                <a:effectLst/>
                <a:uLnTx/>
                <a:uFillTx/>
                <a:latin typeface="Calibri" panose="020F0502020204030204"/>
                <a:ea typeface="+mn-ea"/>
                <a:cs typeface="+mn-cs"/>
              </a:rPr>
              <a:t>scaling question</a:t>
            </a:r>
            <a:endParaRPr kumimoji="0" lang="en-US" sz="2000" b="1" i="1" u="none" strike="noStrike" kern="1200" cap="none" spc="0" normalizeH="0" baseline="0" noProof="0" dirty="0">
              <a:ln>
                <a:noFill/>
              </a:ln>
              <a:solidFill>
                <a:srgbClr val="0070C0"/>
              </a:solidFill>
              <a:effectLst/>
              <a:uLnTx/>
              <a:uFillTx/>
              <a:latin typeface="NexusSans-Bold" charset="0"/>
              <a:ea typeface="NexusSans-Bold" charset="0"/>
              <a:cs typeface="NexusSans-Bold" charset="0"/>
            </a:endParaRPr>
          </a:p>
        </p:txBody>
      </p:sp>
      <p:pic>
        <p:nvPicPr>
          <p:cNvPr id="5122" name="Picture 2" descr="The Signs of Safety Child Protection Practice Framework">
            <a:extLst>
              <a:ext uri="{FF2B5EF4-FFF2-40B4-BE49-F238E27FC236}">
                <a16:creationId xmlns:a16="http://schemas.microsoft.com/office/drawing/2014/main" id="{D179DEFE-BC50-40D7-BBCD-F7D2F17B3E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165" y="3918857"/>
            <a:ext cx="7178565" cy="2764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5992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0EEC6D-2D7A-47CB-8D43-BB1E2F63CB92}"/>
              </a:ext>
            </a:extLst>
          </p:cNvPr>
          <p:cNvPicPr>
            <a:picLocks noChangeAspect="1"/>
          </p:cNvPicPr>
          <p:nvPr/>
        </p:nvPicPr>
        <p:blipFill>
          <a:blip r:embed="rId2"/>
          <a:stretch>
            <a:fillRect/>
          </a:stretch>
        </p:blipFill>
        <p:spPr>
          <a:xfrm>
            <a:off x="9239151" y="510627"/>
            <a:ext cx="2286198" cy="1274174"/>
          </a:xfrm>
          <a:prstGeom prst="rect">
            <a:avLst/>
          </a:prstGeom>
        </p:spPr>
      </p:pic>
      <p:pic>
        <p:nvPicPr>
          <p:cNvPr id="5" name="Picture 4">
            <a:extLst>
              <a:ext uri="{FF2B5EF4-FFF2-40B4-BE49-F238E27FC236}">
                <a16:creationId xmlns:a16="http://schemas.microsoft.com/office/drawing/2014/main" id="{AE05206B-D929-4CEB-893F-9E39F5D50B22}"/>
              </a:ext>
            </a:extLst>
          </p:cNvPr>
          <p:cNvPicPr>
            <a:picLocks noChangeAspect="1"/>
          </p:cNvPicPr>
          <p:nvPr/>
        </p:nvPicPr>
        <p:blipFill>
          <a:blip r:embed="rId3"/>
          <a:stretch>
            <a:fillRect/>
          </a:stretch>
        </p:blipFill>
        <p:spPr>
          <a:xfrm>
            <a:off x="9401591" y="4107718"/>
            <a:ext cx="2431138" cy="1930964"/>
          </a:xfrm>
          <a:prstGeom prst="rect">
            <a:avLst/>
          </a:prstGeom>
        </p:spPr>
      </p:pic>
      <p:sp>
        <p:nvSpPr>
          <p:cNvPr id="4" name="Rectangle 3">
            <a:extLst>
              <a:ext uri="{FF2B5EF4-FFF2-40B4-BE49-F238E27FC236}">
                <a16:creationId xmlns:a16="http://schemas.microsoft.com/office/drawing/2014/main" id="{FE0BCE3C-FD70-470B-BE47-7A33CB0447E6}"/>
              </a:ext>
            </a:extLst>
          </p:cNvPr>
          <p:cNvSpPr/>
          <p:nvPr/>
        </p:nvSpPr>
        <p:spPr>
          <a:xfrm>
            <a:off x="886888" y="228912"/>
            <a:ext cx="8514703" cy="63709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NexusSans-Bold" charset="0"/>
                <a:ea typeface="NexusSans-Bold" charset="0"/>
                <a:cs typeface="NexusSans-Bold" charset="0"/>
              </a:rPr>
              <a:t>Signs of Safety Assessment and Planning Framework:  More Deeper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NexusSans-Bold" charset="0"/>
              <a:ea typeface="NexusSans-Bold" charset="0"/>
              <a:cs typeface="NexusSans-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70C0"/>
                </a:solidFill>
                <a:effectLst/>
                <a:uLnTx/>
                <a:uFillTx/>
                <a:latin typeface="NexusSans-Bold" charset="0"/>
                <a:ea typeface="NexusSans-Bold" charset="0"/>
                <a:cs typeface="NexusSans-Bold" charset="0"/>
              </a:rPr>
              <a:t>We need to move forward  from  our basic  use of  the 4  Areas of Enquiry Questions  to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70C0"/>
                </a:solidFill>
                <a:effectLst/>
                <a:uLnTx/>
                <a:uFillTx/>
                <a:latin typeface="NexusSans-Bold" charset="0"/>
                <a:ea typeface="NexusSans-Bold" charset="0"/>
                <a:cs typeface="NexusSans-Bold" charset="0"/>
              </a:rPr>
              <a:t>in-depth use of the 7  Analysis categories  in the Assessment &amp; Planning framework. </a:t>
            </a:r>
            <a:endParaRPr kumimoji="0" lang="en-US" sz="3600" b="0" i="1" u="none" strike="noStrike" kern="1200" cap="none" spc="0" normalizeH="0" baseline="0" noProof="0" dirty="0">
              <a:ln>
                <a:noFill/>
              </a:ln>
              <a:solidFill>
                <a:srgbClr val="0070C0"/>
              </a:solidFill>
              <a:effectLst/>
              <a:uLnTx/>
              <a:uFillTx/>
              <a:latin typeface="NexusSans-Bold" charset="0"/>
              <a:ea typeface="NexusSans-Bold" charset="0"/>
              <a:cs typeface="NexusSans-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i="1" dirty="0">
              <a:solidFill>
                <a:srgbClr val="0070C0"/>
              </a:solidFill>
              <a:latin typeface="NexusSans-Bold" charset="0"/>
              <a:ea typeface="NexusSans-Bold" charset="0"/>
              <a:cs typeface="NexusSans-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0070C0"/>
                </a:solidFill>
                <a:effectLst/>
                <a:uLnTx/>
                <a:uFillTx/>
                <a:latin typeface="NexusSans-Bold" charset="0"/>
                <a:ea typeface="NexusSans-Bold" charset="0"/>
                <a:cs typeface="NexusSans-Bold" charset="0"/>
              </a:rPr>
              <a:t>Why – to </a:t>
            </a:r>
            <a:r>
              <a:rPr kumimoji="0" lang="en-US" sz="2200" b="0" i="1" u="none" strike="noStrike" kern="1200" cap="none" spc="0" normalizeH="0" baseline="0" noProof="0" dirty="0">
                <a:ln>
                  <a:noFill/>
                </a:ln>
                <a:solidFill>
                  <a:prstClr val="black"/>
                </a:solidFill>
                <a:effectLst/>
                <a:uLnTx/>
                <a:uFillTx/>
                <a:latin typeface="NexusSans-Bold" charset="0"/>
                <a:ea typeface="NexusSans-Bold" charset="0"/>
                <a:cs typeface="NexusSans-Bold" charset="0"/>
              </a:rPr>
              <a:t>help us  slow down </a:t>
            </a:r>
            <a:r>
              <a:rPr lang="en-US" sz="2200" i="1" dirty="0">
                <a:solidFill>
                  <a:prstClr val="black"/>
                </a:solidFill>
                <a:latin typeface="NexusSans-Bold" charset="0"/>
                <a:ea typeface="NexusSans-Bold" charset="0"/>
                <a:cs typeface="NexusSans-Bold" charset="0"/>
              </a:rPr>
              <a:t>our </a:t>
            </a:r>
            <a:r>
              <a:rPr kumimoji="0" lang="en-US" sz="2200" b="0" i="1" u="none" strike="noStrike" kern="1200" cap="none" spc="0" normalizeH="0" baseline="0" noProof="0" dirty="0">
                <a:ln>
                  <a:noFill/>
                </a:ln>
                <a:solidFill>
                  <a:prstClr val="black"/>
                </a:solidFill>
                <a:effectLst/>
                <a:uLnTx/>
                <a:uFillTx/>
                <a:latin typeface="NexusSans-Bold" charset="0"/>
                <a:ea typeface="NexusSans-Bold" charset="0"/>
                <a:cs typeface="NexusSans-Bold" charset="0"/>
              </a:rPr>
              <a:t> thinking, focus on  specific details around the vulnerable children and do this  in a way that uses  both the worries &amp; good things  to make a  clear &amp; balanced assessment to inform planning &amp; interventions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1" u="none" strike="noStrike" kern="1200" cap="none" spc="0" normalizeH="0" baseline="0" noProof="0" dirty="0">
              <a:ln>
                <a:noFill/>
              </a:ln>
              <a:solidFill>
                <a:prstClr val="black"/>
              </a:solidFill>
              <a:effectLst/>
              <a:uLnTx/>
              <a:uFillTx/>
              <a:latin typeface="NexusSans-Bold" charset="0"/>
              <a:ea typeface="NexusSans-Bold" charset="0"/>
              <a:cs typeface="NexusSans-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prstClr val="black"/>
                </a:solidFill>
                <a:effectLst/>
                <a:uLnTx/>
                <a:uFillTx/>
                <a:latin typeface="NexusSans-Bold" charset="0"/>
                <a:ea typeface="NexusSans-Bold" charset="0"/>
                <a:cs typeface="NexusSans-Bold" charset="0"/>
              </a:rPr>
              <a:t>Mapping is still intended to be used with families </a:t>
            </a:r>
          </a:p>
        </p:txBody>
      </p:sp>
    </p:spTree>
    <p:extLst>
      <p:ext uri="{BB962C8B-B14F-4D97-AF65-F5344CB8AC3E}">
        <p14:creationId xmlns:p14="http://schemas.microsoft.com/office/powerpoint/2010/main" val="41678502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D53061-C488-5746-8605-1710B8DFD45D}"/>
              </a:ext>
            </a:extLst>
          </p:cNvPr>
          <p:cNvSpPr>
            <a:spLocks noGrp="1"/>
          </p:cNvSpPr>
          <p:nvPr>
            <p:ph type="body" sz="quarter" idx="10"/>
          </p:nvPr>
        </p:nvSpPr>
        <p:spPr/>
        <p:txBody>
          <a:bodyPr/>
          <a:lstStyle/>
          <a:p>
            <a:r>
              <a:rPr lang="en-US" dirty="0"/>
              <a:t>What are we worried about?</a:t>
            </a:r>
          </a:p>
        </p:txBody>
      </p:sp>
      <p:sp>
        <p:nvSpPr>
          <p:cNvPr id="3" name="Text Placeholder 2">
            <a:extLst>
              <a:ext uri="{FF2B5EF4-FFF2-40B4-BE49-F238E27FC236}">
                <a16:creationId xmlns:a16="http://schemas.microsoft.com/office/drawing/2014/main" id="{4D39C304-ADA4-CD48-AB13-B1476BA1F1D7}"/>
              </a:ext>
            </a:extLst>
          </p:cNvPr>
          <p:cNvSpPr>
            <a:spLocks noGrp="1"/>
          </p:cNvSpPr>
          <p:nvPr>
            <p:ph type="body" sz="quarter" idx="11"/>
          </p:nvPr>
        </p:nvSpPr>
        <p:spPr/>
        <p:txBody>
          <a:bodyPr/>
          <a:lstStyle/>
          <a:p>
            <a:r>
              <a:rPr lang="en-US" dirty="0"/>
              <a:t>What’s working well?</a:t>
            </a:r>
          </a:p>
        </p:txBody>
      </p:sp>
      <p:sp>
        <p:nvSpPr>
          <p:cNvPr id="4" name="Text Placeholder 3">
            <a:extLst>
              <a:ext uri="{FF2B5EF4-FFF2-40B4-BE49-F238E27FC236}">
                <a16:creationId xmlns:a16="http://schemas.microsoft.com/office/drawing/2014/main" id="{8BB7E9DB-0045-B742-9E1E-26BA7E1B2CD7}"/>
              </a:ext>
            </a:extLst>
          </p:cNvPr>
          <p:cNvSpPr>
            <a:spLocks noGrp="1"/>
          </p:cNvSpPr>
          <p:nvPr>
            <p:ph type="body" sz="quarter" idx="12"/>
          </p:nvPr>
        </p:nvSpPr>
        <p:spPr/>
        <p:txBody>
          <a:bodyPr>
            <a:normAutofit/>
          </a:bodyPr>
          <a:lstStyle/>
          <a:p>
            <a:r>
              <a:rPr lang="en-US" sz="2400" dirty="0"/>
              <a:t>What needs to happen?</a:t>
            </a:r>
          </a:p>
        </p:txBody>
      </p:sp>
      <p:sp>
        <p:nvSpPr>
          <p:cNvPr id="8" name="Text Placeholder 7">
            <a:extLst>
              <a:ext uri="{FF2B5EF4-FFF2-40B4-BE49-F238E27FC236}">
                <a16:creationId xmlns:a16="http://schemas.microsoft.com/office/drawing/2014/main" id="{6F3BA4AC-1B8B-AA4E-B45B-D065A35571EA}"/>
              </a:ext>
            </a:extLst>
          </p:cNvPr>
          <p:cNvSpPr>
            <a:spLocks noGrp="1"/>
          </p:cNvSpPr>
          <p:nvPr>
            <p:ph type="body" sz="quarter" idx="16"/>
          </p:nvPr>
        </p:nvSpPr>
        <p:spPr>
          <a:xfrm>
            <a:off x="1077685" y="-185057"/>
            <a:ext cx="10210801" cy="4180114"/>
          </a:xfrm>
        </p:spPr>
        <p:txBody>
          <a:bodyPr>
            <a:normAutofit fontScale="40000" lnSpcReduction="20000"/>
          </a:bodyPr>
          <a:lstStyle/>
          <a:p>
            <a:endParaRPr lang="en-US" dirty="0">
              <a:latin typeface="NexusSans-Bold" charset="0"/>
              <a:ea typeface="NexusSans-Bold" charset="0"/>
              <a:cs typeface="NexusSans-Bold" charset="0"/>
            </a:endParaRPr>
          </a:p>
          <a:p>
            <a:r>
              <a:rPr lang="en-US" sz="5900" dirty="0">
                <a:solidFill>
                  <a:schemeClr val="tx1"/>
                </a:solidFill>
                <a:latin typeface="NexusSans-Bold" charset="0"/>
                <a:ea typeface="NexusSans-Bold" charset="0"/>
                <a:cs typeface="NexusSans-Bold" charset="0"/>
              </a:rPr>
              <a:t>Signs of Safety Assessment and Planning Framework:  </a:t>
            </a:r>
          </a:p>
          <a:p>
            <a:endParaRPr lang="en-US" dirty="0">
              <a:latin typeface="NexusSans-Bold" charset="0"/>
              <a:ea typeface="NexusSans-Bold" charset="0"/>
              <a:cs typeface="NexusSans-Bold" charset="0"/>
            </a:endParaRPr>
          </a:p>
          <a:p>
            <a:endParaRPr lang="en-US" dirty="0">
              <a:latin typeface="NexusSans-Bold" charset="0"/>
              <a:ea typeface="NexusSans-Bold" charset="0"/>
              <a:cs typeface="NexusSans-Bold" charset="0"/>
            </a:endParaRPr>
          </a:p>
          <a:p>
            <a:endParaRPr lang="en-US" dirty="0">
              <a:latin typeface="NexusSans-Bold" charset="0"/>
              <a:ea typeface="NexusSans-Bold" charset="0"/>
              <a:cs typeface="NexusSans-Bold" charset="0"/>
            </a:endParaRPr>
          </a:p>
          <a:p>
            <a:endParaRPr lang="en-US" dirty="0">
              <a:latin typeface="NexusSans-Bold" charset="0"/>
              <a:ea typeface="NexusSans-Bold" charset="0"/>
              <a:cs typeface="NexusSans-Bold" charset="0"/>
            </a:endParaRPr>
          </a:p>
          <a:p>
            <a:endParaRPr lang="en-US" dirty="0">
              <a:latin typeface="NexusSans-Bold" charset="0"/>
              <a:ea typeface="NexusSans-Bold" charset="0"/>
              <a:cs typeface="NexusSans-Bold" charset="0"/>
            </a:endParaRPr>
          </a:p>
          <a:p>
            <a:endParaRPr lang="en-US" dirty="0">
              <a:latin typeface="NexusSans-Bold" charset="0"/>
              <a:ea typeface="NexusSans-Bold" charset="0"/>
              <a:cs typeface="NexusSans-Bold" charset="0"/>
            </a:endParaRPr>
          </a:p>
          <a:p>
            <a:endParaRPr lang="en-US" sz="7300" dirty="0">
              <a:solidFill>
                <a:srgbClr val="7030A0"/>
              </a:solidFill>
              <a:latin typeface="NexusSans-Bold" charset="0"/>
              <a:ea typeface="NexusSans-Bold" charset="0"/>
              <a:cs typeface="NexusSans-Bold" charset="0"/>
            </a:endParaRPr>
          </a:p>
          <a:p>
            <a:endParaRPr lang="en-US" sz="7300" dirty="0">
              <a:solidFill>
                <a:srgbClr val="7030A0"/>
              </a:solidFill>
              <a:latin typeface="NexusSans-Bold" charset="0"/>
              <a:ea typeface="NexusSans-Bold" charset="0"/>
              <a:cs typeface="NexusSans-Bold" charset="0"/>
            </a:endParaRPr>
          </a:p>
          <a:p>
            <a:r>
              <a:rPr lang="en-US" sz="7300" dirty="0">
                <a:solidFill>
                  <a:srgbClr val="7030A0"/>
                </a:solidFill>
                <a:latin typeface="NexusSans-Bold" charset="0"/>
                <a:ea typeface="NexusSans-Bold" charset="0"/>
                <a:cs typeface="NexusSans-Bold" charset="0"/>
              </a:rPr>
              <a:t>What are the Seven Analysis categories within SofS </a:t>
            </a:r>
          </a:p>
          <a:p>
            <a:r>
              <a:rPr lang="en-US" sz="7300" dirty="0">
                <a:solidFill>
                  <a:srgbClr val="7030A0"/>
                </a:solidFill>
                <a:latin typeface="NexusSans-Bold" charset="0"/>
                <a:ea typeface="NexusSans-Bold" charset="0"/>
                <a:cs typeface="NexusSans-Bold" charset="0"/>
              </a:rPr>
              <a:t>Assessment &amp; Planning Framework ? </a:t>
            </a:r>
          </a:p>
        </p:txBody>
      </p:sp>
      <p:sp>
        <p:nvSpPr>
          <p:cNvPr id="9" name="Text Placeholder 8">
            <a:extLst>
              <a:ext uri="{FF2B5EF4-FFF2-40B4-BE49-F238E27FC236}">
                <a16:creationId xmlns:a16="http://schemas.microsoft.com/office/drawing/2014/main" id="{43919127-2737-024B-A791-7ED943BB8A0B}"/>
              </a:ext>
            </a:extLst>
          </p:cNvPr>
          <p:cNvSpPr>
            <a:spLocks noGrp="1"/>
          </p:cNvSpPr>
          <p:nvPr>
            <p:ph type="body" sz="quarter" idx="17"/>
          </p:nvPr>
        </p:nvSpPr>
        <p:spPr>
          <a:xfrm>
            <a:off x="407988" y="5013324"/>
            <a:ext cx="11376025" cy="971840"/>
          </a:xfrm>
        </p:spPr>
        <p:txBody>
          <a:bodyPr>
            <a:normAutofit/>
          </a:bodyPr>
          <a:lstStyle/>
          <a:p>
            <a:pPr algn="ctr"/>
            <a:r>
              <a:rPr lang="en-AU" sz="1600" dirty="0"/>
              <a:t>On a scale of 0–10 where 10 means the child/teen is safe enough and we can close the case and zero means things are so bad for the young person we must remove them into care immediately, where do you rate this situation today? </a:t>
            </a:r>
          </a:p>
          <a:p>
            <a:pPr algn="ctr"/>
            <a:r>
              <a:rPr lang="en-AU" sz="1600" dirty="0">
                <a:solidFill>
                  <a:srgbClr val="F58229"/>
                </a:solidFill>
              </a:rPr>
              <a:t>Put different judgment numbers on scale for different people, e.g. different professionals, child, parents etc.</a:t>
            </a:r>
          </a:p>
        </p:txBody>
      </p:sp>
    </p:spTree>
    <p:extLst>
      <p:ext uri="{BB962C8B-B14F-4D97-AF65-F5344CB8AC3E}">
        <p14:creationId xmlns:p14="http://schemas.microsoft.com/office/powerpoint/2010/main" val="3547951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D53061-C488-5746-8605-1710B8DFD45D}"/>
              </a:ext>
            </a:extLst>
          </p:cNvPr>
          <p:cNvSpPr>
            <a:spLocks noGrp="1"/>
          </p:cNvSpPr>
          <p:nvPr>
            <p:ph type="body" sz="quarter" idx="10"/>
          </p:nvPr>
        </p:nvSpPr>
        <p:spPr/>
        <p:txBody>
          <a:bodyPr/>
          <a:lstStyle/>
          <a:p>
            <a:r>
              <a:rPr lang="en-US" dirty="0"/>
              <a:t>What are we worried about?</a:t>
            </a:r>
          </a:p>
        </p:txBody>
      </p:sp>
      <p:sp>
        <p:nvSpPr>
          <p:cNvPr id="3" name="Text Placeholder 2">
            <a:extLst>
              <a:ext uri="{FF2B5EF4-FFF2-40B4-BE49-F238E27FC236}">
                <a16:creationId xmlns:a16="http://schemas.microsoft.com/office/drawing/2014/main" id="{4D39C304-ADA4-CD48-AB13-B1476BA1F1D7}"/>
              </a:ext>
            </a:extLst>
          </p:cNvPr>
          <p:cNvSpPr>
            <a:spLocks noGrp="1"/>
          </p:cNvSpPr>
          <p:nvPr>
            <p:ph type="body" sz="quarter" idx="11"/>
          </p:nvPr>
        </p:nvSpPr>
        <p:spPr/>
        <p:txBody>
          <a:bodyPr/>
          <a:lstStyle/>
          <a:p>
            <a:r>
              <a:rPr lang="en-US" dirty="0"/>
              <a:t>What’s working well?</a:t>
            </a:r>
          </a:p>
        </p:txBody>
      </p:sp>
      <p:sp>
        <p:nvSpPr>
          <p:cNvPr id="4" name="Text Placeholder 3">
            <a:extLst>
              <a:ext uri="{FF2B5EF4-FFF2-40B4-BE49-F238E27FC236}">
                <a16:creationId xmlns:a16="http://schemas.microsoft.com/office/drawing/2014/main" id="{8BB7E9DB-0045-B742-9E1E-26BA7E1B2CD7}"/>
              </a:ext>
            </a:extLst>
          </p:cNvPr>
          <p:cNvSpPr>
            <a:spLocks noGrp="1"/>
          </p:cNvSpPr>
          <p:nvPr>
            <p:ph type="body" sz="quarter" idx="12"/>
          </p:nvPr>
        </p:nvSpPr>
        <p:spPr/>
        <p:txBody>
          <a:bodyPr/>
          <a:lstStyle/>
          <a:p>
            <a:r>
              <a:rPr lang="en-US" dirty="0"/>
              <a:t>What needs to happen?</a:t>
            </a:r>
          </a:p>
        </p:txBody>
      </p:sp>
      <p:sp>
        <p:nvSpPr>
          <p:cNvPr id="5" name="Text Placeholder 4">
            <a:extLst>
              <a:ext uri="{FF2B5EF4-FFF2-40B4-BE49-F238E27FC236}">
                <a16:creationId xmlns:a16="http://schemas.microsoft.com/office/drawing/2014/main" id="{83BEDCFA-5A73-004C-B39F-BF1293519B90}"/>
              </a:ext>
            </a:extLst>
          </p:cNvPr>
          <p:cNvSpPr>
            <a:spLocks noGrp="1"/>
          </p:cNvSpPr>
          <p:nvPr>
            <p:ph type="body" sz="quarter" idx="13"/>
          </p:nvPr>
        </p:nvSpPr>
        <p:spPr/>
        <p:txBody>
          <a:bodyPr>
            <a:noAutofit/>
          </a:bodyPr>
          <a:lstStyle/>
          <a:p>
            <a:pPr algn="ctr"/>
            <a:r>
              <a:rPr lang="en-US" sz="2800" b="1" dirty="0">
                <a:solidFill>
                  <a:schemeClr val="tx1">
                    <a:lumMod val="65000"/>
                    <a:lumOff val="35000"/>
                  </a:schemeClr>
                </a:solidFill>
                <a:latin typeface="NexusSans-Bold" pitchFamily="2" charset="77"/>
              </a:rPr>
              <a:t>1</a:t>
            </a:r>
            <a:r>
              <a:rPr lang="en-US" sz="2800" dirty="0">
                <a:solidFill>
                  <a:schemeClr val="tx1">
                    <a:lumMod val="65000"/>
                    <a:lumOff val="35000"/>
                  </a:schemeClr>
                </a:solidFill>
                <a:latin typeface="NexusSans-Bold" pitchFamily="2" charset="77"/>
              </a:rPr>
              <a:t>. HARM</a:t>
            </a:r>
          </a:p>
          <a:p>
            <a:pPr algn="ctr"/>
            <a:endParaRPr lang="en-US" sz="2800" dirty="0"/>
          </a:p>
          <a:p>
            <a:pPr algn="ctr"/>
            <a:r>
              <a:rPr lang="en-US" sz="2800" b="1" dirty="0">
                <a:solidFill>
                  <a:srgbClr val="FF0000"/>
                </a:solidFill>
                <a:latin typeface="NexusSans-Bold" pitchFamily="2" charset="77"/>
              </a:rPr>
              <a:t>2</a:t>
            </a:r>
            <a:r>
              <a:rPr lang="en-US" sz="2800" dirty="0">
                <a:solidFill>
                  <a:srgbClr val="FF0000"/>
                </a:solidFill>
                <a:latin typeface="NexusSans-Bold" pitchFamily="2" charset="77"/>
              </a:rPr>
              <a:t>. DANGER STATEMENTS</a:t>
            </a:r>
          </a:p>
          <a:p>
            <a:pPr algn="ctr"/>
            <a:endParaRPr lang="en-US" sz="2800" dirty="0"/>
          </a:p>
          <a:p>
            <a:pPr algn="ctr"/>
            <a:r>
              <a:rPr lang="en-US" sz="2800" dirty="0">
                <a:solidFill>
                  <a:srgbClr val="92D050"/>
                </a:solidFill>
                <a:latin typeface="NexusSans-Bold" pitchFamily="2" charset="77"/>
              </a:rPr>
              <a:t> </a:t>
            </a:r>
            <a:r>
              <a:rPr lang="en-US" sz="2800" b="1" dirty="0">
                <a:solidFill>
                  <a:srgbClr val="92D050"/>
                </a:solidFill>
                <a:latin typeface="NexusSans-Bold" pitchFamily="2" charset="77"/>
              </a:rPr>
              <a:t>3. COMPLICATING FACTORS</a:t>
            </a:r>
          </a:p>
        </p:txBody>
      </p:sp>
      <p:sp>
        <p:nvSpPr>
          <p:cNvPr id="6" name="Text Placeholder 5">
            <a:extLst>
              <a:ext uri="{FF2B5EF4-FFF2-40B4-BE49-F238E27FC236}">
                <a16:creationId xmlns:a16="http://schemas.microsoft.com/office/drawing/2014/main" id="{22757B32-E561-F248-B615-CD30A677F068}"/>
              </a:ext>
            </a:extLst>
          </p:cNvPr>
          <p:cNvSpPr>
            <a:spLocks noGrp="1"/>
          </p:cNvSpPr>
          <p:nvPr>
            <p:ph type="body" sz="quarter" idx="14"/>
          </p:nvPr>
        </p:nvSpPr>
        <p:spPr/>
        <p:txBody>
          <a:bodyPr>
            <a:normAutofit/>
          </a:bodyPr>
          <a:lstStyle/>
          <a:p>
            <a:pPr algn="ctr"/>
            <a:r>
              <a:rPr lang="en-US" sz="2800" b="1" dirty="0">
                <a:solidFill>
                  <a:srgbClr val="92D050"/>
                </a:solidFill>
                <a:latin typeface="NexusSans-Bold" pitchFamily="2" charset="77"/>
              </a:rPr>
              <a:t>4</a:t>
            </a:r>
            <a:r>
              <a:rPr lang="en-US" sz="2800" dirty="0">
                <a:solidFill>
                  <a:srgbClr val="92D050"/>
                </a:solidFill>
                <a:latin typeface="NexusSans-Bold" pitchFamily="2" charset="77"/>
              </a:rPr>
              <a:t>. EXISTING STRENGTHS</a:t>
            </a:r>
          </a:p>
          <a:p>
            <a:pPr algn="ctr"/>
            <a:endParaRPr lang="en-US" sz="2800" dirty="0"/>
          </a:p>
          <a:p>
            <a:pPr algn="ctr"/>
            <a:r>
              <a:rPr lang="en-US" sz="2800" b="1" dirty="0">
                <a:solidFill>
                  <a:schemeClr val="tx1">
                    <a:lumMod val="65000"/>
                    <a:lumOff val="35000"/>
                  </a:schemeClr>
                </a:solidFill>
                <a:latin typeface="NexusSans-Bold" pitchFamily="2" charset="77"/>
              </a:rPr>
              <a:t> 5</a:t>
            </a:r>
            <a:r>
              <a:rPr lang="en-US" sz="2800" dirty="0">
                <a:solidFill>
                  <a:schemeClr val="tx1">
                    <a:lumMod val="65000"/>
                    <a:lumOff val="35000"/>
                  </a:schemeClr>
                </a:solidFill>
                <a:latin typeface="NexusSans-Bold" pitchFamily="2" charset="77"/>
              </a:rPr>
              <a:t>. EXISTING SAFETY</a:t>
            </a:r>
          </a:p>
        </p:txBody>
      </p:sp>
      <p:sp>
        <p:nvSpPr>
          <p:cNvPr id="7" name="Text Placeholder 6">
            <a:extLst>
              <a:ext uri="{FF2B5EF4-FFF2-40B4-BE49-F238E27FC236}">
                <a16:creationId xmlns:a16="http://schemas.microsoft.com/office/drawing/2014/main" id="{6C25B9BF-88D5-0B4D-90B5-4D02B010B578}"/>
              </a:ext>
            </a:extLst>
          </p:cNvPr>
          <p:cNvSpPr>
            <a:spLocks noGrp="1"/>
          </p:cNvSpPr>
          <p:nvPr>
            <p:ph type="body" sz="quarter" idx="15"/>
          </p:nvPr>
        </p:nvSpPr>
        <p:spPr/>
        <p:txBody>
          <a:bodyPr>
            <a:normAutofit/>
          </a:bodyPr>
          <a:lstStyle/>
          <a:p>
            <a:pPr algn="ctr"/>
            <a:r>
              <a:rPr lang="en-US" sz="2800" dirty="0">
                <a:solidFill>
                  <a:srgbClr val="FF0000"/>
                </a:solidFill>
                <a:latin typeface="NexusSans-Bold" pitchFamily="2" charset="77"/>
              </a:rPr>
              <a:t> </a:t>
            </a:r>
            <a:r>
              <a:rPr lang="en-US" sz="2800" b="1" dirty="0">
                <a:solidFill>
                  <a:srgbClr val="FF0000"/>
                </a:solidFill>
                <a:latin typeface="NexusSans-Bold" pitchFamily="2" charset="77"/>
              </a:rPr>
              <a:t>6</a:t>
            </a:r>
            <a:r>
              <a:rPr lang="en-US" sz="2800" dirty="0">
                <a:solidFill>
                  <a:srgbClr val="FF0000"/>
                </a:solidFill>
                <a:latin typeface="NexusSans-Bold" pitchFamily="2" charset="77"/>
              </a:rPr>
              <a:t>. SAFETY GOALS</a:t>
            </a:r>
          </a:p>
          <a:p>
            <a:pPr algn="ctr"/>
            <a:endParaRPr lang="en-US" sz="2800" dirty="0"/>
          </a:p>
          <a:p>
            <a:pPr algn="ctr"/>
            <a:r>
              <a:rPr lang="en-US" sz="2800" b="1" dirty="0">
                <a:solidFill>
                  <a:srgbClr val="7030A0"/>
                </a:solidFill>
                <a:latin typeface="NexusSans-Bold" pitchFamily="2" charset="77"/>
              </a:rPr>
              <a:t>NEXT STEPS – Action Planning with family   from Best  Analysis Thinking </a:t>
            </a:r>
          </a:p>
        </p:txBody>
      </p:sp>
      <p:sp>
        <p:nvSpPr>
          <p:cNvPr id="8" name="Text Placeholder 7">
            <a:extLst>
              <a:ext uri="{FF2B5EF4-FFF2-40B4-BE49-F238E27FC236}">
                <a16:creationId xmlns:a16="http://schemas.microsoft.com/office/drawing/2014/main" id="{6F3BA4AC-1B8B-AA4E-B45B-D065A35571EA}"/>
              </a:ext>
            </a:extLst>
          </p:cNvPr>
          <p:cNvSpPr>
            <a:spLocks noGrp="1"/>
          </p:cNvSpPr>
          <p:nvPr>
            <p:ph type="body" sz="quarter" idx="16"/>
          </p:nvPr>
        </p:nvSpPr>
        <p:spPr/>
        <p:txBody>
          <a:bodyPr>
            <a:normAutofit fontScale="85000" lnSpcReduction="10000"/>
          </a:bodyPr>
          <a:lstStyle/>
          <a:p>
            <a:r>
              <a:rPr lang="en-US" dirty="0">
                <a:latin typeface="NexusSans-Bold" charset="0"/>
                <a:ea typeface="NexusSans-Bold" charset="0"/>
                <a:cs typeface="NexusSans-Bold" charset="0"/>
              </a:rPr>
              <a:t>Signs of Safety Assessment and Planning Framework: Seven Analysis categories</a:t>
            </a:r>
          </a:p>
        </p:txBody>
      </p:sp>
      <p:sp>
        <p:nvSpPr>
          <p:cNvPr id="9" name="Text Placeholder 8">
            <a:extLst>
              <a:ext uri="{FF2B5EF4-FFF2-40B4-BE49-F238E27FC236}">
                <a16:creationId xmlns:a16="http://schemas.microsoft.com/office/drawing/2014/main" id="{43919127-2737-024B-A791-7ED943BB8A0B}"/>
              </a:ext>
            </a:extLst>
          </p:cNvPr>
          <p:cNvSpPr>
            <a:spLocks noGrp="1"/>
          </p:cNvSpPr>
          <p:nvPr>
            <p:ph type="body" sz="quarter" idx="17"/>
          </p:nvPr>
        </p:nvSpPr>
        <p:spPr>
          <a:xfrm>
            <a:off x="407988" y="5013324"/>
            <a:ext cx="11376025" cy="971840"/>
          </a:xfrm>
        </p:spPr>
        <p:txBody>
          <a:bodyPr>
            <a:normAutofit fontScale="92500" lnSpcReduction="10000"/>
          </a:bodyPr>
          <a:lstStyle/>
          <a:p>
            <a:pPr algn="ctr"/>
            <a:r>
              <a:rPr lang="en-AU" sz="3200" b="1" i="0" dirty="0"/>
              <a:t>7</a:t>
            </a:r>
            <a:r>
              <a:rPr lang="en-AU" sz="1600" dirty="0"/>
              <a:t>. On a scale of 0–10 where 10 means the child/teen is safe enough and we can close the case and zero means things are so bad for the young person we must remove them into care immediately, where do you rate this situation today? </a:t>
            </a:r>
          </a:p>
          <a:p>
            <a:pPr algn="ctr"/>
            <a:r>
              <a:rPr lang="en-AU" sz="1600" dirty="0">
                <a:solidFill>
                  <a:srgbClr val="F58229"/>
                </a:solidFill>
              </a:rPr>
              <a:t>Put different judgment numbers on scale for different people, e.g. different professionals, child, parents etc.</a:t>
            </a:r>
          </a:p>
        </p:txBody>
      </p:sp>
    </p:spTree>
    <p:extLst>
      <p:ext uri="{BB962C8B-B14F-4D97-AF65-F5344CB8AC3E}">
        <p14:creationId xmlns:p14="http://schemas.microsoft.com/office/powerpoint/2010/main" val="2162656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B76DC5-0A70-9D4D-9E67-1538ED575D88}"/>
              </a:ext>
            </a:extLst>
          </p:cNvPr>
          <p:cNvSpPr>
            <a:spLocks noGrp="1"/>
          </p:cNvSpPr>
          <p:nvPr>
            <p:ph type="body" sz="quarter" idx="10"/>
          </p:nvPr>
        </p:nvSpPr>
        <p:spPr/>
        <p:txBody>
          <a:bodyPr/>
          <a:lstStyle/>
          <a:p>
            <a:r>
              <a:rPr lang="en-AU" dirty="0"/>
              <a:t>What are we worried about?</a:t>
            </a:r>
          </a:p>
        </p:txBody>
      </p:sp>
      <p:sp>
        <p:nvSpPr>
          <p:cNvPr id="3" name="Text Placeholder 2">
            <a:extLst>
              <a:ext uri="{FF2B5EF4-FFF2-40B4-BE49-F238E27FC236}">
                <a16:creationId xmlns:a16="http://schemas.microsoft.com/office/drawing/2014/main" id="{B60F1237-3383-3849-BD09-892F032ECF75}"/>
              </a:ext>
            </a:extLst>
          </p:cNvPr>
          <p:cNvSpPr>
            <a:spLocks noGrp="1"/>
          </p:cNvSpPr>
          <p:nvPr>
            <p:ph type="body" sz="quarter" idx="11"/>
          </p:nvPr>
        </p:nvSpPr>
        <p:spPr/>
        <p:txBody>
          <a:bodyPr/>
          <a:lstStyle/>
          <a:p>
            <a:r>
              <a:rPr lang="en-AU" dirty="0"/>
              <a:t>What’s working well?</a:t>
            </a:r>
          </a:p>
        </p:txBody>
      </p:sp>
      <p:sp>
        <p:nvSpPr>
          <p:cNvPr id="4" name="Text Placeholder 3">
            <a:extLst>
              <a:ext uri="{FF2B5EF4-FFF2-40B4-BE49-F238E27FC236}">
                <a16:creationId xmlns:a16="http://schemas.microsoft.com/office/drawing/2014/main" id="{7FE9A027-5CF2-0441-A665-1B80CD9A67B9}"/>
              </a:ext>
            </a:extLst>
          </p:cNvPr>
          <p:cNvSpPr>
            <a:spLocks noGrp="1"/>
          </p:cNvSpPr>
          <p:nvPr>
            <p:ph type="body" sz="quarter" idx="12"/>
          </p:nvPr>
        </p:nvSpPr>
        <p:spPr/>
        <p:txBody>
          <a:bodyPr/>
          <a:lstStyle/>
          <a:p>
            <a:r>
              <a:rPr lang="en-AU" dirty="0"/>
              <a:t>What needs to happen?</a:t>
            </a:r>
          </a:p>
        </p:txBody>
      </p:sp>
      <p:sp>
        <p:nvSpPr>
          <p:cNvPr id="5" name="Text Placeholder 4">
            <a:extLst>
              <a:ext uri="{FF2B5EF4-FFF2-40B4-BE49-F238E27FC236}">
                <a16:creationId xmlns:a16="http://schemas.microsoft.com/office/drawing/2014/main" id="{4119F3FE-153C-C048-B20B-59AD6F967059}"/>
              </a:ext>
            </a:extLst>
          </p:cNvPr>
          <p:cNvSpPr>
            <a:spLocks noGrp="1"/>
          </p:cNvSpPr>
          <p:nvPr>
            <p:ph type="body" sz="quarter" idx="13"/>
          </p:nvPr>
        </p:nvSpPr>
        <p:spPr/>
        <p:txBody>
          <a:bodyPr>
            <a:normAutofit fontScale="92500"/>
          </a:bodyPr>
          <a:lstStyle/>
          <a:p>
            <a:r>
              <a:rPr lang="en-AU" dirty="0">
                <a:solidFill>
                  <a:srgbClr val="F58229"/>
                </a:solidFill>
                <a:latin typeface="NexusSans-Bold" pitchFamily="2" charset="77"/>
              </a:rPr>
              <a:t>HARM: </a:t>
            </a:r>
            <a:r>
              <a:rPr lang="en-AU" dirty="0"/>
              <a:t>Past  &amp; CURRENT hurt, injury or abuse to the child (likely) caused by adults.</a:t>
            </a:r>
          </a:p>
          <a:p>
            <a:r>
              <a:rPr lang="en-AU" dirty="0"/>
              <a:t>Also includes risk-taking behaviour by children/teens that indicates harm and/or is harmful to them.</a:t>
            </a:r>
          </a:p>
          <a:p>
            <a:endParaRPr lang="en-AU" dirty="0"/>
          </a:p>
          <a:p>
            <a:r>
              <a:rPr lang="en-AU" dirty="0">
                <a:solidFill>
                  <a:srgbClr val="F58229"/>
                </a:solidFill>
                <a:latin typeface="NexusSans-Bold" pitchFamily="2" charset="77"/>
              </a:rPr>
              <a:t>DANGER: </a:t>
            </a:r>
            <a:r>
              <a:rPr lang="en-AU" dirty="0"/>
              <a:t>The harm or hurt that is believed likely to happen to the child(ren) if nothing in the family’s situation changes. </a:t>
            </a:r>
          </a:p>
          <a:p>
            <a:endParaRPr lang="en-AU" dirty="0"/>
          </a:p>
          <a:p>
            <a:r>
              <a:rPr lang="en-AU" b="1" dirty="0">
                <a:solidFill>
                  <a:srgbClr val="F58229"/>
                </a:solidFill>
                <a:latin typeface="NexusSans-Bold" pitchFamily="2" charset="77"/>
              </a:rPr>
              <a:t>COMPLICATING FACTORS: </a:t>
            </a:r>
            <a:r>
              <a:rPr lang="en-AU" dirty="0"/>
              <a:t>Actions and events in and around the family and child (and by professionals) that make it more difficult to deal with the problems. </a:t>
            </a:r>
          </a:p>
          <a:p>
            <a:endParaRPr lang="en-AU" dirty="0"/>
          </a:p>
          <a:p>
            <a:endParaRPr lang="en-AU" dirty="0"/>
          </a:p>
          <a:p>
            <a:endParaRPr lang="en-US" dirty="0"/>
          </a:p>
        </p:txBody>
      </p:sp>
      <p:sp>
        <p:nvSpPr>
          <p:cNvPr id="6" name="Text Placeholder 5">
            <a:extLst>
              <a:ext uri="{FF2B5EF4-FFF2-40B4-BE49-F238E27FC236}">
                <a16:creationId xmlns:a16="http://schemas.microsoft.com/office/drawing/2014/main" id="{C2DEDB6E-B6FC-6648-B815-A23A898F2379}"/>
              </a:ext>
            </a:extLst>
          </p:cNvPr>
          <p:cNvSpPr>
            <a:spLocks noGrp="1"/>
          </p:cNvSpPr>
          <p:nvPr>
            <p:ph type="body" sz="quarter" idx="14"/>
          </p:nvPr>
        </p:nvSpPr>
        <p:spPr/>
        <p:txBody>
          <a:bodyPr>
            <a:normAutofit/>
          </a:bodyPr>
          <a:lstStyle/>
          <a:p>
            <a:r>
              <a:rPr lang="en-AU" dirty="0">
                <a:solidFill>
                  <a:srgbClr val="F58229"/>
                </a:solidFill>
                <a:latin typeface="NexusSans-Bold" pitchFamily="2" charset="77"/>
              </a:rPr>
              <a:t>EXISTING STRENGTHS: </a:t>
            </a:r>
            <a:r>
              <a:rPr lang="en-AU" dirty="0"/>
              <a:t>People, plans and actions that contribute to a child’s wellbeing, and plans about how a child will be made safe when danger is present. </a:t>
            </a:r>
          </a:p>
          <a:p>
            <a:endParaRPr lang="en-AU" dirty="0"/>
          </a:p>
          <a:p>
            <a:r>
              <a:rPr lang="en-AU" b="1" dirty="0">
                <a:solidFill>
                  <a:srgbClr val="F58229"/>
                </a:solidFill>
                <a:latin typeface="NexusSans-Bold" pitchFamily="2" charset="77"/>
              </a:rPr>
              <a:t>EXISTING SAFETY:  </a:t>
            </a:r>
            <a:r>
              <a:rPr lang="en-AU" b="1" dirty="0">
                <a:latin typeface="NexusSans-Bold" pitchFamily="2" charset="77"/>
              </a:rPr>
              <a:t>Actual </a:t>
            </a:r>
            <a:r>
              <a:rPr lang="en-AU" b="1" dirty="0"/>
              <a:t>Actions </a:t>
            </a:r>
            <a:r>
              <a:rPr lang="en-AU" dirty="0"/>
              <a:t>taken by parents, caring adults and children to make sure the child is safe when the concerning danger / worry  is present.</a:t>
            </a:r>
            <a:r>
              <a:rPr lang="en-AU" dirty="0">
                <a:solidFill>
                  <a:srgbClr val="00B0F0"/>
                </a:solidFill>
              </a:rPr>
              <a:t> </a:t>
            </a:r>
            <a:r>
              <a:rPr lang="en-AU" b="1" dirty="0">
                <a:solidFill>
                  <a:srgbClr val="00B0F0"/>
                </a:solidFill>
              </a:rPr>
              <a:t>( this includes evidence of any safety plans  working to keep children safe &amp; well) </a:t>
            </a:r>
            <a:endParaRPr lang="en-AU" dirty="0">
              <a:solidFill>
                <a:srgbClr val="00B0F0"/>
              </a:solidFill>
            </a:endParaRPr>
          </a:p>
          <a:p>
            <a:endParaRPr lang="en-AU" dirty="0"/>
          </a:p>
          <a:p>
            <a:endParaRPr lang="en-AU" dirty="0"/>
          </a:p>
          <a:p>
            <a:endParaRPr lang="en-AU" dirty="0"/>
          </a:p>
          <a:p>
            <a:endParaRPr lang="en-AU" dirty="0"/>
          </a:p>
        </p:txBody>
      </p:sp>
      <p:sp>
        <p:nvSpPr>
          <p:cNvPr id="7" name="Text Placeholder 6">
            <a:extLst>
              <a:ext uri="{FF2B5EF4-FFF2-40B4-BE49-F238E27FC236}">
                <a16:creationId xmlns:a16="http://schemas.microsoft.com/office/drawing/2014/main" id="{906FF2A3-6650-3446-B3F6-04FE2A573E0A}"/>
              </a:ext>
            </a:extLst>
          </p:cNvPr>
          <p:cNvSpPr>
            <a:spLocks noGrp="1"/>
          </p:cNvSpPr>
          <p:nvPr>
            <p:ph type="body" sz="quarter" idx="15"/>
          </p:nvPr>
        </p:nvSpPr>
        <p:spPr/>
        <p:txBody>
          <a:bodyPr>
            <a:normAutofit/>
          </a:bodyPr>
          <a:lstStyle/>
          <a:p>
            <a:r>
              <a:rPr lang="en-AU" dirty="0">
                <a:solidFill>
                  <a:srgbClr val="F58229"/>
                </a:solidFill>
                <a:latin typeface="NexusSans-Bold" pitchFamily="2" charset="77"/>
              </a:rPr>
              <a:t>SAFETY GOALS: </a:t>
            </a:r>
            <a:r>
              <a:rPr lang="en-AU" dirty="0"/>
              <a:t>The behaviours and actions the child protection agency needs to see to be satisfied the child will be safe enough to close the case.</a:t>
            </a:r>
          </a:p>
          <a:p>
            <a:endParaRPr lang="en-AU" dirty="0"/>
          </a:p>
          <a:p>
            <a:r>
              <a:rPr lang="en-AU" dirty="0">
                <a:solidFill>
                  <a:srgbClr val="F58229"/>
                </a:solidFill>
                <a:latin typeface="NexusSans-Bold" pitchFamily="2" charset="77"/>
              </a:rPr>
              <a:t>NEXT </a:t>
            </a:r>
            <a:r>
              <a:rPr lang="en-AU" dirty="0" err="1">
                <a:solidFill>
                  <a:srgbClr val="F58229"/>
                </a:solidFill>
                <a:latin typeface="NexusSans-Bold" pitchFamily="2" charset="77"/>
              </a:rPr>
              <a:t>STEPS:</a:t>
            </a:r>
            <a:r>
              <a:rPr lang="en-AU" b="1" dirty="0" err="1">
                <a:solidFill>
                  <a:schemeClr val="bg1">
                    <a:lumMod val="50000"/>
                  </a:schemeClr>
                </a:solidFill>
              </a:rPr>
              <a:t>The</a:t>
            </a:r>
            <a:r>
              <a:rPr lang="en-AU" b="1" dirty="0">
                <a:solidFill>
                  <a:schemeClr val="bg1">
                    <a:lumMod val="50000"/>
                  </a:schemeClr>
                </a:solidFill>
              </a:rPr>
              <a:t>  next actions that will be taken to build future safety – including What, Who, When by &amp; How - &amp;  How it links to achieving the safety goals</a:t>
            </a:r>
          </a:p>
          <a:p>
            <a:r>
              <a:rPr lang="en-AU" b="1" dirty="0">
                <a:solidFill>
                  <a:schemeClr val="bg1">
                    <a:lumMod val="50000"/>
                  </a:schemeClr>
                </a:solidFill>
              </a:rPr>
              <a:t> (ie  this  should link to reducing dangers  /worries &amp; increasing safety, care &amp; well-being  of the children)    </a:t>
            </a:r>
          </a:p>
          <a:p>
            <a:endParaRPr lang="en-AU" dirty="0"/>
          </a:p>
        </p:txBody>
      </p:sp>
      <p:sp>
        <p:nvSpPr>
          <p:cNvPr id="8" name="Text Placeholder 7">
            <a:extLst>
              <a:ext uri="{FF2B5EF4-FFF2-40B4-BE49-F238E27FC236}">
                <a16:creationId xmlns:a16="http://schemas.microsoft.com/office/drawing/2014/main" id="{DBEBC36A-14AE-AB46-B430-6BB5F1386832}"/>
              </a:ext>
            </a:extLst>
          </p:cNvPr>
          <p:cNvSpPr>
            <a:spLocks noGrp="1"/>
          </p:cNvSpPr>
          <p:nvPr>
            <p:ph type="body" sz="quarter" idx="16"/>
          </p:nvPr>
        </p:nvSpPr>
        <p:spPr/>
        <p:txBody>
          <a:bodyPr>
            <a:normAutofit/>
          </a:bodyPr>
          <a:lstStyle/>
          <a:p>
            <a:r>
              <a:rPr lang="en-AU" sz="2000" dirty="0"/>
              <a:t>Signs of Safety Assessment and Planning Framework: Seven Analysis categories – professional language</a:t>
            </a:r>
          </a:p>
        </p:txBody>
      </p:sp>
      <p:sp>
        <p:nvSpPr>
          <p:cNvPr id="9" name="Rectangle 8">
            <a:extLst>
              <a:ext uri="{FF2B5EF4-FFF2-40B4-BE49-F238E27FC236}">
                <a16:creationId xmlns:a16="http://schemas.microsoft.com/office/drawing/2014/main" id="{81F71D38-F26F-49DF-9FE5-318A821E3EF8}"/>
              </a:ext>
            </a:extLst>
          </p:cNvPr>
          <p:cNvSpPr/>
          <p:nvPr/>
        </p:nvSpPr>
        <p:spPr>
          <a:xfrm>
            <a:off x="702527" y="5506491"/>
            <a:ext cx="11050858" cy="1046440"/>
          </a:xfrm>
          <a:prstGeom prst="rect">
            <a:avLst/>
          </a:prstGeom>
        </p:spPr>
        <p:txBody>
          <a:bodyPr wrap="square">
            <a:spAutoFit/>
          </a:bodyPr>
          <a:lstStyle/>
          <a:p>
            <a:pPr algn="ctr"/>
            <a:r>
              <a:rPr lang="en-AU" sz="1600" dirty="0">
                <a:solidFill>
                  <a:srgbClr val="00B050"/>
                </a:solidFill>
              </a:rPr>
              <a:t>On a scale of 0–10 where 10 means the child/teen is safe enough and we can close the case and zero means things are so bad for the young person we must remove them from  home &amp;  into care immediately, where do you rate this situation today?</a:t>
            </a:r>
          </a:p>
          <a:p>
            <a:pPr algn="ctr"/>
            <a:r>
              <a:rPr lang="en-AU" sz="1200" dirty="0">
                <a:solidFill>
                  <a:srgbClr val="FF0000"/>
                </a:solidFill>
              </a:rPr>
              <a:t> </a:t>
            </a:r>
          </a:p>
          <a:p>
            <a:pPr algn="ctr"/>
            <a:r>
              <a:rPr lang="en-AU" sz="1200" dirty="0">
                <a:solidFill>
                  <a:srgbClr val="FF0000"/>
                </a:solidFill>
                <a:highlight>
                  <a:srgbClr val="FFFF00"/>
                </a:highlight>
              </a:rPr>
              <a:t>Put different judgment numbers on scale for different people, e.g. different professionals, child, parents etc</a:t>
            </a:r>
            <a:r>
              <a:rPr lang="en-AU" dirty="0">
                <a:solidFill>
                  <a:srgbClr val="00B050"/>
                </a:solidFill>
                <a:highlight>
                  <a:srgbClr val="FFFF00"/>
                </a:highlight>
              </a:rPr>
              <a:t>.</a:t>
            </a:r>
          </a:p>
        </p:txBody>
      </p:sp>
    </p:spTree>
    <p:extLst>
      <p:ext uri="{BB962C8B-B14F-4D97-AF65-F5344CB8AC3E}">
        <p14:creationId xmlns:p14="http://schemas.microsoft.com/office/powerpoint/2010/main" val="61087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D3E5DE-A606-D94A-A9E9-4E82F9999520}"/>
              </a:ext>
            </a:extLst>
          </p:cNvPr>
          <p:cNvSpPr>
            <a:spLocks noGrp="1"/>
          </p:cNvSpPr>
          <p:nvPr>
            <p:ph type="body" sz="quarter" idx="10"/>
          </p:nvPr>
        </p:nvSpPr>
        <p:spPr/>
        <p:txBody>
          <a:bodyPr/>
          <a:lstStyle/>
          <a:p>
            <a:r>
              <a:rPr lang="en-AU" dirty="0"/>
              <a:t>What are we worried about?</a:t>
            </a:r>
          </a:p>
        </p:txBody>
      </p:sp>
      <p:sp>
        <p:nvSpPr>
          <p:cNvPr id="3" name="Text Placeholder 2">
            <a:extLst>
              <a:ext uri="{FF2B5EF4-FFF2-40B4-BE49-F238E27FC236}">
                <a16:creationId xmlns:a16="http://schemas.microsoft.com/office/drawing/2014/main" id="{A617206B-C122-BC48-9DD9-3CC389EF092B}"/>
              </a:ext>
            </a:extLst>
          </p:cNvPr>
          <p:cNvSpPr>
            <a:spLocks noGrp="1"/>
          </p:cNvSpPr>
          <p:nvPr>
            <p:ph type="body" sz="quarter" idx="11"/>
          </p:nvPr>
        </p:nvSpPr>
        <p:spPr/>
        <p:txBody>
          <a:bodyPr/>
          <a:lstStyle/>
          <a:p>
            <a:r>
              <a:rPr lang="en-AU" dirty="0"/>
              <a:t>What’s working well?</a:t>
            </a:r>
          </a:p>
        </p:txBody>
      </p:sp>
      <p:sp>
        <p:nvSpPr>
          <p:cNvPr id="4" name="Text Placeholder 3">
            <a:extLst>
              <a:ext uri="{FF2B5EF4-FFF2-40B4-BE49-F238E27FC236}">
                <a16:creationId xmlns:a16="http://schemas.microsoft.com/office/drawing/2014/main" id="{A2A990DC-7BE7-2E4E-BF20-8CDC50F5163D}"/>
              </a:ext>
            </a:extLst>
          </p:cNvPr>
          <p:cNvSpPr>
            <a:spLocks noGrp="1"/>
          </p:cNvSpPr>
          <p:nvPr>
            <p:ph type="body" sz="quarter" idx="12"/>
          </p:nvPr>
        </p:nvSpPr>
        <p:spPr/>
        <p:txBody>
          <a:bodyPr/>
          <a:lstStyle/>
          <a:p>
            <a:r>
              <a:rPr lang="en-AU" dirty="0"/>
              <a:t>What needs to happen?</a:t>
            </a:r>
          </a:p>
        </p:txBody>
      </p:sp>
      <p:sp>
        <p:nvSpPr>
          <p:cNvPr id="5" name="Text Placeholder 4">
            <a:extLst>
              <a:ext uri="{FF2B5EF4-FFF2-40B4-BE49-F238E27FC236}">
                <a16:creationId xmlns:a16="http://schemas.microsoft.com/office/drawing/2014/main" id="{0EB77124-D115-B041-9BB8-6A8D65E14182}"/>
              </a:ext>
            </a:extLst>
          </p:cNvPr>
          <p:cNvSpPr>
            <a:spLocks noGrp="1"/>
          </p:cNvSpPr>
          <p:nvPr>
            <p:ph type="body" sz="quarter" idx="13"/>
          </p:nvPr>
        </p:nvSpPr>
        <p:spPr>
          <a:xfrm>
            <a:off x="152401" y="1384663"/>
            <a:ext cx="4094163" cy="4430367"/>
          </a:xfrm>
        </p:spPr>
        <p:txBody>
          <a:bodyPr>
            <a:normAutofit fontScale="85000" lnSpcReduction="20000"/>
          </a:bodyPr>
          <a:lstStyle/>
          <a:p>
            <a:pPr>
              <a:lnSpc>
                <a:spcPct val="120000"/>
              </a:lnSpc>
            </a:pPr>
            <a:r>
              <a:rPr lang="en-AU" b="1" dirty="0">
                <a:solidFill>
                  <a:srgbClr val="F58229"/>
                </a:solidFill>
                <a:latin typeface="NexusSans-Bold" pitchFamily="2" charset="77"/>
              </a:rPr>
              <a:t>HARM: </a:t>
            </a:r>
            <a:r>
              <a:rPr lang="en-AU" dirty="0"/>
              <a:t>Things in your child’s environment that might hurt them or make them feel scared like when mum/dad/other adults or other children give them bruises, cuts or broken bones or do things that scare them like fighting or uncomfortable touching</a:t>
            </a:r>
          </a:p>
          <a:p>
            <a:pPr>
              <a:lnSpc>
                <a:spcPct val="120000"/>
              </a:lnSpc>
            </a:pPr>
            <a:endParaRPr lang="en-AU" dirty="0"/>
          </a:p>
          <a:p>
            <a:pPr>
              <a:lnSpc>
                <a:spcPct val="120000"/>
              </a:lnSpc>
            </a:pPr>
            <a:r>
              <a:rPr lang="en-AU" b="1" dirty="0">
                <a:solidFill>
                  <a:srgbClr val="F58229"/>
                </a:solidFill>
                <a:latin typeface="NexusSans-Bold" pitchFamily="2" charset="77"/>
              </a:rPr>
              <a:t>DANGER: </a:t>
            </a:r>
            <a:r>
              <a:rPr lang="en-AU" dirty="0"/>
              <a:t>This is what we are scared might happen if we don’t make any changes to the way things are now</a:t>
            </a:r>
          </a:p>
          <a:p>
            <a:pPr>
              <a:lnSpc>
                <a:spcPct val="120000"/>
              </a:lnSpc>
            </a:pPr>
            <a:endParaRPr lang="en-AU" dirty="0"/>
          </a:p>
          <a:p>
            <a:pPr>
              <a:lnSpc>
                <a:spcPct val="120000"/>
              </a:lnSpc>
            </a:pPr>
            <a:r>
              <a:rPr lang="en-AU" b="1" dirty="0">
                <a:solidFill>
                  <a:srgbClr val="F58229"/>
                </a:solidFill>
                <a:latin typeface="NexusSans-Bold" pitchFamily="2" charset="77"/>
              </a:rPr>
              <a:t>COMPLICATING FACTORS: </a:t>
            </a:r>
            <a:r>
              <a:rPr lang="en-AU" dirty="0"/>
              <a:t>Things in your child’s life that make everything seem a little more difficult but don’t necessarily cause harm or injury to your child</a:t>
            </a:r>
          </a:p>
        </p:txBody>
      </p:sp>
      <p:sp>
        <p:nvSpPr>
          <p:cNvPr id="6" name="Text Placeholder 5">
            <a:extLst>
              <a:ext uri="{FF2B5EF4-FFF2-40B4-BE49-F238E27FC236}">
                <a16:creationId xmlns:a16="http://schemas.microsoft.com/office/drawing/2014/main" id="{0C836669-22D0-D443-BC7F-BBA38E663C8C}"/>
              </a:ext>
            </a:extLst>
          </p:cNvPr>
          <p:cNvSpPr>
            <a:spLocks noGrp="1"/>
          </p:cNvSpPr>
          <p:nvPr>
            <p:ph type="body" sz="quarter" idx="14"/>
          </p:nvPr>
        </p:nvSpPr>
        <p:spPr/>
        <p:txBody>
          <a:bodyPr/>
          <a:lstStyle/>
          <a:p>
            <a:r>
              <a:rPr lang="en-AU" b="1" dirty="0">
                <a:solidFill>
                  <a:srgbClr val="F58229"/>
                </a:solidFill>
                <a:latin typeface="NexusSans-Bold" pitchFamily="2" charset="77"/>
              </a:rPr>
              <a:t>EXISTING STRENGTHS: </a:t>
            </a:r>
            <a:r>
              <a:rPr lang="en-AU" dirty="0"/>
              <a:t>Those things that mum/dad/others in your child’s life are really good at and that make your child feel safer at home</a:t>
            </a:r>
          </a:p>
          <a:p>
            <a:endParaRPr lang="en-AU" dirty="0"/>
          </a:p>
          <a:p>
            <a:r>
              <a:rPr lang="en-AU" b="1" dirty="0">
                <a:solidFill>
                  <a:srgbClr val="F58229"/>
                </a:solidFill>
                <a:latin typeface="NexusSans-Bold" pitchFamily="2" charset="77"/>
              </a:rPr>
              <a:t>EXISTING SAFETY: </a:t>
            </a:r>
            <a:r>
              <a:rPr lang="en-AU" dirty="0"/>
              <a:t>Things mum/dad/others do that make your child more safe at home even when things get difficult</a:t>
            </a:r>
          </a:p>
          <a:p>
            <a:endParaRPr lang="en-US" dirty="0"/>
          </a:p>
        </p:txBody>
      </p:sp>
      <p:sp>
        <p:nvSpPr>
          <p:cNvPr id="7" name="Text Placeholder 6">
            <a:extLst>
              <a:ext uri="{FF2B5EF4-FFF2-40B4-BE49-F238E27FC236}">
                <a16:creationId xmlns:a16="http://schemas.microsoft.com/office/drawing/2014/main" id="{6EA72865-6DD7-9348-8980-3A2C7CB724DB}"/>
              </a:ext>
            </a:extLst>
          </p:cNvPr>
          <p:cNvSpPr>
            <a:spLocks noGrp="1"/>
          </p:cNvSpPr>
          <p:nvPr>
            <p:ph type="body" sz="quarter" idx="15"/>
          </p:nvPr>
        </p:nvSpPr>
        <p:spPr/>
        <p:txBody>
          <a:bodyPr>
            <a:normAutofit/>
          </a:bodyPr>
          <a:lstStyle/>
          <a:p>
            <a:r>
              <a:rPr lang="en-AU" b="1" dirty="0">
                <a:solidFill>
                  <a:srgbClr val="F58229"/>
                </a:solidFill>
                <a:latin typeface="NexusSans-Bold" pitchFamily="2" charset="77"/>
              </a:rPr>
              <a:t>SAFETY GOALS: </a:t>
            </a:r>
            <a:r>
              <a:rPr lang="en-AU" dirty="0"/>
              <a:t>All the things the child protection workers need to see happening to be sure your child is safe, and it is okay for us to close the case</a:t>
            </a:r>
          </a:p>
          <a:p>
            <a:endParaRPr lang="en-AU" dirty="0"/>
          </a:p>
          <a:p>
            <a:r>
              <a:rPr lang="en-AU" b="1" dirty="0">
                <a:solidFill>
                  <a:srgbClr val="F58229"/>
                </a:solidFill>
                <a:latin typeface="NexusSans-Bold" pitchFamily="2" charset="77"/>
              </a:rPr>
              <a:t>NEXT STEPS: </a:t>
            </a:r>
            <a:r>
              <a:rPr lang="en-AU" dirty="0"/>
              <a:t>The things we all need to do to make sure we are making the right changes needed to keep your child safe and to be able to close the file</a:t>
            </a:r>
          </a:p>
          <a:p>
            <a:endParaRPr lang="en-AU" dirty="0"/>
          </a:p>
          <a:p>
            <a:endParaRPr lang="en-AU" dirty="0"/>
          </a:p>
          <a:p>
            <a:endParaRPr lang="en-US" dirty="0"/>
          </a:p>
        </p:txBody>
      </p:sp>
      <p:sp>
        <p:nvSpPr>
          <p:cNvPr id="8" name="Text Placeholder 7">
            <a:extLst>
              <a:ext uri="{FF2B5EF4-FFF2-40B4-BE49-F238E27FC236}">
                <a16:creationId xmlns:a16="http://schemas.microsoft.com/office/drawing/2014/main" id="{5E01FF85-8F8F-0041-83DB-DE9D13135488}"/>
              </a:ext>
            </a:extLst>
          </p:cNvPr>
          <p:cNvSpPr>
            <a:spLocks noGrp="1"/>
          </p:cNvSpPr>
          <p:nvPr>
            <p:ph type="body" sz="quarter" idx="16"/>
          </p:nvPr>
        </p:nvSpPr>
        <p:spPr/>
        <p:txBody>
          <a:bodyPr>
            <a:normAutofit/>
          </a:bodyPr>
          <a:lstStyle/>
          <a:p>
            <a:r>
              <a:rPr lang="en-AU" sz="2000" dirty="0"/>
              <a:t>Signs of Safety Assessment and Planning Framework: Seven Analysis categories – explanation for families</a:t>
            </a:r>
          </a:p>
        </p:txBody>
      </p:sp>
    </p:spTree>
    <p:extLst>
      <p:ext uri="{BB962C8B-B14F-4D97-AF65-F5344CB8AC3E}">
        <p14:creationId xmlns:p14="http://schemas.microsoft.com/office/powerpoint/2010/main" val="220566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0C0F-6E8B-4E5F-A448-0D9AC8337409}"/>
              </a:ext>
            </a:extLst>
          </p:cNvPr>
          <p:cNvSpPr>
            <a:spLocks noGrp="1"/>
          </p:cNvSpPr>
          <p:nvPr>
            <p:ph type="title"/>
          </p:nvPr>
        </p:nvSpPr>
        <p:spPr/>
        <p:txBody>
          <a:bodyPr/>
          <a:lstStyle/>
          <a:p>
            <a:r>
              <a:rPr lang="en-GB" b="1" dirty="0">
                <a:solidFill>
                  <a:srgbClr val="0070C0"/>
                </a:solidFill>
              </a:rPr>
              <a:t>Making for a good Webinar - </a:t>
            </a:r>
          </a:p>
        </p:txBody>
      </p:sp>
      <p:sp>
        <p:nvSpPr>
          <p:cNvPr id="3" name="Content Placeholder 2">
            <a:extLst>
              <a:ext uri="{FF2B5EF4-FFF2-40B4-BE49-F238E27FC236}">
                <a16:creationId xmlns:a16="http://schemas.microsoft.com/office/drawing/2014/main" id="{A7E0F800-D680-4235-8CB0-F986F623F8BD}"/>
              </a:ext>
            </a:extLst>
          </p:cNvPr>
          <p:cNvSpPr>
            <a:spLocks noGrp="1"/>
          </p:cNvSpPr>
          <p:nvPr>
            <p:ph idx="1"/>
          </p:nvPr>
        </p:nvSpPr>
        <p:spPr/>
        <p:txBody>
          <a:bodyPr>
            <a:normAutofit fontScale="92500" lnSpcReduction="10000"/>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Please  turn off  mics and videos to improve quality of call</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Please ask questions during the session via chat only. We will then do our best to run through the chat  &amp; answer questions at the end – and after that open it out to people  to verbally ask questions. </a:t>
            </a:r>
          </a:p>
          <a:p>
            <a:r>
              <a:rPr lang="en-GB" dirty="0">
                <a:latin typeface="Calibri" panose="020F0502020204030204" pitchFamily="34" charset="0"/>
                <a:ea typeface="Times New Roman" panose="02020603050405020304" pitchFamily="18" charset="0"/>
                <a:cs typeface="Times New Roman" panose="02020603050405020304" pitchFamily="18" charset="0"/>
              </a:rPr>
              <a:t>Sorry if this  means it’s a  one-way conversation – but our webinars are short and snappy and we don’t want to break the flow / have lots of interruptions. </a:t>
            </a:r>
          </a:p>
          <a:p>
            <a:r>
              <a:rPr lang="en-GB"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We will be  recording  the session </a:t>
            </a:r>
            <a:r>
              <a:rPr lang="en-GB" dirty="0">
                <a:latin typeface="Calibri" panose="020F0502020204030204" pitchFamily="34" charset="0"/>
                <a:ea typeface="Times New Roman" panose="02020603050405020304" pitchFamily="18" charset="0"/>
                <a:cs typeface="Times New Roman" panose="02020603050405020304" pitchFamily="18" charset="0"/>
              </a:rPr>
              <a:t>-  if  you don’t want to  say something  during the recording ,  please contact Sarb or Dinesh via  email or on Teams after the webinar  to answer any questions. </a:t>
            </a:r>
          </a:p>
          <a:p>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Thank you </a:t>
            </a:r>
            <a:endParaRPr lang="en-GB"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910491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ramework assessment of need">
            <a:extLst>
              <a:ext uri="{FF2B5EF4-FFF2-40B4-BE49-F238E27FC236}">
                <a16:creationId xmlns:a16="http://schemas.microsoft.com/office/drawing/2014/main" id="{D215AEC1-8C17-49E7-92E5-C8CE30C27A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980" y="1395413"/>
            <a:ext cx="9322420" cy="51185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ED7CC19-133F-4ECB-A35E-CDBFF9C6803A}"/>
              </a:ext>
            </a:extLst>
          </p:cNvPr>
          <p:cNvPicPr>
            <a:picLocks noChangeAspect="1"/>
          </p:cNvPicPr>
          <p:nvPr/>
        </p:nvPicPr>
        <p:blipFill>
          <a:blip r:embed="rId3"/>
          <a:stretch>
            <a:fillRect/>
          </a:stretch>
        </p:blipFill>
        <p:spPr>
          <a:xfrm>
            <a:off x="8927494" y="501710"/>
            <a:ext cx="2261812" cy="1103472"/>
          </a:xfrm>
          <a:prstGeom prst="rect">
            <a:avLst/>
          </a:prstGeom>
        </p:spPr>
      </p:pic>
    </p:spTree>
    <p:extLst>
      <p:ext uri="{BB962C8B-B14F-4D97-AF65-F5344CB8AC3E}">
        <p14:creationId xmlns:p14="http://schemas.microsoft.com/office/powerpoint/2010/main" val="4072383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8.png" descr="At the centre in a circle is comprehensive, balanced child protection risk assessment. There are four arrows which show what contributes to this, which are danger, safety, family experience and knowledge, and professional experience adn knowledge. Holding this all together is working relationships.   ">
            <a:extLst>
              <a:ext uri="{FF2B5EF4-FFF2-40B4-BE49-F238E27FC236}">
                <a16:creationId xmlns:a16="http://schemas.microsoft.com/office/drawing/2014/main" id="{D2554B72-6783-441E-BF0D-AE2DA62ADDD3}"/>
              </a:ext>
            </a:extLst>
          </p:cNvPr>
          <p:cNvPicPr/>
          <p:nvPr/>
        </p:nvPicPr>
        <p:blipFill>
          <a:blip r:embed="rId2" cstate="print"/>
          <a:stretch>
            <a:fillRect/>
          </a:stretch>
        </p:blipFill>
        <p:spPr>
          <a:xfrm>
            <a:off x="1309817" y="635620"/>
            <a:ext cx="9361900" cy="5508702"/>
          </a:xfrm>
          <a:prstGeom prst="rect">
            <a:avLst/>
          </a:prstGeom>
        </p:spPr>
      </p:pic>
    </p:spTree>
    <p:extLst>
      <p:ext uri="{BB962C8B-B14F-4D97-AF65-F5344CB8AC3E}">
        <p14:creationId xmlns:p14="http://schemas.microsoft.com/office/powerpoint/2010/main" val="1528779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204162331"/>
              </p:ext>
            </p:extLst>
          </p:nvPr>
        </p:nvGraphicFramePr>
        <p:xfrm>
          <a:off x="192025" y="707648"/>
          <a:ext cx="11575906" cy="5823895"/>
        </p:xfrm>
        <a:graphic>
          <a:graphicData uri="http://schemas.openxmlformats.org/drawingml/2006/table">
            <a:tbl>
              <a:tblPr firstRow="1" bandRow="1">
                <a:tableStyleId>{2D5ABB26-0587-4C30-8999-92F81FD0307C}</a:tableStyleId>
              </a:tblPr>
              <a:tblGrid>
                <a:gridCol w="554249">
                  <a:extLst>
                    <a:ext uri="{9D8B030D-6E8A-4147-A177-3AD203B41FA5}">
                      <a16:colId xmlns:a16="http://schemas.microsoft.com/office/drawing/2014/main" val="20000"/>
                    </a:ext>
                  </a:extLst>
                </a:gridCol>
                <a:gridCol w="1889959">
                  <a:extLst>
                    <a:ext uri="{9D8B030D-6E8A-4147-A177-3AD203B41FA5}">
                      <a16:colId xmlns:a16="http://schemas.microsoft.com/office/drawing/2014/main" val="20001"/>
                    </a:ext>
                  </a:extLst>
                </a:gridCol>
                <a:gridCol w="2867344">
                  <a:extLst>
                    <a:ext uri="{9D8B030D-6E8A-4147-A177-3AD203B41FA5}">
                      <a16:colId xmlns:a16="http://schemas.microsoft.com/office/drawing/2014/main" val="20002"/>
                    </a:ext>
                  </a:extLst>
                </a:gridCol>
                <a:gridCol w="2867344">
                  <a:extLst>
                    <a:ext uri="{9D8B030D-6E8A-4147-A177-3AD203B41FA5}">
                      <a16:colId xmlns:a16="http://schemas.microsoft.com/office/drawing/2014/main" val="20003"/>
                    </a:ext>
                  </a:extLst>
                </a:gridCol>
                <a:gridCol w="3397010">
                  <a:extLst>
                    <a:ext uri="{9D8B030D-6E8A-4147-A177-3AD203B41FA5}">
                      <a16:colId xmlns:a16="http://schemas.microsoft.com/office/drawing/2014/main" val="20004"/>
                    </a:ext>
                  </a:extLst>
                </a:gridCol>
              </a:tblGrid>
              <a:tr h="611436">
                <a:tc>
                  <a:txBody>
                    <a:bodyPr/>
                    <a:lstStyle/>
                    <a:p>
                      <a:pPr>
                        <a:lnSpc>
                          <a:spcPct val="100000"/>
                        </a:lnSpc>
                      </a:pPr>
                      <a:endParaRPr sz="700">
                        <a:latin typeface="Times New Roman"/>
                        <a:cs typeface="Times New Roman"/>
                      </a:endParaRPr>
                    </a:p>
                  </a:txBody>
                  <a:tcPr marL="0" marR="0" marT="0" marB="0">
                    <a:lnR w="12700">
                      <a:solidFill>
                        <a:srgbClr val="FFFFFF"/>
                      </a:solidFill>
                      <a:prstDash val="solid"/>
                    </a:lnR>
                  </a:tcPr>
                </a:tc>
                <a:tc>
                  <a:txBody>
                    <a:bodyPr/>
                    <a:lstStyle/>
                    <a:p>
                      <a:pPr marL="71755">
                        <a:lnSpc>
                          <a:spcPct val="100000"/>
                        </a:lnSpc>
                        <a:spcBef>
                          <a:spcPts val="565"/>
                        </a:spcBef>
                      </a:pPr>
                      <a:r>
                        <a:rPr sz="1000" b="1" spc="-15" dirty="0">
                          <a:solidFill>
                            <a:srgbClr val="FFFFFF"/>
                          </a:solidFill>
                          <a:latin typeface="Arial"/>
                          <a:cs typeface="Arial"/>
                        </a:rPr>
                        <a:t>Level </a:t>
                      </a:r>
                      <a:r>
                        <a:rPr sz="1000" b="1" spc="35" dirty="0">
                          <a:solidFill>
                            <a:srgbClr val="FFFFFF"/>
                          </a:solidFill>
                          <a:latin typeface="Arial"/>
                          <a:cs typeface="Arial"/>
                        </a:rPr>
                        <a:t>1 </a:t>
                      </a:r>
                      <a:r>
                        <a:rPr sz="1000" b="1" spc="-45" dirty="0">
                          <a:solidFill>
                            <a:srgbClr val="FFFFFF"/>
                          </a:solidFill>
                          <a:latin typeface="Arial"/>
                          <a:cs typeface="Arial"/>
                        </a:rPr>
                        <a:t>-</a:t>
                      </a:r>
                      <a:r>
                        <a:rPr sz="1000" b="1" spc="25" dirty="0">
                          <a:solidFill>
                            <a:srgbClr val="FFFFFF"/>
                          </a:solidFill>
                          <a:latin typeface="Arial"/>
                          <a:cs typeface="Arial"/>
                        </a:rPr>
                        <a:t> </a:t>
                      </a:r>
                      <a:r>
                        <a:rPr sz="1000" b="1" spc="-20" dirty="0">
                          <a:solidFill>
                            <a:srgbClr val="FFFFFF"/>
                          </a:solidFill>
                          <a:latin typeface="Arial"/>
                          <a:cs typeface="Arial"/>
                        </a:rPr>
                        <a:t>Universal</a:t>
                      </a:r>
                      <a:endParaRPr sz="1000">
                        <a:latin typeface="Arial"/>
                        <a:cs typeface="Arial"/>
                      </a:endParaRPr>
                    </a:p>
                    <a:p>
                      <a:pPr marL="71755">
                        <a:lnSpc>
                          <a:spcPct val="100000"/>
                        </a:lnSpc>
                        <a:spcBef>
                          <a:spcPts val="380"/>
                        </a:spcBef>
                      </a:pPr>
                      <a:r>
                        <a:rPr sz="700" spc="35" dirty="0">
                          <a:solidFill>
                            <a:srgbClr val="FFFFFF"/>
                          </a:solidFill>
                          <a:latin typeface="Arial"/>
                          <a:cs typeface="Arial"/>
                        </a:rPr>
                        <a:t>No </a:t>
                      </a:r>
                      <a:r>
                        <a:rPr sz="700" spc="10" dirty="0">
                          <a:solidFill>
                            <a:srgbClr val="FFFFFF"/>
                          </a:solidFill>
                          <a:latin typeface="Arial"/>
                          <a:cs typeface="Arial"/>
                        </a:rPr>
                        <a:t>additional</a:t>
                      </a:r>
                      <a:r>
                        <a:rPr sz="700" spc="-40" dirty="0">
                          <a:solidFill>
                            <a:srgbClr val="FFFFFF"/>
                          </a:solidFill>
                          <a:latin typeface="Arial"/>
                          <a:cs typeface="Arial"/>
                        </a:rPr>
                        <a:t> </a:t>
                      </a:r>
                      <a:r>
                        <a:rPr sz="700" spc="-5" dirty="0">
                          <a:solidFill>
                            <a:srgbClr val="FFFFFF"/>
                          </a:solidFill>
                          <a:latin typeface="Arial"/>
                          <a:cs typeface="Arial"/>
                        </a:rPr>
                        <a:t>needs</a:t>
                      </a:r>
                      <a:endParaRPr sz="700">
                        <a:latin typeface="Arial"/>
                        <a:cs typeface="Arial"/>
                      </a:endParaRPr>
                    </a:p>
                  </a:txBody>
                  <a:tcPr marL="0" marR="0" marT="6506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3FA535"/>
                    </a:solidFill>
                  </a:tcPr>
                </a:tc>
                <a:tc>
                  <a:txBody>
                    <a:bodyPr/>
                    <a:lstStyle/>
                    <a:p>
                      <a:pPr marL="71755">
                        <a:lnSpc>
                          <a:spcPct val="100000"/>
                        </a:lnSpc>
                        <a:spcBef>
                          <a:spcPts val="565"/>
                        </a:spcBef>
                      </a:pPr>
                      <a:r>
                        <a:rPr sz="1000" b="1" spc="-15" dirty="0">
                          <a:solidFill>
                            <a:srgbClr val="FFFFFF"/>
                          </a:solidFill>
                          <a:latin typeface="Arial"/>
                          <a:cs typeface="Arial"/>
                        </a:rPr>
                        <a:t>Level </a:t>
                      </a:r>
                      <a:r>
                        <a:rPr sz="1000" b="1" spc="35" dirty="0">
                          <a:solidFill>
                            <a:srgbClr val="FFFFFF"/>
                          </a:solidFill>
                          <a:latin typeface="Arial"/>
                          <a:cs typeface="Arial"/>
                        </a:rPr>
                        <a:t>2 </a:t>
                      </a:r>
                      <a:r>
                        <a:rPr sz="1000" b="1" spc="-45" dirty="0">
                          <a:solidFill>
                            <a:srgbClr val="FFFFFF"/>
                          </a:solidFill>
                          <a:latin typeface="Arial"/>
                          <a:cs typeface="Arial"/>
                        </a:rPr>
                        <a:t>- </a:t>
                      </a:r>
                      <a:r>
                        <a:rPr sz="1000" b="1" spc="-15" dirty="0">
                          <a:solidFill>
                            <a:srgbClr val="FFFFFF"/>
                          </a:solidFill>
                          <a:latin typeface="Arial"/>
                          <a:cs typeface="Arial"/>
                        </a:rPr>
                        <a:t>Early</a:t>
                      </a:r>
                      <a:r>
                        <a:rPr sz="1000" b="1" spc="95" dirty="0">
                          <a:solidFill>
                            <a:srgbClr val="FFFFFF"/>
                          </a:solidFill>
                          <a:latin typeface="Arial"/>
                          <a:cs typeface="Arial"/>
                        </a:rPr>
                        <a:t> </a:t>
                      </a:r>
                      <a:r>
                        <a:rPr sz="1000" b="1" spc="15" dirty="0">
                          <a:solidFill>
                            <a:srgbClr val="FFFFFF"/>
                          </a:solidFill>
                          <a:latin typeface="Arial"/>
                          <a:cs typeface="Arial"/>
                        </a:rPr>
                        <a:t>Help</a:t>
                      </a:r>
                      <a:endParaRPr sz="1000">
                        <a:latin typeface="Arial"/>
                        <a:cs typeface="Arial"/>
                      </a:endParaRPr>
                    </a:p>
                    <a:p>
                      <a:pPr marL="71755" marR="186055">
                        <a:lnSpc>
                          <a:spcPct val="100000"/>
                        </a:lnSpc>
                        <a:spcBef>
                          <a:spcPts val="380"/>
                        </a:spcBef>
                      </a:pPr>
                      <a:r>
                        <a:rPr sz="700" spc="15" dirty="0">
                          <a:solidFill>
                            <a:srgbClr val="FFFFFF"/>
                          </a:solidFill>
                          <a:latin typeface="Arial"/>
                          <a:cs typeface="Arial"/>
                        </a:rPr>
                        <a:t>Additional </a:t>
                      </a:r>
                      <a:r>
                        <a:rPr sz="700" spc="-5" dirty="0">
                          <a:solidFill>
                            <a:srgbClr val="FFFFFF"/>
                          </a:solidFill>
                          <a:latin typeface="Arial"/>
                          <a:cs typeface="Arial"/>
                        </a:rPr>
                        <a:t>needs </a:t>
                      </a:r>
                      <a:r>
                        <a:rPr sz="700" spc="5" dirty="0">
                          <a:solidFill>
                            <a:srgbClr val="FFFFFF"/>
                          </a:solidFill>
                          <a:latin typeface="Arial"/>
                          <a:cs typeface="Arial"/>
                        </a:rPr>
                        <a:t>meaning there </a:t>
                      </a:r>
                      <a:r>
                        <a:rPr sz="700" spc="-25" dirty="0">
                          <a:solidFill>
                            <a:srgbClr val="FFFFFF"/>
                          </a:solidFill>
                          <a:latin typeface="Arial"/>
                          <a:cs typeface="Arial"/>
                        </a:rPr>
                        <a:t>is </a:t>
                      </a:r>
                      <a:r>
                        <a:rPr sz="700" spc="-30" dirty="0">
                          <a:solidFill>
                            <a:srgbClr val="FFFFFF"/>
                          </a:solidFill>
                          <a:latin typeface="Arial"/>
                          <a:cs typeface="Arial"/>
                        </a:rPr>
                        <a:t>a </a:t>
                      </a:r>
                      <a:r>
                        <a:rPr sz="700" spc="-15" dirty="0">
                          <a:solidFill>
                            <a:srgbClr val="FFFFFF"/>
                          </a:solidFill>
                          <a:latin typeface="Arial"/>
                          <a:cs typeface="Arial"/>
                        </a:rPr>
                        <a:t>risk </a:t>
                      </a:r>
                      <a:r>
                        <a:rPr sz="700" spc="20" dirty="0">
                          <a:solidFill>
                            <a:srgbClr val="FFFFFF"/>
                          </a:solidFill>
                          <a:latin typeface="Arial"/>
                          <a:cs typeface="Arial"/>
                        </a:rPr>
                        <a:t>of </a:t>
                      </a:r>
                      <a:r>
                        <a:rPr sz="700" spc="25" dirty="0">
                          <a:solidFill>
                            <a:srgbClr val="FFFFFF"/>
                          </a:solidFill>
                          <a:latin typeface="Arial"/>
                          <a:cs typeface="Arial"/>
                        </a:rPr>
                        <a:t>poor  </a:t>
                      </a:r>
                      <a:r>
                        <a:rPr sz="700" spc="5" dirty="0">
                          <a:solidFill>
                            <a:srgbClr val="FFFFFF"/>
                          </a:solidFill>
                          <a:latin typeface="Arial"/>
                          <a:cs typeface="Arial"/>
                        </a:rPr>
                        <a:t>outcomes</a:t>
                      </a:r>
                      <a:endParaRPr sz="700">
                        <a:latin typeface="Arial"/>
                        <a:cs typeface="Arial"/>
                      </a:endParaRPr>
                    </a:p>
                  </a:txBody>
                  <a:tcPr marL="0" marR="0" marT="6506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DC649"/>
                    </a:solidFill>
                  </a:tcPr>
                </a:tc>
                <a:tc>
                  <a:txBody>
                    <a:bodyPr/>
                    <a:lstStyle/>
                    <a:p>
                      <a:pPr marL="71755">
                        <a:lnSpc>
                          <a:spcPct val="100000"/>
                        </a:lnSpc>
                        <a:spcBef>
                          <a:spcPts val="565"/>
                        </a:spcBef>
                      </a:pPr>
                      <a:r>
                        <a:rPr sz="1000" b="1" spc="-15" dirty="0">
                          <a:solidFill>
                            <a:srgbClr val="FFFFFF"/>
                          </a:solidFill>
                          <a:latin typeface="Arial"/>
                          <a:cs typeface="Arial"/>
                        </a:rPr>
                        <a:t>Level </a:t>
                      </a:r>
                      <a:r>
                        <a:rPr sz="1000" b="1" spc="35" dirty="0">
                          <a:solidFill>
                            <a:srgbClr val="FFFFFF"/>
                          </a:solidFill>
                          <a:latin typeface="Arial"/>
                          <a:cs typeface="Arial"/>
                        </a:rPr>
                        <a:t>3 </a:t>
                      </a:r>
                      <a:r>
                        <a:rPr sz="1000" b="1" spc="-45" dirty="0">
                          <a:solidFill>
                            <a:srgbClr val="FFFFFF"/>
                          </a:solidFill>
                          <a:latin typeface="Arial"/>
                          <a:cs typeface="Arial"/>
                        </a:rPr>
                        <a:t>- </a:t>
                      </a:r>
                      <a:r>
                        <a:rPr sz="1000" b="1" spc="-5" dirty="0">
                          <a:solidFill>
                            <a:srgbClr val="FFFFFF"/>
                          </a:solidFill>
                          <a:latin typeface="Arial"/>
                          <a:cs typeface="Arial"/>
                        </a:rPr>
                        <a:t>Multi-agency </a:t>
                      </a:r>
                      <a:r>
                        <a:rPr sz="1000" b="1" spc="-15" dirty="0">
                          <a:solidFill>
                            <a:srgbClr val="FFFFFF"/>
                          </a:solidFill>
                          <a:latin typeface="Arial"/>
                          <a:cs typeface="Arial"/>
                        </a:rPr>
                        <a:t>Early</a:t>
                      </a:r>
                      <a:r>
                        <a:rPr sz="1000" b="1" spc="114" dirty="0">
                          <a:solidFill>
                            <a:srgbClr val="FFFFFF"/>
                          </a:solidFill>
                          <a:latin typeface="Arial"/>
                          <a:cs typeface="Arial"/>
                        </a:rPr>
                        <a:t> </a:t>
                      </a:r>
                      <a:r>
                        <a:rPr sz="1000" b="1" spc="15" dirty="0">
                          <a:solidFill>
                            <a:srgbClr val="FFFFFF"/>
                          </a:solidFill>
                          <a:latin typeface="Arial"/>
                          <a:cs typeface="Arial"/>
                        </a:rPr>
                        <a:t>Help</a:t>
                      </a:r>
                      <a:endParaRPr sz="1000">
                        <a:latin typeface="Arial"/>
                        <a:cs typeface="Arial"/>
                      </a:endParaRPr>
                    </a:p>
                    <a:p>
                      <a:pPr marL="71755" marR="448945">
                        <a:lnSpc>
                          <a:spcPct val="100000"/>
                        </a:lnSpc>
                        <a:spcBef>
                          <a:spcPts val="380"/>
                        </a:spcBef>
                      </a:pPr>
                      <a:r>
                        <a:rPr sz="700" spc="15" dirty="0">
                          <a:solidFill>
                            <a:srgbClr val="FFFFFF"/>
                          </a:solidFill>
                          <a:latin typeface="Arial"/>
                          <a:cs typeface="Arial"/>
                        </a:rPr>
                        <a:t>Additional </a:t>
                      </a:r>
                      <a:r>
                        <a:rPr sz="700" spc="-5" dirty="0">
                          <a:solidFill>
                            <a:srgbClr val="FFFFFF"/>
                          </a:solidFill>
                          <a:latin typeface="Arial"/>
                          <a:cs typeface="Arial"/>
                        </a:rPr>
                        <a:t>needs </a:t>
                      </a:r>
                      <a:r>
                        <a:rPr sz="700" spc="5" dirty="0">
                          <a:solidFill>
                            <a:srgbClr val="FFFFFF"/>
                          </a:solidFill>
                          <a:latin typeface="Arial"/>
                          <a:cs typeface="Arial"/>
                        </a:rPr>
                        <a:t>meaning </a:t>
                      </a:r>
                      <a:r>
                        <a:rPr sz="700" spc="25" dirty="0">
                          <a:solidFill>
                            <a:srgbClr val="FFFFFF"/>
                          </a:solidFill>
                          <a:latin typeface="Arial"/>
                          <a:cs typeface="Arial"/>
                        </a:rPr>
                        <a:t>poor</a:t>
                      </a:r>
                      <a:r>
                        <a:rPr sz="700" spc="-55" dirty="0">
                          <a:solidFill>
                            <a:srgbClr val="FFFFFF"/>
                          </a:solidFill>
                          <a:latin typeface="Arial"/>
                          <a:cs typeface="Arial"/>
                        </a:rPr>
                        <a:t> </a:t>
                      </a:r>
                      <a:r>
                        <a:rPr sz="700" spc="5" dirty="0">
                          <a:solidFill>
                            <a:srgbClr val="FFFFFF"/>
                          </a:solidFill>
                          <a:latin typeface="Arial"/>
                          <a:cs typeface="Arial"/>
                        </a:rPr>
                        <a:t>outcomes  </a:t>
                      </a:r>
                      <a:r>
                        <a:rPr sz="700" spc="-20" dirty="0">
                          <a:solidFill>
                            <a:srgbClr val="FFFFFF"/>
                          </a:solidFill>
                          <a:latin typeface="Arial"/>
                          <a:cs typeface="Arial"/>
                        </a:rPr>
                        <a:t>are</a:t>
                      </a:r>
                      <a:r>
                        <a:rPr sz="700" spc="-5" dirty="0">
                          <a:solidFill>
                            <a:srgbClr val="FFFFFF"/>
                          </a:solidFill>
                          <a:latin typeface="Arial"/>
                          <a:cs typeface="Arial"/>
                        </a:rPr>
                        <a:t> </a:t>
                      </a:r>
                      <a:r>
                        <a:rPr sz="700" dirty="0">
                          <a:solidFill>
                            <a:srgbClr val="FFFFFF"/>
                          </a:solidFill>
                          <a:latin typeface="Arial"/>
                          <a:cs typeface="Arial"/>
                        </a:rPr>
                        <a:t>likely</a:t>
                      </a:r>
                      <a:endParaRPr sz="700">
                        <a:latin typeface="Arial"/>
                        <a:cs typeface="Arial"/>
                      </a:endParaRPr>
                    </a:p>
                  </a:txBody>
                  <a:tcPr marL="0" marR="0" marT="6506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5B27"/>
                    </a:solidFill>
                  </a:tcPr>
                </a:tc>
                <a:tc>
                  <a:txBody>
                    <a:bodyPr/>
                    <a:lstStyle/>
                    <a:p>
                      <a:pPr marL="71755">
                        <a:lnSpc>
                          <a:spcPct val="100000"/>
                        </a:lnSpc>
                        <a:spcBef>
                          <a:spcPts val="565"/>
                        </a:spcBef>
                      </a:pPr>
                      <a:r>
                        <a:rPr sz="1000" b="1" spc="-15" dirty="0">
                          <a:solidFill>
                            <a:srgbClr val="FFFFFF"/>
                          </a:solidFill>
                          <a:latin typeface="Arial"/>
                          <a:cs typeface="Arial"/>
                        </a:rPr>
                        <a:t>Level </a:t>
                      </a:r>
                      <a:r>
                        <a:rPr sz="1000" b="1" spc="35" dirty="0">
                          <a:solidFill>
                            <a:srgbClr val="FFFFFF"/>
                          </a:solidFill>
                          <a:latin typeface="Arial"/>
                          <a:cs typeface="Arial"/>
                        </a:rPr>
                        <a:t>4 </a:t>
                      </a:r>
                      <a:r>
                        <a:rPr sz="1000" b="1" spc="-45" dirty="0">
                          <a:solidFill>
                            <a:srgbClr val="FFFFFF"/>
                          </a:solidFill>
                          <a:latin typeface="Arial"/>
                          <a:cs typeface="Arial"/>
                        </a:rPr>
                        <a:t>- </a:t>
                      </a:r>
                      <a:r>
                        <a:rPr sz="1000" b="1" spc="10" dirty="0">
                          <a:solidFill>
                            <a:srgbClr val="FFFFFF"/>
                          </a:solidFill>
                          <a:latin typeface="Arial"/>
                          <a:cs typeface="Arial"/>
                        </a:rPr>
                        <a:t>Statutory</a:t>
                      </a:r>
                      <a:r>
                        <a:rPr sz="1000" b="1" spc="95" dirty="0">
                          <a:solidFill>
                            <a:srgbClr val="FFFFFF"/>
                          </a:solidFill>
                          <a:latin typeface="Arial"/>
                          <a:cs typeface="Arial"/>
                        </a:rPr>
                        <a:t> </a:t>
                      </a:r>
                      <a:r>
                        <a:rPr sz="1000" b="1" spc="5" dirty="0">
                          <a:solidFill>
                            <a:srgbClr val="FFFFFF"/>
                          </a:solidFill>
                          <a:latin typeface="Arial"/>
                          <a:cs typeface="Arial"/>
                        </a:rPr>
                        <a:t>Intervention</a:t>
                      </a:r>
                      <a:endParaRPr sz="1000">
                        <a:latin typeface="Arial"/>
                        <a:cs typeface="Arial"/>
                      </a:endParaRPr>
                    </a:p>
                    <a:p>
                      <a:pPr marL="71755">
                        <a:lnSpc>
                          <a:spcPct val="100000"/>
                        </a:lnSpc>
                        <a:spcBef>
                          <a:spcPts val="380"/>
                        </a:spcBef>
                      </a:pPr>
                      <a:r>
                        <a:rPr sz="700" spc="5" dirty="0">
                          <a:solidFill>
                            <a:srgbClr val="FFFFFF"/>
                          </a:solidFill>
                          <a:latin typeface="Arial"/>
                          <a:cs typeface="Arial"/>
                        </a:rPr>
                        <a:t>Acute </a:t>
                      </a:r>
                      <a:r>
                        <a:rPr sz="700" spc="-5" dirty="0">
                          <a:solidFill>
                            <a:srgbClr val="FFFFFF"/>
                          </a:solidFill>
                          <a:latin typeface="Arial"/>
                          <a:cs typeface="Arial"/>
                        </a:rPr>
                        <a:t>needs </a:t>
                      </a:r>
                      <a:r>
                        <a:rPr sz="700" dirty="0">
                          <a:solidFill>
                            <a:srgbClr val="FFFFFF"/>
                          </a:solidFill>
                          <a:latin typeface="Arial"/>
                          <a:cs typeface="Arial"/>
                        </a:rPr>
                        <a:t>- </a:t>
                      </a:r>
                      <a:r>
                        <a:rPr sz="700" spc="5" dirty="0">
                          <a:solidFill>
                            <a:srgbClr val="FFFFFF"/>
                          </a:solidFill>
                          <a:latin typeface="Arial"/>
                          <a:cs typeface="Arial"/>
                        </a:rPr>
                        <a:t>at </a:t>
                      </a:r>
                      <a:r>
                        <a:rPr sz="700" spc="-15" dirty="0">
                          <a:solidFill>
                            <a:srgbClr val="FFFFFF"/>
                          </a:solidFill>
                          <a:latin typeface="Arial"/>
                          <a:cs typeface="Arial"/>
                        </a:rPr>
                        <a:t>risk </a:t>
                      </a:r>
                      <a:r>
                        <a:rPr sz="700" spc="20" dirty="0">
                          <a:solidFill>
                            <a:srgbClr val="FFFFFF"/>
                          </a:solidFill>
                          <a:latin typeface="Arial"/>
                          <a:cs typeface="Arial"/>
                        </a:rPr>
                        <a:t>of </a:t>
                      </a:r>
                      <a:r>
                        <a:rPr sz="700" dirty="0">
                          <a:solidFill>
                            <a:srgbClr val="FFFFFF"/>
                          </a:solidFill>
                          <a:latin typeface="Arial"/>
                          <a:cs typeface="Arial"/>
                        </a:rPr>
                        <a:t>significant</a:t>
                      </a:r>
                      <a:r>
                        <a:rPr sz="700" spc="-15" dirty="0">
                          <a:solidFill>
                            <a:srgbClr val="FFFFFF"/>
                          </a:solidFill>
                          <a:latin typeface="Arial"/>
                          <a:cs typeface="Arial"/>
                        </a:rPr>
                        <a:t> </a:t>
                      </a:r>
                      <a:r>
                        <a:rPr sz="700" spc="-5" dirty="0">
                          <a:solidFill>
                            <a:srgbClr val="FFFFFF"/>
                          </a:solidFill>
                          <a:latin typeface="Arial"/>
                          <a:cs typeface="Arial"/>
                        </a:rPr>
                        <a:t>harm</a:t>
                      </a:r>
                      <a:endParaRPr sz="700">
                        <a:latin typeface="Arial"/>
                        <a:cs typeface="Arial"/>
                      </a:endParaRPr>
                    </a:p>
                  </a:txBody>
                  <a:tcPr marL="0" marR="0" marT="6506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2733"/>
                    </a:solidFill>
                  </a:tcPr>
                </a:tc>
                <a:extLst>
                  <a:ext uri="{0D108BD9-81ED-4DB2-BD59-A6C34878D82A}">
                    <a16:rowId xmlns:a16="http://schemas.microsoft.com/office/drawing/2014/main" val="10000"/>
                  </a:ext>
                </a:extLst>
              </a:tr>
              <a:tr h="1867378">
                <a:tc>
                  <a:txBody>
                    <a:bodyPr/>
                    <a:lstStyle/>
                    <a:p>
                      <a:pPr marL="78105" marR="372110">
                        <a:lnSpc>
                          <a:spcPct val="100000"/>
                        </a:lnSpc>
                        <a:spcBef>
                          <a:spcPts val="885"/>
                        </a:spcBef>
                      </a:pPr>
                      <a:r>
                        <a:rPr sz="800" b="1" spc="-15" dirty="0">
                          <a:latin typeface="Arial"/>
                          <a:cs typeface="Arial"/>
                        </a:rPr>
                        <a:t>CHILD’S </a:t>
                      </a:r>
                      <a:r>
                        <a:rPr sz="800" b="1" spc="-10" dirty="0">
                          <a:latin typeface="Arial"/>
                          <a:cs typeface="Arial"/>
                        </a:rPr>
                        <a:t>DEVELOPMENTAL  </a:t>
                      </a:r>
                      <a:r>
                        <a:rPr sz="800" b="1" spc="10" dirty="0">
                          <a:latin typeface="Arial"/>
                          <a:cs typeface="Arial"/>
                        </a:rPr>
                        <a:t>NEED</a:t>
                      </a:r>
                      <a:endParaRPr sz="800">
                        <a:latin typeface="Arial"/>
                        <a:cs typeface="Arial"/>
                      </a:endParaRPr>
                    </a:p>
                  </a:txBody>
                  <a:tcPr marL="0" marR="0" marT="101920" marB="0" vert="vert270">
                    <a:lnB w="12700">
                      <a:solidFill>
                        <a:srgbClr val="FFFFFF"/>
                      </a:solidFill>
                      <a:prstDash val="solid"/>
                    </a:lnB>
                    <a:solidFill>
                      <a:srgbClr val="94959A"/>
                    </a:solidFill>
                  </a:tcPr>
                </a:tc>
                <a:tc>
                  <a:txBody>
                    <a:bodyPr/>
                    <a:lstStyle/>
                    <a:p>
                      <a:pPr marL="179070" indent="-107950">
                        <a:lnSpc>
                          <a:spcPct val="100000"/>
                        </a:lnSpc>
                        <a:spcBef>
                          <a:spcPts val="565"/>
                        </a:spcBef>
                        <a:buChar char="•"/>
                        <a:tabLst>
                          <a:tab pos="179705" algn="l"/>
                        </a:tabLst>
                      </a:pPr>
                      <a:r>
                        <a:rPr sz="700" spc="5" dirty="0">
                          <a:latin typeface="Arial"/>
                          <a:cs typeface="Arial"/>
                        </a:rPr>
                        <a:t>Achieving</a:t>
                      </a:r>
                      <a:r>
                        <a:rPr sz="700" spc="-5" dirty="0">
                          <a:latin typeface="Arial"/>
                          <a:cs typeface="Arial"/>
                        </a:rPr>
                        <a:t> milestones.</a:t>
                      </a:r>
                      <a:endParaRPr sz="700" dirty="0">
                        <a:latin typeface="Arial"/>
                        <a:cs typeface="Arial"/>
                      </a:endParaRPr>
                    </a:p>
                    <a:p>
                      <a:pPr marL="198755" marR="137795" indent="-127000">
                        <a:lnSpc>
                          <a:spcPct val="100000"/>
                        </a:lnSpc>
                        <a:buChar char="•"/>
                        <a:tabLst>
                          <a:tab pos="179705" algn="l"/>
                        </a:tabLst>
                      </a:pPr>
                      <a:r>
                        <a:rPr sz="700" dirty="0">
                          <a:latin typeface="Arial"/>
                          <a:cs typeface="Arial"/>
                        </a:rPr>
                        <a:t>Any </a:t>
                      </a:r>
                      <a:r>
                        <a:rPr sz="700" spc="10" dirty="0">
                          <a:latin typeface="Arial"/>
                          <a:cs typeface="Arial"/>
                        </a:rPr>
                        <a:t>developmental </a:t>
                      </a:r>
                      <a:r>
                        <a:rPr sz="700" dirty="0">
                          <a:latin typeface="Arial"/>
                          <a:cs typeface="Arial"/>
                        </a:rPr>
                        <a:t>delay </a:t>
                      </a:r>
                      <a:r>
                        <a:rPr sz="700" spc="-25" dirty="0">
                          <a:latin typeface="Arial"/>
                          <a:cs typeface="Arial"/>
                        </a:rPr>
                        <a:t>is  </a:t>
                      </a:r>
                      <a:r>
                        <a:rPr sz="700" spc="5" dirty="0">
                          <a:latin typeface="Arial"/>
                          <a:cs typeface="Arial"/>
                        </a:rPr>
                        <a:t>responded </a:t>
                      </a:r>
                      <a:r>
                        <a:rPr sz="700" spc="35" dirty="0">
                          <a:latin typeface="Arial"/>
                          <a:cs typeface="Arial"/>
                        </a:rPr>
                        <a:t>to</a:t>
                      </a:r>
                      <a:r>
                        <a:rPr sz="700" spc="5" dirty="0">
                          <a:latin typeface="Arial"/>
                          <a:cs typeface="Arial"/>
                        </a:rPr>
                        <a:t> </a:t>
                      </a:r>
                      <a:r>
                        <a:rPr sz="700" dirty="0">
                          <a:latin typeface="Arial"/>
                          <a:cs typeface="Arial"/>
                        </a:rPr>
                        <a:t>appropriately.</a:t>
                      </a:r>
                    </a:p>
                    <a:p>
                      <a:pPr marL="198755" marR="65405" indent="-127000">
                        <a:lnSpc>
                          <a:spcPct val="100000"/>
                        </a:lnSpc>
                        <a:buChar char="•"/>
                        <a:tabLst>
                          <a:tab pos="179705" algn="l"/>
                        </a:tabLst>
                      </a:pPr>
                      <a:r>
                        <a:rPr sz="700" spc="15" dirty="0">
                          <a:latin typeface="Arial"/>
                          <a:cs typeface="Arial"/>
                        </a:rPr>
                        <a:t>Age </a:t>
                      </a:r>
                      <a:r>
                        <a:rPr sz="700" spc="10" dirty="0">
                          <a:latin typeface="Arial"/>
                          <a:cs typeface="Arial"/>
                        </a:rPr>
                        <a:t>appropriate, </a:t>
                      </a:r>
                      <a:r>
                        <a:rPr sz="700" spc="5" dirty="0">
                          <a:latin typeface="Arial"/>
                          <a:cs typeface="Arial"/>
                        </a:rPr>
                        <a:t>positive</a:t>
                      </a:r>
                      <a:r>
                        <a:rPr sz="700" spc="-45" dirty="0">
                          <a:latin typeface="Arial"/>
                          <a:cs typeface="Arial"/>
                        </a:rPr>
                        <a:t> </a:t>
                      </a:r>
                      <a:r>
                        <a:rPr sz="700" dirty="0">
                          <a:latin typeface="Arial"/>
                          <a:cs typeface="Arial"/>
                        </a:rPr>
                        <a:t>and  healthy </a:t>
                      </a:r>
                      <a:r>
                        <a:rPr sz="700" spc="-5" dirty="0">
                          <a:latin typeface="Arial"/>
                          <a:cs typeface="Arial"/>
                        </a:rPr>
                        <a:t>relationships </a:t>
                      </a:r>
                      <a:r>
                        <a:rPr sz="700" spc="10" dirty="0">
                          <a:latin typeface="Arial"/>
                          <a:cs typeface="Arial"/>
                        </a:rPr>
                        <a:t>with  </a:t>
                      </a:r>
                      <a:r>
                        <a:rPr sz="700" spc="-5" dirty="0">
                          <a:latin typeface="Arial"/>
                          <a:cs typeface="Arial"/>
                        </a:rPr>
                        <a:t>parent/carer.</a:t>
                      </a:r>
                      <a:endParaRPr sz="700" dirty="0">
                        <a:latin typeface="Arial"/>
                        <a:cs typeface="Arial"/>
                      </a:endParaRPr>
                    </a:p>
                    <a:p>
                      <a:pPr marL="198755" marR="104775" indent="-127000">
                        <a:lnSpc>
                          <a:spcPct val="100000"/>
                        </a:lnSpc>
                        <a:buChar char="•"/>
                        <a:tabLst>
                          <a:tab pos="179705" algn="l"/>
                        </a:tabLst>
                      </a:pPr>
                      <a:r>
                        <a:rPr sz="700" spc="15" dirty="0">
                          <a:latin typeface="Arial"/>
                          <a:cs typeface="Arial"/>
                        </a:rPr>
                        <a:t>Ability </a:t>
                      </a:r>
                      <a:r>
                        <a:rPr sz="700" spc="35" dirty="0">
                          <a:latin typeface="Arial"/>
                          <a:cs typeface="Arial"/>
                        </a:rPr>
                        <a:t>to </a:t>
                      </a:r>
                      <a:r>
                        <a:rPr sz="700" spc="10" dirty="0">
                          <a:latin typeface="Arial"/>
                          <a:cs typeface="Arial"/>
                        </a:rPr>
                        <a:t>cope with</a:t>
                      </a:r>
                      <a:r>
                        <a:rPr sz="700" spc="-85" dirty="0">
                          <a:latin typeface="Arial"/>
                          <a:cs typeface="Arial"/>
                        </a:rPr>
                        <a:t> </a:t>
                      </a:r>
                      <a:r>
                        <a:rPr sz="700" spc="-5" dirty="0">
                          <a:latin typeface="Arial"/>
                          <a:cs typeface="Arial"/>
                        </a:rPr>
                        <a:t>everyday  </a:t>
                      </a:r>
                      <a:r>
                        <a:rPr sz="700" spc="10" dirty="0">
                          <a:latin typeface="Arial"/>
                          <a:cs typeface="Arial"/>
                        </a:rPr>
                        <a:t>emotional </a:t>
                      </a:r>
                      <a:r>
                        <a:rPr sz="700" dirty="0">
                          <a:latin typeface="Arial"/>
                          <a:cs typeface="Arial"/>
                        </a:rPr>
                        <a:t>and relationship  </a:t>
                      </a:r>
                      <a:r>
                        <a:rPr sz="700" spc="5" dirty="0">
                          <a:latin typeface="Arial"/>
                          <a:cs typeface="Arial"/>
                        </a:rPr>
                        <a:t>difficulties.</a:t>
                      </a:r>
                      <a:endParaRPr sz="700" dirty="0">
                        <a:latin typeface="Arial"/>
                        <a:cs typeface="Arial"/>
                      </a:endParaRPr>
                    </a:p>
                    <a:p>
                      <a:pPr marL="198755" marR="211454" indent="-127000">
                        <a:lnSpc>
                          <a:spcPct val="100000"/>
                        </a:lnSpc>
                        <a:buChar char="•"/>
                        <a:tabLst>
                          <a:tab pos="199390" algn="l"/>
                        </a:tabLst>
                      </a:pPr>
                      <a:r>
                        <a:rPr sz="700" spc="10" dirty="0">
                          <a:latin typeface="Arial"/>
                          <a:cs typeface="Arial"/>
                        </a:rPr>
                        <a:t>All </a:t>
                      </a:r>
                      <a:r>
                        <a:rPr sz="700" spc="15" dirty="0">
                          <a:latin typeface="Arial"/>
                          <a:cs typeface="Arial"/>
                        </a:rPr>
                        <a:t>identified </a:t>
                      </a:r>
                      <a:r>
                        <a:rPr sz="700" spc="-25" dirty="0">
                          <a:latin typeface="Arial"/>
                          <a:cs typeface="Arial"/>
                        </a:rPr>
                        <a:t>is </a:t>
                      </a:r>
                      <a:r>
                        <a:rPr sz="700" spc="15" dirty="0">
                          <a:latin typeface="Arial"/>
                          <a:cs typeface="Arial"/>
                        </a:rPr>
                        <a:t>met </a:t>
                      </a:r>
                      <a:r>
                        <a:rPr sz="700" spc="10" dirty="0">
                          <a:latin typeface="Arial"/>
                          <a:cs typeface="Arial"/>
                        </a:rPr>
                        <a:t>by</a:t>
                      </a:r>
                      <a:r>
                        <a:rPr sz="700" spc="-25" dirty="0">
                          <a:latin typeface="Arial"/>
                          <a:cs typeface="Arial"/>
                        </a:rPr>
                        <a:t> </a:t>
                      </a:r>
                      <a:r>
                        <a:rPr sz="700" spc="10" dirty="0">
                          <a:latin typeface="Arial"/>
                          <a:cs typeface="Arial"/>
                        </a:rPr>
                        <a:t>the  </a:t>
                      </a:r>
                      <a:r>
                        <a:rPr sz="700" dirty="0">
                          <a:latin typeface="Arial"/>
                          <a:cs typeface="Arial"/>
                        </a:rPr>
                        <a:t>provision </a:t>
                      </a:r>
                      <a:r>
                        <a:rPr sz="700" spc="20" dirty="0">
                          <a:latin typeface="Arial"/>
                          <a:cs typeface="Arial"/>
                        </a:rPr>
                        <a:t>of </a:t>
                      </a:r>
                      <a:r>
                        <a:rPr sz="700" spc="10" dirty="0">
                          <a:latin typeface="Arial"/>
                          <a:cs typeface="Arial"/>
                        </a:rPr>
                        <a:t>appropriate  </a:t>
                      </a:r>
                      <a:r>
                        <a:rPr sz="700" spc="-15" dirty="0">
                          <a:latin typeface="Arial"/>
                          <a:cs typeface="Arial"/>
                        </a:rPr>
                        <a:t>services.</a:t>
                      </a:r>
                      <a:endParaRPr sz="700" dirty="0">
                        <a:latin typeface="Arial"/>
                        <a:cs typeface="Arial"/>
                      </a:endParaRPr>
                    </a:p>
                  </a:txBody>
                  <a:tcPr marL="0" marR="0" marT="65068" marB="0">
                    <a:lnR w="12700">
                      <a:solidFill>
                        <a:srgbClr val="FFFFFF"/>
                      </a:solidFill>
                      <a:prstDash val="solid"/>
                    </a:lnR>
                    <a:lnT w="12700">
                      <a:solidFill>
                        <a:srgbClr val="FFFFFF"/>
                      </a:solidFill>
                      <a:prstDash val="solid"/>
                    </a:lnT>
                    <a:lnB w="12700">
                      <a:solidFill>
                        <a:srgbClr val="FFFFFF"/>
                      </a:solidFill>
                      <a:prstDash val="solid"/>
                    </a:lnB>
                    <a:solidFill>
                      <a:srgbClr val="B0D199"/>
                    </a:solidFill>
                  </a:tcPr>
                </a:tc>
                <a:tc>
                  <a:txBody>
                    <a:bodyPr/>
                    <a:lstStyle/>
                    <a:p>
                      <a:pPr marL="211454" marR="232410" indent="-139700">
                        <a:lnSpc>
                          <a:spcPct val="100000"/>
                        </a:lnSpc>
                        <a:spcBef>
                          <a:spcPts val="565"/>
                        </a:spcBef>
                        <a:buChar char="•"/>
                        <a:tabLst>
                          <a:tab pos="212090" algn="l"/>
                        </a:tabLst>
                      </a:pPr>
                      <a:r>
                        <a:rPr sz="700" spc="-15" dirty="0">
                          <a:latin typeface="Arial"/>
                          <a:cs typeface="Arial"/>
                        </a:rPr>
                        <a:t>Slow </a:t>
                      </a:r>
                      <a:r>
                        <a:rPr sz="700" spc="5" dirty="0">
                          <a:latin typeface="Arial"/>
                          <a:cs typeface="Arial"/>
                        </a:rPr>
                        <a:t>in </a:t>
                      </a:r>
                      <a:r>
                        <a:rPr sz="700" spc="-5" dirty="0">
                          <a:latin typeface="Arial"/>
                          <a:cs typeface="Arial"/>
                        </a:rPr>
                        <a:t>reaching </a:t>
                      </a:r>
                      <a:r>
                        <a:rPr sz="700" spc="10" dirty="0">
                          <a:latin typeface="Arial"/>
                          <a:cs typeface="Arial"/>
                        </a:rPr>
                        <a:t>developmental </a:t>
                      </a:r>
                      <a:r>
                        <a:rPr sz="700" spc="-5" dirty="0">
                          <a:latin typeface="Arial"/>
                          <a:cs typeface="Arial"/>
                        </a:rPr>
                        <a:t>milestones,  needs </a:t>
                      </a:r>
                      <a:r>
                        <a:rPr sz="700" spc="20" dirty="0">
                          <a:latin typeface="Arial"/>
                          <a:cs typeface="Arial"/>
                        </a:rPr>
                        <a:t>not </a:t>
                      </a:r>
                      <a:r>
                        <a:rPr sz="700" spc="-5" dirty="0">
                          <a:latin typeface="Arial"/>
                          <a:cs typeface="Arial"/>
                        </a:rPr>
                        <a:t>consistently </a:t>
                      </a:r>
                      <a:r>
                        <a:rPr sz="700" spc="15" dirty="0">
                          <a:latin typeface="Arial"/>
                          <a:cs typeface="Arial"/>
                        </a:rPr>
                        <a:t>attended</a:t>
                      </a:r>
                      <a:r>
                        <a:rPr sz="700" spc="-10" dirty="0">
                          <a:latin typeface="Arial"/>
                          <a:cs typeface="Arial"/>
                        </a:rPr>
                        <a:t> </a:t>
                      </a:r>
                      <a:r>
                        <a:rPr sz="700" spc="20" dirty="0">
                          <a:latin typeface="Arial"/>
                          <a:cs typeface="Arial"/>
                        </a:rPr>
                        <a:t>to.</a:t>
                      </a:r>
                      <a:endParaRPr sz="700">
                        <a:latin typeface="Arial"/>
                        <a:cs typeface="Arial"/>
                      </a:endParaRPr>
                    </a:p>
                    <a:p>
                      <a:pPr marL="211454" marR="220979" indent="-139700">
                        <a:lnSpc>
                          <a:spcPct val="100000"/>
                        </a:lnSpc>
                        <a:buChar char="•"/>
                        <a:tabLst>
                          <a:tab pos="212090" algn="l"/>
                        </a:tabLst>
                      </a:pPr>
                      <a:r>
                        <a:rPr sz="700" spc="-20" dirty="0">
                          <a:latin typeface="Arial"/>
                          <a:cs typeface="Arial"/>
                        </a:rPr>
                        <a:t>Unsafe use </a:t>
                      </a:r>
                      <a:r>
                        <a:rPr sz="700" spc="20" dirty="0">
                          <a:latin typeface="Arial"/>
                          <a:cs typeface="Arial"/>
                        </a:rPr>
                        <a:t>of </a:t>
                      </a:r>
                      <a:r>
                        <a:rPr sz="700" spc="10" dirty="0">
                          <a:latin typeface="Arial"/>
                          <a:cs typeface="Arial"/>
                        </a:rPr>
                        <a:t>the internet, including</a:t>
                      </a:r>
                      <a:r>
                        <a:rPr sz="700" dirty="0">
                          <a:latin typeface="Arial"/>
                          <a:cs typeface="Arial"/>
                        </a:rPr>
                        <a:t> </a:t>
                      </a:r>
                      <a:r>
                        <a:rPr sz="700" spc="5" dirty="0">
                          <a:latin typeface="Arial"/>
                          <a:cs typeface="Arial"/>
                        </a:rPr>
                        <a:t>contact  </a:t>
                      </a:r>
                      <a:r>
                        <a:rPr sz="700" spc="10" dirty="0">
                          <a:latin typeface="Arial"/>
                          <a:cs typeface="Arial"/>
                        </a:rPr>
                        <a:t>with </a:t>
                      </a:r>
                      <a:r>
                        <a:rPr sz="700" dirty="0">
                          <a:latin typeface="Arial"/>
                          <a:cs typeface="Arial"/>
                        </a:rPr>
                        <a:t>unknown</a:t>
                      </a:r>
                      <a:r>
                        <a:rPr sz="700" spc="-15" dirty="0">
                          <a:latin typeface="Arial"/>
                          <a:cs typeface="Arial"/>
                        </a:rPr>
                        <a:t> </a:t>
                      </a:r>
                      <a:r>
                        <a:rPr sz="700" spc="-10" dirty="0">
                          <a:latin typeface="Arial"/>
                          <a:cs typeface="Arial"/>
                        </a:rPr>
                        <a:t>persons.</a:t>
                      </a:r>
                      <a:endParaRPr sz="700">
                        <a:latin typeface="Arial"/>
                        <a:cs typeface="Arial"/>
                      </a:endParaRPr>
                    </a:p>
                    <a:p>
                      <a:pPr marL="211454" indent="-140335">
                        <a:lnSpc>
                          <a:spcPct val="100000"/>
                        </a:lnSpc>
                        <a:buChar char="•"/>
                        <a:tabLst>
                          <a:tab pos="212090" algn="l"/>
                        </a:tabLst>
                      </a:pPr>
                      <a:r>
                        <a:rPr sz="700" spc="-5" dirty="0">
                          <a:latin typeface="Arial"/>
                          <a:cs typeface="Arial"/>
                        </a:rPr>
                        <a:t>Missed </a:t>
                      </a:r>
                      <a:r>
                        <a:rPr sz="700" dirty="0">
                          <a:latin typeface="Arial"/>
                          <a:cs typeface="Arial"/>
                        </a:rPr>
                        <a:t>health</a:t>
                      </a:r>
                      <a:r>
                        <a:rPr sz="700" spc="5" dirty="0">
                          <a:latin typeface="Arial"/>
                          <a:cs typeface="Arial"/>
                        </a:rPr>
                        <a:t> </a:t>
                      </a:r>
                      <a:r>
                        <a:rPr sz="700" spc="-5" dirty="0">
                          <a:latin typeface="Arial"/>
                          <a:cs typeface="Arial"/>
                        </a:rPr>
                        <a:t>checks/immunisations.</a:t>
                      </a:r>
                      <a:endParaRPr sz="700">
                        <a:latin typeface="Arial"/>
                        <a:cs typeface="Arial"/>
                      </a:endParaRPr>
                    </a:p>
                    <a:p>
                      <a:pPr marL="211454" marR="215265" indent="-139700">
                        <a:lnSpc>
                          <a:spcPct val="100000"/>
                        </a:lnSpc>
                        <a:buChar char="•"/>
                        <a:tabLst>
                          <a:tab pos="212090" algn="l"/>
                        </a:tabLst>
                      </a:pPr>
                      <a:r>
                        <a:rPr sz="700" spc="-20" dirty="0">
                          <a:latin typeface="Arial"/>
                          <a:cs typeface="Arial"/>
                        </a:rPr>
                        <a:t>Signs </a:t>
                      </a:r>
                      <a:r>
                        <a:rPr sz="700" spc="20" dirty="0">
                          <a:latin typeface="Arial"/>
                          <a:cs typeface="Arial"/>
                        </a:rPr>
                        <a:t>of </a:t>
                      </a:r>
                      <a:r>
                        <a:rPr sz="700" spc="5" dirty="0">
                          <a:latin typeface="Arial"/>
                          <a:cs typeface="Arial"/>
                        </a:rPr>
                        <a:t>disruptive </a:t>
                      </a:r>
                      <a:r>
                        <a:rPr sz="700" spc="10" dirty="0">
                          <a:latin typeface="Arial"/>
                          <a:cs typeface="Arial"/>
                        </a:rPr>
                        <a:t>or </a:t>
                      </a:r>
                      <a:r>
                        <a:rPr sz="700" spc="5" dirty="0">
                          <a:latin typeface="Arial"/>
                          <a:cs typeface="Arial"/>
                        </a:rPr>
                        <a:t>challenging</a:t>
                      </a:r>
                      <a:r>
                        <a:rPr sz="700" spc="-10" dirty="0">
                          <a:latin typeface="Arial"/>
                          <a:cs typeface="Arial"/>
                        </a:rPr>
                        <a:t> </a:t>
                      </a:r>
                      <a:r>
                        <a:rPr sz="700" spc="-5" dirty="0">
                          <a:latin typeface="Arial"/>
                          <a:cs typeface="Arial"/>
                        </a:rPr>
                        <a:t>behaviour,  </a:t>
                      </a:r>
                      <a:r>
                        <a:rPr sz="700" spc="-15" dirty="0">
                          <a:latin typeface="Arial"/>
                          <a:cs typeface="Arial"/>
                        </a:rPr>
                        <a:t>signs </a:t>
                      </a:r>
                      <a:r>
                        <a:rPr sz="700" spc="20" dirty="0">
                          <a:latin typeface="Arial"/>
                          <a:cs typeface="Arial"/>
                        </a:rPr>
                        <a:t>of </a:t>
                      </a:r>
                      <a:r>
                        <a:rPr sz="700" spc="15" dirty="0">
                          <a:latin typeface="Arial"/>
                          <a:cs typeface="Arial"/>
                        </a:rPr>
                        <a:t>offending </a:t>
                      </a:r>
                      <a:r>
                        <a:rPr sz="700" spc="10" dirty="0">
                          <a:latin typeface="Arial"/>
                          <a:cs typeface="Arial"/>
                        </a:rPr>
                        <a:t>or </a:t>
                      </a:r>
                      <a:r>
                        <a:rPr sz="700" spc="-5" dirty="0">
                          <a:latin typeface="Arial"/>
                          <a:cs typeface="Arial"/>
                        </a:rPr>
                        <a:t>anti-social</a:t>
                      </a:r>
                      <a:r>
                        <a:rPr sz="700" spc="-35" dirty="0">
                          <a:latin typeface="Arial"/>
                          <a:cs typeface="Arial"/>
                        </a:rPr>
                        <a:t> </a:t>
                      </a:r>
                      <a:r>
                        <a:rPr sz="700" spc="-5" dirty="0">
                          <a:latin typeface="Arial"/>
                          <a:cs typeface="Arial"/>
                        </a:rPr>
                        <a:t>behaviour.</a:t>
                      </a:r>
                      <a:endParaRPr sz="700">
                        <a:latin typeface="Arial"/>
                        <a:cs typeface="Arial"/>
                      </a:endParaRPr>
                    </a:p>
                    <a:p>
                      <a:pPr marL="211454" indent="-140335">
                        <a:lnSpc>
                          <a:spcPct val="100000"/>
                        </a:lnSpc>
                        <a:buChar char="•"/>
                        <a:tabLst>
                          <a:tab pos="212090" algn="l"/>
                        </a:tabLst>
                      </a:pPr>
                      <a:r>
                        <a:rPr sz="700" spc="-5" dirty="0">
                          <a:latin typeface="Arial"/>
                          <a:cs typeface="Arial"/>
                        </a:rPr>
                        <a:t>Poor </a:t>
                      </a:r>
                      <a:r>
                        <a:rPr sz="700" spc="5" dirty="0">
                          <a:latin typeface="Arial"/>
                          <a:cs typeface="Arial"/>
                        </a:rPr>
                        <a:t>attachment.</a:t>
                      </a:r>
                      <a:endParaRPr sz="700">
                        <a:latin typeface="Arial"/>
                        <a:cs typeface="Arial"/>
                      </a:endParaRPr>
                    </a:p>
                    <a:p>
                      <a:pPr marL="211454" marR="295910" indent="-139700">
                        <a:lnSpc>
                          <a:spcPct val="100000"/>
                        </a:lnSpc>
                        <a:buChar char="•"/>
                        <a:tabLst>
                          <a:tab pos="212090" algn="l"/>
                        </a:tabLst>
                      </a:pPr>
                      <a:r>
                        <a:rPr sz="700" dirty="0">
                          <a:latin typeface="Arial"/>
                          <a:cs typeface="Arial"/>
                        </a:rPr>
                        <a:t>Unexplained </a:t>
                      </a:r>
                      <a:r>
                        <a:rPr sz="700" spc="25" dirty="0">
                          <a:latin typeface="Arial"/>
                          <a:cs typeface="Arial"/>
                        </a:rPr>
                        <a:t>but </a:t>
                      </a:r>
                      <a:r>
                        <a:rPr sz="700" spc="10" dirty="0">
                          <a:latin typeface="Arial"/>
                          <a:cs typeface="Arial"/>
                        </a:rPr>
                        <a:t>infrequent </a:t>
                      </a:r>
                      <a:r>
                        <a:rPr sz="700" spc="-15" dirty="0">
                          <a:latin typeface="Arial"/>
                          <a:cs typeface="Arial"/>
                        </a:rPr>
                        <a:t>absences</a:t>
                      </a:r>
                      <a:r>
                        <a:rPr sz="700" spc="-80" dirty="0">
                          <a:latin typeface="Arial"/>
                          <a:cs typeface="Arial"/>
                        </a:rPr>
                        <a:t> </a:t>
                      </a:r>
                      <a:r>
                        <a:rPr sz="700" spc="10" dirty="0">
                          <a:latin typeface="Arial"/>
                          <a:cs typeface="Arial"/>
                        </a:rPr>
                        <a:t>from  </a:t>
                      </a:r>
                      <a:r>
                        <a:rPr sz="700" spc="-5" dirty="0">
                          <a:latin typeface="Arial"/>
                          <a:cs typeface="Arial"/>
                        </a:rPr>
                        <a:t>school.</a:t>
                      </a:r>
                      <a:endParaRPr sz="700">
                        <a:latin typeface="Arial"/>
                        <a:cs typeface="Arial"/>
                      </a:endParaRPr>
                    </a:p>
                    <a:p>
                      <a:pPr marL="211454" marR="382905" indent="-139700">
                        <a:lnSpc>
                          <a:spcPct val="100000"/>
                        </a:lnSpc>
                        <a:buChar char="•"/>
                        <a:tabLst>
                          <a:tab pos="212090" algn="l"/>
                        </a:tabLst>
                      </a:pPr>
                      <a:r>
                        <a:rPr sz="700" spc="-10" dirty="0">
                          <a:latin typeface="Arial"/>
                          <a:cs typeface="Arial"/>
                        </a:rPr>
                        <a:t>Low </a:t>
                      </a:r>
                      <a:r>
                        <a:rPr sz="700" dirty="0">
                          <a:latin typeface="Arial"/>
                          <a:cs typeface="Arial"/>
                        </a:rPr>
                        <a:t>level </a:t>
                      </a:r>
                      <a:r>
                        <a:rPr sz="700" spc="5" dirty="0">
                          <a:latin typeface="Arial"/>
                          <a:cs typeface="Arial"/>
                        </a:rPr>
                        <a:t>mental </a:t>
                      </a:r>
                      <a:r>
                        <a:rPr sz="700" dirty="0">
                          <a:latin typeface="Arial"/>
                          <a:cs typeface="Arial"/>
                        </a:rPr>
                        <a:t>health </a:t>
                      </a:r>
                      <a:r>
                        <a:rPr sz="700" spc="-25" dirty="0">
                          <a:latin typeface="Arial"/>
                          <a:cs typeface="Arial"/>
                        </a:rPr>
                        <a:t>issues, </a:t>
                      </a:r>
                      <a:r>
                        <a:rPr sz="700" spc="-5" dirty="0">
                          <a:latin typeface="Arial"/>
                          <a:cs typeface="Arial"/>
                        </a:rPr>
                        <a:t>self-harm  </a:t>
                      </a:r>
                      <a:r>
                        <a:rPr sz="700" spc="15" dirty="0">
                          <a:latin typeface="Arial"/>
                          <a:cs typeface="Arial"/>
                        </a:rPr>
                        <a:t>without </a:t>
                      </a:r>
                      <a:r>
                        <a:rPr sz="700" spc="-5" dirty="0">
                          <a:latin typeface="Arial"/>
                          <a:cs typeface="Arial"/>
                        </a:rPr>
                        <a:t>suicidal </a:t>
                      </a:r>
                      <a:r>
                        <a:rPr sz="700" spc="20" dirty="0">
                          <a:latin typeface="Arial"/>
                          <a:cs typeface="Arial"/>
                        </a:rPr>
                        <a:t>thought </a:t>
                      </a:r>
                      <a:r>
                        <a:rPr sz="700" spc="10" dirty="0">
                          <a:latin typeface="Arial"/>
                          <a:cs typeface="Arial"/>
                        </a:rPr>
                        <a:t>or</a:t>
                      </a:r>
                      <a:r>
                        <a:rPr sz="700" spc="-30" dirty="0">
                          <a:latin typeface="Arial"/>
                          <a:cs typeface="Arial"/>
                        </a:rPr>
                        <a:t> </a:t>
                      </a:r>
                      <a:r>
                        <a:rPr sz="700" spc="10" dirty="0">
                          <a:latin typeface="Arial"/>
                          <a:cs typeface="Arial"/>
                        </a:rPr>
                        <a:t>intent.</a:t>
                      </a:r>
                      <a:endParaRPr sz="700">
                        <a:latin typeface="Arial"/>
                        <a:cs typeface="Arial"/>
                      </a:endParaRPr>
                    </a:p>
                    <a:p>
                      <a:pPr marL="211454" indent="-140335">
                        <a:lnSpc>
                          <a:spcPct val="100000"/>
                        </a:lnSpc>
                        <a:buChar char="•"/>
                        <a:tabLst>
                          <a:tab pos="212090" algn="l"/>
                        </a:tabLst>
                      </a:pPr>
                      <a:r>
                        <a:rPr sz="700" spc="15" dirty="0">
                          <a:latin typeface="Arial"/>
                          <a:cs typeface="Arial"/>
                        </a:rPr>
                        <a:t>Minor </a:t>
                      </a:r>
                      <a:r>
                        <a:rPr sz="700" spc="-10" dirty="0">
                          <a:latin typeface="Arial"/>
                          <a:cs typeface="Arial"/>
                        </a:rPr>
                        <a:t>concerns </a:t>
                      </a:r>
                      <a:r>
                        <a:rPr sz="700" spc="5" dirty="0">
                          <a:latin typeface="Arial"/>
                          <a:cs typeface="Arial"/>
                        </a:rPr>
                        <a:t>regarding</a:t>
                      </a:r>
                      <a:r>
                        <a:rPr sz="700" spc="-10" dirty="0">
                          <a:latin typeface="Arial"/>
                          <a:cs typeface="Arial"/>
                        </a:rPr>
                        <a:t> self-care.</a:t>
                      </a:r>
                      <a:endParaRPr sz="700">
                        <a:latin typeface="Arial"/>
                        <a:cs typeface="Arial"/>
                      </a:endParaRPr>
                    </a:p>
                    <a:p>
                      <a:pPr marL="211454" indent="-140335">
                        <a:lnSpc>
                          <a:spcPct val="100000"/>
                        </a:lnSpc>
                        <a:buChar char="•"/>
                        <a:tabLst>
                          <a:tab pos="212090" algn="l"/>
                        </a:tabLst>
                      </a:pPr>
                      <a:r>
                        <a:rPr sz="700" dirty="0">
                          <a:latin typeface="Arial"/>
                          <a:cs typeface="Arial"/>
                        </a:rPr>
                        <a:t>Underage </a:t>
                      </a:r>
                      <a:r>
                        <a:rPr sz="700" spc="-15" dirty="0">
                          <a:latin typeface="Arial"/>
                          <a:cs typeface="Arial"/>
                        </a:rPr>
                        <a:t>sexual</a:t>
                      </a:r>
                      <a:r>
                        <a:rPr sz="700" spc="-5" dirty="0">
                          <a:latin typeface="Arial"/>
                          <a:cs typeface="Arial"/>
                        </a:rPr>
                        <a:t> activity.</a:t>
                      </a:r>
                      <a:endParaRPr sz="700">
                        <a:latin typeface="Arial"/>
                        <a:cs typeface="Arial"/>
                      </a:endParaRPr>
                    </a:p>
                  </a:txBody>
                  <a:tcPr marL="0" marR="0" marT="6506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3AC"/>
                    </a:solidFill>
                  </a:tcPr>
                </a:tc>
                <a:tc>
                  <a:txBody>
                    <a:bodyPr/>
                    <a:lstStyle/>
                    <a:p>
                      <a:pPr marL="211454" marR="140335" indent="-139700">
                        <a:lnSpc>
                          <a:spcPct val="100000"/>
                        </a:lnSpc>
                        <a:spcBef>
                          <a:spcPts val="565"/>
                        </a:spcBef>
                        <a:buChar char="•"/>
                        <a:tabLst>
                          <a:tab pos="212090" algn="l"/>
                        </a:tabLst>
                      </a:pPr>
                      <a:r>
                        <a:rPr sz="700" spc="10" dirty="0">
                          <a:latin typeface="Arial"/>
                          <a:cs typeface="Arial"/>
                        </a:rPr>
                        <a:t>Developmental </a:t>
                      </a:r>
                      <a:r>
                        <a:rPr sz="700" spc="-5" dirty="0">
                          <a:latin typeface="Arial"/>
                          <a:cs typeface="Arial"/>
                        </a:rPr>
                        <a:t>milestones </a:t>
                      </a:r>
                      <a:r>
                        <a:rPr sz="700" spc="20" dirty="0">
                          <a:latin typeface="Arial"/>
                          <a:cs typeface="Arial"/>
                        </a:rPr>
                        <a:t>not being </a:t>
                      </a:r>
                      <a:r>
                        <a:rPr sz="700" spc="15" dirty="0">
                          <a:latin typeface="Arial"/>
                          <a:cs typeface="Arial"/>
                        </a:rPr>
                        <a:t>met</a:t>
                      </a:r>
                      <a:r>
                        <a:rPr sz="700" spc="-55" dirty="0">
                          <a:latin typeface="Arial"/>
                          <a:cs typeface="Arial"/>
                        </a:rPr>
                        <a:t> </a:t>
                      </a:r>
                      <a:r>
                        <a:rPr sz="700" spc="10" dirty="0">
                          <a:latin typeface="Arial"/>
                          <a:cs typeface="Arial"/>
                        </a:rPr>
                        <a:t>due  </a:t>
                      </a:r>
                      <a:r>
                        <a:rPr sz="700" spc="35" dirty="0">
                          <a:latin typeface="Arial"/>
                          <a:cs typeface="Arial"/>
                        </a:rPr>
                        <a:t>to </a:t>
                      </a:r>
                      <a:r>
                        <a:rPr sz="700" dirty="0">
                          <a:latin typeface="Arial"/>
                          <a:cs typeface="Arial"/>
                        </a:rPr>
                        <a:t>persistent parental</a:t>
                      </a:r>
                      <a:r>
                        <a:rPr sz="700" spc="-45" dirty="0">
                          <a:latin typeface="Arial"/>
                          <a:cs typeface="Arial"/>
                        </a:rPr>
                        <a:t> </a:t>
                      </a:r>
                      <a:r>
                        <a:rPr sz="700" spc="5" dirty="0">
                          <a:latin typeface="Arial"/>
                          <a:cs typeface="Arial"/>
                        </a:rPr>
                        <a:t>failure/inability.</a:t>
                      </a:r>
                      <a:endParaRPr sz="700">
                        <a:latin typeface="Arial"/>
                        <a:cs typeface="Arial"/>
                      </a:endParaRPr>
                    </a:p>
                    <a:p>
                      <a:pPr marL="211454" indent="-140335">
                        <a:lnSpc>
                          <a:spcPct val="100000"/>
                        </a:lnSpc>
                        <a:buChar char="•"/>
                        <a:tabLst>
                          <a:tab pos="212090" algn="l"/>
                        </a:tabLst>
                      </a:pPr>
                      <a:r>
                        <a:rPr sz="700" spc="5" dirty="0">
                          <a:latin typeface="Arial"/>
                          <a:cs typeface="Arial"/>
                        </a:rPr>
                        <a:t>Forming </a:t>
                      </a:r>
                      <a:r>
                        <a:rPr sz="700" spc="-5" dirty="0">
                          <a:latin typeface="Arial"/>
                          <a:cs typeface="Arial"/>
                        </a:rPr>
                        <a:t>relationships </a:t>
                      </a:r>
                      <a:r>
                        <a:rPr sz="700" spc="10" dirty="0">
                          <a:latin typeface="Arial"/>
                          <a:cs typeface="Arial"/>
                        </a:rPr>
                        <a:t>with </a:t>
                      </a:r>
                      <a:r>
                        <a:rPr sz="700" dirty="0">
                          <a:latin typeface="Arial"/>
                          <a:cs typeface="Arial"/>
                        </a:rPr>
                        <a:t>unknown adults.</a:t>
                      </a:r>
                      <a:endParaRPr sz="700">
                        <a:latin typeface="Arial"/>
                        <a:cs typeface="Arial"/>
                      </a:endParaRPr>
                    </a:p>
                    <a:p>
                      <a:pPr marL="211454" marR="351790" indent="-139700">
                        <a:lnSpc>
                          <a:spcPct val="100000"/>
                        </a:lnSpc>
                        <a:buChar char="•"/>
                        <a:tabLst>
                          <a:tab pos="212090" algn="l"/>
                        </a:tabLst>
                      </a:pPr>
                      <a:r>
                        <a:rPr sz="700" spc="10" dirty="0">
                          <a:latin typeface="Arial"/>
                          <a:cs typeface="Arial"/>
                        </a:rPr>
                        <a:t>Difficulty </a:t>
                      </a:r>
                      <a:r>
                        <a:rPr sz="700" spc="15" dirty="0">
                          <a:latin typeface="Arial"/>
                          <a:cs typeface="Arial"/>
                        </a:rPr>
                        <a:t>coping </a:t>
                      </a:r>
                      <a:r>
                        <a:rPr sz="700" spc="10" dirty="0">
                          <a:latin typeface="Arial"/>
                          <a:cs typeface="Arial"/>
                        </a:rPr>
                        <a:t>with </a:t>
                      </a:r>
                      <a:r>
                        <a:rPr sz="700" spc="-15" dirty="0">
                          <a:latin typeface="Arial"/>
                          <a:cs typeface="Arial"/>
                        </a:rPr>
                        <a:t>anger, </a:t>
                      </a:r>
                      <a:r>
                        <a:rPr sz="700" dirty="0">
                          <a:latin typeface="Arial"/>
                          <a:cs typeface="Arial"/>
                        </a:rPr>
                        <a:t>frustration </a:t>
                      </a:r>
                      <a:r>
                        <a:rPr sz="700" spc="10" dirty="0">
                          <a:latin typeface="Arial"/>
                          <a:cs typeface="Arial"/>
                        </a:rPr>
                        <a:t>or  </a:t>
                      </a:r>
                      <a:r>
                        <a:rPr sz="700" dirty="0">
                          <a:latin typeface="Arial"/>
                          <a:cs typeface="Arial"/>
                        </a:rPr>
                        <a:t>upset.</a:t>
                      </a:r>
                      <a:endParaRPr sz="700">
                        <a:latin typeface="Arial"/>
                        <a:cs typeface="Arial"/>
                      </a:endParaRPr>
                    </a:p>
                    <a:p>
                      <a:pPr marL="211454" marR="330200" indent="-139700">
                        <a:lnSpc>
                          <a:spcPct val="100000"/>
                        </a:lnSpc>
                        <a:buChar char="•"/>
                        <a:tabLst>
                          <a:tab pos="212090" algn="l"/>
                        </a:tabLst>
                      </a:pPr>
                      <a:r>
                        <a:rPr sz="700" spc="-10" dirty="0">
                          <a:latin typeface="Arial"/>
                          <a:cs typeface="Arial"/>
                        </a:rPr>
                        <a:t>Displays </a:t>
                      </a:r>
                      <a:r>
                        <a:rPr sz="700" spc="5" dirty="0">
                          <a:latin typeface="Arial"/>
                          <a:cs typeface="Arial"/>
                        </a:rPr>
                        <a:t>challenging disruptive,</a:t>
                      </a:r>
                      <a:r>
                        <a:rPr sz="700" spc="-20" dirty="0">
                          <a:latin typeface="Arial"/>
                          <a:cs typeface="Arial"/>
                        </a:rPr>
                        <a:t> </a:t>
                      </a:r>
                      <a:r>
                        <a:rPr sz="700" spc="15" dirty="0">
                          <a:latin typeface="Arial"/>
                          <a:cs typeface="Arial"/>
                        </a:rPr>
                        <a:t>offending  </a:t>
                      </a:r>
                      <a:r>
                        <a:rPr sz="700" spc="-5" dirty="0">
                          <a:latin typeface="Arial"/>
                          <a:cs typeface="Arial"/>
                        </a:rPr>
                        <a:t>behaviour.</a:t>
                      </a:r>
                      <a:endParaRPr sz="700">
                        <a:latin typeface="Arial"/>
                        <a:cs typeface="Arial"/>
                      </a:endParaRPr>
                    </a:p>
                    <a:p>
                      <a:pPr marL="211454" indent="-140335">
                        <a:lnSpc>
                          <a:spcPct val="100000"/>
                        </a:lnSpc>
                        <a:buChar char="•"/>
                        <a:tabLst>
                          <a:tab pos="212090" algn="l"/>
                        </a:tabLst>
                      </a:pPr>
                      <a:r>
                        <a:rPr sz="700" spc="-40" dirty="0">
                          <a:latin typeface="Arial"/>
                          <a:cs typeface="Arial"/>
                        </a:rPr>
                        <a:t>Risky </a:t>
                      </a:r>
                      <a:r>
                        <a:rPr sz="700" spc="-15" dirty="0">
                          <a:latin typeface="Arial"/>
                          <a:cs typeface="Arial"/>
                        </a:rPr>
                        <a:t>sexual</a:t>
                      </a:r>
                      <a:r>
                        <a:rPr sz="700" spc="35" dirty="0">
                          <a:latin typeface="Arial"/>
                          <a:cs typeface="Arial"/>
                        </a:rPr>
                        <a:t> </a:t>
                      </a:r>
                      <a:r>
                        <a:rPr sz="700" spc="5" dirty="0">
                          <a:latin typeface="Arial"/>
                          <a:cs typeface="Arial"/>
                        </a:rPr>
                        <a:t>behaviour/activity</a:t>
                      </a:r>
                      <a:endParaRPr sz="700">
                        <a:latin typeface="Arial"/>
                        <a:cs typeface="Arial"/>
                      </a:endParaRPr>
                    </a:p>
                    <a:p>
                      <a:pPr marL="211454" indent="-140335">
                        <a:lnSpc>
                          <a:spcPct val="100000"/>
                        </a:lnSpc>
                        <a:buChar char="•"/>
                        <a:tabLst>
                          <a:tab pos="212090" algn="l"/>
                        </a:tabLst>
                      </a:pPr>
                      <a:r>
                        <a:rPr sz="700" spc="-10" dirty="0">
                          <a:latin typeface="Arial"/>
                          <a:cs typeface="Arial"/>
                        </a:rPr>
                        <a:t>Persistent </a:t>
                      </a:r>
                      <a:r>
                        <a:rPr sz="700" spc="5" dirty="0">
                          <a:latin typeface="Arial"/>
                          <a:cs typeface="Arial"/>
                        </a:rPr>
                        <a:t>non-attendance at</a:t>
                      </a:r>
                      <a:r>
                        <a:rPr sz="700" dirty="0">
                          <a:latin typeface="Arial"/>
                          <a:cs typeface="Arial"/>
                        </a:rPr>
                        <a:t> </a:t>
                      </a:r>
                      <a:r>
                        <a:rPr sz="700" spc="-5" dirty="0">
                          <a:latin typeface="Arial"/>
                          <a:cs typeface="Arial"/>
                        </a:rPr>
                        <a:t>school.</a:t>
                      </a:r>
                      <a:endParaRPr sz="700">
                        <a:latin typeface="Arial"/>
                        <a:cs typeface="Arial"/>
                      </a:endParaRPr>
                    </a:p>
                    <a:p>
                      <a:pPr marL="211454" marR="285115" indent="-139700">
                        <a:lnSpc>
                          <a:spcPct val="100000"/>
                        </a:lnSpc>
                        <a:buChar char="•"/>
                        <a:tabLst>
                          <a:tab pos="212090" algn="l"/>
                        </a:tabLst>
                      </a:pPr>
                      <a:r>
                        <a:rPr sz="700" spc="-10" dirty="0">
                          <a:latin typeface="Arial"/>
                          <a:cs typeface="Arial"/>
                        </a:rPr>
                        <a:t>Concerns </a:t>
                      </a:r>
                      <a:r>
                        <a:rPr sz="700" spc="5" dirty="0">
                          <a:latin typeface="Arial"/>
                          <a:cs typeface="Arial"/>
                        </a:rPr>
                        <a:t>regarding presentation,</a:t>
                      </a:r>
                      <a:r>
                        <a:rPr sz="700" spc="-20" dirty="0">
                          <a:latin typeface="Arial"/>
                          <a:cs typeface="Arial"/>
                        </a:rPr>
                        <a:t> </a:t>
                      </a:r>
                      <a:r>
                        <a:rPr sz="700" spc="5" dirty="0">
                          <a:latin typeface="Arial"/>
                          <a:cs typeface="Arial"/>
                        </a:rPr>
                        <a:t>hygiene,  </a:t>
                      </a:r>
                      <a:r>
                        <a:rPr sz="700" spc="-10" dirty="0">
                          <a:latin typeface="Arial"/>
                          <a:cs typeface="Arial"/>
                        </a:rPr>
                        <a:t>basic</a:t>
                      </a:r>
                      <a:r>
                        <a:rPr sz="700" spc="-5" dirty="0">
                          <a:latin typeface="Arial"/>
                          <a:cs typeface="Arial"/>
                        </a:rPr>
                        <a:t> </a:t>
                      </a:r>
                      <a:r>
                        <a:rPr sz="700" spc="-15" dirty="0">
                          <a:latin typeface="Arial"/>
                          <a:cs typeface="Arial"/>
                        </a:rPr>
                        <a:t>care.</a:t>
                      </a:r>
                      <a:endParaRPr sz="700">
                        <a:latin typeface="Arial"/>
                        <a:cs typeface="Arial"/>
                      </a:endParaRPr>
                    </a:p>
                    <a:p>
                      <a:pPr marL="211454" indent="-140335">
                        <a:lnSpc>
                          <a:spcPct val="100000"/>
                        </a:lnSpc>
                        <a:buChar char="•"/>
                        <a:tabLst>
                          <a:tab pos="212090" algn="l"/>
                        </a:tabLst>
                      </a:pPr>
                      <a:r>
                        <a:rPr sz="700" spc="-15" dirty="0">
                          <a:latin typeface="Arial"/>
                          <a:cs typeface="Arial"/>
                        </a:rPr>
                        <a:t>Social</a:t>
                      </a:r>
                      <a:r>
                        <a:rPr sz="700" spc="-5" dirty="0">
                          <a:latin typeface="Arial"/>
                          <a:cs typeface="Arial"/>
                        </a:rPr>
                        <a:t> exclusion.</a:t>
                      </a:r>
                      <a:endParaRPr sz="700">
                        <a:latin typeface="Arial"/>
                        <a:cs typeface="Arial"/>
                      </a:endParaRPr>
                    </a:p>
                    <a:p>
                      <a:pPr marL="211454" marR="456565" indent="-139700">
                        <a:lnSpc>
                          <a:spcPct val="100000"/>
                        </a:lnSpc>
                        <a:buChar char="•"/>
                        <a:tabLst>
                          <a:tab pos="212090" algn="l"/>
                        </a:tabLst>
                      </a:pPr>
                      <a:r>
                        <a:rPr sz="700" spc="-15" dirty="0">
                          <a:latin typeface="Arial"/>
                          <a:cs typeface="Arial"/>
                        </a:rPr>
                        <a:t>Regular </a:t>
                      </a:r>
                      <a:r>
                        <a:rPr sz="700" spc="-10" dirty="0">
                          <a:latin typeface="Arial"/>
                          <a:cs typeface="Arial"/>
                        </a:rPr>
                        <a:t>missed </a:t>
                      </a:r>
                      <a:r>
                        <a:rPr sz="700" spc="10" dirty="0">
                          <a:latin typeface="Arial"/>
                          <a:cs typeface="Arial"/>
                        </a:rPr>
                        <a:t>appointments </a:t>
                      </a:r>
                      <a:r>
                        <a:rPr sz="700" spc="5" dirty="0">
                          <a:latin typeface="Arial"/>
                          <a:cs typeface="Arial"/>
                        </a:rPr>
                        <a:t>affecting  </a:t>
                      </a:r>
                      <a:r>
                        <a:rPr sz="700" spc="10" dirty="0">
                          <a:latin typeface="Arial"/>
                          <a:cs typeface="Arial"/>
                        </a:rPr>
                        <a:t>developmental</a:t>
                      </a:r>
                      <a:r>
                        <a:rPr sz="700" spc="-5" dirty="0">
                          <a:latin typeface="Arial"/>
                          <a:cs typeface="Arial"/>
                        </a:rPr>
                        <a:t> progress.</a:t>
                      </a:r>
                      <a:endParaRPr sz="700">
                        <a:latin typeface="Arial"/>
                        <a:cs typeface="Arial"/>
                      </a:endParaRPr>
                    </a:p>
                    <a:p>
                      <a:pPr marL="211454" indent="-140335">
                        <a:lnSpc>
                          <a:spcPct val="100000"/>
                        </a:lnSpc>
                        <a:buChar char="•"/>
                        <a:tabLst>
                          <a:tab pos="212090" algn="l"/>
                        </a:tabLst>
                      </a:pPr>
                      <a:r>
                        <a:rPr sz="700" spc="-10" dirty="0">
                          <a:latin typeface="Arial"/>
                          <a:cs typeface="Arial"/>
                        </a:rPr>
                        <a:t>Self-harm </a:t>
                      </a:r>
                      <a:r>
                        <a:rPr sz="700" spc="10" dirty="0">
                          <a:latin typeface="Arial"/>
                          <a:cs typeface="Arial"/>
                        </a:rPr>
                        <a:t>with </a:t>
                      </a:r>
                      <a:r>
                        <a:rPr sz="700" spc="-5" dirty="0">
                          <a:latin typeface="Arial"/>
                          <a:cs typeface="Arial"/>
                        </a:rPr>
                        <a:t>suicidal </a:t>
                      </a:r>
                      <a:r>
                        <a:rPr sz="700" spc="10" dirty="0">
                          <a:latin typeface="Arial"/>
                          <a:cs typeface="Arial"/>
                        </a:rPr>
                        <a:t>ideation.</a:t>
                      </a:r>
                      <a:endParaRPr sz="700">
                        <a:latin typeface="Arial"/>
                        <a:cs typeface="Arial"/>
                      </a:endParaRPr>
                    </a:p>
                  </a:txBody>
                  <a:tcPr marL="0" marR="0" marT="6506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B48F"/>
                    </a:solidFill>
                  </a:tcPr>
                </a:tc>
                <a:tc>
                  <a:txBody>
                    <a:bodyPr/>
                    <a:lstStyle/>
                    <a:p>
                      <a:pPr marL="211454" indent="-140335">
                        <a:lnSpc>
                          <a:spcPct val="100000"/>
                        </a:lnSpc>
                        <a:spcBef>
                          <a:spcPts val="565"/>
                        </a:spcBef>
                        <a:buChar char="•"/>
                        <a:tabLst>
                          <a:tab pos="212090" algn="l"/>
                        </a:tabLst>
                      </a:pPr>
                      <a:r>
                        <a:rPr sz="700" spc="15" dirty="0">
                          <a:latin typeface="Arial"/>
                          <a:cs typeface="Arial"/>
                        </a:rPr>
                        <a:t>Non-mobile </a:t>
                      </a:r>
                      <a:r>
                        <a:rPr sz="700" spc="10" dirty="0">
                          <a:latin typeface="Arial"/>
                          <a:cs typeface="Arial"/>
                        </a:rPr>
                        <a:t>child with</a:t>
                      </a:r>
                      <a:r>
                        <a:rPr sz="700" spc="-55" dirty="0">
                          <a:latin typeface="Arial"/>
                          <a:cs typeface="Arial"/>
                        </a:rPr>
                        <a:t> </a:t>
                      </a:r>
                      <a:r>
                        <a:rPr sz="700" spc="-10" dirty="0">
                          <a:latin typeface="Arial"/>
                          <a:cs typeface="Arial"/>
                        </a:rPr>
                        <a:t>injury.</a:t>
                      </a:r>
                      <a:endParaRPr sz="700">
                        <a:latin typeface="Arial"/>
                        <a:cs typeface="Arial"/>
                      </a:endParaRPr>
                    </a:p>
                    <a:p>
                      <a:pPr marL="211454" indent="-140335">
                        <a:lnSpc>
                          <a:spcPct val="100000"/>
                        </a:lnSpc>
                        <a:buChar char="•"/>
                        <a:tabLst>
                          <a:tab pos="212090" algn="l"/>
                        </a:tabLst>
                      </a:pPr>
                      <a:r>
                        <a:rPr sz="700" spc="5" dirty="0">
                          <a:latin typeface="Arial"/>
                          <a:cs typeface="Arial"/>
                        </a:rPr>
                        <a:t>Non-organic </a:t>
                      </a:r>
                      <a:r>
                        <a:rPr sz="700" spc="-5" dirty="0">
                          <a:latin typeface="Arial"/>
                          <a:cs typeface="Arial"/>
                        </a:rPr>
                        <a:t>failure </a:t>
                      </a:r>
                      <a:r>
                        <a:rPr sz="700" spc="35" dirty="0">
                          <a:latin typeface="Arial"/>
                          <a:cs typeface="Arial"/>
                        </a:rPr>
                        <a:t>to</a:t>
                      </a:r>
                      <a:r>
                        <a:rPr sz="700" spc="-15" dirty="0">
                          <a:latin typeface="Arial"/>
                          <a:cs typeface="Arial"/>
                        </a:rPr>
                        <a:t> </a:t>
                      </a:r>
                      <a:r>
                        <a:rPr sz="700" spc="5" dirty="0">
                          <a:latin typeface="Arial"/>
                          <a:cs typeface="Arial"/>
                        </a:rPr>
                        <a:t>thrive.</a:t>
                      </a:r>
                      <a:endParaRPr sz="700">
                        <a:latin typeface="Arial"/>
                        <a:cs typeface="Arial"/>
                      </a:endParaRPr>
                    </a:p>
                    <a:p>
                      <a:pPr marL="211454" indent="-140335">
                        <a:lnSpc>
                          <a:spcPct val="100000"/>
                        </a:lnSpc>
                        <a:buChar char="•"/>
                        <a:tabLst>
                          <a:tab pos="212090" algn="l"/>
                        </a:tabLst>
                      </a:pPr>
                      <a:r>
                        <a:rPr sz="700" dirty="0">
                          <a:latin typeface="Arial"/>
                          <a:cs typeface="Arial"/>
                        </a:rPr>
                        <a:t>Profound </a:t>
                      </a:r>
                      <a:r>
                        <a:rPr sz="700" spc="5" dirty="0">
                          <a:latin typeface="Arial"/>
                          <a:cs typeface="Arial"/>
                        </a:rPr>
                        <a:t>permanent </a:t>
                      </a:r>
                      <a:r>
                        <a:rPr sz="700" spc="15" dirty="0">
                          <a:latin typeface="Arial"/>
                          <a:cs typeface="Arial"/>
                        </a:rPr>
                        <a:t>multiple</a:t>
                      </a:r>
                      <a:r>
                        <a:rPr sz="700" spc="-5" dirty="0">
                          <a:latin typeface="Arial"/>
                          <a:cs typeface="Arial"/>
                        </a:rPr>
                        <a:t> </a:t>
                      </a:r>
                      <a:r>
                        <a:rPr sz="700" dirty="0">
                          <a:latin typeface="Arial"/>
                          <a:cs typeface="Arial"/>
                        </a:rPr>
                        <a:t>disabilities.</a:t>
                      </a:r>
                      <a:endParaRPr sz="700">
                        <a:latin typeface="Arial"/>
                        <a:cs typeface="Arial"/>
                      </a:endParaRPr>
                    </a:p>
                    <a:p>
                      <a:pPr marL="211454" marR="162560" indent="-139700">
                        <a:lnSpc>
                          <a:spcPct val="100000"/>
                        </a:lnSpc>
                        <a:buChar char="•"/>
                        <a:tabLst>
                          <a:tab pos="212090" algn="l"/>
                        </a:tabLst>
                      </a:pPr>
                      <a:r>
                        <a:rPr sz="700" spc="-10" dirty="0">
                          <a:latin typeface="Arial"/>
                          <a:cs typeface="Arial"/>
                        </a:rPr>
                        <a:t>Persistent </a:t>
                      </a:r>
                      <a:r>
                        <a:rPr sz="700" spc="10" dirty="0">
                          <a:latin typeface="Arial"/>
                          <a:cs typeface="Arial"/>
                        </a:rPr>
                        <a:t>or </a:t>
                      </a:r>
                      <a:r>
                        <a:rPr sz="700" spc="15" dirty="0">
                          <a:latin typeface="Arial"/>
                          <a:cs typeface="Arial"/>
                        </a:rPr>
                        <a:t>multiple </a:t>
                      </a:r>
                      <a:r>
                        <a:rPr sz="700" spc="-5" dirty="0">
                          <a:latin typeface="Arial"/>
                          <a:cs typeface="Arial"/>
                        </a:rPr>
                        <a:t>relationships </a:t>
                      </a:r>
                      <a:r>
                        <a:rPr sz="700" spc="10" dirty="0">
                          <a:latin typeface="Arial"/>
                          <a:cs typeface="Arial"/>
                        </a:rPr>
                        <a:t>with </a:t>
                      </a:r>
                      <a:r>
                        <a:rPr sz="700" dirty="0">
                          <a:latin typeface="Arial"/>
                          <a:cs typeface="Arial"/>
                        </a:rPr>
                        <a:t>unknown adults  </a:t>
                      </a:r>
                      <a:r>
                        <a:rPr sz="700" spc="15" dirty="0">
                          <a:latin typeface="Arial"/>
                          <a:cs typeface="Arial"/>
                        </a:rPr>
                        <a:t>offending </a:t>
                      </a:r>
                      <a:r>
                        <a:rPr sz="700" dirty="0">
                          <a:latin typeface="Arial"/>
                          <a:cs typeface="Arial"/>
                        </a:rPr>
                        <a:t>behaviour resulting </a:t>
                      </a:r>
                      <a:r>
                        <a:rPr sz="700" spc="5" dirty="0">
                          <a:latin typeface="Arial"/>
                          <a:cs typeface="Arial"/>
                        </a:rPr>
                        <a:t>in </a:t>
                      </a:r>
                      <a:r>
                        <a:rPr sz="700" spc="-15" dirty="0">
                          <a:latin typeface="Arial"/>
                          <a:cs typeface="Arial"/>
                        </a:rPr>
                        <a:t>risk </a:t>
                      </a:r>
                      <a:r>
                        <a:rPr sz="700" spc="20" dirty="0">
                          <a:latin typeface="Arial"/>
                          <a:cs typeface="Arial"/>
                        </a:rPr>
                        <a:t>of </a:t>
                      </a:r>
                      <a:r>
                        <a:rPr sz="700" dirty="0">
                          <a:latin typeface="Arial"/>
                          <a:cs typeface="Arial"/>
                        </a:rPr>
                        <a:t>significant</a:t>
                      </a:r>
                      <a:r>
                        <a:rPr sz="700" spc="35" dirty="0">
                          <a:latin typeface="Arial"/>
                          <a:cs typeface="Arial"/>
                        </a:rPr>
                        <a:t> </a:t>
                      </a:r>
                      <a:r>
                        <a:rPr sz="700" spc="-5" dirty="0">
                          <a:latin typeface="Arial"/>
                          <a:cs typeface="Arial"/>
                        </a:rPr>
                        <a:t>harm.</a:t>
                      </a:r>
                      <a:endParaRPr sz="700">
                        <a:latin typeface="Arial"/>
                        <a:cs typeface="Arial"/>
                      </a:endParaRPr>
                    </a:p>
                    <a:p>
                      <a:pPr marL="211454" indent="-140335">
                        <a:lnSpc>
                          <a:spcPct val="100000"/>
                        </a:lnSpc>
                        <a:buChar char="•"/>
                        <a:tabLst>
                          <a:tab pos="212090" algn="l"/>
                        </a:tabLst>
                      </a:pPr>
                      <a:r>
                        <a:rPr sz="700" dirty="0">
                          <a:latin typeface="Arial"/>
                          <a:cs typeface="Arial"/>
                        </a:rPr>
                        <a:t>Frequently </a:t>
                      </a:r>
                      <a:r>
                        <a:rPr sz="700" spc="-5" dirty="0">
                          <a:latin typeface="Arial"/>
                          <a:cs typeface="Arial"/>
                        </a:rPr>
                        <a:t>missing </a:t>
                      </a:r>
                      <a:r>
                        <a:rPr sz="700" spc="10" dirty="0">
                          <a:latin typeface="Arial"/>
                          <a:cs typeface="Arial"/>
                        </a:rPr>
                        <a:t>from</a:t>
                      </a:r>
                      <a:r>
                        <a:rPr sz="700" dirty="0">
                          <a:latin typeface="Arial"/>
                          <a:cs typeface="Arial"/>
                        </a:rPr>
                        <a:t> </a:t>
                      </a:r>
                      <a:r>
                        <a:rPr sz="700" spc="5" dirty="0">
                          <a:latin typeface="Arial"/>
                          <a:cs typeface="Arial"/>
                        </a:rPr>
                        <a:t>home.</a:t>
                      </a:r>
                      <a:endParaRPr sz="700">
                        <a:latin typeface="Arial"/>
                        <a:cs typeface="Arial"/>
                      </a:endParaRPr>
                    </a:p>
                    <a:p>
                      <a:pPr marL="211454" indent="-140335">
                        <a:lnSpc>
                          <a:spcPct val="100000"/>
                        </a:lnSpc>
                        <a:buChar char="•"/>
                        <a:tabLst>
                          <a:tab pos="212090" algn="l"/>
                        </a:tabLst>
                      </a:pPr>
                      <a:r>
                        <a:rPr sz="700" spc="10" dirty="0">
                          <a:latin typeface="Arial"/>
                          <a:cs typeface="Arial"/>
                        </a:rPr>
                        <a:t>High </a:t>
                      </a:r>
                      <a:r>
                        <a:rPr sz="700" dirty="0">
                          <a:latin typeface="Arial"/>
                          <a:cs typeface="Arial"/>
                        </a:rPr>
                        <a:t>level </a:t>
                      </a:r>
                      <a:r>
                        <a:rPr sz="700" spc="10" dirty="0">
                          <a:latin typeface="Arial"/>
                          <a:cs typeface="Arial"/>
                        </a:rPr>
                        <a:t>emotional </a:t>
                      </a:r>
                      <a:r>
                        <a:rPr sz="700" dirty="0">
                          <a:latin typeface="Arial"/>
                          <a:cs typeface="Arial"/>
                        </a:rPr>
                        <a:t>health</a:t>
                      </a:r>
                      <a:r>
                        <a:rPr sz="700" spc="-25" dirty="0">
                          <a:latin typeface="Arial"/>
                          <a:cs typeface="Arial"/>
                        </a:rPr>
                        <a:t> issues.</a:t>
                      </a:r>
                      <a:endParaRPr sz="700">
                        <a:latin typeface="Arial"/>
                        <a:cs typeface="Arial"/>
                      </a:endParaRPr>
                    </a:p>
                    <a:p>
                      <a:pPr marL="211454" indent="-140335">
                        <a:lnSpc>
                          <a:spcPct val="100000"/>
                        </a:lnSpc>
                        <a:buChar char="•"/>
                        <a:tabLst>
                          <a:tab pos="212090" algn="l"/>
                        </a:tabLst>
                      </a:pPr>
                      <a:r>
                        <a:rPr sz="700" spc="10" dirty="0">
                          <a:latin typeface="Arial"/>
                          <a:cs typeface="Arial"/>
                        </a:rPr>
                        <a:t>Drug/alcohol </a:t>
                      </a:r>
                      <a:r>
                        <a:rPr sz="700" spc="-15" dirty="0">
                          <a:latin typeface="Arial"/>
                          <a:cs typeface="Arial"/>
                        </a:rPr>
                        <a:t>misuse </a:t>
                      </a:r>
                      <a:r>
                        <a:rPr sz="700" spc="5" dirty="0">
                          <a:latin typeface="Arial"/>
                          <a:cs typeface="Arial"/>
                        </a:rPr>
                        <a:t>affecting </a:t>
                      </a:r>
                      <a:r>
                        <a:rPr sz="700" spc="10" dirty="0">
                          <a:latin typeface="Arial"/>
                          <a:cs typeface="Arial"/>
                        </a:rPr>
                        <a:t>development.</a:t>
                      </a:r>
                      <a:endParaRPr sz="700">
                        <a:latin typeface="Arial"/>
                        <a:cs typeface="Arial"/>
                      </a:endParaRPr>
                    </a:p>
                    <a:p>
                      <a:pPr marL="211454" indent="-140335">
                        <a:lnSpc>
                          <a:spcPct val="100000"/>
                        </a:lnSpc>
                        <a:buChar char="•"/>
                        <a:tabLst>
                          <a:tab pos="212090" algn="l"/>
                        </a:tabLst>
                      </a:pPr>
                      <a:r>
                        <a:rPr sz="700" spc="-20" dirty="0">
                          <a:latin typeface="Arial"/>
                          <a:cs typeface="Arial"/>
                        </a:rPr>
                        <a:t>Teenage </a:t>
                      </a:r>
                      <a:r>
                        <a:rPr sz="700" dirty="0">
                          <a:latin typeface="Arial"/>
                          <a:cs typeface="Arial"/>
                        </a:rPr>
                        <a:t>pregnancy </a:t>
                      </a:r>
                      <a:r>
                        <a:rPr sz="700" spc="5" dirty="0">
                          <a:latin typeface="Arial"/>
                          <a:cs typeface="Arial"/>
                        </a:rPr>
                        <a:t>under </a:t>
                      </a:r>
                      <a:r>
                        <a:rPr sz="700" spc="-5" dirty="0">
                          <a:latin typeface="Arial"/>
                          <a:cs typeface="Arial"/>
                        </a:rPr>
                        <a:t>13</a:t>
                      </a:r>
                      <a:r>
                        <a:rPr sz="700" spc="10" dirty="0">
                          <a:latin typeface="Arial"/>
                          <a:cs typeface="Arial"/>
                        </a:rPr>
                        <a:t> </a:t>
                      </a:r>
                      <a:r>
                        <a:rPr sz="700" spc="-20" dirty="0">
                          <a:latin typeface="Arial"/>
                          <a:cs typeface="Arial"/>
                        </a:rPr>
                        <a:t>years.</a:t>
                      </a:r>
                      <a:endParaRPr sz="700">
                        <a:latin typeface="Arial"/>
                        <a:cs typeface="Arial"/>
                      </a:endParaRPr>
                    </a:p>
                    <a:p>
                      <a:pPr marL="211454" indent="-140335">
                        <a:lnSpc>
                          <a:spcPct val="100000"/>
                        </a:lnSpc>
                        <a:buChar char="•"/>
                        <a:tabLst>
                          <a:tab pos="212090" algn="l"/>
                        </a:tabLst>
                      </a:pPr>
                      <a:r>
                        <a:rPr sz="700" spc="10" dirty="0">
                          <a:latin typeface="Arial"/>
                          <a:cs typeface="Arial"/>
                        </a:rPr>
                        <a:t>Complex </a:t>
                      </a:r>
                      <a:r>
                        <a:rPr sz="700" spc="5" dirty="0">
                          <a:latin typeface="Arial"/>
                          <a:cs typeface="Arial"/>
                        </a:rPr>
                        <a:t>mental </a:t>
                      </a:r>
                      <a:r>
                        <a:rPr sz="700" dirty="0">
                          <a:latin typeface="Arial"/>
                          <a:cs typeface="Arial"/>
                        </a:rPr>
                        <a:t>health </a:t>
                      </a:r>
                      <a:r>
                        <a:rPr sz="700" spc="-30" dirty="0">
                          <a:latin typeface="Arial"/>
                          <a:cs typeface="Arial"/>
                        </a:rPr>
                        <a:t>issues </a:t>
                      </a:r>
                      <a:r>
                        <a:rPr sz="700" spc="5" dirty="0">
                          <a:latin typeface="Arial"/>
                          <a:cs typeface="Arial"/>
                        </a:rPr>
                        <a:t>affecting</a:t>
                      </a:r>
                      <a:r>
                        <a:rPr sz="700" spc="30" dirty="0">
                          <a:latin typeface="Arial"/>
                          <a:cs typeface="Arial"/>
                        </a:rPr>
                        <a:t> </a:t>
                      </a:r>
                      <a:r>
                        <a:rPr sz="700" spc="10" dirty="0">
                          <a:latin typeface="Arial"/>
                          <a:cs typeface="Arial"/>
                        </a:rPr>
                        <a:t>development.</a:t>
                      </a:r>
                      <a:endParaRPr sz="700">
                        <a:latin typeface="Arial"/>
                        <a:cs typeface="Arial"/>
                      </a:endParaRPr>
                    </a:p>
                    <a:p>
                      <a:pPr marL="211454" indent="-140335">
                        <a:lnSpc>
                          <a:spcPct val="100000"/>
                        </a:lnSpc>
                        <a:buChar char="•"/>
                        <a:tabLst>
                          <a:tab pos="212090" algn="l"/>
                        </a:tabLst>
                      </a:pPr>
                      <a:r>
                        <a:rPr sz="700" spc="5" dirty="0">
                          <a:latin typeface="Arial"/>
                          <a:cs typeface="Arial"/>
                        </a:rPr>
                        <a:t>Hygiene </a:t>
                      </a:r>
                      <a:r>
                        <a:rPr sz="700" dirty="0">
                          <a:latin typeface="Arial"/>
                          <a:cs typeface="Arial"/>
                        </a:rPr>
                        <a:t>and </a:t>
                      </a:r>
                      <a:r>
                        <a:rPr sz="700" spc="5" dirty="0">
                          <a:latin typeface="Arial"/>
                          <a:cs typeface="Arial"/>
                        </a:rPr>
                        <a:t>presentation </a:t>
                      </a:r>
                      <a:r>
                        <a:rPr sz="700" spc="-10" dirty="0">
                          <a:latin typeface="Arial"/>
                          <a:cs typeface="Arial"/>
                        </a:rPr>
                        <a:t>concerns </a:t>
                      </a:r>
                      <a:r>
                        <a:rPr sz="700" dirty="0">
                          <a:latin typeface="Arial"/>
                          <a:cs typeface="Arial"/>
                        </a:rPr>
                        <a:t>resulting </a:t>
                      </a:r>
                      <a:r>
                        <a:rPr sz="700" spc="5" dirty="0">
                          <a:latin typeface="Arial"/>
                          <a:cs typeface="Arial"/>
                        </a:rPr>
                        <a:t>in isolation.</a:t>
                      </a:r>
                      <a:endParaRPr sz="700">
                        <a:latin typeface="Arial"/>
                        <a:cs typeface="Arial"/>
                      </a:endParaRPr>
                    </a:p>
                    <a:p>
                      <a:pPr marL="211454" indent="-140335">
                        <a:lnSpc>
                          <a:spcPct val="100000"/>
                        </a:lnSpc>
                        <a:buChar char="•"/>
                        <a:tabLst>
                          <a:tab pos="212090" algn="l"/>
                        </a:tabLst>
                      </a:pPr>
                      <a:r>
                        <a:rPr sz="700" spc="5" dirty="0">
                          <a:latin typeface="Arial"/>
                          <a:cs typeface="Arial"/>
                        </a:rPr>
                        <a:t>Challenging </a:t>
                      </a:r>
                      <a:r>
                        <a:rPr sz="700" dirty="0">
                          <a:latin typeface="Arial"/>
                          <a:cs typeface="Arial"/>
                        </a:rPr>
                        <a:t>behaviour resulting </a:t>
                      </a:r>
                      <a:r>
                        <a:rPr sz="700" spc="5" dirty="0">
                          <a:latin typeface="Arial"/>
                          <a:cs typeface="Arial"/>
                        </a:rPr>
                        <a:t>in </a:t>
                      </a:r>
                      <a:r>
                        <a:rPr sz="700" spc="-15" dirty="0">
                          <a:latin typeface="Arial"/>
                          <a:cs typeface="Arial"/>
                        </a:rPr>
                        <a:t>serious risk </a:t>
                      </a:r>
                      <a:r>
                        <a:rPr sz="700" spc="20" dirty="0">
                          <a:latin typeface="Arial"/>
                          <a:cs typeface="Arial"/>
                        </a:rPr>
                        <a:t>of</a:t>
                      </a:r>
                      <a:r>
                        <a:rPr sz="700" spc="55" dirty="0">
                          <a:latin typeface="Arial"/>
                          <a:cs typeface="Arial"/>
                        </a:rPr>
                        <a:t> </a:t>
                      </a:r>
                      <a:r>
                        <a:rPr sz="700" spc="-5" dirty="0">
                          <a:latin typeface="Arial"/>
                          <a:cs typeface="Arial"/>
                        </a:rPr>
                        <a:t>harm.</a:t>
                      </a:r>
                      <a:endParaRPr sz="700">
                        <a:latin typeface="Arial"/>
                        <a:cs typeface="Arial"/>
                      </a:endParaRPr>
                    </a:p>
                  </a:txBody>
                  <a:tcPr marL="0" marR="0" marT="6506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A190"/>
                    </a:solidFill>
                  </a:tcPr>
                </a:tc>
                <a:extLst>
                  <a:ext uri="{0D108BD9-81ED-4DB2-BD59-A6C34878D82A}">
                    <a16:rowId xmlns:a16="http://schemas.microsoft.com/office/drawing/2014/main" val="10001"/>
                  </a:ext>
                </a:extLst>
              </a:tr>
              <a:tr h="2040034">
                <a:tc>
                  <a:txBody>
                    <a:bodyPr/>
                    <a:lstStyle/>
                    <a:p>
                      <a:pPr>
                        <a:lnSpc>
                          <a:spcPct val="100000"/>
                        </a:lnSpc>
                        <a:spcBef>
                          <a:spcPts val="45"/>
                        </a:spcBef>
                      </a:pPr>
                      <a:endParaRPr sz="1100">
                        <a:latin typeface="Times New Roman"/>
                        <a:cs typeface="Times New Roman"/>
                      </a:endParaRPr>
                    </a:p>
                    <a:p>
                      <a:pPr marL="86995">
                        <a:lnSpc>
                          <a:spcPct val="100000"/>
                        </a:lnSpc>
                      </a:pPr>
                      <a:r>
                        <a:rPr sz="800" b="1" spc="-35" dirty="0">
                          <a:latin typeface="Arial"/>
                          <a:cs typeface="Arial"/>
                        </a:rPr>
                        <a:t>PARENTAL</a:t>
                      </a:r>
                      <a:r>
                        <a:rPr sz="800" b="1" spc="10" dirty="0">
                          <a:latin typeface="Arial"/>
                          <a:cs typeface="Arial"/>
                        </a:rPr>
                        <a:t> </a:t>
                      </a:r>
                      <a:r>
                        <a:rPr sz="800" b="1" spc="-25" dirty="0">
                          <a:latin typeface="Arial"/>
                          <a:cs typeface="Arial"/>
                        </a:rPr>
                        <a:t>CAPACITY</a:t>
                      </a:r>
                      <a:endParaRPr sz="800">
                        <a:latin typeface="Arial"/>
                        <a:cs typeface="Arial"/>
                      </a:endParaRPr>
                    </a:p>
                  </a:txBody>
                  <a:tcPr marL="0" marR="0" marT="5182" marB="0" vert="vert270">
                    <a:lnT w="12700">
                      <a:solidFill>
                        <a:srgbClr val="FFFFFF"/>
                      </a:solidFill>
                      <a:prstDash val="solid"/>
                    </a:lnT>
                    <a:lnB w="12700">
                      <a:solidFill>
                        <a:srgbClr val="FFFFFF"/>
                      </a:solidFill>
                      <a:prstDash val="solid"/>
                    </a:lnB>
                    <a:solidFill>
                      <a:srgbClr val="94959A"/>
                    </a:solidFill>
                  </a:tcPr>
                </a:tc>
                <a:tc>
                  <a:txBody>
                    <a:bodyPr/>
                    <a:lstStyle/>
                    <a:p>
                      <a:pPr marL="173355" marR="112395" indent="-101600">
                        <a:lnSpc>
                          <a:spcPct val="100000"/>
                        </a:lnSpc>
                        <a:spcBef>
                          <a:spcPts val="565"/>
                        </a:spcBef>
                        <a:buChar char="•"/>
                        <a:tabLst>
                          <a:tab pos="173990" algn="l"/>
                        </a:tabLst>
                      </a:pPr>
                      <a:r>
                        <a:rPr sz="700" spc="-25" dirty="0">
                          <a:latin typeface="Arial"/>
                          <a:cs typeface="Arial"/>
                        </a:rPr>
                        <a:t>Accesses </a:t>
                      </a:r>
                      <a:r>
                        <a:rPr sz="700" spc="-20" dirty="0">
                          <a:latin typeface="Arial"/>
                          <a:cs typeface="Arial"/>
                        </a:rPr>
                        <a:t>services  </a:t>
                      </a:r>
                      <a:r>
                        <a:rPr sz="700" spc="10" dirty="0">
                          <a:latin typeface="Arial"/>
                          <a:cs typeface="Arial"/>
                        </a:rPr>
                        <a:t>appropriately e.g. </a:t>
                      </a:r>
                      <a:r>
                        <a:rPr sz="700" dirty="0">
                          <a:latin typeface="Arial"/>
                          <a:cs typeface="Arial"/>
                        </a:rPr>
                        <a:t>health</a:t>
                      </a:r>
                      <a:r>
                        <a:rPr sz="700" spc="-65" dirty="0">
                          <a:latin typeface="Arial"/>
                          <a:cs typeface="Arial"/>
                        </a:rPr>
                        <a:t> </a:t>
                      </a:r>
                      <a:r>
                        <a:rPr sz="700" dirty="0">
                          <a:latin typeface="Arial"/>
                          <a:cs typeface="Arial"/>
                        </a:rPr>
                        <a:t>and  </a:t>
                      </a:r>
                      <a:r>
                        <a:rPr sz="700" spc="5" dirty="0">
                          <a:latin typeface="Arial"/>
                          <a:cs typeface="Arial"/>
                        </a:rPr>
                        <a:t>education.</a:t>
                      </a:r>
                      <a:endParaRPr sz="700" dirty="0">
                        <a:latin typeface="Arial"/>
                        <a:cs typeface="Arial"/>
                      </a:endParaRPr>
                    </a:p>
                    <a:p>
                      <a:pPr marL="173355" marR="71120" indent="-101600">
                        <a:lnSpc>
                          <a:spcPct val="100000"/>
                        </a:lnSpc>
                        <a:buChar char="•"/>
                        <a:tabLst>
                          <a:tab pos="173990" algn="l"/>
                        </a:tabLst>
                      </a:pPr>
                      <a:r>
                        <a:rPr sz="700" spc="15" dirty="0">
                          <a:latin typeface="Arial"/>
                          <a:cs typeface="Arial"/>
                        </a:rPr>
                        <a:t>Appropriate </a:t>
                      </a:r>
                      <a:r>
                        <a:rPr sz="700" spc="10" dirty="0">
                          <a:latin typeface="Arial"/>
                          <a:cs typeface="Arial"/>
                        </a:rPr>
                        <a:t>feeding, </a:t>
                      </a:r>
                      <a:r>
                        <a:rPr sz="700" spc="25" dirty="0">
                          <a:latin typeface="Arial"/>
                          <a:cs typeface="Arial"/>
                        </a:rPr>
                        <a:t>diet</a:t>
                      </a:r>
                      <a:r>
                        <a:rPr sz="700" spc="-55" dirty="0">
                          <a:latin typeface="Arial"/>
                          <a:cs typeface="Arial"/>
                        </a:rPr>
                        <a:t> </a:t>
                      </a:r>
                      <a:r>
                        <a:rPr sz="700" dirty="0">
                          <a:latin typeface="Arial"/>
                          <a:cs typeface="Arial"/>
                        </a:rPr>
                        <a:t>and  </a:t>
                      </a:r>
                      <a:r>
                        <a:rPr sz="700" spc="15" dirty="0">
                          <a:latin typeface="Arial"/>
                          <a:cs typeface="Arial"/>
                        </a:rPr>
                        <a:t>nutrition </a:t>
                      </a:r>
                      <a:r>
                        <a:rPr sz="700" dirty="0">
                          <a:latin typeface="Arial"/>
                          <a:cs typeface="Arial"/>
                        </a:rPr>
                        <a:t>resulting </a:t>
                      </a:r>
                      <a:r>
                        <a:rPr sz="700" spc="5" dirty="0">
                          <a:latin typeface="Arial"/>
                          <a:cs typeface="Arial"/>
                        </a:rPr>
                        <a:t>in </a:t>
                      </a:r>
                      <a:r>
                        <a:rPr sz="700" dirty="0">
                          <a:latin typeface="Arial"/>
                          <a:cs typeface="Arial"/>
                        </a:rPr>
                        <a:t>age  </a:t>
                      </a:r>
                      <a:r>
                        <a:rPr sz="700" spc="10" dirty="0">
                          <a:latin typeface="Arial"/>
                          <a:cs typeface="Arial"/>
                        </a:rPr>
                        <a:t>appropriate</a:t>
                      </a:r>
                      <a:r>
                        <a:rPr sz="700" spc="-5" dirty="0">
                          <a:latin typeface="Arial"/>
                          <a:cs typeface="Arial"/>
                        </a:rPr>
                        <a:t> </a:t>
                      </a:r>
                      <a:r>
                        <a:rPr sz="700" spc="10" dirty="0">
                          <a:latin typeface="Arial"/>
                          <a:cs typeface="Arial"/>
                        </a:rPr>
                        <a:t>growth.</a:t>
                      </a:r>
                      <a:endParaRPr sz="700" dirty="0">
                        <a:latin typeface="Arial"/>
                        <a:cs typeface="Arial"/>
                      </a:endParaRPr>
                    </a:p>
                    <a:p>
                      <a:pPr marL="173355" marR="375920" indent="-101600">
                        <a:lnSpc>
                          <a:spcPct val="100000"/>
                        </a:lnSpc>
                        <a:buChar char="•"/>
                        <a:tabLst>
                          <a:tab pos="173990" algn="l"/>
                        </a:tabLst>
                      </a:pPr>
                      <a:r>
                        <a:rPr sz="700" spc="-15" dirty="0">
                          <a:latin typeface="Arial"/>
                          <a:cs typeface="Arial"/>
                        </a:rPr>
                        <a:t>Parent </a:t>
                      </a:r>
                      <a:r>
                        <a:rPr sz="700" spc="-20" dirty="0">
                          <a:latin typeface="Arial"/>
                          <a:cs typeface="Arial"/>
                        </a:rPr>
                        <a:t>ensures </a:t>
                      </a:r>
                      <a:r>
                        <a:rPr sz="700" spc="10" dirty="0">
                          <a:latin typeface="Arial"/>
                          <a:cs typeface="Arial"/>
                        </a:rPr>
                        <a:t>child </a:t>
                      </a:r>
                      <a:r>
                        <a:rPr sz="700" spc="-25" dirty="0">
                          <a:latin typeface="Arial"/>
                          <a:cs typeface="Arial"/>
                        </a:rPr>
                        <a:t>is  </a:t>
                      </a:r>
                      <a:r>
                        <a:rPr sz="700" spc="15" dirty="0">
                          <a:latin typeface="Arial"/>
                          <a:cs typeface="Arial"/>
                        </a:rPr>
                        <a:t>protected </a:t>
                      </a:r>
                      <a:r>
                        <a:rPr sz="700" spc="10" dirty="0">
                          <a:latin typeface="Arial"/>
                          <a:cs typeface="Arial"/>
                        </a:rPr>
                        <a:t>from</a:t>
                      </a:r>
                      <a:r>
                        <a:rPr sz="700" spc="-55" dirty="0">
                          <a:latin typeface="Arial"/>
                          <a:cs typeface="Arial"/>
                        </a:rPr>
                        <a:t> </a:t>
                      </a:r>
                      <a:r>
                        <a:rPr sz="700" spc="-5" dirty="0">
                          <a:latin typeface="Arial"/>
                          <a:cs typeface="Arial"/>
                        </a:rPr>
                        <a:t>danger.</a:t>
                      </a:r>
                      <a:endParaRPr sz="700" dirty="0">
                        <a:latin typeface="Arial"/>
                        <a:cs typeface="Arial"/>
                      </a:endParaRPr>
                    </a:p>
                    <a:p>
                      <a:pPr marL="173355" indent="-102235">
                        <a:lnSpc>
                          <a:spcPct val="100000"/>
                        </a:lnSpc>
                        <a:buChar char="•"/>
                        <a:tabLst>
                          <a:tab pos="173990" algn="l"/>
                        </a:tabLst>
                      </a:pPr>
                      <a:r>
                        <a:rPr sz="700" spc="25" dirty="0">
                          <a:latin typeface="Arial"/>
                          <a:cs typeface="Arial"/>
                        </a:rPr>
                        <a:t>Good</a:t>
                      </a:r>
                      <a:r>
                        <a:rPr sz="700" spc="-5" dirty="0">
                          <a:latin typeface="Arial"/>
                          <a:cs typeface="Arial"/>
                        </a:rPr>
                        <a:t> </a:t>
                      </a:r>
                      <a:r>
                        <a:rPr sz="700" dirty="0">
                          <a:latin typeface="Arial"/>
                          <a:cs typeface="Arial"/>
                        </a:rPr>
                        <a:t>attachments.</a:t>
                      </a:r>
                    </a:p>
                    <a:p>
                      <a:pPr marL="173355" marR="278130" indent="-101600">
                        <a:lnSpc>
                          <a:spcPct val="100000"/>
                        </a:lnSpc>
                        <a:buChar char="•"/>
                        <a:tabLst>
                          <a:tab pos="173990" algn="l"/>
                        </a:tabLst>
                      </a:pPr>
                      <a:r>
                        <a:rPr sz="700" spc="-15" dirty="0">
                          <a:latin typeface="Arial"/>
                          <a:cs typeface="Arial"/>
                        </a:rPr>
                        <a:t>Parent </a:t>
                      </a:r>
                      <a:r>
                        <a:rPr sz="700" spc="5" dirty="0">
                          <a:latin typeface="Arial"/>
                          <a:cs typeface="Arial"/>
                        </a:rPr>
                        <a:t>able </a:t>
                      </a:r>
                      <a:r>
                        <a:rPr sz="700" spc="35" dirty="0">
                          <a:latin typeface="Arial"/>
                          <a:cs typeface="Arial"/>
                        </a:rPr>
                        <a:t>to</a:t>
                      </a:r>
                      <a:r>
                        <a:rPr sz="700" spc="-55" dirty="0">
                          <a:latin typeface="Arial"/>
                          <a:cs typeface="Arial"/>
                        </a:rPr>
                        <a:t> </a:t>
                      </a:r>
                      <a:r>
                        <a:rPr sz="700" spc="15" dirty="0">
                          <a:latin typeface="Arial"/>
                          <a:cs typeface="Arial"/>
                        </a:rPr>
                        <a:t>implement  </a:t>
                      </a:r>
                      <a:r>
                        <a:rPr sz="700" spc="10" dirty="0">
                          <a:latin typeface="Arial"/>
                          <a:cs typeface="Arial"/>
                        </a:rPr>
                        <a:t>appropriate</a:t>
                      </a:r>
                      <a:r>
                        <a:rPr sz="700" spc="-10" dirty="0">
                          <a:latin typeface="Arial"/>
                          <a:cs typeface="Arial"/>
                        </a:rPr>
                        <a:t> </a:t>
                      </a:r>
                      <a:r>
                        <a:rPr sz="700" dirty="0">
                          <a:latin typeface="Arial"/>
                          <a:cs typeface="Arial"/>
                        </a:rPr>
                        <a:t>boundaries.</a:t>
                      </a:r>
                    </a:p>
                    <a:p>
                      <a:pPr marL="173355" marR="74930" indent="-101600">
                        <a:lnSpc>
                          <a:spcPct val="100000"/>
                        </a:lnSpc>
                        <a:buChar char="•"/>
                        <a:tabLst>
                          <a:tab pos="173990" algn="l"/>
                        </a:tabLst>
                      </a:pPr>
                      <a:r>
                        <a:rPr sz="700" spc="-20" dirty="0">
                          <a:latin typeface="Arial"/>
                          <a:cs typeface="Arial"/>
                        </a:rPr>
                        <a:t>Parents </a:t>
                      </a:r>
                      <a:r>
                        <a:rPr sz="700" spc="5" dirty="0">
                          <a:latin typeface="Arial"/>
                          <a:cs typeface="Arial"/>
                        </a:rPr>
                        <a:t>respond  </a:t>
                      </a:r>
                      <a:r>
                        <a:rPr sz="700" spc="10" dirty="0">
                          <a:latin typeface="Arial"/>
                          <a:cs typeface="Arial"/>
                        </a:rPr>
                        <a:t>appropriately </a:t>
                      </a:r>
                      <a:r>
                        <a:rPr sz="700" spc="35" dirty="0">
                          <a:latin typeface="Arial"/>
                          <a:cs typeface="Arial"/>
                        </a:rPr>
                        <a:t>to </a:t>
                      </a:r>
                      <a:r>
                        <a:rPr sz="700" spc="-5" dirty="0">
                          <a:latin typeface="Arial"/>
                          <a:cs typeface="Arial"/>
                        </a:rPr>
                        <a:t>advice</a:t>
                      </a:r>
                      <a:r>
                        <a:rPr sz="700" spc="-90" dirty="0">
                          <a:latin typeface="Arial"/>
                          <a:cs typeface="Arial"/>
                        </a:rPr>
                        <a:t> </a:t>
                      </a:r>
                      <a:r>
                        <a:rPr sz="700" spc="5" dirty="0">
                          <a:latin typeface="Arial"/>
                          <a:cs typeface="Arial"/>
                        </a:rPr>
                        <a:t>given.</a:t>
                      </a:r>
                      <a:endParaRPr sz="700" dirty="0">
                        <a:latin typeface="Arial"/>
                        <a:cs typeface="Arial"/>
                      </a:endParaRPr>
                    </a:p>
                  </a:txBody>
                  <a:tcPr marL="0" marR="0" marT="65068" marB="0">
                    <a:lnR w="12700">
                      <a:solidFill>
                        <a:srgbClr val="FFFFFF"/>
                      </a:solidFill>
                      <a:prstDash val="solid"/>
                    </a:lnR>
                    <a:lnT w="12700">
                      <a:solidFill>
                        <a:srgbClr val="FFFFFF"/>
                      </a:solidFill>
                      <a:prstDash val="solid"/>
                    </a:lnT>
                    <a:lnB w="12700">
                      <a:solidFill>
                        <a:srgbClr val="FFFFFF"/>
                      </a:solidFill>
                      <a:prstDash val="solid"/>
                    </a:lnB>
                    <a:solidFill>
                      <a:srgbClr val="B0D199"/>
                    </a:solidFill>
                  </a:tcPr>
                </a:tc>
                <a:tc>
                  <a:txBody>
                    <a:bodyPr/>
                    <a:lstStyle/>
                    <a:p>
                      <a:pPr marL="211454" indent="-140335">
                        <a:lnSpc>
                          <a:spcPct val="100000"/>
                        </a:lnSpc>
                        <a:spcBef>
                          <a:spcPts val="565"/>
                        </a:spcBef>
                        <a:buChar char="•"/>
                        <a:tabLst>
                          <a:tab pos="212090" algn="l"/>
                        </a:tabLst>
                      </a:pPr>
                      <a:r>
                        <a:rPr sz="700" spc="-5" dirty="0">
                          <a:latin typeface="Arial"/>
                          <a:cs typeface="Arial"/>
                        </a:rPr>
                        <a:t>Poor supervision </a:t>
                      </a:r>
                      <a:r>
                        <a:rPr sz="700" spc="20" dirty="0">
                          <a:latin typeface="Arial"/>
                          <a:cs typeface="Arial"/>
                        </a:rPr>
                        <a:t>of </a:t>
                      </a:r>
                      <a:r>
                        <a:rPr sz="700" spc="10" dirty="0">
                          <a:latin typeface="Arial"/>
                          <a:cs typeface="Arial"/>
                        </a:rPr>
                        <a:t>the</a:t>
                      </a:r>
                      <a:r>
                        <a:rPr sz="700" spc="-15" dirty="0">
                          <a:latin typeface="Arial"/>
                          <a:cs typeface="Arial"/>
                        </a:rPr>
                        <a:t> </a:t>
                      </a:r>
                      <a:r>
                        <a:rPr sz="700" spc="5" dirty="0">
                          <a:latin typeface="Arial"/>
                          <a:cs typeface="Arial"/>
                        </a:rPr>
                        <a:t>child.</a:t>
                      </a:r>
                      <a:endParaRPr sz="700">
                        <a:latin typeface="Arial"/>
                        <a:cs typeface="Arial"/>
                      </a:endParaRPr>
                    </a:p>
                    <a:p>
                      <a:pPr marL="211454" marR="115570" indent="-139700">
                        <a:lnSpc>
                          <a:spcPct val="100000"/>
                        </a:lnSpc>
                        <a:buChar char="•"/>
                        <a:tabLst>
                          <a:tab pos="212090" algn="l"/>
                        </a:tabLst>
                      </a:pPr>
                      <a:r>
                        <a:rPr sz="700" spc="-5" dirty="0">
                          <a:latin typeface="Arial"/>
                          <a:cs typeface="Arial"/>
                        </a:rPr>
                        <a:t>Missed </a:t>
                      </a:r>
                      <a:r>
                        <a:rPr sz="700" dirty="0">
                          <a:latin typeface="Arial"/>
                          <a:cs typeface="Arial"/>
                        </a:rPr>
                        <a:t>health </a:t>
                      </a:r>
                      <a:r>
                        <a:rPr sz="700" spc="10" dirty="0">
                          <a:latin typeface="Arial"/>
                          <a:cs typeface="Arial"/>
                        </a:rPr>
                        <a:t>appointments with</a:t>
                      </a:r>
                      <a:r>
                        <a:rPr sz="700" spc="5" dirty="0">
                          <a:latin typeface="Arial"/>
                          <a:cs typeface="Arial"/>
                        </a:rPr>
                        <a:t> </a:t>
                      </a:r>
                      <a:r>
                        <a:rPr sz="700" dirty="0">
                          <a:latin typeface="Arial"/>
                          <a:cs typeface="Arial"/>
                        </a:rPr>
                        <a:t>unscheduled  </a:t>
                      </a:r>
                      <a:r>
                        <a:rPr sz="700" spc="-5" dirty="0">
                          <a:latin typeface="Arial"/>
                          <a:cs typeface="Arial"/>
                        </a:rPr>
                        <a:t>attendances </a:t>
                      </a:r>
                      <a:r>
                        <a:rPr sz="700" spc="5" dirty="0">
                          <a:latin typeface="Arial"/>
                          <a:cs typeface="Arial"/>
                        </a:rPr>
                        <a:t>at </a:t>
                      </a:r>
                      <a:r>
                        <a:rPr sz="700" spc="-40" dirty="0">
                          <a:latin typeface="Arial"/>
                          <a:cs typeface="Arial"/>
                        </a:rPr>
                        <a:t>GP </a:t>
                      </a:r>
                      <a:r>
                        <a:rPr sz="700" dirty="0">
                          <a:latin typeface="Arial"/>
                          <a:cs typeface="Arial"/>
                        </a:rPr>
                        <a:t>and </a:t>
                      </a:r>
                      <a:r>
                        <a:rPr sz="700" spc="-10" dirty="0">
                          <a:latin typeface="Arial"/>
                          <a:cs typeface="Arial"/>
                        </a:rPr>
                        <a:t>walk </a:t>
                      </a:r>
                      <a:r>
                        <a:rPr sz="700" spc="5" dirty="0">
                          <a:latin typeface="Arial"/>
                          <a:cs typeface="Arial"/>
                        </a:rPr>
                        <a:t>in</a:t>
                      </a:r>
                      <a:r>
                        <a:rPr sz="700" spc="55" dirty="0">
                          <a:latin typeface="Arial"/>
                          <a:cs typeface="Arial"/>
                        </a:rPr>
                        <a:t> </a:t>
                      </a:r>
                      <a:r>
                        <a:rPr sz="700" spc="-10" dirty="0">
                          <a:latin typeface="Arial"/>
                          <a:cs typeface="Arial"/>
                        </a:rPr>
                        <a:t>clinics.</a:t>
                      </a:r>
                      <a:endParaRPr sz="700">
                        <a:latin typeface="Arial"/>
                        <a:cs typeface="Arial"/>
                      </a:endParaRPr>
                    </a:p>
                    <a:p>
                      <a:pPr marL="211454" indent="-140335">
                        <a:lnSpc>
                          <a:spcPct val="100000"/>
                        </a:lnSpc>
                        <a:buChar char="•"/>
                        <a:tabLst>
                          <a:tab pos="212090" algn="l"/>
                        </a:tabLst>
                      </a:pPr>
                      <a:r>
                        <a:rPr sz="700" dirty="0">
                          <a:latin typeface="Arial"/>
                          <a:cs typeface="Arial"/>
                        </a:rPr>
                        <a:t>Anti-social</a:t>
                      </a:r>
                      <a:r>
                        <a:rPr sz="700" spc="-5" dirty="0">
                          <a:latin typeface="Arial"/>
                          <a:cs typeface="Arial"/>
                        </a:rPr>
                        <a:t> behaviour.</a:t>
                      </a:r>
                      <a:endParaRPr sz="700">
                        <a:latin typeface="Arial"/>
                        <a:cs typeface="Arial"/>
                      </a:endParaRPr>
                    </a:p>
                    <a:p>
                      <a:pPr marL="211454" indent="-140335">
                        <a:lnSpc>
                          <a:spcPct val="100000"/>
                        </a:lnSpc>
                        <a:buChar char="•"/>
                        <a:tabLst>
                          <a:tab pos="212090" algn="l"/>
                        </a:tabLst>
                      </a:pPr>
                      <a:r>
                        <a:rPr sz="700" spc="-15" dirty="0">
                          <a:latin typeface="Arial"/>
                          <a:cs typeface="Arial"/>
                        </a:rPr>
                        <a:t>Some </a:t>
                      </a:r>
                      <a:r>
                        <a:rPr sz="700" spc="5" dirty="0">
                          <a:latin typeface="Arial"/>
                          <a:cs typeface="Arial"/>
                        </a:rPr>
                        <a:t>positive stimulation, </a:t>
                      </a:r>
                      <a:r>
                        <a:rPr sz="700" spc="-5" dirty="0">
                          <a:latin typeface="Arial"/>
                          <a:cs typeface="Arial"/>
                        </a:rPr>
                        <a:t>new</a:t>
                      </a:r>
                      <a:r>
                        <a:rPr sz="700" spc="10" dirty="0">
                          <a:latin typeface="Arial"/>
                          <a:cs typeface="Arial"/>
                        </a:rPr>
                        <a:t> </a:t>
                      </a:r>
                      <a:r>
                        <a:rPr sz="700" spc="-5" dirty="0">
                          <a:latin typeface="Arial"/>
                          <a:cs typeface="Arial"/>
                        </a:rPr>
                        <a:t>experiences.</a:t>
                      </a:r>
                      <a:endParaRPr sz="700">
                        <a:latin typeface="Arial"/>
                        <a:cs typeface="Arial"/>
                      </a:endParaRPr>
                    </a:p>
                    <a:p>
                      <a:pPr marL="211454" indent="-140335">
                        <a:lnSpc>
                          <a:spcPct val="100000"/>
                        </a:lnSpc>
                        <a:buChar char="•"/>
                        <a:tabLst>
                          <a:tab pos="212090" algn="l"/>
                        </a:tabLst>
                      </a:pPr>
                      <a:r>
                        <a:rPr sz="700" spc="-5" dirty="0">
                          <a:latin typeface="Arial"/>
                          <a:cs typeface="Arial"/>
                        </a:rPr>
                        <a:t>Inconsistent </a:t>
                      </a:r>
                      <a:r>
                        <a:rPr sz="700" spc="-15" dirty="0">
                          <a:latin typeface="Arial"/>
                          <a:cs typeface="Arial"/>
                        </a:rPr>
                        <a:t>care</a:t>
                      </a:r>
                      <a:r>
                        <a:rPr sz="700" dirty="0">
                          <a:latin typeface="Arial"/>
                          <a:cs typeface="Arial"/>
                        </a:rPr>
                        <a:t> </a:t>
                      </a:r>
                      <a:r>
                        <a:rPr sz="700" spc="-5" dirty="0">
                          <a:latin typeface="Arial"/>
                          <a:cs typeface="Arial"/>
                        </a:rPr>
                        <a:t>arrangements.</a:t>
                      </a:r>
                      <a:endParaRPr sz="700">
                        <a:latin typeface="Arial"/>
                        <a:cs typeface="Arial"/>
                      </a:endParaRPr>
                    </a:p>
                    <a:p>
                      <a:pPr marL="211454" indent="-140335">
                        <a:lnSpc>
                          <a:spcPct val="100000"/>
                        </a:lnSpc>
                        <a:buChar char="•"/>
                        <a:tabLst>
                          <a:tab pos="212090" algn="l"/>
                        </a:tabLst>
                      </a:pPr>
                      <a:r>
                        <a:rPr sz="700" spc="-5" dirty="0">
                          <a:latin typeface="Arial"/>
                          <a:cs typeface="Arial"/>
                        </a:rPr>
                        <a:t>Poor </a:t>
                      </a:r>
                      <a:r>
                        <a:rPr sz="700" spc="-10" dirty="0">
                          <a:latin typeface="Arial"/>
                          <a:cs typeface="Arial"/>
                        </a:rPr>
                        <a:t>response </a:t>
                      </a:r>
                      <a:r>
                        <a:rPr sz="700" spc="35" dirty="0">
                          <a:latin typeface="Arial"/>
                          <a:cs typeface="Arial"/>
                        </a:rPr>
                        <a:t>to </a:t>
                      </a:r>
                      <a:r>
                        <a:rPr sz="700" spc="10" dirty="0">
                          <a:latin typeface="Arial"/>
                          <a:cs typeface="Arial"/>
                        </a:rPr>
                        <a:t>emerging</a:t>
                      </a:r>
                      <a:r>
                        <a:rPr sz="700" spc="-25" dirty="0">
                          <a:latin typeface="Arial"/>
                          <a:cs typeface="Arial"/>
                        </a:rPr>
                        <a:t> </a:t>
                      </a:r>
                      <a:r>
                        <a:rPr sz="700" spc="5" dirty="0">
                          <a:latin typeface="Arial"/>
                          <a:cs typeface="Arial"/>
                        </a:rPr>
                        <a:t>need.</a:t>
                      </a:r>
                      <a:endParaRPr sz="700">
                        <a:latin typeface="Arial"/>
                        <a:cs typeface="Arial"/>
                      </a:endParaRPr>
                    </a:p>
                    <a:p>
                      <a:pPr marL="211454" indent="-140335">
                        <a:lnSpc>
                          <a:spcPct val="100000"/>
                        </a:lnSpc>
                        <a:buChar char="•"/>
                        <a:tabLst>
                          <a:tab pos="212090" algn="l"/>
                        </a:tabLst>
                      </a:pPr>
                      <a:r>
                        <a:rPr sz="700" spc="-10" dirty="0">
                          <a:latin typeface="Arial"/>
                          <a:cs typeface="Arial"/>
                        </a:rPr>
                        <a:t>Concerns </a:t>
                      </a:r>
                      <a:r>
                        <a:rPr sz="700" spc="15" dirty="0">
                          <a:latin typeface="Arial"/>
                          <a:cs typeface="Arial"/>
                        </a:rPr>
                        <a:t>about</a:t>
                      </a:r>
                      <a:r>
                        <a:rPr sz="700" dirty="0">
                          <a:latin typeface="Arial"/>
                          <a:cs typeface="Arial"/>
                        </a:rPr>
                        <a:t> </a:t>
                      </a:r>
                      <a:r>
                        <a:rPr sz="700" spc="10" dirty="0">
                          <a:latin typeface="Arial"/>
                          <a:cs typeface="Arial"/>
                        </a:rPr>
                        <a:t>attachment/interaction.</a:t>
                      </a:r>
                      <a:endParaRPr sz="700">
                        <a:latin typeface="Arial"/>
                        <a:cs typeface="Arial"/>
                      </a:endParaRPr>
                    </a:p>
                    <a:p>
                      <a:pPr marL="211454" indent="-140335">
                        <a:lnSpc>
                          <a:spcPct val="100000"/>
                        </a:lnSpc>
                        <a:buChar char="•"/>
                        <a:tabLst>
                          <a:tab pos="212090" algn="l"/>
                        </a:tabLst>
                      </a:pPr>
                      <a:r>
                        <a:rPr sz="700" spc="-5" dirty="0">
                          <a:latin typeface="Arial"/>
                          <a:cs typeface="Arial"/>
                        </a:rPr>
                        <a:t>Inconsistent </a:t>
                      </a:r>
                      <a:r>
                        <a:rPr sz="700" spc="10" dirty="0">
                          <a:latin typeface="Arial"/>
                          <a:cs typeface="Arial"/>
                        </a:rPr>
                        <a:t>parenting.</a:t>
                      </a:r>
                      <a:endParaRPr sz="700">
                        <a:latin typeface="Arial"/>
                        <a:cs typeface="Arial"/>
                      </a:endParaRPr>
                    </a:p>
                    <a:p>
                      <a:pPr marL="211454" indent="-140335">
                        <a:lnSpc>
                          <a:spcPct val="100000"/>
                        </a:lnSpc>
                        <a:buChar char="•"/>
                        <a:tabLst>
                          <a:tab pos="212090" algn="l"/>
                        </a:tabLst>
                      </a:pPr>
                      <a:r>
                        <a:rPr sz="700" spc="-45" dirty="0">
                          <a:latin typeface="Arial"/>
                          <a:cs typeface="Arial"/>
                        </a:rPr>
                        <a:t>Risk </a:t>
                      </a:r>
                      <a:r>
                        <a:rPr sz="700" spc="20" dirty="0">
                          <a:latin typeface="Arial"/>
                          <a:cs typeface="Arial"/>
                        </a:rPr>
                        <a:t>of </a:t>
                      </a:r>
                      <a:r>
                        <a:rPr sz="700" dirty="0">
                          <a:latin typeface="Arial"/>
                          <a:cs typeface="Arial"/>
                        </a:rPr>
                        <a:t>relationship</a:t>
                      </a:r>
                      <a:r>
                        <a:rPr sz="700" spc="20" dirty="0">
                          <a:latin typeface="Arial"/>
                          <a:cs typeface="Arial"/>
                        </a:rPr>
                        <a:t> </a:t>
                      </a:r>
                      <a:r>
                        <a:rPr sz="700" spc="5" dirty="0">
                          <a:latin typeface="Arial"/>
                          <a:cs typeface="Arial"/>
                        </a:rPr>
                        <a:t>breakdown.</a:t>
                      </a:r>
                      <a:endParaRPr sz="700">
                        <a:latin typeface="Arial"/>
                        <a:cs typeface="Arial"/>
                      </a:endParaRPr>
                    </a:p>
                    <a:p>
                      <a:pPr marL="211454" marR="92710" indent="-139700">
                        <a:lnSpc>
                          <a:spcPct val="100000"/>
                        </a:lnSpc>
                        <a:buChar char="•"/>
                        <a:tabLst>
                          <a:tab pos="212090" algn="l"/>
                        </a:tabLst>
                      </a:pPr>
                      <a:r>
                        <a:rPr sz="700" spc="5" dirty="0">
                          <a:latin typeface="Arial"/>
                          <a:cs typeface="Arial"/>
                        </a:rPr>
                        <a:t>Reported domestic </a:t>
                      </a:r>
                      <a:r>
                        <a:rPr sz="700" spc="-10" dirty="0">
                          <a:latin typeface="Arial"/>
                          <a:cs typeface="Arial"/>
                        </a:rPr>
                        <a:t>abuse </a:t>
                      </a:r>
                      <a:r>
                        <a:rPr sz="700" spc="-5" dirty="0">
                          <a:latin typeface="Arial"/>
                          <a:cs typeface="Arial"/>
                        </a:rPr>
                        <a:t>where </a:t>
                      </a:r>
                      <a:r>
                        <a:rPr sz="700" spc="10" dirty="0">
                          <a:latin typeface="Arial"/>
                          <a:cs typeface="Arial"/>
                        </a:rPr>
                        <a:t>impact on  </a:t>
                      </a:r>
                      <a:r>
                        <a:rPr sz="700" spc="5" dirty="0">
                          <a:latin typeface="Arial"/>
                          <a:cs typeface="Arial"/>
                        </a:rPr>
                        <a:t>child </a:t>
                      </a:r>
                      <a:r>
                        <a:rPr sz="700" spc="-25" dirty="0">
                          <a:latin typeface="Arial"/>
                          <a:cs typeface="Arial"/>
                        </a:rPr>
                        <a:t>is </a:t>
                      </a:r>
                      <a:r>
                        <a:rPr sz="700" spc="20" dirty="0">
                          <a:latin typeface="Arial"/>
                          <a:cs typeface="Arial"/>
                        </a:rPr>
                        <a:t>not </a:t>
                      </a:r>
                      <a:r>
                        <a:rPr sz="700" spc="5" dirty="0">
                          <a:latin typeface="Arial"/>
                          <a:cs typeface="Arial"/>
                        </a:rPr>
                        <a:t>immediately </a:t>
                      </a:r>
                      <a:r>
                        <a:rPr sz="700" spc="-5" dirty="0">
                          <a:latin typeface="Arial"/>
                          <a:cs typeface="Arial"/>
                        </a:rPr>
                        <a:t>known, </a:t>
                      </a:r>
                      <a:r>
                        <a:rPr sz="700" spc="5" dirty="0">
                          <a:latin typeface="Arial"/>
                          <a:cs typeface="Arial"/>
                        </a:rPr>
                        <a:t>e.g. </a:t>
                      </a:r>
                      <a:r>
                        <a:rPr sz="700" spc="10" dirty="0">
                          <a:latin typeface="Arial"/>
                          <a:cs typeface="Arial"/>
                        </a:rPr>
                        <a:t>the </a:t>
                      </a:r>
                      <a:r>
                        <a:rPr sz="700" spc="5" dirty="0">
                          <a:latin typeface="Arial"/>
                          <a:cs typeface="Arial"/>
                        </a:rPr>
                        <a:t>child </a:t>
                      </a:r>
                      <a:r>
                        <a:rPr sz="700" spc="-30" dirty="0">
                          <a:latin typeface="Arial"/>
                          <a:cs typeface="Arial"/>
                        </a:rPr>
                        <a:t>is  </a:t>
                      </a:r>
                      <a:r>
                        <a:rPr sz="700" spc="20" dirty="0">
                          <a:latin typeface="Arial"/>
                          <a:cs typeface="Arial"/>
                        </a:rPr>
                        <a:t>not</a:t>
                      </a:r>
                      <a:r>
                        <a:rPr sz="700" spc="-5" dirty="0">
                          <a:latin typeface="Arial"/>
                          <a:cs typeface="Arial"/>
                        </a:rPr>
                        <a:t> </a:t>
                      </a:r>
                      <a:r>
                        <a:rPr sz="700" dirty="0">
                          <a:latin typeface="Arial"/>
                          <a:cs typeface="Arial"/>
                        </a:rPr>
                        <a:t>present.</a:t>
                      </a:r>
                      <a:endParaRPr sz="700">
                        <a:latin typeface="Arial"/>
                        <a:cs typeface="Arial"/>
                      </a:endParaRPr>
                    </a:p>
                  </a:txBody>
                  <a:tcPr marL="0" marR="0" marT="6506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3AC"/>
                    </a:solidFill>
                  </a:tcPr>
                </a:tc>
                <a:tc>
                  <a:txBody>
                    <a:bodyPr/>
                    <a:lstStyle/>
                    <a:p>
                      <a:pPr marL="211454" marR="239395" indent="-139700" algn="just">
                        <a:lnSpc>
                          <a:spcPct val="100000"/>
                        </a:lnSpc>
                        <a:spcBef>
                          <a:spcPts val="565"/>
                        </a:spcBef>
                        <a:buChar char="•"/>
                        <a:tabLst>
                          <a:tab pos="212090" algn="l"/>
                        </a:tabLst>
                      </a:pPr>
                      <a:r>
                        <a:rPr sz="700" spc="-15" dirty="0">
                          <a:latin typeface="Arial"/>
                          <a:cs typeface="Arial"/>
                        </a:rPr>
                        <a:t>Parental </a:t>
                      </a:r>
                      <a:r>
                        <a:rPr sz="700" spc="5" dirty="0">
                          <a:latin typeface="Arial"/>
                          <a:cs typeface="Arial"/>
                        </a:rPr>
                        <a:t>learning </a:t>
                      </a:r>
                      <a:r>
                        <a:rPr sz="700" spc="10" dirty="0">
                          <a:latin typeface="Arial"/>
                          <a:cs typeface="Arial"/>
                        </a:rPr>
                        <a:t>or </a:t>
                      </a:r>
                      <a:r>
                        <a:rPr sz="700" spc="-10" dirty="0">
                          <a:latin typeface="Arial"/>
                          <a:cs typeface="Arial"/>
                        </a:rPr>
                        <a:t>physical </a:t>
                      </a:r>
                      <a:r>
                        <a:rPr sz="700" dirty="0">
                          <a:latin typeface="Arial"/>
                          <a:cs typeface="Arial"/>
                        </a:rPr>
                        <a:t>disabilities  </a:t>
                      </a:r>
                      <a:r>
                        <a:rPr sz="700" spc="10" dirty="0">
                          <a:latin typeface="Arial"/>
                          <a:cs typeface="Arial"/>
                        </a:rPr>
                        <a:t>impacting on </a:t>
                      </a:r>
                      <a:r>
                        <a:rPr sz="700" spc="-10" dirty="0">
                          <a:latin typeface="Arial"/>
                          <a:cs typeface="Arial"/>
                        </a:rPr>
                        <a:t>child’s </a:t>
                      </a:r>
                      <a:r>
                        <a:rPr sz="700" spc="15" dirty="0">
                          <a:latin typeface="Arial"/>
                          <a:cs typeface="Arial"/>
                        </a:rPr>
                        <a:t>development </a:t>
                      </a:r>
                      <a:r>
                        <a:rPr sz="700" spc="10" dirty="0">
                          <a:latin typeface="Arial"/>
                          <a:cs typeface="Arial"/>
                        </a:rPr>
                        <a:t>or</a:t>
                      </a:r>
                      <a:r>
                        <a:rPr sz="700" spc="-35" dirty="0">
                          <a:latin typeface="Arial"/>
                          <a:cs typeface="Arial"/>
                        </a:rPr>
                        <a:t> </a:t>
                      </a:r>
                      <a:r>
                        <a:rPr sz="700" spc="-5" dirty="0">
                          <a:latin typeface="Arial"/>
                          <a:cs typeface="Arial"/>
                        </a:rPr>
                        <a:t>needs.</a:t>
                      </a:r>
                      <a:endParaRPr sz="700">
                        <a:latin typeface="Arial"/>
                        <a:cs typeface="Arial"/>
                      </a:endParaRPr>
                    </a:p>
                    <a:p>
                      <a:pPr marL="211454" marR="254635" indent="-139700" algn="just">
                        <a:lnSpc>
                          <a:spcPct val="100000"/>
                        </a:lnSpc>
                        <a:buChar char="•"/>
                        <a:tabLst>
                          <a:tab pos="212090" algn="l"/>
                        </a:tabLst>
                      </a:pPr>
                      <a:r>
                        <a:rPr sz="700" spc="-15" dirty="0">
                          <a:latin typeface="Arial"/>
                          <a:cs typeface="Arial"/>
                        </a:rPr>
                        <a:t>Parental Substance misuse </a:t>
                      </a:r>
                      <a:r>
                        <a:rPr sz="700" spc="10" dirty="0">
                          <a:latin typeface="Arial"/>
                          <a:cs typeface="Arial"/>
                        </a:rPr>
                        <a:t>or </a:t>
                      </a:r>
                      <a:r>
                        <a:rPr sz="700" spc="5" dirty="0">
                          <a:latin typeface="Arial"/>
                          <a:cs typeface="Arial"/>
                        </a:rPr>
                        <a:t>mental </a:t>
                      </a:r>
                      <a:r>
                        <a:rPr sz="700" dirty="0">
                          <a:latin typeface="Arial"/>
                          <a:cs typeface="Arial"/>
                        </a:rPr>
                        <a:t>health  </a:t>
                      </a:r>
                      <a:r>
                        <a:rPr sz="700" spc="-30" dirty="0">
                          <a:latin typeface="Arial"/>
                          <a:cs typeface="Arial"/>
                        </a:rPr>
                        <a:t>issues </a:t>
                      </a:r>
                      <a:r>
                        <a:rPr sz="700" spc="10" dirty="0">
                          <a:latin typeface="Arial"/>
                          <a:cs typeface="Arial"/>
                        </a:rPr>
                        <a:t>impacting on </a:t>
                      </a:r>
                      <a:r>
                        <a:rPr sz="700" spc="-10" dirty="0">
                          <a:latin typeface="Arial"/>
                          <a:cs typeface="Arial"/>
                        </a:rPr>
                        <a:t>child’s </a:t>
                      </a:r>
                      <a:r>
                        <a:rPr sz="700" spc="15" dirty="0">
                          <a:latin typeface="Arial"/>
                          <a:cs typeface="Arial"/>
                        </a:rPr>
                        <a:t>development </a:t>
                      </a:r>
                      <a:r>
                        <a:rPr sz="700" spc="10" dirty="0">
                          <a:latin typeface="Arial"/>
                          <a:cs typeface="Arial"/>
                        </a:rPr>
                        <a:t>or  </a:t>
                      </a:r>
                      <a:r>
                        <a:rPr sz="700" spc="-5" dirty="0">
                          <a:latin typeface="Arial"/>
                          <a:cs typeface="Arial"/>
                        </a:rPr>
                        <a:t>needs</a:t>
                      </a:r>
                      <a:endParaRPr sz="700">
                        <a:latin typeface="Arial"/>
                        <a:cs typeface="Arial"/>
                      </a:endParaRPr>
                    </a:p>
                    <a:p>
                      <a:pPr marL="211454" marR="213995" indent="-139700" algn="just">
                        <a:lnSpc>
                          <a:spcPct val="100000"/>
                        </a:lnSpc>
                        <a:buChar char="•"/>
                        <a:tabLst>
                          <a:tab pos="212090" algn="l"/>
                        </a:tabLst>
                      </a:pPr>
                      <a:r>
                        <a:rPr sz="700" spc="-5" dirty="0">
                          <a:latin typeface="Arial"/>
                          <a:cs typeface="Arial"/>
                        </a:rPr>
                        <a:t>Poor supervision </a:t>
                      </a:r>
                      <a:r>
                        <a:rPr sz="700" spc="10" dirty="0">
                          <a:latin typeface="Arial"/>
                          <a:cs typeface="Arial"/>
                        </a:rPr>
                        <a:t>from the </a:t>
                      </a:r>
                      <a:r>
                        <a:rPr sz="700" spc="5" dirty="0">
                          <a:latin typeface="Arial"/>
                          <a:cs typeface="Arial"/>
                        </a:rPr>
                        <a:t>parent </a:t>
                      </a:r>
                      <a:r>
                        <a:rPr sz="700" dirty="0">
                          <a:latin typeface="Arial"/>
                          <a:cs typeface="Arial"/>
                        </a:rPr>
                        <a:t>resulting</a:t>
                      </a:r>
                      <a:r>
                        <a:rPr sz="700" spc="-20" dirty="0">
                          <a:latin typeface="Arial"/>
                          <a:cs typeface="Arial"/>
                        </a:rPr>
                        <a:t> </a:t>
                      </a:r>
                      <a:r>
                        <a:rPr sz="700" spc="5" dirty="0">
                          <a:latin typeface="Arial"/>
                          <a:cs typeface="Arial"/>
                        </a:rPr>
                        <a:t>in  </a:t>
                      </a:r>
                      <a:r>
                        <a:rPr sz="700" spc="10" dirty="0">
                          <a:latin typeface="Arial"/>
                          <a:cs typeface="Arial"/>
                        </a:rPr>
                        <a:t>unmet</a:t>
                      </a:r>
                      <a:r>
                        <a:rPr sz="700" spc="-5" dirty="0">
                          <a:latin typeface="Arial"/>
                          <a:cs typeface="Arial"/>
                        </a:rPr>
                        <a:t> </a:t>
                      </a:r>
                      <a:r>
                        <a:rPr sz="700" spc="5" dirty="0">
                          <a:latin typeface="Arial"/>
                          <a:cs typeface="Arial"/>
                        </a:rPr>
                        <a:t>need.</a:t>
                      </a:r>
                      <a:endParaRPr sz="700">
                        <a:latin typeface="Arial"/>
                        <a:cs typeface="Arial"/>
                      </a:endParaRPr>
                    </a:p>
                    <a:p>
                      <a:pPr marL="211454" marR="301625" indent="-139700" algn="just">
                        <a:lnSpc>
                          <a:spcPct val="100000"/>
                        </a:lnSpc>
                        <a:buChar char="•"/>
                        <a:tabLst>
                          <a:tab pos="212090" algn="l"/>
                        </a:tabLst>
                      </a:pPr>
                      <a:r>
                        <a:rPr sz="700" spc="-5" dirty="0">
                          <a:latin typeface="Arial"/>
                          <a:cs typeface="Arial"/>
                        </a:rPr>
                        <a:t>Poor </a:t>
                      </a:r>
                      <a:r>
                        <a:rPr sz="700" spc="-10" dirty="0">
                          <a:latin typeface="Arial"/>
                          <a:cs typeface="Arial"/>
                        </a:rPr>
                        <a:t>response </a:t>
                      </a:r>
                      <a:r>
                        <a:rPr sz="700" spc="35" dirty="0">
                          <a:latin typeface="Arial"/>
                          <a:cs typeface="Arial"/>
                        </a:rPr>
                        <a:t>to </a:t>
                      </a:r>
                      <a:r>
                        <a:rPr sz="700" spc="10" dirty="0">
                          <a:latin typeface="Arial"/>
                          <a:cs typeface="Arial"/>
                        </a:rPr>
                        <a:t>the </a:t>
                      </a:r>
                      <a:r>
                        <a:rPr sz="700" spc="-10" dirty="0">
                          <a:latin typeface="Arial"/>
                          <a:cs typeface="Arial"/>
                        </a:rPr>
                        <a:t>child’s </a:t>
                      </a:r>
                      <a:r>
                        <a:rPr sz="700" spc="10" dirty="0">
                          <a:latin typeface="Arial"/>
                          <a:cs typeface="Arial"/>
                        </a:rPr>
                        <a:t>need from</a:t>
                      </a:r>
                      <a:r>
                        <a:rPr sz="700" spc="-65" dirty="0">
                          <a:latin typeface="Arial"/>
                          <a:cs typeface="Arial"/>
                        </a:rPr>
                        <a:t> </a:t>
                      </a:r>
                      <a:r>
                        <a:rPr sz="700" spc="10" dirty="0">
                          <a:latin typeface="Arial"/>
                          <a:cs typeface="Arial"/>
                        </a:rPr>
                        <a:t>the  </a:t>
                      </a:r>
                      <a:r>
                        <a:rPr sz="700" spc="5" dirty="0">
                          <a:latin typeface="Arial"/>
                          <a:cs typeface="Arial"/>
                        </a:rPr>
                        <a:t>parent.</a:t>
                      </a:r>
                      <a:endParaRPr sz="700">
                        <a:latin typeface="Arial"/>
                        <a:cs typeface="Arial"/>
                      </a:endParaRPr>
                    </a:p>
                    <a:p>
                      <a:pPr marL="211454" indent="-140335" algn="just">
                        <a:lnSpc>
                          <a:spcPct val="100000"/>
                        </a:lnSpc>
                        <a:buChar char="•"/>
                        <a:tabLst>
                          <a:tab pos="212090" algn="l"/>
                        </a:tabLst>
                      </a:pPr>
                      <a:r>
                        <a:rPr sz="700" spc="-20" dirty="0">
                          <a:latin typeface="Arial"/>
                          <a:cs typeface="Arial"/>
                        </a:rPr>
                        <a:t>Signs </a:t>
                      </a:r>
                      <a:r>
                        <a:rPr sz="700" spc="20" dirty="0">
                          <a:latin typeface="Arial"/>
                          <a:cs typeface="Arial"/>
                        </a:rPr>
                        <a:t>of</a:t>
                      </a:r>
                      <a:r>
                        <a:rPr sz="700" spc="15" dirty="0">
                          <a:latin typeface="Arial"/>
                          <a:cs typeface="Arial"/>
                        </a:rPr>
                        <a:t> </a:t>
                      </a:r>
                      <a:r>
                        <a:rPr sz="700" spc="10" dirty="0">
                          <a:latin typeface="Arial"/>
                          <a:cs typeface="Arial"/>
                        </a:rPr>
                        <a:t>neglect.</a:t>
                      </a:r>
                      <a:endParaRPr sz="700">
                        <a:latin typeface="Arial"/>
                        <a:cs typeface="Arial"/>
                      </a:endParaRPr>
                    </a:p>
                    <a:p>
                      <a:pPr marL="211454" marR="568960" indent="-139700" algn="just">
                        <a:lnSpc>
                          <a:spcPct val="100000"/>
                        </a:lnSpc>
                        <a:buChar char="•"/>
                        <a:tabLst>
                          <a:tab pos="212090" algn="l"/>
                        </a:tabLst>
                      </a:pPr>
                      <a:r>
                        <a:rPr sz="700" spc="5" dirty="0">
                          <a:latin typeface="Arial"/>
                          <a:cs typeface="Arial"/>
                        </a:rPr>
                        <a:t>Domestic </a:t>
                      </a:r>
                      <a:r>
                        <a:rPr sz="700" spc="-10" dirty="0">
                          <a:latin typeface="Arial"/>
                          <a:cs typeface="Arial"/>
                        </a:rPr>
                        <a:t>abuse </a:t>
                      </a:r>
                      <a:r>
                        <a:rPr sz="700" spc="10" dirty="0">
                          <a:latin typeface="Arial"/>
                          <a:cs typeface="Arial"/>
                        </a:rPr>
                        <a:t>impacting on</a:t>
                      </a:r>
                      <a:r>
                        <a:rPr sz="700" spc="-40" dirty="0">
                          <a:latin typeface="Arial"/>
                          <a:cs typeface="Arial"/>
                        </a:rPr>
                        <a:t> </a:t>
                      </a:r>
                      <a:r>
                        <a:rPr sz="700" spc="-10" dirty="0">
                          <a:latin typeface="Arial"/>
                          <a:cs typeface="Arial"/>
                        </a:rPr>
                        <a:t>child’s  </a:t>
                      </a:r>
                      <a:r>
                        <a:rPr sz="700" spc="10" dirty="0">
                          <a:latin typeface="Arial"/>
                          <a:cs typeface="Arial"/>
                        </a:rPr>
                        <a:t>development.</a:t>
                      </a:r>
                      <a:endParaRPr sz="700">
                        <a:latin typeface="Arial"/>
                        <a:cs typeface="Arial"/>
                      </a:endParaRPr>
                    </a:p>
                  </a:txBody>
                  <a:tcPr marL="0" marR="0" marT="6506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B48F"/>
                    </a:solidFill>
                  </a:tcPr>
                </a:tc>
                <a:tc>
                  <a:txBody>
                    <a:bodyPr/>
                    <a:lstStyle/>
                    <a:p>
                      <a:pPr marL="211454" marR="298450" indent="-139700">
                        <a:lnSpc>
                          <a:spcPct val="100000"/>
                        </a:lnSpc>
                        <a:spcBef>
                          <a:spcPts val="565"/>
                        </a:spcBef>
                        <a:buChar char="•"/>
                        <a:tabLst>
                          <a:tab pos="212090" algn="l"/>
                        </a:tabLst>
                      </a:pPr>
                      <a:r>
                        <a:rPr sz="700" spc="-10" dirty="0">
                          <a:latin typeface="Arial"/>
                          <a:cs typeface="Arial"/>
                        </a:rPr>
                        <a:t>Failure </a:t>
                      </a:r>
                      <a:r>
                        <a:rPr sz="700" spc="35" dirty="0">
                          <a:latin typeface="Arial"/>
                          <a:cs typeface="Arial"/>
                        </a:rPr>
                        <a:t>to </a:t>
                      </a:r>
                      <a:r>
                        <a:rPr sz="700" spc="-30" dirty="0">
                          <a:latin typeface="Arial"/>
                          <a:cs typeface="Arial"/>
                        </a:rPr>
                        <a:t>access </a:t>
                      </a:r>
                      <a:r>
                        <a:rPr sz="700" spc="-20" dirty="0">
                          <a:latin typeface="Arial"/>
                          <a:cs typeface="Arial"/>
                        </a:rPr>
                        <a:t>services </a:t>
                      </a:r>
                      <a:r>
                        <a:rPr sz="700" dirty="0">
                          <a:latin typeface="Arial"/>
                          <a:cs typeface="Arial"/>
                        </a:rPr>
                        <a:t>likely </a:t>
                      </a:r>
                      <a:r>
                        <a:rPr sz="700" spc="35" dirty="0">
                          <a:latin typeface="Arial"/>
                          <a:cs typeface="Arial"/>
                        </a:rPr>
                        <a:t>to </a:t>
                      </a:r>
                      <a:r>
                        <a:rPr sz="700" spc="-5" dirty="0">
                          <a:latin typeface="Arial"/>
                          <a:cs typeface="Arial"/>
                        </a:rPr>
                        <a:t>result </a:t>
                      </a:r>
                      <a:r>
                        <a:rPr sz="700" spc="5" dirty="0">
                          <a:latin typeface="Arial"/>
                          <a:cs typeface="Arial"/>
                        </a:rPr>
                        <a:t>in </a:t>
                      </a:r>
                      <a:r>
                        <a:rPr sz="700" dirty="0">
                          <a:latin typeface="Arial"/>
                          <a:cs typeface="Arial"/>
                        </a:rPr>
                        <a:t>significant  </a:t>
                      </a:r>
                      <a:r>
                        <a:rPr sz="700" spc="5" dirty="0">
                          <a:latin typeface="Arial"/>
                          <a:cs typeface="Arial"/>
                        </a:rPr>
                        <a:t>avoidable </a:t>
                      </a:r>
                      <a:r>
                        <a:rPr sz="700" spc="10" dirty="0">
                          <a:latin typeface="Arial"/>
                          <a:cs typeface="Arial"/>
                        </a:rPr>
                        <a:t>impairment </a:t>
                      </a:r>
                      <a:r>
                        <a:rPr sz="700" spc="35" dirty="0">
                          <a:latin typeface="Arial"/>
                          <a:cs typeface="Arial"/>
                        </a:rPr>
                        <a:t>to </a:t>
                      </a:r>
                      <a:r>
                        <a:rPr sz="700" spc="10" dirty="0">
                          <a:latin typeface="Arial"/>
                          <a:cs typeface="Arial"/>
                        </a:rPr>
                        <a:t>the</a:t>
                      </a:r>
                      <a:r>
                        <a:rPr sz="700" spc="-55" dirty="0">
                          <a:latin typeface="Arial"/>
                          <a:cs typeface="Arial"/>
                        </a:rPr>
                        <a:t> </a:t>
                      </a:r>
                      <a:r>
                        <a:rPr sz="700" spc="5" dirty="0">
                          <a:latin typeface="Arial"/>
                          <a:cs typeface="Arial"/>
                        </a:rPr>
                        <a:t>child.</a:t>
                      </a:r>
                      <a:endParaRPr sz="700" dirty="0">
                        <a:latin typeface="Arial"/>
                        <a:cs typeface="Arial"/>
                      </a:endParaRPr>
                    </a:p>
                    <a:p>
                      <a:pPr marL="211454" marR="95250" indent="-139700">
                        <a:lnSpc>
                          <a:spcPct val="100000"/>
                        </a:lnSpc>
                        <a:buChar char="•"/>
                        <a:tabLst>
                          <a:tab pos="212090" algn="l"/>
                        </a:tabLst>
                      </a:pPr>
                      <a:r>
                        <a:rPr sz="700" spc="-5" dirty="0">
                          <a:latin typeface="Arial"/>
                          <a:cs typeface="Arial"/>
                        </a:rPr>
                        <a:t>Suspected </a:t>
                      </a:r>
                      <a:r>
                        <a:rPr sz="700" spc="10" dirty="0">
                          <a:latin typeface="Arial"/>
                          <a:cs typeface="Arial"/>
                        </a:rPr>
                        <a:t>neglect, for </a:t>
                      </a:r>
                      <a:r>
                        <a:rPr sz="700" dirty="0">
                          <a:latin typeface="Arial"/>
                          <a:cs typeface="Arial"/>
                        </a:rPr>
                        <a:t>example persistent </a:t>
                      </a:r>
                      <a:r>
                        <a:rPr sz="700" spc="5" dirty="0">
                          <a:latin typeface="Arial"/>
                          <a:cs typeface="Arial"/>
                        </a:rPr>
                        <a:t>reports </a:t>
                      </a:r>
                      <a:r>
                        <a:rPr sz="700" spc="20" dirty="0">
                          <a:latin typeface="Arial"/>
                          <a:cs typeface="Arial"/>
                        </a:rPr>
                        <a:t>of  </a:t>
                      </a:r>
                      <a:r>
                        <a:rPr sz="700" spc="10" dirty="0">
                          <a:latin typeface="Arial"/>
                          <a:cs typeface="Arial"/>
                        </a:rPr>
                        <a:t>child </a:t>
                      </a:r>
                      <a:r>
                        <a:rPr sz="700" spc="5" dirty="0">
                          <a:latin typeface="Arial"/>
                          <a:cs typeface="Arial"/>
                        </a:rPr>
                        <a:t>presenting </a:t>
                      </a:r>
                      <a:r>
                        <a:rPr sz="700" spc="-45" dirty="0">
                          <a:latin typeface="Arial"/>
                          <a:cs typeface="Arial"/>
                        </a:rPr>
                        <a:t>as </a:t>
                      </a:r>
                      <a:r>
                        <a:rPr sz="700" spc="5" dirty="0">
                          <a:latin typeface="Arial"/>
                          <a:cs typeface="Arial"/>
                        </a:rPr>
                        <a:t>hungry/scavenging </a:t>
                      </a:r>
                      <a:r>
                        <a:rPr sz="700" spc="10" dirty="0">
                          <a:latin typeface="Arial"/>
                          <a:cs typeface="Arial"/>
                        </a:rPr>
                        <a:t>for </a:t>
                      </a:r>
                      <a:r>
                        <a:rPr sz="700" spc="20" dirty="0">
                          <a:latin typeface="Arial"/>
                          <a:cs typeface="Arial"/>
                        </a:rPr>
                        <a:t>food, </a:t>
                      </a:r>
                      <a:r>
                        <a:rPr sz="700" spc="10" dirty="0">
                          <a:latin typeface="Arial"/>
                          <a:cs typeface="Arial"/>
                        </a:rPr>
                        <a:t>or </a:t>
                      </a:r>
                      <a:r>
                        <a:rPr sz="700" spc="5" dirty="0">
                          <a:latin typeface="Arial"/>
                          <a:cs typeface="Arial"/>
                        </a:rPr>
                        <a:t>at</a:t>
                      </a:r>
                      <a:r>
                        <a:rPr sz="700" spc="-45" dirty="0">
                          <a:latin typeface="Arial"/>
                          <a:cs typeface="Arial"/>
                        </a:rPr>
                        <a:t> </a:t>
                      </a:r>
                      <a:r>
                        <a:rPr sz="700" spc="-15" dirty="0">
                          <a:latin typeface="Arial"/>
                          <a:cs typeface="Arial"/>
                        </a:rPr>
                        <a:t>risk  </a:t>
                      </a:r>
                      <a:r>
                        <a:rPr sz="700" spc="10" dirty="0">
                          <a:latin typeface="Arial"/>
                          <a:cs typeface="Arial"/>
                        </a:rPr>
                        <a:t>due </a:t>
                      </a:r>
                      <a:r>
                        <a:rPr sz="700" spc="35" dirty="0">
                          <a:latin typeface="Arial"/>
                          <a:cs typeface="Arial"/>
                        </a:rPr>
                        <a:t>to </a:t>
                      </a:r>
                      <a:r>
                        <a:rPr sz="700" spc="20" dirty="0">
                          <a:latin typeface="Arial"/>
                          <a:cs typeface="Arial"/>
                        </a:rPr>
                        <a:t>being</a:t>
                      </a:r>
                      <a:r>
                        <a:rPr sz="700" spc="-45" dirty="0">
                          <a:latin typeface="Arial"/>
                          <a:cs typeface="Arial"/>
                        </a:rPr>
                        <a:t> </a:t>
                      </a:r>
                      <a:r>
                        <a:rPr sz="700" spc="10" dirty="0">
                          <a:latin typeface="Arial"/>
                          <a:cs typeface="Arial"/>
                        </a:rPr>
                        <a:t>overweight/underweight.</a:t>
                      </a:r>
                      <a:endParaRPr sz="700" dirty="0">
                        <a:latin typeface="Arial"/>
                        <a:cs typeface="Arial"/>
                      </a:endParaRPr>
                    </a:p>
                    <a:p>
                      <a:pPr marL="211454" marR="222885" indent="-139700">
                        <a:lnSpc>
                          <a:spcPct val="100000"/>
                        </a:lnSpc>
                        <a:buChar char="•"/>
                        <a:tabLst>
                          <a:tab pos="212090" algn="l"/>
                        </a:tabLst>
                      </a:pPr>
                      <a:r>
                        <a:rPr sz="700" spc="10" dirty="0">
                          <a:latin typeface="Arial"/>
                          <a:cs typeface="Arial"/>
                        </a:rPr>
                        <a:t>Child </a:t>
                      </a:r>
                      <a:r>
                        <a:rPr sz="700" dirty="0">
                          <a:latin typeface="Arial"/>
                          <a:cs typeface="Arial"/>
                        </a:rPr>
                        <a:t>experience </a:t>
                      </a:r>
                      <a:r>
                        <a:rPr sz="700" spc="20" dirty="0">
                          <a:latin typeface="Arial"/>
                          <a:cs typeface="Arial"/>
                        </a:rPr>
                        <a:t>of </a:t>
                      </a:r>
                      <a:r>
                        <a:rPr sz="700" spc="5" dirty="0">
                          <a:latin typeface="Arial"/>
                          <a:cs typeface="Arial"/>
                        </a:rPr>
                        <a:t>domestic </a:t>
                      </a:r>
                      <a:r>
                        <a:rPr sz="700" spc="-10" dirty="0">
                          <a:latin typeface="Arial"/>
                          <a:cs typeface="Arial"/>
                        </a:rPr>
                        <a:t>abuse </a:t>
                      </a:r>
                      <a:r>
                        <a:rPr sz="700" dirty="0">
                          <a:latin typeface="Arial"/>
                          <a:cs typeface="Arial"/>
                        </a:rPr>
                        <a:t>resulting </a:t>
                      </a:r>
                      <a:r>
                        <a:rPr sz="700" spc="5" dirty="0">
                          <a:latin typeface="Arial"/>
                          <a:cs typeface="Arial"/>
                        </a:rPr>
                        <a:t>in </a:t>
                      </a:r>
                      <a:r>
                        <a:rPr sz="700" spc="-15" dirty="0">
                          <a:latin typeface="Arial"/>
                          <a:cs typeface="Arial"/>
                        </a:rPr>
                        <a:t>risk </a:t>
                      </a:r>
                      <a:r>
                        <a:rPr sz="700" spc="20" dirty="0">
                          <a:latin typeface="Arial"/>
                          <a:cs typeface="Arial"/>
                        </a:rPr>
                        <a:t>of  </a:t>
                      </a:r>
                      <a:r>
                        <a:rPr sz="700" dirty="0">
                          <a:latin typeface="Arial"/>
                          <a:cs typeface="Arial"/>
                        </a:rPr>
                        <a:t>significant</a:t>
                      </a:r>
                      <a:r>
                        <a:rPr sz="700" spc="-5" dirty="0">
                          <a:latin typeface="Arial"/>
                          <a:cs typeface="Arial"/>
                        </a:rPr>
                        <a:t> harm.</a:t>
                      </a:r>
                      <a:endParaRPr sz="700" dirty="0">
                        <a:latin typeface="Arial"/>
                        <a:cs typeface="Arial"/>
                      </a:endParaRPr>
                    </a:p>
                    <a:p>
                      <a:pPr marL="211454" indent="-140335">
                        <a:lnSpc>
                          <a:spcPct val="100000"/>
                        </a:lnSpc>
                        <a:buChar char="•"/>
                        <a:tabLst>
                          <a:tab pos="212090" algn="l"/>
                        </a:tabLst>
                      </a:pPr>
                      <a:r>
                        <a:rPr sz="700" spc="10" dirty="0">
                          <a:latin typeface="Arial"/>
                          <a:cs typeface="Arial"/>
                        </a:rPr>
                        <a:t>Child </a:t>
                      </a:r>
                      <a:r>
                        <a:rPr sz="700" spc="-20" dirty="0">
                          <a:latin typeface="Arial"/>
                          <a:cs typeface="Arial"/>
                        </a:rPr>
                        <a:t>sustains </a:t>
                      </a:r>
                      <a:r>
                        <a:rPr sz="700" spc="-15" dirty="0">
                          <a:latin typeface="Arial"/>
                          <a:cs typeface="Arial"/>
                        </a:rPr>
                        <a:t>an </a:t>
                      </a:r>
                      <a:r>
                        <a:rPr sz="700" dirty="0">
                          <a:latin typeface="Arial"/>
                          <a:cs typeface="Arial"/>
                        </a:rPr>
                        <a:t>injury </a:t>
                      </a:r>
                      <a:r>
                        <a:rPr sz="700" spc="10" dirty="0">
                          <a:latin typeface="Arial"/>
                          <a:cs typeface="Arial"/>
                        </a:rPr>
                        <a:t>due </a:t>
                      </a:r>
                      <a:r>
                        <a:rPr sz="700" spc="35" dirty="0">
                          <a:latin typeface="Arial"/>
                          <a:cs typeface="Arial"/>
                        </a:rPr>
                        <a:t>to </a:t>
                      </a:r>
                      <a:r>
                        <a:rPr sz="700" spc="-15" dirty="0">
                          <a:latin typeface="Arial"/>
                          <a:cs typeface="Arial"/>
                        </a:rPr>
                        <a:t>lack </a:t>
                      </a:r>
                      <a:r>
                        <a:rPr sz="700" spc="20" dirty="0">
                          <a:latin typeface="Arial"/>
                          <a:cs typeface="Arial"/>
                        </a:rPr>
                        <a:t>of</a:t>
                      </a:r>
                      <a:r>
                        <a:rPr sz="700" spc="-10" dirty="0">
                          <a:latin typeface="Arial"/>
                          <a:cs typeface="Arial"/>
                        </a:rPr>
                        <a:t> </a:t>
                      </a:r>
                      <a:r>
                        <a:rPr sz="700" spc="-5" dirty="0">
                          <a:latin typeface="Arial"/>
                          <a:cs typeface="Arial"/>
                        </a:rPr>
                        <a:t>supervision.</a:t>
                      </a:r>
                      <a:endParaRPr sz="700" dirty="0">
                        <a:latin typeface="Arial"/>
                        <a:cs typeface="Arial"/>
                      </a:endParaRPr>
                    </a:p>
                    <a:p>
                      <a:pPr marL="211454" indent="-140335">
                        <a:lnSpc>
                          <a:spcPct val="100000"/>
                        </a:lnSpc>
                        <a:buChar char="•"/>
                        <a:tabLst>
                          <a:tab pos="212090" algn="l"/>
                        </a:tabLst>
                      </a:pPr>
                      <a:r>
                        <a:rPr sz="700" spc="-5" dirty="0">
                          <a:latin typeface="Arial"/>
                          <a:cs typeface="Arial"/>
                        </a:rPr>
                        <a:t>Suspected </a:t>
                      </a:r>
                      <a:r>
                        <a:rPr sz="700" dirty="0">
                          <a:latin typeface="Arial"/>
                          <a:cs typeface="Arial"/>
                        </a:rPr>
                        <a:t>non-accidental </a:t>
                      </a:r>
                      <a:r>
                        <a:rPr sz="700" spc="-10" dirty="0">
                          <a:latin typeface="Arial"/>
                          <a:cs typeface="Arial"/>
                        </a:rPr>
                        <a:t>injury.</a:t>
                      </a:r>
                      <a:endParaRPr sz="700" dirty="0">
                        <a:latin typeface="Arial"/>
                        <a:cs typeface="Arial"/>
                      </a:endParaRPr>
                    </a:p>
                    <a:p>
                      <a:pPr marL="211454" indent="-140335">
                        <a:lnSpc>
                          <a:spcPct val="100000"/>
                        </a:lnSpc>
                        <a:buChar char="•"/>
                        <a:tabLst>
                          <a:tab pos="212090" algn="l"/>
                        </a:tabLst>
                      </a:pPr>
                      <a:r>
                        <a:rPr sz="700" spc="10" dirty="0">
                          <a:latin typeface="Arial"/>
                          <a:cs typeface="Arial"/>
                        </a:rPr>
                        <a:t>Child</a:t>
                      </a:r>
                      <a:r>
                        <a:rPr sz="700" spc="-5" dirty="0">
                          <a:latin typeface="Arial"/>
                          <a:cs typeface="Arial"/>
                        </a:rPr>
                        <a:t> </a:t>
                      </a:r>
                      <a:r>
                        <a:rPr sz="700" spc="10" dirty="0">
                          <a:latin typeface="Arial"/>
                          <a:cs typeface="Arial"/>
                        </a:rPr>
                        <a:t>abandoned/rejected/persecuted.</a:t>
                      </a:r>
                      <a:endParaRPr sz="700" dirty="0">
                        <a:latin typeface="Arial"/>
                        <a:cs typeface="Arial"/>
                      </a:endParaRPr>
                    </a:p>
                    <a:p>
                      <a:pPr marL="211454" indent="-140335">
                        <a:lnSpc>
                          <a:spcPct val="100000"/>
                        </a:lnSpc>
                        <a:buChar char="•"/>
                        <a:tabLst>
                          <a:tab pos="212090" algn="l"/>
                        </a:tabLst>
                      </a:pPr>
                      <a:r>
                        <a:rPr sz="700" spc="-10" dirty="0">
                          <a:latin typeface="Arial"/>
                          <a:cs typeface="Arial"/>
                        </a:rPr>
                        <a:t>Private </a:t>
                      </a:r>
                      <a:r>
                        <a:rPr sz="700" spc="5" dirty="0">
                          <a:latin typeface="Arial"/>
                          <a:cs typeface="Arial"/>
                        </a:rPr>
                        <a:t>fostering </a:t>
                      </a:r>
                      <a:r>
                        <a:rPr sz="700" spc="-5" dirty="0">
                          <a:latin typeface="Arial"/>
                          <a:cs typeface="Arial"/>
                        </a:rPr>
                        <a:t>arrangements.</a:t>
                      </a:r>
                      <a:endParaRPr sz="700" dirty="0">
                        <a:latin typeface="Arial"/>
                        <a:cs typeface="Arial"/>
                      </a:endParaRPr>
                    </a:p>
                    <a:p>
                      <a:pPr marL="211454" indent="-140335">
                        <a:lnSpc>
                          <a:spcPct val="100000"/>
                        </a:lnSpc>
                        <a:buChar char="•"/>
                        <a:tabLst>
                          <a:tab pos="212090" algn="l"/>
                        </a:tabLst>
                      </a:pPr>
                      <a:r>
                        <a:rPr sz="700" spc="10" dirty="0">
                          <a:latin typeface="Arial"/>
                          <a:cs typeface="Arial"/>
                        </a:rPr>
                        <a:t>Non-compliance/disguised</a:t>
                      </a:r>
                      <a:r>
                        <a:rPr sz="700" spc="-5" dirty="0">
                          <a:latin typeface="Arial"/>
                          <a:cs typeface="Arial"/>
                        </a:rPr>
                        <a:t> </a:t>
                      </a:r>
                      <a:r>
                        <a:rPr sz="700" spc="5" dirty="0">
                          <a:latin typeface="Arial"/>
                          <a:cs typeface="Arial"/>
                        </a:rPr>
                        <a:t>non-compliance.</a:t>
                      </a:r>
                      <a:endParaRPr sz="700" dirty="0">
                        <a:latin typeface="Arial"/>
                        <a:cs typeface="Arial"/>
                      </a:endParaRPr>
                    </a:p>
                    <a:p>
                      <a:pPr marL="211454" indent="-140335">
                        <a:lnSpc>
                          <a:spcPct val="100000"/>
                        </a:lnSpc>
                        <a:buChar char="•"/>
                        <a:tabLst>
                          <a:tab pos="212090" algn="l"/>
                        </a:tabLst>
                      </a:pPr>
                      <a:r>
                        <a:rPr sz="700" spc="35" dirty="0">
                          <a:latin typeface="Arial"/>
                          <a:cs typeface="Arial"/>
                        </a:rPr>
                        <a:t>No </a:t>
                      </a:r>
                      <a:r>
                        <a:rPr sz="700" spc="5" dirty="0">
                          <a:latin typeface="Arial"/>
                          <a:cs typeface="Arial"/>
                        </a:rPr>
                        <a:t>positive</a:t>
                      </a:r>
                      <a:r>
                        <a:rPr sz="700" spc="-40" dirty="0">
                          <a:latin typeface="Arial"/>
                          <a:cs typeface="Arial"/>
                        </a:rPr>
                        <a:t> </a:t>
                      </a:r>
                      <a:r>
                        <a:rPr sz="700" spc="5" dirty="0">
                          <a:latin typeface="Arial"/>
                          <a:cs typeface="Arial"/>
                        </a:rPr>
                        <a:t>stimulation.</a:t>
                      </a:r>
                      <a:endParaRPr sz="700" dirty="0">
                        <a:latin typeface="Arial"/>
                        <a:cs typeface="Arial"/>
                      </a:endParaRPr>
                    </a:p>
                    <a:p>
                      <a:pPr marL="211454" marR="114300" indent="-139700">
                        <a:lnSpc>
                          <a:spcPct val="100000"/>
                        </a:lnSpc>
                        <a:buChar char="•"/>
                        <a:tabLst>
                          <a:tab pos="212090" algn="l"/>
                        </a:tabLst>
                      </a:pPr>
                      <a:r>
                        <a:rPr sz="700" spc="-5" dirty="0">
                          <a:latin typeface="Arial"/>
                          <a:cs typeface="Arial"/>
                        </a:rPr>
                        <a:t>Extreme </a:t>
                      </a:r>
                      <a:r>
                        <a:rPr sz="700" spc="10" dirty="0">
                          <a:latin typeface="Arial"/>
                          <a:cs typeface="Arial"/>
                        </a:rPr>
                        <a:t>poverty impacting on </a:t>
                      </a:r>
                      <a:r>
                        <a:rPr sz="700" dirty="0">
                          <a:latin typeface="Arial"/>
                          <a:cs typeface="Arial"/>
                        </a:rPr>
                        <a:t>parental </a:t>
                      </a:r>
                      <a:r>
                        <a:rPr sz="700" spc="10" dirty="0">
                          <a:latin typeface="Arial"/>
                          <a:cs typeface="Arial"/>
                        </a:rPr>
                        <a:t>ability </a:t>
                      </a:r>
                      <a:r>
                        <a:rPr sz="700" spc="35" dirty="0">
                          <a:latin typeface="Arial"/>
                          <a:cs typeface="Arial"/>
                        </a:rPr>
                        <a:t>to </a:t>
                      </a:r>
                      <a:r>
                        <a:rPr sz="700" spc="-15" dirty="0">
                          <a:latin typeface="Arial"/>
                          <a:cs typeface="Arial"/>
                        </a:rPr>
                        <a:t>care</a:t>
                      </a:r>
                      <a:r>
                        <a:rPr sz="700" spc="-45" dirty="0">
                          <a:latin typeface="Arial"/>
                          <a:cs typeface="Arial"/>
                        </a:rPr>
                        <a:t> </a:t>
                      </a:r>
                      <a:r>
                        <a:rPr sz="700" spc="10" dirty="0">
                          <a:latin typeface="Arial"/>
                          <a:cs typeface="Arial"/>
                        </a:rPr>
                        <a:t>for  the</a:t>
                      </a:r>
                      <a:r>
                        <a:rPr sz="700" spc="-5" dirty="0">
                          <a:latin typeface="Arial"/>
                          <a:cs typeface="Arial"/>
                        </a:rPr>
                        <a:t> </a:t>
                      </a:r>
                      <a:r>
                        <a:rPr sz="700" spc="5" dirty="0">
                          <a:latin typeface="Arial"/>
                          <a:cs typeface="Arial"/>
                        </a:rPr>
                        <a:t>child.</a:t>
                      </a:r>
                      <a:endParaRPr sz="700" dirty="0">
                        <a:latin typeface="Arial"/>
                        <a:cs typeface="Arial"/>
                      </a:endParaRPr>
                    </a:p>
                    <a:p>
                      <a:pPr marL="211454" indent="-140335">
                        <a:lnSpc>
                          <a:spcPct val="100000"/>
                        </a:lnSpc>
                        <a:buChar char="•"/>
                        <a:tabLst>
                          <a:tab pos="212090" algn="l"/>
                        </a:tabLst>
                      </a:pPr>
                      <a:r>
                        <a:rPr sz="700" dirty="0">
                          <a:latin typeface="Arial"/>
                          <a:cs typeface="Arial"/>
                        </a:rPr>
                        <a:t>Significant substance/alcohol</a:t>
                      </a:r>
                      <a:r>
                        <a:rPr sz="700" spc="-5" dirty="0">
                          <a:latin typeface="Arial"/>
                          <a:cs typeface="Arial"/>
                        </a:rPr>
                        <a:t> </a:t>
                      </a:r>
                      <a:r>
                        <a:rPr sz="700" spc="-15" dirty="0">
                          <a:latin typeface="Arial"/>
                          <a:cs typeface="Arial"/>
                        </a:rPr>
                        <a:t>misuse.</a:t>
                      </a:r>
                      <a:endParaRPr sz="700" dirty="0">
                        <a:latin typeface="Arial"/>
                        <a:cs typeface="Arial"/>
                      </a:endParaRPr>
                    </a:p>
                  </a:txBody>
                  <a:tcPr marL="0" marR="0" marT="6506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A190"/>
                    </a:solidFill>
                  </a:tcPr>
                </a:tc>
                <a:extLst>
                  <a:ext uri="{0D108BD9-81ED-4DB2-BD59-A6C34878D82A}">
                    <a16:rowId xmlns:a16="http://schemas.microsoft.com/office/drawing/2014/main" val="10002"/>
                  </a:ext>
                </a:extLst>
              </a:tr>
              <a:tr h="1305047">
                <a:tc>
                  <a:txBody>
                    <a:bodyPr/>
                    <a:lstStyle/>
                    <a:p>
                      <a:pPr marL="81280">
                        <a:lnSpc>
                          <a:spcPct val="100000"/>
                        </a:lnSpc>
                        <a:spcBef>
                          <a:spcPts val="259"/>
                        </a:spcBef>
                      </a:pPr>
                      <a:r>
                        <a:rPr sz="800" b="1" spc="-20" dirty="0">
                          <a:latin typeface="Arial"/>
                          <a:cs typeface="Arial"/>
                        </a:rPr>
                        <a:t>FAMILY</a:t>
                      </a:r>
                      <a:r>
                        <a:rPr sz="800" b="1" spc="10" dirty="0">
                          <a:latin typeface="Arial"/>
                          <a:cs typeface="Arial"/>
                        </a:rPr>
                        <a:t> </a:t>
                      </a:r>
                      <a:r>
                        <a:rPr sz="800" b="1" spc="40" dirty="0">
                          <a:latin typeface="Arial"/>
                          <a:cs typeface="Arial"/>
                        </a:rPr>
                        <a:t>AND</a:t>
                      </a:r>
                      <a:endParaRPr sz="800">
                        <a:latin typeface="Arial"/>
                        <a:cs typeface="Arial"/>
                      </a:endParaRPr>
                    </a:p>
                    <a:p>
                      <a:pPr marL="81280">
                        <a:lnSpc>
                          <a:spcPct val="100000"/>
                        </a:lnSpc>
                        <a:spcBef>
                          <a:spcPts val="1080"/>
                        </a:spcBef>
                      </a:pPr>
                      <a:r>
                        <a:rPr sz="800" b="1" spc="-35" dirty="0">
                          <a:latin typeface="Arial"/>
                          <a:cs typeface="Arial"/>
                        </a:rPr>
                        <a:t>FACTORS</a:t>
                      </a:r>
                      <a:endParaRPr sz="800">
                        <a:latin typeface="Arial"/>
                        <a:cs typeface="Arial"/>
                      </a:endParaRPr>
                    </a:p>
                  </a:txBody>
                  <a:tcPr marL="0" marR="0" marT="29942" marB="0" vert="vert270">
                    <a:lnT w="12700">
                      <a:solidFill>
                        <a:srgbClr val="FFFFFF"/>
                      </a:solidFill>
                      <a:prstDash val="solid"/>
                    </a:lnT>
                    <a:solidFill>
                      <a:srgbClr val="94959A"/>
                    </a:solidFill>
                  </a:tcPr>
                </a:tc>
                <a:tc>
                  <a:txBody>
                    <a:bodyPr/>
                    <a:lstStyle/>
                    <a:p>
                      <a:pPr marL="173355" marR="197485" indent="-101600">
                        <a:lnSpc>
                          <a:spcPct val="100000"/>
                        </a:lnSpc>
                        <a:spcBef>
                          <a:spcPts val="565"/>
                        </a:spcBef>
                        <a:buChar char="•"/>
                        <a:tabLst>
                          <a:tab pos="173990" algn="l"/>
                        </a:tabLst>
                      </a:pPr>
                      <a:r>
                        <a:rPr sz="700" spc="5" dirty="0">
                          <a:latin typeface="Arial"/>
                          <a:cs typeface="Arial"/>
                        </a:rPr>
                        <a:t>Supportive </a:t>
                      </a:r>
                      <a:r>
                        <a:rPr sz="700" dirty="0">
                          <a:latin typeface="Arial"/>
                          <a:cs typeface="Arial"/>
                        </a:rPr>
                        <a:t>and </a:t>
                      </a:r>
                      <a:r>
                        <a:rPr sz="700" spc="5" dirty="0">
                          <a:latin typeface="Arial"/>
                          <a:cs typeface="Arial"/>
                        </a:rPr>
                        <a:t>positive  </a:t>
                      </a:r>
                      <a:r>
                        <a:rPr sz="700" spc="-5" dirty="0">
                          <a:latin typeface="Arial"/>
                          <a:cs typeface="Arial"/>
                        </a:rPr>
                        <a:t>relationships </a:t>
                      </a:r>
                      <a:r>
                        <a:rPr sz="700" dirty="0">
                          <a:latin typeface="Arial"/>
                          <a:cs typeface="Arial"/>
                        </a:rPr>
                        <a:t>and</a:t>
                      </a:r>
                      <a:r>
                        <a:rPr sz="700" spc="20" dirty="0">
                          <a:latin typeface="Arial"/>
                          <a:cs typeface="Arial"/>
                        </a:rPr>
                        <a:t> </a:t>
                      </a:r>
                      <a:r>
                        <a:rPr sz="700" spc="-5" dirty="0">
                          <a:latin typeface="Arial"/>
                          <a:cs typeface="Arial"/>
                        </a:rPr>
                        <a:t>networks.</a:t>
                      </a:r>
                      <a:endParaRPr sz="700" dirty="0">
                        <a:latin typeface="Arial"/>
                        <a:cs typeface="Arial"/>
                      </a:endParaRPr>
                    </a:p>
                    <a:p>
                      <a:pPr marL="173355" indent="-102235">
                        <a:lnSpc>
                          <a:spcPct val="100000"/>
                        </a:lnSpc>
                        <a:buChar char="•"/>
                        <a:tabLst>
                          <a:tab pos="173990" algn="l"/>
                        </a:tabLst>
                      </a:pPr>
                      <a:r>
                        <a:rPr sz="700" spc="25" dirty="0">
                          <a:latin typeface="Arial"/>
                          <a:cs typeface="Arial"/>
                        </a:rPr>
                        <a:t>Good </a:t>
                      </a:r>
                      <a:r>
                        <a:rPr sz="700" dirty="0">
                          <a:latin typeface="Arial"/>
                          <a:cs typeface="Arial"/>
                        </a:rPr>
                        <a:t>family</a:t>
                      </a:r>
                      <a:r>
                        <a:rPr sz="700" spc="-30" dirty="0">
                          <a:latin typeface="Arial"/>
                          <a:cs typeface="Arial"/>
                        </a:rPr>
                        <a:t> </a:t>
                      </a:r>
                      <a:r>
                        <a:rPr sz="700" spc="-5" dirty="0">
                          <a:latin typeface="Arial"/>
                          <a:cs typeface="Arial"/>
                        </a:rPr>
                        <a:t>relationships.</a:t>
                      </a:r>
                      <a:endParaRPr sz="700" dirty="0">
                        <a:latin typeface="Arial"/>
                        <a:cs typeface="Arial"/>
                      </a:endParaRPr>
                    </a:p>
                    <a:p>
                      <a:pPr marL="173355" marR="108585" indent="-101600">
                        <a:lnSpc>
                          <a:spcPct val="100000"/>
                        </a:lnSpc>
                        <a:buChar char="•"/>
                        <a:tabLst>
                          <a:tab pos="173990" algn="l"/>
                        </a:tabLst>
                      </a:pPr>
                      <a:r>
                        <a:rPr sz="700" spc="10" dirty="0">
                          <a:latin typeface="Arial"/>
                          <a:cs typeface="Arial"/>
                        </a:rPr>
                        <a:t>Accommodation </a:t>
                      </a:r>
                      <a:r>
                        <a:rPr sz="700" spc="-30" dirty="0">
                          <a:latin typeface="Arial"/>
                          <a:cs typeface="Arial"/>
                        </a:rPr>
                        <a:t>has </a:t>
                      </a:r>
                      <a:r>
                        <a:rPr sz="700" spc="-5" dirty="0">
                          <a:latin typeface="Arial"/>
                          <a:cs typeface="Arial"/>
                        </a:rPr>
                        <a:t>all</a:t>
                      </a:r>
                      <a:r>
                        <a:rPr sz="700" spc="-15" dirty="0">
                          <a:latin typeface="Arial"/>
                          <a:cs typeface="Arial"/>
                        </a:rPr>
                        <a:t> </a:t>
                      </a:r>
                      <a:r>
                        <a:rPr sz="700" spc="-10" dirty="0">
                          <a:latin typeface="Arial"/>
                          <a:cs typeface="Arial"/>
                        </a:rPr>
                        <a:t>basic  </a:t>
                      </a:r>
                      <a:r>
                        <a:rPr sz="700" spc="5" dirty="0">
                          <a:latin typeface="Arial"/>
                          <a:cs typeface="Arial"/>
                        </a:rPr>
                        <a:t>required</a:t>
                      </a:r>
                      <a:r>
                        <a:rPr sz="700" spc="-5" dirty="0">
                          <a:latin typeface="Arial"/>
                          <a:cs typeface="Arial"/>
                        </a:rPr>
                        <a:t> amenities.</a:t>
                      </a:r>
                      <a:endParaRPr sz="700" dirty="0">
                        <a:latin typeface="Arial"/>
                        <a:cs typeface="Arial"/>
                      </a:endParaRPr>
                    </a:p>
                    <a:p>
                      <a:pPr marL="173355" indent="-102235">
                        <a:lnSpc>
                          <a:spcPct val="100000"/>
                        </a:lnSpc>
                        <a:buChar char="•"/>
                        <a:tabLst>
                          <a:tab pos="173990" algn="l"/>
                        </a:tabLst>
                      </a:pPr>
                      <a:r>
                        <a:rPr sz="700" spc="-20" dirty="0">
                          <a:latin typeface="Arial"/>
                          <a:cs typeface="Arial"/>
                        </a:rPr>
                        <a:t>Secure</a:t>
                      </a:r>
                      <a:r>
                        <a:rPr sz="700" spc="-5" dirty="0">
                          <a:latin typeface="Arial"/>
                          <a:cs typeface="Arial"/>
                        </a:rPr>
                        <a:t> </a:t>
                      </a:r>
                      <a:r>
                        <a:rPr sz="700" spc="-15" dirty="0">
                          <a:latin typeface="Arial"/>
                          <a:cs typeface="Arial"/>
                        </a:rPr>
                        <a:t>tenancy.</a:t>
                      </a:r>
                      <a:endParaRPr sz="700" dirty="0">
                        <a:latin typeface="Arial"/>
                        <a:cs typeface="Arial"/>
                      </a:endParaRPr>
                    </a:p>
                    <a:p>
                      <a:pPr marL="173355" marR="134620" indent="-101600">
                        <a:lnSpc>
                          <a:spcPct val="100000"/>
                        </a:lnSpc>
                        <a:buChar char="•"/>
                        <a:tabLst>
                          <a:tab pos="173990" algn="l"/>
                        </a:tabLst>
                      </a:pPr>
                      <a:r>
                        <a:rPr sz="700" spc="-10" dirty="0">
                          <a:latin typeface="Arial"/>
                          <a:cs typeface="Arial"/>
                        </a:rPr>
                        <a:t>Family </a:t>
                      </a:r>
                      <a:r>
                        <a:rPr sz="700" spc="-20" dirty="0">
                          <a:latin typeface="Arial"/>
                          <a:cs typeface="Arial"/>
                        </a:rPr>
                        <a:t>are </a:t>
                      </a:r>
                      <a:r>
                        <a:rPr sz="700" spc="5" dirty="0">
                          <a:latin typeface="Arial"/>
                          <a:cs typeface="Arial"/>
                        </a:rPr>
                        <a:t>able </a:t>
                      </a:r>
                      <a:r>
                        <a:rPr sz="700" spc="35" dirty="0">
                          <a:latin typeface="Arial"/>
                          <a:cs typeface="Arial"/>
                        </a:rPr>
                        <a:t>to </a:t>
                      </a:r>
                      <a:r>
                        <a:rPr sz="700" spc="-5" dirty="0">
                          <a:latin typeface="Arial"/>
                          <a:cs typeface="Arial"/>
                        </a:rPr>
                        <a:t>manage  financially using </a:t>
                      </a:r>
                      <a:r>
                        <a:rPr sz="700" spc="-15" dirty="0">
                          <a:latin typeface="Arial"/>
                          <a:cs typeface="Arial"/>
                        </a:rPr>
                        <a:t>resources</a:t>
                      </a:r>
                      <a:r>
                        <a:rPr sz="700" spc="-25" dirty="0">
                          <a:latin typeface="Arial"/>
                          <a:cs typeface="Arial"/>
                        </a:rPr>
                        <a:t> </a:t>
                      </a:r>
                      <a:r>
                        <a:rPr sz="700" spc="35" dirty="0">
                          <a:latin typeface="Arial"/>
                          <a:cs typeface="Arial"/>
                        </a:rPr>
                        <a:t>to  </a:t>
                      </a:r>
                      <a:r>
                        <a:rPr sz="700" spc="10" dirty="0">
                          <a:latin typeface="Arial"/>
                          <a:cs typeface="Arial"/>
                        </a:rPr>
                        <a:t>meet</a:t>
                      </a:r>
                      <a:r>
                        <a:rPr sz="700" spc="-5" dirty="0">
                          <a:latin typeface="Arial"/>
                          <a:cs typeface="Arial"/>
                        </a:rPr>
                        <a:t> needs.</a:t>
                      </a:r>
                      <a:endParaRPr sz="700" dirty="0">
                        <a:latin typeface="Arial"/>
                        <a:cs typeface="Arial"/>
                      </a:endParaRPr>
                    </a:p>
                    <a:p>
                      <a:pPr marL="173355" indent="-102235">
                        <a:lnSpc>
                          <a:spcPct val="100000"/>
                        </a:lnSpc>
                        <a:buChar char="•"/>
                        <a:tabLst>
                          <a:tab pos="173990" algn="l"/>
                        </a:tabLst>
                      </a:pPr>
                      <a:r>
                        <a:rPr sz="700" spc="-25" dirty="0">
                          <a:latin typeface="Arial"/>
                          <a:cs typeface="Arial"/>
                        </a:rPr>
                        <a:t>Access </a:t>
                      </a:r>
                      <a:r>
                        <a:rPr sz="700" spc="35" dirty="0">
                          <a:latin typeface="Arial"/>
                          <a:cs typeface="Arial"/>
                        </a:rPr>
                        <a:t>to </a:t>
                      </a:r>
                      <a:r>
                        <a:rPr sz="700" spc="5" dirty="0">
                          <a:latin typeface="Arial"/>
                          <a:cs typeface="Arial"/>
                        </a:rPr>
                        <a:t>positive</a:t>
                      </a:r>
                      <a:r>
                        <a:rPr sz="700" spc="-25" dirty="0">
                          <a:latin typeface="Arial"/>
                          <a:cs typeface="Arial"/>
                        </a:rPr>
                        <a:t> </a:t>
                      </a:r>
                      <a:r>
                        <a:rPr sz="700" dirty="0">
                          <a:latin typeface="Arial"/>
                          <a:cs typeface="Arial"/>
                        </a:rPr>
                        <a:t>activities.</a:t>
                      </a:r>
                    </a:p>
                  </a:txBody>
                  <a:tcPr marL="0" marR="0" marT="65068" marB="0">
                    <a:lnR w="12700">
                      <a:solidFill>
                        <a:srgbClr val="FFFFFF"/>
                      </a:solidFill>
                      <a:prstDash val="solid"/>
                    </a:lnR>
                    <a:lnT w="12700">
                      <a:solidFill>
                        <a:srgbClr val="FFFFFF"/>
                      </a:solidFill>
                      <a:prstDash val="solid"/>
                    </a:lnT>
                    <a:lnB w="12700">
                      <a:solidFill>
                        <a:srgbClr val="FFFFFF"/>
                      </a:solidFill>
                      <a:prstDash val="solid"/>
                    </a:lnB>
                    <a:solidFill>
                      <a:srgbClr val="B0D199"/>
                    </a:solidFill>
                  </a:tcPr>
                </a:tc>
                <a:tc>
                  <a:txBody>
                    <a:bodyPr/>
                    <a:lstStyle/>
                    <a:p>
                      <a:pPr marL="211454" marR="725170" indent="-139700">
                        <a:lnSpc>
                          <a:spcPct val="100000"/>
                        </a:lnSpc>
                        <a:spcBef>
                          <a:spcPts val="565"/>
                        </a:spcBef>
                        <a:buChar char="•"/>
                        <a:tabLst>
                          <a:tab pos="212090" algn="l"/>
                        </a:tabLst>
                      </a:pPr>
                      <a:r>
                        <a:rPr sz="700" spc="-10" dirty="0">
                          <a:latin typeface="Arial"/>
                          <a:cs typeface="Arial"/>
                        </a:rPr>
                        <a:t>Family </a:t>
                      </a:r>
                      <a:r>
                        <a:rPr sz="700" spc="5" dirty="0">
                          <a:latin typeface="Arial"/>
                          <a:cs typeface="Arial"/>
                        </a:rPr>
                        <a:t>affected </a:t>
                      </a:r>
                      <a:r>
                        <a:rPr sz="700" spc="10" dirty="0">
                          <a:latin typeface="Arial"/>
                          <a:cs typeface="Arial"/>
                        </a:rPr>
                        <a:t>by low </a:t>
                      </a:r>
                      <a:r>
                        <a:rPr sz="700" spc="5" dirty="0">
                          <a:latin typeface="Arial"/>
                          <a:cs typeface="Arial"/>
                        </a:rPr>
                        <a:t>income</a:t>
                      </a:r>
                      <a:r>
                        <a:rPr sz="700" spc="-40" dirty="0">
                          <a:latin typeface="Arial"/>
                          <a:cs typeface="Arial"/>
                        </a:rPr>
                        <a:t> </a:t>
                      </a:r>
                      <a:r>
                        <a:rPr sz="700" spc="10" dirty="0">
                          <a:latin typeface="Arial"/>
                          <a:cs typeface="Arial"/>
                        </a:rPr>
                        <a:t>or  unemployment.</a:t>
                      </a:r>
                      <a:endParaRPr sz="700">
                        <a:latin typeface="Arial"/>
                        <a:cs typeface="Arial"/>
                      </a:endParaRPr>
                    </a:p>
                    <a:p>
                      <a:pPr marL="211454" indent="-140335">
                        <a:lnSpc>
                          <a:spcPct val="100000"/>
                        </a:lnSpc>
                        <a:buChar char="•"/>
                        <a:tabLst>
                          <a:tab pos="212090" algn="l"/>
                        </a:tabLst>
                      </a:pPr>
                      <a:r>
                        <a:rPr sz="700" spc="-15" dirty="0">
                          <a:latin typeface="Arial"/>
                          <a:cs typeface="Arial"/>
                        </a:rPr>
                        <a:t>Parental </a:t>
                      </a:r>
                      <a:r>
                        <a:rPr sz="700" spc="-5" dirty="0">
                          <a:latin typeface="Arial"/>
                          <a:cs typeface="Arial"/>
                        </a:rPr>
                        <a:t>advice </a:t>
                      </a:r>
                      <a:r>
                        <a:rPr sz="700" spc="10" dirty="0">
                          <a:latin typeface="Arial"/>
                          <a:cs typeface="Arial"/>
                        </a:rPr>
                        <a:t>needed </a:t>
                      </a:r>
                      <a:r>
                        <a:rPr sz="700" spc="35" dirty="0">
                          <a:latin typeface="Arial"/>
                          <a:cs typeface="Arial"/>
                        </a:rPr>
                        <a:t>to </a:t>
                      </a:r>
                      <a:r>
                        <a:rPr sz="700" spc="5" dirty="0">
                          <a:latin typeface="Arial"/>
                          <a:cs typeface="Arial"/>
                        </a:rPr>
                        <a:t>prevent</a:t>
                      </a:r>
                      <a:r>
                        <a:rPr sz="700" spc="-10" dirty="0">
                          <a:latin typeface="Arial"/>
                          <a:cs typeface="Arial"/>
                        </a:rPr>
                        <a:t> </a:t>
                      </a:r>
                      <a:r>
                        <a:rPr sz="700" spc="-5" dirty="0">
                          <a:latin typeface="Arial"/>
                          <a:cs typeface="Arial"/>
                        </a:rPr>
                        <a:t>escalation.</a:t>
                      </a:r>
                      <a:endParaRPr sz="700">
                        <a:latin typeface="Arial"/>
                        <a:cs typeface="Arial"/>
                      </a:endParaRPr>
                    </a:p>
                    <a:p>
                      <a:pPr marL="211454" indent="-140335">
                        <a:lnSpc>
                          <a:spcPct val="100000"/>
                        </a:lnSpc>
                        <a:buChar char="•"/>
                        <a:tabLst>
                          <a:tab pos="212090" algn="l"/>
                        </a:tabLst>
                      </a:pPr>
                      <a:r>
                        <a:rPr sz="700" spc="-20" dirty="0">
                          <a:latin typeface="Arial"/>
                          <a:cs typeface="Arial"/>
                        </a:rPr>
                        <a:t>Young</a:t>
                      </a:r>
                      <a:r>
                        <a:rPr sz="700" spc="-5" dirty="0">
                          <a:latin typeface="Arial"/>
                          <a:cs typeface="Arial"/>
                        </a:rPr>
                        <a:t> </a:t>
                      </a:r>
                      <a:r>
                        <a:rPr sz="700" spc="-20" dirty="0">
                          <a:latin typeface="Arial"/>
                          <a:cs typeface="Arial"/>
                        </a:rPr>
                        <a:t>carers.</a:t>
                      </a:r>
                      <a:endParaRPr sz="700">
                        <a:latin typeface="Arial"/>
                        <a:cs typeface="Arial"/>
                      </a:endParaRPr>
                    </a:p>
                    <a:p>
                      <a:pPr marL="211454" marR="90805" indent="-139700">
                        <a:lnSpc>
                          <a:spcPct val="100000"/>
                        </a:lnSpc>
                        <a:buChar char="•"/>
                        <a:tabLst>
                          <a:tab pos="212090" algn="l"/>
                        </a:tabLst>
                      </a:pPr>
                      <a:r>
                        <a:rPr sz="700" spc="-10" dirty="0">
                          <a:latin typeface="Arial"/>
                          <a:cs typeface="Arial"/>
                        </a:rPr>
                        <a:t>Poor </a:t>
                      </a:r>
                      <a:r>
                        <a:rPr sz="700" spc="5" dirty="0">
                          <a:latin typeface="Arial"/>
                          <a:cs typeface="Arial"/>
                        </a:rPr>
                        <a:t>housing/ home </a:t>
                      </a:r>
                      <a:r>
                        <a:rPr sz="700" dirty="0">
                          <a:latin typeface="Arial"/>
                          <a:cs typeface="Arial"/>
                        </a:rPr>
                        <a:t>environment </a:t>
                      </a:r>
                      <a:r>
                        <a:rPr sz="700" spc="10" dirty="0">
                          <a:latin typeface="Arial"/>
                          <a:cs typeface="Arial"/>
                        </a:rPr>
                        <a:t>impacting </a:t>
                      </a:r>
                      <a:r>
                        <a:rPr sz="700" spc="5" dirty="0">
                          <a:latin typeface="Arial"/>
                          <a:cs typeface="Arial"/>
                        </a:rPr>
                        <a:t>on  </a:t>
                      </a:r>
                      <a:r>
                        <a:rPr sz="700" spc="10" dirty="0">
                          <a:latin typeface="Arial"/>
                          <a:cs typeface="Arial"/>
                        </a:rPr>
                        <a:t>the </a:t>
                      </a:r>
                      <a:r>
                        <a:rPr sz="700" spc="-10" dirty="0">
                          <a:latin typeface="Arial"/>
                          <a:cs typeface="Arial"/>
                        </a:rPr>
                        <a:t>child’s</a:t>
                      </a:r>
                      <a:r>
                        <a:rPr sz="700" spc="-15" dirty="0">
                          <a:latin typeface="Arial"/>
                          <a:cs typeface="Arial"/>
                        </a:rPr>
                        <a:t> </a:t>
                      </a:r>
                      <a:r>
                        <a:rPr sz="700" dirty="0">
                          <a:latin typeface="Arial"/>
                          <a:cs typeface="Arial"/>
                        </a:rPr>
                        <a:t>health.</a:t>
                      </a:r>
                      <a:endParaRPr sz="700">
                        <a:latin typeface="Arial"/>
                        <a:cs typeface="Arial"/>
                      </a:endParaRPr>
                    </a:p>
                    <a:p>
                      <a:pPr marL="211454" indent="-140335">
                        <a:lnSpc>
                          <a:spcPct val="100000"/>
                        </a:lnSpc>
                        <a:buChar char="•"/>
                        <a:tabLst>
                          <a:tab pos="212090" algn="l"/>
                        </a:tabLst>
                      </a:pPr>
                      <a:r>
                        <a:rPr sz="700" spc="-5" dirty="0">
                          <a:latin typeface="Arial"/>
                          <a:cs typeface="Arial"/>
                        </a:rPr>
                        <a:t>Poor </a:t>
                      </a:r>
                      <a:r>
                        <a:rPr sz="700" spc="-30" dirty="0">
                          <a:latin typeface="Arial"/>
                          <a:cs typeface="Arial"/>
                        </a:rPr>
                        <a:t>access </a:t>
                      </a:r>
                      <a:r>
                        <a:rPr sz="700" spc="35" dirty="0">
                          <a:latin typeface="Arial"/>
                          <a:cs typeface="Arial"/>
                        </a:rPr>
                        <a:t>to </a:t>
                      </a:r>
                      <a:r>
                        <a:rPr sz="700" spc="-5" dirty="0">
                          <a:latin typeface="Arial"/>
                          <a:cs typeface="Arial"/>
                        </a:rPr>
                        <a:t>core</a:t>
                      </a:r>
                      <a:r>
                        <a:rPr sz="700" spc="-10" dirty="0">
                          <a:latin typeface="Arial"/>
                          <a:cs typeface="Arial"/>
                        </a:rPr>
                        <a:t> </a:t>
                      </a:r>
                      <a:r>
                        <a:rPr sz="700" spc="-15" dirty="0">
                          <a:latin typeface="Arial"/>
                          <a:cs typeface="Arial"/>
                        </a:rPr>
                        <a:t>services.</a:t>
                      </a:r>
                      <a:endParaRPr sz="700">
                        <a:latin typeface="Arial"/>
                        <a:cs typeface="Arial"/>
                      </a:endParaRPr>
                    </a:p>
                    <a:p>
                      <a:pPr marL="211454" indent="-140335">
                        <a:lnSpc>
                          <a:spcPct val="100000"/>
                        </a:lnSpc>
                        <a:buChar char="•"/>
                        <a:tabLst>
                          <a:tab pos="212090" algn="l"/>
                        </a:tabLst>
                      </a:pPr>
                      <a:r>
                        <a:rPr sz="700" spc="-20" dirty="0">
                          <a:latin typeface="Arial"/>
                          <a:cs typeface="Arial"/>
                        </a:rPr>
                        <a:t>Early </a:t>
                      </a:r>
                      <a:r>
                        <a:rPr sz="700" spc="-15" dirty="0">
                          <a:latin typeface="Arial"/>
                          <a:cs typeface="Arial"/>
                        </a:rPr>
                        <a:t>signs </a:t>
                      </a:r>
                      <a:r>
                        <a:rPr sz="700" spc="20" dirty="0">
                          <a:latin typeface="Arial"/>
                          <a:cs typeface="Arial"/>
                        </a:rPr>
                        <a:t>of</a:t>
                      </a:r>
                      <a:r>
                        <a:rPr sz="700" spc="30" dirty="0">
                          <a:latin typeface="Arial"/>
                          <a:cs typeface="Arial"/>
                        </a:rPr>
                        <a:t> </a:t>
                      </a:r>
                      <a:r>
                        <a:rPr sz="700" spc="10" dirty="0">
                          <a:latin typeface="Arial"/>
                          <a:cs typeface="Arial"/>
                        </a:rPr>
                        <a:t>neglect.</a:t>
                      </a:r>
                      <a:endParaRPr sz="700">
                        <a:latin typeface="Arial"/>
                        <a:cs typeface="Arial"/>
                      </a:endParaRPr>
                    </a:p>
                  </a:txBody>
                  <a:tcPr marL="0" marR="0" marT="6506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3AC"/>
                    </a:solidFill>
                  </a:tcPr>
                </a:tc>
                <a:tc>
                  <a:txBody>
                    <a:bodyPr/>
                    <a:lstStyle/>
                    <a:p>
                      <a:pPr marL="211454" marR="204470" indent="-139700">
                        <a:lnSpc>
                          <a:spcPct val="100000"/>
                        </a:lnSpc>
                        <a:spcBef>
                          <a:spcPts val="565"/>
                        </a:spcBef>
                        <a:buChar char="•"/>
                        <a:tabLst>
                          <a:tab pos="212090" algn="l"/>
                        </a:tabLst>
                      </a:pPr>
                      <a:r>
                        <a:rPr sz="700" spc="-20" dirty="0">
                          <a:latin typeface="Arial"/>
                          <a:cs typeface="Arial"/>
                        </a:rPr>
                        <a:t>Transient </a:t>
                      </a:r>
                      <a:r>
                        <a:rPr sz="700" spc="-5" dirty="0">
                          <a:latin typeface="Arial"/>
                          <a:cs typeface="Arial"/>
                        </a:rPr>
                        <a:t>families: </a:t>
                      </a:r>
                      <a:r>
                        <a:rPr sz="700" spc="10" dirty="0">
                          <a:latin typeface="Arial"/>
                          <a:cs typeface="Arial"/>
                        </a:rPr>
                        <a:t>frequent </a:t>
                      </a:r>
                      <a:r>
                        <a:rPr sz="700" spc="-10" dirty="0">
                          <a:latin typeface="Arial"/>
                          <a:cs typeface="Arial"/>
                        </a:rPr>
                        <a:t>moves </a:t>
                      </a:r>
                      <a:r>
                        <a:rPr sz="700" spc="10" dirty="0">
                          <a:latin typeface="Arial"/>
                          <a:cs typeface="Arial"/>
                        </a:rPr>
                        <a:t>impacting  on the </a:t>
                      </a:r>
                      <a:r>
                        <a:rPr sz="700" spc="-10" dirty="0">
                          <a:latin typeface="Arial"/>
                          <a:cs typeface="Arial"/>
                        </a:rPr>
                        <a:t>child’s</a:t>
                      </a:r>
                      <a:r>
                        <a:rPr sz="700" spc="-25" dirty="0">
                          <a:latin typeface="Arial"/>
                          <a:cs typeface="Arial"/>
                        </a:rPr>
                        <a:t> </a:t>
                      </a:r>
                      <a:r>
                        <a:rPr sz="700" spc="5" dirty="0">
                          <a:latin typeface="Arial"/>
                          <a:cs typeface="Arial"/>
                        </a:rPr>
                        <a:t>education.</a:t>
                      </a:r>
                      <a:endParaRPr sz="700">
                        <a:latin typeface="Arial"/>
                        <a:cs typeface="Arial"/>
                      </a:endParaRPr>
                    </a:p>
                    <a:p>
                      <a:pPr marL="211454" marR="284480" indent="-139700">
                        <a:lnSpc>
                          <a:spcPct val="100000"/>
                        </a:lnSpc>
                        <a:buChar char="•"/>
                        <a:tabLst>
                          <a:tab pos="212090" algn="l"/>
                        </a:tabLst>
                      </a:pPr>
                      <a:r>
                        <a:rPr sz="700" dirty="0">
                          <a:latin typeface="Arial"/>
                          <a:cs typeface="Arial"/>
                        </a:rPr>
                        <a:t>Housing </a:t>
                      </a:r>
                      <a:r>
                        <a:rPr sz="700" spc="-10" dirty="0">
                          <a:latin typeface="Arial"/>
                          <a:cs typeface="Arial"/>
                        </a:rPr>
                        <a:t>concerns: </a:t>
                      </a:r>
                      <a:r>
                        <a:rPr sz="700" spc="-5" dirty="0">
                          <a:latin typeface="Arial"/>
                          <a:cs typeface="Arial"/>
                        </a:rPr>
                        <a:t>tenancy </a:t>
                      </a:r>
                      <a:r>
                        <a:rPr sz="700" spc="5" dirty="0">
                          <a:latin typeface="Arial"/>
                          <a:cs typeface="Arial"/>
                        </a:rPr>
                        <a:t>at </a:t>
                      </a:r>
                      <a:r>
                        <a:rPr sz="700" spc="-15" dirty="0">
                          <a:latin typeface="Arial"/>
                          <a:cs typeface="Arial"/>
                        </a:rPr>
                        <a:t>risk, </a:t>
                      </a:r>
                      <a:r>
                        <a:rPr sz="700" spc="10" dirty="0">
                          <a:latin typeface="Arial"/>
                          <a:cs typeface="Arial"/>
                        </a:rPr>
                        <a:t>home </a:t>
                      </a:r>
                      <a:r>
                        <a:rPr sz="700" spc="5" dirty="0">
                          <a:latin typeface="Arial"/>
                          <a:cs typeface="Arial"/>
                        </a:rPr>
                        <a:t>in  </a:t>
                      </a:r>
                      <a:r>
                        <a:rPr sz="700" spc="25" dirty="0">
                          <a:latin typeface="Arial"/>
                          <a:cs typeface="Arial"/>
                        </a:rPr>
                        <a:t>poor </a:t>
                      </a:r>
                      <a:r>
                        <a:rPr sz="700" spc="-5" dirty="0">
                          <a:latin typeface="Arial"/>
                          <a:cs typeface="Arial"/>
                        </a:rPr>
                        <a:t>state </a:t>
                      </a:r>
                      <a:r>
                        <a:rPr sz="700" spc="20" dirty="0">
                          <a:latin typeface="Arial"/>
                          <a:cs typeface="Arial"/>
                        </a:rPr>
                        <a:t>of</a:t>
                      </a:r>
                      <a:r>
                        <a:rPr sz="700" spc="-25" dirty="0">
                          <a:latin typeface="Arial"/>
                          <a:cs typeface="Arial"/>
                        </a:rPr>
                        <a:t> </a:t>
                      </a:r>
                      <a:r>
                        <a:rPr sz="700" spc="-10" dirty="0">
                          <a:latin typeface="Arial"/>
                          <a:cs typeface="Arial"/>
                        </a:rPr>
                        <a:t>repair.</a:t>
                      </a:r>
                      <a:endParaRPr sz="700">
                        <a:latin typeface="Arial"/>
                        <a:cs typeface="Arial"/>
                      </a:endParaRPr>
                    </a:p>
                    <a:p>
                      <a:pPr marL="211454" indent="-140335">
                        <a:lnSpc>
                          <a:spcPct val="100000"/>
                        </a:lnSpc>
                        <a:buChar char="•"/>
                        <a:tabLst>
                          <a:tab pos="212090" algn="l"/>
                        </a:tabLst>
                      </a:pPr>
                      <a:r>
                        <a:rPr sz="700" spc="-5" dirty="0">
                          <a:latin typeface="Arial"/>
                          <a:cs typeface="Arial"/>
                        </a:rPr>
                        <a:t>Relationship </a:t>
                      </a:r>
                      <a:r>
                        <a:rPr sz="700" spc="5" dirty="0">
                          <a:latin typeface="Arial"/>
                          <a:cs typeface="Arial"/>
                        </a:rPr>
                        <a:t>breakdown.</a:t>
                      </a:r>
                      <a:endParaRPr sz="700">
                        <a:latin typeface="Arial"/>
                        <a:cs typeface="Arial"/>
                      </a:endParaRPr>
                    </a:p>
                    <a:p>
                      <a:pPr marL="211454" indent="-140335">
                        <a:lnSpc>
                          <a:spcPct val="100000"/>
                        </a:lnSpc>
                        <a:buChar char="•"/>
                        <a:tabLst>
                          <a:tab pos="212090" algn="l"/>
                        </a:tabLst>
                      </a:pPr>
                      <a:r>
                        <a:rPr sz="700" spc="5" dirty="0">
                          <a:latin typeface="Arial"/>
                          <a:cs typeface="Arial"/>
                        </a:rPr>
                        <a:t>Community </a:t>
                      </a:r>
                      <a:r>
                        <a:rPr sz="700" spc="-5" dirty="0">
                          <a:latin typeface="Arial"/>
                          <a:cs typeface="Arial"/>
                        </a:rPr>
                        <a:t>harassment/</a:t>
                      </a:r>
                      <a:r>
                        <a:rPr sz="700" spc="-10" dirty="0">
                          <a:latin typeface="Arial"/>
                          <a:cs typeface="Arial"/>
                        </a:rPr>
                        <a:t> </a:t>
                      </a:r>
                      <a:r>
                        <a:rPr sz="700" spc="5" dirty="0">
                          <a:latin typeface="Arial"/>
                          <a:cs typeface="Arial"/>
                        </a:rPr>
                        <a:t>discrimination.</a:t>
                      </a:r>
                      <a:endParaRPr sz="700">
                        <a:latin typeface="Arial"/>
                        <a:cs typeface="Arial"/>
                      </a:endParaRPr>
                    </a:p>
                  </a:txBody>
                  <a:tcPr marL="0" marR="0" marT="6506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B48F"/>
                    </a:solidFill>
                  </a:tcPr>
                </a:tc>
                <a:tc>
                  <a:txBody>
                    <a:bodyPr/>
                    <a:lstStyle/>
                    <a:p>
                      <a:pPr marL="211454" indent="-140335">
                        <a:lnSpc>
                          <a:spcPct val="100000"/>
                        </a:lnSpc>
                        <a:spcBef>
                          <a:spcPts val="565"/>
                        </a:spcBef>
                        <a:buChar char="•"/>
                        <a:tabLst>
                          <a:tab pos="212090" algn="l"/>
                        </a:tabLst>
                      </a:pPr>
                      <a:r>
                        <a:rPr sz="700" spc="25" dirty="0">
                          <a:latin typeface="Arial"/>
                          <a:cs typeface="Arial"/>
                        </a:rPr>
                        <a:t>At </a:t>
                      </a:r>
                      <a:r>
                        <a:rPr sz="700" spc="-15" dirty="0">
                          <a:latin typeface="Arial"/>
                          <a:cs typeface="Arial"/>
                        </a:rPr>
                        <a:t>risk </a:t>
                      </a:r>
                      <a:r>
                        <a:rPr sz="700" spc="20" dirty="0">
                          <a:latin typeface="Arial"/>
                          <a:cs typeface="Arial"/>
                        </a:rPr>
                        <a:t>of </a:t>
                      </a:r>
                      <a:r>
                        <a:rPr sz="700" dirty="0">
                          <a:latin typeface="Arial"/>
                          <a:cs typeface="Arial"/>
                        </a:rPr>
                        <a:t>female </a:t>
                      </a:r>
                      <a:r>
                        <a:rPr sz="700" spc="10" dirty="0">
                          <a:latin typeface="Arial"/>
                          <a:cs typeface="Arial"/>
                        </a:rPr>
                        <a:t>genital</a:t>
                      </a:r>
                      <a:r>
                        <a:rPr sz="700" spc="-35" dirty="0">
                          <a:latin typeface="Arial"/>
                          <a:cs typeface="Arial"/>
                        </a:rPr>
                        <a:t> </a:t>
                      </a:r>
                      <a:r>
                        <a:rPr sz="700" spc="10" dirty="0">
                          <a:latin typeface="Arial"/>
                          <a:cs typeface="Arial"/>
                        </a:rPr>
                        <a:t>mutilation.</a:t>
                      </a:r>
                      <a:endParaRPr sz="700" dirty="0">
                        <a:latin typeface="Arial"/>
                        <a:cs typeface="Arial"/>
                      </a:endParaRPr>
                    </a:p>
                    <a:p>
                      <a:pPr marL="211454" indent="-140335">
                        <a:lnSpc>
                          <a:spcPct val="100000"/>
                        </a:lnSpc>
                        <a:buChar char="•"/>
                        <a:tabLst>
                          <a:tab pos="212090" algn="l"/>
                        </a:tabLst>
                      </a:pPr>
                      <a:r>
                        <a:rPr sz="700" spc="25" dirty="0">
                          <a:latin typeface="Arial"/>
                          <a:cs typeface="Arial"/>
                        </a:rPr>
                        <a:t>At </a:t>
                      </a:r>
                      <a:r>
                        <a:rPr sz="700" spc="-15" dirty="0">
                          <a:latin typeface="Arial"/>
                          <a:cs typeface="Arial"/>
                        </a:rPr>
                        <a:t>risk </a:t>
                      </a:r>
                      <a:r>
                        <a:rPr sz="700" spc="20" dirty="0">
                          <a:latin typeface="Arial"/>
                          <a:cs typeface="Arial"/>
                        </a:rPr>
                        <a:t>of </a:t>
                      </a:r>
                      <a:r>
                        <a:rPr sz="700" spc="5" dirty="0">
                          <a:latin typeface="Arial"/>
                          <a:cs typeface="Arial"/>
                        </a:rPr>
                        <a:t>honour </a:t>
                      </a:r>
                      <a:r>
                        <a:rPr sz="700" spc="-5" dirty="0">
                          <a:latin typeface="Arial"/>
                          <a:cs typeface="Arial"/>
                        </a:rPr>
                        <a:t>based</a:t>
                      </a:r>
                      <a:r>
                        <a:rPr sz="700" spc="-40" dirty="0">
                          <a:latin typeface="Arial"/>
                          <a:cs typeface="Arial"/>
                        </a:rPr>
                        <a:t> </a:t>
                      </a:r>
                      <a:r>
                        <a:rPr sz="700" dirty="0">
                          <a:latin typeface="Arial"/>
                          <a:cs typeface="Arial"/>
                        </a:rPr>
                        <a:t>violence.</a:t>
                      </a:r>
                    </a:p>
                    <a:p>
                      <a:pPr marL="211454" indent="-140335">
                        <a:lnSpc>
                          <a:spcPct val="100000"/>
                        </a:lnSpc>
                        <a:buChar char="•"/>
                        <a:tabLst>
                          <a:tab pos="212090" algn="l"/>
                        </a:tabLst>
                      </a:pPr>
                      <a:r>
                        <a:rPr sz="700" spc="25" dirty="0">
                          <a:latin typeface="Arial"/>
                          <a:cs typeface="Arial"/>
                        </a:rPr>
                        <a:t>At </a:t>
                      </a:r>
                      <a:r>
                        <a:rPr sz="700" spc="-15" dirty="0">
                          <a:latin typeface="Arial"/>
                          <a:cs typeface="Arial"/>
                        </a:rPr>
                        <a:t>risk </a:t>
                      </a:r>
                      <a:r>
                        <a:rPr sz="700" spc="20" dirty="0">
                          <a:latin typeface="Arial"/>
                          <a:cs typeface="Arial"/>
                        </a:rPr>
                        <a:t>of </a:t>
                      </a:r>
                      <a:r>
                        <a:rPr sz="700" spc="5" dirty="0">
                          <a:latin typeface="Arial"/>
                          <a:cs typeface="Arial"/>
                        </a:rPr>
                        <a:t>forced</a:t>
                      </a:r>
                      <a:r>
                        <a:rPr sz="700" spc="-35" dirty="0">
                          <a:latin typeface="Arial"/>
                          <a:cs typeface="Arial"/>
                        </a:rPr>
                        <a:t> </a:t>
                      </a:r>
                      <a:r>
                        <a:rPr sz="700" dirty="0">
                          <a:latin typeface="Arial"/>
                          <a:cs typeface="Arial"/>
                        </a:rPr>
                        <a:t>marriage.</a:t>
                      </a:r>
                    </a:p>
                    <a:p>
                      <a:pPr marL="211454" indent="-140335">
                        <a:lnSpc>
                          <a:spcPct val="100000"/>
                        </a:lnSpc>
                        <a:buChar char="•"/>
                        <a:tabLst>
                          <a:tab pos="212090" algn="l"/>
                        </a:tabLst>
                      </a:pPr>
                      <a:r>
                        <a:rPr sz="700" dirty="0">
                          <a:latin typeface="Arial"/>
                          <a:cs typeface="Arial"/>
                        </a:rPr>
                        <a:t>Unaccompanied </a:t>
                      </a:r>
                      <a:r>
                        <a:rPr sz="700" spc="-15" dirty="0">
                          <a:latin typeface="Arial"/>
                          <a:cs typeface="Arial"/>
                        </a:rPr>
                        <a:t>asylum </a:t>
                      </a:r>
                      <a:r>
                        <a:rPr sz="700" spc="-5" dirty="0">
                          <a:latin typeface="Arial"/>
                          <a:cs typeface="Arial"/>
                        </a:rPr>
                        <a:t>seeking</a:t>
                      </a:r>
                      <a:r>
                        <a:rPr sz="700" spc="15" dirty="0">
                          <a:latin typeface="Arial"/>
                          <a:cs typeface="Arial"/>
                        </a:rPr>
                        <a:t> </a:t>
                      </a:r>
                      <a:r>
                        <a:rPr sz="700" dirty="0">
                          <a:latin typeface="Arial"/>
                          <a:cs typeface="Arial"/>
                        </a:rPr>
                        <a:t>children.</a:t>
                      </a:r>
                    </a:p>
                    <a:p>
                      <a:pPr marL="211454" indent="-140335">
                        <a:lnSpc>
                          <a:spcPct val="100000"/>
                        </a:lnSpc>
                        <a:buChar char="•"/>
                        <a:tabLst>
                          <a:tab pos="212090" algn="l"/>
                        </a:tabLst>
                      </a:pPr>
                      <a:r>
                        <a:rPr sz="700" spc="5" dirty="0">
                          <a:latin typeface="Arial"/>
                          <a:cs typeface="Arial"/>
                        </a:rPr>
                        <a:t>Edge </a:t>
                      </a:r>
                      <a:r>
                        <a:rPr sz="700" spc="20" dirty="0">
                          <a:latin typeface="Arial"/>
                          <a:cs typeface="Arial"/>
                        </a:rPr>
                        <a:t>of </a:t>
                      </a:r>
                      <a:r>
                        <a:rPr sz="700" spc="-15" dirty="0">
                          <a:latin typeface="Arial"/>
                          <a:cs typeface="Arial"/>
                        </a:rPr>
                        <a:t>care, </a:t>
                      </a:r>
                      <a:r>
                        <a:rPr sz="700" spc="10" dirty="0">
                          <a:latin typeface="Arial"/>
                          <a:cs typeface="Arial"/>
                        </a:rPr>
                        <a:t>for </a:t>
                      </a:r>
                      <a:r>
                        <a:rPr sz="700" dirty="0">
                          <a:latin typeface="Arial"/>
                          <a:cs typeface="Arial"/>
                        </a:rPr>
                        <a:t>example </a:t>
                      </a:r>
                      <a:r>
                        <a:rPr sz="700" spc="5" dirty="0">
                          <a:latin typeface="Arial"/>
                          <a:cs typeface="Arial"/>
                        </a:rPr>
                        <a:t>at </a:t>
                      </a:r>
                      <a:r>
                        <a:rPr sz="700" spc="-15" dirty="0">
                          <a:latin typeface="Arial"/>
                          <a:cs typeface="Arial"/>
                        </a:rPr>
                        <a:t>risk </a:t>
                      </a:r>
                      <a:r>
                        <a:rPr sz="700" spc="20" dirty="0">
                          <a:latin typeface="Arial"/>
                          <a:cs typeface="Arial"/>
                        </a:rPr>
                        <a:t>of</a:t>
                      </a:r>
                      <a:r>
                        <a:rPr sz="700" spc="-15" dirty="0">
                          <a:latin typeface="Arial"/>
                          <a:cs typeface="Arial"/>
                        </a:rPr>
                        <a:t> homelessness.</a:t>
                      </a:r>
                      <a:endParaRPr sz="700" dirty="0">
                        <a:latin typeface="Arial"/>
                        <a:cs typeface="Arial"/>
                      </a:endParaRPr>
                    </a:p>
                    <a:p>
                      <a:pPr marL="211454" marR="368935" indent="-139700">
                        <a:lnSpc>
                          <a:spcPct val="100000"/>
                        </a:lnSpc>
                        <a:buChar char="•"/>
                        <a:tabLst>
                          <a:tab pos="212090" algn="l"/>
                        </a:tabLst>
                      </a:pPr>
                      <a:r>
                        <a:rPr sz="700" spc="-10" dirty="0">
                          <a:latin typeface="Arial"/>
                          <a:cs typeface="Arial"/>
                        </a:rPr>
                        <a:t>Suspicion </a:t>
                      </a:r>
                      <a:r>
                        <a:rPr sz="700" spc="20" dirty="0">
                          <a:latin typeface="Arial"/>
                          <a:cs typeface="Arial"/>
                        </a:rPr>
                        <a:t>of </a:t>
                      </a:r>
                      <a:r>
                        <a:rPr sz="700" spc="-5" dirty="0">
                          <a:latin typeface="Arial"/>
                          <a:cs typeface="Arial"/>
                        </a:rPr>
                        <a:t>physical, </a:t>
                      </a:r>
                      <a:r>
                        <a:rPr sz="700" spc="10" dirty="0">
                          <a:latin typeface="Arial"/>
                          <a:cs typeface="Arial"/>
                        </a:rPr>
                        <a:t>emotional or </a:t>
                      </a:r>
                      <a:r>
                        <a:rPr sz="700" spc="-15" dirty="0">
                          <a:latin typeface="Arial"/>
                          <a:cs typeface="Arial"/>
                        </a:rPr>
                        <a:t>sexual </a:t>
                      </a:r>
                      <a:r>
                        <a:rPr sz="700" spc="-10" dirty="0">
                          <a:latin typeface="Arial"/>
                          <a:cs typeface="Arial"/>
                        </a:rPr>
                        <a:t>abuse</a:t>
                      </a:r>
                      <a:r>
                        <a:rPr sz="700" spc="-30" dirty="0">
                          <a:latin typeface="Arial"/>
                          <a:cs typeface="Arial"/>
                        </a:rPr>
                        <a:t> </a:t>
                      </a:r>
                      <a:r>
                        <a:rPr sz="700" spc="10" dirty="0">
                          <a:latin typeface="Arial"/>
                          <a:cs typeface="Arial"/>
                        </a:rPr>
                        <a:t>or  neglect.</a:t>
                      </a:r>
                      <a:endParaRPr sz="700" dirty="0">
                        <a:latin typeface="Arial"/>
                        <a:cs typeface="Arial"/>
                      </a:endParaRPr>
                    </a:p>
                  </a:txBody>
                  <a:tcPr marL="0" marR="0" marT="6506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A190"/>
                    </a:solidFill>
                  </a:tcPr>
                </a:tc>
                <a:extLst>
                  <a:ext uri="{0D108BD9-81ED-4DB2-BD59-A6C34878D82A}">
                    <a16:rowId xmlns:a16="http://schemas.microsoft.com/office/drawing/2014/main" val="10003"/>
                  </a:ext>
                </a:extLst>
              </a:tr>
            </a:tbl>
          </a:graphicData>
        </a:graphic>
      </p:graphicFrame>
      <p:sp>
        <p:nvSpPr>
          <p:cNvPr id="3" name="object 3"/>
          <p:cNvSpPr txBox="1"/>
          <p:nvPr/>
        </p:nvSpPr>
        <p:spPr>
          <a:xfrm>
            <a:off x="1810716" y="5352914"/>
            <a:ext cx="125547" cy="944343"/>
          </a:xfrm>
          <a:prstGeom prst="rect">
            <a:avLst/>
          </a:prstGeom>
        </p:spPr>
        <p:txBody>
          <a:bodyPr vert="vert270" wrap="square" lIns="0" tIns="11516" rIns="0" bIns="0" rtlCol="0">
            <a:spAutoFit/>
          </a:bodyPr>
          <a:lstStyle/>
          <a:p>
            <a:pPr marL="11516">
              <a:spcBef>
                <a:spcPts val="91"/>
              </a:spcBef>
            </a:pPr>
            <a:r>
              <a:rPr sz="816" b="1" dirty="0">
                <a:latin typeface="Arial"/>
                <a:cs typeface="Arial"/>
              </a:rPr>
              <a:t>ENVIRONMEN</a:t>
            </a:r>
            <a:r>
              <a:rPr sz="816" b="1" spc="-77" dirty="0">
                <a:latin typeface="Arial"/>
                <a:cs typeface="Arial"/>
              </a:rPr>
              <a:t>T</a:t>
            </a:r>
            <a:r>
              <a:rPr sz="816" b="1" dirty="0">
                <a:latin typeface="Arial"/>
                <a:cs typeface="Arial"/>
              </a:rPr>
              <a:t>AL</a:t>
            </a:r>
            <a:endParaRPr sz="816">
              <a:latin typeface="Arial"/>
              <a:cs typeface="Arial"/>
            </a:endParaRPr>
          </a:p>
        </p:txBody>
      </p:sp>
      <p:sp>
        <p:nvSpPr>
          <p:cNvPr id="4" name="object 4"/>
          <p:cNvSpPr/>
          <p:nvPr/>
        </p:nvSpPr>
        <p:spPr>
          <a:xfrm>
            <a:off x="6861055" y="406608"/>
            <a:ext cx="4082554" cy="381768"/>
          </a:xfrm>
          <a:custGeom>
            <a:avLst/>
            <a:gdLst/>
            <a:ahLst/>
            <a:cxnLst/>
            <a:rect l="l" t="t" r="r" b="b"/>
            <a:pathLst>
              <a:path w="4502150" h="421005">
                <a:moveTo>
                  <a:pt x="4501616" y="0"/>
                </a:moveTo>
                <a:lnTo>
                  <a:pt x="0" y="0"/>
                </a:lnTo>
                <a:lnTo>
                  <a:pt x="0" y="420624"/>
                </a:lnTo>
                <a:lnTo>
                  <a:pt x="4501616" y="420623"/>
                </a:lnTo>
                <a:lnTo>
                  <a:pt x="4501616" y="0"/>
                </a:lnTo>
                <a:close/>
              </a:path>
            </a:pathLst>
          </a:custGeom>
          <a:solidFill>
            <a:srgbClr val="000000">
              <a:alpha val="44999"/>
            </a:srgbClr>
          </a:solidFill>
        </p:spPr>
        <p:txBody>
          <a:bodyPr wrap="square" lIns="0" tIns="0" rIns="0" bIns="0" rtlCol="0"/>
          <a:lstStyle/>
          <a:p>
            <a:endParaRPr sz="1632"/>
          </a:p>
        </p:txBody>
      </p:sp>
      <p:sp>
        <p:nvSpPr>
          <p:cNvPr id="5" name="object 5"/>
          <p:cNvSpPr/>
          <p:nvPr/>
        </p:nvSpPr>
        <p:spPr>
          <a:xfrm>
            <a:off x="6780904" y="326456"/>
            <a:ext cx="4162593" cy="381192"/>
          </a:xfrm>
          <a:custGeom>
            <a:avLst/>
            <a:gdLst/>
            <a:ahLst/>
            <a:cxnLst/>
            <a:rect l="l" t="t" r="r" b="b"/>
            <a:pathLst>
              <a:path w="4590415" h="420370">
                <a:moveTo>
                  <a:pt x="4590008" y="0"/>
                </a:moveTo>
                <a:lnTo>
                  <a:pt x="0" y="0"/>
                </a:lnTo>
                <a:lnTo>
                  <a:pt x="235178" y="419989"/>
                </a:lnTo>
                <a:lnTo>
                  <a:pt x="4590008" y="419989"/>
                </a:lnTo>
                <a:lnTo>
                  <a:pt x="4590008" y="0"/>
                </a:lnTo>
                <a:close/>
              </a:path>
            </a:pathLst>
          </a:custGeom>
          <a:solidFill>
            <a:srgbClr val="006DB6"/>
          </a:solidFill>
        </p:spPr>
        <p:txBody>
          <a:bodyPr wrap="square" lIns="0" tIns="0" rIns="0" bIns="0" rtlCol="0"/>
          <a:lstStyle/>
          <a:p>
            <a:endParaRPr sz="1632"/>
          </a:p>
        </p:txBody>
      </p:sp>
      <p:sp>
        <p:nvSpPr>
          <p:cNvPr id="6" name="object 6"/>
          <p:cNvSpPr txBox="1"/>
          <p:nvPr/>
        </p:nvSpPr>
        <p:spPr>
          <a:xfrm>
            <a:off x="7063194" y="401989"/>
            <a:ext cx="3507887" cy="220917"/>
          </a:xfrm>
          <a:prstGeom prst="rect">
            <a:avLst/>
          </a:prstGeom>
        </p:spPr>
        <p:txBody>
          <a:bodyPr vert="horz" wrap="square" lIns="0" tIns="11516" rIns="0" bIns="0" rtlCol="0">
            <a:spAutoFit/>
          </a:bodyPr>
          <a:lstStyle/>
          <a:p>
            <a:pPr marL="11516">
              <a:spcBef>
                <a:spcPts val="91"/>
              </a:spcBef>
            </a:pPr>
            <a:r>
              <a:rPr sz="1360" b="1" spc="-9" dirty="0">
                <a:solidFill>
                  <a:srgbClr val="FFFFFF"/>
                </a:solidFill>
                <a:latin typeface="Arial"/>
                <a:cs typeface="Arial"/>
              </a:rPr>
              <a:t>SECTION </a:t>
            </a:r>
            <a:r>
              <a:rPr sz="1360" b="1" spc="32" dirty="0">
                <a:solidFill>
                  <a:srgbClr val="FFFFFF"/>
                </a:solidFill>
                <a:latin typeface="Arial"/>
                <a:cs typeface="Arial"/>
              </a:rPr>
              <a:t>NINE: </a:t>
            </a:r>
            <a:r>
              <a:rPr sz="1360" spc="-23" dirty="0">
                <a:solidFill>
                  <a:srgbClr val="FFFFFF"/>
                </a:solidFill>
                <a:latin typeface="Arial"/>
                <a:cs typeface="Arial"/>
              </a:rPr>
              <a:t>IDENTIFYING </a:t>
            </a:r>
            <a:r>
              <a:rPr sz="1360" spc="-27" dirty="0">
                <a:solidFill>
                  <a:srgbClr val="FFFFFF"/>
                </a:solidFill>
                <a:latin typeface="Arial"/>
                <a:cs typeface="Arial"/>
              </a:rPr>
              <a:t>NEED</a:t>
            </a:r>
            <a:r>
              <a:rPr sz="1360" spc="5" dirty="0">
                <a:solidFill>
                  <a:srgbClr val="FFFFFF"/>
                </a:solidFill>
                <a:latin typeface="Arial"/>
                <a:cs typeface="Arial"/>
              </a:rPr>
              <a:t> </a:t>
            </a:r>
            <a:r>
              <a:rPr sz="1360" spc="-73" dirty="0">
                <a:solidFill>
                  <a:srgbClr val="FFFFFF"/>
                </a:solidFill>
                <a:latin typeface="Arial"/>
                <a:cs typeface="Arial"/>
              </a:rPr>
              <a:t>TABLE</a:t>
            </a:r>
            <a:endParaRPr sz="1360">
              <a:latin typeface="Arial"/>
              <a:cs typeface="Arial"/>
            </a:endParaRPr>
          </a:p>
        </p:txBody>
      </p:sp>
      <p:sp>
        <p:nvSpPr>
          <p:cNvPr id="7" name="object 7"/>
          <p:cNvSpPr txBox="1">
            <a:spLocks noGrp="1"/>
          </p:cNvSpPr>
          <p:nvPr>
            <p:ph type="sldNum" sz="quarter" idx="7"/>
          </p:nvPr>
        </p:nvSpPr>
        <p:spPr>
          <a:xfrm>
            <a:off x="8483299" y="7090105"/>
            <a:ext cx="1840229" cy="199390"/>
          </a:xfrm>
          <a:prstGeom prst="rect">
            <a:avLst/>
          </a:prstGeom>
        </p:spPr>
        <p:txBody>
          <a:bodyPr vert="horz" wrap="square" lIns="0" tIns="0" rIns="0" bIns="0" rtlCol="0">
            <a:spAutoFit/>
          </a:bodyPr>
          <a:lstStyle>
            <a:defPPr>
              <a:defRPr lang="en-US"/>
            </a:defPPr>
            <a:lvl1pPr marL="0" algn="l" defTabSz="914400" rtl="0" eaLnBrk="1" latinLnBrk="0" hangingPunct="1">
              <a:defRPr sz="1000" b="0" i="0" kern="1200">
                <a:solidFill>
                  <a:srgbClr val="4A4A4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0"/>
              </a:spcBef>
            </a:pPr>
            <a:r>
              <a:rPr lang="en-GB" spc="-5"/>
              <a:t>Right </a:t>
            </a:r>
            <a:r>
              <a:rPr lang="en-GB" spc="10"/>
              <a:t>help, </a:t>
            </a:r>
            <a:r>
              <a:rPr lang="en-GB" spc="25"/>
              <a:t>right </a:t>
            </a:r>
            <a:r>
              <a:rPr lang="en-GB" spc="20"/>
              <a:t>time </a:t>
            </a:r>
            <a:r>
              <a:rPr lang="en-GB" spc="-40"/>
              <a:t>| </a:t>
            </a:r>
            <a:r>
              <a:rPr lang="en-GB" b="1" spc="5"/>
              <a:t>page</a:t>
            </a:r>
            <a:r>
              <a:rPr lang="en-GB" b="1" spc="-15"/>
              <a:t> </a:t>
            </a:r>
            <a:fld id="{81D60167-4931-47E6-BA6A-407CBD079E47}" type="slidenum">
              <a:rPr lang="en-GB" b="1" spc="35" smtClean="0"/>
              <a:pPr marL="12700">
                <a:spcBef>
                  <a:spcPts val="100"/>
                </a:spcBef>
              </a:pPr>
              <a:t>22</a:t>
            </a:fld>
            <a:endParaRPr b="1" spc="32" dirty="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0244-513E-45BD-B538-89A02CB9AEF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2422CA8-1E9F-49C1-95E4-888591AA7913}"/>
              </a:ext>
            </a:extLst>
          </p:cNvPr>
          <p:cNvSpPr>
            <a:spLocks noGrp="1"/>
          </p:cNvSpPr>
          <p:nvPr>
            <p:ph idx="1"/>
          </p:nvPr>
        </p:nvSpPr>
        <p:spPr/>
        <p:txBody>
          <a:bodyPr vert="horz" lIns="91440" tIns="45720" rIns="91440" bIns="45720" rtlCol="0" anchor="t">
            <a:normAutofit fontScale="92500"/>
          </a:bodyPr>
          <a:lstStyle/>
          <a:p>
            <a:pPr lvl="1"/>
            <a:r>
              <a:rPr lang="en-GB" b="1" dirty="0"/>
              <a:t>July 2019</a:t>
            </a:r>
          </a:p>
          <a:p>
            <a:pPr lvl="2"/>
            <a:r>
              <a:rPr lang="en-GB" dirty="0"/>
              <a:t>2066 contacts received</a:t>
            </a:r>
          </a:p>
          <a:p>
            <a:pPr lvl="2"/>
            <a:r>
              <a:rPr lang="en-GB" b="1" u="sng" dirty="0"/>
              <a:t>only 19.7 %</a:t>
            </a:r>
            <a:r>
              <a:rPr lang="en-GB" dirty="0"/>
              <a:t> required Statutory Children’s Services Response</a:t>
            </a:r>
          </a:p>
          <a:p>
            <a:pPr marL="457200" lvl="1" indent="0">
              <a:buNone/>
            </a:pPr>
            <a:endParaRPr lang="en-GB" dirty="0"/>
          </a:p>
          <a:p>
            <a:pPr lvl="1"/>
            <a:r>
              <a:rPr lang="en-GB" b="1" dirty="0"/>
              <a:t>June 2020</a:t>
            </a:r>
            <a:endParaRPr lang="en-GB" b="1" dirty="0">
              <a:cs typeface="Calibri"/>
            </a:endParaRPr>
          </a:p>
          <a:p>
            <a:pPr lvl="2"/>
            <a:r>
              <a:rPr lang="en-GB" dirty="0"/>
              <a:t>2089 contacts received; </a:t>
            </a:r>
          </a:p>
          <a:p>
            <a:pPr lvl="2"/>
            <a:r>
              <a:rPr lang="en-GB"/>
              <a:t>COVID- a reduction in volume currently but a steady increase in risk and </a:t>
            </a:r>
            <a:r>
              <a:rPr lang="en-GB" dirty="0"/>
              <a:t>complexities</a:t>
            </a:r>
          </a:p>
          <a:p>
            <a:pPr lvl="2"/>
            <a:r>
              <a:rPr lang="en-GB" dirty="0">
                <a:cs typeface="Calibri"/>
              </a:rPr>
              <a:t>80 Strategy </a:t>
            </a:r>
            <a:r>
              <a:rPr lang="en-GB">
                <a:cs typeface="Calibri"/>
              </a:rPr>
              <a:t>discussions where there have been risks of significant harm to children</a:t>
            </a:r>
            <a:endParaRPr lang="en-GB" dirty="0">
              <a:cs typeface="Calibri"/>
            </a:endParaRPr>
          </a:p>
          <a:p>
            <a:pPr lvl="2"/>
            <a:r>
              <a:rPr lang="en-GB" dirty="0">
                <a:cs typeface="Calibri"/>
              </a:rPr>
              <a:t>Average of 70% of work into MASH is </a:t>
            </a:r>
            <a:r>
              <a:rPr lang="en-GB" err="1">
                <a:cs typeface="Calibri"/>
              </a:rPr>
              <a:t>NFA</a:t>
            </a:r>
            <a:r>
              <a:rPr lang="en-GB" dirty="0">
                <a:cs typeface="Calibri"/>
              </a:rPr>
              <a:t>-this month 30.2% hit the threshold for statutory services due to the level of risk with a further 12.4% requiring an Early Help service.</a:t>
            </a:r>
          </a:p>
          <a:p>
            <a:pPr marL="914400" lvl="2" indent="0">
              <a:buNone/>
            </a:pPr>
            <a:endParaRPr lang="en-GB" dirty="0"/>
          </a:p>
          <a:p>
            <a:pPr marL="457200" lvl="1" indent="0" algn="ctr">
              <a:buNone/>
            </a:pPr>
            <a:r>
              <a:rPr lang="en-GB" u="sng" dirty="0"/>
              <a:t>The challenge-reaching decisions within one working day in line with Working Together to Safeguard Children 2018</a:t>
            </a:r>
            <a:endParaRPr lang="en-GB" u="sng">
              <a:cs typeface="Calibri" panose="020F0502020204030204"/>
            </a:endParaRPr>
          </a:p>
          <a:p>
            <a:pPr marL="914400" lvl="2" indent="0">
              <a:buNone/>
            </a:pPr>
            <a:endParaRPr lang="en-GB" dirty="0"/>
          </a:p>
          <a:p>
            <a:pPr lvl="1"/>
            <a:endParaRPr lang="en-GB" dirty="0"/>
          </a:p>
        </p:txBody>
      </p:sp>
      <p:pic>
        <p:nvPicPr>
          <p:cNvPr id="4" name="Picture 2" descr="Multi Agency Safeguarding Hub (MASH)">
            <a:extLst>
              <a:ext uri="{FF2B5EF4-FFF2-40B4-BE49-F238E27FC236}">
                <a16:creationId xmlns:a16="http://schemas.microsoft.com/office/drawing/2014/main" id="{F87C3F6F-7C00-4283-9AE2-5D2B08A63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031" y="311945"/>
            <a:ext cx="3961144" cy="14049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A close up of a piece of paper&#10;&#10;Description automatically generated">
            <a:extLst>
              <a:ext uri="{FF2B5EF4-FFF2-40B4-BE49-F238E27FC236}">
                <a16:creationId xmlns:a16="http://schemas.microsoft.com/office/drawing/2014/main" id="{31FC1517-9061-41A6-8497-C3896AA90EC5}"/>
              </a:ext>
            </a:extLst>
          </p:cNvPr>
          <p:cNvPicPr>
            <a:picLocks noChangeAspect="1"/>
          </p:cNvPicPr>
          <p:nvPr/>
        </p:nvPicPr>
        <p:blipFill>
          <a:blip r:embed="rId3"/>
          <a:stretch>
            <a:fillRect/>
          </a:stretch>
        </p:blipFill>
        <p:spPr>
          <a:xfrm>
            <a:off x="8417093" y="458523"/>
            <a:ext cx="2054338" cy="3217608"/>
          </a:xfrm>
          <a:prstGeom prst="rect">
            <a:avLst/>
          </a:prstGeom>
        </p:spPr>
      </p:pic>
    </p:spTree>
    <p:extLst>
      <p:ext uri="{BB962C8B-B14F-4D97-AF65-F5344CB8AC3E}">
        <p14:creationId xmlns:p14="http://schemas.microsoft.com/office/powerpoint/2010/main" val="395643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930F3F-74C9-4DBE-B672-CD98FFB4B91B}"/>
              </a:ext>
            </a:extLst>
          </p:cNvPr>
          <p:cNvSpPr>
            <a:spLocks noGrp="1"/>
          </p:cNvSpPr>
          <p:nvPr>
            <p:ph type="title"/>
          </p:nvPr>
        </p:nvSpPr>
        <p:spPr>
          <a:xfrm>
            <a:off x="5836008" y="4084"/>
            <a:ext cx="4977976" cy="1455996"/>
          </a:xfrm>
        </p:spPr>
        <p:txBody>
          <a:bodyPr>
            <a:normAutofit/>
          </a:bodyPr>
          <a:lstStyle/>
          <a:p>
            <a:r>
              <a:rPr lang="en-GB" sz="4000" b="1">
                <a:solidFill>
                  <a:srgbClr val="000000"/>
                </a:solidFill>
                <a:cs typeface="Calibri Light"/>
              </a:rPr>
              <a:t>A few points.........</a:t>
            </a:r>
          </a:p>
        </p:txBody>
      </p:sp>
      <p:sp>
        <p:nvSpPr>
          <p:cNvPr id="14"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Multi Agency Safeguarding Hub (MASH)">
            <a:extLst>
              <a:ext uri="{FF2B5EF4-FFF2-40B4-BE49-F238E27FC236}">
                <a16:creationId xmlns:a16="http://schemas.microsoft.com/office/drawing/2014/main" id="{E190E33E-9829-427A-AD1A-A0281577076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41496" y="444609"/>
            <a:ext cx="2532690" cy="898293"/>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close up of a map&#10;&#10;Description automatically generated">
            <a:extLst>
              <a:ext uri="{FF2B5EF4-FFF2-40B4-BE49-F238E27FC236}">
                <a16:creationId xmlns:a16="http://schemas.microsoft.com/office/drawing/2014/main" id="{AF616692-838F-40F8-AD59-2371298499E4}"/>
              </a:ext>
            </a:extLst>
          </p:cNvPr>
          <p:cNvPicPr>
            <a:picLocks noChangeAspect="1"/>
          </p:cNvPicPr>
          <p:nvPr/>
        </p:nvPicPr>
        <p:blipFill>
          <a:blip r:embed="rId4"/>
          <a:stretch>
            <a:fillRect/>
          </a:stretch>
        </p:blipFill>
        <p:spPr>
          <a:xfrm>
            <a:off x="176943" y="3076443"/>
            <a:ext cx="4097843" cy="3334106"/>
          </a:xfrm>
          <a:prstGeom prst="rect">
            <a:avLst/>
          </a:prstGeom>
        </p:spPr>
      </p:pic>
      <p:sp>
        <p:nvSpPr>
          <p:cNvPr id="3" name="Content Placeholder 2">
            <a:extLst>
              <a:ext uri="{FF2B5EF4-FFF2-40B4-BE49-F238E27FC236}">
                <a16:creationId xmlns:a16="http://schemas.microsoft.com/office/drawing/2014/main" id="{AA1D378A-A1A6-44A2-BF86-184A5C9CE1E4}"/>
              </a:ext>
            </a:extLst>
          </p:cNvPr>
          <p:cNvSpPr>
            <a:spLocks noGrp="1"/>
          </p:cNvSpPr>
          <p:nvPr>
            <p:ph idx="1"/>
          </p:nvPr>
        </p:nvSpPr>
        <p:spPr>
          <a:xfrm>
            <a:off x="5193381" y="754925"/>
            <a:ext cx="6993190" cy="6017182"/>
          </a:xfrm>
        </p:spPr>
        <p:txBody>
          <a:bodyPr vert="horz" lIns="91440" tIns="45720" rIns="91440" bIns="45720" rtlCol="0" anchor="ctr">
            <a:normAutofit/>
          </a:bodyPr>
          <a:lstStyle/>
          <a:p>
            <a:r>
              <a:rPr lang="en-GB" sz="2200">
                <a:solidFill>
                  <a:srgbClr val="000000"/>
                </a:solidFill>
              </a:rPr>
              <a:t>Using Signs of Safety-the practice framework adopted in Coventry</a:t>
            </a:r>
            <a:endParaRPr lang="en-US" sz="2200">
              <a:solidFill>
                <a:srgbClr val="000000"/>
              </a:solidFill>
              <a:cs typeface="Calibri"/>
            </a:endParaRPr>
          </a:p>
          <a:p>
            <a:r>
              <a:rPr lang="en-GB" sz="2200">
                <a:solidFill>
                  <a:srgbClr val="000000"/>
                </a:solidFill>
              </a:rPr>
              <a:t>Basic details such as dob, names of children, parents, family composition are critical for MASH partners to check their systems</a:t>
            </a:r>
            <a:endParaRPr lang="en-GB" sz="2200">
              <a:solidFill>
                <a:srgbClr val="000000"/>
              </a:solidFill>
              <a:cs typeface="Calibri"/>
            </a:endParaRPr>
          </a:p>
          <a:p>
            <a:r>
              <a:rPr lang="en-GB" sz="2200">
                <a:solidFill>
                  <a:srgbClr val="000000"/>
                </a:solidFill>
                <a:cs typeface="Calibri"/>
              </a:rPr>
              <a:t>The child &amp; their expereinces-Their world</a:t>
            </a:r>
          </a:p>
          <a:p>
            <a:r>
              <a:rPr lang="en-GB" sz="2200">
                <a:solidFill>
                  <a:srgbClr val="000000"/>
                </a:solidFill>
              </a:rPr>
              <a:t>“mum took an overdose”-is there a context behind this?</a:t>
            </a:r>
            <a:endParaRPr lang="en-GB" sz="2200">
              <a:solidFill>
                <a:srgbClr val="000000"/>
              </a:solidFill>
              <a:cs typeface="Calibri"/>
            </a:endParaRPr>
          </a:p>
          <a:p>
            <a:r>
              <a:rPr lang="en-GB" sz="2200">
                <a:solidFill>
                  <a:srgbClr val="000000"/>
                </a:solidFill>
              </a:rPr>
              <a:t>Any relevant information-how could a parents abilities be affected?</a:t>
            </a:r>
            <a:endParaRPr lang="en-GB" sz="2200">
              <a:solidFill>
                <a:srgbClr val="000000"/>
              </a:solidFill>
              <a:cs typeface="Calibri"/>
            </a:endParaRPr>
          </a:p>
          <a:p>
            <a:r>
              <a:rPr lang="en-GB" sz="2200">
                <a:solidFill>
                  <a:srgbClr val="000000"/>
                </a:solidFill>
              </a:rPr>
              <a:t>History</a:t>
            </a:r>
            <a:endParaRPr lang="en-GB" sz="2200">
              <a:solidFill>
                <a:srgbClr val="000000"/>
              </a:solidFill>
              <a:cs typeface="Calibri"/>
            </a:endParaRPr>
          </a:p>
          <a:p>
            <a:r>
              <a:rPr lang="en-GB" sz="2200">
                <a:solidFill>
                  <a:srgbClr val="000000"/>
                </a:solidFill>
              </a:rPr>
              <a:t>The better quality of information shared, the better informed the  MASH decision, and the more likely that children get the outcome they need</a:t>
            </a:r>
            <a:endParaRPr lang="en-GB" sz="2200">
              <a:solidFill>
                <a:srgbClr val="000000"/>
              </a:solidFill>
              <a:cs typeface="Calibri"/>
            </a:endParaRPr>
          </a:p>
        </p:txBody>
      </p:sp>
    </p:spTree>
    <p:extLst>
      <p:ext uri="{BB962C8B-B14F-4D97-AF65-F5344CB8AC3E}">
        <p14:creationId xmlns:p14="http://schemas.microsoft.com/office/powerpoint/2010/main" val="1602005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9A750F-54A0-479A-A805-1EFCF2139E3D}"/>
              </a:ext>
            </a:extLst>
          </p:cNvPr>
          <p:cNvSpPr>
            <a:spLocks noGrp="1"/>
          </p:cNvSpPr>
          <p:nvPr>
            <p:ph idx="1"/>
          </p:nvPr>
        </p:nvSpPr>
        <p:spPr>
          <a:xfrm>
            <a:off x="548437" y="1453661"/>
            <a:ext cx="5545964" cy="4775700"/>
          </a:xfrm>
        </p:spPr>
        <p:txBody>
          <a:bodyPr vert="horz" lIns="91440" tIns="45720" rIns="91440" bIns="45720" rtlCol="0" anchor="t">
            <a:noAutofit/>
          </a:bodyPr>
          <a:lstStyle/>
          <a:p>
            <a:pPr marL="0" indent="0">
              <a:buNone/>
            </a:pPr>
            <a:r>
              <a:rPr lang="en-US" sz="1800">
                <a:ea typeface="+mn-lt"/>
                <a:cs typeface="+mn-lt"/>
              </a:rPr>
              <a:t>Referrer:</a:t>
            </a:r>
            <a:endParaRPr lang="en-US" sz="1800" dirty="0">
              <a:ea typeface="+mn-lt"/>
              <a:cs typeface="+mn-lt"/>
            </a:endParaRPr>
          </a:p>
          <a:p>
            <a:r>
              <a:rPr lang="en-US" sz="1800">
                <a:ea typeface="+mn-lt"/>
                <a:cs typeface="+mn-lt"/>
              </a:rPr>
              <a:t>Area team covering postcode: (please enter postcode &amp; area</a:t>
            </a:r>
            <a:endParaRPr lang="en-US" sz="1800" dirty="0">
              <a:ea typeface="+mn-lt"/>
              <a:cs typeface="+mn-lt"/>
            </a:endParaRPr>
          </a:p>
          <a:p>
            <a:r>
              <a:rPr lang="en-US" sz="1800">
                <a:ea typeface="+mn-lt"/>
                <a:cs typeface="+mn-lt"/>
              </a:rPr>
              <a:t>Summary of Concerns  (Referral details entered here)</a:t>
            </a:r>
            <a:endParaRPr lang="en-US" sz="1800">
              <a:cs typeface="Calibri" panose="020F0502020204030204"/>
            </a:endParaRPr>
          </a:p>
          <a:p>
            <a:pPr marL="0" indent="0">
              <a:buNone/>
            </a:pPr>
            <a:r>
              <a:rPr lang="en-US" sz="1800" u="sng">
                <a:ea typeface="+mn-lt"/>
                <a:cs typeface="+mn-lt"/>
              </a:rPr>
              <a:t>Family Composition: </a:t>
            </a:r>
          </a:p>
          <a:p>
            <a:pPr marL="0" indent="0">
              <a:buNone/>
            </a:pPr>
            <a:r>
              <a:rPr lang="en-US" sz="1800">
                <a:ea typeface="+mn-lt"/>
                <a:cs typeface="+mn-lt"/>
              </a:rPr>
              <a:t>Child: and siblings</a:t>
            </a:r>
            <a:endParaRPr lang="en-US" sz="1800">
              <a:cs typeface="Calibri" panose="020F0502020204030204"/>
            </a:endParaRPr>
          </a:p>
          <a:p>
            <a:pPr marL="0" indent="0">
              <a:buNone/>
            </a:pPr>
            <a:r>
              <a:rPr lang="en-US" sz="1800">
                <a:ea typeface="+mn-lt"/>
                <a:cs typeface="+mn-lt"/>
              </a:rPr>
              <a:t>Parents: </a:t>
            </a:r>
            <a:endParaRPr lang="en-US" sz="1800">
              <a:cs typeface="Calibri" panose="020F0502020204030204"/>
            </a:endParaRPr>
          </a:p>
          <a:p>
            <a:pPr marL="0" indent="0">
              <a:buNone/>
            </a:pPr>
            <a:r>
              <a:rPr lang="en-US" sz="1800">
                <a:ea typeface="+mn-lt"/>
                <a:cs typeface="+mn-lt"/>
              </a:rPr>
              <a:t>Any other adults or children living within the property: </a:t>
            </a:r>
            <a:endParaRPr lang="en-US" sz="1800">
              <a:cs typeface="Calibri" panose="020F0502020204030204"/>
            </a:endParaRPr>
          </a:p>
          <a:p>
            <a:r>
              <a:rPr lang="en-US" sz="1800">
                <a:ea typeface="+mn-lt"/>
                <a:cs typeface="+mn-lt"/>
              </a:rPr>
              <a:t>School: </a:t>
            </a:r>
            <a:endParaRPr lang="en-US" sz="1800">
              <a:cs typeface="Calibri"/>
            </a:endParaRPr>
          </a:p>
          <a:p>
            <a:r>
              <a:rPr lang="en-US" sz="1800">
                <a:ea typeface="+mn-lt"/>
                <a:cs typeface="+mn-lt"/>
              </a:rPr>
              <a:t>GP: </a:t>
            </a:r>
            <a:endParaRPr lang="en-US" sz="1800">
              <a:cs typeface="Calibri"/>
            </a:endParaRPr>
          </a:p>
          <a:p>
            <a:r>
              <a:rPr lang="en-US" sz="1800">
                <a:ea typeface="+mn-lt"/>
                <a:cs typeface="+mn-lt"/>
              </a:rPr>
              <a:t>Ethnicity: </a:t>
            </a:r>
            <a:endParaRPr lang="en-US" sz="1800">
              <a:cs typeface="Calibri"/>
            </a:endParaRPr>
          </a:p>
          <a:p>
            <a:r>
              <a:rPr lang="en-US" sz="1800">
                <a:ea typeface="+mn-lt"/>
                <a:cs typeface="+mn-lt"/>
              </a:rPr>
              <a:t>Language: </a:t>
            </a:r>
            <a:endParaRPr lang="en-US" sz="1800">
              <a:cs typeface="Calibri"/>
            </a:endParaRPr>
          </a:p>
          <a:p>
            <a:r>
              <a:rPr lang="en-US" sz="1800">
                <a:ea typeface="+mn-lt"/>
                <a:cs typeface="+mn-lt"/>
              </a:rPr>
              <a:t>Disability: </a:t>
            </a:r>
            <a:endParaRPr lang="en-US" sz="1800">
              <a:cs typeface="Calibri"/>
            </a:endParaRPr>
          </a:p>
        </p:txBody>
      </p:sp>
      <p:sp>
        <p:nvSpPr>
          <p:cNvPr id="2" name="TextBox 1">
            <a:extLst>
              <a:ext uri="{FF2B5EF4-FFF2-40B4-BE49-F238E27FC236}">
                <a16:creationId xmlns:a16="http://schemas.microsoft.com/office/drawing/2014/main" id="{12861251-3D0F-4A14-824E-E7D880406C32}"/>
              </a:ext>
            </a:extLst>
          </p:cNvPr>
          <p:cNvSpPr txBox="1"/>
          <p:nvPr/>
        </p:nvSpPr>
        <p:spPr>
          <a:xfrm>
            <a:off x="6096000" y="1383323"/>
            <a:ext cx="5404338" cy="589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a:cs typeface="Calibri"/>
              </a:rPr>
              <a:t>Religion: </a:t>
            </a:r>
            <a:r>
              <a:rPr lang="en-US" dirty="0">
                <a:cs typeface="Calibri"/>
              </a:rPr>
              <a:t>  </a:t>
            </a:r>
            <a:endParaRPr lang="en-US" dirty="0">
              <a:ea typeface="+mn-lt"/>
              <a:cs typeface="+mn-lt"/>
            </a:endParaRPr>
          </a:p>
          <a:p>
            <a:pPr marL="285750" indent="-285750">
              <a:lnSpc>
                <a:spcPct val="90000"/>
              </a:lnSpc>
              <a:spcBef>
                <a:spcPts val="1000"/>
              </a:spcBef>
              <a:buFont typeface="Arial"/>
              <a:buChar char="•"/>
            </a:pPr>
            <a:r>
              <a:rPr lang="en-US">
                <a:cs typeface="Calibri"/>
              </a:rPr>
              <a:t>Address: </a:t>
            </a:r>
            <a:endParaRPr lang="en-US">
              <a:ea typeface="+mn-lt"/>
              <a:cs typeface="+mn-lt"/>
            </a:endParaRPr>
          </a:p>
          <a:p>
            <a:pPr marL="285750" indent="-285750">
              <a:lnSpc>
                <a:spcPct val="90000"/>
              </a:lnSpc>
              <a:spcBef>
                <a:spcPts val="1000"/>
              </a:spcBef>
              <a:buFont typeface="Arial"/>
              <a:buChar char="•"/>
            </a:pPr>
            <a:r>
              <a:rPr lang="en-US">
                <a:cs typeface="Calibri"/>
              </a:rPr>
              <a:t>Contact number for parent:  </a:t>
            </a:r>
            <a:endParaRPr lang="en-US">
              <a:ea typeface="+mn-lt"/>
              <a:cs typeface="+mn-lt"/>
            </a:endParaRPr>
          </a:p>
          <a:p>
            <a:pPr marL="285750" indent="-285750">
              <a:lnSpc>
                <a:spcPct val="90000"/>
              </a:lnSpc>
              <a:spcBef>
                <a:spcPts val="1000"/>
              </a:spcBef>
              <a:buFont typeface="Arial"/>
              <a:buChar char="•"/>
            </a:pPr>
            <a:r>
              <a:rPr lang="en-US">
                <a:cs typeface="Calibri"/>
              </a:rPr>
              <a:t>Has this matter been discussed with the parents: </a:t>
            </a:r>
            <a:endParaRPr lang="en-US">
              <a:ea typeface="+mn-lt"/>
              <a:cs typeface="+mn-lt"/>
            </a:endParaRPr>
          </a:p>
          <a:p>
            <a:pPr marL="285750" indent="-285750">
              <a:lnSpc>
                <a:spcPct val="90000"/>
              </a:lnSpc>
              <a:spcBef>
                <a:spcPts val="1000"/>
              </a:spcBef>
              <a:buFont typeface="Arial"/>
              <a:buChar char="•"/>
            </a:pPr>
            <a:r>
              <a:rPr lang="en-US">
                <a:cs typeface="Calibri"/>
              </a:rPr>
              <a:t>Are parents aware that a contact has been made to Children’s Services: </a:t>
            </a:r>
            <a:endParaRPr lang="en-US">
              <a:ea typeface="+mn-lt"/>
              <a:cs typeface="+mn-lt"/>
            </a:endParaRPr>
          </a:p>
          <a:p>
            <a:pPr marL="285750" indent="-285750">
              <a:lnSpc>
                <a:spcPct val="90000"/>
              </a:lnSpc>
              <a:spcBef>
                <a:spcPts val="1000"/>
              </a:spcBef>
              <a:buFont typeface="Arial"/>
              <a:buChar char="•"/>
            </a:pPr>
            <a:r>
              <a:rPr lang="en-US">
                <a:cs typeface="Calibri"/>
              </a:rPr>
              <a:t>Have parents consented to the referral: </a:t>
            </a:r>
            <a:endParaRPr lang="en-US">
              <a:ea typeface="+mn-lt"/>
              <a:cs typeface="+mn-lt"/>
            </a:endParaRPr>
          </a:p>
          <a:p>
            <a:pPr marL="285750" indent="-285750">
              <a:lnSpc>
                <a:spcPct val="90000"/>
              </a:lnSpc>
              <a:spcBef>
                <a:spcPts val="1000"/>
              </a:spcBef>
              <a:buFont typeface="Arial"/>
              <a:buChar char="•"/>
            </a:pPr>
            <a:r>
              <a:rPr lang="en-US">
                <a:cs typeface="Calibri"/>
              </a:rPr>
              <a:t>Have parents consented to their information being shared with agencies: </a:t>
            </a:r>
            <a:endParaRPr lang="en-US">
              <a:ea typeface="+mn-lt"/>
              <a:cs typeface="+mn-lt"/>
            </a:endParaRPr>
          </a:p>
          <a:p>
            <a:pPr marL="285750" indent="-285750">
              <a:lnSpc>
                <a:spcPct val="90000"/>
              </a:lnSpc>
              <a:spcBef>
                <a:spcPts val="1000"/>
              </a:spcBef>
              <a:buFont typeface="Arial"/>
              <a:buChar char="•"/>
            </a:pPr>
            <a:r>
              <a:rPr lang="en-US">
                <a:cs typeface="Calibri"/>
              </a:rPr>
              <a:t>Have parents consented for agencies to share their information with Children’s Services: </a:t>
            </a:r>
            <a:endParaRPr lang="en-US">
              <a:ea typeface="+mn-lt"/>
              <a:cs typeface="+mn-lt"/>
            </a:endParaRPr>
          </a:p>
          <a:p>
            <a:pPr marL="285750" indent="-285750">
              <a:lnSpc>
                <a:spcPct val="90000"/>
              </a:lnSpc>
              <a:spcBef>
                <a:spcPts val="1000"/>
              </a:spcBef>
              <a:buFont typeface="Arial"/>
              <a:buChar char="•"/>
            </a:pPr>
            <a:r>
              <a:rPr lang="en-US">
                <a:cs typeface="Calibri"/>
              </a:rPr>
              <a:t>Is there any Youth Offending involvement? </a:t>
            </a:r>
            <a:endParaRPr lang="en-US">
              <a:ea typeface="+mn-lt"/>
              <a:cs typeface="+mn-lt"/>
            </a:endParaRPr>
          </a:p>
          <a:p>
            <a:pPr marL="285750" indent="-285750">
              <a:lnSpc>
                <a:spcPct val="90000"/>
              </a:lnSpc>
              <a:spcBef>
                <a:spcPts val="1000"/>
              </a:spcBef>
              <a:buFont typeface="Arial"/>
              <a:buChar char="•"/>
            </a:pPr>
            <a:r>
              <a:rPr lang="en-US">
                <a:cs typeface="Calibri"/>
              </a:rPr>
              <a:t>Reason for Contact:  (Referral  details) </a:t>
            </a:r>
            <a:endParaRPr lang="en-US" dirty="0">
              <a:ea typeface="+mn-lt"/>
              <a:cs typeface="+mn-lt"/>
            </a:endParaRPr>
          </a:p>
          <a:p>
            <a:pPr marL="285750" indent="-285750">
              <a:lnSpc>
                <a:spcPct val="90000"/>
              </a:lnSpc>
              <a:spcBef>
                <a:spcPts val="1000"/>
              </a:spcBef>
              <a:buFont typeface="Arial"/>
              <a:buChar char="•"/>
            </a:pPr>
            <a:r>
              <a:rPr lang="en-US">
                <a:cs typeface="Calibri"/>
              </a:rPr>
              <a:t>Records of all telephone calls and Signs of Safety:</a:t>
            </a:r>
            <a:endParaRPr lang="en-US">
              <a:ea typeface="+mn-lt"/>
              <a:cs typeface="+mn-lt"/>
            </a:endParaRPr>
          </a:p>
          <a:p>
            <a:pPr marL="285750" indent="-285750">
              <a:lnSpc>
                <a:spcPct val="90000"/>
              </a:lnSpc>
              <a:spcBef>
                <a:spcPts val="1000"/>
              </a:spcBef>
              <a:buFont typeface="Arial"/>
              <a:buChar char="•"/>
            </a:pPr>
            <a:r>
              <a:rPr lang="en-US">
                <a:cs typeface="Calibri"/>
              </a:rPr>
              <a:t>Analysis to include professional curiosity</a:t>
            </a:r>
            <a:r>
              <a:rPr lang="en-US" dirty="0">
                <a:cs typeface="Calibri"/>
              </a:rPr>
              <a:t> </a:t>
            </a:r>
            <a:endParaRPr lang="en-US" dirty="0">
              <a:ea typeface="+mn-lt"/>
              <a:cs typeface="+mn-lt"/>
            </a:endParaRPr>
          </a:p>
          <a:p>
            <a:pPr marL="285750" indent="-285750" algn="l">
              <a:lnSpc>
                <a:spcPct val="90000"/>
              </a:lnSpc>
              <a:spcBef>
                <a:spcPts val="1000"/>
              </a:spcBef>
              <a:buFont typeface="Arial"/>
              <a:buChar char="•"/>
            </a:pPr>
            <a:endParaRPr lang="en-US" b="1" dirty="0">
              <a:cs typeface="Calibri"/>
            </a:endParaRPr>
          </a:p>
          <a:p>
            <a:endParaRPr lang="en-US" dirty="0">
              <a:cs typeface="Calibri"/>
            </a:endParaRPr>
          </a:p>
        </p:txBody>
      </p:sp>
      <p:sp>
        <p:nvSpPr>
          <p:cNvPr id="5" name="Title 1">
            <a:extLst>
              <a:ext uri="{FF2B5EF4-FFF2-40B4-BE49-F238E27FC236}">
                <a16:creationId xmlns:a16="http://schemas.microsoft.com/office/drawing/2014/main" id="{D9CF0752-F24A-4D96-AEAE-47F6EF4E31E6}"/>
              </a:ext>
            </a:extLst>
          </p:cNvPr>
          <p:cNvSpPr>
            <a:spLocks noGrp="1"/>
          </p:cNvSpPr>
          <p:nvPr>
            <p:ph type="title"/>
          </p:nvPr>
        </p:nvSpPr>
        <p:spPr>
          <a:xfrm>
            <a:off x="838200" y="224448"/>
            <a:ext cx="10515600" cy="1325563"/>
          </a:xfrm>
        </p:spPr>
        <p:txBody>
          <a:bodyPr/>
          <a:lstStyle/>
          <a:p>
            <a:pPr algn="ctr"/>
            <a:r>
              <a:rPr lang="en-GB" b="1">
                <a:cs typeface="Calibri Light"/>
              </a:rPr>
              <a:t>Triage and information gathering</a:t>
            </a:r>
            <a:endParaRPr lang="en-GB" b="1" dirty="0">
              <a:cs typeface="Calibri Light"/>
            </a:endParaRPr>
          </a:p>
        </p:txBody>
      </p:sp>
    </p:spTree>
    <p:extLst>
      <p:ext uri="{BB962C8B-B14F-4D97-AF65-F5344CB8AC3E}">
        <p14:creationId xmlns:p14="http://schemas.microsoft.com/office/powerpoint/2010/main" val="36845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30F3F-74C9-4DBE-B672-CD98FFB4B91B}"/>
              </a:ext>
            </a:extLst>
          </p:cNvPr>
          <p:cNvSpPr>
            <a:spLocks noGrp="1"/>
          </p:cNvSpPr>
          <p:nvPr>
            <p:ph type="title"/>
          </p:nvPr>
        </p:nvSpPr>
        <p:spPr>
          <a:xfrm>
            <a:off x="838200" y="230187"/>
            <a:ext cx="10515600" cy="843239"/>
          </a:xfrm>
        </p:spPr>
        <p:txBody>
          <a:bodyPr/>
          <a:lstStyle/>
          <a:p>
            <a:pPr algn="ctr"/>
            <a:r>
              <a:rPr lang="en-GB" b="1">
                <a:ea typeface="+mj-lt"/>
                <a:cs typeface="+mj-lt"/>
              </a:rPr>
              <a:t>Example-safeguarding?</a:t>
            </a:r>
            <a:endParaRPr lang="en-US" b="1">
              <a:cs typeface="Calibri Light"/>
            </a:endParaRPr>
          </a:p>
        </p:txBody>
      </p:sp>
      <p:sp>
        <p:nvSpPr>
          <p:cNvPr id="3" name="Content Placeholder 2">
            <a:extLst>
              <a:ext uri="{FF2B5EF4-FFF2-40B4-BE49-F238E27FC236}">
                <a16:creationId xmlns:a16="http://schemas.microsoft.com/office/drawing/2014/main" id="{AA1D378A-A1A6-44A2-BF86-184A5C9CE1E4}"/>
              </a:ext>
            </a:extLst>
          </p:cNvPr>
          <p:cNvSpPr>
            <a:spLocks noGrp="1"/>
          </p:cNvSpPr>
          <p:nvPr>
            <p:ph idx="1"/>
          </p:nvPr>
        </p:nvSpPr>
        <p:spPr>
          <a:xfrm>
            <a:off x="352425" y="1003852"/>
            <a:ext cx="11487150" cy="5723973"/>
          </a:xfrm>
        </p:spPr>
        <p:txBody>
          <a:bodyPr vert="horz" lIns="91440" tIns="45720" rIns="91440" bIns="45720" rtlCol="0" anchor="t">
            <a:normAutofit/>
          </a:bodyPr>
          <a:lstStyle/>
          <a:p>
            <a:pPr marL="0" indent="0">
              <a:buNone/>
            </a:pPr>
            <a:r>
              <a:rPr lang="en-GB" sz="2100" u="sng">
                <a:ea typeface="+mn-lt"/>
                <a:cs typeface="+mn-lt"/>
              </a:rPr>
              <a:t>Referrer:</a:t>
            </a:r>
            <a:r>
              <a:rPr lang="en-GB" sz="2100">
                <a:ea typeface="+mn-lt"/>
                <a:cs typeface="+mn-lt"/>
              </a:rPr>
              <a:t> GP surgery. It was marked as urgent. </a:t>
            </a:r>
            <a:endParaRPr lang="en-GB" sz="2100">
              <a:cs typeface="Calibri" panose="020F0502020204030204"/>
            </a:endParaRPr>
          </a:p>
          <a:p>
            <a:pPr marL="0" indent="0">
              <a:buNone/>
            </a:pPr>
            <a:r>
              <a:rPr lang="en-GB" sz="2100" u="sng">
                <a:ea typeface="+mn-lt"/>
                <a:cs typeface="+mn-lt"/>
              </a:rPr>
              <a:t>Concern:</a:t>
            </a:r>
            <a:endParaRPr lang="en-GB" sz="2100">
              <a:cs typeface="Calibri" panose="020F0502020204030204"/>
            </a:endParaRPr>
          </a:p>
          <a:p>
            <a:r>
              <a:rPr lang="en-GB" sz="2100">
                <a:ea typeface="+mn-lt"/>
                <a:cs typeface="+mn-lt"/>
              </a:rPr>
              <a:t>“Pregnant 19 year old lady, approximately 6 months pregnant, no input from Midwife, also has 9 month old son. Attended surgery as a new patient on 26th and complained of reduced foetal movements. Advised to attend UHCW to be checked - did not attend. Seen today, 27th, still has not been to be checked.</a:t>
            </a:r>
            <a:br>
              <a:rPr lang="en-GB" sz="2100" dirty="0">
                <a:ea typeface="+mn-lt"/>
                <a:cs typeface="+mn-lt"/>
              </a:rPr>
            </a:br>
            <a:r>
              <a:rPr lang="en-GB" sz="2100" u="sng">
                <a:ea typeface="+mn-lt"/>
                <a:cs typeface="+mn-lt"/>
              </a:rPr>
              <a:t>What needs to happen next?</a:t>
            </a:r>
            <a:br>
              <a:rPr lang="en-GB" sz="2100" b="1" dirty="0">
                <a:ea typeface="+mn-lt"/>
                <a:cs typeface="+mn-lt"/>
              </a:rPr>
            </a:br>
            <a:r>
              <a:rPr lang="en-GB" sz="2100" b="1" dirty="0">
                <a:ea typeface="+mn-lt"/>
                <a:cs typeface="+mn-lt"/>
              </a:rPr>
              <a:t> </a:t>
            </a:r>
            <a:r>
              <a:rPr lang="en-GB" sz="2100">
                <a:ea typeface="+mn-lt"/>
                <a:cs typeface="+mn-lt"/>
              </a:rPr>
              <a:t>Ensure mother gets support in accessing the right maternity services to safeguard her and her unborn child.”</a:t>
            </a:r>
            <a:endParaRPr lang="en-GB" sz="2100"/>
          </a:p>
          <a:p>
            <a:pPr marL="0" indent="0">
              <a:buNone/>
            </a:pPr>
            <a:r>
              <a:rPr lang="en-GB" sz="2100" u="sng">
                <a:ea typeface="+mn-lt"/>
                <a:cs typeface="+mn-lt"/>
              </a:rPr>
              <a:t>What could have been done differently:</a:t>
            </a:r>
            <a:endParaRPr lang="en-GB" sz="2100">
              <a:cs typeface="Calibri" panose="020F0502020204030204"/>
            </a:endParaRPr>
          </a:p>
          <a:p>
            <a:r>
              <a:rPr lang="en-GB" sz="2100">
                <a:ea typeface="+mn-lt"/>
                <a:cs typeface="+mn-lt"/>
              </a:rPr>
              <a:t>This was a health-related issue. The concerns could have been dealt with in a timely manner by the surgery liaising directly with the midwife to encourage mother to attend an appointment. </a:t>
            </a:r>
            <a:endParaRPr lang="en-GB" sz="2100"/>
          </a:p>
          <a:p>
            <a:r>
              <a:rPr lang="en-GB" sz="2100">
                <a:ea typeface="+mn-lt"/>
                <a:cs typeface="+mn-lt"/>
              </a:rPr>
              <a:t>Gaining more context to the family situation. Information gathered from the mother during the appointment regarding why she hadn’t gone to UHCW would have been beneficial and could have focussed support. E.g. Childcare preventing her from going, transport issues, financial difficulties to pay for transport. </a:t>
            </a:r>
          </a:p>
          <a:p>
            <a:pPr marL="0" indent="0">
              <a:buNone/>
            </a:pPr>
            <a:endParaRPr lang="en-GB" sz="2100" u="sng" dirty="0">
              <a:cs typeface="Calibri"/>
            </a:endParaRPr>
          </a:p>
          <a:p>
            <a:endParaRPr lang="en-GB">
              <a:cs typeface="Calibri"/>
            </a:endParaRPr>
          </a:p>
        </p:txBody>
      </p:sp>
      <p:pic>
        <p:nvPicPr>
          <p:cNvPr id="4" name="Picture 2" descr="Multi Agency Safeguarding Hub (MASH)">
            <a:extLst>
              <a:ext uri="{FF2B5EF4-FFF2-40B4-BE49-F238E27FC236}">
                <a16:creationId xmlns:a16="http://schemas.microsoft.com/office/drawing/2014/main" id="{E190E33E-9829-427A-AD1A-A02815770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75" y="230188"/>
            <a:ext cx="1790700" cy="107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08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30F3F-74C9-4DBE-B672-CD98FFB4B91B}"/>
              </a:ext>
            </a:extLst>
          </p:cNvPr>
          <p:cNvSpPr>
            <a:spLocks noGrp="1"/>
          </p:cNvSpPr>
          <p:nvPr>
            <p:ph type="title"/>
          </p:nvPr>
        </p:nvSpPr>
        <p:spPr>
          <a:xfrm>
            <a:off x="838200" y="230187"/>
            <a:ext cx="10515600" cy="843239"/>
          </a:xfrm>
        </p:spPr>
        <p:txBody>
          <a:bodyPr/>
          <a:lstStyle/>
          <a:p>
            <a:pPr algn="ctr"/>
            <a:r>
              <a:rPr lang="en-GB" b="1">
                <a:ea typeface="+mj-lt"/>
                <a:cs typeface="+mj-lt"/>
              </a:rPr>
              <a:t>Example-timely decisions?</a:t>
            </a:r>
            <a:endParaRPr lang="en-US" b="1"/>
          </a:p>
        </p:txBody>
      </p:sp>
      <p:sp>
        <p:nvSpPr>
          <p:cNvPr id="3" name="Content Placeholder 2">
            <a:extLst>
              <a:ext uri="{FF2B5EF4-FFF2-40B4-BE49-F238E27FC236}">
                <a16:creationId xmlns:a16="http://schemas.microsoft.com/office/drawing/2014/main" id="{AA1D378A-A1A6-44A2-BF86-184A5C9CE1E4}"/>
              </a:ext>
            </a:extLst>
          </p:cNvPr>
          <p:cNvSpPr>
            <a:spLocks noGrp="1"/>
          </p:cNvSpPr>
          <p:nvPr>
            <p:ph idx="1"/>
          </p:nvPr>
        </p:nvSpPr>
        <p:spPr>
          <a:xfrm>
            <a:off x="352425" y="1003852"/>
            <a:ext cx="11487150" cy="5723973"/>
          </a:xfrm>
        </p:spPr>
        <p:txBody>
          <a:bodyPr vert="horz" lIns="91440" tIns="45720" rIns="91440" bIns="45720" rtlCol="0" anchor="t">
            <a:normAutofit/>
          </a:bodyPr>
          <a:lstStyle/>
          <a:p>
            <a:pPr marL="0" indent="0">
              <a:buNone/>
            </a:pPr>
            <a:r>
              <a:rPr lang="en-GB" sz="2100" u="sng" dirty="0">
                <a:ea typeface="+mn-lt"/>
                <a:cs typeface="+mn-lt"/>
              </a:rPr>
              <a:t>Referrer:</a:t>
            </a:r>
            <a:r>
              <a:rPr lang="en-GB" sz="2100">
                <a:ea typeface="+mn-lt"/>
                <a:cs typeface="+mn-lt"/>
              </a:rPr>
              <a:t> West Midlands Ambulence Service </a:t>
            </a:r>
            <a:endParaRPr lang="en-GB" sz="2100">
              <a:cs typeface="Calibri" panose="020F0502020204030204"/>
            </a:endParaRPr>
          </a:p>
          <a:p>
            <a:pPr marL="0" indent="0">
              <a:buNone/>
            </a:pPr>
            <a:r>
              <a:rPr lang="en-GB" sz="2100" u="sng">
                <a:ea typeface="+mn-lt"/>
                <a:cs typeface="+mn-lt"/>
              </a:rPr>
              <a:t>Concern:</a:t>
            </a:r>
            <a:endParaRPr lang="en-GB" sz="2100">
              <a:cs typeface="Calibri" panose="020F0502020204030204"/>
            </a:endParaRPr>
          </a:p>
          <a:p>
            <a:r>
              <a:rPr lang="en-GB" sz="2100">
                <a:ea typeface="+mn-lt"/>
                <a:cs typeface="+mn-lt"/>
              </a:rPr>
              <a:t>“patient drank approx 700ml whiskey this evening - pt severely intoxicated - has scratches to her arm</a:t>
            </a:r>
            <a:br>
              <a:rPr lang="en-GB" sz="2100" dirty="0">
                <a:ea typeface="+mn-lt"/>
                <a:cs typeface="+mn-lt"/>
              </a:rPr>
            </a:br>
            <a:r>
              <a:rPr lang="en-GB" sz="2100">
                <a:ea typeface="+mn-lt"/>
                <a:cs typeface="+mn-lt"/>
              </a:rPr>
              <a:t>?self harm short, slim build, blonde hair scratches to her arm"</a:t>
            </a:r>
          </a:p>
          <a:p>
            <a:pPr marL="0" indent="0">
              <a:buNone/>
            </a:pPr>
            <a:endParaRPr lang="en-GB" sz="2100" dirty="0">
              <a:ea typeface="+mn-lt"/>
              <a:cs typeface="+mn-lt"/>
            </a:endParaRPr>
          </a:p>
          <a:p>
            <a:pPr marL="0" indent="0">
              <a:buNone/>
            </a:pPr>
            <a:r>
              <a:rPr lang="en-GB" sz="2100" u="sng">
                <a:ea typeface="+mn-lt"/>
                <a:cs typeface="+mn-lt"/>
              </a:rPr>
              <a:t>What could have been done differently:</a:t>
            </a:r>
            <a:endParaRPr lang="en-GB" sz="2100">
              <a:cs typeface="Calibri" panose="020F0502020204030204"/>
            </a:endParaRPr>
          </a:p>
          <a:p>
            <a:r>
              <a:rPr lang="en-GB" sz="2100">
                <a:ea typeface="+mn-lt"/>
                <a:cs typeface="+mn-lt"/>
              </a:rPr>
              <a:t>It is not clear who this information refers to</a:t>
            </a:r>
            <a:endParaRPr lang="en-GB" sz="2100" dirty="0">
              <a:ea typeface="+mn-lt"/>
              <a:cs typeface="+mn-lt"/>
            </a:endParaRPr>
          </a:p>
          <a:p>
            <a:r>
              <a:rPr lang="en-GB" sz="2100">
                <a:ea typeface="+mn-lt"/>
                <a:cs typeface="+mn-lt"/>
              </a:rPr>
              <a:t>It transpired this related to a young teenager, but could have led to mis-interpretations that this was a parent</a:t>
            </a:r>
            <a:endParaRPr lang="en-GB" sz="2100" dirty="0">
              <a:ea typeface="+mn-lt"/>
              <a:cs typeface="+mn-lt"/>
            </a:endParaRPr>
          </a:p>
          <a:p>
            <a:pPr marL="0" indent="0">
              <a:buNone/>
            </a:pPr>
            <a:endParaRPr lang="en-GB" sz="2100" u="sng" dirty="0">
              <a:ea typeface="+mn-lt"/>
              <a:cs typeface="+mn-lt"/>
            </a:endParaRPr>
          </a:p>
          <a:p>
            <a:pPr marL="0" indent="0">
              <a:buNone/>
            </a:pPr>
            <a:r>
              <a:rPr lang="en-GB" sz="2100" u="sng">
                <a:ea typeface="+mn-lt"/>
                <a:cs typeface="+mn-lt"/>
              </a:rPr>
              <a:t>The impact</a:t>
            </a:r>
            <a:endParaRPr lang="en-GB" sz="2100">
              <a:ea typeface="+mn-lt"/>
              <a:cs typeface="+mn-lt"/>
            </a:endParaRPr>
          </a:p>
          <a:p>
            <a:r>
              <a:rPr lang="en-GB" sz="2100">
                <a:ea typeface="+mn-lt"/>
                <a:cs typeface="+mn-lt"/>
              </a:rPr>
              <a:t>Being clear reduces the need for the UHCW safeguarding team to be contacted and records needing to be reviewed-this adds to delay for children and the right response</a:t>
            </a:r>
          </a:p>
          <a:p>
            <a:pPr marL="0" indent="0">
              <a:buNone/>
            </a:pPr>
            <a:endParaRPr lang="en-GB" sz="2100" u="sng" dirty="0">
              <a:cs typeface="Calibri"/>
            </a:endParaRPr>
          </a:p>
          <a:p>
            <a:endParaRPr lang="en-GB">
              <a:cs typeface="Calibri"/>
            </a:endParaRPr>
          </a:p>
        </p:txBody>
      </p:sp>
      <p:pic>
        <p:nvPicPr>
          <p:cNvPr id="4" name="Picture 2" descr="Multi Agency Safeguarding Hub (MASH)">
            <a:extLst>
              <a:ext uri="{FF2B5EF4-FFF2-40B4-BE49-F238E27FC236}">
                <a16:creationId xmlns:a16="http://schemas.microsoft.com/office/drawing/2014/main" id="{E190E33E-9829-427A-AD1A-A02815770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75" y="230188"/>
            <a:ext cx="1790700" cy="107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418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30F3F-74C9-4DBE-B672-CD98FFB4B91B}"/>
              </a:ext>
            </a:extLst>
          </p:cNvPr>
          <p:cNvSpPr>
            <a:spLocks noGrp="1"/>
          </p:cNvSpPr>
          <p:nvPr>
            <p:ph type="title"/>
          </p:nvPr>
        </p:nvSpPr>
        <p:spPr>
          <a:xfrm>
            <a:off x="838200" y="-20742"/>
            <a:ext cx="10515600" cy="1325563"/>
          </a:xfrm>
        </p:spPr>
        <p:txBody>
          <a:bodyPr/>
          <a:lstStyle/>
          <a:p>
            <a:pPr algn="ctr"/>
            <a:r>
              <a:rPr lang="en-GB" b="1">
                <a:cs typeface="Calibri Light"/>
              </a:rPr>
              <a:t>Ingredients of a good referral</a:t>
            </a:r>
          </a:p>
        </p:txBody>
      </p:sp>
      <p:sp>
        <p:nvSpPr>
          <p:cNvPr id="3" name="Content Placeholder 2">
            <a:extLst>
              <a:ext uri="{FF2B5EF4-FFF2-40B4-BE49-F238E27FC236}">
                <a16:creationId xmlns:a16="http://schemas.microsoft.com/office/drawing/2014/main" id="{AA1D378A-A1A6-44A2-BF86-184A5C9CE1E4}"/>
              </a:ext>
            </a:extLst>
          </p:cNvPr>
          <p:cNvSpPr>
            <a:spLocks noGrp="1"/>
          </p:cNvSpPr>
          <p:nvPr>
            <p:ph idx="1"/>
          </p:nvPr>
        </p:nvSpPr>
        <p:spPr>
          <a:xfrm>
            <a:off x="738809" y="1189520"/>
            <a:ext cx="10515600" cy="5438291"/>
          </a:xfrm>
        </p:spPr>
        <p:txBody>
          <a:bodyPr vert="horz" lIns="91440" tIns="45720" rIns="91440" bIns="45720" rtlCol="0" anchor="t">
            <a:normAutofit fontScale="92500" lnSpcReduction="20000"/>
          </a:bodyPr>
          <a:lstStyle/>
          <a:p>
            <a:r>
              <a:rPr lang="en-GB"/>
              <a:t>All family  members details including names and date of births.</a:t>
            </a:r>
            <a:endParaRPr lang="en-GB">
              <a:cs typeface="Calibri"/>
            </a:endParaRPr>
          </a:p>
          <a:p>
            <a:r>
              <a:rPr lang="en-GB"/>
              <a:t>Contact details for the parent. </a:t>
            </a:r>
          </a:p>
          <a:p>
            <a:r>
              <a:rPr lang="en-GB"/>
              <a:t>The context of the concerns; How did they come about? </a:t>
            </a:r>
            <a:r>
              <a:rPr lang="en-GB" dirty="0"/>
              <a:t>What are you worried about? What has happened up till now?</a:t>
            </a:r>
          </a:p>
          <a:p>
            <a:r>
              <a:rPr lang="en-GB" dirty="0"/>
              <a:t>Evidence that you have had a discussion with the parent. It is good practice to speak to the parents about your concerns and discuss with them and gain consent for making a referral, </a:t>
            </a:r>
            <a:r>
              <a:rPr lang="en-GB" u="sng" dirty="0"/>
              <a:t>unless this puts the child at further risk</a:t>
            </a:r>
            <a:r>
              <a:rPr lang="en-GB" dirty="0"/>
              <a:t>. Does the parent want support?</a:t>
            </a:r>
          </a:p>
          <a:p>
            <a:r>
              <a:rPr lang="en-GB">
                <a:cs typeface="Calibri"/>
              </a:rPr>
              <a:t>Work openly and honestly with families, </a:t>
            </a:r>
            <a:r>
              <a:rPr lang="en-GB" u="sng">
                <a:ea typeface="+mn-lt"/>
                <a:cs typeface="+mn-lt"/>
              </a:rPr>
              <a:t>unless this puts the child at further risk</a:t>
            </a:r>
            <a:r>
              <a:rPr lang="en-GB">
                <a:ea typeface="+mn-lt"/>
                <a:cs typeface="+mn-lt"/>
              </a:rPr>
              <a:t>.</a:t>
            </a:r>
            <a:endParaRPr lang="en-GB" dirty="0">
              <a:ea typeface="+mn-lt"/>
              <a:cs typeface="+mn-lt"/>
            </a:endParaRPr>
          </a:p>
          <a:p>
            <a:r>
              <a:rPr lang="en-GB" dirty="0"/>
              <a:t>What support has your service been providing or what support will you be supporting in the future?</a:t>
            </a:r>
          </a:p>
          <a:p>
            <a:r>
              <a:rPr lang="en-GB"/>
              <a:t>Consideration of other avenues of support through referrals to other services and </a:t>
            </a:r>
            <a:r>
              <a:rPr lang="en-GB" dirty="0"/>
              <a:t>early help. </a:t>
            </a:r>
            <a:endParaRPr lang="en-GB"/>
          </a:p>
          <a:p>
            <a:r>
              <a:rPr lang="en-GB" b="1" u="sng"/>
              <a:t>Is a referral to Childrens Services the right help at </a:t>
            </a:r>
            <a:r>
              <a:rPr lang="en-GB" b="1" u="sng" dirty="0"/>
              <a:t>the right time?</a:t>
            </a:r>
          </a:p>
          <a:p>
            <a:pPr marL="0" indent="0">
              <a:buNone/>
            </a:pPr>
            <a:endParaRPr lang="en-GB" b="1" u="sng" dirty="0">
              <a:cs typeface="Calibri"/>
            </a:endParaRPr>
          </a:p>
        </p:txBody>
      </p:sp>
      <p:pic>
        <p:nvPicPr>
          <p:cNvPr id="4" name="Picture 2" descr="Multi Agency Safeguarding Hub (MASH)">
            <a:extLst>
              <a:ext uri="{FF2B5EF4-FFF2-40B4-BE49-F238E27FC236}">
                <a16:creationId xmlns:a16="http://schemas.microsoft.com/office/drawing/2014/main" id="{E190E33E-9829-427A-AD1A-A02815770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75" y="230188"/>
            <a:ext cx="1790700" cy="107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304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9FE72-9BF3-4778-BA30-C5870A7DEE8A}"/>
              </a:ext>
            </a:extLst>
          </p:cNvPr>
          <p:cNvSpPr>
            <a:spLocks noGrp="1"/>
          </p:cNvSpPr>
          <p:nvPr>
            <p:ph type="title"/>
          </p:nvPr>
        </p:nvSpPr>
        <p:spPr>
          <a:xfrm>
            <a:off x="202096" y="-102014"/>
            <a:ext cx="10515600" cy="1325563"/>
          </a:xfrm>
        </p:spPr>
        <p:txBody>
          <a:bodyPr/>
          <a:lstStyle/>
          <a:p>
            <a:pPr algn="ctr"/>
            <a:r>
              <a:rPr lang="en-US" b="1" dirty="0">
                <a:cs typeface="Calibri Light"/>
              </a:rPr>
              <a:t>What is the right help at this time?</a:t>
            </a:r>
            <a:endParaRPr lang="en-US" b="1">
              <a:cs typeface="Calibri Light" panose="020F0302020204030204"/>
            </a:endParaRPr>
          </a:p>
        </p:txBody>
      </p:sp>
      <p:sp>
        <p:nvSpPr>
          <p:cNvPr id="3" name="Content Placeholder 2">
            <a:extLst>
              <a:ext uri="{FF2B5EF4-FFF2-40B4-BE49-F238E27FC236}">
                <a16:creationId xmlns:a16="http://schemas.microsoft.com/office/drawing/2014/main" id="{9C2405C2-0BCF-486E-95A7-31027F061992}"/>
              </a:ext>
            </a:extLst>
          </p:cNvPr>
          <p:cNvSpPr>
            <a:spLocks noGrp="1"/>
          </p:cNvSpPr>
          <p:nvPr>
            <p:ph idx="1"/>
          </p:nvPr>
        </p:nvSpPr>
        <p:spPr>
          <a:xfrm>
            <a:off x="281609" y="1304820"/>
            <a:ext cx="11704982" cy="5414031"/>
          </a:xfrm>
        </p:spPr>
        <p:txBody>
          <a:bodyPr vert="horz" lIns="91440" tIns="45720" rIns="91440" bIns="45720" rtlCol="0" anchor="t">
            <a:normAutofit/>
          </a:bodyPr>
          <a:lstStyle/>
          <a:p>
            <a:r>
              <a:rPr lang="en-US"/>
              <a:t>Being clear on the worries and the strengths, using the signs of safety methodology, consider what level of support the family need.</a:t>
            </a:r>
            <a:endParaRPr lang="en-US" dirty="0">
              <a:cs typeface="Calibri"/>
            </a:endParaRPr>
          </a:p>
          <a:p>
            <a:r>
              <a:rPr lang="en-US" dirty="0"/>
              <a:t>Use the Right Help, Right Time Threshold document to decide which service </a:t>
            </a:r>
            <a:r>
              <a:rPr lang="en-US"/>
              <a:t>would be best placed to support the family and make the necessary referrals directly as this prevents delay for children</a:t>
            </a:r>
            <a:endParaRPr lang="en-US">
              <a:cs typeface="Calibri"/>
            </a:endParaRPr>
          </a:p>
          <a:p>
            <a:pPr marL="0" indent="0">
              <a:buNone/>
            </a:pPr>
            <a:r>
              <a:rPr lang="en-US" dirty="0"/>
              <a:t> </a:t>
            </a:r>
            <a:r>
              <a:rPr lang="en-GB" dirty="0">
                <a:hlinkClick r:id="rId2"/>
              </a:rPr>
              <a:t>https://www.coventry.gov.uk/downloads/download/5066/right_help_right_time</a:t>
            </a:r>
            <a:endParaRPr lang="en-US" dirty="0"/>
          </a:p>
          <a:p>
            <a:r>
              <a:rPr lang="en-US" dirty="0"/>
              <a:t>If the family's needs meet the threshold for early help, a referral can be </a:t>
            </a:r>
            <a:r>
              <a:rPr lang="en-US"/>
              <a:t>directly to the Family Hub. This is quicker than referring into MASH and then a diversion to the hub for consideration at their next family matters meeting</a:t>
            </a:r>
            <a:endParaRPr lang="en-US">
              <a:cs typeface="Calibri"/>
            </a:endParaRPr>
          </a:p>
          <a:p>
            <a:r>
              <a:rPr lang="en-US" dirty="0"/>
              <a:t>If you are unsure please seek advice from the MASH advice line. </a:t>
            </a:r>
          </a:p>
          <a:p>
            <a:endParaRPr lang="en-US" dirty="0"/>
          </a:p>
          <a:p>
            <a:endParaRPr lang="en-US"/>
          </a:p>
        </p:txBody>
      </p:sp>
      <p:pic>
        <p:nvPicPr>
          <p:cNvPr id="5" name="Picture 2" descr="Multi Agency Safeguarding Hub (MASH)">
            <a:extLst>
              <a:ext uri="{FF2B5EF4-FFF2-40B4-BE49-F238E27FC236}">
                <a16:creationId xmlns:a16="http://schemas.microsoft.com/office/drawing/2014/main" id="{16FF524E-7CE4-4C43-8078-2C85EA41B7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75" y="230188"/>
            <a:ext cx="1790700" cy="107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513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5A4918-4C7B-4CB4-A0BC-F693E26A8064}"/>
              </a:ext>
            </a:extLst>
          </p:cNvPr>
          <p:cNvSpPr/>
          <p:nvPr/>
        </p:nvSpPr>
        <p:spPr>
          <a:xfrm>
            <a:off x="937846" y="1828526"/>
            <a:ext cx="10798628" cy="4370427"/>
          </a:xfrm>
          <a:prstGeom prst="rect">
            <a:avLst/>
          </a:prstGeom>
        </p:spPr>
        <p:txBody>
          <a:bodyPr wrap="square" lIns="91440" tIns="45720" rIns="91440" bIns="45720" anchor="t">
            <a:spAutoFit/>
          </a:bodyPr>
          <a:lstStyle/>
          <a:p>
            <a:r>
              <a:rPr lang="en-GB" b="1" dirty="0">
                <a:solidFill>
                  <a:srgbClr val="0070C0"/>
                </a:solidFill>
              </a:rPr>
              <a:t>Webinar Outline –  will cover briefly today </a:t>
            </a:r>
            <a:endParaRPr lang="en-GB" b="1" dirty="0">
              <a:solidFill>
                <a:srgbClr val="0070C0"/>
              </a:solidFill>
              <a:cs typeface="Calibri" panose="020F0502020204030204"/>
            </a:endParaRPr>
          </a:p>
          <a:p>
            <a:endParaRPr lang="en-GB" dirty="0"/>
          </a:p>
          <a:p>
            <a:pPr marL="285750" indent="-285750">
              <a:buFont typeface="Arial" panose="020B0604020202020204" pitchFamily="34" charset="0"/>
              <a:buChar char="•"/>
            </a:pPr>
            <a:r>
              <a:rPr lang="en-GB" sz="1600" dirty="0">
                <a:latin typeface="Arial"/>
                <a:cs typeface="Arial"/>
              </a:rPr>
              <a:t>Work of MASH – overview of  the Legislation, and Duty &amp; Responsibilities around Working Together to Safeguard Children ( (</a:t>
            </a:r>
            <a:r>
              <a:rPr lang="en-GB" sz="1600" dirty="0">
                <a:solidFill>
                  <a:srgbClr val="0070C0"/>
                </a:solidFill>
                <a:latin typeface="Arial"/>
                <a:cs typeface="Arial"/>
              </a:rPr>
              <a:t>Sarb</a:t>
            </a:r>
            <a:r>
              <a:rPr lang="en-GB" sz="1600" dirty="0">
                <a:latin typeface="Arial"/>
                <a:cs typeface="Arial"/>
              </a:rPr>
              <a:t>) </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a:cs typeface="Arial"/>
              </a:rPr>
              <a:t>The advice line. The Triage process and MASH –Why MASH need to make timely decisions for children ( </a:t>
            </a:r>
            <a:r>
              <a:rPr lang="en-GB" sz="1600" dirty="0">
                <a:solidFill>
                  <a:srgbClr val="0070C0"/>
                </a:solidFill>
                <a:latin typeface="Arial"/>
                <a:cs typeface="Arial"/>
              </a:rPr>
              <a:t>Sarb</a:t>
            </a:r>
            <a:r>
              <a:rPr lang="en-GB" sz="1600" dirty="0">
                <a:latin typeface="Arial"/>
                <a:cs typeface="Arial"/>
              </a:rPr>
              <a:t>) </a:t>
            </a:r>
            <a:endParaRPr lang="en-GB"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600" i="1" dirty="0">
                <a:latin typeface="Arial" panose="020B0604020202020204" pitchFamily="34" charset="0"/>
                <a:cs typeface="Arial" panose="020B0604020202020204" pitchFamily="34" charset="0"/>
              </a:rPr>
              <a:t>Overview  of Signs of Safety Principles to support Practice -A shared language between professionals (</a:t>
            </a:r>
            <a:r>
              <a:rPr lang="en-GB" sz="1600" i="1" dirty="0">
                <a:solidFill>
                  <a:srgbClr val="0070C0"/>
                </a:solidFill>
                <a:latin typeface="Arial" panose="020B0604020202020204" pitchFamily="34" charset="0"/>
                <a:cs typeface="Arial" panose="020B0604020202020204" pitchFamily="34" charset="0"/>
              </a:rPr>
              <a:t>Dinesh</a:t>
            </a:r>
            <a:r>
              <a:rPr lang="en-GB" sz="1600" i="1" dirty="0">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i="1" dirty="0">
                <a:latin typeface="Arial"/>
                <a:cs typeface="Arial"/>
              </a:rPr>
              <a:t>Understanding the Signs of Safety Assessment  - Seven Analysis categories (</a:t>
            </a:r>
            <a:r>
              <a:rPr lang="en-GB" sz="1600" i="1" dirty="0">
                <a:solidFill>
                  <a:srgbClr val="0070C0"/>
                </a:solidFill>
                <a:latin typeface="Arial"/>
                <a:cs typeface="Arial"/>
              </a:rPr>
              <a:t>Dinesh</a:t>
            </a:r>
            <a:r>
              <a:rPr lang="en-GB" sz="1600" i="1" dirty="0">
                <a:latin typeface="Arial"/>
                <a:cs typeface="Arial"/>
              </a:rPr>
              <a:t>) </a:t>
            </a:r>
            <a:endParaRPr lang="en-GB" sz="1600" i="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i="1" dirty="0">
                <a:latin typeface="Arial"/>
                <a:cs typeface="Arial"/>
              </a:rPr>
              <a:t>How Signs of Safety framework supports completing the MARF to make good referrals, best decision making within MASH and the right response for children (</a:t>
            </a:r>
            <a:r>
              <a:rPr lang="en-GB" sz="1600" i="1" dirty="0">
                <a:solidFill>
                  <a:srgbClr val="0070C0"/>
                </a:solidFill>
                <a:latin typeface="Arial"/>
                <a:cs typeface="Arial"/>
              </a:rPr>
              <a:t> Dinesh</a:t>
            </a:r>
            <a:r>
              <a:rPr lang="en-GB" sz="1600" i="1" dirty="0">
                <a:latin typeface="Arial"/>
                <a:cs typeface="Arial"/>
              </a:rPr>
              <a:t>)</a:t>
            </a:r>
          </a:p>
          <a:p>
            <a:pPr marL="285750" lvl="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i="1" dirty="0">
                <a:latin typeface="Arial"/>
                <a:cs typeface="Arial"/>
              </a:rPr>
              <a:t>Examples of referrals made to MASH and subsequent decision-making; how a practice methodology like Signs of Safety helps thinking about children (</a:t>
            </a:r>
            <a:r>
              <a:rPr lang="en-GB" sz="1600" i="1" dirty="0">
                <a:solidFill>
                  <a:srgbClr val="0070C0"/>
                </a:solidFill>
                <a:latin typeface="Arial"/>
                <a:cs typeface="Arial"/>
              </a:rPr>
              <a:t>Sarb</a:t>
            </a:r>
            <a:r>
              <a:rPr lang="en-GB" sz="1600" i="1" dirty="0">
                <a:latin typeface="Arial"/>
                <a:cs typeface="Arial"/>
              </a:rPr>
              <a:t>) </a:t>
            </a:r>
            <a:endParaRPr lang="en-GB"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dirty="0"/>
          </a:p>
        </p:txBody>
      </p:sp>
      <p:pic>
        <p:nvPicPr>
          <p:cNvPr id="3" name="Picture 2">
            <a:extLst>
              <a:ext uri="{FF2B5EF4-FFF2-40B4-BE49-F238E27FC236}">
                <a16:creationId xmlns:a16="http://schemas.microsoft.com/office/drawing/2014/main" id="{29CB72B3-F01F-4895-9C24-ECF5C6C8EDD3}"/>
              </a:ext>
            </a:extLst>
          </p:cNvPr>
          <p:cNvPicPr>
            <a:picLocks noChangeAspect="1"/>
          </p:cNvPicPr>
          <p:nvPr/>
        </p:nvPicPr>
        <p:blipFill>
          <a:blip r:embed="rId3"/>
          <a:stretch>
            <a:fillRect/>
          </a:stretch>
        </p:blipFill>
        <p:spPr>
          <a:xfrm>
            <a:off x="8622792" y="518944"/>
            <a:ext cx="2212848" cy="977509"/>
          </a:xfrm>
          <a:prstGeom prst="rect">
            <a:avLst/>
          </a:prstGeom>
        </p:spPr>
      </p:pic>
      <p:pic>
        <p:nvPicPr>
          <p:cNvPr id="4" name="Picture 2" descr="Multi Agency Safeguarding Hub (MASH)">
            <a:extLst>
              <a:ext uri="{FF2B5EF4-FFF2-40B4-BE49-F238E27FC236}">
                <a16:creationId xmlns:a16="http://schemas.microsoft.com/office/drawing/2014/main" id="{510DE33F-9D1E-41A8-A167-D0E70E60A5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833" y="311945"/>
            <a:ext cx="4233672" cy="140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011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D2BD09-6A3B-413D-ABEA-DB47EBC8AE10}"/>
              </a:ext>
            </a:extLst>
          </p:cNvPr>
          <p:cNvSpPr/>
          <p:nvPr/>
        </p:nvSpPr>
        <p:spPr>
          <a:xfrm>
            <a:off x="182881" y="2478026"/>
            <a:ext cx="10488167" cy="4401205"/>
          </a:xfrm>
          <a:prstGeom prst="rect">
            <a:avLst/>
          </a:prstGeom>
        </p:spPr>
        <p:txBody>
          <a:bodyPr wrap="square">
            <a:spAutoFit/>
          </a:bodyPr>
          <a:lstStyle/>
          <a:p>
            <a:r>
              <a:rPr lang="en-GB" sz="2800" b="1" dirty="0">
                <a:solidFill>
                  <a:srgbClr val="46545D"/>
                </a:solidFill>
                <a:latin typeface="Open Sans Condensed"/>
              </a:rPr>
              <a:t>COVID-19 (Coronavirus)</a:t>
            </a:r>
          </a:p>
          <a:p>
            <a:endParaRPr lang="en-GB" b="1" dirty="0">
              <a:solidFill>
                <a:srgbClr val="46545D"/>
              </a:solidFill>
              <a:latin typeface="Open Sans Condensed"/>
            </a:endParaRPr>
          </a:p>
          <a:p>
            <a:endParaRPr lang="en-GB" b="1" dirty="0">
              <a:solidFill>
                <a:srgbClr val="46545D"/>
              </a:solidFill>
              <a:latin typeface="Open Sans Condensed"/>
            </a:endParaRPr>
          </a:p>
          <a:p>
            <a:r>
              <a:rPr lang="en-GB" b="1" dirty="0">
                <a:solidFill>
                  <a:srgbClr val="6D0B5B"/>
                </a:solidFill>
                <a:latin typeface="Open Sans"/>
                <a:hlinkClick r:id="rId2"/>
              </a:rPr>
              <a:t>Early Help</a:t>
            </a:r>
            <a:r>
              <a:rPr lang="en-GB" dirty="0">
                <a:solidFill>
                  <a:srgbClr val="000000"/>
                </a:solidFill>
                <a:latin typeface="Open Sans"/>
              </a:rPr>
              <a:t> is a range of services working together to help children, young people (0 – 19) and their families. We can provide this support through the </a:t>
            </a:r>
            <a:r>
              <a:rPr lang="en-GB" b="1" dirty="0">
                <a:solidFill>
                  <a:srgbClr val="6D0B5B"/>
                </a:solidFill>
                <a:latin typeface="Open Sans"/>
                <a:hlinkClick r:id="rId3"/>
              </a:rPr>
              <a:t>Family Hubs</a:t>
            </a:r>
            <a:r>
              <a:rPr lang="en-GB" dirty="0">
                <a:solidFill>
                  <a:srgbClr val="000000"/>
                </a:solidFill>
                <a:latin typeface="Open Sans"/>
              </a:rPr>
              <a:t> and within the local community.</a:t>
            </a:r>
          </a:p>
          <a:p>
            <a:r>
              <a:rPr lang="en-GB" dirty="0">
                <a:solidFill>
                  <a:srgbClr val="000000"/>
                </a:solidFill>
                <a:latin typeface="Open Sans"/>
              </a:rPr>
              <a:t>We aim to reach children, young people and families when the need first emerges; and to help and support when we can have the greatest impact.</a:t>
            </a:r>
          </a:p>
          <a:p>
            <a:endParaRPr lang="en-GB" dirty="0">
              <a:solidFill>
                <a:srgbClr val="000000"/>
              </a:solidFill>
              <a:latin typeface="Open Sans"/>
            </a:endParaRPr>
          </a:p>
          <a:p>
            <a:pPr>
              <a:buFont typeface="Arial" panose="020B0604020202020204" pitchFamily="34" charset="0"/>
              <a:buChar char="•"/>
            </a:pPr>
            <a:r>
              <a:rPr lang="en-GB" b="1" dirty="0">
                <a:solidFill>
                  <a:srgbClr val="000000"/>
                </a:solidFill>
                <a:latin typeface="Open Sans"/>
              </a:rPr>
              <a:t>Early Help</a:t>
            </a:r>
            <a:r>
              <a:rPr lang="en-GB" dirty="0">
                <a:solidFill>
                  <a:srgbClr val="000000"/>
                </a:solidFill>
                <a:latin typeface="Open Sans"/>
              </a:rPr>
              <a:t>: telephone 0800 8870545 or email </a:t>
            </a:r>
            <a:r>
              <a:rPr lang="en-GB" b="1" dirty="0">
                <a:solidFill>
                  <a:srgbClr val="6D0B5B"/>
                </a:solidFill>
                <a:latin typeface="Open Sans"/>
                <a:hlinkClick r:id="rId4"/>
              </a:rPr>
              <a:t>earlyhelp@coventry.gov.uk</a:t>
            </a:r>
            <a:endParaRPr lang="en-GB" b="1" dirty="0">
              <a:solidFill>
                <a:srgbClr val="6D0B5B"/>
              </a:solidFill>
              <a:latin typeface="Open Sans"/>
            </a:endParaRPr>
          </a:p>
          <a:p>
            <a:pPr>
              <a:buFont typeface="Arial" panose="020B0604020202020204" pitchFamily="34" charset="0"/>
              <a:buChar char="•"/>
            </a:pPr>
            <a:endParaRPr lang="en-GB" dirty="0">
              <a:solidFill>
                <a:srgbClr val="000000"/>
              </a:solidFill>
              <a:latin typeface="Open Sans"/>
            </a:endParaRPr>
          </a:p>
          <a:p>
            <a:pPr>
              <a:buFont typeface="Arial" panose="020B0604020202020204" pitchFamily="34" charset="0"/>
              <a:buChar char="•"/>
            </a:pPr>
            <a:r>
              <a:rPr lang="en-GB" b="1" dirty="0">
                <a:solidFill>
                  <a:srgbClr val="000000"/>
                </a:solidFill>
                <a:latin typeface="Open Sans"/>
              </a:rPr>
              <a:t>Emergency Duty Team</a:t>
            </a:r>
            <a:r>
              <a:rPr lang="en-GB" dirty="0">
                <a:solidFill>
                  <a:srgbClr val="000000"/>
                </a:solidFill>
                <a:latin typeface="Open Sans"/>
              </a:rPr>
              <a:t>: telephone 024 7683 2222 between 5pm – 8.30am and during weekends</a:t>
            </a:r>
          </a:p>
          <a:p>
            <a:pPr>
              <a:buFont typeface="Arial" panose="020B0604020202020204" pitchFamily="34" charset="0"/>
              <a:buChar char="•"/>
            </a:pPr>
            <a:endParaRPr lang="en-GB" dirty="0">
              <a:solidFill>
                <a:srgbClr val="000000"/>
              </a:solidFill>
              <a:latin typeface="Open Sans"/>
            </a:endParaRPr>
          </a:p>
          <a:p>
            <a:pPr>
              <a:buFont typeface="Arial" panose="020B0604020202020204" pitchFamily="34" charset="0"/>
              <a:buChar char="•"/>
            </a:pPr>
            <a:r>
              <a:rPr lang="en-GB" b="1" dirty="0">
                <a:solidFill>
                  <a:srgbClr val="000000"/>
                </a:solidFill>
                <a:latin typeface="Open Sans"/>
              </a:rPr>
              <a:t>Multi-Agency Safeguarding Hub (MASH)</a:t>
            </a:r>
            <a:r>
              <a:rPr lang="en-GB" dirty="0">
                <a:solidFill>
                  <a:srgbClr val="000000"/>
                </a:solidFill>
                <a:latin typeface="Open Sans"/>
              </a:rPr>
              <a:t>: telephone 024 7678 8555</a:t>
            </a:r>
          </a:p>
          <a:p>
            <a:pPr>
              <a:buFont typeface="Arial" panose="020B0604020202020204" pitchFamily="34" charset="0"/>
              <a:buChar char="•"/>
            </a:pPr>
            <a:endParaRPr lang="en-GB" b="0" i="0" dirty="0">
              <a:solidFill>
                <a:srgbClr val="000000"/>
              </a:solidFill>
              <a:effectLst/>
              <a:latin typeface="Open Sans"/>
            </a:endParaRPr>
          </a:p>
          <a:p>
            <a:pPr>
              <a:buFont typeface="Arial" panose="020B0604020202020204" pitchFamily="34" charset="0"/>
              <a:buChar char="•"/>
            </a:pPr>
            <a:endParaRPr lang="en-GB" b="0" i="0" dirty="0">
              <a:solidFill>
                <a:srgbClr val="000000"/>
              </a:solidFill>
              <a:effectLst/>
              <a:latin typeface="Open Sans"/>
            </a:endParaRPr>
          </a:p>
        </p:txBody>
      </p:sp>
      <p:pic>
        <p:nvPicPr>
          <p:cNvPr id="3" name="Picture 2">
            <a:extLst>
              <a:ext uri="{FF2B5EF4-FFF2-40B4-BE49-F238E27FC236}">
                <a16:creationId xmlns:a16="http://schemas.microsoft.com/office/drawing/2014/main" id="{CF7C65CC-B623-44DD-A4E3-DB76CEC8DAB3}"/>
              </a:ext>
            </a:extLst>
          </p:cNvPr>
          <p:cNvPicPr>
            <a:picLocks noChangeAspect="1"/>
          </p:cNvPicPr>
          <p:nvPr/>
        </p:nvPicPr>
        <p:blipFill rotWithShape="1">
          <a:blip r:embed="rId5"/>
          <a:srcRect l="20469" t="20994" r="21172" b="6528"/>
          <a:stretch/>
        </p:blipFill>
        <p:spPr>
          <a:xfrm>
            <a:off x="4873752" y="347482"/>
            <a:ext cx="6958583" cy="2901312"/>
          </a:xfrm>
          <a:prstGeom prst="rect">
            <a:avLst/>
          </a:prstGeom>
        </p:spPr>
      </p:pic>
      <p:grpSp>
        <p:nvGrpSpPr>
          <p:cNvPr id="4" name="Group 3">
            <a:extLst>
              <a:ext uri="{FF2B5EF4-FFF2-40B4-BE49-F238E27FC236}">
                <a16:creationId xmlns:a16="http://schemas.microsoft.com/office/drawing/2014/main" id="{C9942D9C-4ADC-4BC3-A4F8-0C422634CD40}"/>
              </a:ext>
            </a:extLst>
          </p:cNvPr>
          <p:cNvGrpSpPr>
            <a:grpSpLocks/>
          </p:cNvGrpSpPr>
          <p:nvPr/>
        </p:nvGrpSpPr>
        <p:grpSpPr bwMode="auto">
          <a:xfrm>
            <a:off x="440858" y="418360"/>
            <a:ext cx="2104221" cy="1102383"/>
            <a:chOff x="14414" y="10402"/>
            <a:chExt cx="1781" cy="1122"/>
          </a:xfrm>
        </p:grpSpPr>
        <p:sp>
          <p:nvSpPr>
            <p:cNvPr id="5" name="AutoShape 8">
              <a:extLst>
                <a:ext uri="{FF2B5EF4-FFF2-40B4-BE49-F238E27FC236}">
                  <a16:creationId xmlns:a16="http://schemas.microsoft.com/office/drawing/2014/main" id="{E6B4809E-01FE-419F-9F03-B97CE6B63D35}"/>
                </a:ext>
              </a:extLst>
            </p:cNvPr>
            <p:cNvSpPr>
              <a:spLocks/>
            </p:cNvSpPr>
            <p:nvPr/>
          </p:nvSpPr>
          <p:spPr bwMode="auto">
            <a:xfrm>
              <a:off x="14414" y="11219"/>
              <a:ext cx="285" cy="305"/>
            </a:xfrm>
            <a:custGeom>
              <a:avLst/>
              <a:gdLst>
                <a:gd name="T0" fmla="+- 0 14569 14415"/>
                <a:gd name="T1" fmla="*/ T0 w 285"/>
                <a:gd name="T2" fmla="+- 0 11219 11219"/>
                <a:gd name="T3" fmla="*/ 11219 h 305"/>
                <a:gd name="T4" fmla="+- 0 14508 14415"/>
                <a:gd name="T5" fmla="*/ T4 w 285"/>
                <a:gd name="T6" fmla="+- 0 11231 11219"/>
                <a:gd name="T7" fmla="*/ 11231 h 305"/>
                <a:gd name="T8" fmla="+- 0 14459 14415"/>
                <a:gd name="T9" fmla="*/ T8 w 285"/>
                <a:gd name="T10" fmla="+- 0 11263 11219"/>
                <a:gd name="T11" fmla="*/ 11263 h 305"/>
                <a:gd name="T12" fmla="+- 0 14426 14415"/>
                <a:gd name="T13" fmla="*/ T12 w 285"/>
                <a:gd name="T14" fmla="+- 0 11311 11219"/>
                <a:gd name="T15" fmla="*/ 11311 h 305"/>
                <a:gd name="T16" fmla="+- 0 14415 14415"/>
                <a:gd name="T17" fmla="*/ T16 w 285"/>
                <a:gd name="T18" fmla="+- 0 11372 11219"/>
                <a:gd name="T19" fmla="*/ 11372 h 305"/>
                <a:gd name="T20" fmla="+- 0 14426 14415"/>
                <a:gd name="T21" fmla="*/ T20 w 285"/>
                <a:gd name="T22" fmla="+- 0 11432 11219"/>
                <a:gd name="T23" fmla="*/ 11432 h 305"/>
                <a:gd name="T24" fmla="+- 0 14459 14415"/>
                <a:gd name="T25" fmla="*/ T24 w 285"/>
                <a:gd name="T26" fmla="+- 0 11481 11219"/>
                <a:gd name="T27" fmla="*/ 11481 h 305"/>
                <a:gd name="T28" fmla="+- 0 14508 14415"/>
                <a:gd name="T29" fmla="*/ T28 w 285"/>
                <a:gd name="T30" fmla="+- 0 11513 11219"/>
                <a:gd name="T31" fmla="*/ 11513 h 305"/>
                <a:gd name="T32" fmla="+- 0 14569 14415"/>
                <a:gd name="T33" fmla="*/ T32 w 285"/>
                <a:gd name="T34" fmla="+- 0 11524 11219"/>
                <a:gd name="T35" fmla="*/ 11524 h 305"/>
                <a:gd name="T36" fmla="+- 0 14610 14415"/>
                <a:gd name="T37" fmla="*/ T36 w 285"/>
                <a:gd name="T38" fmla="+- 0 11519 11219"/>
                <a:gd name="T39" fmla="*/ 11519 h 305"/>
                <a:gd name="T40" fmla="+- 0 14646 14415"/>
                <a:gd name="T41" fmla="*/ T40 w 285"/>
                <a:gd name="T42" fmla="+- 0 11504 11219"/>
                <a:gd name="T43" fmla="*/ 11504 h 305"/>
                <a:gd name="T44" fmla="+- 0 14676 14415"/>
                <a:gd name="T45" fmla="*/ T44 w 285"/>
                <a:gd name="T46" fmla="+- 0 11480 11219"/>
                <a:gd name="T47" fmla="*/ 11480 h 305"/>
                <a:gd name="T48" fmla="+- 0 14699 14415"/>
                <a:gd name="T49" fmla="*/ T48 w 285"/>
                <a:gd name="T50" fmla="+- 0 11449 11219"/>
                <a:gd name="T51" fmla="*/ 11449 h 305"/>
                <a:gd name="T52" fmla="+- 0 14699 14415"/>
                <a:gd name="T53" fmla="*/ T52 w 285"/>
                <a:gd name="T54" fmla="+- 0 11449 11219"/>
                <a:gd name="T55" fmla="*/ 11449 h 305"/>
                <a:gd name="T56" fmla="+- 0 14569 14415"/>
                <a:gd name="T57" fmla="*/ T56 w 285"/>
                <a:gd name="T58" fmla="+- 0 11449 11219"/>
                <a:gd name="T59" fmla="*/ 11449 h 305"/>
                <a:gd name="T60" fmla="+- 0 14541 14415"/>
                <a:gd name="T61" fmla="*/ T60 w 285"/>
                <a:gd name="T62" fmla="+- 0 11443 11219"/>
                <a:gd name="T63" fmla="*/ 11443 h 305"/>
                <a:gd name="T64" fmla="+- 0 14518 14415"/>
                <a:gd name="T65" fmla="*/ T64 w 285"/>
                <a:gd name="T66" fmla="+- 0 11427 11219"/>
                <a:gd name="T67" fmla="*/ 11427 h 305"/>
                <a:gd name="T68" fmla="+- 0 14503 14415"/>
                <a:gd name="T69" fmla="*/ T68 w 285"/>
                <a:gd name="T70" fmla="+- 0 11403 11219"/>
                <a:gd name="T71" fmla="*/ 11403 h 305"/>
                <a:gd name="T72" fmla="+- 0 14498 14415"/>
                <a:gd name="T73" fmla="*/ T72 w 285"/>
                <a:gd name="T74" fmla="+- 0 11372 11219"/>
                <a:gd name="T75" fmla="*/ 11372 h 305"/>
                <a:gd name="T76" fmla="+- 0 14503 14415"/>
                <a:gd name="T77" fmla="*/ T76 w 285"/>
                <a:gd name="T78" fmla="+- 0 11341 11219"/>
                <a:gd name="T79" fmla="*/ 11341 h 305"/>
                <a:gd name="T80" fmla="+- 0 14518 14415"/>
                <a:gd name="T81" fmla="*/ T80 w 285"/>
                <a:gd name="T82" fmla="+- 0 11316 11219"/>
                <a:gd name="T83" fmla="*/ 11316 h 305"/>
                <a:gd name="T84" fmla="+- 0 14541 14415"/>
                <a:gd name="T85" fmla="*/ T84 w 285"/>
                <a:gd name="T86" fmla="+- 0 11300 11219"/>
                <a:gd name="T87" fmla="*/ 11300 h 305"/>
                <a:gd name="T88" fmla="+- 0 14569 14415"/>
                <a:gd name="T89" fmla="*/ T88 w 285"/>
                <a:gd name="T90" fmla="+- 0 11294 11219"/>
                <a:gd name="T91" fmla="*/ 11294 h 305"/>
                <a:gd name="T92" fmla="+- 0 14699 14415"/>
                <a:gd name="T93" fmla="*/ T92 w 285"/>
                <a:gd name="T94" fmla="+- 0 11294 11219"/>
                <a:gd name="T95" fmla="*/ 11294 h 305"/>
                <a:gd name="T96" fmla="+- 0 14699 14415"/>
                <a:gd name="T97" fmla="*/ T96 w 285"/>
                <a:gd name="T98" fmla="+- 0 11294 11219"/>
                <a:gd name="T99" fmla="*/ 11294 h 305"/>
                <a:gd name="T100" fmla="+- 0 14676 14415"/>
                <a:gd name="T101" fmla="*/ T100 w 285"/>
                <a:gd name="T102" fmla="+- 0 11263 11219"/>
                <a:gd name="T103" fmla="*/ 11263 h 305"/>
                <a:gd name="T104" fmla="+- 0 14646 14415"/>
                <a:gd name="T105" fmla="*/ T104 w 285"/>
                <a:gd name="T106" fmla="+- 0 11239 11219"/>
                <a:gd name="T107" fmla="*/ 11239 h 305"/>
                <a:gd name="T108" fmla="+- 0 14610 14415"/>
                <a:gd name="T109" fmla="*/ T108 w 285"/>
                <a:gd name="T110" fmla="+- 0 11224 11219"/>
                <a:gd name="T111" fmla="*/ 11224 h 305"/>
                <a:gd name="T112" fmla="+- 0 14569 14415"/>
                <a:gd name="T113" fmla="*/ T112 w 285"/>
                <a:gd name="T114" fmla="+- 0 11219 11219"/>
                <a:gd name="T115" fmla="*/ 11219 h 305"/>
                <a:gd name="T116" fmla="+- 0 14681 14415"/>
                <a:gd name="T117" fmla="*/ T116 w 285"/>
                <a:gd name="T118" fmla="+- 0 11396 11219"/>
                <a:gd name="T119" fmla="*/ 11396 h 305"/>
                <a:gd name="T120" fmla="+- 0 14635 14415"/>
                <a:gd name="T121" fmla="*/ T120 w 285"/>
                <a:gd name="T122" fmla="+- 0 11396 11219"/>
                <a:gd name="T123" fmla="*/ 11396 h 305"/>
                <a:gd name="T124" fmla="+- 0 14626 14415"/>
                <a:gd name="T125" fmla="*/ T124 w 285"/>
                <a:gd name="T126" fmla="+- 0 11418 11219"/>
                <a:gd name="T127" fmla="*/ 11418 h 305"/>
                <a:gd name="T128" fmla="+- 0 14611 14415"/>
                <a:gd name="T129" fmla="*/ T128 w 285"/>
                <a:gd name="T130" fmla="+- 0 11435 11219"/>
                <a:gd name="T131" fmla="*/ 11435 h 305"/>
                <a:gd name="T132" fmla="+- 0 14592 14415"/>
                <a:gd name="T133" fmla="*/ T132 w 285"/>
                <a:gd name="T134" fmla="+- 0 11445 11219"/>
                <a:gd name="T135" fmla="*/ 11445 h 305"/>
                <a:gd name="T136" fmla="+- 0 14569 14415"/>
                <a:gd name="T137" fmla="*/ T136 w 285"/>
                <a:gd name="T138" fmla="+- 0 11449 11219"/>
                <a:gd name="T139" fmla="*/ 11449 h 305"/>
                <a:gd name="T140" fmla="+- 0 14699 14415"/>
                <a:gd name="T141" fmla="*/ T140 w 285"/>
                <a:gd name="T142" fmla="+- 0 11449 11219"/>
                <a:gd name="T143" fmla="*/ 11449 h 305"/>
                <a:gd name="T144" fmla="+- 0 14693 14415"/>
                <a:gd name="T145" fmla="*/ T144 w 285"/>
                <a:gd name="T146" fmla="+- 0 11437 11219"/>
                <a:gd name="T147" fmla="*/ 11437 h 305"/>
                <a:gd name="T148" fmla="+- 0 14688 14415"/>
                <a:gd name="T149" fmla="*/ T148 w 285"/>
                <a:gd name="T150" fmla="+- 0 11424 11219"/>
                <a:gd name="T151" fmla="*/ 11424 h 305"/>
                <a:gd name="T152" fmla="+- 0 14684 14415"/>
                <a:gd name="T153" fmla="*/ T152 w 285"/>
                <a:gd name="T154" fmla="+- 0 11410 11219"/>
                <a:gd name="T155" fmla="*/ 11410 h 305"/>
                <a:gd name="T156" fmla="+- 0 14681 14415"/>
                <a:gd name="T157" fmla="*/ T156 w 285"/>
                <a:gd name="T158" fmla="+- 0 11396 11219"/>
                <a:gd name="T159" fmla="*/ 11396 h 305"/>
                <a:gd name="T160" fmla="+- 0 14699 14415"/>
                <a:gd name="T161" fmla="*/ T160 w 285"/>
                <a:gd name="T162" fmla="+- 0 11294 11219"/>
                <a:gd name="T163" fmla="*/ 11294 h 305"/>
                <a:gd name="T164" fmla="+- 0 14569 14415"/>
                <a:gd name="T165" fmla="*/ T164 w 285"/>
                <a:gd name="T166" fmla="+- 0 11294 11219"/>
                <a:gd name="T167" fmla="*/ 11294 h 305"/>
                <a:gd name="T168" fmla="+- 0 14591 14415"/>
                <a:gd name="T169" fmla="*/ T168 w 285"/>
                <a:gd name="T170" fmla="+- 0 11297 11219"/>
                <a:gd name="T171" fmla="*/ 11297 h 305"/>
                <a:gd name="T172" fmla="+- 0 14610 14415"/>
                <a:gd name="T173" fmla="*/ T172 w 285"/>
                <a:gd name="T174" fmla="+- 0 11307 11219"/>
                <a:gd name="T175" fmla="*/ 11307 h 305"/>
                <a:gd name="T176" fmla="+- 0 14624 14415"/>
                <a:gd name="T177" fmla="*/ T176 w 285"/>
                <a:gd name="T178" fmla="+- 0 11323 11219"/>
                <a:gd name="T179" fmla="*/ 11323 h 305"/>
                <a:gd name="T180" fmla="+- 0 14635 14415"/>
                <a:gd name="T181" fmla="*/ T180 w 285"/>
                <a:gd name="T182" fmla="+- 0 11343 11219"/>
                <a:gd name="T183" fmla="*/ 11343 h 305"/>
                <a:gd name="T184" fmla="+- 0 14681 14415"/>
                <a:gd name="T185" fmla="*/ T184 w 285"/>
                <a:gd name="T186" fmla="+- 0 11343 11219"/>
                <a:gd name="T187" fmla="*/ 11343 h 305"/>
                <a:gd name="T188" fmla="+- 0 14684 14415"/>
                <a:gd name="T189" fmla="*/ T188 w 285"/>
                <a:gd name="T190" fmla="+- 0 11330 11219"/>
                <a:gd name="T191" fmla="*/ 11330 h 305"/>
                <a:gd name="T192" fmla="+- 0 14688 14415"/>
                <a:gd name="T193" fmla="*/ T192 w 285"/>
                <a:gd name="T194" fmla="+- 0 11317 11219"/>
                <a:gd name="T195" fmla="*/ 11317 h 305"/>
                <a:gd name="T196" fmla="+- 0 14693 14415"/>
                <a:gd name="T197" fmla="*/ T196 w 285"/>
                <a:gd name="T198" fmla="+- 0 11305 11219"/>
                <a:gd name="T199" fmla="*/ 11305 h 305"/>
                <a:gd name="T200" fmla="+- 0 14699 14415"/>
                <a:gd name="T201" fmla="*/ T200 w 285"/>
                <a:gd name="T202" fmla="+- 0 11294 11219"/>
                <a:gd name="T203" fmla="*/ 11294 h 3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285" h="305">
                  <a:moveTo>
                    <a:pt x="154" y="0"/>
                  </a:moveTo>
                  <a:lnTo>
                    <a:pt x="93" y="12"/>
                  </a:lnTo>
                  <a:lnTo>
                    <a:pt x="44" y="44"/>
                  </a:lnTo>
                  <a:lnTo>
                    <a:pt x="11" y="92"/>
                  </a:lnTo>
                  <a:lnTo>
                    <a:pt x="0" y="153"/>
                  </a:lnTo>
                  <a:lnTo>
                    <a:pt x="11" y="213"/>
                  </a:lnTo>
                  <a:lnTo>
                    <a:pt x="44" y="262"/>
                  </a:lnTo>
                  <a:lnTo>
                    <a:pt x="93" y="294"/>
                  </a:lnTo>
                  <a:lnTo>
                    <a:pt x="154" y="305"/>
                  </a:lnTo>
                  <a:lnTo>
                    <a:pt x="195" y="300"/>
                  </a:lnTo>
                  <a:lnTo>
                    <a:pt x="231" y="285"/>
                  </a:lnTo>
                  <a:lnTo>
                    <a:pt x="261" y="261"/>
                  </a:lnTo>
                  <a:lnTo>
                    <a:pt x="284" y="230"/>
                  </a:lnTo>
                  <a:lnTo>
                    <a:pt x="154" y="230"/>
                  </a:lnTo>
                  <a:lnTo>
                    <a:pt x="126" y="224"/>
                  </a:lnTo>
                  <a:lnTo>
                    <a:pt x="103" y="208"/>
                  </a:lnTo>
                  <a:lnTo>
                    <a:pt x="88" y="184"/>
                  </a:lnTo>
                  <a:lnTo>
                    <a:pt x="83" y="153"/>
                  </a:lnTo>
                  <a:lnTo>
                    <a:pt x="88" y="122"/>
                  </a:lnTo>
                  <a:lnTo>
                    <a:pt x="103" y="97"/>
                  </a:lnTo>
                  <a:lnTo>
                    <a:pt x="126" y="81"/>
                  </a:lnTo>
                  <a:lnTo>
                    <a:pt x="154" y="75"/>
                  </a:lnTo>
                  <a:lnTo>
                    <a:pt x="284" y="75"/>
                  </a:lnTo>
                  <a:lnTo>
                    <a:pt x="261" y="44"/>
                  </a:lnTo>
                  <a:lnTo>
                    <a:pt x="231" y="20"/>
                  </a:lnTo>
                  <a:lnTo>
                    <a:pt x="195" y="5"/>
                  </a:lnTo>
                  <a:lnTo>
                    <a:pt x="154" y="0"/>
                  </a:lnTo>
                  <a:close/>
                  <a:moveTo>
                    <a:pt x="266" y="177"/>
                  </a:moveTo>
                  <a:lnTo>
                    <a:pt x="220" y="177"/>
                  </a:lnTo>
                  <a:lnTo>
                    <a:pt x="211" y="199"/>
                  </a:lnTo>
                  <a:lnTo>
                    <a:pt x="196" y="216"/>
                  </a:lnTo>
                  <a:lnTo>
                    <a:pt x="177" y="226"/>
                  </a:lnTo>
                  <a:lnTo>
                    <a:pt x="154" y="230"/>
                  </a:lnTo>
                  <a:lnTo>
                    <a:pt x="284" y="230"/>
                  </a:lnTo>
                  <a:lnTo>
                    <a:pt x="278" y="218"/>
                  </a:lnTo>
                  <a:lnTo>
                    <a:pt x="273" y="205"/>
                  </a:lnTo>
                  <a:lnTo>
                    <a:pt x="269" y="191"/>
                  </a:lnTo>
                  <a:lnTo>
                    <a:pt x="266" y="177"/>
                  </a:lnTo>
                  <a:close/>
                  <a:moveTo>
                    <a:pt x="284" y="75"/>
                  </a:moveTo>
                  <a:lnTo>
                    <a:pt x="154" y="75"/>
                  </a:lnTo>
                  <a:lnTo>
                    <a:pt x="176" y="78"/>
                  </a:lnTo>
                  <a:lnTo>
                    <a:pt x="195" y="88"/>
                  </a:lnTo>
                  <a:lnTo>
                    <a:pt x="209" y="104"/>
                  </a:lnTo>
                  <a:lnTo>
                    <a:pt x="220" y="124"/>
                  </a:lnTo>
                  <a:lnTo>
                    <a:pt x="266" y="124"/>
                  </a:lnTo>
                  <a:lnTo>
                    <a:pt x="269" y="111"/>
                  </a:lnTo>
                  <a:lnTo>
                    <a:pt x="273" y="98"/>
                  </a:lnTo>
                  <a:lnTo>
                    <a:pt x="278" y="86"/>
                  </a:lnTo>
                  <a:lnTo>
                    <a:pt x="284" y="75"/>
                  </a:lnTo>
                  <a:close/>
                </a:path>
              </a:pathLst>
            </a:custGeom>
            <a:solidFill>
              <a:srgbClr val="427FC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 name="AutoShape 9">
              <a:extLst>
                <a:ext uri="{FF2B5EF4-FFF2-40B4-BE49-F238E27FC236}">
                  <a16:creationId xmlns:a16="http://schemas.microsoft.com/office/drawing/2014/main" id="{5638D327-7456-4E0A-8C5E-9A028D7ABBC6}"/>
                </a:ext>
              </a:extLst>
            </p:cNvPr>
            <p:cNvSpPr>
              <a:spLocks/>
            </p:cNvSpPr>
            <p:nvPr/>
          </p:nvSpPr>
          <p:spPr bwMode="auto">
            <a:xfrm>
              <a:off x="14679" y="11219"/>
              <a:ext cx="314" cy="305"/>
            </a:xfrm>
            <a:custGeom>
              <a:avLst/>
              <a:gdLst>
                <a:gd name="T0" fmla="+- 0 14839 14679"/>
                <a:gd name="T1" fmla="*/ T0 w 314"/>
                <a:gd name="T2" fmla="+- 0 11219 11219"/>
                <a:gd name="T3" fmla="*/ 11219 h 305"/>
                <a:gd name="T4" fmla="+- 0 14794 14679"/>
                <a:gd name="T5" fmla="*/ T4 w 314"/>
                <a:gd name="T6" fmla="+- 0 11225 11219"/>
                <a:gd name="T7" fmla="*/ 11225 h 305"/>
                <a:gd name="T8" fmla="+- 0 14755 14679"/>
                <a:gd name="T9" fmla="*/ T8 w 314"/>
                <a:gd name="T10" fmla="+- 0 11239 11219"/>
                <a:gd name="T11" fmla="*/ 11239 h 305"/>
                <a:gd name="T12" fmla="+- 0 14723 14679"/>
                <a:gd name="T13" fmla="*/ T12 w 314"/>
                <a:gd name="T14" fmla="+- 0 11263 11219"/>
                <a:gd name="T15" fmla="*/ 11263 h 305"/>
                <a:gd name="T16" fmla="+- 0 14699 14679"/>
                <a:gd name="T17" fmla="*/ T16 w 314"/>
                <a:gd name="T18" fmla="+- 0 11294 11219"/>
                <a:gd name="T19" fmla="*/ 11294 h 305"/>
                <a:gd name="T20" fmla="+- 0 14705 14679"/>
                <a:gd name="T21" fmla="*/ T20 w 314"/>
                <a:gd name="T22" fmla="+- 0 11305 11219"/>
                <a:gd name="T23" fmla="*/ 11305 h 305"/>
                <a:gd name="T24" fmla="+- 0 14709 14679"/>
                <a:gd name="T25" fmla="*/ T24 w 314"/>
                <a:gd name="T26" fmla="+- 0 11317 11219"/>
                <a:gd name="T27" fmla="*/ 11317 h 305"/>
                <a:gd name="T28" fmla="+- 0 14713 14679"/>
                <a:gd name="T29" fmla="*/ T28 w 314"/>
                <a:gd name="T30" fmla="+- 0 11330 11219"/>
                <a:gd name="T31" fmla="*/ 11330 h 305"/>
                <a:gd name="T32" fmla="+- 0 14716 14679"/>
                <a:gd name="T33" fmla="*/ T32 w 314"/>
                <a:gd name="T34" fmla="+- 0 11343 11219"/>
                <a:gd name="T35" fmla="*/ 11343 h 305"/>
                <a:gd name="T36" fmla="+- 0 14681 14679"/>
                <a:gd name="T37" fmla="*/ T36 w 314"/>
                <a:gd name="T38" fmla="+- 0 11343 11219"/>
                <a:gd name="T39" fmla="*/ 11343 h 305"/>
                <a:gd name="T40" fmla="+- 0 14680 14679"/>
                <a:gd name="T41" fmla="*/ T40 w 314"/>
                <a:gd name="T42" fmla="+- 0 11352 11219"/>
                <a:gd name="T43" fmla="*/ 11352 h 305"/>
                <a:gd name="T44" fmla="+- 0 14679 14679"/>
                <a:gd name="T45" fmla="*/ T44 w 314"/>
                <a:gd name="T46" fmla="+- 0 11362 11219"/>
                <a:gd name="T47" fmla="*/ 11362 h 305"/>
                <a:gd name="T48" fmla="+- 0 14679 14679"/>
                <a:gd name="T49" fmla="*/ T48 w 314"/>
                <a:gd name="T50" fmla="+- 0 11380 11219"/>
                <a:gd name="T51" fmla="*/ 11380 h 305"/>
                <a:gd name="T52" fmla="+- 0 14680 14679"/>
                <a:gd name="T53" fmla="*/ T52 w 314"/>
                <a:gd name="T54" fmla="+- 0 11388 11219"/>
                <a:gd name="T55" fmla="*/ 11388 h 305"/>
                <a:gd name="T56" fmla="+- 0 14681 14679"/>
                <a:gd name="T57" fmla="*/ T56 w 314"/>
                <a:gd name="T58" fmla="+- 0 11396 11219"/>
                <a:gd name="T59" fmla="*/ 11396 h 305"/>
                <a:gd name="T60" fmla="+- 0 14716 14679"/>
                <a:gd name="T61" fmla="*/ T60 w 314"/>
                <a:gd name="T62" fmla="+- 0 11396 11219"/>
                <a:gd name="T63" fmla="*/ 11396 h 305"/>
                <a:gd name="T64" fmla="+- 0 14714 14679"/>
                <a:gd name="T65" fmla="*/ T64 w 314"/>
                <a:gd name="T66" fmla="+- 0 11410 11219"/>
                <a:gd name="T67" fmla="*/ 11410 h 305"/>
                <a:gd name="T68" fmla="+- 0 14710 14679"/>
                <a:gd name="T69" fmla="*/ T68 w 314"/>
                <a:gd name="T70" fmla="+- 0 11424 11219"/>
                <a:gd name="T71" fmla="*/ 11424 h 305"/>
                <a:gd name="T72" fmla="+- 0 14705 14679"/>
                <a:gd name="T73" fmla="*/ T72 w 314"/>
                <a:gd name="T74" fmla="+- 0 11437 11219"/>
                <a:gd name="T75" fmla="*/ 11437 h 305"/>
                <a:gd name="T76" fmla="+- 0 14699 14679"/>
                <a:gd name="T77" fmla="*/ T76 w 314"/>
                <a:gd name="T78" fmla="+- 0 11449 11219"/>
                <a:gd name="T79" fmla="*/ 11449 h 305"/>
                <a:gd name="T80" fmla="+- 0 14723 14679"/>
                <a:gd name="T81" fmla="*/ T80 w 314"/>
                <a:gd name="T82" fmla="+- 0 11480 11219"/>
                <a:gd name="T83" fmla="*/ 11480 h 305"/>
                <a:gd name="T84" fmla="+- 0 14755 14679"/>
                <a:gd name="T85" fmla="*/ T84 w 314"/>
                <a:gd name="T86" fmla="+- 0 11504 11219"/>
                <a:gd name="T87" fmla="*/ 11504 h 305"/>
                <a:gd name="T88" fmla="+- 0 14794 14679"/>
                <a:gd name="T89" fmla="*/ T88 w 314"/>
                <a:gd name="T90" fmla="+- 0 11519 11219"/>
                <a:gd name="T91" fmla="*/ 11519 h 305"/>
                <a:gd name="T92" fmla="+- 0 14839 14679"/>
                <a:gd name="T93" fmla="*/ T92 w 314"/>
                <a:gd name="T94" fmla="+- 0 11524 11219"/>
                <a:gd name="T95" fmla="*/ 11524 h 305"/>
                <a:gd name="T96" fmla="+- 0 14893 14679"/>
                <a:gd name="T97" fmla="*/ T96 w 314"/>
                <a:gd name="T98" fmla="+- 0 11516 11219"/>
                <a:gd name="T99" fmla="*/ 11516 h 305"/>
                <a:gd name="T100" fmla="+- 0 14937 14679"/>
                <a:gd name="T101" fmla="*/ T100 w 314"/>
                <a:gd name="T102" fmla="+- 0 11494 11219"/>
                <a:gd name="T103" fmla="*/ 11494 h 305"/>
                <a:gd name="T104" fmla="+- 0 14971 14679"/>
                <a:gd name="T105" fmla="*/ T104 w 314"/>
                <a:gd name="T106" fmla="+- 0 11460 11219"/>
                <a:gd name="T107" fmla="*/ 11460 h 305"/>
                <a:gd name="T108" fmla="+- 0 14976 14679"/>
                <a:gd name="T109" fmla="*/ T108 w 314"/>
                <a:gd name="T110" fmla="+- 0 11450 11219"/>
                <a:gd name="T111" fmla="*/ 11450 h 305"/>
                <a:gd name="T112" fmla="+- 0 14839 14679"/>
                <a:gd name="T113" fmla="*/ T112 w 314"/>
                <a:gd name="T114" fmla="+- 0 11450 11219"/>
                <a:gd name="T115" fmla="*/ 11450 h 305"/>
                <a:gd name="T116" fmla="+- 0 14808 14679"/>
                <a:gd name="T117" fmla="*/ T116 w 314"/>
                <a:gd name="T118" fmla="+- 0 11444 11219"/>
                <a:gd name="T119" fmla="*/ 11444 h 305"/>
                <a:gd name="T120" fmla="+- 0 14784 14679"/>
                <a:gd name="T121" fmla="*/ T120 w 314"/>
                <a:gd name="T122" fmla="+- 0 11428 11219"/>
                <a:gd name="T123" fmla="*/ 11428 h 305"/>
                <a:gd name="T124" fmla="+- 0 14768 14679"/>
                <a:gd name="T125" fmla="*/ T124 w 314"/>
                <a:gd name="T126" fmla="+- 0 11403 11219"/>
                <a:gd name="T127" fmla="*/ 11403 h 305"/>
                <a:gd name="T128" fmla="+- 0 14762 14679"/>
                <a:gd name="T129" fmla="*/ T128 w 314"/>
                <a:gd name="T130" fmla="+- 0 11372 11219"/>
                <a:gd name="T131" fmla="*/ 11372 h 305"/>
                <a:gd name="T132" fmla="+- 0 14768 14679"/>
                <a:gd name="T133" fmla="*/ T132 w 314"/>
                <a:gd name="T134" fmla="+- 0 11340 11219"/>
                <a:gd name="T135" fmla="*/ 11340 h 305"/>
                <a:gd name="T136" fmla="+- 0 14784 14679"/>
                <a:gd name="T137" fmla="*/ T136 w 314"/>
                <a:gd name="T138" fmla="+- 0 11316 11219"/>
                <a:gd name="T139" fmla="*/ 11316 h 305"/>
                <a:gd name="T140" fmla="+- 0 14808 14679"/>
                <a:gd name="T141" fmla="*/ T140 w 314"/>
                <a:gd name="T142" fmla="+- 0 11300 11219"/>
                <a:gd name="T143" fmla="*/ 11300 h 305"/>
                <a:gd name="T144" fmla="+- 0 14839 14679"/>
                <a:gd name="T145" fmla="*/ T144 w 314"/>
                <a:gd name="T146" fmla="+- 0 11294 11219"/>
                <a:gd name="T147" fmla="*/ 11294 h 305"/>
                <a:gd name="T148" fmla="+- 0 14944 14679"/>
                <a:gd name="T149" fmla="*/ T148 w 314"/>
                <a:gd name="T150" fmla="+- 0 11294 11219"/>
                <a:gd name="T151" fmla="*/ 11294 h 305"/>
                <a:gd name="T152" fmla="+- 0 14923 14679"/>
                <a:gd name="T153" fmla="*/ T152 w 314"/>
                <a:gd name="T154" fmla="+- 0 11240 11219"/>
                <a:gd name="T155" fmla="*/ 11240 h 305"/>
                <a:gd name="T156" fmla="+- 0 14905 14679"/>
                <a:gd name="T157" fmla="*/ T156 w 314"/>
                <a:gd name="T158" fmla="+- 0 11231 11219"/>
                <a:gd name="T159" fmla="*/ 11231 h 305"/>
                <a:gd name="T160" fmla="+- 0 14884 14679"/>
                <a:gd name="T161" fmla="*/ T160 w 314"/>
                <a:gd name="T162" fmla="+- 0 11225 11219"/>
                <a:gd name="T163" fmla="*/ 11225 h 305"/>
                <a:gd name="T164" fmla="+- 0 14862 14679"/>
                <a:gd name="T165" fmla="*/ T164 w 314"/>
                <a:gd name="T166" fmla="+- 0 11221 11219"/>
                <a:gd name="T167" fmla="*/ 11221 h 305"/>
                <a:gd name="T168" fmla="+- 0 14839 14679"/>
                <a:gd name="T169" fmla="*/ T168 w 314"/>
                <a:gd name="T170" fmla="+- 0 11219 11219"/>
                <a:gd name="T171" fmla="*/ 11219 h 305"/>
                <a:gd name="T172" fmla="+- 0 14944 14679"/>
                <a:gd name="T173" fmla="*/ T172 w 314"/>
                <a:gd name="T174" fmla="+- 0 11294 11219"/>
                <a:gd name="T175" fmla="*/ 11294 h 305"/>
                <a:gd name="T176" fmla="+- 0 14839 14679"/>
                <a:gd name="T177" fmla="*/ T176 w 314"/>
                <a:gd name="T178" fmla="+- 0 11294 11219"/>
                <a:gd name="T179" fmla="*/ 11294 h 305"/>
                <a:gd name="T180" fmla="+- 0 14869 14679"/>
                <a:gd name="T181" fmla="*/ T180 w 314"/>
                <a:gd name="T182" fmla="+- 0 11299 11219"/>
                <a:gd name="T183" fmla="*/ 11299 h 305"/>
                <a:gd name="T184" fmla="+- 0 14893 14679"/>
                <a:gd name="T185" fmla="*/ T184 w 314"/>
                <a:gd name="T186" fmla="+- 0 11316 11219"/>
                <a:gd name="T187" fmla="*/ 11316 h 305"/>
                <a:gd name="T188" fmla="+- 0 14909 14679"/>
                <a:gd name="T189" fmla="*/ T188 w 314"/>
                <a:gd name="T190" fmla="+- 0 11340 11219"/>
                <a:gd name="T191" fmla="*/ 11340 h 305"/>
                <a:gd name="T192" fmla="+- 0 14915 14679"/>
                <a:gd name="T193" fmla="*/ T192 w 314"/>
                <a:gd name="T194" fmla="+- 0 11372 11219"/>
                <a:gd name="T195" fmla="*/ 11372 h 305"/>
                <a:gd name="T196" fmla="+- 0 14909 14679"/>
                <a:gd name="T197" fmla="*/ T196 w 314"/>
                <a:gd name="T198" fmla="+- 0 11403 11219"/>
                <a:gd name="T199" fmla="*/ 11403 h 305"/>
                <a:gd name="T200" fmla="+- 0 14893 14679"/>
                <a:gd name="T201" fmla="*/ T200 w 314"/>
                <a:gd name="T202" fmla="+- 0 11428 11219"/>
                <a:gd name="T203" fmla="*/ 11428 h 305"/>
                <a:gd name="T204" fmla="+- 0 14869 14679"/>
                <a:gd name="T205" fmla="*/ T204 w 314"/>
                <a:gd name="T206" fmla="+- 0 11444 11219"/>
                <a:gd name="T207" fmla="*/ 11444 h 305"/>
                <a:gd name="T208" fmla="+- 0 14839 14679"/>
                <a:gd name="T209" fmla="*/ T208 w 314"/>
                <a:gd name="T210" fmla="+- 0 11450 11219"/>
                <a:gd name="T211" fmla="*/ 11450 h 305"/>
                <a:gd name="T212" fmla="+- 0 14976 14679"/>
                <a:gd name="T213" fmla="*/ T212 w 314"/>
                <a:gd name="T214" fmla="+- 0 11450 11219"/>
                <a:gd name="T215" fmla="*/ 11450 h 305"/>
                <a:gd name="T216" fmla="+- 0 14992 14679"/>
                <a:gd name="T217" fmla="*/ T216 w 314"/>
                <a:gd name="T218" fmla="+- 0 11416 11219"/>
                <a:gd name="T219" fmla="*/ 11416 h 305"/>
                <a:gd name="T220" fmla="+- 0 14944 14679"/>
                <a:gd name="T221" fmla="*/ T220 w 314"/>
                <a:gd name="T222" fmla="+- 0 11294 11219"/>
                <a:gd name="T223" fmla="*/ 11294 h 3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314" h="305">
                  <a:moveTo>
                    <a:pt x="160" y="0"/>
                  </a:moveTo>
                  <a:lnTo>
                    <a:pt x="115" y="6"/>
                  </a:lnTo>
                  <a:lnTo>
                    <a:pt x="76" y="20"/>
                  </a:lnTo>
                  <a:lnTo>
                    <a:pt x="44" y="44"/>
                  </a:lnTo>
                  <a:lnTo>
                    <a:pt x="20" y="75"/>
                  </a:lnTo>
                  <a:lnTo>
                    <a:pt x="26" y="86"/>
                  </a:lnTo>
                  <a:lnTo>
                    <a:pt x="30" y="98"/>
                  </a:lnTo>
                  <a:lnTo>
                    <a:pt x="34" y="111"/>
                  </a:lnTo>
                  <a:lnTo>
                    <a:pt x="37" y="124"/>
                  </a:lnTo>
                  <a:lnTo>
                    <a:pt x="2" y="124"/>
                  </a:lnTo>
                  <a:lnTo>
                    <a:pt x="1" y="133"/>
                  </a:lnTo>
                  <a:lnTo>
                    <a:pt x="0" y="143"/>
                  </a:lnTo>
                  <a:lnTo>
                    <a:pt x="0" y="161"/>
                  </a:lnTo>
                  <a:lnTo>
                    <a:pt x="1" y="169"/>
                  </a:lnTo>
                  <a:lnTo>
                    <a:pt x="2" y="177"/>
                  </a:lnTo>
                  <a:lnTo>
                    <a:pt x="37" y="177"/>
                  </a:lnTo>
                  <a:lnTo>
                    <a:pt x="35" y="191"/>
                  </a:lnTo>
                  <a:lnTo>
                    <a:pt x="31" y="205"/>
                  </a:lnTo>
                  <a:lnTo>
                    <a:pt x="26" y="218"/>
                  </a:lnTo>
                  <a:lnTo>
                    <a:pt x="20" y="230"/>
                  </a:lnTo>
                  <a:lnTo>
                    <a:pt x="44" y="261"/>
                  </a:lnTo>
                  <a:lnTo>
                    <a:pt x="76" y="285"/>
                  </a:lnTo>
                  <a:lnTo>
                    <a:pt x="115" y="300"/>
                  </a:lnTo>
                  <a:lnTo>
                    <a:pt x="160" y="305"/>
                  </a:lnTo>
                  <a:lnTo>
                    <a:pt x="214" y="297"/>
                  </a:lnTo>
                  <a:lnTo>
                    <a:pt x="258" y="275"/>
                  </a:lnTo>
                  <a:lnTo>
                    <a:pt x="292" y="241"/>
                  </a:lnTo>
                  <a:lnTo>
                    <a:pt x="297" y="231"/>
                  </a:lnTo>
                  <a:lnTo>
                    <a:pt x="160" y="231"/>
                  </a:lnTo>
                  <a:lnTo>
                    <a:pt x="129" y="225"/>
                  </a:lnTo>
                  <a:lnTo>
                    <a:pt x="105" y="209"/>
                  </a:lnTo>
                  <a:lnTo>
                    <a:pt x="89" y="184"/>
                  </a:lnTo>
                  <a:lnTo>
                    <a:pt x="83" y="153"/>
                  </a:lnTo>
                  <a:lnTo>
                    <a:pt x="89" y="121"/>
                  </a:lnTo>
                  <a:lnTo>
                    <a:pt x="105" y="97"/>
                  </a:lnTo>
                  <a:lnTo>
                    <a:pt x="129" y="81"/>
                  </a:lnTo>
                  <a:lnTo>
                    <a:pt x="160" y="75"/>
                  </a:lnTo>
                  <a:lnTo>
                    <a:pt x="265" y="75"/>
                  </a:lnTo>
                  <a:lnTo>
                    <a:pt x="244" y="21"/>
                  </a:lnTo>
                  <a:lnTo>
                    <a:pt x="226" y="12"/>
                  </a:lnTo>
                  <a:lnTo>
                    <a:pt x="205" y="6"/>
                  </a:lnTo>
                  <a:lnTo>
                    <a:pt x="183" y="2"/>
                  </a:lnTo>
                  <a:lnTo>
                    <a:pt x="160" y="0"/>
                  </a:lnTo>
                  <a:close/>
                  <a:moveTo>
                    <a:pt x="265" y="75"/>
                  </a:moveTo>
                  <a:lnTo>
                    <a:pt x="160" y="75"/>
                  </a:lnTo>
                  <a:lnTo>
                    <a:pt x="190" y="80"/>
                  </a:lnTo>
                  <a:lnTo>
                    <a:pt x="214" y="97"/>
                  </a:lnTo>
                  <a:lnTo>
                    <a:pt x="230" y="121"/>
                  </a:lnTo>
                  <a:lnTo>
                    <a:pt x="236" y="153"/>
                  </a:lnTo>
                  <a:lnTo>
                    <a:pt x="230" y="184"/>
                  </a:lnTo>
                  <a:lnTo>
                    <a:pt x="214" y="209"/>
                  </a:lnTo>
                  <a:lnTo>
                    <a:pt x="190" y="225"/>
                  </a:lnTo>
                  <a:lnTo>
                    <a:pt x="160" y="231"/>
                  </a:lnTo>
                  <a:lnTo>
                    <a:pt x="297" y="231"/>
                  </a:lnTo>
                  <a:lnTo>
                    <a:pt x="313" y="197"/>
                  </a:lnTo>
                  <a:lnTo>
                    <a:pt x="265" y="75"/>
                  </a:lnTo>
                  <a:close/>
                </a:path>
              </a:pathLst>
            </a:custGeom>
            <a:solidFill>
              <a:srgbClr val="76B84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 name="AutoShape 10">
              <a:extLst>
                <a:ext uri="{FF2B5EF4-FFF2-40B4-BE49-F238E27FC236}">
                  <a16:creationId xmlns:a16="http://schemas.microsoft.com/office/drawing/2014/main" id="{07CAA8BF-DF99-45A9-AA21-9FD70CF932CD}"/>
                </a:ext>
              </a:extLst>
            </p:cNvPr>
            <p:cNvSpPr>
              <a:spLocks/>
            </p:cNvSpPr>
            <p:nvPr/>
          </p:nvSpPr>
          <p:spPr bwMode="auto">
            <a:xfrm>
              <a:off x="14680" y="11293"/>
              <a:ext cx="36" cy="156"/>
            </a:xfrm>
            <a:custGeom>
              <a:avLst/>
              <a:gdLst>
                <a:gd name="T0" fmla="+- 0 14716 14681"/>
                <a:gd name="T1" fmla="*/ T0 w 36"/>
                <a:gd name="T2" fmla="+- 0 11396 11294"/>
                <a:gd name="T3" fmla="*/ 11396 h 156"/>
                <a:gd name="T4" fmla="+- 0 14681 14681"/>
                <a:gd name="T5" fmla="*/ T4 w 36"/>
                <a:gd name="T6" fmla="+- 0 11396 11294"/>
                <a:gd name="T7" fmla="*/ 11396 h 156"/>
                <a:gd name="T8" fmla="+- 0 14684 14681"/>
                <a:gd name="T9" fmla="*/ T8 w 36"/>
                <a:gd name="T10" fmla="+- 0 11410 11294"/>
                <a:gd name="T11" fmla="*/ 11410 h 156"/>
                <a:gd name="T12" fmla="+- 0 14688 14681"/>
                <a:gd name="T13" fmla="*/ T12 w 36"/>
                <a:gd name="T14" fmla="+- 0 11424 11294"/>
                <a:gd name="T15" fmla="*/ 11424 h 156"/>
                <a:gd name="T16" fmla="+- 0 14693 14681"/>
                <a:gd name="T17" fmla="*/ T16 w 36"/>
                <a:gd name="T18" fmla="+- 0 11437 11294"/>
                <a:gd name="T19" fmla="*/ 11437 h 156"/>
                <a:gd name="T20" fmla="+- 0 14699 14681"/>
                <a:gd name="T21" fmla="*/ T20 w 36"/>
                <a:gd name="T22" fmla="+- 0 11449 11294"/>
                <a:gd name="T23" fmla="*/ 11449 h 156"/>
                <a:gd name="T24" fmla="+- 0 14705 14681"/>
                <a:gd name="T25" fmla="*/ T24 w 36"/>
                <a:gd name="T26" fmla="+- 0 11437 11294"/>
                <a:gd name="T27" fmla="*/ 11437 h 156"/>
                <a:gd name="T28" fmla="+- 0 14710 14681"/>
                <a:gd name="T29" fmla="*/ T28 w 36"/>
                <a:gd name="T30" fmla="+- 0 11424 11294"/>
                <a:gd name="T31" fmla="*/ 11424 h 156"/>
                <a:gd name="T32" fmla="+- 0 14714 14681"/>
                <a:gd name="T33" fmla="*/ T32 w 36"/>
                <a:gd name="T34" fmla="+- 0 11410 11294"/>
                <a:gd name="T35" fmla="*/ 11410 h 156"/>
                <a:gd name="T36" fmla="+- 0 14716 14681"/>
                <a:gd name="T37" fmla="*/ T36 w 36"/>
                <a:gd name="T38" fmla="+- 0 11396 11294"/>
                <a:gd name="T39" fmla="*/ 11396 h 156"/>
                <a:gd name="T40" fmla="+- 0 14699 14681"/>
                <a:gd name="T41" fmla="*/ T40 w 36"/>
                <a:gd name="T42" fmla="+- 0 11294 11294"/>
                <a:gd name="T43" fmla="*/ 11294 h 156"/>
                <a:gd name="T44" fmla="+- 0 14693 14681"/>
                <a:gd name="T45" fmla="*/ T44 w 36"/>
                <a:gd name="T46" fmla="+- 0 11305 11294"/>
                <a:gd name="T47" fmla="*/ 11305 h 156"/>
                <a:gd name="T48" fmla="+- 0 14688 14681"/>
                <a:gd name="T49" fmla="*/ T48 w 36"/>
                <a:gd name="T50" fmla="+- 0 11317 11294"/>
                <a:gd name="T51" fmla="*/ 11317 h 156"/>
                <a:gd name="T52" fmla="+- 0 14684 14681"/>
                <a:gd name="T53" fmla="*/ T52 w 36"/>
                <a:gd name="T54" fmla="+- 0 11330 11294"/>
                <a:gd name="T55" fmla="*/ 11330 h 156"/>
                <a:gd name="T56" fmla="+- 0 14681 14681"/>
                <a:gd name="T57" fmla="*/ T56 w 36"/>
                <a:gd name="T58" fmla="+- 0 11343 11294"/>
                <a:gd name="T59" fmla="*/ 11343 h 156"/>
                <a:gd name="T60" fmla="+- 0 14716 14681"/>
                <a:gd name="T61" fmla="*/ T60 w 36"/>
                <a:gd name="T62" fmla="+- 0 11343 11294"/>
                <a:gd name="T63" fmla="*/ 11343 h 156"/>
                <a:gd name="T64" fmla="+- 0 14713 14681"/>
                <a:gd name="T65" fmla="*/ T64 w 36"/>
                <a:gd name="T66" fmla="+- 0 11330 11294"/>
                <a:gd name="T67" fmla="*/ 11330 h 156"/>
                <a:gd name="T68" fmla="+- 0 14709 14681"/>
                <a:gd name="T69" fmla="*/ T68 w 36"/>
                <a:gd name="T70" fmla="+- 0 11317 11294"/>
                <a:gd name="T71" fmla="*/ 11317 h 156"/>
                <a:gd name="T72" fmla="+- 0 14705 14681"/>
                <a:gd name="T73" fmla="*/ T72 w 36"/>
                <a:gd name="T74" fmla="+- 0 11305 11294"/>
                <a:gd name="T75" fmla="*/ 11305 h 156"/>
                <a:gd name="T76" fmla="+- 0 14699 14681"/>
                <a:gd name="T77" fmla="*/ T76 w 36"/>
                <a:gd name="T78" fmla="+- 0 11294 11294"/>
                <a:gd name="T79" fmla="*/ 11294 h 1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36" h="156">
                  <a:moveTo>
                    <a:pt x="35" y="102"/>
                  </a:moveTo>
                  <a:lnTo>
                    <a:pt x="0" y="102"/>
                  </a:lnTo>
                  <a:lnTo>
                    <a:pt x="3" y="116"/>
                  </a:lnTo>
                  <a:lnTo>
                    <a:pt x="7" y="130"/>
                  </a:lnTo>
                  <a:lnTo>
                    <a:pt x="12" y="143"/>
                  </a:lnTo>
                  <a:lnTo>
                    <a:pt x="18" y="155"/>
                  </a:lnTo>
                  <a:lnTo>
                    <a:pt x="24" y="143"/>
                  </a:lnTo>
                  <a:lnTo>
                    <a:pt x="29" y="130"/>
                  </a:lnTo>
                  <a:lnTo>
                    <a:pt x="33" y="116"/>
                  </a:lnTo>
                  <a:lnTo>
                    <a:pt x="35" y="102"/>
                  </a:lnTo>
                  <a:close/>
                  <a:moveTo>
                    <a:pt x="18" y="0"/>
                  </a:moveTo>
                  <a:lnTo>
                    <a:pt x="12" y="11"/>
                  </a:lnTo>
                  <a:lnTo>
                    <a:pt x="7" y="23"/>
                  </a:lnTo>
                  <a:lnTo>
                    <a:pt x="3" y="36"/>
                  </a:lnTo>
                  <a:lnTo>
                    <a:pt x="0" y="49"/>
                  </a:lnTo>
                  <a:lnTo>
                    <a:pt x="35" y="49"/>
                  </a:lnTo>
                  <a:lnTo>
                    <a:pt x="32" y="36"/>
                  </a:lnTo>
                  <a:lnTo>
                    <a:pt x="28" y="23"/>
                  </a:lnTo>
                  <a:lnTo>
                    <a:pt x="24" y="11"/>
                  </a:lnTo>
                  <a:lnTo>
                    <a:pt x="18" y="0"/>
                  </a:lnTo>
                  <a:close/>
                </a:path>
              </a:pathLst>
            </a:custGeom>
            <a:solidFill>
              <a:srgbClr val="5CAD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AutoShape 11">
              <a:extLst>
                <a:ext uri="{FF2B5EF4-FFF2-40B4-BE49-F238E27FC236}">
                  <a16:creationId xmlns:a16="http://schemas.microsoft.com/office/drawing/2014/main" id="{B044EA87-5145-4558-9124-0F9A84D985EE}"/>
                </a:ext>
              </a:extLst>
            </p:cNvPr>
            <p:cNvSpPr>
              <a:spLocks/>
            </p:cNvSpPr>
            <p:nvPr/>
          </p:nvSpPr>
          <p:spPr bwMode="auto">
            <a:xfrm>
              <a:off x="14918" y="11226"/>
              <a:ext cx="247" cy="291"/>
            </a:xfrm>
            <a:custGeom>
              <a:avLst/>
              <a:gdLst>
                <a:gd name="T0" fmla="+- 0 15009 14918"/>
                <a:gd name="T1" fmla="*/ T0 w 247"/>
                <a:gd name="T2" fmla="+- 0 11227 11227"/>
                <a:gd name="T3" fmla="*/ 11227 h 291"/>
                <a:gd name="T4" fmla="+- 0 14918 14918"/>
                <a:gd name="T5" fmla="*/ T4 w 247"/>
                <a:gd name="T6" fmla="+- 0 11227 11227"/>
                <a:gd name="T7" fmla="*/ 11227 h 291"/>
                <a:gd name="T8" fmla="+- 0 14923 14918"/>
                <a:gd name="T9" fmla="*/ T8 w 247"/>
                <a:gd name="T10" fmla="+- 0 11240 11227"/>
                <a:gd name="T11" fmla="*/ 11240 h 291"/>
                <a:gd name="T12" fmla="+- 0 14955 14918"/>
                <a:gd name="T13" fmla="*/ T12 w 247"/>
                <a:gd name="T14" fmla="+- 0 11263 11227"/>
                <a:gd name="T15" fmla="*/ 11263 h 291"/>
                <a:gd name="T16" fmla="+- 0 14978 14918"/>
                <a:gd name="T17" fmla="*/ T16 w 247"/>
                <a:gd name="T18" fmla="+- 0 11294 11227"/>
                <a:gd name="T19" fmla="*/ 11294 h 291"/>
                <a:gd name="T20" fmla="+- 0 14993 14918"/>
                <a:gd name="T21" fmla="*/ T20 w 247"/>
                <a:gd name="T22" fmla="+- 0 11330 11227"/>
                <a:gd name="T23" fmla="*/ 11330 h 291"/>
                <a:gd name="T24" fmla="+- 0 14998 14918"/>
                <a:gd name="T25" fmla="*/ T24 w 247"/>
                <a:gd name="T26" fmla="+- 0 11372 11227"/>
                <a:gd name="T27" fmla="*/ 11372 h 291"/>
                <a:gd name="T28" fmla="+- 0 14998 14918"/>
                <a:gd name="T29" fmla="*/ T28 w 247"/>
                <a:gd name="T30" fmla="+- 0 11383 11227"/>
                <a:gd name="T31" fmla="*/ 11383 h 291"/>
                <a:gd name="T32" fmla="+- 0 14997 14918"/>
                <a:gd name="T33" fmla="*/ T32 w 247"/>
                <a:gd name="T34" fmla="+- 0 11395 11227"/>
                <a:gd name="T35" fmla="*/ 11395 h 291"/>
                <a:gd name="T36" fmla="+- 0 14995 14918"/>
                <a:gd name="T37" fmla="*/ T36 w 247"/>
                <a:gd name="T38" fmla="+- 0 11406 11227"/>
                <a:gd name="T39" fmla="*/ 11406 h 291"/>
                <a:gd name="T40" fmla="+- 0 14992 14918"/>
                <a:gd name="T41" fmla="*/ T40 w 247"/>
                <a:gd name="T42" fmla="+- 0 11416 11227"/>
                <a:gd name="T43" fmla="*/ 11416 h 291"/>
                <a:gd name="T44" fmla="+- 0 15032 14918"/>
                <a:gd name="T45" fmla="*/ T44 w 247"/>
                <a:gd name="T46" fmla="+- 0 11517 11227"/>
                <a:gd name="T47" fmla="*/ 11517 h 291"/>
                <a:gd name="T48" fmla="+- 0 15106 14918"/>
                <a:gd name="T49" fmla="*/ T48 w 247"/>
                <a:gd name="T50" fmla="+- 0 11517 11227"/>
                <a:gd name="T51" fmla="*/ 11517 h 291"/>
                <a:gd name="T52" fmla="+- 0 15148 14918"/>
                <a:gd name="T53" fmla="*/ T52 w 247"/>
                <a:gd name="T54" fmla="+- 0 11407 11227"/>
                <a:gd name="T55" fmla="*/ 11407 h 291"/>
                <a:gd name="T56" fmla="+- 0 15069 14918"/>
                <a:gd name="T57" fmla="*/ T56 w 247"/>
                <a:gd name="T58" fmla="+- 0 11407 11227"/>
                <a:gd name="T59" fmla="*/ 11407 h 291"/>
                <a:gd name="T60" fmla="+- 0 15009 14918"/>
                <a:gd name="T61" fmla="*/ T60 w 247"/>
                <a:gd name="T62" fmla="+- 0 11227 11227"/>
                <a:gd name="T63" fmla="*/ 11227 h 291"/>
                <a:gd name="T64" fmla="+- 0 15164 14918"/>
                <a:gd name="T65" fmla="*/ T64 w 247"/>
                <a:gd name="T66" fmla="+- 0 11227 11227"/>
                <a:gd name="T67" fmla="*/ 11227 h 291"/>
                <a:gd name="T68" fmla="+- 0 15126 14918"/>
                <a:gd name="T69" fmla="*/ T68 w 247"/>
                <a:gd name="T70" fmla="+- 0 11227 11227"/>
                <a:gd name="T71" fmla="*/ 11227 h 291"/>
                <a:gd name="T72" fmla="+- 0 15069 14918"/>
                <a:gd name="T73" fmla="*/ T72 w 247"/>
                <a:gd name="T74" fmla="+- 0 11407 11227"/>
                <a:gd name="T75" fmla="*/ 11407 h 291"/>
                <a:gd name="T76" fmla="+- 0 15148 14918"/>
                <a:gd name="T77" fmla="*/ T76 w 247"/>
                <a:gd name="T78" fmla="+- 0 11407 11227"/>
                <a:gd name="T79" fmla="*/ 11407 h 291"/>
                <a:gd name="T80" fmla="+- 0 15164 14918"/>
                <a:gd name="T81" fmla="*/ T80 w 247"/>
                <a:gd name="T82" fmla="+- 0 11364 11227"/>
                <a:gd name="T83" fmla="*/ 11364 h 291"/>
                <a:gd name="T84" fmla="+- 0 15164 14918"/>
                <a:gd name="T85" fmla="*/ T84 w 247"/>
                <a:gd name="T86" fmla="+- 0 11227 11227"/>
                <a:gd name="T87" fmla="*/ 11227 h 2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47" h="291">
                  <a:moveTo>
                    <a:pt x="91" y="0"/>
                  </a:moveTo>
                  <a:lnTo>
                    <a:pt x="0" y="0"/>
                  </a:lnTo>
                  <a:lnTo>
                    <a:pt x="5" y="13"/>
                  </a:lnTo>
                  <a:lnTo>
                    <a:pt x="37" y="36"/>
                  </a:lnTo>
                  <a:lnTo>
                    <a:pt x="60" y="67"/>
                  </a:lnTo>
                  <a:lnTo>
                    <a:pt x="75" y="103"/>
                  </a:lnTo>
                  <a:lnTo>
                    <a:pt x="80" y="145"/>
                  </a:lnTo>
                  <a:lnTo>
                    <a:pt x="80" y="156"/>
                  </a:lnTo>
                  <a:lnTo>
                    <a:pt x="79" y="168"/>
                  </a:lnTo>
                  <a:lnTo>
                    <a:pt x="77" y="179"/>
                  </a:lnTo>
                  <a:lnTo>
                    <a:pt x="74" y="189"/>
                  </a:lnTo>
                  <a:lnTo>
                    <a:pt x="114" y="290"/>
                  </a:lnTo>
                  <a:lnTo>
                    <a:pt x="188" y="290"/>
                  </a:lnTo>
                  <a:lnTo>
                    <a:pt x="230" y="180"/>
                  </a:lnTo>
                  <a:lnTo>
                    <a:pt x="151" y="180"/>
                  </a:lnTo>
                  <a:lnTo>
                    <a:pt x="91" y="0"/>
                  </a:lnTo>
                  <a:close/>
                  <a:moveTo>
                    <a:pt x="246" y="0"/>
                  </a:moveTo>
                  <a:lnTo>
                    <a:pt x="208" y="0"/>
                  </a:lnTo>
                  <a:lnTo>
                    <a:pt x="151" y="180"/>
                  </a:lnTo>
                  <a:lnTo>
                    <a:pt x="230" y="180"/>
                  </a:lnTo>
                  <a:lnTo>
                    <a:pt x="246" y="137"/>
                  </a:lnTo>
                  <a:lnTo>
                    <a:pt x="246" y="0"/>
                  </a:lnTo>
                  <a:close/>
                </a:path>
              </a:pathLst>
            </a:custGeom>
            <a:solidFill>
              <a:srgbClr val="D6AB3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12">
              <a:extLst>
                <a:ext uri="{FF2B5EF4-FFF2-40B4-BE49-F238E27FC236}">
                  <a16:creationId xmlns:a16="http://schemas.microsoft.com/office/drawing/2014/main" id="{4593CAFC-EB54-4DBD-97EE-FB399D609C33}"/>
                </a:ext>
              </a:extLst>
            </p:cNvPr>
            <p:cNvSpPr>
              <a:spLocks/>
            </p:cNvSpPr>
            <p:nvPr/>
          </p:nvSpPr>
          <p:spPr bwMode="auto">
            <a:xfrm>
              <a:off x="14923" y="11240"/>
              <a:ext cx="75" cy="177"/>
            </a:xfrm>
            <a:custGeom>
              <a:avLst/>
              <a:gdLst>
                <a:gd name="T0" fmla="+- 0 14923 14923"/>
                <a:gd name="T1" fmla="*/ T0 w 75"/>
                <a:gd name="T2" fmla="+- 0 11240 11240"/>
                <a:gd name="T3" fmla="*/ 11240 h 177"/>
                <a:gd name="T4" fmla="+- 0 14992 14923"/>
                <a:gd name="T5" fmla="*/ T4 w 75"/>
                <a:gd name="T6" fmla="+- 0 11416 11240"/>
                <a:gd name="T7" fmla="*/ 11416 h 177"/>
                <a:gd name="T8" fmla="+- 0 14995 14923"/>
                <a:gd name="T9" fmla="*/ T8 w 75"/>
                <a:gd name="T10" fmla="+- 0 11406 11240"/>
                <a:gd name="T11" fmla="*/ 11406 h 177"/>
                <a:gd name="T12" fmla="+- 0 14997 14923"/>
                <a:gd name="T13" fmla="*/ T12 w 75"/>
                <a:gd name="T14" fmla="+- 0 11395 11240"/>
                <a:gd name="T15" fmla="*/ 11395 h 177"/>
                <a:gd name="T16" fmla="+- 0 14998 14923"/>
                <a:gd name="T17" fmla="*/ T16 w 75"/>
                <a:gd name="T18" fmla="+- 0 11383 11240"/>
                <a:gd name="T19" fmla="*/ 11383 h 177"/>
                <a:gd name="T20" fmla="+- 0 14998 14923"/>
                <a:gd name="T21" fmla="*/ T20 w 75"/>
                <a:gd name="T22" fmla="+- 0 11372 11240"/>
                <a:gd name="T23" fmla="*/ 11372 h 177"/>
                <a:gd name="T24" fmla="+- 0 14993 14923"/>
                <a:gd name="T25" fmla="*/ T24 w 75"/>
                <a:gd name="T26" fmla="+- 0 11330 11240"/>
                <a:gd name="T27" fmla="*/ 11330 h 177"/>
                <a:gd name="T28" fmla="+- 0 14978 14923"/>
                <a:gd name="T29" fmla="*/ T28 w 75"/>
                <a:gd name="T30" fmla="+- 0 11294 11240"/>
                <a:gd name="T31" fmla="*/ 11294 h 177"/>
                <a:gd name="T32" fmla="+- 0 14955 14923"/>
                <a:gd name="T33" fmla="*/ T32 w 75"/>
                <a:gd name="T34" fmla="+- 0 11263 11240"/>
                <a:gd name="T35" fmla="*/ 11263 h 177"/>
                <a:gd name="T36" fmla="+- 0 14923 14923"/>
                <a:gd name="T37" fmla="*/ T36 w 75"/>
                <a:gd name="T38" fmla="+- 0 11240 11240"/>
                <a:gd name="T39" fmla="*/ 11240 h 1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5" h="177">
                  <a:moveTo>
                    <a:pt x="0" y="0"/>
                  </a:moveTo>
                  <a:lnTo>
                    <a:pt x="69" y="176"/>
                  </a:lnTo>
                  <a:lnTo>
                    <a:pt x="72" y="166"/>
                  </a:lnTo>
                  <a:lnTo>
                    <a:pt x="74" y="155"/>
                  </a:lnTo>
                  <a:lnTo>
                    <a:pt x="75" y="143"/>
                  </a:lnTo>
                  <a:lnTo>
                    <a:pt x="75" y="132"/>
                  </a:lnTo>
                  <a:lnTo>
                    <a:pt x="70" y="90"/>
                  </a:lnTo>
                  <a:lnTo>
                    <a:pt x="55" y="54"/>
                  </a:lnTo>
                  <a:lnTo>
                    <a:pt x="32" y="23"/>
                  </a:lnTo>
                  <a:lnTo>
                    <a:pt x="0" y="0"/>
                  </a:lnTo>
                  <a:close/>
                </a:path>
              </a:pathLst>
            </a:custGeom>
            <a:solidFill>
              <a:srgbClr val="C5A41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AutoShape 13">
              <a:extLst>
                <a:ext uri="{FF2B5EF4-FFF2-40B4-BE49-F238E27FC236}">
                  <a16:creationId xmlns:a16="http://schemas.microsoft.com/office/drawing/2014/main" id="{D8D32E2B-2BF3-4CF1-9B69-299AD6E5936E}"/>
                </a:ext>
              </a:extLst>
            </p:cNvPr>
            <p:cNvSpPr>
              <a:spLocks/>
            </p:cNvSpPr>
            <p:nvPr/>
          </p:nvSpPr>
          <p:spPr bwMode="auto">
            <a:xfrm>
              <a:off x="15319" y="11226"/>
              <a:ext cx="259" cy="291"/>
            </a:xfrm>
            <a:custGeom>
              <a:avLst/>
              <a:gdLst>
                <a:gd name="T0" fmla="+- 0 15390 15320"/>
                <a:gd name="T1" fmla="*/ T0 w 259"/>
                <a:gd name="T2" fmla="+- 0 11227 11227"/>
                <a:gd name="T3" fmla="*/ 11227 h 291"/>
                <a:gd name="T4" fmla="+- 0 15350 15320"/>
                <a:gd name="T5" fmla="*/ T4 w 259"/>
                <a:gd name="T6" fmla="+- 0 11227 11227"/>
                <a:gd name="T7" fmla="*/ 11227 h 291"/>
                <a:gd name="T8" fmla="+- 0 15350 15320"/>
                <a:gd name="T9" fmla="*/ T8 w 259"/>
                <a:gd name="T10" fmla="+- 0 11296 11227"/>
                <a:gd name="T11" fmla="*/ 11296 h 291"/>
                <a:gd name="T12" fmla="+- 0 15320 15320"/>
                <a:gd name="T13" fmla="*/ T12 w 259"/>
                <a:gd name="T14" fmla="+- 0 11296 11227"/>
                <a:gd name="T15" fmla="*/ 11296 h 291"/>
                <a:gd name="T16" fmla="+- 0 15320 15320"/>
                <a:gd name="T17" fmla="*/ T16 w 259"/>
                <a:gd name="T18" fmla="+- 0 11338 11227"/>
                <a:gd name="T19" fmla="*/ 11338 h 291"/>
                <a:gd name="T20" fmla="+- 0 15339 15320"/>
                <a:gd name="T21" fmla="*/ T20 w 259"/>
                <a:gd name="T22" fmla="+- 0 11338 11227"/>
                <a:gd name="T23" fmla="*/ 11338 h 291"/>
                <a:gd name="T24" fmla="+- 0 15339 15320"/>
                <a:gd name="T25" fmla="*/ T24 w 259"/>
                <a:gd name="T26" fmla="+- 0 11404 11227"/>
                <a:gd name="T27" fmla="*/ 11404 h 291"/>
                <a:gd name="T28" fmla="+- 0 15320 15320"/>
                <a:gd name="T29" fmla="*/ T28 w 259"/>
                <a:gd name="T30" fmla="+- 0 11404 11227"/>
                <a:gd name="T31" fmla="*/ 11404 h 291"/>
                <a:gd name="T32" fmla="+- 0 15320 15320"/>
                <a:gd name="T33" fmla="*/ T32 w 259"/>
                <a:gd name="T34" fmla="+- 0 11447 11227"/>
                <a:gd name="T35" fmla="*/ 11447 h 291"/>
                <a:gd name="T36" fmla="+- 0 15354 15320"/>
                <a:gd name="T37" fmla="*/ T36 w 259"/>
                <a:gd name="T38" fmla="+- 0 11447 11227"/>
                <a:gd name="T39" fmla="*/ 11447 h 291"/>
                <a:gd name="T40" fmla="+- 0 15354 15320"/>
                <a:gd name="T41" fmla="*/ T40 w 259"/>
                <a:gd name="T42" fmla="+- 0 11517 11227"/>
                <a:gd name="T43" fmla="*/ 11517 h 291"/>
                <a:gd name="T44" fmla="+- 0 15397 15320"/>
                <a:gd name="T45" fmla="*/ T44 w 259"/>
                <a:gd name="T46" fmla="+- 0 11517 11227"/>
                <a:gd name="T47" fmla="*/ 11517 h 291"/>
                <a:gd name="T48" fmla="+- 0 15397 15320"/>
                <a:gd name="T49" fmla="*/ T48 w 259"/>
                <a:gd name="T50" fmla="+- 0 11359 11227"/>
                <a:gd name="T51" fmla="*/ 11359 h 291"/>
                <a:gd name="T52" fmla="+- 0 15487 15320"/>
                <a:gd name="T53" fmla="*/ T52 w 259"/>
                <a:gd name="T54" fmla="+- 0 11359 11227"/>
                <a:gd name="T55" fmla="*/ 11359 h 291"/>
                <a:gd name="T56" fmla="+- 0 15390 15320"/>
                <a:gd name="T57" fmla="*/ T56 w 259"/>
                <a:gd name="T58" fmla="+- 0 11227 11227"/>
                <a:gd name="T59" fmla="*/ 11227 h 291"/>
                <a:gd name="T60" fmla="+- 0 15487 15320"/>
                <a:gd name="T61" fmla="*/ T60 w 259"/>
                <a:gd name="T62" fmla="+- 0 11359 11227"/>
                <a:gd name="T63" fmla="*/ 11359 h 291"/>
                <a:gd name="T64" fmla="+- 0 15397 15320"/>
                <a:gd name="T65" fmla="*/ T64 w 259"/>
                <a:gd name="T66" fmla="+- 0 11359 11227"/>
                <a:gd name="T67" fmla="*/ 11359 h 291"/>
                <a:gd name="T68" fmla="+- 0 15513 15320"/>
                <a:gd name="T69" fmla="*/ T68 w 259"/>
                <a:gd name="T70" fmla="+- 0 11517 11227"/>
                <a:gd name="T71" fmla="*/ 11517 h 291"/>
                <a:gd name="T72" fmla="+- 0 15579 15320"/>
                <a:gd name="T73" fmla="*/ T72 w 259"/>
                <a:gd name="T74" fmla="+- 0 11517 11227"/>
                <a:gd name="T75" fmla="*/ 11517 h 291"/>
                <a:gd name="T76" fmla="+- 0 15579 15320"/>
                <a:gd name="T77" fmla="*/ T76 w 259"/>
                <a:gd name="T78" fmla="+- 0 11379 11227"/>
                <a:gd name="T79" fmla="*/ 11379 h 291"/>
                <a:gd name="T80" fmla="+- 0 15501 15320"/>
                <a:gd name="T81" fmla="*/ T80 w 259"/>
                <a:gd name="T82" fmla="+- 0 11379 11227"/>
                <a:gd name="T83" fmla="*/ 11379 h 291"/>
                <a:gd name="T84" fmla="+- 0 15487 15320"/>
                <a:gd name="T85" fmla="*/ T84 w 259"/>
                <a:gd name="T86" fmla="+- 0 11359 11227"/>
                <a:gd name="T87" fmla="*/ 11359 h 291"/>
                <a:gd name="T88" fmla="+- 0 15540 15320"/>
                <a:gd name="T89" fmla="*/ T88 w 259"/>
                <a:gd name="T90" fmla="+- 0 11227 11227"/>
                <a:gd name="T91" fmla="*/ 11227 h 291"/>
                <a:gd name="T92" fmla="+- 0 15501 15320"/>
                <a:gd name="T93" fmla="*/ T92 w 259"/>
                <a:gd name="T94" fmla="+- 0 11227 11227"/>
                <a:gd name="T95" fmla="*/ 11227 h 291"/>
                <a:gd name="T96" fmla="+- 0 15501 15320"/>
                <a:gd name="T97" fmla="*/ T96 w 259"/>
                <a:gd name="T98" fmla="+- 0 11379 11227"/>
                <a:gd name="T99" fmla="*/ 11379 h 291"/>
                <a:gd name="T100" fmla="+- 0 15579 15320"/>
                <a:gd name="T101" fmla="*/ T100 w 259"/>
                <a:gd name="T102" fmla="+- 0 11379 11227"/>
                <a:gd name="T103" fmla="*/ 11379 h 291"/>
                <a:gd name="T104" fmla="+- 0 15579 15320"/>
                <a:gd name="T105" fmla="*/ T104 w 259"/>
                <a:gd name="T106" fmla="+- 0 11299 11227"/>
                <a:gd name="T107" fmla="*/ 11299 h 291"/>
                <a:gd name="T108" fmla="+- 0 15540 15320"/>
                <a:gd name="T109" fmla="*/ T108 w 259"/>
                <a:gd name="T110" fmla="+- 0 11299 11227"/>
                <a:gd name="T111" fmla="*/ 11299 h 291"/>
                <a:gd name="T112" fmla="+- 0 15540 15320"/>
                <a:gd name="T113" fmla="*/ T112 w 259"/>
                <a:gd name="T114" fmla="+- 0 11227 11227"/>
                <a:gd name="T115" fmla="*/ 11227 h 2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259" h="291">
                  <a:moveTo>
                    <a:pt x="70" y="0"/>
                  </a:moveTo>
                  <a:lnTo>
                    <a:pt x="30" y="0"/>
                  </a:lnTo>
                  <a:lnTo>
                    <a:pt x="30" y="69"/>
                  </a:lnTo>
                  <a:lnTo>
                    <a:pt x="0" y="69"/>
                  </a:lnTo>
                  <a:lnTo>
                    <a:pt x="0" y="111"/>
                  </a:lnTo>
                  <a:lnTo>
                    <a:pt x="19" y="111"/>
                  </a:lnTo>
                  <a:lnTo>
                    <a:pt x="19" y="177"/>
                  </a:lnTo>
                  <a:lnTo>
                    <a:pt x="0" y="177"/>
                  </a:lnTo>
                  <a:lnTo>
                    <a:pt x="0" y="220"/>
                  </a:lnTo>
                  <a:lnTo>
                    <a:pt x="34" y="220"/>
                  </a:lnTo>
                  <a:lnTo>
                    <a:pt x="34" y="290"/>
                  </a:lnTo>
                  <a:lnTo>
                    <a:pt x="77" y="290"/>
                  </a:lnTo>
                  <a:lnTo>
                    <a:pt x="77" y="132"/>
                  </a:lnTo>
                  <a:lnTo>
                    <a:pt x="167" y="132"/>
                  </a:lnTo>
                  <a:lnTo>
                    <a:pt x="70" y="0"/>
                  </a:lnTo>
                  <a:close/>
                  <a:moveTo>
                    <a:pt x="167" y="132"/>
                  </a:moveTo>
                  <a:lnTo>
                    <a:pt x="77" y="132"/>
                  </a:lnTo>
                  <a:lnTo>
                    <a:pt x="193" y="290"/>
                  </a:lnTo>
                  <a:lnTo>
                    <a:pt x="259" y="290"/>
                  </a:lnTo>
                  <a:lnTo>
                    <a:pt x="259" y="152"/>
                  </a:lnTo>
                  <a:lnTo>
                    <a:pt x="181" y="152"/>
                  </a:lnTo>
                  <a:lnTo>
                    <a:pt x="167" y="132"/>
                  </a:lnTo>
                  <a:close/>
                  <a:moveTo>
                    <a:pt x="220" y="0"/>
                  </a:moveTo>
                  <a:lnTo>
                    <a:pt x="181" y="0"/>
                  </a:lnTo>
                  <a:lnTo>
                    <a:pt x="181" y="152"/>
                  </a:lnTo>
                  <a:lnTo>
                    <a:pt x="259" y="152"/>
                  </a:lnTo>
                  <a:lnTo>
                    <a:pt x="259" y="72"/>
                  </a:lnTo>
                  <a:lnTo>
                    <a:pt x="220" y="72"/>
                  </a:lnTo>
                  <a:lnTo>
                    <a:pt x="220" y="0"/>
                  </a:lnTo>
                  <a:close/>
                </a:path>
              </a:pathLst>
            </a:custGeom>
            <a:solidFill>
              <a:srgbClr val="D7385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cxnSp>
          <p:nvCxnSpPr>
            <p:cNvPr id="11" name="Line 14">
              <a:extLst>
                <a:ext uri="{FF2B5EF4-FFF2-40B4-BE49-F238E27FC236}">
                  <a16:creationId xmlns:a16="http://schemas.microsoft.com/office/drawing/2014/main" id="{3F202D9C-9C64-48BB-8E0F-1AF85341DC96}"/>
                </a:ext>
              </a:extLst>
            </p:cNvPr>
            <p:cNvCxnSpPr>
              <a:cxnSpLocks noChangeShapeType="1"/>
            </p:cNvCxnSpPr>
            <p:nvPr/>
          </p:nvCxnSpPr>
          <p:spPr bwMode="auto">
            <a:xfrm>
              <a:off x="15659" y="11299"/>
              <a:ext cx="0" cy="218"/>
            </a:xfrm>
            <a:prstGeom prst="line">
              <a:avLst/>
            </a:prstGeom>
            <a:noFill/>
            <a:ln w="50978">
              <a:solidFill>
                <a:srgbClr val="DA7E31"/>
              </a:solidFill>
              <a:prstDash val="solid"/>
              <a:round/>
              <a:headEnd/>
              <a:tailEnd/>
            </a:ln>
            <a:extLst>
              <a:ext uri="{909E8E84-426E-40DD-AFC4-6F175D3DCCD1}">
                <a14:hiddenFill xmlns:a14="http://schemas.microsoft.com/office/drawing/2010/main">
                  <a:noFill/>
                </a14:hiddenFill>
              </a:ext>
            </a:extLst>
          </p:spPr>
        </p:cxnSp>
        <p:cxnSp>
          <p:nvCxnSpPr>
            <p:cNvPr id="12" name="Line 15">
              <a:extLst>
                <a:ext uri="{FF2B5EF4-FFF2-40B4-BE49-F238E27FC236}">
                  <a16:creationId xmlns:a16="http://schemas.microsoft.com/office/drawing/2014/main" id="{2CB0D631-E6FB-4E03-9B82-2B18ADDBAD11}"/>
                </a:ext>
              </a:extLst>
            </p:cNvPr>
            <p:cNvCxnSpPr>
              <a:cxnSpLocks noChangeShapeType="1"/>
            </p:cNvCxnSpPr>
            <p:nvPr/>
          </p:nvCxnSpPr>
          <p:spPr bwMode="auto">
            <a:xfrm>
              <a:off x="15579" y="11263"/>
              <a:ext cx="175" cy="0"/>
            </a:xfrm>
            <a:prstGeom prst="line">
              <a:avLst/>
            </a:prstGeom>
            <a:noFill/>
            <a:ln w="45695">
              <a:solidFill>
                <a:srgbClr val="DA7E31"/>
              </a:solidFill>
              <a:prstDash val="solid"/>
              <a:round/>
              <a:headEnd/>
              <a:tailEnd/>
            </a:ln>
            <a:extLst>
              <a:ext uri="{909E8E84-426E-40DD-AFC4-6F175D3DCCD1}">
                <a14:hiddenFill xmlns:a14="http://schemas.microsoft.com/office/drawing/2010/main">
                  <a:noFill/>
                </a14:hiddenFill>
              </a:ext>
            </a:extLst>
          </p:spPr>
        </p:cxnSp>
        <p:sp>
          <p:nvSpPr>
            <p:cNvPr id="13" name="Rectangle 12">
              <a:extLst>
                <a:ext uri="{FF2B5EF4-FFF2-40B4-BE49-F238E27FC236}">
                  <a16:creationId xmlns:a16="http://schemas.microsoft.com/office/drawing/2014/main" id="{51022152-FEB0-4669-9713-3A5A9A17FBF0}"/>
                </a:ext>
              </a:extLst>
            </p:cNvPr>
            <p:cNvSpPr>
              <a:spLocks noChangeArrowheads="1"/>
            </p:cNvSpPr>
            <p:nvPr/>
          </p:nvSpPr>
          <p:spPr bwMode="auto">
            <a:xfrm>
              <a:off x="15540" y="11226"/>
              <a:ext cx="39" cy="72"/>
            </a:xfrm>
            <a:prstGeom prst="rect">
              <a:avLst/>
            </a:prstGeom>
            <a:solidFill>
              <a:srgbClr val="D66B25"/>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14" name="Freeform 17">
              <a:extLst>
                <a:ext uri="{FF2B5EF4-FFF2-40B4-BE49-F238E27FC236}">
                  <a16:creationId xmlns:a16="http://schemas.microsoft.com/office/drawing/2014/main" id="{6C344986-BAA8-40FC-B197-91E8610B7612}"/>
                </a:ext>
              </a:extLst>
            </p:cNvPr>
            <p:cNvSpPr>
              <a:spLocks/>
            </p:cNvSpPr>
            <p:nvPr/>
          </p:nvSpPr>
          <p:spPr bwMode="auto">
            <a:xfrm>
              <a:off x="15911" y="11226"/>
              <a:ext cx="284" cy="291"/>
            </a:xfrm>
            <a:custGeom>
              <a:avLst/>
              <a:gdLst>
                <a:gd name="T0" fmla="+- 0 16195 15911"/>
                <a:gd name="T1" fmla="*/ T0 w 284"/>
                <a:gd name="T2" fmla="+- 0 11227 11227"/>
                <a:gd name="T3" fmla="*/ 11227 h 291"/>
                <a:gd name="T4" fmla="+- 0 16106 15911"/>
                <a:gd name="T5" fmla="*/ T4 w 284"/>
                <a:gd name="T6" fmla="+- 0 11227 11227"/>
                <a:gd name="T7" fmla="*/ 11227 h 291"/>
                <a:gd name="T8" fmla="+- 0 16053 15911"/>
                <a:gd name="T9" fmla="*/ T8 w 284"/>
                <a:gd name="T10" fmla="+- 0 11331 11227"/>
                <a:gd name="T11" fmla="*/ 11331 h 291"/>
                <a:gd name="T12" fmla="+- 0 16000 15911"/>
                <a:gd name="T13" fmla="*/ T12 w 284"/>
                <a:gd name="T14" fmla="+- 0 11227 11227"/>
                <a:gd name="T15" fmla="*/ 11227 h 291"/>
                <a:gd name="T16" fmla="+- 0 15911 15911"/>
                <a:gd name="T17" fmla="*/ T16 w 284"/>
                <a:gd name="T18" fmla="+- 0 11227 11227"/>
                <a:gd name="T19" fmla="*/ 11227 h 291"/>
                <a:gd name="T20" fmla="+- 0 15914 15911"/>
                <a:gd name="T21" fmla="*/ T20 w 284"/>
                <a:gd name="T22" fmla="+- 0 11231 11227"/>
                <a:gd name="T23" fmla="*/ 11231 h 291"/>
                <a:gd name="T24" fmla="+- 0 15944 15911"/>
                <a:gd name="T25" fmla="*/ T24 w 284"/>
                <a:gd name="T26" fmla="+- 0 11245 11227"/>
                <a:gd name="T27" fmla="*/ 11245 h 291"/>
                <a:gd name="T28" fmla="+- 0 15967 15911"/>
                <a:gd name="T29" fmla="*/ T28 w 284"/>
                <a:gd name="T30" fmla="+- 0 11267 11227"/>
                <a:gd name="T31" fmla="*/ 11267 h 291"/>
                <a:gd name="T32" fmla="+- 0 15982 15911"/>
                <a:gd name="T33" fmla="*/ T32 w 284"/>
                <a:gd name="T34" fmla="+- 0 11295 11227"/>
                <a:gd name="T35" fmla="*/ 11295 h 291"/>
                <a:gd name="T36" fmla="+- 0 15987 15911"/>
                <a:gd name="T37" fmla="*/ T36 w 284"/>
                <a:gd name="T38" fmla="+- 0 11329 11227"/>
                <a:gd name="T39" fmla="*/ 11329 h 291"/>
                <a:gd name="T40" fmla="+- 0 15987 15911"/>
                <a:gd name="T41" fmla="*/ T40 w 284"/>
                <a:gd name="T42" fmla="+- 0 11338 11227"/>
                <a:gd name="T43" fmla="*/ 11338 h 291"/>
                <a:gd name="T44" fmla="+- 0 15986 15911"/>
                <a:gd name="T45" fmla="*/ T44 w 284"/>
                <a:gd name="T46" fmla="+- 0 11347 11227"/>
                <a:gd name="T47" fmla="*/ 11347 h 291"/>
                <a:gd name="T48" fmla="+- 0 15984 15911"/>
                <a:gd name="T49" fmla="*/ T48 w 284"/>
                <a:gd name="T50" fmla="+- 0 11354 11227"/>
                <a:gd name="T51" fmla="*/ 11354 h 291"/>
                <a:gd name="T52" fmla="+- 0 16012 15911"/>
                <a:gd name="T53" fmla="*/ T52 w 284"/>
                <a:gd name="T54" fmla="+- 0 11403 11227"/>
                <a:gd name="T55" fmla="*/ 11403 h 291"/>
                <a:gd name="T56" fmla="+- 0 16012 15911"/>
                <a:gd name="T57" fmla="*/ T56 w 284"/>
                <a:gd name="T58" fmla="+- 0 11517 11227"/>
                <a:gd name="T59" fmla="*/ 11517 h 291"/>
                <a:gd name="T60" fmla="+- 0 16093 15911"/>
                <a:gd name="T61" fmla="*/ T60 w 284"/>
                <a:gd name="T62" fmla="+- 0 11517 11227"/>
                <a:gd name="T63" fmla="*/ 11517 h 291"/>
                <a:gd name="T64" fmla="+- 0 16093 15911"/>
                <a:gd name="T65" fmla="*/ T64 w 284"/>
                <a:gd name="T66" fmla="+- 0 11403 11227"/>
                <a:gd name="T67" fmla="*/ 11403 h 291"/>
                <a:gd name="T68" fmla="+- 0 16195 15911"/>
                <a:gd name="T69" fmla="*/ T68 w 284"/>
                <a:gd name="T70" fmla="+- 0 11227 11227"/>
                <a:gd name="T71" fmla="*/ 11227 h 2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84" h="291">
                  <a:moveTo>
                    <a:pt x="284" y="0"/>
                  </a:moveTo>
                  <a:lnTo>
                    <a:pt x="195" y="0"/>
                  </a:lnTo>
                  <a:lnTo>
                    <a:pt x="142" y="104"/>
                  </a:lnTo>
                  <a:lnTo>
                    <a:pt x="89" y="0"/>
                  </a:lnTo>
                  <a:lnTo>
                    <a:pt x="0" y="0"/>
                  </a:lnTo>
                  <a:lnTo>
                    <a:pt x="3" y="4"/>
                  </a:lnTo>
                  <a:lnTo>
                    <a:pt x="33" y="18"/>
                  </a:lnTo>
                  <a:lnTo>
                    <a:pt x="56" y="40"/>
                  </a:lnTo>
                  <a:lnTo>
                    <a:pt x="71" y="68"/>
                  </a:lnTo>
                  <a:lnTo>
                    <a:pt x="76" y="102"/>
                  </a:lnTo>
                  <a:lnTo>
                    <a:pt x="76" y="111"/>
                  </a:lnTo>
                  <a:lnTo>
                    <a:pt x="75" y="120"/>
                  </a:lnTo>
                  <a:lnTo>
                    <a:pt x="73" y="127"/>
                  </a:lnTo>
                  <a:lnTo>
                    <a:pt x="101" y="176"/>
                  </a:lnTo>
                  <a:lnTo>
                    <a:pt x="101" y="290"/>
                  </a:lnTo>
                  <a:lnTo>
                    <a:pt x="182" y="290"/>
                  </a:lnTo>
                  <a:lnTo>
                    <a:pt x="182" y="176"/>
                  </a:lnTo>
                  <a:lnTo>
                    <a:pt x="284" y="0"/>
                  </a:lnTo>
                  <a:close/>
                </a:path>
              </a:pathLst>
            </a:custGeom>
            <a:solidFill>
              <a:srgbClr val="48AD8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AutoShape 18">
              <a:extLst>
                <a:ext uri="{FF2B5EF4-FFF2-40B4-BE49-F238E27FC236}">
                  <a16:creationId xmlns:a16="http://schemas.microsoft.com/office/drawing/2014/main" id="{797C2E42-D0CE-4AA7-A6DF-074141BB89F4}"/>
                </a:ext>
              </a:extLst>
            </p:cNvPr>
            <p:cNvSpPr>
              <a:spLocks/>
            </p:cNvSpPr>
            <p:nvPr/>
          </p:nvSpPr>
          <p:spPr bwMode="auto">
            <a:xfrm>
              <a:off x="15753" y="11226"/>
              <a:ext cx="246" cy="291"/>
            </a:xfrm>
            <a:custGeom>
              <a:avLst/>
              <a:gdLst>
                <a:gd name="T0" fmla="+- 0 15892 15754"/>
                <a:gd name="T1" fmla="*/ T0 w 246"/>
                <a:gd name="T2" fmla="+- 0 11227 11227"/>
                <a:gd name="T3" fmla="*/ 11227 h 291"/>
                <a:gd name="T4" fmla="+- 0 15778 15754"/>
                <a:gd name="T5" fmla="*/ T4 w 246"/>
                <a:gd name="T6" fmla="+- 0 11227 11227"/>
                <a:gd name="T7" fmla="*/ 11227 h 291"/>
                <a:gd name="T8" fmla="+- 0 15778 15754"/>
                <a:gd name="T9" fmla="*/ T8 w 246"/>
                <a:gd name="T10" fmla="+- 0 11299 11227"/>
                <a:gd name="T11" fmla="*/ 11299 h 291"/>
                <a:gd name="T12" fmla="+- 0 15754 15754"/>
                <a:gd name="T13" fmla="*/ T12 w 246"/>
                <a:gd name="T14" fmla="+- 0 11299 11227"/>
                <a:gd name="T15" fmla="*/ 11299 h 291"/>
                <a:gd name="T16" fmla="+- 0 15754 15754"/>
                <a:gd name="T17" fmla="*/ T16 w 246"/>
                <a:gd name="T18" fmla="+- 0 11517 11227"/>
                <a:gd name="T19" fmla="*/ 11517 h 291"/>
                <a:gd name="T20" fmla="+- 0 15834 15754"/>
                <a:gd name="T21" fmla="*/ T20 w 246"/>
                <a:gd name="T22" fmla="+- 0 11517 11227"/>
                <a:gd name="T23" fmla="*/ 11517 h 291"/>
                <a:gd name="T24" fmla="+- 0 15834 15754"/>
                <a:gd name="T25" fmla="*/ T24 w 246"/>
                <a:gd name="T26" fmla="+- 0 11428 11227"/>
                <a:gd name="T27" fmla="*/ 11428 h 291"/>
                <a:gd name="T28" fmla="+- 0 15951 15754"/>
                <a:gd name="T29" fmla="*/ T28 w 246"/>
                <a:gd name="T30" fmla="+- 0 11428 11227"/>
                <a:gd name="T31" fmla="*/ 11428 h 291"/>
                <a:gd name="T32" fmla="+- 0 15941 15754"/>
                <a:gd name="T33" fmla="*/ T32 w 246"/>
                <a:gd name="T34" fmla="+- 0 11411 11227"/>
                <a:gd name="T35" fmla="*/ 11411 h 291"/>
                <a:gd name="T36" fmla="+- 0 15956 15754"/>
                <a:gd name="T37" fmla="*/ T36 w 246"/>
                <a:gd name="T38" fmla="+- 0 11400 11227"/>
                <a:gd name="T39" fmla="*/ 11400 h 291"/>
                <a:gd name="T40" fmla="+- 0 15969 15754"/>
                <a:gd name="T41" fmla="*/ T40 w 246"/>
                <a:gd name="T42" fmla="+- 0 11387 11227"/>
                <a:gd name="T43" fmla="*/ 11387 h 291"/>
                <a:gd name="T44" fmla="+- 0 15978 15754"/>
                <a:gd name="T45" fmla="*/ T44 w 246"/>
                <a:gd name="T46" fmla="+- 0 11372 11227"/>
                <a:gd name="T47" fmla="*/ 11372 h 291"/>
                <a:gd name="T48" fmla="+- 0 15982 15754"/>
                <a:gd name="T49" fmla="*/ T48 w 246"/>
                <a:gd name="T50" fmla="+- 0 11361 11227"/>
                <a:gd name="T51" fmla="*/ 11361 h 291"/>
                <a:gd name="T52" fmla="+- 0 15834 15754"/>
                <a:gd name="T53" fmla="*/ T52 w 246"/>
                <a:gd name="T54" fmla="+- 0 11361 11227"/>
                <a:gd name="T55" fmla="*/ 11361 h 291"/>
                <a:gd name="T56" fmla="+- 0 15834 15754"/>
                <a:gd name="T57" fmla="*/ T56 w 246"/>
                <a:gd name="T58" fmla="+- 0 11298 11227"/>
                <a:gd name="T59" fmla="*/ 11298 h 291"/>
                <a:gd name="T60" fmla="+- 0 15952 15754"/>
                <a:gd name="T61" fmla="*/ T60 w 246"/>
                <a:gd name="T62" fmla="+- 0 11298 11227"/>
                <a:gd name="T63" fmla="*/ 11298 h 291"/>
                <a:gd name="T64" fmla="+- 0 15914 15754"/>
                <a:gd name="T65" fmla="*/ T64 w 246"/>
                <a:gd name="T66" fmla="+- 0 11231 11227"/>
                <a:gd name="T67" fmla="*/ 11231 h 291"/>
                <a:gd name="T68" fmla="+- 0 15903 15754"/>
                <a:gd name="T69" fmla="*/ T68 w 246"/>
                <a:gd name="T70" fmla="+- 0 11228 11227"/>
                <a:gd name="T71" fmla="*/ 11228 h 291"/>
                <a:gd name="T72" fmla="+- 0 15892 15754"/>
                <a:gd name="T73" fmla="*/ T72 w 246"/>
                <a:gd name="T74" fmla="+- 0 11227 11227"/>
                <a:gd name="T75" fmla="*/ 11227 h 291"/>
                <a:gd name="T76" fmla="+- 0 15951 15754"/>
                <a:gd name="T77" fmla="*/ T76 w 246"/>
                <a:gd name="T78" fmla="+- 0 11428 11227"/>
                <a:gd name="T79" fmla="*/ 11428 h 291"/>
                <a:gd name="T80" fmla="+- 0 15863 15754"/>
                <a:gd name="T81" fmla="*/ T80 w 246"/>
                <a:gd name="T82" fmla="+- 0 11428 11227"/>
                <a:gd name="T83" fmla="*/ 11428 h 291"/>
                <a:gd name="T84" fmla="+- 0 15910 15754"/>
                <a:gd name="T85" fmla="*/ T84 w 246"/>
                <a:gd name="T86" fmla="+- 0 11517 11227"/>
                <a:gd name="T87" fmla="*/ 11517 h 291"/>
                <a:gd name="T88" fmla="+- 0 15999 15754"/>
                <a:gd name="T89" fmla="*/ T88 w 246"/>
                <a:gd name="T90" fmla="+- 0 11517 11227"/>
                <a:gd name="T91" fmla="*/ 11517 h 291"/>
                <a:gd name="T92" fmla="+- 0 15951 15754"/>
                <a:gd name="T93" fmla="*/ T92 w 246"/>
                <a:gd name="T94" fmla="+- 0 11428 11227"/>
                <a:gd name="T95" fmla="*/ 11428 h 291"/>
                <a:gd name="T96" fmla="+- 0 15952 15754"/>
                <a:gd name="T97" fmla="*/ T96 w 246"/>
                <a:gd name="T98" fmla="+- 0 11298 11227"/>
                <a:gd name="T99" fmla="*/ 11298 h 291"/>
                <a:gd name="T100" fmla="+- 0 15870 15754"/>
                <a:gd name="T101" fmla="*/ T100 w 246"/>
                <a:gd name="T102" fmla="+- 0 11298 11227"/>
                <a:gd name="T103" fmla="*/ 11298 h 291"/>
                <a:gd name="T104" fmla="+- 0 15885 15754"/>
                <a:gd name="T105" fmla="*/ T104 w 246"/>
                <a:gd name="T106" fmla="+- 0 11300 11227"/>
                <a:gd name="T107" fmla="*/ 11300 h 291"/>
                <a:gd name="T108" fmla="+- 0 15896 15754"/>
                <a:gd name="T109" fmla="*/ T108 w 246"/>
                <a:gd name="T110" fmla="+- 0 11307 11227"/>
                <a:gd name="T111" fmla="*/ 11307 h 291"/>
                <a:gd name="T112" fmla="+- 0 15903 15754"/>
                <a:gd name="T113" fmla="*/ T112 w 246"/>
                <a:gd name="T114" fmla="+- 0 11317 11227"/>
                <a:gd name="T115" fmla="*/ 11317 h 291"/>
                <a:gd name="T116" fmla="+- 0 15905 15754"/>
                <a:gd name="T117" fmla="*/ T116 w 246"/>
                <a:gd name="T118" fmla="+- 0 11329 11227"/>
                <a:gd name="T119" fmla="*/ 11329 h 291"/>
                <a:gd name="T120" fmla="+- 0 15903 15754"/>
                <a:gd name="T121" fmla="*/ T120 w 246"/>
                <a:gd name="T122" fmla="+- 0 11342 11227"/>
                <a:gd name="T123" fmla="*/ 11342 h 291"/>
                <a:gd name="T124" fmla="+- 0 15896 15754"/>
                <a:gd name="T125" fmla="*/ T124 w 246"/>
                <a:gd name="T126" fmla="+- 0 11352 11227"/>
                <a:gd name="T127" fmla="*/ 11352 h 291"/>
                <a:gd name="T128" fmla="+- 0 15885 15754"/>
                <a:gd name="T129" fmla="*/ T128 w 246"/>
                <a:gd name="T130" fmla="+- 0 11358 11227"/>
                <a:gd name="T131" fmla="*/ 11358 h 291"/>
                <a:gd name="T132" fmla="+- 0 15870 15754"/>
                <a:gd name="T133" fmla="*/ T132 w 246"/>
                <a:gd name="T134" fmla="+- 0 11361 11227"/>
                <a:gd name="T135" fmla="*/ 11361 h 291"/>
                <a:gd name="T136" fmla="+- 0 15982 15754"/>
                <a:gd name="T137" fmla="*/ T136 w 246"/>
                <a:gd name="T138" fmla="+- 0 11361 11227"/>
                <a:gd name="T139" fmla="*/ 11361 h 291"/>
                <a:gd name="T140" fmla="+- 0 15984 15754"/>
                <a:gd name="T141" fmla="*/ T140 w 246"/>
                <a:gd name="T142" fmla="+- 0 11354 11227"/>
                <a:gd name="T143" fmla="*/ 11354 h 291"/>
                <a:gd name="T144" fmla="+- 0 15952 15754"/>
                <a:gd name="T145" fmla="*/ T144 w 246"/>
                <a:gd name="T146" fmla="+- 0 11298 11227"/>
                <a:gd name="T147" fmla="*/ 11298 h 2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246" h="291">
                  <a:moveTo>
                    <a:pt x="138" y="0"/>
                  </a:moveTo>
                  <a:lnTo>
                    <a:pt x="24" y="0"/>
                  </a:lnTo>
                  <a:lnTo>
                    <a:pt x="24" y="72"/>
                  </a:lnTo>
                  <a:lnTo>
                    <a:pt x="0" y="72"/>
                  </a:lnTo>
                  <a:lnTo>
                    <a:pt x="0" y="290"/>
                  </a:lnTo>
                  <a:lnTo>
                    <a:pt x="80" y="290"/>
                  </a:lnTo>
                  <a:lnTo>
                    <a:pt x="80" y="201"/>
                  </a:lnTo>
                  <a:lnTo>
                    <a:pt x="197" y="201"/>
                  </a:lnTo>
                  <a:lnTo>
                    <a:pt x="187" y="184"/>
                  </a:lnTo>
                  <a:lnTo>
                    <a:pt x="202" y="173"/>
                  </a:lnTo>
                  <a:lnTo>
                    <a:pt x="215" y="160"/>
                  </a:lnTo>
                  <a:lnTo>
                    <a:pt x="224" y="145"/>
                  </a:lnTo>
                  <a:lnTo>
                    <a:pt x="228" y="134"/>
                  </a:lnTo>
                  <a:lnTo>
                    <a:pt x="80" y="134"/>
                  </a:lnTo>
                  <a:lnTo>
                    <a:pt x="80" y="71"/>
                  </a:lnTo>
                  <a:lnTo>
                    <a:pt x="198" y="71"/>
                  </a:lnTo>
                  <a:lnTo>
                    <a:pt x="160" y="4"/>
                  </a:lnTo>
                  <a:lnTo>
                    <a:pt x="149" y="1"/>
                  </a:lnTo>
                  <a:lnTo>
                    <a:pt x="138" y="0"/>
                  </a:lnTo>
                  <a:close/>
                  <a:moveTo>
                    <a:pt x="197" y="201"/>
                  </a:moveTo>
                  <a:lnTo>
                    <a:pt x="109" y="201"/>
                  </a:lnTo>
                  <a:lnTo>
                    <a:pt x="156" y="290"/>
                  </a:lnTo>
                  <a:lnTo>
                    <a:pt x="245" y="290"/>
                  </a:lnTo>
                  <a:lnTo>
                    <a:pt x="197" y="201"/>
                  </a:lnTo>
                  <a:close/>
                  <a:moveTo>
                    <a:pt x="198" y="71"/>
                  </a:moveTo>
                  <a:lnTo>
                    <a:pt x="116" y="71"/>
                  </a:lnTo>
                  <a:lnTo>
                    <a:pt x="131" y="73"/>
                  </a:lnTo>
                  <a:lnTo>
                    <a:pt x="142" y="80"/>
                  </a:lnTo>
                  <a:lnTo>
                    <a:pt x="149" y="90"/>
                  </a:lnTo>
                  <a:lnTo>
                    <a:pt x="151" y="102"/>
                  </a:lnTo>
                  <a:lnTo>
                    <a:pt x="149" y="115"/>
                  </a:lnTo>
                  <a:lnTo>
                    <a:pt x="142" y="125"/>
                  </a:lnTo>
                  <a:lnTo>
                    <a:pt x="131" y="131"/>
                  </a:lnTo>
                  <a:lnTo>
                    <a:pt x="116" y="134"/>
                  </a:lnTo>
                  <a:lnTo>
                    <a:pt x="228" y="134"/>
                  </a:lnTo>
                  <a:lnTo>
                    <a:pt x="230" y="127"/>
                  </a:lnTo>
                  <a:lnTo>
                    <a:pt x="198" y="71"/>
                  </a:lnTo>
                  <a:close/>
                </a:path>
              </a:pathLst>
            </a:custGeom>
            <a:solidFill>
              <a:srgbClr val="6B94C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Rectangle 15">
              <a:extLst>
                <a:ext uri="{FF2B5EF4-FFF2-40B4-BE49-F238E27FC236}">
                  <a16:creationId xmlns:a16="http://schemas.microsoft.com/office/drawing/2014/main" id="{EFE1708E-8326-4A1E-B1D1-9DF48EDF71DB}"/>
                </a:ext>
              </a:extLst>
            </p:cNvPr>
            <p:cNvSpPr>
              <a:spLocks noChangeArrowheads="1"/>
            </p:cNvSpPr>
            <p:nvPr/>
          </p:nvSpPr>
          <p:spPr bwMode="auto">
            <a:xfrm>
              <a:off x="15753" y="11226"/>
              <a:ext cx="25" cy="72"/>
            </a:xfrm>
            <a:prstGeom prst="rect">
              <a:avLst/>
            </a:prstGeom>
            <a:solidFill>
              <a:srgbClr val="6C7FA8"/>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17" name="Freeform 20">
              <a:extLst>
                <a:ext uri="{FF2B5EF4-FFF2-40B4-BE49-F238E27FC236}">
                  <a16:creationId xmlns:a16="http://schemas.microsoft.com/office/drawing/2014/main" id="{553F601E-A9B2-4452-B5FD-90FDD1154AEE}"/>
                </a:ext>
              </a:extLst>
            </p:cNvPr>
            <p:cNvSpPr>
              <a:spLocks/>
            </p:cNvSpPr>
            <p:nvPr/>
          </p:nvSpPr>
          <p:spPr bwMode="auto">
            <a:xfrm>
              <a:off x="15914" y="11231"/>
              <a:ext cx="74" cy="124"/>
            </a:xfrm>
            <a:custGeom>
              <a:avLst/>
              <a:gdLst>
                <a:gd name="T0" fmla="+- 0 15914 15914"/>
                <a:gd name="T1" fmla="*/ T0 w 74"/>
                <a:gd name="T2" fmla="+- 0 11231 11231"/>
                <a:gd name="T3" fmla="*/ 11231 h 124"/>
                <a:gd name="T4" fmla="+- 0 15984 15914"/>
                <a:gd name="T5" fmla="*/ T4 w 74"/>
                <a:gd name="T6" fmla="+- 0 11354 11231"/>
                <a:gd name="T7" fmla="*/ 11354 h 124"/>
                <a:gd name="T8" fmla="+- 0 15986 15914"/>
                <a:gd name="T9" fmla="*/ T8 w 74"/>
                <a:gd name="T10" fmla="+- 0 11347 11231"/>
                <a:gd name="T11" fmla="*/ 11347 h 124"/>
                <a:gd name="T12" fmla="+- 0 15987 15914"/>
                <a:gd name="T13" fmla="*/ T12 w 74"/>
                <a:gd name="T14" fmla="+- 0 11338 11231"/>
                <a:gd name="T15" fmla="*/ 11338 h 124"/>
                <a:gd name="T16" fmla="+- 0 15987 15914"/>
                <a:gd name="T17" fmla="*/ T16 w 74"/>
                <a:gd name="T18" fmla="+- 0 11329 11231"/>
                <a:gd name="T19" fmla="*/ 11329 h 124"/>
                <a:gd name="T20" fmla="+- 0 15982 15914"/>
                <a:gd name="T21" fmla="*/ T20 w 74"/>
                <a:gd name="T22" fmla="+- 0 11295 11231"/>
                <a:gd name="T23" fmla="*/ 11295 h 124"/>
                <a:gd name="T24" fmla="+- 0 15967 15914"/>
                <a:gd name="T25" fmla="*/ T24 w 74"/>
                <a:gd name="T26" fmla="+- 0 11267 11231"/>
                <a:gd name="T27" fmla="*/ 11267 h 124"/>
                <a:gd name="T28" fmla="+- 0 15944 15914"/>
                <a:gd name="T29" fmla="*/ T28 w 74"/>
                <a:gd name="T30" fmla="+- 0 11245 11231"/>
                <a:gd name="T31" fmla="*/ 11245 h 124"/>
                <a:gd name="T32" fmla="+- 0 15914 15914"/>
                <a:gd name="T33" fmla="*/ T32 w 74"/>
                <a:gd name="T34" fmla="+- 0 11231 11231"/>
                <a:gd name="T35" fmla="*/ 11231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124">
                  <a:moveTo>
                    <a:pt x="0" y="0"/>
                  </a:moveTo>
                  <a:lnTo>
                    <a:pt x="70" y="123"/>
                  </a:lnTo>
                  <a:lnTo>
                    <a:pt x="72" y="116"/>
                  </a:lnTo>
                  <a:lnTo>
                    <a:pt x="73" y="107"/>
                  </a:lnTo>
                  <a:lnTo>
                    <a:pt x="73" y="98"/>
                  </a:lnTo>
                  <a:lnTo>
                    <a:pt x="68" y="64"/>
                  </a:lnTo>
                  <a:lnTo>
                    <a:pt x="53" y="36"/>
                  </a:lnTo>
                  <a:lnTo>
                    <a:pt x="30" y="14"/>
                  </a:lnTo>
                  <a:lnTo>
                    <a:pt x="0" y="0"/>
                  </a:lnTo>
                  <a:close/>
                </a:path>
              </a:pathLst>
            </a:custGeom>
            <a:solidFill>
              <a:srgbClr val="3787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21">
              <a:extLst>
                <a:ext uri="{FF2B5EF4-FFF2-40B4-BE49-F238E27FC236}">
                  <a16:creationId xmlns:a16="http://schemas.microsoft.com/office/drawing/2014/main" id="{E357E9F2-4983-4DC7-A523-3CF05B78DF90}"/>
                </a:ext>
              </a:extLst>
            </p:cNvPr>
            <p:cNvSpPr>
              <a:spLocks/>
            </p:cNvSpPr>
            <p:nvPr/>
          </p:nvSpPr>
          <p:spPr bwMode="auto">
            <a:xfrm>
              <a:off x="15164" y="11226"/>
              <a:ext cx="156" cy="291"/>
            </a:xfrm>
            <a:custGeom>
              <a:avLst/>
              <a:gdLst>
                <a:gd name="T0" fmla="+- 0 15320 15164"/>
                <a:gd name="T1" fmla="*/ T0 w 156"/>
                <a:gd name="T2" fmla="+- 0 11227 11227"/>
                <a:gd name="T3" fmla="*/ 11227 h 291"/>
                <a:gd name="T4" fmla="+- 0 15217 15164"/>
                <a:gd name="T5" fmla="*/ T4 w 156"/>
                <a:gd name="T6" fmla="+- 0 11227 11227"/>
                <a:gd name="T7" fmla="*/ 11227 h 291"/>
                <a:gd name="T8" fmla="+- 0 15164 15164"/>
                <a:gd name="T9" fmla="*/ T8 w 156"/>
                <a:gd name="T10" fmla="+- 0 11364 11227"/>
                <a:gd name="T11" fmla="*/ 11364 h 291"/>
                <a:gd name="T12" fmla="+- 0 15164 15164"/>
                <a:gd name="T13" fmla="*/ T12 w 156"/>
                <a:gd name="T14" fmla="+- 0 11517 11227"/>
                <a:gd name="T15" fmla="*/ 11517 h 291"/>
                <a:gd name="T16" fmla="+- 0 15320 15164"/>
                <a:gd name="T17" fmla="*/ T16 w 156"/>
                <a:gd name="T18" fmla="+- 0 11517 11227"/>
                <a:gd name="T19" fmla="*/ 11517 h 291"/>
                <a:gd name="T20" fmla="+- 0 15320 15164"/>
                <a:gd name="T21" fmla="*/ T20 w 156"/>
                <a:gd name="T22" fmla="+- 0 11447 11227"/>
                <a:gd name="T23" fmla="*/ 11447 h 291"/>
                <a:gd name="T24" fmla="+- 0 15244 15164"/>
                <a:gd name="T25" fmla="*/ T24 w 156"/>
                <a:gd name="T26" fmla="+- 0 11447 11227"/>
                <a:gd name="T27" fmla="*/ 11447 h 291"/>
                <a:gd name="T28" fmla="+- 0 15244 15164"/>
                <a:gd name="T29" fmla="*/ T28 w 156"/>
                <a:gd name="T30" fmla="+- 0 11404 11227"/>
                <a:gd name="T31" fmla="*/ 11404 h 291"/>
                <a:gd name="T32" fmla="+- 0 15320 15164"/>
                <a:gd name="T33" fmla="*/ T32 w 156"/>
                <a:gd name="T34" fmla="+- 0 11404 11227"/>
                <a:gd name="T35" fmla="*/ 11404 h 291"/>
                <a:gd name="T36" fmla="+- 0 15320 15164"/>
                <a:gd name="T37" fmla="*/ T36 w 156"/>
                <a:gd name="T38" fmla="+- 0 11338 11227"/>
                <a:gd name="T39" fmla="*/ 11338 h 291"/>
                <a:gd name="T40" fmla="+- 0 15244 15164"/>
                <a:gd name="T41" fmla="*/ T40 w 156"/>
                <a:gd name="T42" fmla="+- 0 11338 11227"/>
                <a:gd name="T43" fmla="*/ 11338 h 291"/>
                <a:gd name="T44" fmla="+- 0 15244 15164"/>
                <a:gd name="T45" fmla="*/ T44 w 156"/>
                <a:gd name="T46" fmla="+- 0 11296 11227"/>
                <a:gd name="T47" fmla="*/ 11296 h 291"/>
                <a:gd name="T48" fmla="+- 0 15320 15164"/>
                <a:gd name="T49" fmla="*/ T48 w 156"/>
                <a:gd name="T50" fmla="+- 0 11296 11227"/>
                <a:gd name="T51" fmla="*/ 11296 h 291"/>
                <a:gd name="T52" fmla="+- 0 15320 15164"/>
                <a:gd name="T53" fmla="*/ T52 w 156"/>
                <a:gd name="T54" fmla="+- 0 11227 11227"/>
                <a:gd name="T55" fmla="*/ 11227 h 2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156" h="291">
                  <a:moveTo>
                    <a:pt x="156" y="0"/>
                  </a:moveTo>
                  <a:lnTo>
                    <a:pt x="53" y="0"/>
                  </a:lnTo>
                  <a:lnTo>
                    <a:pt x="0" y="137"/>
                  </a:lnTo>
                  <a:lnTo>
                    <a:pt x="0" y="290"/>
                  </a:lnTo>
                  <a:lnTo>
                    <a:pt x="156" y="290"/>
                  </a:lnTo>
                  <a:lnTo>
                    <a:pt x="156" y="220"/>
                  </a:lnTo>
                  <a:lnTo>
                    <a:pt x="80" y="220"/>
                  </a:lnTo>
                  <a:lnTo>
                    <a:pt x="80" y="177"/>
                  </a:lnTo>
                  <a:lnTo>
                    <a:pt x="156" y="177"/>
                  </a:lnTo>
                  <a:lnTo>
                    <a:pt x="156" y="111"/>
                  </a:lnTo>
                  <a:lnTo>
                    <a:pt x="80" y="111"/>
                  </a:lnTo>
                  <a:lnTo>
                    <a:pt x="80" y="69"/>
                  </a:lnTo>
                  <a:lnTo>
                    <a:pt x="156" y="69"/>
                  </a:lnTo>
                  <a:lnTo>
                    <a:pt x="156" y="0"/>
                  </a:lnTo>
                  <a:close/>
                </a:path>
              </a:pathLst>
            </a:custGeom>
            <a:solidFill>
              <a:srgbClr val="9A5EA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AutoShape 22">
              <a:extLst>
                <a:ext uri="{FF2B5EF4-FFF2-40B4-BE49-F238E27FC236}">
                  <a16:creationId xmlns:a16="http://schemas.microsoft.com/office/drawing/2014/main" id="{CE352771-D63A-44C2-AEAA-3D57354C6355}"/>
                </a:ext>
              </a:extLst>
            </p:cNvPr>
            <p:cNvSpPr>
              <a:spLocks/>
            </p:cNvSpPr>
            <p:nvPr/>
          </p:nvSpPr>
          <p:spPr bwMode="auto">
            <a:xfrm>
              <a:off x="15319" y="11226"/>
              <a:ext cx="34" cy="291"/>
            </a:xfrm>
            <a:custGeom>
              <a:avLst/>
              <a:gdLst>
                <a:gd name="T0" fmla="+- 0 15339 15320"/>
                <a:gd name="T1" fmla="*/ T0 w 34"/>
                <a:gd name="T2" fmla="+- 0 11338 11227"/>
                <a:gd name="T3" fmla="*/ 11338 h 291"/>
                <a:gd name="T4" fmla="+- 0 15320 15320"/>
                <a:gd name="T5" fmla="*/ T4 w 34"/>
                <a:gd name="T6" fmla="+- 0 11338 11227"/>
                <a:gd name="T7" fmla="*/ 11338 h 291"/>
                <a:gd name="T8" fmla="+- 0 15320 15320"/>
                <a:gd name="T9" fmla="*/ T8 w 34"/>
                <a:gd name="T10" fmla="+- 0 11404 11227"/>
                <a:gd name="T11" fmla="*/ 11404 h 291"/>
                <a:gd name="T12" fmla="+- 0 15339 15320"/>
                <a:gd name="T13" fmla="*/ T12 w 34"/>
                <a:gd name="T14" fmla="+- 0 11404 11227"/>
                <a:gd name="T15" fmla="*/ 11404 h 291"/>
                <a:gd name="T16" fmla="+- 0 15339 15320"/>
                <a:gd name="T17" fmla="*/ T16 w 34"/>
                <a:gd name="T18" fmla="+- 0 11338 11227"/>
                <a:gd name="T19" fmla="*/ 11338 h 291"/>
                <a:gd name="T20" fmla="+- 0 15350 15320"/>
                <a:gd name="T21" fmla="*/ T20 w 34"/>
                <a:gd name="T22" fmla="+- 0 11227 11227"/>
                <a:gd name="T23" fmla="*/ 11227 h 291"/>
                <a:gd name="T24" fmla="+- 0 15320 15320"/>
                <a:gd name="T25" fmla="*/ T24 w 34"/>
                <a:gd name="T26" fmla="+- 0 11227 11227"/>
                <a:gd name="T27" fmla="*/ 11227 h 291"/>
                <a:gd name="T28" fmla="+- 0 15320 15320"/>
                <a:gd name="T29" fmla="*/ T28 w 34"/>
                <a:gd name="T30" fmla="+- 0 11296 11227"/>
                <a:gd name="T31" fmla="*/ 11296 h 291"/>
                <a:gd name="T32" fmla="+- 0 15350 15320"/>
                <a:gd name="T33" fmla="*/ T32 w 34"/>
                <a:gd name="T34" fmla="+- 0 11296 11227"/>
                <a:gd name="T35" fmla="*/ 11296 h 291"/>
                <a:gd name="T36" fmla="+- 0 15350 15320"/>
                <a:gd name="T37" fmla="*/ T36 w 34"/>
                <a:gd name="T38" fmla="+- 0 11227 11227"/>
                <a:gd name="T39" fmla="*/ 11227 h 291"/>
                <a:gd name="T40" fmla="+- 0 15354 15320"/>
                <a:gd name="T41" fmla="*/ T40 w 34"/>
                <a:gd name="T42" fmla="+- 0 11447 11227"/>
                <a:gd name="T43" fmla="*/ 11447 h 291"/>
                <a:gd name="T44" fmla="+- 0 15320 15320"/>
                <a:gd name="T45" fmla="*/ T44 w 34"/>
                <a:gd name="T46" fmla="+- 0 11447 11227"/>
                <a:gd name="T47" fmla="*/ 11447 h 291"/>
                <a:gd name="T48" fmla="+- 0 15320 15320"/>
                <a:gd name="T49" fmla="*/ T48 w 34"/>
                <a:gd name="T50" fmla="+- 0 11517 11227"/>
                <a:gd name="T51" fmla="*/ 11517 h 291"/>
                <a:gd name="T52" fmla="+- 0 15354 15320"/>
                <a:gd name="T53" fmla="*/ T52 w 34"/>
                <a:gd name="T54" fmla="+- 0 11517 11227"/>
                <a:gd name="T55" fmla="*/ 11517 h 291"/>
                <a:gd name="T56" fmla="+- 0 15354 15320"/>
                <a:gd name="T57" fmla="*/ T56 w 34"/>
                <a:gd name="T58" fmla="+- 0 11447 11227"/>
                <a:gd name="T59" fmla="*/ 11447 h 29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34" h="291">
                  <a:moveTo>
                    <a:pt x="19" y="111"/>
                  </a:moveTo>
                  <a:lnTo>
                    <a:pt x="0" y="111"/>
                  </a:lnTo>
                  <a:lnTo>
                    <a:pt x="0" y="177"/>
                  </a:lnTo>
                  <a:lnTo>
                    <a:pt x="19" y="177"/>
                  </a:lnTo>
                  <a:lnTo>
                    <a:pt x="19" y="111"/>
                  </a:lnTo>
                  <a:moveTo>
                    <a:pt x="30" y="0"/>
                  </a:moveTo>
                  <a:lnTo>
                    <a:pt x="0" y="0"/>
                  </a:lnTo>
                  <a:lnTo>
                    <a:pt x="0" y="69"/>
                  </a:lnTo>
                  <a:lnTo>
                    <a:pt x="30" y="69"/>
                  </a:lnTo>
                  <a:lnTo>
                    <a:pt x="30" y="0"/>
                  </a:lnTo>
                  <a:moveTo>
                    <a:pt x="34" y="220"/>
                  </a:moveTo>
                  <a:lnTo>
                    <a:pt x="0" y="220"/>
                  </a:lnTo>
                  <a:lnTo>
                    <a:pt x="0" y="290"/>
                  </a:lnTo>
                  <a:lnTo>
                    <a:pt x="34" y="290"/>
                  </a:lnTo>
                  <a:lnTo>
                    <a:pt x="34" y="220"/>
                  </a:lnTo>
                </a:path>
              </a:pathLst>
            </a:custGeom>
            <a:solidFill>
              <a:srgbClr val="983F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23">
              <a:extLst>
                <a:ext uri="{FF2B5EF4-FFF2-40B4-BE49-F238E27FC236}">
                  <a16:creationId xmlns:a16="http://schemas.microsoft.com/office/drawing/2014/main" id="{C64100EE-51CD-408C-AEA5-9D7DEE2A60F9}"/>
                </a:ext>
              </a:extLst>
            </p:cNvPr>
            <p:cNvSpPr>
              <a:spLocks/>
            </p:cNvSpPr>
            <p:nvPr/>
          </p:nvSpPr>
          <p:spPr bwMode="auto">
            <a:xfrm>
              <a:off x="15164" y="11226"/>
              <a:ext cx="53" cy="138"/>
            </a:xfrm>
            <a:custGeom>
              <a:avLst/>
              <a:gdLst>
                <a:gd name="T0" fmla="+- 0 15217 15164"/>
                <a:gd name="T1" fmla="*/ T0 w 53"/>
                <a:gd name="T2" fmla="+- 0 11227 11227"/>
                <a:gd name="T3" fmla="*/ 11227 h 138"/>
                <a:gd name="T4" fmla="+- 0 15164 15164"/>
                <a:gd name="T5" fmla="*/ T4 w 53"/>
                <a:gd name="T6" fmla="+- 0 11227 11227"/>
                <a:gd name="T7" fmla="*/ 11227 h 138"/>
                <a:gd name="T8" fmla="+- 0 15164 15164"/>
                <a:gd name="T9" fmla="*/ T8 w 53"/>
                <a:gd name="T10" fmla="+- 0 11364 11227"/>
                <a:gd name="T11" fmla="*/ 11364 h 138"/>
                <a:gd name="T12" fmla="+- 0 15217 15164"/>
                <a:gd name="T13" fmla="*/ T12 w 53"/>
                <a:gd name="T14" fmla="+- 0 11227 11227"/>
                <a:gd name="T15" fmla="*/ 11227 h 138"/>
              </a:gdLst>
              <a:ahLst/>
              <a:cxnLst>
                <a:cxn ang="0">
                  <a:pos x="T1" y="T3"/>
                </a:cxn>
                <a:cxn ang="0">
                  <a:pos x="T5" y="T7"/>
                </a:cxn>
                <a:cxn ang="0">
                  <a:pos x="T9" y="T11"/>
                </a:cxn>
                <a:cxn ang="0">
                  <a:pos x="T13" y="T15"/>
                </a:cxn>
              </a:cxnLst>
              <a:rect l="0" t="0" r="r" b="b"/>
              <a:pathLst>
                <a:path w="53" h="138">
                  <a:moveTo>
                    <a:pt x="53" y="0"/>
                  </a:moveTo>
                  <a:lnTo>
                    <a:pt x="0" y="0"/>
                  </a:lnTo>
                  <a:lnTo>
                    <a:pt x="0" y="137"/>
                  </a:lnTo>
                  <a:lnTo>
                    <a:pt x="53" y="0"/>
                  </a:lnTo>
                  <a:close/>
                </a:path>
              </a:pathLst>
            </a:custGeom>
            <a:solidFill>
              <a:srgbClr val="95538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AutoShape 24">
              <a:extLst>
                <a:ext uri="{FF2B5EF4-FFF2-40B4-BE49-F238E27FC236}">
                  <a16:creationId xmlns:a16="http://schemas.microsoft.com/office/drawing/2014/main" id="{C7233BA9-2621-48E8-B59D-C1519E438BEC}"/>
                </a:ext>
              </a:extLst>
            </p:cNvPr>
            <p:cNvSpPr>
              <a:spLocks/>
            </p:cNvSpPr>
            <p:nvPr/>
          </p:nvSpPr>
          <p:spPr bwMode="auto">
            <a:xfrm>
              <a:off x="14415" y="10402"/>
              <a:ext cx="704" cy="772"/>
            </a:xfrm>
            <a:custGeom>
              <a:avLst/>
              <a:gdLst>
                <a:gd name="T0" fmla="+- 0 14820 14415"/>
                <a:gd name="T1" fmla="*/ T0 w 704"/>
                <a:gd name="T2" fmla="+- 0 10402 10402"/>
                <a:gd name="T3" fmla="*/ 10402 h 772"/>
                <a:gd name="T4" fmla="+- 0 14744 14415"/>
                <a:gd name="T5" fmla="*/ T4 w 704"/>
                <a:gd name="T6" fmla="+- 0 10408 10402"/>
                <a:gd name="T7" fmla="*/ 10408 h 772"/>
                <a:gd name="T8" fmla="+- 0 14673 14415"/>
                <a:gd name="T9" fmla="*/ T8 w 704"/>
                <a:gd name="T10" fmla="+- 0 10425 10402"/>
                <a:gd name="T11" fmla="*/ 10425 h 772"/>
                <a:gd name="T12" fmla="+- 0 14610 14415"/>
                <a:gd name="T13" fmla="*/ T12 w 704"/>
                <a:gd name="T14" fmla="+- 0 10453 10402"/>
                <a:gd name="T15" fmla="*/ 10453 h 772"/>
                <a:gd name="T16" fmla="+- 0 14554 14415"/>
                <a:gd name="T17" fmla="*/ T16 w 704"/>
                <a:gd name="T18" fmla="+- 0 10489 10402"/>
                <a:gd name="T19" fmla="*/ 10489 h 772"/>
                <a:gd name="T20" fmla="+- 0 14506 14415"/>
                <a:gd name="T21" fmla="*/ T20 w 704"/>
                <a:gd name="T22" fmla="+- 0 10535 10402"/>
                <a:gd name="T23" fmla="*/ 10535 h 772"/>
                <a:gd name="T24" fmla="+- 0 14467 14415"/>
                <a:gd name="T25" fmla="*/ T24 w 704"/>
                <a:gd name="T26" fmla="+- 0 10588 10402"/>
                <a:gd name="T27" fmla="*/ 10588 h 772"/>
                <a:gd name="T28" fmla="+- 0 14439 14415"/>
                <a:gd name="T29" fmla="*/ T28 w 704"/>
                <a:gd name="T30" fmla="+- 0 10649 10402"/>
                <a:gd name="T31" fmla="*/ 10649 h 772"/>
                <a:gd name="T32" fmla="+- 0 14421 14415"/>
                <a:gd name="T33" fmla="*/ T32 w 704"/>
                <a:gd name="T34" fmla="+- 0 10716 10402"/>
                <a:gd name="T35" fmla="*/ 10716 h 772"/>
                <a:gd name="T36" fmla="+- 0 14415 14415"/>
                <a:gd name="T37" fmla="*/ T36 w 704"/>
                <a:gd name="T38" fmla="+- 0 10788 10402"/>
                <a:gd name="T39" fmla="*/ 10788 h 772"/>
                <a:gd name="T40" fmla="+- 0 14421 14415"/>
                <a:gd name="T41" fmla="*/ T40 w 704"/>
                <a:gd name="T42" fmla="+- 0 10861 10402"/>
                <a:gd name="T43" fmla="*/ 10861 h 772"/>
                <a:gd name="T44" fmla="+- 0 14439 14415"/>
                <a:gd name="T45" fmla="*/ T44 w 704"/>
                <a:gd name="T46" fmla="+- 0 10927 10402"/>
                <a:gd name="T47" fmla="*/ 10927 h 772"/>
                <a:gd name="T48" fmla="+- 0 14467 14415"/>
                <a:gd name="T49" fmla="*/ T48 w 704"/>
                <a:gd name="T50" fmla="+- 0 10988 10402"/>
                <a:gd name="T51" fmla="*/ 10988 h 772"/>
                <a:gd name="T52" fmla="+- 0 14506 14415"/>
                <a:gd name="T53" fmla="*/ T52 w 704"/>
                <a:gd name="T54" fmla="+- 0 11041 10402"/>
                <a:gd name="T55" fmla="*/ 11041 h 772"/>
                <a:gd name="T56" fmla="+- 0 14554 14415"/>
                <a:gd name="T57" fmla="*/ T56 w 704"/>
                <a:gd name="T58" fmla="+- 0 11087 10402"/>
                <a:gd name="T59" fmla="*/ 11087 h 772"/>
                <a:gd name="T60" fmla="+- 0 14610 14415"/>
                <a:gd name="T61" fmla="*/ T60 w 704"/>
                <a:gd name="T62" fmla="+- 0 11124 10402"/>
                <a:gd name="T63" fmla="*/ 11124 h 772"/>
                <a:gd name="T64" fmla="+- 0 14673 14415"/>
                <a:gd name="T65" fmla="*/ T64 w 704"/>
                <a:gd name="T66" fmla="+- 0 11151 10402"/>
                <a:gd name="T67" fmla="*/ 11151 h 772"/>
                <a:gd name="T68" fmla="+- 0 14744 14415"/>
                <a:gd name="T69" fmla="*/ T68 w 704"/>
                <a:gd name="T70" fmla="+- 0 11168 10402"/>
                <a:gd name="T71" fmla="*/ 11168 h 772"/>
                <a:gd name="T72" fmla="+- 0 14820 14415"/>
                <a:gd name="T73" fmla="*/ T72 w 704"/>
                <a:gd name="T74" fmla="+- 0 11174 10402"/>
                <a:gd name="T75" fmla="*/ 11174 h 772"/>
                <a:gd name="T76" fmla="+- 0 14908 14415"/>
                <a:gd name="T77" fmla="*/ T76 w 704"/>
                <a:gd name="T78" fmla="+- 0 11166 10402"/>
                <a:gd name="T79" fmla="*/ 11166 h 772"/>
                <a:gd name="T80" fmla="+- 0 14988 14415"/>
                <a:gd name="T81" fmla="*/ T80 w 704"/>
                <a:gd name="T82" fmla="+- 0 11143 10402"/>
                <a:gd name="T83" fmla="*/ 11143 h 772"/>
                <a:gd name="T84" fmla="+- 0 15059 14415"/>
                <a:gd name="T85" fmla="*/ T84 w 704"/>
                <a:gd name="T86" fmla="+- 0 11106 10402"/>
                <a:gd name="T87" fmla="*/ 11106 h 772"/>
                <a:gd name="T88" fmla="+- 0 15118 14415"/>
                <a:gd name="T89" fmla="*/ T88 w 704"/>
                <a:gd name="T90" fmla="+- 0 11057 10402"/>
                <a:gd name="T91" fmla="*/ 11057 h 772"/>
                <a:gd name="T92" fmla="+- 0 15118 14415"/>
                <a:gd name="T93" fmla="*/ T92 w 704"/>
                <a:gd name="T94" fmla="+- 0 10986 10402"/>
                <a:gd name="T95" fmla="*/ 10986 h 772"/>
                <a:gd name="T96" fmla="+- 0 14820 14415"/>
                <a:gd name="T97" fmla="*/ T96 w 704"/>
                <a:gd name="T98" fmla="+- 0 10986 10402"/>
                <a:gd name="T99" fmla="*/ 10986 h 772"/>
                <a:gd name="T100" fmla="+- 0 14742 14415"/>
                <a:gd name="T101" fmla="*/ T100 w 704"/>
                <a:gd name="T102" fmla="+- 0 10971 10402"/>
                <a:gd name="T103" fmla="*/ 10971 h 772"/>
                <a:gd name="T104" fmla="+- 0 14681 14415"/>
                <a:gd name="T105" fmla="*/ T104 w 704"/>
                <a:gd name="T106" fmla="+- 0 10930 10402"/>
                <a:gd name="T107" fmla="*/ 10930 h 772"/>
                <a:gd name="T108" fmla="+- 0 14640 14415"/>
                <a:gd name="T109" fmla="*/ T108 w 704"/>
                <a:gd name="T110" fmla="+- 0 10867 10402"/>
                <a:gd name="T111" fmla="*/ 10867 h 772"/>
                <a:gd name="T112" fmla="+- 0 14626 14415"/>
                <a:gd name="T113" fmla="*/ T112 w 704"/>
                <a:gd name="T114" fmla="+- 0 10788 10402"/>
                <a:gd name="T115" fmla="*/ 10788 h 772"/>
                <a:gd name="T116" fmla="+- 0 14640 14415"/>
                <a:gd name="T117" fmla="*/ T116 w 704"/>
                <a:gd name="T118" fmla="+- 0 10709 10402"/>
                <a:gd name="T119" fmla="*/ 10709 h 772"/>
                <a:gd name="T120" fmla="+- 0 14681 14415"/>
                <a:gd name="T121" fmla="*/ T120 w 704"/>
                <a:gd name="T122" fmla="+- 0 10647 10402"/>
                <a:gd name="T123" fmla="*/ 10647 h 772"/>
                <a:gd name="T124" fmla="+- 0 14742 14415"/>
                <a:gd name="T125" fmla="*/ T124 w 704"/>
                <a:gd name="T126" fmla="+- 0 10605 10402"/>
                <a:gd name="T127" fmla="*/ 10605 h 772"/>
                <a:gd name="T128" fmla="+- 0 14820 14415"/>
                <a:gd name="T129" fmla="*/ T128 w 704"/>
                <a:gd name="T130" fmla="+- 0 10591 10402"/>
                <a:gd name="T131" fmla="*/ 10591 h 772"/>
                <a:gd name="T132" fmla="+- 0 15118 14415"/>
                <a:gd name="T133" fmla="*/ T132 w 704"/>
                <a:gd name="T134" fmla="+- 0 10591 10402"/>
                <a:gd name="T135" fmla="*/ 10591 h 772"/>
                <a:gd name="T136" fmla="+- 0 15118 14415"/>
                <a:gd name="T137" fmla="*/ T136 w 704"/>
                <a:gd name="T138" fmla="+- 0 10519 10402"/>
                <a:gd name="T139" fmla="*/ 10519 h 772"/>
                <a:gd name="T140" fmla="+- 0 15059 14415"/>
                <a:gd name="T141" fmla="*/ T140 w 704"/>
                <a:gd name="T142" fmla="+- 0 10470 10402"/>
                <a:gd name="T143" fmla="*/ 10470 h 772"/>
                <a:gd name="T144" fmla="+- 0 14988 14415"/>
                <a:gd name="T145" fmla="*/ T144 w 704"/>
                <a:gd name="T146" fmla="+- 0 10433 10402"/>
                <a:gd name="T147" fmla="*/ 10433 h 772"/>
                <a:gd name="T148" fmla="+- 0 14908 14415"/>
                <a:gd name="T149" fmla="*/ T148 w 704"/>
                <a:gd name="T150" fmla="+- 0 10410 10402"/>
                <a:gd name="T151" fmla="*/ 10410 h 772"/>
                <a:gd name="T152" fmla="+- 0 14820 14415"/>
                <a:gd name="T153" fmla="*/ T152 w 704"/>
                <a:gd name="T154" fmla="+- 0 10402 10402"/>
                <a:gd name="T155" fmla="*/ 10402 h 772"/>
                <a:gd name="T156" fmla="+- 0 15118 14415"/>
                <a:gd name="T157" fmla="*/ T156 w 704"/>
                <a:gd name="T158" fmla="+- 0 10591 10402"/>
                <a:gd name="T159" fmla="*/ 10591 h 772"/>
                <a:gd name="T160" fmla="+- 0 14820 14415"/>
                <a:gd name="T161" fmla="*/ T160 w 704"/>
                <a:gd name="T162" fmla="+- 0 10591 10402"/>
                <a:gd name="T163" fmla="*/ 10591 h 772"/>
                <a:gd name="T164" fmla="+- 0 14897 14415"/>
                <a:gd name="T165" fmla="*/ T164 w 704"/>
                <a:gd name="T166" fmla="+- 0 10605 10402"/>
                <a:gd name="T167" fmla="*/ 10605 h 772"/>
                <a:gd name="T168" fmla="+- 0 14958 14415"/>
                <a:gd name="T169" fmla="*/ T168 w 704"/>
                <a:gd name="T170" fmla="+- 0 10646 10402"/>
                <a:gd name="T171" fmla="*/ 10646 h 772"/>
                <a:gd name="T172" fmla="+- 0 14998 14415"/>
                <a:gd name="T173" fmla="*/ T172 w 704"/>
                <a:gd name="T174" fmla="+- 0 10709 10402"/>
                <a:gd name="T175" fmla="*/ 10709 h 772"/>
                <a:gd name="T176" fmla="+- 0 15012 14415"/>
                <a:gd name="T177" fmla="*/ T176 w 704"/>
                <a:gd name="T178" fmla="+- 0 10788 10402"/>
                <a:gd name="T179" fmla="*/ 10788 h 772"/>
                <a:gd name="T180" fmla="+- 0 14998 14415"/>
                <a:gd name="T181" fmla="*/ T180 w 704"/>
                <a:gd name="T182" fmla="+- 0 10868 10402"/>
                <a:gd name="T183" fmla="*/ 10868 h 772"/>
                <a:gd name="T184" fmla="+- 0 14958 14415"/>
                <a:gd name="T185" fmla="*/ T184 w 704"/>
                <a:gd name="T186" fmla="+- 0 10930 10402"/>
                <a:gd name="T187" fmla="*/ 10930 h 772"/>
                <a:gd name="T188" fmla="+- 0 14897 14415"/>
                <a:gd name="T189" fmla="*/ T188 w 704"/>
                <a:gd name="T190" fmla="+- 0 10971 10402"/>
                <a:gd name="T191" fmla="*/ 10971 h 772"/>
                <a:gd name="T192" fmla="+- 0 14820 14415"/>
                <a:gd name="T193" fmla="*/ T192 w 704"/>
                <a:gd name="T194" fmla="+- 0 10986 10402"/>
                <a:gd name="T195" fmla="*/ 10986 h 772"/>
                <a:gd name="T196" fmla="+- 0 15118 14415"/>
                <a:gd name="T197" fmla="*/ T196 w 704"/>
                <a:gd name="T198" fmla="+- 0 10986 10402"/>
                <a:gd name="T199" fmla="*/ 10986 h 772"/>
                <a:gd name="T200" fmla="+- 0 15118 14415"/>
                <a:gd name="T201" fmla="*/ T200 w 704"/>
                <a:gd name="T202" fmla="+- 0 10591 10402"/>
                <a:gd name="T203" fmla="*/ 10591 h 7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704" h="772">
                  <a:moveTo>
                    <a:pt x="405" y="0"/>
                  </a:moveTo>
                  <a:lnTo>
                    <a:pt x="329" y="6"/>
                  </a:lnTo>
                  <a:lnTo>
                    <a:pt x="258" y="23"/>
                  </a:lnTo>
                  <a:lnTo>
                    <a:pt x="195" y="51"/>
                  </a:lnTo>
                  <a:lnTo>
                    <a:pt x="139" y="87"/>
                  </a:lnTo>
                  <a:lnTo>
                    <a:pt x="91" y="133"/>
                  </a:lnTo>
                  <a:lnTo>
                    <a:pt x="52" y="186"/>
                  </a:lnTo>
                  <a:lnTo>
                    <a:pt x="24" y="247"/>
                  </a:lnTo>
                  <a:lnTo>
                    <a:pt x="6" y="314"/>
                  </a:lnTo>
                  <a:lnTo>
                    <a:pt x="0" y="386"/>
                  </a:lnTo>
                  <a:lnTo>
                    <a:pt x="6" y="459"/>
                  </a:lnTo>
                  <a:lnTo>
                    <a:pt x="24" y="525"/>
                  </a:lnTo>
                  <a:lnTo>
                    <a:pt x="52" y="586"/>
                  </a:lnTo>
                  <a:lnTo>
                    <a:pt x="91" y="639"/>
                  </a:lnTo>
                  <a:lnTo>
                    <a:pt x="139" y="685"/>
                  </a:lnTo>
                  <a:lnTo>
                    <a:pt x="195" y="722"/>
                  </a:lnTo>
                  <a:lnTo>
                    <a:pt x="258" y="749"/>
                  </a:lnTo>
                  <a:lnTo>
                    <a:pt x="329" y="766"/>
                  </a:lnTo>
                  <a:lnTo>
                    <a:pt x="405" y="772"/>
                  </a:lnTo>
                  <a:lnTo>
                    <a:pt x="493" y="764"/>
                  </a:lnTo>
                  <a:lnTo>
                    <a:pt x="573" y="741"/>
                  </a:lnTo>
                  <a:lnTo>
                    <a:pt x="644" y="704"/>
                  </a:lnTo>
                  <a:lnTo>
                    <a:pt x="703" y="655"/>
                  </a:lnTo>
                  <a:lnTo>
                    <a:pt x="703" y="584"/>
                  </a:lnTo>
                  <a:lnTo>
                    <a:pt x="405" y="584"/>
                  </a:lnTo>
                  <a:lnTo>
                    <a:pt x="327" y="569"/>
                  </a:lnTo>
                  <a:lnTo>
                    <a:pt x="266" y="528"/>
                  </a:lnTo>
                  <a:lnTo>
                    <a:pt x="225" y="465"/>
                  </a:lnTo>
                  <a:lnTo>
                    <a:pt x="211" y="386"/>
                  </a:lnTo>
                  <a:lnTo>
                    <a:pt x="225" y="307"/>
                  </a:lnTo>
                  <a:lnTo>
                    <a:pt x="266" y="245"/>
                  </a:lnTo>
                  <a:lnTo>
                    <a:pt x="327" y="203"/>
                  </a:lnTo>
                  <a:lnTo>
                    <a:pt x="405" y="189"/>
                  </a:lnTo>
                  <a:lnTo>
                    <a:pt x="703" y="189"/>
                  </a:lnTo>
                  <a:lnTo>
                    <a:pt x="703" y="117"/>
                  </a:lnTo>
                  <a:lnTo>
                    <a:pt x="644" y="68"/>
                  </a:lnTo>
                  <a:lnTo>
                    <a:pt x="573" y="31"/>
                  </a:lnTo>
                  <a:lnTo>
                    <a:pt x="493" y="8"/>
                  </a:lnTo>
                  <a:lnTo>
                    <a:pt x="405" y="0"/>
                  </a:lnTo>
                  <a:close/>
                  <a:moveTo>
                    <a:pt x="703" y="189"/>
                  </a:moveTo>
                  <a:lnTo>
                    <a:pt x="405" y="189"/>
                  </a:lnTo>
                  <a:lnTo>
                    <a:pt x="482" y="203"/>
                  </a:lnTo>
                  <a:lnTo>
                    <a:pt x="543" y="244"/>
                  </a:lnTo>
                  <a:lnTo>
                    <a:pt x="583" y="307"/>
                  </a:lnTo>
                  <a:lnTo>
                    <a:pt x="597" y="386"/>
                  </a:lnTo>
                  <a:lnTo>
                    <a:pt x="583" y="466"/>
                  </a:lnTo>
                  <a:lnTo>
                    <a:pt x="543" y="528"/>
                  </a:lnTo>
                  <a:lnTo>
                    <a:pt x="482" y="569"/>
                  </a:lnTo>
                  <a:lnTo>
                    <a:pt x="405" y="584"/>
                  </a:lnTo>
                  <a:lnTo>
                    <a:pt x="703" y="584"/>
                  </a:lnTo>
                  <a:lnTo>
                    <a:pt x="703" y="189"/>
                  </a:lnTo>
                  <a:close/>
                </a:path>
              </a:pathLst>
            </a:custGeom>
            <a:solidFill>
              <a:srgbClr val="D8284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5">
              <a:extLst>
                <a:ext uri="{FF2B5EF4-FFF2-40B4-BE49-F238E27FC236}">
                  <a16:creationId xmlns:a16="http://schemas.microsoft.com/office/drawing/2014/main" id="{F33A6CFC-0F2B-4547-B9C1-0A2D7CBFB961}"/>
                </a:ext>
              </a:extLst>
            </p:cNvPr>
            <p:cNvSpPr>
              <a:spLocks/>
            </p:cNvSpPr>
            <p:nvPr/>
          </p:nvSpPr>
          <p:spPr bwMode="auto">
            <a:xfrm>
              <a:off x="15118" y="10409"/>
              <a:ext cx="656" cy="735"/>
            </a:xfrm>
            <a:custGeom>
              <a:avLst/>
              <a:gdLst>
                <a:gd name="T0" fmla="+- 0 15774 15118"/>
                <a:gd name="T1" fmla="*/ T0 w 656"/>
                <a:gd name="T2" fmla="+- 0 10410 10410"/>
                <a:gd name="T3" fmla="*/ 10410 h 735"/>
                <a:gd name="T4" fmla="+- 0 15577 15118"/>
                <a:gd name="T5" fmla="*/ T4 w 656"/>
                <a:gd name="T6" fmla="+- 0 10410 10410"/>
                <a:gd name="T7" fmla="*/ 10410 h 735"/>
                <a:gd name="T8" fmla="+- 0 15577 15118"/>
                <a:gd name="T9" fmla="*/ T8 w 656"/>
                <a:gd name="T10" fmla="+- 0 10795 10410"/>
                <a:gd name="T11" fmla="*/ 10795 h 735"/>
                <a:gd name="T12" fmla="+- 0 15295 15118"/>
                <a:gd name="T13" fmla="*/ T12 w 656"/>
                <a:gd name="T14" fmla="+- 0 10410 10410"/>
                <a:gd name="T15" fmla="*/ 10410 h 735"/>
                <a:gd name="T16" fmla="+- 0 15118 15118"/>
                <a:gd name="T17" fmla="*/ T16 w 656"/>
                <a:gd name="T18" fmla="+- 0 10410 10410"/>
                <a:gd name="T19" fmla="*/ 10410 h 735"/>
                <a:gd name="T20" fmla="+- 0 15118 15118"/>
                <a:gd name="T21" fmla="*/ T20 w 656"/>
                <a:gd name="T22" fmla="+- 0 10519 10410"/>
                <a:gd name="T23" fmla="*/ 10519 h 735"/>
                <a:gd name="T24" fmla="+- 0 15163 15118"/>
                <a:gd name="T25" fmla="*/ T24 w 656"/>
                <a:gd name="T26" fmla="+- 0 10575 10410"/>
                <a:gd name="T27" fmla="*/ 10575 h 735"/>
                <a:gd name="T28" fmla="+- 0 15195 15118"/>
                <a:gd name="T29" fmla="*/ T28 w 656"/>
                <a:gd name="T30" fmla="+- 0 10639 10410"/>
                <a:gd name="T31" fmla="*/ 10639 h 735"/>
                <a:gd name="T32" fmla="+- 0 15216 15118"/>
                <a:gd name="T33" fmla="*/ T32 w 656"/>
                <a:gd name="T34" fmla="+- 0 10710 10410"/>
                <a:gd name="T35" fmla="*/ 10710 h 735"/>
                <a:gd name="T36" fmla="+- 0 15223 15118"/>
                <a:gd name="T37" fmla="*/ T36 w 656"/>
                <a:gd name="T38" fmla="+- 0 10788 10410"/>
                <a:gd name="T39" fmla="*/ 10788 h 735"/>
                <a:gd name="T40" fmla="+- 0 15216 15118"/>
                <a:gd name="T41" fmla="*/ T40 w 656"/>
                <a:gd name="T42" fmla="+- 0 10866 10410"/>
                <a:gd name="T43" fmla="*/ 10866 h 735"/>
                <a:gd name="T44" fmla="+- 0 15195 15118"/>
                <a:gd name="T45" fmla="*/ T44 w 656"/>
                <a:gd name="T46" fmla="+- 0 10938 10410"/>
                <a:gd name="T47" fmla="*/ 10938 h 735"/>
                <a:gd name="T48" fmla="+- 0 15163 15118"/>
                <a:gd name="T49" fmla="*/ T48 w 656"/>
                <a:gd name="T50" fmla="+- 0 11002 10410"/>
                <a:gd name="T51" fmla="*/ 11002 h 735"/>
                <a:gd name="T52" fmla="+- 0 15118 15118"/>
                <a:gd name="T53" fmla="*/ T52 w 656"/>
                <a:gd name="T54" fmla="+- 0 11057 10410"/>
                <a:gd name="T55" fmla="*/ 11057 h 735"/>
                <a:gd name="T56" fmla="+- 0 15118 15118"/>
                <a:gd name="T57" fmla="*/ T56 w 656"/>
                <a:gd name="T58" fmla="+- 0 11144 10410"/>
                <a:gd name="T59" fmla="*/ 11144 h 735"/>
                <a:gd name="T60" fmla="+- 0 15314 15118"/>
                <a:gd name="T61" fmla="*/ T60 w 656"/>
                <a:gd name="T62" fmla="+- 0 11144 10410"/>
                <a:gd name="T63" fmla="*/ 11144 h 735"/>
                <a:gd name="T64" fmla="+- 0 15314 15118"/>
                <a:gd name="T65" fmla="*/ T64 w 656"/>
                <a:gd name="T66" fmla="+- 0 10746 10410"/>
                <a:gd name="T67" fmla="*/ 10746 h 735"/>
                <a:gd name="T68" fmla="+- 0 15606 15118"/>
                <a:gd name="T69" fmla="*/ T68 w 656"/>
                <a:gd name="T70" fmla="+- 0 11144 10410"/>
                <a:gd name="T71" fmla="*/ 11144 h 735"/>
                <a:gd name="T72" fmla="+- 0 15714 15118"/>
                <a:gd name="T73" fmla="*/ T72 w 656"/>
                <a:gd name="T74" fmla="+- 0 11144 10410"/>
                <a:gd name="T75" fmla="*/ 11144 h 735"/>
                <a:gd name="T76" fmla="+- 0 15714 15118"/>
                <a:gd name="T77" fmla="*/ T76 w 656"/>
                <a:gd name="T78" fmla="+- 0 10410 10410"/>
                <a:gd name="T79" fmla="*/ 10410 h 735"/>
                <a:gd name="T80" fmla="+- 0 15774 15118"/>
                <a:gd name="T81" fmla="*/ T80 w 656"/>
                <a:gd name="T82" fmla="+- 0 10410 10410"/>
                <a:gd name="T83" fmla="*/ 10410 h 7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656" h="735">
                  <a:moveTo>
                    <a:pt x="656" y="0"/>
                  </a:moveTo>
                  <a:lnTo>
                    <a:pt x="459" y="0"/>
                  </a:lnTo>
                  <a:lnTo>
                    <a:pt x="459" y="385"/>
                  </a:lnTo>
                  <a:lnTo>
                    <a:pt x="177" y="0"/>
                  </a:lnTo>
                  <a:lnTo>
                    <a:pt x="0" y="0"/>
                  </a:lnTo>
                  <a:lnTo>
                    <a:pt x="0" y="109"/>
                  </a:lnTo>
                  <a:lnTo>
                    <a:pt x="45" y="165"/>
                  </a:lnTo>
                  <a:lnTo>
                    <a:pt x="77" y="229"/>
                  </a:lnTo>
                  <a:lnTo>
                    <a:pt x="98" y="300"/>
                  </a:lnTo>
                  <a:lnTo>
                    <a:pt x="105" y="378"/>
                  </a:lnTo>
                  <a:lnTo>
                    <a:pt x="98" y="456"/>
                  </a:lnTo>
                  <a:lnTo>
                    <a:pt x="77" y="528"/>
                  </a:lnTo>
                  <a:lnTo>
                    <a:pt x="45" y="592"/>
                  </a:lnTo>
                  <a:lnTo>
                    <a:pt x="0" y="647"/>
                  </a:lnTo>
                  <a:lnTo>
                    <a:pt x="0" y="734"/>
                  </a:lnTo>
                  <a:lnTo>
                    <a:pt x="196" y="734"/>
                  </a:lnTo>
                  <a:lnTo>
                    <a:pt x="196" y="336"/>
                  </a:lnTo>
                  <a:lnTo>
                    <a:pt x="488" y="734"/>
                  </a:lnTo>
                  <a:lnTo>
                    <a:pt x="596" y="734"/>
                  </a:lnTo>
                  <a:lnTo>
                    <a:pt x="596" y="0"/>
                  </a:lnTo>
                  <a:lnTo>
                    <a:pt x="656" y="0"/>
                  </a:lnTo>
                  <a:close/>
                </a:path>
              </a:pathLst>
            </a:custGeom>
            <a:solidFill>
              <a:srgbClr val="D97B2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6">
              <a:extLst>
                <a:ext uri="{FF2B5EF4-FFF2-40B4-BE49-F238E27FC236}">
                  <a16:creationId xmlns:a16="http://schemas.microsoft.com/office/drawing/2014/main" id="{F12452EE-DF5B-4B7A-AA44-62F47DE62B60}"/>
                </a:ext>
              </a:extLst>
            </p:cNvPr>
            <p:cNvSpPr>
              <a:spLocks/>
            </p:cNvSpPr>
            <p:nvPr/>
          </p:nvSpPr>
          <p:spPr bwMode="auto">
            <a:xfrm>
              <a:off x="15118" y="10519"/>
              <a:ext cx="105" cy="538"/>
            </a:xfrm>
            <a:custGeom>
              <a:avLst/>
              <a:gdLst>
                <a:gd name="T0" fmla="+- 0 15118 15118"/>
                <a:gd name="T1" fmla="*/ T0 w 105"/>
                <a:gd name="T2" fmla="+- 0 10519 10519"/>
                <a:gd name="T3" fmla="*/ 10519 h 538"/>
                <a:gd name="T4" fmla="+- 0 15118 15118"/>
                <a:gd name="T5" fmla="*/ T4 w 105"/>
                <a:gd name="T6" fmla="+- 0 11057 10519"/>
                <a:gd name="T7" fmla="*/ 11057 h 538"/>
                <a:gd name="T8" fmla="+- 0 15163 15118"/>
                <a:gd name="T9" fmla="*/ T8 w 105"/>
                <a:gd name="T10" fmla="+- 0 11002 10519"/>
                <a:gd name="T11" fmla="*/ 11002 h 538"/>
                <a:gd name="T12" fmla="+- 0 15195 15118"/>
                <a:gd name="T13" fmla="*/ T12 w 105"/>
                <a:gd name="T14" fmla="+- 0 10938 10519"/>
                <a:gd name="T15" fmla="*/ 10938 h 538"/>
                <a:gd name="T16" fmla="+- 0 15216 15118"/>
                <a:gd name="T17" fmla="*/ T16 w 105"/>
                <a:gd name="T18" fmla="+- 0 10866 10519"/>
                <a:gd name="T19" fmla="*/ 10866 h 538"/>
                <a:gd name="T20" fmla="+- 0 15223 15118"/>
                <a:gd name="T21" fmla="*/ T20 w 105"/>
                <a:gd name="T22" fmla="+- 0 10788 10519"/>
                <a:gd name="T23" fmla="*/ 10788 h 538"/>
                <a:gd name="T24" fmla="+- 0 15216 15118"/>
                <a:gd name="T25" fmla="*/ T24 w 105"/>
                <a:gd name="T26" fmla="+- 0 10710 10519"/>
                <a:gd name="T27" fmla="*/ 10710 h 538"/>
                <a:gd name="T28" fmla="+- 0 15195 15118"/>
                <a:gd name="T29" fmla="*/ T28 w 105"/>
                <a:gd name="T30" fmla="+- 0 10639 10519"/>
                <a:gd name="T31" fmla="*/ 10639 h 538"/>
                <a:gd name="T32" fmla="+- 0 15163 15118"/>
                <a:gd name="T33" fmla="*/ T32 w 105"/>
                <a:gd name="T34" fmla="+- 0 10575 10519"/>
                <a:gd name="T35" fmla="*/ 10575 h 538"/>
                <a:gd name="T36" fmla="+- 0 15118 15118"/>
                <a:gd name="T37" fmla="*/ T36 w 105"/>
                <a:gd name="T38" fmla="+- 0 10519 10519"/>
                <a:gd name="T39" fmla="*/ 10519 h 5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05" h="538">
                  <a:moveTo>
                    <a:pt x="0" y="0"/>
                  </a:moveTo>
                  <a:lnTo>
                    <a:pt x="0" y="538"/>
                  </a:lnTo>
                  <a:lnTo>
                    <a:pt x="45" y="483"/>
                  </a:lnTo>
                  <a:lnTo>
                    <a:pt x="77" y="419"/>
                  </a:lnTo>
                  <a:lnTo>
                    <a:pt x="98" y="347"/>
                  </a:lnTo>
                  <a:lnTo>
                    <a:pt x="105" y="269"/>
                  </a:lnTo>
                  <a:lnTo>
                    <a:pt x="98" y="191"/>
                  </a:lnTo>
                  <a:lnTo>
                    <a:pt x="77" y="120"/>
                  </a:lnTo>
                  <a:lnTo>
                    <a:pt x="45" y="56"/>
                  </a:lnTo>
                  <a:lnTo>
                    <a:pt x="0" y="0"/>
                  </a:lnTo>
                  <a:close/>
                </a:path>
              </a:pathLst>
            </a:custGeom>
            <a:solidFill>
              <a:srgbClr val="D66B2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Rectangle 23">
              <a:extLst>
                <a:ext uri="{FF2B5EF4-FFF2-40B4-BE49-F238E27FC236}">
                  <a16:creationId xmlns:a16="http://schemas.microsoft.com/office/drawing/2014/main" id="{71133AF9-174A-4C4E-8FEF-117A88BB34CB}"/>
                </a:ext>
              </a:extLst>
            </p:cNvPr>
            <p:cNvSpPr>
              <a:spLocks noChangeArrowheads="1"/>
            </p:cNvSpPr>
            <p:nvPr/>
          </p:nvSpPr>
          <p:spPr bwMode="auto">
            <a:xfrm>
              <a:off x="15773" y="10968"/>
              <a:ext cx="419" cy="176"/>
            </a:xfrm>
            <a:prstGeom prst="rect">
              <a:avLst/>
            </a:prstGeom>
            <a:solidFill>
              <a:srgbClr val="5AA14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cxnSp>
          <p:nvCxnSpPr>
            <p:cNvPr id="25" name="Line 28">
              <a:extLst>
                <a:ext uri="{FF2B5EF4-FFF2-40B4-BE49-F238E27FC236}">
                  <a16:creationId xmlns:a16="http://schemas.microsoft.com/office/drawing/2014/main" id="{07EE3CB0-4ED4-46CE-8B6D-09F8ED4A4011}"/>
                </a:ext>
              </a:extLst>
            </p:cNvPr>
            <p:cNvCxnSpPr>
              <a:cxnSpLocks noChangeShapeType="1"/>
            </p:cNvCxnSpPr>
            <p:nvPr/>
          </p:nvCxnSpPr>
          <p:spPr bwMode="auto">
            <a:xfrm>
              <a:off x="15774" y="10913"/>
              <a:ext cx="141" cy="0"/>
            </a:xfrm>
            <a:prstGeom prst="line">
              <a:avLst/>
            </a:prstGeom>
            <a:noFill/>
            <a:ln w="69850">
              <a:solidFill>
                <a:srgbClr val="5AA140"/>
              </a:solidFill>
              <a:prstDash val="solid"/>
              <a:round/>
              <a:headEnd/>
              <a:tailEnd/>
            </a:ln>
            <a:extLst>
              <a:ext uri="{909E8E84-426E-40DD-AFC4-6F175D3DCCD1}">
                <a14:hiddenFill xmlns:a14="http://schemas.microsoft.com/office/drawing/2010/main">
                  <a:noFill/>
                </a14:hiddenFill>
              </a:ext>
            </a:extLst>
          </p:spPr>
        </p:cxnSp>
        <p:sp>
          <p:nvSpPr>
            <p:cNvPr id="26" name="Rectangle 25">
              <a:extLst>
                <a:ext uri="{FF2B5EF4-FFF2-40B4-BE49-F238E27FC236}">
                  <a16:creationId xmlns:a16="http://schemas.microsoft.com/office/drawing/2014/main" id="{A16E78DA-80E5-4C93-9C46-6A4DAC5BDA81}"/>
                </a:ext>
              </a:extLst>
            </p:cNvPr>
            <p:cNvSpPr>
              <a:spLocks noChangeArrowheads="1"/>
            </p:cNvSpPr>
            <p:nvPr/>
          </p:nvSpPr>
          <p:spPr bwMode="auto">
            <a:xfrm>
              <a:off x="15773" y="10692"/>
              <a:ext cx="383" cy="166"/>
            </a:xfrm>
            <a:prstGeom prst="rect">
              <a:avLst/>
            </a:prstGeom>
            <a:solidFill>
              <a:srgbClr val="5AA14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cxnSp>
          <p:nvCxnSpPr>
            <p:cNvPr id="27" name="Line 30">
              <a:extLst>
                <a:ext uri="{FF2B5EF4-FFF2-40B4-BE49-F238E27FC236}">
                  <a16:creationId xmlns:a16="http://schemas.microsoft.com/office/drawing/2014/main" id="{96F4EAEE-97AE-4FCF-B417-2C152239AF1E}"/>
                </a:ext>
              </a:extLst>
            </p:cNvPr>
            <p:cNvCxnSpPr>
              <a:cxnSpLocks noChangeShapeType="1"/>
            </p:cNvCxnSpPr>
            <p:nvPr/>
          </p:nvCxnSpPr>
          <p:spPr bwMode="auto">
            <a:xfrm>
              <a:off x="15774" y="10638"/>
              <a:ext cx="141" cy="0"/>
            </a:xfrm>
            <a:prstGeom prst="line">
              <a:avLst/>
            </a:prstGeom>
            <a:noFill/>
            <a:ln w="68580">
              <a:solidFill>
                <a:srgbClr val="5AA140"/>
              </a:solidFill>
              <a:prstDash val="solid"/>
              <a:round/>
              <a:headEnd/>
              <a:tailEnd/>
            </a:ln>
            <a:extLst>
              <a:ext uri="{909E8E84-426E-40DD-AFC4-6F175D3DCCD1}">
                <a14:hiddenFill xmlns:a14="http://schemas.microsoft.com/office/drawing/2010/main">
                  <a:noFill/>
                </a14:hiddenFill>
              </a:ext>
            </a:extLst>
          </p:spPr>
        </p:cxnSp>
        <p:sp>
          <p:nvSpPr>
            <p:cNvPr id="28" name="Rectangle 27">
              <a:extLst>
                <a:ext uri="{FF2B5EF4-FFF2-40B4-BE49-F238E27FC236}">
                  <a16:creationId xmlns:a16="http://schemas.microsoft.com/office/drawing/2014/main" id="{6B4887C4-4585-4AD1-A319-9650C7FD8011}"/>
                </a:ext>
              </a:extLst>
            </p:cNvPr>
            <p:cNvSpPr>
              <a:spLocks noChangeArrowheads="1"/>
            </p:cNvSpPr>
            <p:nvPr/>
          </p:nvSpPr>
          <p:spPr bwMode="auto">
            <a:xfrm>
              <a:off x="15773" y="10410"/>
              <a:ext cx="411" cy="174"/>
            </a:xfrm>
            <a:prstGeom prst="rect">
              <a:avLst/>
            </a:prstGeom>
            <a:solidFill>
              <a:srgbClr val="5AA14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cxnSp>
          <p:nvCxnSpPr>
            <p:cNvPr id="29" name="Line 32">
              <a:extLst>
                <a:ext uri="{FF2B5EF4-FFF2-40B4-BE49-F238E27FC236}">
                  <a16:creationId xmlns:a16="http://schemas.microsoft.com/office/drawing/2014/main" id="{E8D840E8-96F9-4061-8ED1-D7A5A50A43A7}"/>
                </a:ext>
              </a:extLst>
            </p:cNvPr>
            <p:cNvCxnSpPr>
              <a:cxnSpLocks noChangeShapeType="1"/>
            </p:cNvCxnSpPr>
            <p:nvPr/>
          </p:nvCxnSpPr>
          <p:spPr bwMode="auto">
            <a:xfrm>
              <a:off x="15744" y="10410"/>
              <a:ext cx="0" cy="734"/>
            </a:xfrm>
            <a:prstGeom prst="line">
              <a:avLst/>
            </a:prstGeom>
            <a:noFill/>
            <a:ln w="38049">
              <a:solidFill>
                <a:srgbClr val="5A9C34"/>
              </a:solidFill>
              <a:prstDash val="solid"/>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278743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9FE72-9BF3-4778-BA30-C5870A7DEE8A}"/>
              </a:ext>
            </a:extLst>
          </p:cNvPr>
          <p:cNvSpPr>
            <a:spLocks noGrp="1"/>
          </p:cNvSpPr>
          <p:nvPr>
            <p:ph type="title"/>
          </p:nvPr>
        </p:nvSpPr>
        <p:spPr>
          <a:xfrm>
            <a:off x="714935" y="-188273"/>
            <a:ext cx="10515600" cy="1325563"/>
          </a:xfrm>
        </p:spPr>
        <p:txBody>
          <a:bodyPr/>
          <a:lstStyle/>
          <a:p>
            <a:pPr algn="ctr"/>
            <a:r>
              <a:rPr lang="en-US" b="1" u="sng">
                <a:cs typeface="Calibri Light"/>
              </a:rPr>
              <a:t>Conclusions and Questions</a:t>
            </a:r>
            <a:endParaRPr lang="en-US" b="1" u="sng"/>
          </a:p>
        </p:txBody>
      </p:sp>
      <p:sp>
        <p:nvSpPr>
          <p:cNvPr id="3" name="Content Placeholder 2">
            <a:extLst>
              <a:ext uri="{FF2B5EF4-FFF2-40B4-BE49-F238E27FC236}">
                <a16:creationId xmlns:a16="http://schemas.microsoft.com/office/drawing/2014/main" id="{9C2405C2-0BCF-486E-95A7-31027F061992}"/>
              </a:ext>
            </a:extLst>
          </p:cNvPr>
          <p:cNvSpPr>
            <a:spLocks noGrp="1"/>
          </p:cNvSpPr>
          <p:nvPr>
            <p:ph idx="1"/>
          </p:nvPr>
        </p:nvSpPr>
        <p:spPr>
          <a:xfrm>
            <a:off x="714935" y="872436"/>
            <a:ext cx="10515600" cy="4833190"/>
          </a:xfrm>
        </p:spPr>
        <p:txBody>
          <a:bodyPr vert="horz" lIns="91440" tIns="45720" rIns="91440" bIns="45720" rtlCol="0" anchor="t">
            <a:normAutofit/>
          </a:bodyPr>
          <a:lstStyle/>
          <a:p>
            <a:endParaRPr lang="en-US" dirty="0">
              <a:solidFill>
                <a:srgbClr val="000000"/>
              </a:solidFill>
              <a:ea typeface="+mn-lt"/>
              <a:cs typeface="+mn-lt"/>
            </a:endParaRPr>
          </a:p>
          <a:p>
            <a:pPr marL="0" indent="0">
              <a:buNone/>
            </a:pPr>
            <a:endParaRPr lang="en-US" dirty="0">
              <a:ea typeface="+mn-lt"/>
              <a:cs typeface="+mn-lt"/>
            </a:endParaRPr>
          </a:p>
          <a:p>
            <a:endParaRPr lang="en-US" b="1" dirty="0">
              <a:cs typeface="Calibri"/>
            </a:endParaRPr>
          </a:p>
          <a:p>
            <a:endParaRPr lang="en-US" dirty="0">
              <a:cs typeface="Calibri"/>
            </a:endParaRPr>
          </a:p>
          <a:p>
            <a:endParaRPr lang="en-US" dirty="0">
              <a:cs typeface="Calibri"/>
            </a:endParaRPr>
          </a:p>
          <a:p>
            <a:pPr marL="0" indent="0" algn="ctr">
              <a:buNone/>
            </a:pPr>
            <a:endParaRPr lang="en-US" dirty="0">
              <a:cs typeface="Calibri"/>
            </a:endParaRPr>
          </a:p>
          <a:p>
            <a:pPr marL="0" indent="0" algn="ctr">
              <a:buNone/>
            </a:pPr>
            <a:endParaRPr lang="en-US" dirty="0">
              <a:cs typeface="Calibri"/>
            </a:endParaRPr>
          </a:p>
        </p:txBody>
      </p:sp>
      <p:pic>
        <p:nvPicPr>
          <p:cNvPr id="5" name="Picture 2" descr="Multi Agency Safeguarding Hub (MASH)">
            <a:extLst>
              <a:ext uri="{FF2B5EF4-FFF2-40B4-BE49-F238E27FC236}">
                <a16:creationId xmlns:a16="http://schemas.microsoft.com/office/drawing/2014/main" id="{16FF524E-7CE4-4C43-8078-2C85EA41B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75" y="230188"/>
            <a:ext cx="1790700" cy="10746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81CD16E-8CA5-4F95-927B-C394B441C83F}"/>
              </a:ext>
            </a:extLst>
          </p:cNvPr>
          <p:cNvSpPr txBox="1"/>
          <p:nvPr/>
        </p:nvSpPr>
        <p:spPr>
          <a:xfrm>
            <a:off x="5858264" y="1375910"/>
            <a:ext cx="5421405" cy="48269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000" b="1">
                <a:ea typeface="+mn-lt"/>
                <a:cs typeface="+mn-lt"/>
                <a:hlinkClick r:id="rId3"/>
              </a:rPr>
              <a:t>Mosaic Family Hub</a:t>
            </a:r>
            <a:endParaRPr lang="en-US" sz="2000">
              <a:ea typeface="+mn-lt"/>
              <a:cs typeface="+mn-lt"/>
            </a:endParaRPr>
          </a:p>
          <a:p>
            <a:pPr>
              <a:lnSpc>
                <a:spcPct val="90000"/>
              </a:lnSpc>
              <a:spcBef>
                <a:spcPts val="1000"/>
              </a:spcBef>
            </a:pPr>
            <a:r>
              <a:rPr lang="en-US" sz="2000"/>
              <a:t>Jardine Crescent, Coventry, CV4 9PL</a:t>
            </a:r>
            <a:endParaRPr lang="en-US" sz="2000">
              <a:ea typeface="+mn-lt"/>
              <a:cs typeface="+mn-lt"/>
            </a:endParaRPr>
          </a:p>
          <a:p>
            <a:pPr>
              <a:lnSpc>
                <a:spcPct val="90000"/>
              </a:lnSpc>
              <a:spcBef>
                <a:spcPts val="1000"/>
              </a:spcBef>
            </a:pPr>
            <a:r>
              <a:rPr lang="en-US" sz="2000">
                <a:ea typeface="+mn-lt"/>
                <a:cs typeface="+mn-lt"/>
              </a:rPr>
              <a:t>024 7697 8160</a:t>
            </a:r>
            <a:endParaRPr lang="en-US">
              <a:ea typeface="+mn-lt"/>
              <a:cs typeface="+mn-lt"/>
            </a:endParaRPr>
          </a:p>
          <a:p>
            <a:pPr>
              <a:lnSpc>
                <a:spcPct val="90000"/>
              </a:lnSpc>
              <a:spcBef>
                <a:spcPts val="1000"/>
              </a:spcBef>
            </a:pPr>
            <a:r>
              <a:rPr lang="en-US" sz="2000" b="1">
                <a:ea typeface="+mn-lt"/>
                <a:cs typeface="+mn-lt"/>
                <a:hlinkClick r:id="rId4"/>
              </a:rPr>
              <a:t>Park Edge Family Hub</a:t>
            </a:r>
            <a:endParaRPr lang="en-US" sz="2000">
              <a:ea typeface="+mn-lt"/>
              <a:cs typeface="+mn-lt"/>
            </a:endParaRPr>
          </a:p>
          <a:p>
            <a:pPr>
              <a:lnSpc>
                <a:spcPct val="90000"/>
              </a:lnSpc>
              <a:spcBef>
                <a:spcPts val="1000"/>
              </a:spcBef>
            </a:pPr>
            <a:r>
              <a:rPr lang="en-US" sz="2000"/>
              <a:t>Roseberry Avenue, Coventry, CV2 1NE</a:t>
            </a:r>
            <a:endParaRPr lang="en-US" sz="2000">
              <a:cs typeface="Calibri" panose="020F0502020204030204"/>
            </a:endParaRPr>
          </a:p>
          <a:p>
            <a:pPr>
              <a:lnSpc>
                <a:spcPct val="90000"/>
              </a:lnSpc>
              <a:spcBef>
                <a:spcPts val="1000"/>
              </a:spcBef>
            </a:pPr>
            <a:r>
              <a:rPr lang="en-US" sz="2000">
                <a:ea typeface="+mn-lt"/>
                <a:cs typeface="+mn-lt"/>
              </a:rPr>
              <a:t>024 7697 7880</a:t>
            </a:r>
            <a:endParaRPr lang="en-US"/>
          </a:p>
          <a:p>
            <a:pPr>
              <a:lnSpc>
                <a:spcPct val="90000"/>
              </a:lnSpc>
              <a:spcBef>
                <a:spcPts val="1000"/>
              </a:spcBef>
            </a:pPr>
            <a:r>
              <a:rPr lang="en-US" sz="2000" b="1">
                <a:ea typeface="+mn-lt"/>
                <a:cs typeface="+mn-lt"/>
                <a:hlinkClick r:id="rId5"/>
              </a:rPr>
              <a:t>Pathways Family Hub</a:t>
            </a:r>
            <a:endParaRPr lang="en-US" sz="2000">
              <a:ea typeface="+mn-lt"/>
              <a:cs typeface="+mn-lt"/>
            </a:endParaRPr>
          </a:p>
          <a:p>
            <a:pPr>
              <a:lnSpc>
                <a:spcPct val="90000"/>
              </a:lnSpc>
              <a:spcBef>
                <a:spcPts val="1000"/>
              </a:spcBef>
            </a:pPr>
            <a:r>
              <a:rPr lang="en-US" sz="2000"/>
              <a:t>Lawrence Saunders Road, Coventry, CV6 1HD</a:t>
            </a:r>
            <a:endParaRPr lang="en-US" sz="2000">
              <a:cs typeface="Calibri" panose="020F0502020204030204"/>
            </a:endParaRPr>
          </a:p>
          <a:p>
            <a:pPr>
              <a:lnSpc>
                <a:spcPct val="90000"/>
              </a:lnSpc>
              <a:spcBef>
                <a:spcPts val="1000"/>
              </a:spcBef>
            </a:pPr>
            <a:r>
              <a:rPr lang="en-US" sz="2000">
                <a:ea typeface="+mn-lt"/>
                <a:cs typeface="+mn-lt"/>
              </a:rPr>
              <a:t>024 7697 8130</a:t>
            </a:r>
            <a:endParaRPr lang="en-US">
              <a:ea typeface="+mn-lt"/>
              <a:cs typeface="+mn-lt"/>
            </a:endParaRPr>
          </a:p>
          <a:p>
            <a:pPr>
              <a:lnSpc>
                <a:spcPct val="90000"/>
              </a:lnSpc>
              <a:spcBef>
                <a:spcPts val="1000"/>
              </a:spcBef>
            </a:pPr>
            <a:r>
              <a:rPr lang="en-US" sz="2000" b="1">
                <a:ea typeface="+mn-lt"/>
                <a:cs typeface="+mn-lt"/>
                <a:hlinkClick r:id="rId6"/>
              </a:rPr>
              <a:t>Wood Side Family Hub</a:t>
            </a:r>
            <a:endParaRPr lang="en-US" sz="2000">
              <a:ea typeface="+mn-lt"/>
              <a:cs typeface="+mn-lt"/>
            </a:endParaRPr>
          </a:p>
          <a:p>
            <a:pPr>
              <a:lnSpc>
                <a:spcPct val="90000"/>
              </a:lnSpc>
              <a:spcBef>
                <a:spcPts val="1000"/>
              </a:spcBef>
            </a:pPr>
            <a:r>
              <a:rPr lang="en-US" sz="2000"/>
              <a:t>Upper Ride, Coventry, CV3 3GL</a:t>
            </a:r>
            <a:endParaRPr lang="en-US" sz="2000">
              <a:cs typeface="Calibri" panose="020F0502020204030204"/>
            </a:endParaRPr>
          </a:p>
          <a:p>
            <a:pPr>
              <a:lnSpc>
                <a:spcPct val="90000"/>
              </a:lnSpc>
              <a:spcBef>
                <a:spcPts val="1000"/>
              </a:spcBef>
            </a:pPr>
            <a:r>
              <a:rPr lang="en-US" sz="2000">
                <a:ea typeface="+mn-lt"/>
                <a:cs typeface="+mn-lt"/>
              </a:rPr>
              <a:t>024 7697 8090</a:t>
            </a:r>
            <a:endParaRPr lang="en-US"/>
          </a:p>
        </p:txBody>
      </p:sp>
      <p:sp>
        <p:nvSpPr>
          <p:cNvPr id="6" name="TextBox 5">
            <a:extLst>
              <a:ext uri="{FF2B5EF4-FFF2-40B4-BE49-F238E27FC236}">
                <a16:creationId xmlns:a16="http://schemas.microsoft.com/office/drawing/2014/main" id="{42300805-F3E8-4134-8137-FFCB06F7A351}"/>
              </a:ext>
            </a:extLst>
          </p:cNvPr>
          <p:cNvSpPr txBox="1"/>
          <p:nvPr/>
        </p:nvSpPr>
        <p:spPr>
          <a:xfrm>
            <a:off x="4725390" y="871947"/>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a:cs typeface="Calibri"/>
              </a:rPr>
              <a:t>The Family Hubs</a:t>
            </a:r>
          </a:p>
        </p:txBody>
      </p:sp>
      <p:sp>
        <p:nvSpPr>
          <p:cNvPr id="7" name="TextBox 6">
            <a:extLst>
              <a:ext uri="{FF2B5EF4-FFF2-40B4-BE49-F238E27FC236}">
                <a16:creationId xmlns:a16="http://schemas.microsoft.com/office/drawing/2014/main" id="{44BEAFB6-9B4D-46E9-BAB8-66B9125FAC55}"/>
              </a:ext>
            </a:extLst>
          </p:cNvPr>
          <p:cNvSpPr txBox="1"/>
          <p:nvPr/>
        </p:nvSpPr>
        <p:spPr>
          <a:xfrm>
            <a:off x="608309" y="1373410"/>
            <a:ext cx="5253315" cy="48269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000" b="1">
                <a:ea typeface="+mn-lt"/>
                <a:cs typeface="+mn-lt"/>
                <a:hlinkClick r:id="rId7"/>
              </a:rPr>
              <a:t>Aspire Family Hub</a:t>
            </a:r>
            <a:endParaRPr lang="en-US" sz="2000">
              <a:ea typeface="+mn-lt"/>
              <a:cs typeface="+mn-lt"/>
            </a:endParaRPr>
          </a:p>
          <a:p>
            <a:pPr>
              <a:lnSpc>
                <a:spcPct val="90000"/>
              </a:lnSpc>
              <a:spcBef>
                <a:spcPts val="1000"/>
              </a:spcBef>
            </a:pPr>
            <a:r>
              <a:rPr lang="en-US" sz="2000">
                <a:cs typeface="Calibri"/>
              </a:rPr>
              <a:t>Humber Avenue, Coventry, CV1 2SF </a:t>
            </a:r>
            <a:endParaRPr lang="en-US" sz="2000">
              <a:ea typeface="+mn-lt"/>
              <a:cs typeface="+mn-lt"/>
            </a:endParaRPr>
          </a:p>
          <a:p>
            <a:pPr>
              <a:lnSpc>
                <a:spcPct val="90000"/>
              </a:lnSpc>
              <a:spcBef>
                <a:spcPts val="1000"/>
              </a:spcBef>
            </a:pPr>
            <a:r>
              <a:rPr lang="en-US" sz="2000">
                <a:cs typeface="Calibri"/>
              </a:rPr>
              <a:t>024 7697 8100</a:t>
            </a:r>
            <a:endParaRPr lang="en-US" sz="2000">
              <a:ea typeface="+mn-lt"/>
              <a:cs typeface="+mn-lt"/>
            </a:endParaRPr>
          </a:p>
          <a:p>
            <a:pPr>
              <a:lnSpc>
                <a:spcPct val="90000"/>
              </a:lnSpc>
              <a:spcBef>
                <a:spcPts val="1000"/>
              </a:spcBef>
            </a:pPr>
            <a:r>
              <a:rPr lang="en-US" sz="2000" b="1">
                <a:ea typeface="+mn-lt"/>
                <a:cs typeface="+mn-lt"/>
                <a:hlinkClick r:id="rId8"/>
              </a:rPr>
              <a:t>Families for All Hub</a:t>
            </a:r>
            <a:endParaRPr lang="en-US" sz="2000">
              <a:ea typeface="+mn-lt"/>
              <a:cs typeface="+mn-lt"/>
            </a:endParaRPr>
          </a:p>
          <a:p>
            <a:pPr>
              <a:lnSpc>
                <a:spcPct val="90000"/>
              </a:lnSpc>
              <a:spcBef>
                <a:spcPts val="1000"/>
              </a:spcBef>
            </a:pPr>
            <a:r>
              <a:rPr lang="en-US" sz="2000">
                <a:cs typeface="Calibri"/>
              </a:rPr>
              <a:t>454 Foleshill Road, Coventry, CV6 5LB</a:t>
            </a:r>
            <a:endParaRPr lang="en-US" sz="2000">
              <a:ea typeface="+mn-lt"/>
              <a:cs typeface="+mn-lt"/>
            </a:endParaRPr>
          </a:p>
          <a:p>
            <a:pPr>
              <a:lnSpc>
                <a:spcPct val="90000"/>
              </a:lnSpc>
              <a:spcBef>
                <a:spcPts val="1000"/>
              </a:spcBef>
            </a:pPr>
            <a:r>
              <a:rPr lang="en-US" sz="2000">
                <a:cs typeface="Calibri"/>
              </a:rPr>
              <a:t>024 7697 7991</a:t>
            </a:r>
            <a:endParaRPr lang="en-US" sz="2000">
              <a:ea typeface="+mn-lt"/>
              <a:cs typeface="+mn-lt"/>
            </a:endParaRPr>
          </a:p>
          <a:p>
            <a:pPr>
              <a:lnSpc>
                <a:spcPct val="90000"/>
              </a:lnSpc>
              <a:spcBef>
                <a:spcPts val="1000"/>
              </a:spcBef>
            </a:pPr>
            <a:r>
              <a:rPr lang="en-US" sz="2000" b="1">
                <a:ea typeface="+mn-lt"/>
                <a:cs typeface="+mn-lt"/>
                <a:hlinkClick r:id="rId9"/>
              </a:rPr>
              <a:t>Harmony Hub</a:t>
            </a:r>
            <a:endParaRPr lang="en-US" sz="2000">
              <a:ea typeface="+mn-lt"/>
              <a:cs typeface="+mn-lt"/>
            </a:endParaRPr>
          </a:p>
          <a:p>
            <a:pPr>
              <a:lnSpc>
                <a:spcPct val="90000"/>
              </a:lnSpc>
              <a:spcBef>
                <a:spcPts val="1000"/>
              </a:spcBef>
            </a:pPr>
            <a:r>
              <a:rPr lang="en-US" sz="2000">
                <a:cs typeface="Calibri"/>
              </a:rPr>
              <a:t>Clifton Street, Coventry, CV1 5GR.</a:t>
            </a:r>
            <a:endParaRPr lang="en-US" sz="2000">
              <a:ea typeface="+mn-lt"/>
              <a:cs typeface="+mn-lt"/>
            </a:endParaRPr>
          </a:p>
          <a:p>
            <a:pPr>
              <a:lnSpc>
                <a:spcPct val="90000"/>
              </a:lnSpc>
              <a:spcBef>
                <a:spcPts val="1000"/>
              </a:spcBef>
            </a:pPr>
            <a:r>
              <a:rPr lang="en-US" sz="2000">
                <a:cs typeface="Calibri"/>
              </a:rPr>
              <a:t>024 7697 8030</a:t>
            </a:r>
            <a:endParaRPr lang="en-US" sz="2000">
              <a:ea typeface="+mn-lt"/>
              <a:cs typeface="+mn-lt"/>
            </a:endParaRPr>
          </a:p>
          <a:p>
            <a:pPr>
              <a:lnSpc>
                <a:spcPct val="90000"/>
              </a:lnSpc>
              <a:spcBef>
                <a:spcPts val="1000"/>
              </a:spcBef>
            </a:pPr>
            <a:r>
              <a:rPr lang="en-US" sz="2000" b="1">
                <a:ea typeface="+mn-lt"/>
                <a:cs typeface="+mn-lt"/>
                <a:hlinkClick r:id="rId10"/>
              </a:rPr>
              <a:t>The Moat Family Hub</a:t>
            </a:r>
            <a:endParaRPr lang="en-US" sz="2000">
              <a:ea typeface="+mn-lt"/>
              <a:cs typeface="+mn-lt"/>
            </a:endParaRPr>
          </a:p>
          <a:p>
            <a:pPr>
              <a:lnSpc>
                <a:spcPct val="90000"/>
              </a:lnSpc>
              <a:spcBef>
                <a:spcPts val="1000"/>
              </a:spcBef>
            </a:pPr>
            <a:r>
              <a:rPr lang="en-US" sz="2000" err="1">
                <a:cs typeface="Calibri"/>
              </a:rPr>
              <a:t>Deedmore</a:t>
            </a:r>
            <a:r>
              <a:rPr lang="en-US" sz="2000">
                <a:cs typeface="Calibri"/>
              </a:rPr>
              <a:t> Road, Coventry, CV2 1EQ.</a:t>
            </a:r>
            <a:endParaRPr lang="en-US" sz="2000">
              <a:ea typeface="+mn-lt"/>
              <a:cs typeface="+mn-lt"/>
            </a:endParaRPr>
          </a:p>
          <a:p>
            <a:pPr>
              <a:lnSpc>
                <a:spcPct val="90000"/>
              </a:lnSpc>
              <a:spcBef>
                <a:spcPts val="1000"/>
              </a:spcBef>
            </a:pPr>
            <a:r>
              <a:rPr lang="en-US" sz="2000">
                <a:cs typeface="Calibri"/>
              </a:rPr>
              <a:t>024 7697 8036</a:t>
            </a:r>
            <a:endParaRPr lang="en-US" sz="2000">
              <a:ea typeface="+mn-lt"/>
              <a:cs typeface="+mn-lt"/>
            </a:endParaRPr>
          </a:p>
        </p:txBody>
      </p:sp>
    </p:spTree>
    <p:extLst>
      <p:ext uri="{BB962C8B-B14F-4D97-AF65-F5344CB8AC3E}">
        <p14:creationId xmlns:p14="http://schemas.microsoft.com/office/powerpoint/2010/main" val="2865943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id="{A5B5B893-4356-4186-946F-86B72671EDBD}"/>
              </a:ext>
            </a:extLst>
          </p:cNvPr>
          <p:cNvPicPr>
            <a:picLocks noChangeArrowheads="1"/>
          </p:cNvPicPr>
          <p:nvPr/>
        </p:nvPicPr>
        <p:blipFill>
          <a:blip r:embed="rId3">
            <a:extLst>
              <a:ext uri="{28A0092B-C50C-407E-A947-70E740481C1C}">
                <a14:useLocalDpi xmlns:a14="http://schemas.microsoft.com/office/drawing/2010/main" val="0"/>
              </a:ext>
            </a:extLst>
          </a:blip>
          <a:srcRect b="-339"/>
          <a:stretch>
            <a:fillRect/>
          </a:stretch>
        </p:blipFill>
        <p:spPr bwMode="auto">
          <a:xfrm>
            <a:off x="669074" y="227788"/>
            <a:ext cx="2181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B9F997E-8857-4888-80B8-CDAEEBBC3A93}"/>
              </a:ext>
            </a:extLst>
          </p:cNvPr>
          <p:cNvSpPr/>
          <p:nvPr/>
        </p:nvSpPr>
        <p:spPr>
          <a:xfrm>
            <a:off x="211874" y="568960"/>
            <a:ext cx="11980126" cy="8002191"/>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Signs of Safety 2-day Training Courses</a:t>
            </a:r>
            <a:endPar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Autumn 2020 and Spring 2021</a:t>
            </a:r>
            <a:endPar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Dates:</a:t>
            </a:r>
            <a:endPar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indent="-342900">
              <a:buFont typeface="Symbol" panose="05050102010706020507" pitchFamily="18" charset="2"/>
              <a:buChar char=""/>
              <a:defRPr/>
            </a:pPr>
            <a:r>
              <a:rPr kumimoji="0" lang="en-GB" sz="1600" b="0" i="0" u="none" strike="noStrike" kern="1200" cap="none" spc="0" normalizeH="0" baseline="0" noProof="0">
                <a:ln>
                  <a:noFill/>
                </a:ln>
                <a:effectLst/>
                <a:uLnTx/>
                <a:uFillTx/>
                <a:latin typeface="Arial"/>
                <a:ea typeface="Times New Roman" panose="02020603050405020304" pitchFamily="18" charset="0"/>
                <a:cs typeface="Arial"/>
              </a:rPr>
              <a:t>Wednesday 25</a:t>
            </a:r>
            <a:r>
              <a:rPr kumimoji="0" lang="en-GB" sz="1600" b="0" i="0" u="none" strike="noStrike" kern="1200" cap="none" spc="0" normalizeH="0" baseline="30000" noProof="0">
                <a:ln>
                  <a:noFill/>
                </a:ln>
                <a:effectLst/>
                <a:uLnTx/>
                <a:uFillTx/>
                <a:latin typeface="Arial"/>
                <a:ea typeface="Times New Roman" panose="02020603050405020304" pitchFamily="18" charset="0"/>
                <a:cs typeface="Arial"/>
              </a:rPr>
              <a:t>th</a:t>
            </a:r>
            <a:r>
              <a:rPr kumimoji="0" lang="en-GB" sz="1600" b="0" i="0" u="none" strike="noStrike" kern="1200" cap="none" spc="0" normalizeH="0" baseline="0" noProof="0">
                <a:ln>
                  <a:noFill/>
                </a:ln>
                <a:effectLst/>
                <a:uLnTx/>
                <a:uFillTx/>
                <a:latin typeface="Arial"/>
                <a:ea typeface="Times New Roman" panose="02020603050405020304" pitchFamily="18" charset="0"/>
                <a:cs typeface="Arial"/>
              </a:rPr>
              <a:t> &amp; Thursday 26</a:t>
            </a:r>
            <a:r>
              <a:rPr kumimoji="0" lang="en-GB" sz="1600" b="0" i="0" u="none" strike="noStrike" kern="1200" cap="none" spc="0" normalizeH="0" baseline="30000" noProof="0">
                <a:ln>
                  <a:noFill/>
                </a:ln>
                <a:effectLst/>
                <a:uLnTx/>
                <a:uFillTx/>
                <a:latin typeface="Arial"/>
                <a:ea typeface="Times New Roman" panose="02020603050405020304" pitchFamily="18" charset="0"/>
                <a:cs typeface="Arial"/>
              </a:rPr>
              <a:t>th</a:t>
            </a:r>
            <a:r>
              <a:rPr kumimoji="0" lang="en-GB" sz="1600" b="0" i="0" u="none" strike="noStrike" kern="1200" cap="none" spc="0" normalizeH="0" baseline="0" noProof="0">
                <a:ln>
                  <a:noFill/>
                </a:ln>
                <a:effectLst/>
                <a:uLnTx/>
                <a:uFillTx/>
                <a:latin typeface="Arial"/>
                <a:ea typeface="Times New Roman" panose="02020603050405020304" pitchFamily="18" charset="0"/>
                <a:cs typeface="Arial"/>
              </a:rPr>
              <a:t> November 2020</a:t>
            </a:r>
            <a:r>
              <a:rPr lang="en-GB" sz="1600">
                <a:latin typeface="Arial"/>
                <a:ea typeface="Times New Roman" panose="02020603050405020304" pitchFamily="18" charset="0"/>
                <a:cs typeface="Arial"/>
              </a:rPr>
              <a:t>  </a:t>
            </a:r>
            <a:endParaRPr kumimoji="0" lang="en-GB" sz="1600" b="0" i="0" u="none" strike="noStrike" kern="1200" cap="none" spc="0" normalizeH="0" baseline="0" noProof="0">
              <a:ln>
                <a:noFill/>
              </a:ln>
              <a:effectLst/>
              <a:uLnTx/>
              <a:uFillTx/>
              <a:latin typeface="Times New Roman"/>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Wednesday 9</a:t>
            </a:r>
            <a:r>
              <a:rPr kumimoji="0" lang="en-GB" sz="16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mn-cs"/>
              </a:rPr>
              <a:t>th</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&amp; Thursday 10</a:t>
            </a:r>
            <a:r>
              <a:rPr kumimoji="0" lang="en-GB" sz="16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mn-cs"/>
              </a:rPr>
              <a:t>th</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December 2020</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Tuesday 18</a:t>
            </a:r>
            <a:r>
              <a:rPr kumimoji="0" lang="en-GB" sz="16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mn-cs"/>
              </a:rPr>
              <a:t>th</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&amp; Wednesday 19</a:t>
            </a:r>
            <a:r>
              <a:rPr kumimoji="0" lang="en-GB" sz="16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mn-cs"/>
              </a:rPr>
              <a:t>th</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January 2021</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Tuesday 9</a:t>
            </a:r>
            <a:r>
              <a:rPr kumimoji="0" lang="en-GB" sz="16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mn-cs"/>
              </a:rPr>
              <a:t>th</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&amp; Wednesday 10</a:t>
            </a:r>
            <a:r>
              <a:rPr kumimoji="0" lang="en-GB" sz="16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mn-cs"/>
              </a:rPr>
              <a:t>th</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February 2021</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Thursday 25</a:t>
            </a:r>
            <a:r>
              <a:rPr kumimoji="0" lang="en-GB" sz="16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mn-cs"/>
              </a:rPr>
              <a:t>th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&amp; Friday 26</a:t>
            </a:r>
            <a:r>
              <a:rPr kumimoji="0" lang="en-GB" sz="16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mn-cs"/>
              </a:rPr>
              <a:t>th</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March 2021</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Times</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9.30am – 4.30pm </a:t>
            </a:r>
            <a:endPar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Venue</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If courses are delivered face to face they will take place in the Council House. However, due to the Covid19 situation, this cannot be confirmed at the current time and courses may be delivered virtually. </a:t>
            </a:r>
            <a:endPar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Please make sure that the two day course is appropriate for your job role. If you are unsure please check with the Signs of Safety Practice Lead in your organisation.</a:t>
            </a:r>
            <a:endPar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To book a place on these courses please go to the link   </a:t>
            </a:r>
            <a:r>
              <a:rPr kumimoji="0" lang="en-GB" sz="1600" b="0" i="0" u="sng" strike="noStrike" kern="120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mn-cs"/>
                <a:hlinkClick r:id="rId4"/>
              </a:rPr>
              <a:t>www.coventry.gov.uk/safeguardingbookingform</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endPar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For general enquiries about the training please email: </a:t>
            </a:r>
            <a:r>
              <a:rPr kumimoji="0" lang="en-GB" sz="1600" b="0" i="0" u="sng" strike="noStrike" kern="120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mn-cs"/>
                <a:hlinkClick r:id="rId5"/>
              </a:rPr>
              <a:t>cscp.training@coventry.gov.uk</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5" name="Content Placeholder 3">
            <a:extLst>
              <a:ext uri="{FF2B5EF4-FFF2-40B4-BE49-F238E27FC236}">
                <a16:creationId xmlns:a16="http://schemas.microsoft.com/office/drawing/2014/main" id="{70783975-73D6-467A-8F1E-2D0160B799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2234" y="1856096"/>
            <a:ext cx="2261812" cy="1572904"/>
          </a:xfrm>
          <a:prstGeom prst="rect">
            <a:avLst/>
          </a:prstGeom>
        </p:spPr>
      </p:pic>
    </p:spTree>
    <p:extLst>
      <p:ext uri="{BB962C8B-B14F-4D97-AF65-F5344CB8AC3E}">
        <p14:creationId xmlns:p14="http://schemas.microsoft.com/office/powerpoint/2010/main" val="993224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30F3F-74C9-4DBE-B672-CD98FFB4B91B}"/>
              </a:ext>
            </a:extLst>
          </p:cNvPr>
          <p:cNvSpPr>
            <a:spLocks noGrp="1"/>
          </p:cNvSpPr>
          <p:nvPr>
            <p:ph type="title"/>
          </p:nvPr>
        </p:nvSpPr>
        <p:spPr/>
        <p:txBody>
          <a:bodyPr/>
          <a:lstStyle/>
          <a:p>
            <a:pPr algn="ctr"/>
            <a:r>
              <a:rPr lang="en-GB" b="1"/>
              <a:t>THE CONTEXT</a:t>
            </a:r>
          </a:p>
        </p:txBody>
      </p:sp>
      <p:sp>
        <p:nvSpPr>
          <p:cNvPr id="3" name="Content Placeholder 2">
            <a:extLst>
              <a:ext uri="{FF2B5EF4-FFF2-40B4-BE49-F238E27FC236}">
                <a16:creationId xmlns:a16="http://schemas.microsoft.com/office/drawing/2014/main" id="{AA1D378A-A1A6-44A2-BF86-184A5C9CE1E4}"/>
              </a:ext>
            </a:extLst>
          </p:cNvPr>
          <p:cNvSpPr>
            <a:spLocks noGrp="1"/>
          </p:cNvSpPr>
          <p:nvPr>
            <p:ph idx="1"/>
          </p:nvPr>
        </p:nvSpPr>
        <p:spPr>
          <a:xfrm>
            <a:off x="896815" y="1719629"/>
            <a:ext cx="10515600" cy="4679462"/>
          </a:xfrm>
        </p:spPr>
        <p:txBody>
          <a:bodyPr vert="horz" lIns="91440" tIns="45720" rIns="91440" bIns="45720" rtlCol="0" anchor="t">
            <a:normAutofit fontScale="77500" lnSpcReduction="20000"/>
          </a:bodyPr>
          <a:lstStyle/>
          <a:p>
            <a:r>
              <a:rPr lang="en-GB" sz="3100">
                <a:ea typeface="+mn-lt"/>
                <a:cs typeface="+mn-lt"/>
              </a:rPr>
              <a:t>Part of the improvement journey following an inadequate inspection judgement by Ofsted of Coventry children's services</a:t>
            </a:r>
            <a:endParaRPr lang="en-GB" sz="3100" dirty="0">
              <a:ea typeface="+mn-lt"/>
              <a:cs typeface="+mn-lt"/>
            </a:endParaRPr>
          </a:p>
          <a:p>
            <a:r>
              <a:rPr lang="en-GB" sz="3100"/>
              <a:t>Coventry’s Multi Agency Safeguarding Hub (MASH) launched in September 2014, bringing partners together to make best informed decisions for children and families.</a:t>
            </a:r>
            <a:endParaRPr lang="en-GB" sz="3100">
              <a:cs typeface="Calibri"/>
            </a:endParaRPr>
          </a:p>
          <a:p>
            <a:r>
              <a:rPr lang="en-GB" sz="3100" dirty="0"/>
              <a:t>Staff from across health, Children’s Services, the police, education, probation are based in the MASH at any one time at its base in Broadgate House in the city centre.</a:t>
            </a:r>
          </a:p>
          <a:p>
            <a:r>
              <a:rPr lang="en-GB" sz="3100" dirty="0"/>
              <a:t>The aim is to facilitate </a:t>
            </a:r>
            <a:r>
              <a:rPr lang="en-GB" sz="3100" u="sng" dirty="0"/>
              <a:t>early, better quality information sharing, analysis and decision-making, in order to safeguard vulnerable children and young people </a:t>
            </a:r>
            <a:r>
              <a:rPr lang="en-GB" sz="3100" dirty="0"/>
              <a:t>more </a:t>
            </a:r>
            <a:r>
              <a:rPr lang="en-GB" sz="3100"/>
              <a:t>effectively.</a:t>
            </a:r>
            <a:endParaRPr lang="en-GB" sz="3100" dirty="0">
              <a:cs typeface="Calibri"/>
            </a:endParaRPr>
          </a:p>
          <a:p>
            <a:r>
              <a:rPr lang="en-GB" sz="3100" dirty="0"/>
              <a:t>As a result, better decisions are made informing the next steps, focusing on the most urgent cases primarily, and ensuring best support for all others</a:t>
            </a:r>
          </a:p>
          <a:p>
            <a:r>
              <a:rPr lang="en-GB" sz="3100" dirty="0"/>
              <a:t>MASH provide feedback to professionals reporting concerns in respect of the outcome</a:t>
            </a:r>
            <a:endParaRPr lang="en-GB" sz="3100" dirty="0">
              <a:cs typeface="Calibri"/>
            </a:endParaRPr>
          </a:p>
          <a:p>
            <a:endParaRPr lang="en-GB" sz="3100" dirty="0">
              <a:cs typeface="Calibri"/>
            </a:endParaRPr>
          </a:p>
        </p:txBody>
      </p:sp>
      <p:pic>
        <p:nvPicPr>
          <p:cNvPr id="4" name="Picture 2" descr="Multi Agency Safeguarding Hub (MASH)">
            <a:extLst>
              <a:ext uri="{FF2B5EF4-FFF2-40B4-BE49-F238E27FC236}">
                <a16:creationId xmlns:a16="http://schemas.microsoft.com/office/drawing/2014/main" id="{E190E33E-9829-427A-AD1A-A02815770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3491" y="265357"/>
            <a:ext cx="3068515" cy="10746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ulti Agency Safeguarding Hub (MASH)">
            <a:extLst>
              <a:ext uri="{FF2B5EF4-FFF2-40B4-BE49-F238E27FC236}">
                <a16:creationId xmlns:a16="http://schemas.microsoft.com/office/drawing/2014/main" id="{48CAA24E-C5C1-4C90-9483-FF6B43E4D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90" y="265356"/>
            <a:ext cx="3068515" cy="107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282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0244-513E-45BD-B538-89A02CB9AEF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2422CA8-1E9F-49C1-95E4-888591AA7913}"/>
              </a:ext>
            </a:extLst>
          </p:cNvPr>
          <p:cNvSpPr>
            <a:spLocks noGrp="1"/>
          </p:cNvSpPr>
          <p:nvPr>
            <p:ph idx="1"/>
          </p:nvPr>
        </p:nvSpPr>
        <p:spPr>
          <a:xfrm>
            <a:off x="357554" y="1825625"/>
            <a:ext cx="11359661" cy="4726476"/>
          </a:xfrm>
        </p:spPr>
        <p:txBody>
          <a:bodyPr vert="horz" lIns="91440" tIns="45720" rIns="91440" bIns="45720" rtlCol="0" anchor="t">
            <a:noAutofit/>
          </a:bodyPr>
          <a:lstStyle/>
          <a:p>
            <a:pPr marL="0" indent="0">
              <a:buNone/>
            </a:pPr>
            <a:r>
              <a:rPr lang="en-GB" sz="2100" b="1" dirty="0"/>
              <a:t>Advice Line</a:t>
            </a:r>
            <a:endParaRPr lang="en-GB" sz="2100" b="1">
              <a:cs typeface="Calibri"/>
            </a:endParaRPr>
          </a:p>
          <a:p>
            <a:pPr lvl="1"/>
            <a:r>
              <a:rPr lang="en-GB" sz="2100" dirty="0"/>
              <a:t>We take calls if you want advice around what you should do next</a:t>
            </a:r>
            <a:endParaRPr lang="en-GB" sz="2100" dirty="0">
              <a:cs typeface="Calibri"/>
            </a:endParaRPr>
          </a:p>
          <a:p>
            <a:pPr lvl="1"/>
            <a:r>
              <a:rPr lang="en-GB" sz="2100"/>
              <a:t>Speak to a Social Worker- 02476 788555</a:t>
            </a:r>
            <a:endParaRPr lang="en-GB" sz="2100">
              <a:cs typeface="Calibri"/>
            </a:endParaRPr>
          </a:p>
          <a:p>
            <a:pPr marL="0" indent="0">
              <a:buNone/>
            </a:pPr>
            <a:r>
              <a:rPr lang="en-GB" sz="2100" b="1" dirty="0"/>
              <a:t>Triage</a:t>
            </a:r>
            <a:endParaRPr lang="en-GB" sz="2100" b="1" dirty="0">
              <a:cs typeface="Calibri"/>
            </a:endParaRPr>
          </a:p>
          <a:p>
            <a:pPr lvl="1" algn="just"/>
            <a:r>
              <a:rPr lang="en-GB" sz="2100"/>
              <a:t>Part</a:t>
            </a:r>
            <a:r>
              <a:rPr lang="en-GB" sz="2100" dirty="0"/>
              <a:t> of MASH serviced currently by 7 Social Workers and 3 children and families workers</a:t>
            </a:r>
            <a:endParaRPr lang="en-GB" sz="2100" dirty="0">
              <a:cs typeface="Calibri" panose="020F0502020204030204"/>
            </a:endParaRPr>
          </a:p>
          <a:p>
            <a:pPr lvl="1"/>
            <a:r>
              <a:rPr lang="en-GB" sz="2100" dirty="0"/>
              <a:t>3.5 Team Managers</a:t>
            </a:r>
            <a:endParaRPr lang="en-GB" sz="2100" dirty="0">
              <a:cs typeface="Calibri"/>
            </a:endParaRPr>
          </a:p>
          <a:p>
            <a:pPr lvl="1"/>
            <a:r>
              <a:rPr lang="en-GB" sz="2100" dirty="0"/>
              <a:t>Receive communications and make decision on next steps</a:t>
            </a:r>
            <a:endParaRPr lang="en-GB" sz="2100" dirty="0">
              <a:cs typeface="Calibri"/>
            </a:endParaRPr>
          </a:p>
          <a:p>
            <a:pPr marL="0" indent="0">
              <a:buNone/>
            </a:pPr>
            <a:r>
              <a:rPr lang="en-GB" sz="2100" b="1" dirty="0"/>
              <a:t>MASH</a:t>
            </a:r>
            <a:endParaRPr lang="en-GB" sz="2100" b="1" dirty="0">
              <a:cs typeface="Calibri"/>
            </a:endParaRPr>
          </a:p>
          <a:p>
            <a:pPr lvl="1"/>
            <a:r>
              <a:rPr lang="en-GB" sz="2100"/>
              <a:t>Probation, Health, Police and Education representatives</a:t>
            </a:r>
            <a:endParaRPr lang="en-GB" sz="2100" dirty="0">
              <a:cs typeface="Calibri" panose="020F0502020204030204"/>
            </a:endParaRPr>
          </a:p>
          <a:p>
            <a:pPr algn="ctr">
              <a:buFont typeface="Arial"/>
            </a:pPr>
            <a:r>
              <a:rPr lang="en-GB" sz="2100" b="1" u="sng">
                <a:ea typeface="+mn-lt"/>
                <a:cs typeface="+mn-lt"/>
              </a:rPr>
              <a:t>AIM: To ensure all safeguarding activity and intervention is timely, proportionate and necessary for keeping vulnerable children safe.</a:t>
            </a:r>
            <a:endParaRPr lang="en-US" sz="2100" b="1" u="sng">
              <a:ea typeface="+mn-lt"/>
              <a:cs typeface="+mn-lt"/>
            </a:endParaRPr>
          </a:p>
          <a:p>
            <a:pPr marL="0" indent="0" algn="ctr">
              <a:buNone/>
            </a:pPr>
            <a:r>
              <a:rPr lang="en-GB" sz="2100" b="1" u="sng">
                <a:ea typeface="+mn-lt"/>
                <a:cs typeface="+mn-lt"/>
              </a:rPr>
              <a:t>This ensures each partner agency is in the best position to make effective decisions and the most relevant agency works with the family</a:t>
            </a:r>
          </a:p>
          <a:p>
            <a:pPr lvl="1"/>
            <a:endParaRPr lang="en-GB" dirty="0">
              <a:cs typeface="Calibri" panose="020F0502020204030204"/>
            </a:endParaRPr>
          </a:p>
        </p:txBody>
      </p:sp>
      <p:pic>
        <p:nvPicPr>
          <p:cNvPr id="4" name="Picture 2" descr="Multi Agency Safeguarding Hub (MASH)">
            <a:extLst>
              <a:ext uri="{FF2B5EF4-FFF2-40B4-BE49-F238E27FC236}">
                <a16:creationId xmlns:a16="http://schemas.microsoft.com/office/drawing/2014/main" id="{F87C3F6F-7C00-4283-9AE2-5D2B08A63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031" y="311945"/>
            <a:ext cx="3961144" cy="140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72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30F3F-74C9-4DBE-B672-CD98FFB4B91B}"/>
              </a:ext>
            </a:extLst>
          </p:cNvPr>
          <p:cNvSpPr>
            <a:spLocks noGrp="1"/>
          </p:cNvSpPr>
          <p:nvPr>
            <p:ph type="title"/>
          </p:nvPr>
        </p:nvSpPr>
        <p:spPr>
          <a:xfrm>
            <a:off x="263770" y="165832"/>
            <a:ext cx="10515600" cy="1325563"/>
          </a:xfrm>
        </p:spPr>
        <p:txBody>
          <a:bodyPr/>
          <a:lstStyle/>
          <a:p>
            <a:r>
              <a:rPr lang="en-GB" b="1" dirty="0">
                <a:cs typeface="Calibri Light"/>
              </a:rPr>
              <a:t>   </a:t>
            </a:r>
            <a:r>
              <a:rPr lang="en-GB" b="1" u="sng">
                <a:cs typeface="Calibri Light"/>
              </a:rPr>
              <a:t> A shared aim for all professionals?</a:t>
            </a:r>
            <a:endParaRPr lang="en-GB" b="1" u="sng" dirty="0">
              <a:cs typeface="Calibri Light"/>
            </a:endParaRPr>
          </a:p>
        </p:txBody>
      </p:sp>
      <p:sp>
        <p:nvSpPr>
          <p:cNvPr id="3" name="Content Placeholder 2">
            <a:extLst>
              <a:ext uri="{FF2B5EF4-FFF2-40B4-BE49-F238E27FC236}">
                <a16:creationId xmlns:a16="http://schemas.microsoft.com/office/drawing/2014/main" id="{AA1D378A-A1A6-44A2-BF86-184A5C9CE1E4}"/>
              </a:ext>
            </a:extLst>
          </p:cNvPr>
          <p:cNvSpPr>
            <a:spLocks noGrp="1"/>
          </p:cNvSpPr>
          <p:nvPr>
            <p:ph idx="1"/>
          </p:nvPr>
        </p:nvSpPr>
        <p:spPr>
          <a:xfrm>
            <a:off x="732692" y="1485656"/>
            <a:ext cx="10515600" cy="4902200"/>
          </a:xfrm>
        </p:spPr>
        <p:txBody>
          <a:bodyPr vert="horz" lIns="91440" tIns="45720" rIns="91440" bIns="45720" rtlCol="0" anchor="t">
            <a:normAutofit fontScale="92500" lnSpcReduction="20000"/>
          </a:bodyPr>
          <a:lstStyle/>
          <a:p>
            <a:pPr marL="0" indent="0">
              <a:buNone/>
            </a:pPr>
            <a:r>
              <a:rPr lang="en-GB" u="sng">
                <a:ea typeface="+mn-lt"/>
                <a:cs typeface="+mn-lt"/>
              </a:rPr>
              <a:t>Working Together to Safeguard Children (2018)</a:t>
            </a:r>
            <a:endParaRPr lang="en-GB" u="sng" dirty="0">
              <a:cs typeface="Calibri" panose="020F0502020204030204"/>
            </a:endParaRPr>
          </a:p>
          <a:p>
            <a:r>
              <a:rPr lang="en-GB"/>
              <a:t>Practitioners should be proactive in sharing information as early as possible </a:t>
            </a:r>
            <a:r>
              <a:rPr lang="en-GB" dirty="0"/>
              <a:t>to help</a:t>
            </a:r>
            <a:r>
              <a:rPr lang="en-GB" u="sng" dirty="0"/>
              <a:t> identify, assess and respond</a:t>
            </a:r>
            <a:r>
              <a:rPr lang="en-GB" dirty="0"/>
              <a:t> to risks or concerns about the safety and welfare of children, whether this is when problems are </a:t>
            </a:r>
            <a:r>
              <a:rPr lang="en-GB" u="sng" dirty="0"/>
              <a:t>first emerging</a:t>
            </a:r>
            <a:endParaRPr lang="en-GB" u="sng">
              <a:cs typeface="Calibri"/>
            </a:endParaRPr>
          </a:p>
          <a:p>
            <a:r>
              <a:rPr lang="en-GB"/>
              <a:t>Fears about sharing information must not be allowed to stand in the way of the need to promote the welfare, and protect the safety, of children</a:t>
            </a:r>
            <a:endParaRPr lang="en-GB" dirty="0">
              <a:cs typeface="Calibri"/>
            </a:endParaRPr>
          </a:p>
          <a:p>
            <a:r>
              <a:rPr lang="en-GB"/>
              <a:t>All practitioners should aim to </a:t>
            </a:r>
            <a:r>
              <a:rPr lang="en-GB" u="sng"/>
              <a:t>gain consent to share information</a:t>
            </a:r>
            <a:r>
              <a:rPr lang="en-GB"/>
              <a:t>, but should be mindful of situations where to do so would</a:t>
            </a:r>
            <a:r>
              <a:rPr lang="en-GB" u="sng"/>
              <a:t> place a child at increased risk of harm. </a:t>
            </a:r>
            <a:endParaRPr lang="en-GB" u="sng">
              <a:cs typeface="Calibri"/>
            </a:endParaRPr>
          </a:p>
          <a:p>
            <a:r>
              <a:rPr lang="en-GB"/>
              <a:t>Information may be shared without consent if a practitioner has reason to believe that there is good reason to do so and in the best interests of safeguarding a child</a:t>
            </a:r>
            <a:endParaRPr lang="en-GB" dirty="0">
              <a:cs typeface="Calibri"/>
            </a:endParaRPr>
          </a:p>
          <a:p>
            <a:r>
              <a:rPr lang="en-GB"/>
              <a:t>Within one working day of a referral being received the Local Authority must make a decision about next steps and the type of response required</a:t>
            </a:r>
            <a:endParaRPr lang="en-GB" dirty="0">
              <a:cs typeface="Calibri"/>
            </a:endParaRPr>
          </a:p>
        </p:txBody>
      </p:sp>
      <p:pic>
        <p:nvPicPr>
          <p:cNvPr id="4" name="Picture 2" descr="Multi Agency Safeguarding Hub (MASH)">
            <a:extLst>
              <a:ext uri="{FF2B5EF4-FFF2-40B4-BE49-F238E27FC236}">
                <a16:creationId xmlns:a16="http://schemas.microsoft.com/office/drawing/2014/main" id="{E190E33E-9829-427A-AD1A-A02815770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6537" y="171573"/>
            <a:ext cx="2658207" cy="107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661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30F3F-74C9-4DBE-B672-CD98FFB4B91B}"/>
              </a:ext>
            </a:extLst>
          </p:cNvPr>
          <p:cNvSpPr>
            <a:spLocks noGrp="1"/>
          </p:cNvSpPr>
          <p:nvPr>
            <p:ph type="title"/>
          </p:nvPr>
        </p:nvSpPr>
        <p:spPr>
          <a:xfrm>
            <a:off x="263770" y="165832"/>
            <a:ext cx="10515600" cy="1325563"/>
          </a:xfrm>
        </p:spPr>
        <p:txBody>
          <a:bodyPr/>
          <a:lstStyle/>
          <a:p>
            <a:r>
              <a:rPr lang="en-GB" b="1" dirty="0">
                <a:cs typeface="Calibri Light"/>
              </a:rPr>
              <a:t>   </a:t>
            </a:r>
            <a:r>
              <a:rPr lang="en-GB" b="1" u="sng">
                <a:cs typeface="Calibri Light"/>
              </a:rPr>
              <a:t> Local Authority Response</a:t>
            </a:r>
            <a:endParaRPr lang="en-GB" b="1" u="sng" dirty="0">
              <a:cs typeface="Calibri Light"/>
            </a:endParaRPr>
          </a:p>
        </p:txBody>
      </p:sp>
      <p:sp>
        <p:nvSpPr>
          <p:cNvPr id="3" name="Content Placeholder 2">
            <a:extLst>
              <a:ext uri="{FF2B5EF4-FFF2-40B4-BE49-F238E27FC236}">
                <a16:creationId xmlns:a16="http://schemas.microsoft.com/office/drawing/2014/main" id="{AA1D378A-A1A6-44A2-BF86-184A5C9CE1E4}"/>
              </a:ext>
            </a:extLst>
          </p:cNvPr>
          <p:cNvSpPr>
            <a:spLocks noGrp="1"/>
          </p:cNvSpPr>
          <p:nvPr>
            <p:ph idx="1"/>
          </p:nvPr>
        </p:nvSpPr>
        <p:spPr>
          <a:xfrm>
            <a:off x="732692" y="1485656"/>
            <a:ext cx="10515600" cy="4902200"/>
          </a:xfrm>
        </p:spPr>
        <p:txBody>
          <a:bodyPr vert="horz" lIns="91440" tIns="45720" rIns="91440" bIns="45720" rtlCol="0" anchor="t">
            <a:normAutofit lnSpcReduction="10000"/>
          </a:bodyPr>
          <a:lstStyle/>
          <a:p>
            <a:r>
              <a:rPr lang="en-GB">
                <a:cs typeface="Calibri"/>
              </a:rPr>
              <a:t>No further action</a:t>
            </a:r>
            <a:endParaRPr lang="en-GB" dirty="0">
              <a:cs typeface="Calibri" panose="020F0502020204030204"/>
            </a:endParaRPr>
          </a:p>
          <a:p>
            <a:r>
              <a:rPr lang="en-GB">
                <a:ea typeface="+mn-lt"/>
                <a:cs typeface="+mn-lt"/>
              </a:rPr>
              <a:t>Provide information/advice</a:t>
            </a:r>
            <a:endParaRPr lang="en-GB">
              <a:cs typeface="Calibri" panose="020F0502020204030204"/>
            </a:endParaRPr>
          </a:p>
          <a:p>
            <a:pPr lvl="1"/>
            <a:r>
              <a:rPr lang="en-GB">
                <a:cs typeface="Calibri" panose="020F0502020204030204"/>
              </a:rPr>
              <a:t>To professionals around supporting the family</a:t>
            </a:r>
            <a:endParaRPr lang="en-GB" dirty="0">
              <a:cs typeface="Calibri" panose="020F0502020204030204"/>
            </a:endParaRPr>
          </a:p>
          <a:p>
            <a:pPr lvl="1"/>
            <a:r>
              <a:rPr lang="en-GB">
                <a:cs typeface="Calibri" panose="020F0502020204030204"/>
              </a:rPr>
              <a:t>To parents</a:t>
            </a:r>
            <a:endParaRPr lang="en-GB" dirty="0">
              <a:cs typeface="Calibri" panose="020F0502020204030204"/>
            </a:endParaRPr>
          </a:p>
          <a:p>
            <a:pPr lvl="1"/>
            <a:r>
              <a:rPr lang="en-GB">
                <a:cs typeface="Calibri" panose="020F0502020204030204"/>
              </a:rPr>
              <a:t>Information sharing</a:t>
            </a:r>
            <a:endParaRPr lang="en-GB" dirty="0">
              <a:cs typeface="Calibri" panose="020F0502020204030204"/>
            </a:endParaRPr>
          </a:p>
          <a:p>
            <a:r>
              <a:rPr lang="en-GB">
                <a:ea typeface="+mn-lt"/>
                <a:cs typeface="+mn-lt"/>
              </a:rPr>
              <a:t>Diversion to Early Help</a:t>
            </a:r>
          </a:p>
          <a:p>
            <a:pPr lvl="1"/>
            <a:r>
              <a:rPr lang="en-GB">
                <a:ea typeface="+mn-lt"/>
                <a:cs typeface="+mn-lt"/>
              </a:rPr>
              <a:t>Hubs to start early help work with family</a:t>
            </a:r>
            <a:endParaRPr lang="en-GB" dirty="0">
              <a:ea typeface="+mn-lt"/>
              <a:cs typeface="+mn-lt"/>
            </a:endParaRPr>
          </a:p>
          <a:p>
            <a:pPr lvl="1"/>
            <a:r>
              <a:rPr lang="en-GB">
                <a:ea typeface="+mn-lt"/>
                <a:cs typeface="+mn-lt"/>
              </a:rPr>
              <a:t>Other professional to start an early help</a:t>
            </a:r>
            <a:endParaRPr lang="en-GB" dirty="0">
              <a:ea typeface="+mn-lt"/>
              <a:cs typeface="+mn-lt"/>
            </a:endParaRPr>
          </a:p>
          <a:p>
            <a:r>
              <a:rPr lang="en-GB">
                <a:ea typeface="+mn-lt"/>
                <a:cs typeface="+mn-lt"/>
              </a:rPr>
              <a:t>MASH episode to gather more multi agency information (systems) for 24 hours-AMBER rated</a:t>
            </a:r>
          </a:p>
          <a:p>
            <a:r>
              <a:rPr lang="en-GB">
                <a:cs typeface="Calibri"/>
              </a:rPr>
              <a:t>Immediate response? Confirm referral into statutory children's services-RED rated (safeguarding) or GREEN rated (</a:t>
            </a:r>
            <a:r>
              <a:rPr lang="en-GB" err="1">
                <a:cs typeface="Calibri"/>
              </a:rPr>
              <a:t>eg.</a:t>
            </a:r>
            <a:r>
              <a:rPr lang="en-GB">
                <a:cs typeface="Calibri"/>
              </a:rPr>
              <a:t> Homeless)</a:t>
            </a:r>
            <a:endParaRPr lang="en-GB" dirty="0">
              <a:cs typeface="Calibri"/>
            </a:endParaRPr>
          </a:p>
          <a:p>
            <a:endParaRPr lang="en-GB" dirty="0"/>
          </a:p>
          <a:p>
            <a:pPr marL="0" indent="0">
              <a:buNone/>
            </a:pPr>
            <a:endParaRPr lang="en-GB" dirty="0">
              <a:cs typeface="Calibri"/>
            </a:endParaRPr>
          </a:p>
        </p:txBody>
      </p:sp>
      <p:pic>
        <p:nvPicPr>
          <p:cNvPr id="4" name="Picture 2" descr="Multi Agency Safeguarding Hub (MASH)">
            <a:extLst>
              <a:ext uri="{FF2B5EF4-FFF2-40B4-BE49-F238E27FC236}">
                <a16:creationId xmlns:a16="http://schemas.microsoft.com/office/drawing/2014/main" id="{E190E33E-9829-427A-AD1A-A02815770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7583" y="171573"/>
            <a:ext cx="2787161" cy="113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82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30F3F-74C9-4DBE-B672-CD98FFB4B91B}"/>
              </a:ext>
            </a:extLst>
          </p:cNvPr>
          <p:cNvSpPr>
            <a:spLocks noGrp="1"/>
          </p:cNvSpPr>
          <p:nvPr>
            <p:ph type="title"/>
          </p:nvPr>
        </p:nvSpPr>
        <p:spPr/>
        <p:txBody>
          <a:bodyPr/>
          <a:lstStyle/>
          <a:p>
            <a:pPr algn="ctr"/>
            <a:r>
              <a:rPr lang="en-GB"/>
              <a:t>Right Help at the Right Time</a:t>
            </a:r>
          </a:p>
        </p:txBody>
      </p:sp>
      <p:sp>
        <p:nvSpPr>
          <p:cNvPr id="3" name="Content Placeholder 2">
            <a:extLst>
              <a:ext uri="{FF2B5EF4-FFF2-40B4-BE49-F238E27FC236}">
                <a16:creationId xmlns:a16="http://schemas.microsoft.com/office/drawing/2014/main" id="{AA1D378A-A1A6-44A2-BF86-184A5C9CE1E4}"/>
              </a:ext>
            </a:extLst>
          </p:cNvPr>
          <p:cNvSpPr>
            <a:spLocks noGrp="1"/>
          </p:cNvSpPr>
          <p:nvPr>
            <p:ph idx="1"/>
          </p:nvPr>
        </p:nvSpPr>
        <p:spPr>
          <a:xfrm>
            <a:off x="161925" y="1825625"/>
            <a:ext cx="11906249" cy="4902200"/>
          </a:xfrm>
        </p:spPr>
        <p:txBody>
          <a:bodyPr>
            <a:normAutofit/>
          </a:bodyPr>
          <a:lstStyle/>
          <a:p>
            <a:pPr algn="ctr"/>
            <a:r>
              <a:rPr lang="en-GB" dirty="0"/>
              <a:t>The Safeguarding Partnership has developed a threshold document</a:t>
            </a:r>
          </a:p>
          <a:p>
            <a:pPr marL="0" indent="0" algn="ctr">
              <a:buNone/>
            </a:pPr>
            <a:r>
              <a:rPr lang="en-GB" dirty="0">
                <a:hlinkClick r:id="rId2"/>
              </a:rPr>
              <a:t>https://www.coventry.gov.uk/downloads/download/5066/right_help_right_time</a:t>
            </a:r>
            <a:endParaRPr lang="en-GB" dirty="0"/>
          </a:p>
          <a:p>
            <a:pPr marL="0" indent="0">
              <a:buNone/>
            </a:pPr>
            <a:endParaRPr lang="en-GB" dirty="0"/>
          </a:p>
        </p:txBody>
      </p:sp>
      <p:pic>
        <p:nvPicPr>
          <p:cNvPr id="4" name="Picture 2" descr="Multi Agency Safeguarding Hub (MASH)">
            <a:extLst>
              <a:ext uri="{FF2B5EF4-FFF2-40B4-BE49-F238E27FC236}">
                <a16:creationId xmlns:a16="http://schemas.microsoft.com/office/drawing/2014/main" id="{E190E33E-9829-427A-AD1A-A02815770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3061" y="230188"/>
            <a:ext cx="2306514" cy="10980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CED58D5-723B-4881-B2B6-2C0CFC1AB7CC}"/>
              </a:ext>
            </a:extLst>
          </p:cNvPr>
          <p:cNvPicPr>
            <a:picLocks noChangeAspect="1"/>
          </p:cNvPicPr>
          <p:nvPr/>
        </p:nvPicPr>
        <p:blipFill rotWithShape="1">
          <a:blip r:embed="rId4"/>
          <a:srcRect l="20469" t="20994" r="21172" b="6528"/>
          <a:stretch/>
        </p:blipFill>
        <p:spPr>
          <a:xfrm>
            <a:off x="3514726" y="2895600"/>
            <a:ext cx="5149360" cy="3597275"/>
          </a:xfrm>
          <a:prstGeom prst="rect">
            <a:avLst/>
          </a:prstGeom>
        </p:spPr>
      </p:pic>
    </p:spTree>
    <p:extLst>
      <p:ext uri="{BB962C8B-B14F-4D97-AF65-F5344CB8AC3E}">
        <p14:creationId xmlns:p14="http://schemas.microsoft.com/office/powerpoint/2010/main" val="3069969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0EEC6D-2D7A-47CB-8D43-BB1E2F63CB92}"/>
              </a:ext>
            </a:extLst>
          </p:cNvPr>
          <p:cNvPicPr>
            <a:picLocks noChangeAspect="1"/>
          </p:cNvPicPr>
          <p:nvPr/>
        </p:nvPicPr>
        <p:blipFill>
          <a:blip r:embed="rId2"/>
          <a:stretch>
            <a:fillRect/>
          </a:stretch>
        </p:blipFill>
        <p:spPr>
          <a:xfrm>
            <a:off x="9723566" y="1597414"/>
            <a:ext cx="1839685" cy="2252719"/>
          </a:xfrm>
          <a:prstGeom prst="rect">
            <a:avLst/>
          </a:prstGeom>
        </p:spPr>
      </p:pic>
      <p:sp>
        <p:nvSpPr>
          <p:cNvPr id="4" name="Rectangle 3">
            <a:extLst>
              <a:ext uri="{FF2B5EF4-FFF2-40B4-BE49-F238E27FC236}">
                <a16:creationId xmlns:a16="http://schemas.microsoft.com/office/drawing/2014/main" id="{FE0BCE3C-FD70-470B-BE47-7A33CB0447E6}"/>
              </a:ext>
            </a:extLst>
          </p:cNvPr>
          <p:cNvSpPr/>
          <p:nvPr/>
        </p:nvSpPr>
        <p:spPr>
          <a:xfrm>
            <a:off x="791737" y="423746"/>
            <a:ext cx="966943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0070C0"/>
                </a:solidFill>
                <a:latin typeface="NexusSans-Bold" charset="0"/>
                <a:ea typeface="NexusSans-Bold" charset="0"/>
                <a:cs typeface="NexusSans-Bold" charset="0"/>
              </a:rPr>
              <a:t>Lets Look at how Sofs Approach &amp; Framework can help with better referrals to MASH  </a:t>
            </a:r>
            <a:r>
              <a:rPr lang="en-US" sz="3200" b="1" dirty="0">
                <a:solidFill>
                  <a:srgbClr val="0070C0"/>
                </a:solidFill>
                <a:latin typeface="NexusSans-Bold" charset="0"/>
                <a:ea typeface="NexusSans-Bold" charset="0"/>
                <a:cs typeface="NexusSans-Bold" charset="0"/>
              </a:rPr>
              <a:t>(</a:t>
            </a:r>
            <a:r>
              <a:rPr lang="en-US" sz="3200" b="1" dirty="0">
                <a:solidFill>
                  <a:srgbClr val="7030A0"/>
                </a:solidFill>
                <a:latin typeface="NexusSans-Bold" charset="0"/>
                <a:ea typeface="NexusSans-Bold" charset="0"/>
                <a:cs typeface="NexusSans-Bold" charset="0"/>
              </a:rPr>
              <a:t>or Early Help </a:t>
            </a:r>
            <a:r>
              <a:rPr lang="en-US" sz="3200" b="1" dirty="0">
                <a:solidFill>
                  <a:srgbClr val="0070C0"/>
                </a:solidFill>
                <a:latin typeface="NexusSans-Bold" charset="0"/>
                <a:ea typeface="NexusSans-Bold" charset="0"/>
                <a:cs typeface="NexusSans-Bold" charset="0"/>
              </a:rPr>
              <a:t>) </a:t>
            </a:r>
            <a:endParaRPr kumimoji="0" lang="en-US" sz="3200" b="1" i="0" u="none" strike="noStrike" kern="1200" cap="none" spc="0" normalizeH="0" baseline="0" noProof="0" dirty="0">
              <a:ln>
                <a:noFill/>
              </a:ln>
              <a:solidFill>
                <a:srgbClr val="0070C0"/>
              </a:solidFill>
              <a:effectLst/>
              <a:uLnTx/>
              <a:uFillTx/>
              <a:latin typeface="NexusSans-Bold" charset="0"/>
              <a:ea typeface="NexusSans-Bold" charset="0"/>
              <a:cs typeface="NexusSans-Bold" charset="0"/>
            </a:endParaRPr>
          </a:p>
        </p:txBody>
      </p:sp>
      <p:pic>
        <p:nvPicPr>
          <p:cNvPr id="5122" name="Picture 2" descr="The Signs of Safety Child Protection Practice Framework">
            <a:extLst>
              <a:ext uri="{FF2B5EF4-FFF2-40B4-BE49-F238E27FC236}">
                <a16:creationId xmlns:a16="http://schemas.microsoft.com/office/drawing/2014/main" id="{D179DEFE-BC50-40D7-BBCD-F7D2F17B3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749" y="2192848"/>
            <a:ext cx="9046027"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1482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8FEC4CE5222843A7E600E1FD566496" ma:contentTypeVersion="13" ma:contentTypeDescription="Create a new document." ma:contentTypeScope="" ma:versionID="fe08fcb4c48075b74b3d218703c3ddaf">
  <xsd:schema xmlns:xsd="http://www.w3.org/2001/XMLSchema" xmlns:xs="http://www.w3.org/2001/XMLSchema" xmlns:p="http://schemas.microsoft.com/office/2006/metadata/properties" xmlns:ns3="0af63bf1-ce4b-482e-b112-e8d35eb6b2fc" xmlns:ns4="91934310-d12b-4927-985c-e9f5f9efa9cb" targetNamespace="http://schemas.microsoft.com/office/2006/metadata/properties" ma:root="true" ma:fieldsID="1b4f98025b0be8a40ba29506822f355f" ns3:_="" ns4:_="">
    <xsd:import namespace="0af63bf1-ce4b-482e-b112-e8d35eb6b2fc"/>
    <xsd:import namespace="91934310-d12b-4927-985c-e9f5f9efa9c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f63bf1-ce4b-482e-b112-e8d35eb6b2f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934310-d12b-4927-985c-e9f5f9efa9c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0544D6-E714-41A9-A963-AD7D1BEB8879}">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0af63bf1-ce4b-482e-b112-e8d35eb6b2fc"/>
    <ds:schemaRef ds:uri="http://purl.org/dc/terms/"/>
    <ds:schemaRef ds:uri="http://schemas.microsoft.com/office/infopath/2007/PartnerControls"/>
    <ds:schemaRef ds:uri="91934310-d12b-4927-985c-e9f5f9efa9cb"/>
    <ds:schemaRef ds:uri="http://www.w3.org/XML/1998/namespace"/>
    <ds:schemaRef ds:uri="http://purl.org/dc/dcmitype/"/>
  </ds:schemaRefs>
</ds:datastoreItem>
</file>

<file path=customXml/itemProps2.xml><?xml version="1.0" encoding="utf-8"?>
<ds:datastoreItem xmlns:ds="http://schemas.openxmlformats.org/officeDocument/2006/customXml" ds:itemID="{179F9589-630A-4B52-9B5B-2C6F36A188D2}">
  <ds:schemaRefs>
    <ds:schemaRef ds:uri="http://schemas.microsoft.com/sharepoint/v3/contenttype/forms"/>
  </ds:schemaRefs>
</ds:datastoreItem>
</file>

<file path=customXml/itemProps3.xml><?xml version="1.0" encoding="utf-8"?>
<ds:datastoreItem xmlns:ds="http://schemas.openxmlformats.org/officeDocument/2006/customXml" ds:itemID="{F4AE8FA5-D5BF-4646-9826-18B2D2BA7F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f63bf1-ce4b-482e-b112-e8d35eb6b2fc"/>
    <ds:schemaRef ds:uri="91934310-d12b-4927-985c-e9f5f9efa9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2160</TotalTime>
  <Words>2530</Words>
  <Application>Microsoft Office PowerPoint</Application>
  <PresentationFormat>Widescreen</PresentationFormat>
  <Paragraphs>423</Paragraphs>
  <Slides>32</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Arial</vt:lpstr>
      <vt:lpstr>Arial Black</vt:lpstr>
      <vt:lpstr>Calibri</vt:lpstr>
      <vt:lpstr>Calibri Light</vt:lpstr>
      <vt:lpstr>NexusSans-Bold</vt:lpstr>
      <vt:lpstr>NexusSans-Italic</vt:lpstr>
      <vt:lpstr>Open Sans</vt:lpstr>
      <vt:lpstr>Open Sans Condensed</vt:lpstr>
      <vt:lpstr>Symbol</vt:lpstr>
      <vt:lpstr>Times New Roman</vt:lpstr>
      <vt:lpstr>Office Theme</vt:lpstr>
      <vt:lpstr>1_Office Theme</vt:lpstr>
      <vt:lpstr> Improving  on Good Referrals to  MASH  - using Signs of Safety Practice  </vt:lpstr>
      <vt:lpstr>Making for a good Webinar - </vt:lpstr>
      <vt:lpstr>PowerPoint Presentation</vt:lpstr>
      <vt:lpstr>THE CONTEXT</vt:lpstr>
      <vt:lpstr>PowerPoint Presentation</vt:lpstr>
      <vt:lpstr>    A shared aim for all professionals?</vt:lpstr>
      <vt:lpstr>    Local Authority Response</vt:lpstr>
      <vt:lpstr>Right Help at the Right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few points.........</vt:lpstr>
      <vt:lpstr>Triage and information gathering</vt:lpstr>
      <vt:lpstr>Example-safeguarding?</vt:lpstr>
      <vt:lpstr>Example-timely decisions?</vt:lpstr>
      <vt:lpstr>Ingredients of a good referral</vt:lpstr>
      <vt:lpstr>What is the right help at this time?</vt:lpstr>
      <vt:lpstr>PowerPoint Presentation</vt:lpstr>
      <vt:lpstr>Conclusions and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Improving  on Good Referrals to  MASH  - using Signs of Safety Practice  </dc:title>
  <dc:creator>Ranchhod, Dinesh</dc:creator>
  <cp:lastModifiedBy>Ranchhod, Dinesh</cp:lastModifiedBy>
  <cp:revision>453</cp:revision>
  <dcterms:created xsi:type="dcterms:W3CDTF">2020-08-19T16:06:34Z</dcterms:created>
  <dcterms:modified xsi:type="dcterms:W3CDTF">2020-09-11T11:04:18Z</dcterms:modified>
</cp:coreProperties>
</file>