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82" r:id="rId5"/>
    <p:sldId id="266" r:id="rId6"/>
    <p:sldId id="296" r:id="rId7"/>
    <p:sldId id="267" r:id="rId8"/>
    <p:sldId id="297" r:id="rId9"/>
    <p:sldId id="298" r:id="rId10"/>
    <p:sldId id="299" r:id="rId11"/>
    <p:sldId id="300" r:id="rId12"/>
    <p:sldId id="285" r:id="rId13"/>
    <p:sldId id="301" r:id="rId14"/>
    <p:sldId id="302" r:id="rId15"/>
    <p:sldId id="303" r:id="rId16"/>
    <p:sldId id="293" r:id="rId17"/>
    <p:sldId id="295" r:id="rId18"/>
    <p:sldId id="294" r:id="rId19"/>
    <p:sldId id="309"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1B6D"/>
    <a:srgbClr val="5C1A6D"/>
    <a:srgbClr val="DDD932"/>
    <a:srgbClr val="EF5B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5A4B6-638E-4176-892A-040BDC03D68E}" v="7" dt="2020-09-14T08:28:01.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84"/>
    <p:restoredTop sz="94666"/>
  </p:normalViewPr>
  <p:slideViewPr>
    <p:cSldViewPr snapToGrid="0" snapToObjects="1">
      <p:cViewPr varScale="1">
        <p:scale>
          <a:sx n="68" d="100"/>
          <a:sy n="68" d="100"/>
        </p:scale>
        <p:origin x="12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Roach" userId="d169713b-9b20-42d5-9cee-7e3afbc5a652" providerId="ADAL" clId="{D895A4B6-638E-4176-892A-040BDC03D68E}"/>
    <pc:docChg chg="undo custSel addSld modSld">
      <pc:chgData name="Ashleigh Roach" userId="d169713b-9b20-42d5-9cee-7e3afbc5a652" providerId="ADAL" clId="{D895A4B6-638E-4176-892A-040BDC03D68E}" dt="2020-09-14T08:29:32.563" v="432" actId="20577"/>
      <pc:docMkLst>
        <pc:docMk/>
      </pc:docMkLst>
      <pc:sldChg chg="modSp mod">
        <pc:chgData name="Ashleigh Roach" userId="d169713b-9b20-42d5-9cee-7e3afbc5a652" providerId="ADAL" clId="{D895A4B6-638E-4176-892A-040BDC03D68E}" dt="2020-09-09T08:59:13.877" v="4"/>
        <pc:sldMkLst>
          <pc:docMk/>
          <pc:sldMk cId="3020051087" sldId="266"/>
        </pc:sldMkLst>
        <pc:spChg chg="mod">
          <ac:chgData name="Ashleigh Roach" userId="d169713b-9b20-42d5-9cee-7e3afbc5a652" providerId="ADAL" clId="{D895A4B6-638E-4176-892A-040BDC03D68E}" dt="2020-09-09T08:59:13.877" v="4"/>
          <ac:spMkLst>
            <pc:docMk/>
            <pc:sldMk cId="3020051087" sldId="266"/>
            <ac:spMk id="3" creationId="{8ED41A02-ACEB-C748-9EED-330D75CDA819}"/>
          </ac:spMkLst>
        </pc:spChg>
      </pc:sldChg>
      <pc:sldChg chg="modSp mod">
        <pc:chgData name="Ashleigh Roach" userId="d169713b-9b20-42d5-9cee-7e3afbc5a652" providerId="ADAL" clId="{D895A4B6-638E-4176-892A-040BDC03D68E}" dt="2020-09-09T08:58:45.169" v="3" actId="404"/>
        <pc:sldMkLst>
          <pc:docMk/>
          <pc:sldMk cId="3319405904" sldId="282"/>
        </pc:sldMkLst>
        <pc:spChg chg="mod">
          <ac:chgData name="Ashleigh Roach" userId="d169713b-9b20-42d5-9cee-7e3afbc5a652" providerId="ADAL" clId="{D895A4B6-638E-4176-892A-040BDC03D68E}" dt="2020-09-09T08:58:45.169" v="3" actId="404"/>
          <ac:spMkLst>
            <pc:docMk/>
            <pc:sldMk cId="3319405904" sldId="282"/>
            <ac:spMk id="2" creationId="{05299B63-E7BC-8246-999A-2C294CE384C4}"/>
          </ac:spMkLst>
        </pc:spChg>
      </pc:sldChg>
      <pc:sldChg chg="addSp delSp modSp mod delAnim modAnim">
        <pc:chgData name="Ashleigh Roach" userId="d169713b-9b20-42d5-9cee-7e3afbc5a652" providerId="ADAL" clId="{D895A4B6-638E-4176-892A-040BDC03D68E}" dt="2020-09-14T08:29:32.563" v="432" actId="20577"/>
        <pc:sldMkLst>
          <pc:docMk/>
          <pc:sldMk cId="1404727055" sldId="302"/>
        </pc:sldMkLst>
        <pc:spChg chg="mod">
          <ac:chgData name="Ashleigh Roach" userId="d169713b-9b20-42d5-9cee-7e3afbc5a652" providerId="ADAL" clId="{D895A4B6-638E-4176-892A-040BDC03D68E}" dt="2020-09-14T08:21:12.075" v="39" actId="1076"/>
          <ac:spMkLst>
            <pc:docMk/>
            <pc:sldMk cId="1404727055" sldId="302"/>
            <ac:spMk id="2" creationId="{00000000-0000-0000-0000-000000000000}"/>
          </ac:spMkLst>
        </pc:spChg>
        <pc:spChg chg="mod">
          <ac:chgData name="Ashleigh Roach" userId="d169713b-9b20-42d5-9cee-7e3afbc5a652" providerId="ADAL" clId="{D895A4B6-638E-4176-892A-040BDC03D68E}" dt="2020-09-14T08:21:03.733" v="25" actId="6549"/>
          <ac:spMkLst>
            <pc:docMk/>
            <pc:sldMk cId="1404727055" sldId="302"/>
            <ac:spMk id="3" creationId="{00000000-0000-0000-0000-000000000000}"/>
          </ac:spMkLst>
        </pc:spChg>
        <pc:spChg chg="add mod">
          <ac:chgData name="Ashleigh Roach" userId="d169713b-9b20-42d5-9cee-7e3afbc5a652" providerId="ADAL" clId="{D895A4B6-638E-4176-892A-040BDC03D68E}" dt="2020-09-14T08:29:32.563" v="432" actId="20577"/>
          <ac:spMkLst>
            <pc:docMk/>
            <pc:sldMk cId="1404727055" sldId="302"/>
            <ac:spMk id="9" creationId="{78626F19-A830-47C0-9E7B-F377AC5C0FFD}"/>
          </ac:spMkLst>
        </pc:spChg>
        <pc:picChg chg="add del mod">
          <ac:chgData name="Ashleigh Roach" userId="d169713b-9b20-42d5-9cee-7e3afbc5a652" providerId="ADAL" clId="{D895A4B6-638E-4176-892A-040BDC03D68E}" dt="2020-09-14T08:11:18.027" v="17" actId="478"/>
          <ac:picMkLst>
            <pc:docMk/>
            <pc:sldMk cId="1404727055" sldId="302"/>
            <ac:picMk id="4" creationId="{7CF59BF2-5A75-4B91-93BC-E63B2CBBF54A}"/>
          </ac:picMkLst>
        </pc:picChg>
        <pc:picChg chg="del">
          <ac:chgData name="Ashleigh Roach" userId="d169713b-9b20-42d5-9cee-7e3afbc5a652" providerId="ADAL" clId="{D895A4B6-638E-4176-892A-040BDC03D68E}" dt="2020-09-14T08:03:40.395" v="7" actId="478"/>
          <ac:picMkLst>
            <pc:docMk/>
            <pc:sldMk cId="1404727055" sldId="302"/>
            <ac:picMk id="5" creationId="{00000000-0000-0000-0000-000000000000}"/>
          </ac:picMkLst>
        </pc:picChg>
        <pc:picChg chg="add del mod">
          <ac:chgData name="Ashleigh Roach" userId="d169713b-9b20-42d5-9cee-7e3afbc5a652" providerId="ADAL" clId="{D895A4B6-638E-4176-892A-040BDC03D68E}" dt="2020-09-14T08:12:01.874" v="19" actId="478"/>
          <ac:picMkLst>
            <pc:docMk/>
            <pc:sldMk cId="1404727055" sldId="302"/>
            <ac:picMk id="6" creationId="{316E38F7-518B-4624-852E-0E171D4C3649}"/>
          </ac:picMkLst>
        </pc:picChg>
        <pc:picChg chg="add del mod">
          <ac:chgData name="Ashleigh Roach" userId="d169713b-9b20-42d5-9cee-7e3afbc5a652" providerId="ADAL" clId="{D895A4B6-638E-4176-892A-040BDC03D68E}" dt="2020-09-14T08:12:39.062" v="22" actId="478"/>
          <ac:picMkLst>
            <pc:docMk/>
            <pc:sldMk cId="1404727055" sldId="302"/>
            <ac:picMk id="7" creationId="{0D798276-FDEB-41C7-AA78-B6DB714EF3D8}"/>
          </ac:picMkLst>
        </pc:picChg>
        <pc:picChg chg="add del mod">
          <ac:chgData name="Ashleigh Roach" userId="d169713b-9b20-42d5-9cee-7e3afbc5a652" providerId="ADAL" clId="{D895A4B6-638E-4176-892A-040BDC03D68E}" dt="2020-09-14T08:20:29.370" v="24" actId="478"/>
          <ac:picMkLst>
            <pc:docMk/>
            <pc:sldMk cId="1404727055" sldId="302"/>
            <ac:picMk id="8" creationId="{2A12354D-FB77-4A7A-8A32-5BDB53C8C793}"/>
          </ac:picMkLst>
        </pc:picChg>
      </pc:sldChg>
      <pc:sldChg chg="add">
        <pc:chgData name="Ashleigh Roach" userId="d169713b-9b20-42d5-9cee-7e3afbc5a652" providerId="ADAL" clId="{D895A4B6-638E-4176-892A-040BDC03D68E}" dt="2020-09-09T09:51:32.280" v="5"/>
        <pc:sldMkLst>
          <pc:docMk/>
          <pc:sldMk cId="1805087249"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1D2A0-5B30-F443-8213-968048EAECDD}"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ED2FA-EF16-8240-AF9F-3E3C8CF5B21C}" type="slidenum">
              <a:rPr lang="en-US" smtClean="0"/>
              <a:t>‹#›</a:t>
            </a:fld>
            <a:endParaRPr lang="en-US"/>
          </a:p>
        </p:txBody>
      </p:sp>
    </p:spTree>
    <p:extLst>
      <p:ext uri="{BB962C8B-B14F-4D97-AF65-F5344CB8AC3E}">
        <p14:creationId xmlns:p14="http://schemas.microsoft.com/office/powerpoint/2010/main" val="318017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4</a:t>
            </a:fld>
            <a:endParaRPr lang="en-US"/>
          </a:p>
        </p:txBody>
      </p:sp>
    </p:spTree>
    <p:extLst>
      <p:ext uri="{BB962C8B-B14F-4D97-AF65-F5344CB8AC3E}">
        <p14:creationId xmlns:p14="http://schemas.microsoft.com/office/powerpoint/2010/main" val="3720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5</a:t>
            </a:fld>
            <a:endParaRPr lang="en-US"/>
          </a:p>
        </p:txBody>
      </p:sp>
    </p:spTree>
    <p:extLst>
      <p:ext uri="{BB962C8B-B14F-4D97-AF65-F5344CB8AC3E}">
        <p14:creationId xmlns:p14="http://schemas.microsoft.com/office/powerpoint/2010/main" val="419964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6</a:t>
            </a:fld>
            <a:endParaRPr lang="en-US"/>
          </a:p>
        </p:txBody>
      </p:sp>
    </p:spTree>
    <p:extLst>
      <p:ext uri="{BB962C8B-B14F-4D97-AF65-F5344CB8AC3E}">
        <p14:creationId xmlns:p14="http://schemas.microsoft.com/office/powerpoint/2010/main" val="409279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7</a:t>
            </a:fld>
            <a:endParaRPr lang="en-US"/>
          </a:p>
        </p:txBody>
      </p:sp>
    </p:spTree>
    <p:extLst>
      <p:ext uri="{BB962C8B-B14F-4D97-AF65-F5344CB8AC3E}">
        <p14:creationId xmlns:p14="http://schemas.microsoft.com/office/powerpoint/2010/main" val="276406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8</a:t>
            </a:fld>
            <a:endParaRPr lang="en-US"/>
          </a:p>
        </p:txBody>
      </p:sp>
    </p:spTree>
    <p:extLst>
      <p:ext uri="{BB962C8B-B14F-4D97-AF65-F5344CB8AC3E}">
        <p14:creationId xmlns:p14="http://schemas.microsoft.com/office/powerpoint/2010/main" val="123683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9104DD-C131-449B-8834-B303E55C2918}" type="slidenum">
              <a:rPr lang="en-GB" smtClean="0"/>
              <a:t>9</a:t>
            </a:fld>
            <a:endParaRPr lang="en-GB"/>
          </a:p>
        </p:txBody>
      </p:sp>
    </p:spTree>
    <p:extLst>
      <p:ext uri="{BB962C8B-B14F-4D97-AF65-F5344CB8AC3E}">
        <p14:creationId xmlns:p14="http://schemas.microsoft.com/office/powerpoint/2010/main" val="315327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BED2FA-EF16-8240-AF9F-3E3C8CF5B21C}" type="slidenum">
              <a:rPr lang="en-US" smtClean="0"/>
              <a:t>14</a:t>
            </a:fld>
            <a:endParaRPr lang="en-US"/>
          </a:p>
        </p:txBody>
      </p:sp>
    </p:spTree>
    <p:extLst>
      <p:ext uri="{BB962C8B-B14F-4D97-AF65-F5344CB8AC3E}">
        <p14:creationId xmlns:p14="http://schemas.microsoft.com/office/powerpoint/2010/main" val="1754759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delete slide)">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314887F2-4ACF-0D4C-94E0-C6546B1CDD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05D2D51-6122-124A-AE20-4D15C382509A}"/>
              </a:ext>
            </a:extLst>
          </p:cNvPr>
          <p:cNvSpPr txBox="1"/>
          <p:nvPr userDrawn="1"/>
        </p:nvSpPr>
        <p:spPr>
          <a:xfrm>
            <a:off x="2043012" y="628233"/>
            <a:ext cx="8105975" cy="5601533"/>
          </a:xfrm>
          <a:prstGeom prst="rect">
            <a:avLst/>
          </a:prstGeom>
          <a:noFill/>
        </p:spPr>
        <p:txBody>
          <a:bodyPr wrap="square" rtlCol="0">
            <a:spAutoFit/>
          </a:bodyPr>
          <a:lstStyle/>
          <a:p>
            <a:r>
              <a:rPr lang="en-US" b="1" dirty="0">
                <a:solidFill>
                  <a:schemeClr val="tx1"/>
                </a:solidFill>
                <a:latin typeface="Century Gothic" panose="020B0502020202020204" pitchFamily="34" charset="0"/>
              </a:rPr>
              <a:t>Before you start…</a:t>
            </a:r>
          </a:p>
          <a:p>
            <a:endParaRPr lang="en-US" b="1" dirty="0">
              <a:solidFill>
                <a:schemeClr val="tx1"/>
              </a:solidFill>
              <a:latin typeface="Century Gothic" panose="020B0502020202020204" pitchFamily="34" charset="0"/>
            </a:endParaRPr>
          </a:p>
          <a:p>
            <a:r>
              <a:rPr lang="en-US" sz="1400" b="1" dirty="0">
                <a:solidFill>
                  <a:schemeClr val="tx1"/>
                </a:solidFill>
                <a:latin typeface="Century Gothic" panose="020B0502020202020204" pitchFamily="34" charset="0"/>
              </a:rPr>
              <a:t>Some tips from the marketing team to keep your presentation clear, helpful and on-brand </a:t>
            </a:r>
            <a:r>
              <a:rPr lang="en-US" sz="1400" b="1" dirty="0">
                <a:solidFill>
                  <a:schemeClr val="tx1"/>
                </a:solidFill>
                <a:latin typeface="Century Gothic" panose="020B0502020202020204" pitchFamily="34" charset="0"/>
                <a:sym typeface="Wingdings" pitchFamily="2" charset="2"/>
              </a:rPr>
              <a:t></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Before you make your presentation, be clear about your overall message and story; build your presentation around this.</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If you want people to remember details or important information, consider supporting your presentation with a handout, or better yet, an intranet page with a recap or further info. </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Use simple, friendly and positive language. Avoid acronyms and technical language. Try to use ‘we’, ‘our’ ‘us’ and ‘you’ instead of repeating the name of the organisation, or when referring to staff/colleagues. Test run your presentation to see if it’s clear, calm and helpful.</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Please don’t be tempted to add images or clipart(!) from the internet. The look of our presentations is part of our brand and it needs to be consistent across the organisation. If you have some special design requirements, please get in touch with the marketing team.</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Remember, we are a charity dedicated to helping people. Rather than focus the presentation on achievements and statistics about the organisation, use this opportunity to share the stories and experiences of the people we help.</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Please use Century Gothic font throughout your presentation. This is our in-house brand font.</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Lastly, don’t forget to delete this slide!</a:t>
            </a:r>
          </a:p>
        </p:txBody>
      </p:sp>
    </p:spTree>
    <p:extLst>
      <p:ext uri="{BB962C8B-B14F-4D97-AF65-F5344CB8AC3E}">
        <p14:creationId xmlns:p14="http://schemas.microsoft.com/office/powerpoint/2010/main" val="1578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DA9AC0-D33C-534C-A3E7-292177B52B53}"/>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ECCB8B37-C9C6-AA4F-9117-D781587E4F33}"/>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EB131C2-2B93-6747-8927-A0E90C917041}"/>
                </a:ext>
              </a:extLst>
            </p:cNvPr>
            <p:cNvSpPr txBox="1"/>
            <p:nvPr/>
          </p:nvSpPr>
          <p:spPr>
            <a:xfrm>
              <a:off x="785931" y="6453729"/>
              <a:ext cx="2978825" cy="246221"/>
            </a:xfrm>
            <a:prstGeom prst="rect">
              <a:avLst/>
            </a:prstGeom>
            <a:noFill/>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9" name="Text Placeholder 11">
            <a:extLst>
              <a:ext uri="{FF2B5EF4-FFF2-40B4-BE49-F238E27FC236}">
                <a16:creationId xmlns:a16="http://schemas.microsoft.com/office/drawing/2014/main" id="{EF364810-80B7-8C49-AA9F-A5BB9FD3BA0F}"/>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2. Quote title slide</a:t>
            </a:r>
          </a:p>
        </p:txBody>
      </p:sp>
      <p:sp>
        <p:nvSpPr>
          <p:cNvPr id="10" name="Text Placeholder 14">
            <a:extLst>
              <a:ext uri="{FF2B5EF4-FFF2-40B4-BE49-F238E27FC236}">
                <a16:creationId xmlns:a16="http://schemas.microsoft.com/office/drawing/2014/main" id="{6F296AF6-49D3-A54A-9B66-EFD10F56D63B}"/>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tx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2" name="Text Placeholder 9">
            <a:extLst>
              <a:ext uri="{FF2B5EF4-FFF2-40B4-BE49-F238E27FC236}">
                <a16:creationId xmlns:a16="http://schemas.microsoft.com/office/drawing/2014/main" id="{5F6E9EFF-2C7C-1E41-9437-7999F41B46EC}"/>
              </a:ext>
            </a:extLst>
          </p:cNvPr>
          <p:cNvSpPr>
            <a:spLocks noGrp="1"/>
          </p:cNvSpPr>
          <p:nvPr>
            <p:ph type="body" sz="quarter" idx="13" hasCustomPrompt="1"/>
          </p:nvPr>
        </p:nvSpPr>
        <p:spPr>
          <a:xfrm>
            <a:off x="1754436" y="2609437"/>
            <a:ext cx="6802438" cy="2027237"/>
          </a:xfrm>
          <a:prstGeom prst="rect">
            <a:avLst/>
          </a:prstGeom>
        </p:spPr>
        <p:txBody>
          <a:bodyPr/>
          <a:lstStyle>
            <a:lvl1pPr marL="0" indent="0">
              <a:buNone/>
              <a:defRPr sz="3600" b="1">
                <a:solidFill>
                  <a:schemeClr val="tx1"/>
                </a:solidFill>
              </a:defRPr>
            </a:lvl1pPr>
          </a:lstStyle>
          <a:p>
            <a:pPr lvl="0"/>
            <a:r>
              <a:rPr lang="en-US" sz="3600" b="1" dirty="0"/>
              <a:t>Remember that who you are is not who you were, but who you believe you can be.</a:t>
            </a:r>
            <a:endParaRPr lang="en-US" dirty="0"/>
          </a:p>
        </p:txBody>
      </p:sp>
      <p:pic>
        <p:nvPicPr>
          <p:cNvPr id="16" name="Picture 15">
            <a:extLst>
              <a:ext uri="{FF2B5EF4-FFF2-40B4-BE49-F238E27FC236}">
                <a16:creationId xmlns:a16="http://schemas.microsoft.com/office/drawing/2014/main" id="{0CA1C8B5-DDD6-7C41-BA13-4E4336D6D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6500" y="2632175"/>
            <a:ext cx="1611064" cy="1996238"/>
          </a:xfrm>
          <a:prstGeom prst="rect">
            <a:avLst/>
          </a:prstGeom>
        </p:spPr>
      </p:pic>
    </p:spTree>
    <p:extLst>
      <p:ext uri="{BB962C8B-B14F-4D97-AF65-F5344CB8AC3E}">
        <p14:creationId xmlns:p14="http://schemas.microsoft.com/office/powerpoint/2010/main" val="42516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right layout">
    <p:spTree>
      <p:nvGrpSpPr>
        <p:cNvPr id="1" name=""/>
        <p:cNvGrpSpPr/>
        <p:nvPr/>
      </p:nvGrpSpPr>
      <p:grpSpPr>
        <a:xfrm>
          <a:off x="0" y="0"/>
          <a:ext cx="0" cy="0"/>
          <a:chOff x="0" y="0"/>
          <a:chExt cx="0" cy="0"/>
        </a:xfrm>
      </p:grpSpPr>
      <p:pic>
        <p:nvPicPr>
          <p:cNvPr id="13" name="Picture 12" descr="A picture containing person, sitting, window, man&#10;&#10;Description automatically generated">
            <a:extLst>
              <a:ext uri="{FF2B5EF4-FFF2-40B4-BE49-F238E27FC236}">
                <a16:creationId xmlns:a16="http://schemas.microsoft.com/office/drawing/2014/main" id="{71E02EAD-06B0-9749-B90E-C71AF25941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C7C5ED58-E695-AF4A-953F-947904D621EB}"/>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61A014CD-4326-CF4C-88A1-77243F6F078D}"/>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6D32B1-9EE3-784F-B1BE-07841D995209}"/>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666808DC-9B20-3B4C-8CED-A773BBB466DF}"/>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Photo title slide</a:t>
            </a:r>
          </a:p>
        </p:txBody>
      </p:sp>
      <p:sp>
        <p:nvSpPr>
          <p:cNvPr id="11" name="Text Placeholder 14">
            <a:extLst>
              <a:ext uri="{FF2B5EF4-FFF2-40B4-BE49-F238E27FC236}">
                <a16:creationId xmlns:a16="http://schemas.microsoft.com/office/drawing/2014/main" id="{3356C571-646E-ED4B-8C4E-D44953B57803}"/>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85659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layout">
    <p:spTree>
      <p:nvGrpSpPr>
        <p:cNvPr id="1" name=""/>
        <p:cNvGrpSpPr/>
        <p:nvPr/>
      </p:nvGrpSpPr>
      <p:grpSpPr>
        <a:xfrm>
          <a:off x="0" y="0"/>
          <a:ext cx="0" cy="0"/>
          <a:chOff x="0" y="0"/>
          <a:chExt cx="0" cy="0"/>
        </a:xfrm>
      </p:grpSpPr>
      <p:pic>
        <p:nvPicPr>
          <p:cNvPr id="13" name="Picture 12" descr="A picture containing person, outdoor, man, riding&#10;&#10;Description automatically generated">
            <a:extLst>
              <a:ext uri="{FF2B5EF4-FFF2-40B4-BE49-F238E27FC236}">
                <a16:creationId xmlns:a16="http://schemas.microsoft.com/office/drawing/2014/main" id="{B5359FF1-35D4-3140-BB0B-7FEF078812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id="{5B6BB72A-4FE6-8440-9154-09B6D8706BC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tx1"/>
                </a:solidFill>
              </a:defRPr>
            </a:lvl1pPr>
          </a:lstStyle>
          <a:p>
            <a:pPr lvl="0"/>
            <a:r>
              <a:rPr lang="en-US" dirty="0"/>
              <a:t>2. Photo title slide</a:t>
            </a:r>
          </a:p>
        </p:txBody>
      </p:sp>
      <p:sp>
        <p:nvSpPr>
          <p:cNvPr id="11" name="Text Placeholder 14">
            <a:extLst>
              <a:ext uri="{FF2B5EF4-FFF2-40B4-BE49-F238E27FC236}">
                <a16:creationId xmlns:a16="http://schemas.microsoft.com/office/drawing/2014/main" id="{422FAF45-9764-2544-95F5-FDB914E198CF}"/>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grpSp>
        <p:nvGrpSpPr>
          <p:cNvPr id="15" name="Group 14">
            <a:extLst>
              <a:ext uri="{FF2B5EF4-FFF2-40B4-BE49-F238E27FC236}">
                <a16:creationId xmlns:a16="http://schemas.microsoft.com/office/drawing/2014/main" id="{5A15F242-4E5E-BA4B-B295-4E8D1A65A3EE}"/>
              </a:ext>
            </a:extLst>
          </p:cNvPr>
          <p:cNvGrpSpPr/>
          <p:nvPr userDrawn="1"/>
        </p:nvGrpSpPr>
        <p:grpSpPr>
          <a:xfrm>
            <a:off x="0" y="6322219"/>
            <a:ext cx="12192000" cy="377731"/>
            <a:chOff x="0" y="6322219"/>
            <a:chExt cx="12192000" cy="377731"/>
          </a:xfrm>
        </p:grpSpPr>
        <p:cxnSp>
          <p:nvCxnSpPr>
            <p:cNvPr id="16" name="Straight Connector 15">
              <a:extLst>
                <a:ext uri="{FF2B5EF4-FFF2-40B4-BE49-F238E27FC236}">
                  <a16:creationId xmlns:a16="http://schemas.microsoft.com/office/drawing/2014/main" id="{41DB19B7-5E89-B340-B6C6-7B54D5A3202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296B25C-7AB7-694C-A6AD-6715ECE93F58}"/>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89729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layout 2">
    <p:spTree>
      <p:nvGrpSpPr>
        <p:cNvPr id="1" name=""/>
        <p:cNvGrpSpPr/>
        <p:nvPr/>
      </p:nvGrpSpPr>
      <p:grpSpPr>
        <a:xfrm>
          <a:off x="0" y="0"/>
          <a:ext cx="0" cy="0"/>
          <a:chOff x="0" y="0"/>
          <a:chExt cx="0" cy="0"/>
        </a:xfrm>
      </p:grpSpPr>
      <p:pic>
        <p:nvPicPr>
          <p:cNvPr id="11" name="Picture 10" descr="A person posing for the camera&#10;&#10;Description automatically generated">
            <a:extLst>
              <a:ext uri="{FF2B5EF4-FFF2-40B4-BE49-F238E27FC236}">
                <a16:creationId xmlns:a16="http://schemas.microsoft.com/office/drawing/2014/main" id="{AE629778-9EDE-EA44-BEE6-596EC171B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D06EC90-6275-D349-850A-CA9144881FCD}"/>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45DBDCCC-E46D-4C48-8DD0-EB261D1E817B}"/>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C24BE96-7C9D-E241-9F6A-86D198C77450}"/>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8" name="Text Placeholder 11">
            <a:extLst>
              <a:ext uri="{FF2B5EF4-FFF2-40B4-BE49-F238E27FC236}">
                <a16:creationId xmlns:a16="http://schemas.microsoft.com/office/drawing/2014/main" id="{E40F62A5-D472-4742-8A78-F14A8AC2409C}"/>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3. Photo title slide</a:t>
            </a:r>
          </a:p>
        </p:txBody>
      </p:sp>
      <p:sp>
        <p:nvSpPr>
          <p:cNvPr id="9" name="Text Placeholder 14">
            <a:extLst>
              <a:ext uri="{FF2B5EF4-FFF2-40B4-BE49-F238E27FC236}">
                <a16:creationId xmlns:a16="http://schemas.microsoft.com/office/drawing/2014/main" id="{B372E131-5A4F-F143-9FA8-E9AF7BF1D0E9}"/>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07950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our photo righ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5D216852-8785-554A-B615-12AA70FD98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3482" cy="6858000"/>
          </a:xfrm>
          <a:prstGeom prst="rect">
            <a:avLst/>
          </a:prstGeom>
        </p:spPr>
      </p:pic>
      <p:sp>
        <p:nvSpPr>
          <p:cNvPr id="3" name="Picture Placeholder 2">
            <a:extLst>
              <a:ext uri="{FF2B5EF4-FFF2-40B4-BE49-F238E27FC236}">
                <a16:creationId xmlns:a16="http://schemas.microsoft.com/office/drawing/2014/main" id="{AE8D3697-AA9F-A04E-9DAF-0836CA019BA6}"/>
              </a:ext>
            </a:extLst>
          </p:cNvPr>
          <p:cNvSpPr>
            <a:spLocks noGrp="1"/>
          </p:cNvSpPr>
          <p:nvPr>
            <p:ph type="pic" idx="1" hasCustomPrompt="1"/>
          </p:nvPr>
        </p:nvSpPr>
        <p:spPr>
          <a:xfrm>
            <a:off x="6093482"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4" name="Text Placeholder 11">
            <a:extLst>
              <a:ext uri="{FF2B5EF4-FFF2-40B4-BE49-F238E27FC236}">
                <a16:creationId xmlns:a16="http://schemas.microsoft.com/office/drawing/2014/main" id="{6D77EB3B-EA1F-9D40-9EBC-22E49DC23049}"/>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Your photo slide</a:t>
            </a:r>
          </a:p>
        </p:txBody>
      </p:sp>
      <p:sp>
        <p:nvSpPr>
          <p:cNvPr id="5" name="Text Placeholder 14">
            <a:extLst>
              <a:ext uri="{FF2B5EF4-FFF2-40B4-BE49-F238E27FC236}">
                <a16:creationId xmlns:a16="http://schemas.microsoft.com/office/drawing/2014/main" id="{E03F2D4C-3C26-8949-9485-204830E574A0}"/>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41441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our photo lef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34F1EAF3-1BB9-C744-AD4F-3B7F11B379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8518" y="0"/>
            <a:ext cx="6093482" cy="6858000"/>
          </a:xfrm>
          <a:prstGeom prst="rect">
            <a:avLst/>
          </a:prstGeom>
        </p:spPr>
      </p:pic>
      <p:sp>
        <p:nvSpPr>
          <p:cNvPr id="2" name="Picture Placeholder 2">
            <a:extLst>
              <a:ext uri="{FF2B5EF4-FFF2-40B4-BE49-F238E27FC236}">
                <a16:creationId xmlns:a16="http://schemas.microsoft.com/office/drawing/2014/main" id="{AE8D3697-AA9F-A04E-9DAF-0836CA019BA6}"/>
              </a:ext>
            </a:extLst>
          </p:cNvPr>
          <p:cNvSpPr>
            <a:spLocks noGrp="1"/>
          </p:cNvSpPr>
          <p:nvPr>
            <p:ph type="pic" idx="1" hasCustomPrompt="1"/>
          </p:nvPr>
        </p:nvSpPr>
        <p:spPr>
          <a:xfrm>
            <a:off x="0"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4" name="Text Placeholder 11">
            <a:extLst>
              <a:ext uri="{FF2B5EF4-FFF2-40B4-BE49-F238E27FC236}">
                <a16:creationId xmlns:a16="http://schemas.microsoft.com/office/drawing/2014/main" id="{FE3F6BBE-7DB1-454B-AA2B-C074CFDC6AB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tx1"/>
                </a:solidFill>
              </a:defRPr>
            </a:lvl1pPr>
          </a:lstStyle>
          <a:p>
            <a:pPr lvl="0"/>
            <a:r>
              <a:rPr lang="en-US" dirty="0"/>
              <a:t>2. Your photo slide</a:t>
            </a:r>
          </a:p>
        </p:txBody>
      </p:sp>
      <p:sp>
        <p:nvSpPr>
          <p:cNvPr id="5" name="Text Placeholder 14">
            <a:extLst>
              <a:ext uri="{FF2B5EF4-FFF2-40B4-BE49-F238E27FC236}">
                <a16:creationId xmlns:a16="http://schemas.microsoft.com/office/drawing/2014/main" id="{DAB0BDA9-2A89-F340-A4FC-4B70DC36E6A7}"/>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8520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0A6071FB-08E7-714D-BAB9-AC9C9DA3CE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169A8169-B471-B146-ABE1-644DB49DE83E}"/>
              </a:ext>
            </a:extLst>
          </p:cNvPr>
          <p:cNvGrpSpPr/>
          <p:nvPr userDrawn="1"/>
        </p:nvGrpSpPr>
        <p:grpSpPr>
          <a:xfrm>
            <a:off x="0" y="6322219"/>
            <a:ext cx="12192000" cy="377731"/>
            <a:chOff x="0" y="6322219"/>
            <a:chExt cx="12192000" cy="377731"/>
          </a:xfrm>
        </p:grpSpPr>
        <p:cxnSp>
          <p:nvCxnSpPr>
            <p:cNvPr id="7" name="Straight Connector 6">
              <a:extLst>
                <a:ext uri="{FF2B5EF4-FFF2-40B4-BE49-F238E27FC236}">
                  <a16:creationId xmlns:a16="http://schemas.microsoft.com/office/drawing/2014/main" id="{197F88CC-9DE1-2F45-8346-6C03DBC6F6F2}"/>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F473E4-181D-6D4E-A80E-8686B8F4756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9" name="Text Placeholder 11">
            <a:extLst>
              <a:ext uri="{FF2B5EF4-FFF2-40B4-BE49-F238E27FC236}">
                <a16:creationId xmlns:a16="http://schemas.microsoft.com/office/drawing/2014/main" id="{45E8EF47-8202-E445-ABF9-087BD8E0C4B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Conclusion slide</a:t>
            </a:r>
          </a:p>
        </p:txBody>
      </p:sp>
      <p:sp>
        <p:nvSpPr>
          <p:cNvPr id="10" name="Text Placeholder 14">
            <a:extLst>
              <a:ext uri="{FF2B5EF4-FFF2-40B4-BE49-F238E27FC236}">
                <a16:creationId xmlns:a16="http://schemas.microsoft.com/office/drawing/2014/main" id="{F0531FDB-2C54-6A46-9D64-BF75838FDEE8}"/>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reiterate your objective and how you arrived here. Sum up with a small number of key points:</a:t>
            </a:r>
          </a:p>
          <a:p>
            <a:pPr lvl="0"/>
            <a:endParaRPr lang="en-US" dirty="0"/>
          </a:p>
        </p:txBody>
      </p:sp>
      <p:sp>
        <p:nvSpPr>
          <p:cNvPr id="11" name="Text Placeholder 20">
            <a:extLst>
              <a:ext uri="{FF2B5EF4-FFF2-40B4-BE49-F238E27FC236}">
                <a16:creationId xmlns:a16="http://schemas.microsoft.com/office/drawing/2014/main" id="{6DD0CBE7-A1A4-2C4B-8E50-B76B9821AB00}"/>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tx1"/>
                </a:solidFill>
              </a:defRPr>
            </a:lvl1pPr>
          </a:lstStyle>
          <a:p>
            <a:pPr lvl="0"/>
            <a:r>
              <a:rPr lang="en-US" dirty="0"/>
              <a:t>First key point</a:t>
            </a:r>
          </a:p>
          <a:p>
            <a:pPr lvl="0"/>
            <a:r>
              <a:rPr lang="en-US" dirty="0"/>
              <a:t>Second key point</a:t>
            </a:r>
          </a:p>
          <a:p>
            <a:pPr lvl="0"/>
            <a:r>
              <a:rPr lang="en-US" dirty="0"/>
              <a:t>Third key point</a:t>
            </a:r>
          </a:p>
        </p:txBody>
      </p:sp>
    </p:spTree>
    <p:extLst>
      <p:ext uri="{BB962C8B-B14F-4D97-AF65-F5344CB8AC3E}">
        <p14:creationId xmlns:p14="http://schemas.microsoft.com/office/powerpoint/2010/main" val="111398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8DEF6950-7CA8-7245-AA06-02F833376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127A883F-C6A9-DE40-A14D-DEDF21063B7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Questions slide</a:t>
            </a:r>
          </a:p>
        </p:txBody>
      </p:sp>
      <p:sp>
        <p:nvSpPr>
          <p:cNvPr id="11" name="Text Placeholder 14">
            <a:extLst>
              <a:ext uri="{FF2B5EF4-FFF2-40B4-BE49-F238E27FC236}">
                <a16:creationId xmlns:a16="http://schemas.microsoft.com/office/drawing/2014/main" id="{0859654C-7376-EA45-9B34-E08ED274A48D}"/>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tx1"/>
                </a:solidFill>
              </a:defRPr>
            </a:lvl1pPr>
          </a:lstStyle>
          <a:p>
            <a:r>
              <a:rPr lang="en-US" dirty="0"/>
              <a:t>Use this slide to open up your topic to your audience. Allow your audience to offer feedback and ask questions</a:t>
            </a:r>
          </a:p>
          <a:p>
            <a:pPr lvl="0"/>
            <a:endParaRPr lang="en-US" dirty="0"/>
          </a:p>
        </p:txBody>
      </p:sp>
    </p:spTree>
    <p:extLst>
      <p:ext uri="{BB962C8B-B14F-4D97-AF65-F5344CB8AC3E}">
        <p14:creationId xmlns:p14="http://schemas.microsoft.com/office/powerpoint/2010/main" val="108430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27" name="Picture 26" descr="A picture containing drawing&#10;&#10;Description automatically generated">
            <a:extLst>
              <a:ext uri="{FF2B5EF4-FFF2-40B4-BE49-F238E27FC236}">
                <a16:creationId xmlns:a16="http://schemas.microsoft.com/office/drawing/2014/main" id="{6873537F-07A7-5A46-AC01-F3D5F3B65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07F1E00E-0CF9-4D42-9104-FEE2A9A083BA}"/>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Get in touch</a:t>
            </a:r>
          </a:p>
        </p:txBody>
      </p:sp>
      <p:sp>
        <p:nvSpPr>
          <p:cNvPr id="11" name="Text Placeholder 14">
            <a:extLst>
              <a:ext uri="{FF2B5EF4-FFF2-40B4-BE49-F238E27FC236}">
                <a16:creationId xmlns:a16="http://schemas.microsoft.com/office/drawing/2014/main" id="{86C0EABB-A71D-0840-BDAC-2EECEAF7ADFF}"/>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tx1"/>
                </a:solidFill>
              </a:defRPr>
            </a:lvl1pPr>
          </a:lstStyle>
          <a:p>
            <a:r>
              <a:rPr lang="en-US" dirty="0"/>
              <a:t>Add your contact details so your audience can get in touch with you later. If you have a web address, social media or useful intranet page, add the details here.</a:t>
            </a:r>
          </a:p>
          <a:p>
            <a:pPr lvl="0"/>
            <a:endParaRPr lang="en-US" dirty="0"/>
          </a:p>
        </p:txBody>
      </p:sp>
      <p:sp>
        <p:nvSpPr>
          <p:cNvPr id="12" name="Text Placeholder 14">
            <a:extLst>
              <a:ext uri="{FF2B5EF4-FFF2-40B4-BE49-F238E27FC236}">
                <a16:creationId xmlns:a16="http://schemas.microsoft.com/office/drawing/2014/main" id="{71B961FA-04C5-DD45-8DAD-EC2018A9242A}"/>
              </a:ext>
            </a:extLst>
          </p:cNvPr>
          <p:cNvSpPr>
            <a:spLocks noGrp="1"/>
          </p:cNvSpPr>
          <p:nvPr>
            <p:ph type="body" sz="quarter" idx="12" hasCustomPrompt="1"/>
          </p:nvPr>
        </p:nvSpPr>
        <p:spPr>
          <a:xfrm>
            <a:off x="785930" y="2572202"/>
            <a:ext cx="1509529" cy="319442"/>
          </a:xfrm>
          <a:prstGeom prst="rect">
            <a:avLst/>
          </a:prstGeom>
        </p:spPr>
        <p:txBody>
          <a:bodyPr/>
          <a:lstStyle>
            <a:lvl1pPr marL="0" indent="0">
              <a:lnSpc>
                <a:spcPct val="100000"/>
              </a:lnSpc>
              <a:buNone/>
              <a:defRPr sz="1400" b="1">
                <a:solidFill>
                  <a:schemeClr val="tx1"/>
                </a:solidFill>
              </a:defRPr>
            </a:lvl1pPr>
          </a:lstStyle>
          <a:p>
            <a:r>
              <a:rPr lang="en-US" dirty="0"/>
              <a:t>Contact name:</a:t>
            </a:r>
          </a:p>
          <a:p>
            <a:endParaRPr lang="en-US" dirty="0"/>
          </a:p>
          <a:p>
            <a:pPr lvl="0"/>
            <a:endParaRPr lang="en-US" dirty="0"/>
          </a:p>
        </p:txBody>
      </p:sp>
      <p:sp>
        <p:nvSpPr>
          <p:cNvPr id="15" name="Text Placeholder 14">
            <a:extLst>
              <a:ext uri="{FF2B5EF4-FFF2-40B4-BE49-F238E27FC236}">
                <a16:creationId xmlns:a16="http://schemas.microsoft.com/office/drawing/2014/main" id="{37F975C4-0CD7-D648-B56A-2CD4D014932C}"/>
              </a:ext>
            </a:extLst>
          </p:cNvPr>
          <p:cNvSpPr>
            <a:spLocks noGrp="1"/>
          </p:cNvSpPr>
          <p:nvPr>
            <p:ph type="body" sz="quarter" idx="14" hasCustomPrompt="1"/>
          </p:nvPr>
        </p:nvSpPr>
        <p:spPr>
          <a:xfrm>
            <a:off x="785930" y="3019942"/>
            <a:ext cx="1509529" cy="319442"/>
          </a:xfrm>
          <a:prstGeom prst="rect">
            <a:avLst/>
          </a:prstGeom>
        </p:spPr>
        <p:txBody>
          <a:bodyPr/>
          <a:lstStyle>
            <a:lvl1pPr marL="0" indent="0">
              <a:lnSpc>
                <a:spcPct val="100000"/>
              </a:lnSpc>
              <a:buNone/>
              <a:defRPr sz="1400" b="1">
                <a:solidFill>
                  <a:schemeClr val="tx1"/>
                </a:solidFill>
              </a:defRPr>
            </a:lvl1pPr>
          </a:lstStyle>
          <a:p>
            <a:r>
              <a:rPr lang="en-US" dirty="0"/>
              <a:t>Address:</a:t>
            </a:r>
          </a:p>
          <a:p>
            <a:endParaRPr lang="en-US" dirty="0"/>
          </a:p>
          <a:p>
            <a:pPr lvl="0"/>
            <a:endParaRPr lang="en-US" dirty="0"/>
          </a:p>
        </p:txBody>
      </p:sp>
      <p:sp>
        <p:nvSpPr>
          <p:cNvPr id="16" name="Text Placeholder 14">
            <a:extLst>
              <a:ext uri="{FF2B5EF4-FFF2-40B4-BE49-F238E27FC236}">
                <a16:creationId xmlns:a16="http://schemas.microsoft.com/office/drawing/2014/main" id="{B81D969B-D2DD-7741-A687-7752768812CA}"/>
              </a:ext>
            </a:extLst>
          </p:cNvPr>
          <p:cNvSpPr>
            <a:spLocks noGrp="1"/>
          </p:cNvSpPr>
          <p:nvPr>
            <p:ph type="body" sz="quarter" idx="15" hasCustomPrompt="1"/>
          </p:nvPr>
        </p:nvSpPr>
        <p:spPr>
          <a:xfrm>
            <a:off x="785930" y="3448764"/>
            <a:ext cx="1509529" cy="319442"/>
          </a:xfrm>
          <a:prstGeom prst="rect">
            <a:avLst/>
          </a:prstGeom>
        </p:spPr>
        <p:txBody>
          <a:bodyPr/>
          <a:lstStyle>
            <a:lvl1pPr marL="0" indent="0">
              <a:lnSpc>
                <a:spcPct val="100000"/>
              </a:lnSpc>
              <a:buNone/>
              <a:defRPr sz="1400" b="1">
                <a:solidFill>
                  <a:schemeClr val="tx1"/>
                </a:solidFill>
              </a:defRPr>
            </a:lvl1pPr>
          </a:lstStyle>
          <a:p>
            <a:r>
              <a:rPr lang="en-US" dirty="0"/>
              <a:t>E:</a:t>
            </a:r>
          </a:p>
          <a:p>
            <a:endParaRPr lang="en-US" dirty="0"/>
          </a:p>
          <a:p>
            <a:pPr lvl="0"/>
            <a:endParaRPr lang="en-US" dirty="0"/>
          </a:p>
        </p:txBody>
      </p:sp>
      <p:sp>
        <p:nvSpPr>
          <p:cNvPr id="17" name="Text Placeholder 14">
            <a:extLst>
              <a:ext uri="{FF2B5EF4-FFF2-40B4-BE49-F238E27FC236}">
                <a16:creationId xmlns:a16="http://schemas.microsoft.com/office/drawing/2014/main" id="{08CE6BD4-A859-494E-B1AE-2A722E94A1AF}"/>
              </a:ext>
            </a:extLst>
          </p:cNvPr>
          <p:cNvSpPr>
            <a:spLocks noGrp="1"/>
          </p:cNvSpPr>
          <p:nvPr>
            <p:ph type="body" sz="quarter" idx="16" hasCustomPrompt="1"/>
          </p:nvPr>
        </p:nvSpPr>
        <p:spPr>
          <a:xfrm>
            <a:off x="785930" y="3902811"/>
            <a:ext cx="1509529" cy="319442"/>
          </a:xfrm>
          <a:prstGeom prst="rect">
            <a:avLst/>
          </a:prstGeom>
        </p:spPr>
        <p:txBody>
          <a:bodyPr/>
          <a:lstStyle>
            <a:lvl1pPr marL="0" indent="0">
              <a:lnSpc>
                <a:spcPct val="100000"/>
              </a:lnSpc>
              <a:buNone/>
              <a:defRPr sz="1400" b="1">
                <a:solidFill>
                  <a:schemeClr val="tx1"/>
                </a:solidFill>
              </a:defRPr>
            </a:lvl1pPr>
          </a:lstStyle>
          <a:p>
            <a:r>
              <a:rPr lang="en-US" dirty="0"/>
              <a:t>T:</a:t>
            </a:r>
          </a:p>
          <a:p>
            <a:endParaRPr lang="en-US" dirty="0"/>
          </a:p>
          <a:p>
            <a:pPr lvl="0"/>
            <a:endParaRPr lang="en-US" dirty="0"/>
          </a:p>
        </p:txBody>
      </p:sp>
      <p:sp>
        <p:nvSpPr>
          <p:cNvPr id="18" name="Text Placeholder 14">
            <a:extLst>
              <a:ext uri="{FF2B5EF4-FFF2-40B4-BE49-F238E27FC236}">
                <a16:creationId xmlns:a16="http://schemas.microsoft.com/office/drawing/2014/main" id="{10F382EA-A589-3D4D-A438-CDF1671A03AC}"/>
              </a:ext>
            </a:extLst>
          </p:cNvPr>
          <p:cNvSpPr>
            <a:spLocks noGrp="1"/>
          </p:cNvSpPr>
          <p:nvPr>
            <p:ph type="body" sz="quarter" idx="17" hasCustomPrompt="1"/>
          </p:nvPr>
        </p:nvSpPr>
        <p:spPr>
          <a:xfrm>
            <a:off x="785930" y="4344246"/>
            <a:ext cx="1509529" cy="319442"/>
          </a:xfrm>
          <a:prstGeom prst="rect">
            <a:avLst/>
          </a:prstGeom>
        </p:spPr>
        <p:txBody>
          <a:bodyPr/>
          <a:lstStyle>
            <a:lvl1pPr marL="0" indent="0">
              <a:lnSpc>
                <a:spcPct val="100000"/>
              </a:lnSpc>
              <a:buNone/>
              <a:defRPr sz="1400" b="1">
                <a:solidFill>
                  <a:schemeClr val="tx1"/>
                </a:solidFill>
              </a:defRPr>
            </a:lvl1pPr>
          </a:lstStyle>
          <a:p>
            <a:r>
              <a:rPr lang="en-US" dirty="0"/>
              <a:t>W:</a:t>
            </a:r>
          </a:p>
          <a:p>
            <a:endParaRPr lang="en-US" dirty="0"/>
          </a:p>
          <a:p>
            <a:pPr lvl="0"/>
            <a:endParaRPr lang="en-US" dirty="0"/>
          </a:p>
        </p:txBody>
      </p:sp>
      <p:sp>
        <p:nvSpPr>
          <p:cNvPr id="19" name="Text Placeholder 14">
            <a:extLst>
              <a:ext uri="{FF2B5EF4-FFF2-40B4-BE49-F238E27FC236}">
                <a16:creationId xmlns:a16="http://schemas.microsoft.com/office/drawing/2014/main" id="{7D3E4A17-05DB-9846-9982-48713F886F79}"/>
              </a:ext>
            </a:extLst>
          </p:cNvPr>
          <p:cNvSpPr>
            <a:spLocks noGrp="1"/>
          </p:cNvSpPr>
          <p:nvPr>
            <p:ph type="body" sz="quarter" idx="18" hasCustomPrompt="1"/>
          </p:nvPr>
        </p:nvSpPr>
        <p:spPr>
          <a:xfrm>
            <a:off x="785930" y="4773068"/>
            <a:ext cx="1509529" cy="319442"/>
          </a:xfrm>
          <a:prstGeom prst="rect">
            <a:avLst/>
          </a:prstGeom>
        </p:spPr>
        <p:txBody>
          <a:bodyPr/>
          <a:lstStyle>
            <a:lvl1pPr marL="0" indent="0">
              <a:lnSpc>
                <a:spcPct val="100000"/>
              </a:lnSpc>
              <a:buNone/>
              <a:defRPr sz="1400" b="1">
                <a:solidFill>
                  <a:schemeClr val="tx1"/>
                </a:solidFill>
              </a:defRPr>
            </a:lvl1pPr>
          </a:lstStyle>
          <a:p>
            <a:r>
              <a:rPr lang="en-US" dirty="0"/>
              <a:t>Social:</a:t>
            </a:r>
          </a:p>
          <a:p>
            <a:endParaRPr lang="en-US" dirty="0"/>
          </a:p>
          <a:p>
            <a:pPr lvl="0"/>
            <a:endParaRPr lang="en-US" dirty="0"/>
          </a:p>
        </p:txBody>
      </p:sp>
      <p:sp>
        <p:nvSpPr>
          <p:cNvPr id="20" name="Text Placeholder 14">
            <a:extLst>
              <a:ext uri="{FF2B5EF4-FFF2-40B4-BE49-F238E27FC236}">
                <a16:creationId xmlns:a16="http://schemas.microsoft.com/office/drawing/2014/main" id="{BCFEBF61-E302-3A4C-9101-A7077215E329}"/>
              </a:ext>
            </a:extLst>
          </p:cNvPr>
          <p:cNvSpPr>
            <a:spLocks noGrp="1"/>
          </p:cNvSpPr>
          <p:nvPr>
            <p:ph type="body" sz="quarter" idx="19" hasCustomPrompt="1"/>
          </p:nvPr>
        </p:nvSpPr>
        <p:spPr>
          <a:xfrm>
            <a:off x="2450768" y="2572202"/>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1" name="Text Placeholder 14">
            <a:extLst>
              <a:ext uri="{FF2B5EF4-FFF2-40B4-BE49-F238E27FC236}">
                <a16:creationId xmlns:a16="http://schemas.microsoft.com/office/drawing/2014/main" id="{477C0474-5236-4442-AB6F-9CDB7EB4513D}"/>
              </a:ext>
            </a:extLst>
          </p:cNvPr>
          <p:cNvSpPr>
            <a:spLocks noGrp="1"/>
          </p:cNvSpPr>
          <p:nvPr>
            <p:ph type="body" sz="quarter" idx="20" hasCustomPrompt="1"/>
          </p:nvPr>
        </p:nvSpPr>
        <p:spPr>
          <a:xfrm>
            <a:off x="2450768" y="3019942"/>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2" name="Text Placeholder 14">
            <a:extLst>
              <a:ext uri="{FF2B5EF4-FFF2-40B4-BE49-F238E27FC236}">
                <a16:creationId xmlns:a16="http://schemas.microsoft.com/office/drawing/2014/main" id="{CECA5BF1-80F4-CE45-BB6C-D8A351AF4C80}"/>
              </a:ext>
            </a:extLst>
          </p:cNvPr>
          <p:cNvSpPr>
            <a:spLocks noGrp="1"/>
          </p:cNvSpPr>
          <p:nvPr>
            <p:ph type="body" sz="quarter" idx="21" hasCustomPrompt="1"/>
          </p:nvPr>
        </p:nvSpPr>
        <p:spPr>
          <a:xfrm>
            <a:off x="2450768" y="3448764"/>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3" name="Text Placeholder 14">
            <a:extLst>
              <a:ext uri="{FF2B5EF4-FFF2-40B4-BE49-F238E27FC236}">
                <a16:creationId xmlns:a16="http://schemas.microsoft.com/office/drawing/2014/main" id="{A75B8331-7D35-AC49-8418-BA96078E801D}"/>
              </a:ext>
            </a:extLst>
          </p:cNvPr>
          <p:cNvSpPr>
            <a:spLocks noGrp="1"/>
          </p:cNvSpPr>
          <p:nvPr>
            <p:ph type="body" sz="quarter" idx="22" hasCustomPrompt="1"/>
          </p:nvPr>
        </p:nvSpPr>
        <p:spPr>
          <a:xfrm>
            <a:off x="2450768" y="3902811"/>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4" name="Text Placeholder 14">
            <a:extLst>
              <a:ext uri="{FF2B5EF4-FFF2-40B4-BE49-F238E27FC236}">
                <a16:creationId xmlns:a16="http://schemas.microsoft.com/office/drawing/2014/main" id="{C0501B41-A82D-D140-AFDA-96B73E25410C}"/>
              </a:ext>
            </a:extLst>
          </p:cNvPr>
          <p:cNvSpPr>
            <a:spLocks noGrp="1"/>
          </p:cNvSpPr>
          <p:nvPr>
            <p:ph type="body" sz="quarter" idx="23" hasCustomPrompt="1"/>
          </p:nvPr>
        </p:nvSpPr>
        <p:spPr>
          <a:xfrm>
            <a:off x="2450768" y="4344246"/>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5" name="Text Placeholder 14">
            <a:extLst>
              <a:ext uri="{FF2B5EF4-FFF2-40B4-BE49-F238E27FC236}">
                <a16:creationId xmlns:a16="http://schemas.microsoft.com/office/drawing/2014/main" id="{A50BBFB9-86E9-EA41-94E8-CB96B6141EE7}"/>
              </a:ext>
            </a:extLst>
          </p:cNvPr>
          <p:cNvSpPr>
            <a:spLocks noGrp="1"/>
          </p:cNvSpPr>
          <p:nvPr>
            <p:ph type="body" sz="quarter" idx="24" hasCustomPrompt="1"/>
          </p:nvPr>
        </p:nvSpPr>
        <p:spPr>
          <a:xfrm>
            <a:off x="2450768" y="4773068"/>
            <a:ext cx="3514904" cy="31944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Insert text here</a:t>
            </a:r>
          </a:p>
          <a:p>
            <a:endParaRPr lang="en-US" dirty="0"/>
          </a:p>
          <a:p>
            <a:pPr lvl="0"/>
            <a:endParaRPr lang="en-US" dirty="0"/>
          </a:p>
        </p:txBody>
      </p:sp>
    </p:spTree>
    <p:extLst>
      <p:ext uri="{BB962C8B-B14F-4D97-AF65-F5344CB8AC3E}">
        <p14:creationId xmlns:p14="http://schemas.microsoft.com/office/powerpoint/2010/main" val="182006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ke a difference layou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F22B38EA-4CD2-3946-A466-DB6ECF75F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690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layout">
    <p:spTree>
      <p:nvGrpSpPr>
        <p:cNvPr id="1" name=""/>
        <p:cNvGrpSpPr/>
        <p:nvPr/>
      </p:nvGrpSpPr>
      <p:grpSpPr>
        <a:xfrm>
          <a:off x="0" y="0"/>
          <a:ext cx="0" cy="0"/>
          <a:chOff x="0" y="0"/>
          <a:chExt cx="0" cy="0"/>
        </a:xfrm>
      </p:grpSpPr>
      <p:pic>
        <p:nvPicPr>
          <p:cNvPr id="4" name="Picture 3" descr="A group of people walking down a street&#10;&#10;Description automatically generated">
            <a:extLst>
              <a:ext uri="{FF2B5EF4-FFF2-40B4-BE49-F238E27FC236}">
                <a16:creationId xmlns:a16="http://schemas.microsoft.com/office/drawing/2014/main" id="{DF8CEAC0-D252-F246-8E1B-C5A1F65BE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42009"/>
            <a:ext cx="12192000" cy="748365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A18F907-DE5B-1F43-A9C5-E84B557552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253070"/>
            <a:ext cx="12192000" cy="1604930"/>
          </a:xfrm>
          <a:prstGeom prst="rect">
            <a:avLst/>
          </a:prstGeom>
        </p:spPr>
      </p:pic>
      <p:pic>
        <p:nvPicPr>
          <p:cNvPr id="12" name="Picture 11">
            <a:extLst>
              <a:ext uri="{FF2B5EF4-FFF2-40B4-BE49-F238E27FC236}">
                <a16:creationId xmlns:a16="http://schemas.microsoft.com/office/drawing/2014/main" id="{0BE40318-DFA4-D243-831D-837C8432DA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05852" y="5695637"/>
            <a:ext cx="1826259" cy="719796"/>
          </a:xfrm>
          <a:prstGeom prst="rect">
            <a:avLst/>
          </a:prstGeom>
        </p:spPr>
      </p:pic>
      <p:sp>
        <p:nvSpPr>
          <p:cNvPr id="14" name="Text Placeholder 1">
            <a:extLst>
              <a:ext uri="{FF2B5EF4-FFF2-40B4-BE49-F238E27FC236}">
                <a16:creationId xmlns:a16="http://schemas.microsoft.com/office/drawing/2014/main" id="{D6A6C546-01D8-B848-9C87-91E17FDDF0D5}"/>
              </a:ext>
            </a:extLst>
          </p:cNvPr>
          <p:cNvSpPr>
            <a:spLocks noGrp="1"/>
          </p:cNvSpPr>
          <p:nvPr>
            <p:ph type="body" sz="quarter" idx="10" hasCustomPrompt="1"/>
          </p:nvPr>
        </p:nvSpPr>
        <p:spPr>
          <a:xfrm>
            <a:off x="806067" y="5589086"/>
            <a:ext cx="7267575" cy="673100"/>
          </a:xfrm>
          <a:prstGeom prst="rect">
            <a:avLst/>
          </a:prstGeom>
        </p:spPr>
        <p:txBody>
          <a:bodyPr/>
          <a:lstStyle>
            <a:lvl1pPr marL="0" indent="0">
              <a:buNone/>
              <a:defRPr sz="2800" b="1">
                <a:solidFill>
                  <a:schemeClr val="tx1"/>
                </a:solidFill>
              </a:defRPr>
            </a:lvl1pPr>
          </a:lstStyle>
          <a:p>
            <a:r>
              <a:rPr lang="en-US" dirty="0"/>
              <a:t>Add the title of your presentation here</a:t>
            </a:r>
          </a:p>
        </p:txBody>
      </p:sp>
    </p:spTree>
    <p:extLst>
      <p:ext uri="{BB962C8B-B14F-4D97-AF65-F5344CB8AC3E}">
        <p14:creationId xmlns:p14="http://schemas.microsoft.com/office/powerpoint/2010/main" val="3278793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B41A0D-1EAD-1942-BA26-F2989B6151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1015" y="2981660"/>
            <a:ext cx="2269970" cy="894679"/>
          </a:xfrm>
          <a:prstGeom prst="rect">
            <a:avLst/>
          </a:prstGeom>
        </p:spPr>
      </p:pic>
    </p:spTree>
    <p:extLst>
      <p:ext uri="{BB962C8B-B14F-4D97-AF65-F5344CB8AC3E}">
        <p14:creationId xmlns:p14="http://schemas.microsoft.com/office/powerpoint/2010/main" val="2756759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chevron)">
    <p:spTree>
      <p:nvGrpSpPr>
        <p:cNvPr id="1" name=""/>
        <p:cNvGrpSpPr/>
        <p:nvPr/>
      </p:nvGrpSpPr>
      <p:grpSpPr>
        <a:xfrm>
          <a:off x="0" y="0"/>
          <a:ext cx="0" cy="0"/>
          <a:chOff x="0" y="0"/>
          <a:chExt cx="0" cy="0"/>
        </a:xfrm>
      </p:grpSpPr>
      <p:cxnSp>
        <p:nvCxnSpPr>
          <p:cNvPr id="7" name="Straight Connector 6"/>
          <p:cNvCxnSpPr/>
          <p:nvPr/>
        </p:nvCxnSpPr>
        <p:spPr>
          <a:xfrm>
            <a:off x="628651" y="1004888"/>
            <a:ext cx="11004549"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512235" y="458726"/>
            <a:ext cx="10543965" cy="448475"/>
          </a:xfrm>
          <a:prstGeom prst="rect">
            <a:avLst/>
          </a:prstGeom>
        </p:spPr>
        <p:txBody>
          <a:bodyPr/>
          <a:lstStyle>
            <a:lvl1pPr>
              <a:defRPr baseline="0">
                <a:solidFill>
                  <a:srgbClr val="D7DF23"/>
                </a:solidFill>
              </a:defRPr>
            </a:lvl1pPr>
          </a:lstStyle>
          <a:p>
            <a:r>
              <a:rPr lang="en-US" dirty="0"/>
              <a:t>CONTENTS</a:t>
            </a:r>
            <a:endParaRPr lang="en-GB" dirty="0"/>
          </a:p>
        </p:txBody>
      </p:sp>
      <p:sp>
        <p:nvSpPr>
          <p:cNvPr id="11" name="Content Placeholder 2"/>
          <p:cNvSpPr>
            <a:spLocks noGrp="1"/>
          </p:cNvSpPr>
          <p:nvPr>
            <p:ph idx="11" hasCustomPrompt="1"/>
          </p:nvPr>
        </p:nvSpPr>
        <p:spPr>
          <a:xfrm>
            <a:off x="512233" y="1347108"/>
            <a:ext cx="7954967" cy="4506686"/>
          </a:xfrm>
          <a:prstGeom prst="rect">
            <a:avLst/>
          </a:prstGeom>
        </p:spPr>
        <p:txBody>
          <a:bodyPr/>
          <a:lstStyle>
            <a:lvl1pPr marL="342900" indent="-342900">
              <a:buFont typeface="Calibri" panose="020F0502020204030204" pitchFamily="34" charset="0"/>
              <a:buChar char="‒"/>
              <a:defRPr sz="2000"/>
            </a:lvl1pPr>
            <a:lvl2pPr>
              <a:defRPr sz="2000"/>
            </a:lvl2pPr>
          </a:lstStyle>
          <a:p>
            <a:pPr lvl="0"/>
            <a:r>
              <a:rPr lang="en-US" dirty="0"/>
              <a:t>Click to add contents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9581"/>
            <a:ext cx="12165787" cy="669119"/>
          </a:xfrm>
          <a:prstGeom prst="rect">
            <a:avLst/>
          </a:prstGeom>
        </p:spPr>
      </p:pic>
    </p:spTree>
    <p:extLst>
      <p:ext uri="{BB962C8B-B14F-4D97-AF65-F5344CB8AC3E}">
        <p14:creationId xmlns:p14="http://schemas.microsoft.com/office/powerpoint/2010/main" val="2332242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016F-7088-4CF6-8D2D-5C4C51DD54E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2DAE7D-7CB7-471F-B798-C79BCD81AD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15845B-BA4D-4583-86D0-66CCD9EC96B4}"/>
              </a:ext>
            </a:extLst>
          </p:cNvPr>
          <p:cNvSpPr>
            <a:spLocks noGrp="1"/>
          </p:cNvSpPr>
          <p:nvPr>
            <p:ph type="dt" sz="half" idx="10"/>
          </p:nvPr>
        </p:nvSpPr>
        <p:spPr>
          <a:xfrm>
            <a:off x="838200" y="6356350"/>
            <a:ext cx="2743200" cy="365125"/>
          </a:xfrm>
          <a:prstGeom prst="rect">
            <a:avLst/>
          </a:prstGeom>
        </p:spPr>
        <p:txBody>
          <a:bodyPr/>
          <a:lstStyle/>
          <a:p>
            <a:fld id="{2DCA0D40-4047-4C15-A32C-72FF72B78CF6}" type="datetimeFigureOut">
              <a:rPr lang="en-GB" smtClean="0"/>
              <a:t>14/09/2020</a:t>
            </a:fld>
            <a:endParaRPr lang="en-GB"/>
          </a:p>
        </p:txBody>
      </p:sp>
      <p:sp>
        <p:nvSpPr>
          <p:cNvPr id="5" name="Footer Placeholder 4">
            <a:extLst>
              <a:ext uri="{FF2B5EF4-FFF2-40B4-BE49-F238E27FC236}">
                <a16:creationId xmlns:a16="http://schemas.microsoft.com/office/drawing/2014/main" id="{C4FBF061-2243-4899-AB5C-99D22A5F8E8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E1F3AC-F2D4-414B-AF9B-153B2BCE6697}"/>
              </a:ext>
            </a:extLst>
          </p:cNvPr>
          <p:cNvSpPr>
            <a:spLocks noGrp="1"/>
          </p:cNvSpPr>
          <p:nvPr>
            <p:ph type="sldNum" sz="quarter" idx="12"/>
          </p:nvPr>
        </p:nvSpPr>
        <p:spPr>
          <a:xfrm>
            <a:off x="8610600" y="6356350"/>
            <a:ext cx="2743200" cy="365125"/>
          </a:xfrm>
          <a:prstGeom prst="rect">
            <a:avLst/>
          </a:prstGeom>
        </p:spPr>
        <p:txBody>
          <a:bodyPr/>
          <a:lstStyle/>
          <a:p>
            <a:fld id="{22F01833-D07A-4E75-B9CD-46501EDA4B12}" type="slidenum">
              <a:rPr lang="en-GB" smtClean="0"/>
              <a:t>‹#›</a:t>
            </a:fld>
            <a:endParaRPr lang="en-GB"/>
          </a:p>
        </p:txBody>
      </p:sp>
    </p:spTree>
    <p:extLst>
      <p:ext uri="{BB962C8B-B14F-4D97-AF65-F5344CB8AC3E}">
        <p14:creationId xmlns:p14="http://schemas.microsoft.com/office/powerpoint/2010/main" val="88759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ieve in people slide">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772E3274-3BF4-C649-8FF1-94F11AD6E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178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ues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037DCE-795A-9648-8851-313ED62C2874}"/>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3F9C5003-1F20-E140-A640-F92DD73C887E}"/>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F605819-B68D-A941-9B37-0A83A0484F55}"/>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pic>
        <p:nvPicPr>
          <p:cNvPr id="3" name="Picture 2">
            <a:extLst>
              <a:ext uri="{FF2B5EF4-FFF2-40B4-BE49-F238E27FC236}">
                <a16:creationId xmlns:a16="http://schemas.microsoft.com/office/drawing/2014/main" id="{3B7161BF-1B2A-1941-B8BA-DC861B466D9A}"/>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738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layou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3B5D0FC-B5BE-2642-A33D-6D8FCF000287}"/>
              </a:ext>
            </a:extLst>
          </p:cNvPr>
          <p:cNvGrpSpPr/>
          <p:nvPr userDrawn="1"/>
        </p:nvGrpSpPr>
        <p:grpSpPr>
          <a:xfrm>
            <a:off x="0" y="6322219"/>
            <a:ext cx="12192000" cy="377731"/>
            <a:chOff x="0" y="6322219"/>
            <a:chExt cx="12192000" cy="377731"/>
          </a:xfrm>
        </p:grpSpPr>
        <p:cxnSp>
          <p:nvCxnSpPr>
            <p:cNvPr id="23" name="Straight Connector 22">
              <a:extLst>
                <a:ext uri="{FF2B5EF4-FFF2-40B4-BE49-F238E27FC236}">
                  <a16:creationId xmlns:a16="http://schemas.microsoft.com/office/drawing/2014/main" id="{9DCABD93-A329-4D4B-B4AB-E9BF4FE28E99}"/>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2AE5BD-8061-0F49-8C4C-57EF6CB6BD55}"/>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
        <p:nvSpPr>
          <p:cNvPr id="36" name="Text Placeholder 34">
            <a:extLst>
              <a:ext uri="{FF2B5EF4-FFF2-40B4-BE49-F238E27FC236}">
                <a16:creationId xmlns:a16="http://schemas.microsoft.com/office/drawing/2014/main" id="{838A4E24-BACC-D94C-B0B3-8A1D85BC103F}"/>
              </a:ext>
            </a:extLst>
          </p:cNvPr>
          <p:cNvSpPr>
            <a:spLocks noGrp="1"/>
          </p:cNvSpPr>
          <p:nvPr>
            <p:ph type="body" sz="quarter" idx="10" hasCustomPrompt="1"/>
          </p:nvPr>
        </p:nvSpPr>
        <p:spPr>
          <a:xfrm>
            <a:off x="785931" y="757139"/>
            <a:ext cx="3448050" cy="4143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tx1"/>
                </a:solidFill>
                <a:latin typeface="Century Gothic" panose="020B0502020202020204" pitchFamily="34" charset="0"/>
              </a:defRPr>
            </a:lvl1pPr>
          </a:lstStyle>
          <a:p>
            <a:r>
              <a:rPr lang="en-US" sz="2400" b="1" dirty="0">
                <a:solidFill>
                  <a:srgbClr val="5E1B6D"/>
                </a:solidFill>
                <a:latin typeface="Century Gothic" charset="0"/>
                <a:ea typeface="Century Gothic" charset="0"/>
                <a:cs typeface="Century Gothic" charset="0"/>
              </a:rPr>
              <a:t>Our team slide</a:t>
            </a:r>
          </a:p>
        </p:txBody>
      </p:sp>
      <p:sp>
        <p:nvSpPr>
          <p:cNvPr id="38" name="Text Placeholder 33">
            <a:extLst>
              <a:ext uri="{FF2B5EF4-FFF2-40B4-BE49-F238E27FC236}">
                <a16:creationId xmlns:a16="http://schemas.microsoft.com/office/drawing/2014/main" id="{2E6AE573-579E-5C45-A46C-B7C93FC3BB5F}"/>
              </a:ext>
            </a:extLst>
          </p:cNvPr>
          <p:cNvSpPr>
            <a:spLocks noGrp="1"/>
          </p:cNvSpPr>
          <p:nvPr>
            <p:ph type="body" sz="quarter" idx="12" hasCustomPrompt="1"/>
          </p:nvPr>
        </p:nvSpPr>
        <p:spPr>
          <a:xfrm>
            <a:off x="1661174"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39" name="Text Placeholder 33">
            <a:extLst>
              <a:ext uri="{FF2B5EF4-FFF2-40B4-BE49-F238E27FC236}">
                <a16:creationId xmlns:a16="http://schemas.microsoft.com/office/drawing/2014/main" id="{74A2757F-2F23-0348-A814-26E09F35C07D}"/>
              </a:ext>
            </a:extLst>
          </p:cNvPr>
          <p:cNvSpPr>
            <a:spLocks noGrp="1"/>
          </p:cNvSpPr>
          <p:nvPr>
            <p:ph type="body" sz="quarter" idx="13" hasCustomPrompt="1"/>
          </p:nvPr>
        </p:nvSpPr>
        <p:spPr>
          <a:xfrm>
            <a:off x="1661174" y="3818466"/>
            <a:ext cx="2406650" cy="198437"/>
          </a:xfrm>
          <a:prstGeom prst="rect">
            <a:avLst/>
          </a:prstGeom>
        </p:spPr>
        <p:txBody>
          <a:bodyPr/>
          <a:lstStyle>
            <a:lvl1pPr marL="0" indent="0">
              <a:buNone/>
              <a:defRPr sz="1400">
                <a:ln>
                  <a:noFill/>
                </a:ln>
                <a:solidFill>
                  <a:schemeClr val="tx1"/>
                </a:solidFill>
              </a:defRPr>
            </a:lvl1pPr>
          </a:lstStyle>
          <a:p>
            <a:r>
              <a:rPr lang="en-US" dirty="0">
                <a:solidFill>
                  <a:srgbClr val="5E1B6D"/>
                </a:solidFill>
              </a:rPr>
              <a:t>Add name here</a:t>
            </a:r>
          </a:p>
        </p:txBody>
      </p:sp>
      <p:sp>
        <p:nvSpPr>
          <p:cNvPr id="40" name="Text Placeholder 33">
            <a:extLst>
              <a:ext uri="{FF2B5EF4-FFF2-40B4-BE49-F238E27FC236}">
                <a16:creationId xmlns:a16="http://schemas.microsoft.com/office/drawing/2014/main" id="{3C5417BD-6AA5-964B-9888-10A61B143910}"/>
              </a:ext>
            </a:extLst>
          </p:cNvPr>
          <p:cNvSpPr>
            <a:spLocks noGrp="1"/>
          </p:cNvSpPr>
          <p:nvPr>
            <p:ph type="body" sz="quarter" idx="14" hasCustomPrompt="1"/>
          </p:nvPr>
        </p:nvSpPr>
        <p:spPr>
          <a:xfrm>
            <a:off x="1661174"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1" name="Text Placeholder 33">
            <a:extLst>
              <a:ext uri="{FF2B5EF4-FFF2-40B4-BE49-F238E27FC236}">
                <a16:creationId xmlns:a16="http://schemas.microsoft.com/office/drawing/2014/main" id="{5DD57B92-1AC3-214B-A066-ABA698F3BD98}"/>
              </a:ext>
            </a:extLst>
          </p:cNvPr>
          <p:cNvSpPr>
            <a:spLocks noGrp="1"/>
          </p:cNvSpPr>
          <p:nvPr>
            <p:ph type="body" sz="quarter" idx="15" hasCustomPrompt="1"/>
          </p:nvPr>
        </p:nvSpPr>
        <p:spPr>
          <a:xfrm>
            <a:off x="5366900"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2" name="Text Placeholder 33">
            <a:extLst>
              <a:ext uri="{FF2B5EF4-FFF2-40B4-BE49-F238E27FC236}">
                <a16:creationId xmlns:a16="http://schemas.microsoft.com/office/drawing/2014/main" id="{99CB5B03-74A2-5C4A-B193-6E4C6E195793}"/>
              </a:ext>
            </a:extLst>
          </p:cNvPr>
          <p:cNvSpPr>
            <a:spLocks noGrp="1"/>
          </p:cNvSpPr>
          <p:nvPr>
            <p:ph type="body" sz="quarter" idx="16" hasCustomPrompt="1"/>
          </p:nvPr>
        </p:nvSpPr>
        <p:spPr>
          <a:xfrm>
            <a:off x="5366900" y="3818466"/>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3" name="Text Placeholder 33">
            <a:extLst>
              <a:ext uri="{FF2B5EF4-FFF2-40B4-BE49-F238E27FC236}">
                <a16:creationId xmlns:a16="http://schemas.microsoft.com/office/drawing/2014/main" id="{842FD843-D23F-9542-8C40-94E52E2FB013}"/>
              </a:ext>
            </a:extLst>
          </p:cNvPr>
          <p:cNvSpPr>
            <a:spLocks noGrp="1"/>
          </p:cNvSpPr>
          <p:nvPr>
            <p:ph type="body" sz="quarter" idx="17" hasCustomPrompt="1"/>
          </p:nvPr>
        </p:nvSpPr>
        <p:spPr>
          <a:xfrm>
            <a:off x="5366900"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4" name="Text Placeholder 33">
            <a:extLst>
              <a:ext uri="{FF2B5EF4-FFF2-40B4-BE49-F238E27FC236}">
                <a16:creationId xmlns:a16="http://schemas.microsoft.com/office/drawing/2014/main" id="{AEA026B5-2A41-054F-9AF3-C954289FCB2C}"/>
              </a:ext>
            </a:extLst>
          </p:cNvPr>
          <p:cNvSpPr>
            <a:spLocks noGrp="1"/>
          </p:cNvSpPr>
          <p:nvPr>
            <p:ph type="body" sz="quarter" idx="18" hasCustomPrompt="1"/>
          </p:nvPr>
        </p:nvSpPr>
        <p:spPr>
          <a:xfrm>
            <a:off x="9048563"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5" name="Text Placeholder 33">
            <a:extLst>
              <a:ext uri="{FF2B5EF4-FFF2-40B4-BE49-F238E27FC236}">
                <a16:creationId xmlns:a16="http://schemas.microsoft.com/office/drawing/2014/main" id="{A52C628C-2A07-BC4D-A1E4-91F0F08AE184}"/>
              </a:ext>
            </a:extLst>
          </p:cNvPr>
          <p:cNvSpPr>
            <a:spLocks noGrp="1"/>
          </p:cNvSpPr>
          <p:nvPr>
            <p:ph type="body" sz="quarter" idx="19" hasCustomPrompt="1"/>
          </p:nvPr>
        </p:nvSpPr>
        <p:spPr>
          <a:xfrm>
            <a:off x="9048563" y="3818466"/>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6" name="Text Placeholder 33">
            <a:extLst>
              <a:ext uri="{FF2B5EF4-FFF2-40B4-BE49-F238E27FC236}">
                <a16:creationId xmlns:a16="http://schemas.microsoft.com/office/drawing/2014/main" id="{2C4E6348-4AD9-E945-91AB-640CBC3DF9C7}"/>
              </a:ext>
            </a:extLst>
          </p:cNvPr>
          <p:cNvSpPr>
            <a:spLocks noGrp="1"/>
          </p:cNvSpPr>
          <p:nvPr>
            <p:ph type="body" sz="quarter" idx="20" hasCustomPrompt="1"/>
          </p:nvPr>
        </p:nvSpPr>
        <p:spPr>
          <a:xfrm>
            <a:off x="9048563"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8" name="Text Placeholder 46">
            <a:extLst>
              <a:ext uri="{FF2B5EF4-FFF2-40B4-BE49-F238E27FC236}">
                <a16:creationId xmlns:a16="http://schemas.microsoft.com/office/drawing/2014/main" id="{BE372BB5-F129-7348-B705-1CB459277103}"/>
              </a:ext>
            </a:extLst>
          </p:cNvPr>
          <p:cNvSpPr>
            <a:spLocks noGrp="1"/>
          </p:cNvSpPr>
          <p:nvPr>
            <p:ph type="body" sz="quarter" idx="21" hasCustomPrompt="1"/>
          </p:nvPr>
        </p:nvSpPr>
        <p:spPr>
          <a:xfrm>
            <a:off x="785931" y="1546225"/>
            <a:ext cx="2930525" cy="2651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a:solidFill>
                  <a:schemeClr val="tx1"/>
                </a:solidFill>
                <a:latin typeface="+mn-lt"/>
                <a:ea typeface="+mn-ea"/>
                <a:cs typeface="+mn-cs"/>
              </a:defRPr>
            </a:lvl1pPr>
          </a:lstStyle>
          <a:p>
            <a:r>
              <a:rPr lang="en-US" dirty="0">
                <a:solidFill>
                  <a:srgbClr val="5E1B6D"/>
                </a:solidFill>
              </a:rPr>
              <a:t>Add your text here</a:t>
            </a:r>
          </a:p>
        </p:txBody>
      </p:sp>
    </p:spTree>
    <p:extLst>
      <p:ext uri="{BB962C8B-B14F-4D97-AF65-F5344CB8AC3E}">
        <p14:creationId xmlns:p14="http://schemas.microsoft.com/office/powerpoint/2010/main" val="419541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24" name="Picture 23" descr="A picture containing drawing&#10;&#10;Description automatically generated">
            <a:extLst>
              <a:ext uri="{FF2B5EF4-FFF2-40B4-BE49-F238E27FC236}">
                <a16:creationId xmlns:a16="http://schemas.microsoft.com/office/drawing/2014/main" id="{287BD7D5-4A79-4346-9750-610E4043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79B397D-329B-0A4E-82C0-38181B95CB5C}"/>
              </a:ext>
            </a:extLst>
          </p:cNvPr>
          <p:cNvSpPr txBox="1"/>
          <p:nvPr userDrawn="1"/>
        </p:nvSpPr>
        <p:spPr>
          <a:xfrm>
            <a:off x="785932" y="1518962"/>
            <a:ext cx="4743332" cy="307777"/>
          </a:xfrm>
          <a:prstGeom prst="rect">
            <a:avLst/>
          </a:prstGeom>
          <a:noFill/>
        </p:spPr>
        <p:txBody>
          <a:bodyPr wrap="square" rtlCol="0">
            <a:spAutoFit/>
          </a:bodyPr>
          <a:lstStyle>
            <a:defPPr>
              <a:defRPr lang="en-US"/>
            </a:defPPr>
            <a:lvl1pPr>
              <a:defRPr sz="1400">
                <a:solidFill>
                  <a:schemeClr val="bg1"/>
                </a:solidFill>
                <a:latin typeface="Century Gothic" charset="0"/>
                <a:ea typeface="Century Gothic" charset="0"/>
                <a:cs typeface="Century Gothic" charset="0"/>
              </a:defRPr>
            </a:lvl1pPr>
          </a:lstStyle>
          <a:p>
            <a:endParaRPr lang="en-US" dirty="0"/>
          </a:p>
        </p:txBody>
      </p:sp>
      <p:sp>
        <p:nvSpPr>
          <p:cNvPr id="13" name="Text Placeholder 11">
            <a:extLst>
              <a:ext uri="{FF2B5EF4-FFF2-40B4-BE49-F238E27FC236}">
                <a16:creationId xmlns:a16="http://schemas.microsoft.com/office/drawing/2014/main" id="{30DF5C48-0041-6641-94D0-7180A783E52B}"/>
              </a:ext>
            </a:extLst>
          </p:cNvPr>
          <p:cNvSpPr>
            <a:spLocks noGrp="1"/>
          </p:cNvSpPr>
          <p:nvPr>
            <p:ph type="body" sz="quarter" idx="10" hasCustomPrompt="1"/>
          </p:nvPr>
        </p:nvSpPr>
        <p:spPr>
          <a:xfrm>
            <a:off x="785931" y="771310"/>
            <a:ext cx="4338638" cy="265113"/>
          </a:xfrm>
          <a:prstGeom prst="rect">
            <a:avLst/>
          </a:prstGeom>
        </p:spPr>
        <p:txBody>
          <a:bodyPr/>
          <a:lstStyle>
            <a:lvl1pPr marL="0" indent="0">
              <a:buNone/>
              <a:defRPr sz="2400" b="1">
                <a:solidFill>
                  <a:schemeClr val="tx1"/>
                </a:solidFill>
              </a:defRPr>
            </a:lvl1pPr>
          </a:lstStyle>
          <a:p>
            <a:pPr lvl="0"/>
            <a:r>
              <a:rPr lang="en-US" dirty="0"/>
              <a:t>Agenda slide</a:t>
            </a:r>
          </a:p>
        </p:txBody>
      </p:sp>
      <p:sp>
        <p:nvSpPr>
          <p:cNvPr id="15" name="Text Placeholder 14">
            <a:extLst>
              <a:ext uri="{FF2B5EF4-FFF2-40B4-BE49-F238E27FC236}">
                <a16:creationId xmlns:a16="http://schemas.microsoft.com/office/drawing/2014/main" id="{A2374946-81A7-734E-AD5B-FF3A87BF1521}"/>
              </a:ext>
            </a:extLst>
          </p:cNvPr>
          <p:cNvSpPr>
            <a:spLocks noGrp="1"/>
          </p:cNvSpPr>
          <p:nvPr>
            <p:ph type="body" sz="quarter" idx="11" hasCustomPrompt="1"/>
          </p:nvPr>
        </p:nvSpPr>
        <p:spPr>
          <a:xfrm>
            <a:off x="785813" y="1493838"/>
            <a:ext cx="4006904" cy="3362325"/>
          </a:xfrm>
          <a:prstGeom prst="rect">
            <a:avLst/>
          </a:prstGeom>
        </p:spPr>
        <p:txBody>
          <a:bodyPr/>
          <a:lstStyle>
            <a:lvl1pPr marL="0" indent="0">
              <a:lnSpc>
                <a:spcPct val="100000"/>
              </a:lnSpc>
              <a:buNone/>
              <a:defRPr sz="1400">
                <a:solidFill>
                  <a:schemeClr val="tx1"/>
                </a:solidFill>
              </a:defRPr>
            </a:lvl1pPr>
          </a:lstStyle>
          <a:p>
            <a:r>
              <a:rPr lang="en-US" dirty="0"/>
              <a:t>It’s always a very good idea to give your audience an understanding of both the purpose and structure of your presentation before you start. It’s much easier for your audience to concentrate on the content if they understand what it is leading to.</a:t>
            </a:r>
          </a:p>
          <a:p>
            <a:r>
              <a:rPr lang="en-US" dirty="0"/>
              <a:t>Use this slide to give a brief introduction to your presentation, then explain your objective and how you’re going to get there, using your agenda points.</a:t>
            </a:r>
          </a:p>
          <a:p>
            <a:pPr lvl="0"/>
            <a:endParaRPr lang="en-US" dirty="0"/>
          </a:p>
        </p:txBody>
      </p:sp>
      <p:sp>
        <p:nvSpPr>
          <p:cNvPr id="19" name="Text Placeholder 18">
            <a:extLst>
              <a:ext uri="{FF2B5EF4-FFF2-40B4-BE49-F238E27FC236}">
                <a16:creationId xmlns:a16="http://schemas.microsoft.com/office/drawing/2014/main" id="{E99FB6AB-2B42-CE4D-83F1-18D85259BF6B}"/>
              </a:ext>
            </a:extLst>
          </p:cNvPr>
          <p:cNvSpPr>
            <a:spLocks noGrp="1"/>
          </p:cNvSpPr>
          <p:nvPr>
            <p:ph type="body" sz="quarter" idx="12" hasCustomPrompt="1"/>
          </p:nvPr>
        </p:nvSpPr>
        <p:spPr>
          <a:xfrm>
            <a:off x="6663197" y="1372402"/>
            <a:ext cx="4082612" cy="3819525"/>
          </a:xfrm>
          <a:prstGeom prst="rect">
            <a:avLst/>
          </a:prstGeom>
        </p:spPr>
        <p:txBody>
          <a:bodyPr/>
          <a:lstStyle>
            <a:lvl1pPr marL="342900" indent="-342900">
              <a:lnSpc>
                <a:spcPct val="150000"/>
              </a:lnSpc>
              <a:buFont typeface="+mj-lt"/>
              <a:buAutoNum type="arabicPeriod"/>
              <a:defRPr sz="1800" b="1">
                <a:solidFill>
                  <a:schemeClr val="tx1"/>
                </a:solidFill>
              </a:defRPr>
            </a:lvl1pPr>
          </a:lstStyle>
          <a:p>
            <a:pPr lvl="0"/>
            <a:r>
              <a:rPr lang="en-US" dirty="0"/>
              <a:t>Introduction</a:t>
            </a:r>
          </a:p>
          <a:p>
            <a:pPr lvl="0"/>
            <a:r>
              <a:rPr lang="en-US" dirty="0"/>
              <a:t>Development</a:t>
            </a:r>
          </a:p>
          <a:p>
            <a:pPr lvl="0"/>
            <a:r>
              <a:rPr lang="en-US" dirty="0"/>
              <a:t>Activity</a:t>
            </a:r>
          </a:p>
          <a:p>
            <a:pPr lvl="0"/>
            <a:r>
              <a:rPr lang="en-US" dirty="0"/>
              <a:t>Discussion</a:t>
            </a:r>
          </a:p>
          <a:p>
            <a:pPr lvl="0"/>
            <a:r>
              <a:rPr lang="en-US" dirty="0"/>
              <a:t>Conclusion</a:t>
            </a:r>
          </a:p>
          <a:p>
            <a:pPr lvl="0"/>
            <a:r>
              <a:rPr lang="en-US" dirty="0"/>
              <a:t>Questions</a:t>
            </a:r>
          </a:p>
          <a:p>
            <a:pPr lvl="0"/>
            <a:r>
              <a:rPr lang="en-US" dirty="0"/>
              <a:t>Contact</a:t>
            </a:r>
          </a:p>
        </p:txBody>
      </p:sp>
      <p:grpSp>
        <p:nvGrpSpPr>
          <p:cNvPr id="21" name="Group 20">
            <a:extLst>
              <a:ext uri="{FF2B5EF4-FFF2-40B4-BE49-F238E27FC236}">
                <a16:creationId xmlns:a16="http://schemas.microsoft.com/office/drawing/2014/main" id="{3F079571-60A1-BE4E-B5D7-84781E674693}"/>
              </a:ext>
            </a:extLst>
          </p:cNvPr>
          <p:cNvGrpSpPr/>
          <p:nvPr userDrawn="1"/>
        </p:nvGrpSpPr>
        <p:grpSpPr>
          <a:xfrm>
            <a:off x="0" y="6322219"/>
            <a:ext cx="12192000" cy="377731"/>
            <a:chOff x="0" y="6322219"/>
            <a:chExt cx="12192000" cy="377731"/>
          </a:xfrm>
        </p:grpSpPr>
        <p:cxnSp>
          <p:nvCxnSpPr>
            <p:cNvPr id="22" name="Straight Connector 21">
              <a:extLst>
                <a:ext uri="{FF2B5EF4-FFF2-40B4-BE49-F238E27FC236}">
                  <a16:creationId xmlns:a16="http://schemas.microsoft.com/office/drawing/2014/main" id="{C3EF0D68-1A28-2D44-A9B2-499AABFEAC35}"/>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4189F6-ED3F-C244-8A7A-BE43419F7D36}"/>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34923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multiple points">
    <p:spTree>
      <p:nvGrpSpPr>
        <p:cNvPr id="1" name=""/>
        <p:cNvGrpSpPr/>
        <p:nvPr/>
      </p:nvGrpSpPr>
      <p:grpSpPr>
        <a:xfrm>
          <a:off x="0" y="0"/>
          <a:ext cx="0" cy="0"/>
          <a:chOff x="0" y="0"/>
          <a:chExt cx="0" cy="0"/>
        </a:xfrm>
      </p:grpSpPr>
      <p:pic>
        <p:nvPicPr>
          <p:cNvPr id="38" name="Picture 37" descr="A picture containing drawing&#10;&#10;Description automatically generated">
            <a:extLst>
              <a:ext uri="{FF2B5EF4-FFF2-40B4-BE49-F238E27FC236}">
                <a16:creationId xmlns:a16="http://schemas.microsoft.com/office/drawing/2014/main" id="{B04D2BBC-FE4F-A049-BA0D-01A6D46103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1">
            <a:extLst>
              <a:ext uri="{FF2B5EF4-FFF2-40B4-BE49-F238E27FC236}">
                <a16:creationId xmlns:a16="http://schemas.microsoft.com/office/drawing/2014/main" id="{20B30E0F-5A11-884B-AD48-F813C5C26943}"/>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Text title slide</a:t>
            </a:r>
          </a:p>
        </p:txBody>
      </p:sp>
      <p:sp>
        <p:nvSpPr>
          <p:cNvPr id="14" name="Text Placeholder 14">
            <a:extLst>
              <a:ext uri="{FF2B5EF4-FFF2-40B4-BE49-F238E27FC236}">
                <a16:creationId xmlns:a16="http://schemas.microsoft.com/office/drawing/2014/main" id="{AFD7E9D0-C07C-8741-8A7E-D62B31C2F29F}"/>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talk about your topic if you have various points to communicate.  Use bullet points to highlight a small number of key points:</a:t>
            </a:r>
          </a:p>
          <a:p>
            <a:pPr lvl="0"/>
            <a:endParaRPr lang="en-US" dirty="0"/>
          </a:p>
        </p:txBody>
      </p:sp>
      <p:sp>
        <p:nvSpPr>
          <p:cNvPr id="21" name="Text Placeholder 20">
            <a:extLst>
              <a:ext uri="{FF2B5EF4-FFF2-40B4-BE49-F238E27FC236}">
                <a16:creationId xmlns:a16="http://schemas.microsoft.com/office/drawing/2014/main" id="{A3A7F321-4DDD-714A-A192-A93364561532}"/>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tx1"/>
                </a:solidFill>
              </a:defRPr>
            </a:lvl1pPr>
          </a:lstStyle>
          <a:p>
            <a:pPr lvl="0"/>
            <a:r>
              <a:rPr lang="en-US" dirty="0"/>
              <a:t>First key point</a:t>
            </a:r>
          </a:p>
          <a:p>
            <a:pPr lvl="0"/>
            <a:r>
              <a:rPr lang="en-US" dirty="0"/>
              <a:t>Second key point</a:t>
            </a:r>
          </a:p>
          <a:p>
            <a:pPr lvl="0"/>
            <a:r>
              <a:rPr lang="en-US" dirty="0"/>
              <a:t>Third key point</a:t>
            </a:r>
          </a:p>
        </p:txBody>
      </p:sp>
      <p:grpSp>
        <p:nvGrpSpPr>
          <p:cNvPr id="35" name="Group 34">
            <a:extLst>
              <a:ext uri="{FF2B5EF4-FFF2-40B4-BE49-F238E27FC236}">
                <a16:creationId xmlns:a16="http://schemas.microsoft.com/office/drawing/2014/main" id="{9C864B88-898F-134D-BC01-408B3AD43A44}"/>
              </a:ext>
            </a:extLst>
          </p:cNvPr>
          <p:cNvGrpSpPr/>
          <p:nvPr userDrawn="1"/>
        </p:nvGrpSpPr>
        <p:grpSpPr>
          <a:xfrm>
            <a:off x="0" y="6316901"/>
            <a:ext cx="12192000" cy="377731"/>
            <a:chOff x="0" y="6322219"/>
            <a:chExt cx="12192000" cy="377731"/>
          </a:xfrm>
        </p:grpSpPr>
        <p:cxnSp>
          <p:nvCxnSpPr>
            <p:cNvPr id="36" name="Straight Connector 35">
              <a:extLst>
                <a:ext uri="{FF2B5EF4-FFF2-40B4-BE49-F238E27FC236}">
                  <a16:creationId xmlns:a16="http://schemas.microsoft.com/office/drawing/2014/main" id="{B0448EEF-EB6B-A34F-82F7-FE098B582973}"/>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412A27-DC42-5543-8D74-1723D4FDEFD6}"/>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6920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key point">
    <p:spTree>
      <p:nvGrpSpPr>
        <p:cNvPr id="1" name=""/>
        <p:cNvGrpSpPr/>
        <p:nvPr/>
      </p:nvGrpSpPr>
      <p:grpSpPr>
        <a:xfrm>
          <a:off x="0" y="0"/>
          <a:ext cx="0" cy="0"/>
          <a:chOff x="0" y="0"/>
          <a:chExt cx="0" cy="0"/>
        </a:xfrm>
      </p:grpSpPr>
      <p:pic>
        <p:nvPicPr>
          <p:cNvPr id="23" name="Picture 22" descr="A picture containing drawing&#10;&#10;Description automatically generated">
            <a:extLst>
              <a:ext uri="{FF2B5EF4-FFF2-40B4-BE49-F238E27FC236}">
                <a16:creationId xmlns:a16="http://schemas.microsoft.com/office/drawing/2014/main" id="{9AB94B19-57F8-BC4C-B5CC-7D11BD5F24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1">
            <a:extLst>
              <a:ext uri="{FF2B5EF4-FFF2-40B4-BE49-F238E27FC236}">
                <a16:creationId xmlns:a16="http://schemas.microsoft.com/office/drawing/2014/main" id="{6BADB5C4-30D5-8846-AB0D-D3BC83FFC54E}"/>
              </a:ext>
            </a:extLst>
          </p:cNvPr>
          <p:cNvSpPr>
            <a:spLocks noGrp="1"/>
          </p:cNvSpPr>
          <p:nvPr>
            <p:ph type="body" sz="quarter" idx="10" hasCustomPrompt="1"/>
          </p:nvPr>
        </p:nvSpPr>
        <p:spPr>
          <a:xfrm>
            <a:off x="1828800" y="2781471"/>
            <a:ext cx="8684174" cy="1512887"/>
          </a:xfrm>
          <a:prstGeom prst="rect">
            <a:avLst/>
          </a:prstGeom>
        </p:spPr>
        <p:txBody>
          <a:bodyPr/>
          <a:lstStyle>
            <a:lvl1pPr marL="0" indent="0">
              <a:buNone/>
              <a:defRPr sz="4400" b="1">
                <a:solidFill>
                  <a:schemeClr val="tx1"/>
                </a:solidFill>
              </a:defRPr>
            </a:lvl1pPr>
          </a:lstStyle>
          <a:p>
            <a:pPr lvl="0"/>
            <a:r>
              <a:rPr lang="en-US" dirty="0"/>
              <a:t>The one key theme or concept I want you to remember is this.</a:t>
            </a:r>
          </a:p>
        </p:txBody>
      </p:sp>
      <p:sp>
        <p:nvSpPr>
          <p:cNvPr id="14" name="Text Placeholder 11">
            <a:extLst>
              <a:ext uri="{FF2B5EF4-FFF2-40B4-BE49-F238E27FC236}">
                <a16:creationId xmlns:a16="http://schemas.microsoft.com/office/drawing/2014/main" id="{D12DB3A9-8A1A-0B48-B706-C10C11F7F84A}"/>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2. Text title slide</a:t>
            </a:r>
          </a:p>
        </p:txBody>
      </p:sp>
      <p:sp>
        <p:nvSpPr>
          <p:cNvPr id="15" name="Text Placeholder 14">
            <a:extLst>
              <a:ext uri="{FF2B5EF4-FFF2-40B4-BE49-F238E27FC236}">
                <a16:creationId xmlns:a16="http://schemas.microsoft.com/office/drawing/2014/main" id="{E8843E38-E0C7-C748-8A26-1DA1EB842B7E}"/>
              </a:ext>
            </a:extLst>
          </p:cNvPr>
          <p:cNvSpPr>
            <a:spLocks noGrp="1"/>
          </p:cNvSpPr>
          <p:nvPr>
            <p:ph type="body" sz="quarter" idx="12"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make a statement point; one key theme or concept.</a:t>
            </a:r>
          </a:p>
          <a:p>
            <a:pPr lvl="0"/>
            <a:endParaRPr lang="en-US" dirty="0"/>
          </a:p>
        </p:txBody>
      </p:sp>
      <p:grpSp>
        <p:nvGrpSpPr>
          <p:cNvPr id="20" name="Group 19">
            <a:extLst>
              <a:ext uri="{FF2B5EF4-FFF2-40B4-BE49-F238E27FC236}">
                <a16:creationId xmlns:a16="http://schemas.microsoft.com/office/drawing/2014/main" id="{7D380A1B-955F-4043-B4ED-574FE27586CD}"/>
              </a:ext>
            </a:extLst>
          </p:cNvPr>
          <p:cNvGrpSpPr/>
          <p:nvPr userDrawn="1"/>
        </p:nvGrpSpPr>
        <p:grpSpPr>
          <a:xfrm>
            <a:off x="0" y="6316901"/>
            <a:ext cx="12192000" cy="377731"/>
            <a:chOff x="0" y="6322219"/>
            <a:chExt cx="12192000" cy="377731"/>
          </a:xfrm>
        </p:grpSpPr>
        <p:cxnSp>
          <p:nvCxnSpPr>
            <p:cNvPr id="21" name="Straight Connector 20">
              <a:extLst>
                <a:ext uri="{FF2B5EF4-FFF2-40B4-BE49-F238E27FC236}">
                  <a16:creationId xmlns:a16="http://schemas.microsoft.com/office/drawing/2014/main" id="{D2B0CF2D-6CFB-F745-9AB1-4AF2F53034B8}"/>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B64000A-2778-C84C-A623-0E328EDC3E2C}"/>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80431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7E2B2698-6D7E-5E4B-8E98-039F8167F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11">
            <a:extLst>
              <a:ext uri="{FF2B5EF4-FFF2-40B4-BE49-F238E27FC236}">
                <a16:creationId xmlns:a16="http://schemas.microsoft.com/office/drawing/2014/main" id="{5CBBBAC4-7A4F-394F-B190-1EFD39243715}"/>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Quote title slide</a:t>
            </a:r>
          </a:p>
        </p:txBody>
      </p:sp>
      <p:sp>
        <p:nvSpPr>
          <p:cNvPr id="8" name="Text Placeholder 14">
            <a:extLst>
              <a:ext uri="{FF2B5EF4-FFF2-40B4-BE49-F238E27FC236}">
                <a16:creationId xmlns:a16="http://schemas.microsoft.com/office/drawing/2014/main" id="{D98F9DD5-AB6E-BB49-8786-EF6E4A331577}"/>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tx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1" name="Text Placeholder 9">
            <a:extLst>
              <a:ext uri="{FF2B5EF4-FFF2-40B4-BE49-F238E27FC236}">
                <a16:creationId xmlns:a16="http://schemas.microsoft.com/office/drawing/2014/main" id="{56045B82-A616-0C49-8FB1-1408D18D3866}"/>
              </a:ext>
            </a:extLst>
          </p:cNvPr>
          <p:cNvSpPr>
            <a:spLocks noGrp="1"/>
          </p:cNvSpPr>
          <p:nvPr>
            <p:ph type="body" sz="quarter" idx="13" hasCustomPrompt="1"/>
          </p:nvPr>
        </p:nvSpPr>
        <p:spPr>
          <a:xfrm>
            <a:off x="3952996" y="2665184"/>
            <a:ext cx="6802438" cy="2027237"/>
          </a:xfrm>
          <a:prstGeom prst="rect">
            <a:avLst/>
          </a:prstGeom>
        </p:spPr>
        <p:txBody>
          <a:bodyPr/>
          <a:lstStyle>
            <a:lvl1pPr marL="0" indent="0">
              <a:buNone/>
              <a:defRPr sz="3600" b="1">
                <a:solidFill>
                  <a:schemeClr val="tx1"/>
                </a:solidFill>
              </a:defRPr>
            </a:lvl1pPr>
          </a:lstStyle>
          <a:p>
            <a:pPr lvl="0"/>
            <a:r>
              <a:rPr lang="en-US" sz="3600" b="1" dirty="0"/>
              <a:t>Remember that who you are is not who you were, but who you believe you can be.</a:t>
            </a:r>
            <a:endParaRPr lang="en-US" dirty="0"/>
          </a:p>
        </p:txBody>
      </p:sp>
      <p:pic>
        <p:nvPicPr>
          <p:cNvPr id="15" name="Picture 14">
            <a:extLst>
              <a:ext uri="{FF2B5EF4-FFF2-40B4-BE49-F238E27FC236}">
                <a16:creationId xmlns:a16="http://schemas.microsoft.com/office/drawing/2014/main" id="{8D55329C-85D8-2943-AEAB-52CC2215BADD}"/>
              </a:ext>
            </a:extLst>
          </p:cNvPr>
          <p:cNvPicPr>
            <a:picLocks noChangeAspect="1"/>
          </p:cNvPicPr>
          <p:nvPr userDrawn="1"/>
        </p:nvPicPr>
        <p:blipFill>
          <a:blip r:embed="rId3"/>
          <a:stretch>
            <a:fillRect/>
          </a:stretch>
        </p:blipFill>
        <p:spPr>
          <a:xfrm>
            <a:off x="1762048" y="2614171"/>
            <a:ext cx="1623823" cy="2005126"/>
          </a:xfrm>
          <a:prstGeom prst="rect">
            <a:avLst/>
          </a:prstGeom>
        </p:spPr>
      </p:pic>
    </p:spTree>
    <p:extLst>
      <p:ext uri="{BB962C8B-B14F-4D97-AF65-F5344CB8AC3E}">
        <p14:creationId xmlns:p14="http://schemas.microsoft.com/office/powerpoint/2010/main" val="122795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014430"/>
      </p:ext>
    </p:extLst>
  </p:cSld>
  <p:clrMap bg1="lt1" tx1="dk1" bg2="lt2" tx2="dk2" accent1="accent1" accent2="accent2" accent3="accent3" accent4="accent4" accent5="accent5" accent6="accent6" hlink="hlink" folHlink="folHlink"/>
  <p:sldLayoutIdLst>
    <p:sldLayoutId id="2147483668" r:id="rId1"/>
    <p:sldLayoutId id="2147483660" r:id="rId2"/>
    <p:sldLayoutId id="2147483659" r:id="rId3"/>
    <p:sldLayoutId id="2147483650" r:id="rId4"/>
    <p:sldLayoutId id="2147483651" r:id="rId5"/>
    <p:sldLayoutId id="2147483652" r:id="rId6"/>
    <p:sldLayoutId id="2147483653" r:id="rId7"/>
    <p:sldLayoutId id="2147483654" r:id="rId8"/>
    <p:sldLayoutId id="2147483655" r:id="rId9"/>
    <p:sldLayoutId id="2147483656" r:id="rId10"/>
    <p:sldLayoutId id="2147483658" r:id="rId11"/>
    <p:sldLayoutId id="2147483661" r:id="rId12"/>
    <p:sldLayoutId id="2147483662" r:id="rId13"/>
    <p:sldLayoutId id="2147483657" r:id="rId14"/>
    <p:sldLayoutId id="2147483649" r:id="rId15"/>
    <p:sldLayoutId id="2147483663" r:id="rId16"/>
    <p:sldLayoutId id="2147483664" r:id="rId17"/>
    <p:sldLayoutId id="2147483667" r:id="rId18"/>
    <p:sldLayoutId id="2147483665" r:id="rId19"/>
    <p:sldLayoutId id="2147483669" r:id="rId20"/>
    <p:sldLayoutId id="2147483670" r:id="rId21"/>
    <p:sldLayoutId id="214748367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changegrowlive.org/positive-choices-coventry"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acebook.com/PositiveChoicesCov"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coventry.gov.uk/info/190/health_and_wellbeing/3283/public_health_services/2" TargetMode="External"/><Relationship Id="rId2" Type="http://schemas.openxmlformats.org/officeDocument/2006/relationships/image" Target="../media/image25.png"/><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letstalk.coventry.gov.uk/publichealthtrain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99B63-E7BC-8246-999A-2C294CE384C4}"/>
              </a:ext>
            </a:extLst>
          </p:cNvPr>
          <p:cNvSpPr>
            <a:spLocks noGrp="1"/>
          </p:cNvSpPr>
          <p:nvPr>
            <p:ph type="body" sz="quarter" idx="10"/>
          </p:nvPr>
        </p:nvSpPr>
        <p:spPr>
          <a:xfrm>
            <a:off x="806067" y="5589086"/>
            <a:ext cx="7928500" cy="673100"/>
          </a:xfrm>
        </p:spPr>
        <p:txBody>
          <a:bodyPr/>
          <a:lstStyle/>
          <a:p>
            <a:r>
              <a:rPr lang="en-US" dirty="0"/>
              <a:t>Cannabis Awareness</a:t>
            </a:r>
          </a:p>
          <a:p>
            <a:r>
              <a:rPr lang="en-US" sz="2000" dirty="0"/>
              <a:t>Presented by: Ashleigh Roach</a:t>
            </a:r>
          </a:p>
          <a:p>
            <a:endParaRPr lang="en-US" dirty="0"/>
          </a:p>
        </p:txBody>
      </p:sp>
    </p:spTree>
    <p:extLst>
      <p:ext uri="{BB962C8B-B14F-4D97-AF65-F5344CB8AC3E}">
        <p14:creationId xmlns:p14="http://schemas.microsoft.com/office/powerpoint/2010/main" val="331940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85812" y="524765"/>
            <a:ext cx="10532690" cy="416045"/>
          </a:xfrm>
        </p:spPr>
        <p:txBody>
          <a:bodyPr/>
          <a:lstStyle/>
          <a:p>
            <a:r>
              <a:rPr lang="en-GB" dirty="0"/>
              <a:t>What are the effects?</a:t>
            </a:r>
          </a:p>
          <a:p>
            <a:r>
              <a:rPr lang="en-US" sz="1100" b="0" dirty="0"/>
              <a:t>The effects of cannabis can vary massively. Some people say feeling 'stoned' makes them feel chilled out and happy in their own thoughts, while others say it makes them giggly and chatty. But it can also make people feel lethargic, unmotivated and some people become paranoid, confused and anxious. Some of the main experiences may be:</a:t>
            </a:r>
          </a:p>
          <a:p>
            <a:endParaRPr lang="en-GB" dirty="0"/>
          </a:p>
        </p:txBody>
      </p:sp>
      <p:sp>
        <p:nvSpPr>
          <p:cNvPr id="6" name="Text Placeholder 5"/>
          <p:cNvSpPr>
            <a:spLocks noGrp="1"/>
          </p:cNvSpPr>
          <p:nvPr>
            <p:ph type="body" sz="quarter" idx="11"/>
          </p:nvPr>
        </p:nvSpPr>
        <p:spPr>
          <a:xfrm>
            <a:off x="951798" y="1921553"/>
            <a:ext cx="4006904" cy="3296526"/>
          </a:xfrm>
        </p:spPr>
        <p:txBody>
          <a:bodyPr/>
          <a:lstStyle/>
          <a:p>
            <a:r>
              <a:rPr lang="en-GB" b="1" dirty="0"/>
              <a:t>Short term</a:t>
            </a:r>
          </a:p>
          <a:p>
            <a:r>
              <a:rPr lang="en-GB" dirty="0"/>
              <a:t>Relaxation</a:t>
            </a:r>
          </a:p>
          <a:p>
            <a:r>
              <a:rPr lang="en-GB" dirty="0"/>
              <a:t>Impaired memory</a:t>
            </a:r>
          </a:p>
          <a:p>
            <a:r>
              <a:rPr lang="en-GB" dirty="0"/>
              <a:t>Lack of coordination</a:t>
            </a:r>
          </a:p>
          <a:p>
            <a:r>
              <a:rPr lang="en-GB" dirty="0"/>
              <a:t>Talkative</a:t>
            </a:r>
          </a:p>
          <a:p>
            <a:r>
              <a:rPr lang="en-GB" dirty="0"/>
              <a:t>Ease aches and pains</a:t>
            </a:r>
          </a:p>
          <a:p>
            <a:r>
              <a:rPr lang="en-GB" dirty="0"/>
              <a:t>Increased appetite </a:t>
            </a:r>
          </a:p>
          <a:p>
            <a:r>
              <a:rPr lang="en-GB" dirty="0"/>
              <a:t>Feel giggly</a:t>
            </a:r>
          </a:p>
          <a:p>
            <a:r>
              <a:rPr lang="en-GB" dirty="0"/>
              <a:t>Help you nod off to sleep</a:t>
            </a:r>
          </a:p>
          <a:p>
            <a:r>
              <a:rPr lang="en-GB" dirty="0"/>
              <a:t>Potential for paranoia</a:t>
            </a:r>
          </a:p>
        </p:txBody>
      </p:sp>
      <p:sp>
        <p:nvSpPr>
          <p:cNvPr id="8" name="Text Placeholder 5"/>
          <p:cNvSpPr>
            <a:spLocks noGrp="1"/>
          </p:cNvSpPr>
          <p:nvPr>
            <p:ph type="body" sz="quarter" idx="11"/>
          </p:nvPr>
        </p:nvSpPr>
        <p:spPr>
          <a:xfrm>
            <a:off x="7311598" y="1992107"/>
            <a:ext cx="4006904" cy="3392061"/>
          </a:xfrm>
        </p:spPr>
        <p:txBody>
          <a:bodyPr/>
          <a:lstStyle/>
          <a:p>
            <a:r>
              <a:rPr lang="en-GB" b="1" dirty="0"/>
              <a:t>Long term (health only!)</a:t>
            </a:r>
          </a:p>
          <a:p>
            <a:r>
              <a:rPr lang="en-GB" dirty="0"/>
              <a:t>Decrease in Dopamine being released</a:t>
            </a:r>
          </a:p>
          <a:p>
            <a:r>
              <a:rPr lang="en-GB" dirty="0"/>
              <a:t>Irregular heart beat</a:t>
            </a:r>
          </a:p>
          <a:p>
            <a:r>
              <a:rPr lang="en-GB" dirty="0"/>
              <a:t>Lung conditions such as damage or increased risk of lung cancer</a:t>
            </a:r>
          </a:p>
          <a:p>
            <a:r>
              <a:rPr lang="en-GB" dirty="0"/>
              <a:t>Dependence (withdrawal including </a:t>
            </a:r>
            <a:r>
              <a:rPr lang="en-US" dirty="0"/>
              <a:t>irritability, low appetite, and mood swings)</a:t>
            </a:r>
          </a:p>
          <a:p>
            <a:r>
              <a:rPr lang="en-US" dirty="0"/>
              <a:t>Increased risk of mental health disorders such as Psychosis with the risk being 5 times greater than someone who doesn’t use Cannabis</a:t>
            </a:r>
            <a:endParaRPr lang="en-GB" dirty="0"/>
          </a:p>
        </p:txBody>
      </p:sp>
      <p:sp>
        <p:nvSpPr>
          <p:cNvPr id="9" name="TextBox 8"/>
          <p:cNvSpPr txBox="1"/>
          <p:nvPr/>
        </p:nvSpPr>
        <p:spPr>
          <a:xfrm>
            <a:off x="785812" y="5550258"/>
            <a:ext cx="10992205" cy="646331"/>
          </a:xfrm>
          <a:prstGeom prst="rect">
            <a:avLst/>
          </a:prstGeom>
          <a:noFill/>
        </p:spPr>
        <p:txBody>
          <a:bodyPr wrap="square" rtlCol="0">
            <a:spAutoFit/>
          </a:bodyPr>
          <a:lstStyle/>
          <a:p>
            <a:r>
              <a:rPr lang="en-US" dirty="0"/>
              <a:t>Duration: it normally takes a minute or two to feel stoned. If you eat cannabis, it can up to an hour. The effects if smoked will last between ½ hour and a couple of hours and if eaten 2-4 hours.</a:t>
            </a:r>
          </a:p>
        </p:txBody>
      </p:sp>
    </p:spTree>
    <p:extLst>
      <p:ext uri="{BB962C8B-B14F-4D97-AF65-F5344CB8AC3E}">
        <p14:creationId xmlns:p14="http://schemas.microsoft.com/office/powerpoint/2010/main" val="370825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4686" y="628920"/>
            <a:ext cx="5531313" cy="520015"/>
          </a:xfrm>
        </p:spPr>
        <p:txBody>
          <a:bodyPr/>
          <a:lstStyle/>
          <a:p>
            <a:r>
              <a:rPr lang="en-GB" dirty="0"/>
              <a:t>Cannabis and young people</a:t>
            </a:r>
          </a:p>
        </p:txBody>
      </p:sp>
      <p:sp>
        <p:nvSpPr>
          <p:cNvPr id="3" name="Text Placeholder 2"/>
          <p:cNvSpPr>
            <a:spLocks noGrp="1"/>
          </p:cNvSpPr>
          <p:nvPr>
            <p:ph type="body" sz="quarter" idx="11"/>
          </p:nvPr>
        </p:nvSpPr>
        <p:spPr>
          <a:xfrm>
            <a:off x="564687" y="888928"/>
            <a:ext cx="10214283" cy="1481374"/>
          </a:xfrm>
        </p:spPr>
        <p:txBody>
          <a:bodyPr/>
          <a:lstStyle/>
          <a:p>
            <a:endParaRPr lang="en-GB" dirty="0"/>
          </a:p>
          <a:p>
            <a:endParaRPr lang="en-GB" dirty="0"/>
          </a:p>
        </p:txBody>
      </p:sp>
      <p:sp>
        <p:nvSpPr>
          <p:cNvPr id="9" name="TextBox 8">
            <a:extLst>
              <a:ext uri="{FF2B5EF4-FFF2-40B4-BE49-F238E27FC236}">
                <a16:creationId xmlns:a16="http://schemas.microsoft.com/office/drawing/2014/main" id="{78626F19-A830-47C0-9E7B-F377AC5C0FFD}"/>
              </a:ext>
            </a:extLst>
          </p:cNvPr>
          <p:cNvSpPr txBox="1"/>
          <p:nvPr/>
        </p:nvSpPr>
        <p:spPr>
          <a:xfrm>
            <a:off x="703385" y="1629615"/>
            <a:ext cx="11141612" cy="4801314"/>
          </a:xfrm>
          <a:prstGeom prst="rect">
            <a:avLst/>
          </a:prstGeom>
          <a:noFill/>
        </p:spPr>
        <p:txBody>
          <a:bodyPr wrap="square" rtlCol="0">
            <a:spAutoFit/>
          </a:bodyPr>
          <a:lstStyle/>
          <a:p>
            <a:pPr algn="l"/>
            <a:r>
              <a:rPr lang="en-GB" dirty="0"/>
              <a:t>Cannabis remains the most common substance for young people to enter treatment services with 88% having it as their primary substance.</a:t>
            </a:r>
          </a:p>
          <a:p>
            <a:pPr algn="l"/>
            <a:endParaRPr lang="en-GB" dirty="0"/>
          </a:p>
          <a:p>
            <a:pPr algn="l"/>
            <a:endParaRPr lang="en-GB" dirty="0"/>
          </a:p>
          <a:p>
            <a:pPr algn="l"/>
            <a:r>
              <a:rPr lang="en-GB" dirty="0"/>
              <a:t>Of the general population of 11-15 year olds; 8% have used Cannabis during the past year.</a:t>
            </a:r>
          </a:p>
          <a:p>
            <a:pPr algn="l"/>
            <a:endParaRPr lang="en-GB" dirty="0"/>
          </a:p>
          <a:p>
            <a:pPr algn="l"/>
            <a:r>
              <a:rPr lang="en-GB" dirty="0"/>
              <a:t>Those that had used a substance:</a:t>
            </a:r>
          </a:p>
          <a:p>
            <a:pPr marL="285750" indent="-285750" algn="l">
              <a:buFont typeface="Arial" panose="020B0604020202020204" pitchFamily="34" charset="0"/>
              <a:buChar char="•"/>
            </a:pPr>
            <a:r>
              <a:rPr lang="en-GB" dirty="0"/>
              <a:t>57% shared they got their substances from a friend</a:t>
            </a:r>
          </a:p>
          <a:p>
            <a:pPr marL="285750" indent="-285750" algn="l">
              <a:buFont typeface="Arial" panose="020B0604020202020204" pitchFamily="34" charset="0"/>
              <a:buChar char="•"/>
            </a:pPr>
            <a:r>
              <a:rPr lang="en-GB" dirty="0"/>
              <a:t>12% obtained the substance in school </a:t>
            </a:r>
          </a:p>
          <a:p>
            <a:pPr marL="285750" indent="-285750" algn="l">
              <a:buFont typeface="Arial" panose="020B0604020202020204" pitchFamily="34" charset="0"/>
              <a:buChar char="•"/>
            </a:pPr>
            <a:endParaRPr lang="en-GB" dirty="0"/>
          </a:p>
          <a:p>
            <a:pPr algn="l"/>
            <a:endParaRPr lang="en-GB" dirty="0"/>
          </a:p>
          <a:p>
            <a:pPr algn="l">
              <a:buFont typeface="Arial" panose="020B0604020202020204" pitchFamily="34" charset="0"/>
              <a:buChar char="•"/>
            </a:pPr>
            <a:r>
              <a:rPr lang="en-GB" b="0" i="0" dirty="0">
                <a:solidFill>
                  <a:srgbClr val="212B32"/>
                </a:solidFill>
                <a:effectLst/>
              </a:rPr>
              <a:t>13% of pupils agreed it was okay for someone their own age to take cannabis to see what it was like; compared to 3% for taking cocaine.</a:t>
            </a:r>
          </a:p>
          <a:p>
            <a:pPr algn="l">
              <a:buFont typeface="Arial" panose="020B0604020202020204" pitchFamily="34" charset="0"/>
              <a:buChar char="•"/>
            </a:pPr>
            <a:endParaRPr lang="en-GB" dirty="0">
              <a:solidFill>
                <a:srgbClr val="212B32"/>
              </a:solidFill>
            </a:endParaRPr>
          </a:p>
          <a:p>
            <a:pPr algn="l">
              <a:buFont typeface="Arial" panose="020B0604020202020204" pitchFamily="34" charset="0"/>
              <a:buChar char="•"/>
            </a:pPr>
            <a:r>
              <a:rPr lang="en-GB" b="0" i="0" dirty="0">
                <a:solidFill>
                  <a:srgbClr val="212B32"/>
                </a:solidFill>
                <a:effectLst/>
              </a:rPr>
              <a:t>30% of 15 year olds thought it was okay to try cannabis, and 17% thought it was okay to use it once a week.</a:t>
            </a:r>
          </a:p>
          <a:p>
            <a:pPr marL="285750" indent="-285750" algn="l">
              <a:buFont typeface="Arial" panose="020B0604020202020204" pitchFamily="34" charset="0"/>
              <a:buChar char="•"/>
            </a:pPr>
            <a:endParaRPr lang="en-GB" dirty="0"/>
          </a:p>
        </p:txBody>
      </p:sp>
    </p:spTree>
    <p:extLst>
      <p:ext uri="{BB962C8B-B14F-4D97-AF65-F5344CB8AC3E}">
        <p14:creationId xmlns:p14="http://schemas.microsoft.com/office/powerpoint/2010/main" val="140472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Law</a:t>
            </a:r>
          </a:p>
        </p:txBody>
      </p:sp>
      <p:sp>
        <p:nvSpPr>
          <p:cNvPr id="3" name="Text Placeholder 2"/>
          <p:cNvSpPr>
            <a:spLocks noGrp="1"/>
          </p:cNvSpPr>
          <p:nvPr>
            <p:ph type="body" sz="quarter" idx="11"/>
          </p:nvPr>
        </p:nvSpPr>
        <p:spPr>
          <a:xfrm>
            <a:off x="785813" y="1493838"/>
            <a:ext cx="10569124" cy="3362325"/>
          </a:xfrm>
        </p:spPr>
        <p:txBody>
          <a:bodyPr/>
          <a:lstStyle/>
          <a:p>
            <a:r>
              <a:rPr lang="en-GB" dirty="0"/>
              <a:t>Cannabis is a Class B drug which means that ultimately someone could receive up to 5 years imprisonment for possession and up to 14 years for supply.</a:t>
            </a:r>
          </a:p>
          <a:p>
            <a:endParaRPr lang="en-GB" dirty="0"/>
          </a:p>
          <a:p>
            <a:r>
              <a:rPr lang="en-GB" dirty="0"/>
              <a:t>As mentioned previously, the Police have discretional powers to stop people being criminalised for using Cannabis. </a:t>
            </a:r>
          </a:p>
          <a:p>
            <a:endParaRPr lang="en-GB" dirty="0"/>
          </a:p>
          <a:p>
            <a:r>
              <a:rPr lang="en-US" dirty="0"/>
              <a:t>Medicinal cannabis is legal when prescribed by a registered doctor, this was made legal in November 2018</a:t>
            </a:r>
          </a:p>
          <a:p>
            <a:endParaRPr lang="en-GB" dirty="0"/>
          </a:p>
          <a:p>
            <a:r>
              <a:rPr lang="en-GB" dirty="0"/>
              <a:t>There is a zero tolerance approach to driving whilst under the influence of Cannabis. 1/5 RTCs which involved under 30’s tested positive for Cannabis. </a:t>
            </a:r>
          </a:p>
        </p:txBody>
      </p:sp>
      <p:pic>
        <p:nvPicPr>
          <p:cNvPr id="6" name="Picture 5" descr="British police struggling to catch paedophiles because their ..."/>
          <p:cNvPicPr/>
          <p:nvPr/>
        </p:nvPicPr>
        <p:blipFill>
          <a:blip r:embed="rId2">
            <a:extLst>
              <a:ext uri="{28A0092B-C50C-407E-A947-70E740481C1C}">
                <a14:useLocalDpi xmlns:a14="http://schemas.microsoft.com/office/drawing/2010/main" val="0"/>
              </a:ext>
            </a:extLst>
          </a:blip>
          <a:srcRect/>
          <a:stretch>
            <a:fillRect/>
          </a:stretch>
        </p:blipFill>
        <p:spPr bwMode="auto">
          <a:xfrm>
            <a:off x="8660074" y="4390101"/>
            <a:ext cx="2514600" cy="1571625"/>
          </a:xfrm>
          <a:prstGeom prst="rect">
            <a:avLst/>
          </a:prstGeom>
          <a:noFill/>
          <a:ln>
            <a:noFill/>
          </a:ln>
        </p:spPr>
      </p:pic>
    </p:spTree>
    <p:extLst>
      <p:ext uri="{BB962C8B-B14F-4D97-AF65-F5344CB8AC3E}">
        <p14:creationId xmlns:p14="http://schemas.microsoft.com/office/powerpoint/2010/main" val="1306836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4CE35-8E45-5A48-9A8A-D29507C45C30}"/>
              </a:ext>
            </a:extLst>
          </p:cNvPr>
          <p:cNvSpPr>
            <a:spLocks noGrp="1"/>
          </p:cNvSpPr>
          <p:nvPr>
            <p:ph type="body" sz="quarter" idx="10"/>
          </p:nvPr>
        </p:nvSpPr>
        <p:spPr>
          <a:xfrm>
            <a:off x="6519553" y="487279"/>
            <a:ext cx="4338638" cy="265113"/>
          </a:xfrm>
        </p:spPr>
        <p:txBody>
          <a:bodyPr/>
          <a:lstStyle/>
          <a:p>
            <a:r>
              <a:rPr lang="en-US" dirty="0"/>
              <a:t>Positive Choices</a:t>
            </a:r>
          </a:p>
        </p:txBody>
      </p:sp>
      <p:sp>
        <p:nvSpPr>
          <p:cNvPr id="3" name="Text Placeholder 2">
            <a:extLst>
              <a:ext uri="{FF2B5EF4-FFF2-40B4-BE49-F238E27FC236}">
                <a16:creationId xmlns:a16="http://schemas.microsoft.com/office/drawing/2014/main" id="{891FC4B7-9DE7-DE47-BDD1-5F8D52D338D3}"/>
              </a:ext>
            </a:extLst>
          </p:cNvPr>
          <p:cNvSpPr>
            <a:spLocks noGrp="1"/>
          </p:cNvSpPr>
          <p:nvPr>
            <p:ph type="body" sz="quarter" idx="11"/>
          </p:nvPr>
        </p:nvSpPr>
        <p:spPr>
          <a:xfrm>
            <a:off x="6519553" y="1205102"/>
            <a:ext cx="5320146" cy="3120830"/>
          </a:xfrm>
        </p:spPr>
        <p:txBody>
          <a:bodyPr/>
          <a:lstStyle/>
          <a:p>
            <a:r>
              <a:rPr lang="en-US" dirty="0"/>
              <a:t>Amongst other support, Positive Choices are here to support young people with their substance use. Some of the ways we can support include:</a:t>
            </a:r>
          </a:p>
          <a:p>
            <a:endParaRPr lang="en-US" dirty="0"/>
          </a:p>
          <a:p>
            <a:pPr marL="285750" indent="-285750">
              <a:buFont typeface="Arial" panose="020B0604020202020204" pitchFamily="34" charset="0"/>
              <a:buChar char="•"/>
            </a:pPr>
            <a:r>
              <a:rPr lang="en-GB" dirty="0"/>
              <a:t>Harm reduction techniques</a:t>
            </a:r>
          </a:p>
          <a:p>
            <a:pPr marL="285750" indent="-285750">
              <a:buFont typeface="Arial" panose="020B0604020202020204" pitchFamily="34" charset="0"/>
              <a:buChar char="•"/>
            </a:pPr>
            <a:r>
              <a:rPr lang="en-GB" dirty="0"/>
              <a:t>Building on awareness; informed decisions are best!</a:t>
            </a:r>
          </a:p>
          <a:p>
            <a:pPr marL="285750" indent="-285750">
              <a:buFont typeface="Arial" panose="020B0604020202020204" pitchFamily="34" charset="0"/>
              <a:buChar char="•"/>
            </a:pPr>
            <a:r>
              <a:rPr lang="en-GB" dirty="0"/>
              <a:t>Exploring the impact of their use</a:t>
            </a:r>
          </a:p>
          <a:p>
            <a:pPr marL="285750" indent="-285750">
              <a:buFont typeface="Arial" panose="020B0604020202020204" pitchFamily="34" charset="0"/>
              <a:buChar char="•"/>
            </a:pPr>
            <a:r>
              <a:rPr lang="en-GB" dirty="0"/>
              <a:t>Making changes to use; reduction or abstinence plans</a:t>
            </a:r>
          </a:p>
          <a:p>
            <a:pPr marL="285750" indent="-285750">
              <a:buFont typeface="Arial" panose="020B0604020202020204" pitchFamily="34" charset="0"/>
              <a:buChar char="•"/>
            </a:pPr>
            <a:r>
              <a:rPr lang="en-GB" dirty="0"/>
              <a:t>Alternative coping techniques</a:t>
            </a:r>
          </a:p>
          <a:p>
            <a:pPr marL="285750" indent="-285750">
              <a:buFont typeface="Arial" panose="020B0604020202020204" pitchFamily="34" charset="0"/>
              <a:buChar char="•"/>
            </a:pPr>
            <a:r>
              <a:rPr lang="en-GB" dirty="0"/>
              <a:t>Diversionary activities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8686" y="5149683"/>
            <a:ext cx="2761013" cy="1121662"/>
          </a:xfrm>
          <a:prstGeom prst="rect">
            <a:avLst/>
          </a:prstGeom>
        </p:spPr>
      </p:pic>
    </p:spTree>
    <p:extLst>
      <p:ext uri="{BB962C8B-B14F-4D97-AF65-F5344CB8AC3E}">
        <p14:creationId xmlns:p14="http://schemas.microsoft.com/office/powerpoint/2010/main" val="4183409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4CE35-8E45-5A48-9A8A-D29507C45C30}"/>
              </a:ext>
            </a:extLst>
          </p:cNvPr>
          <p:cNvSpPr>
            <a:spLocks noGrp="1"/>
          </p:cNvSpPr>
          <p:nvPr>
            <p:ph type="body" sz="quarter" idx="10"/>
          </p:nvPr>
        </p:nvSpPr>
        <p:spPr/>
        <p:txBody>
          <a:bodyPr/>
          <a:lstStyle/>
          <a:p>
            <a:r>
              <a:rPr lang="en-US" dirty="0"/>
              <a:t>How to make a referral</a:t>
            </a:r>
          </a:p>
        </p:txBody>
      </p:sp>
      <p:sp>
        <p:nvSpPr>
          <p:cNvPr id="3" name="Text Placeholder 2">
            <a:extLst>
              <a:ext uri="{FF2B5EF4-FFF2-40B4-BE49-F238E27FC236}">
                <a16:creationId xmlns:a16="http://schemas.microsoft.com/office/drawing/2014/main" id="{891FC4B7-9DE7-DE47-BDD1-5F8D52D338D3}"/>
              </a:ext>
            </a:extLst>
          </p:cNvPr>
          <p:cNvSpPr>
            <a:spLocks noGrp="1"/>
          </p:cNvSpPr>
          <p:nvPr>
            <p:ph type="body" sz="quarter" idx="11"/>
          </p:nvPr>
        </p:nvSpPr>
        <p:spPr/>
        <p:txBody>
          <a:bodyPr/>
          <a:lstStyle/>
          <a:p>
            <a:r>
              <a:rPr lang="en-GB" dirty="0"/>
              <a:t>You are more than welcome to call our Duty Worker or refer via our website for a quick and secure way to place the referral</a:t>
            </a:r>
          </a:p>
          <a:p>
            <a:endParaRPr lang="en-GB" dirty="0"/>
          </a:p>
          <a:p>
            <a:r>
              <a:rPr lang="en-GB" dirty="0">
                <a:hlinkClick r:id="rId3"/>
              </a:rPr>
              <a:t>www.changegrowlive.org/positive-choices-coventry</a:t>
            </a:r>
            <a:endParaRPr lang="en-GB" dirty="0"/>
          </a:p>
          <a:p>
            <a:endParaRPr lang="en-GB" dirty="0"/>
          </a:p>
          <a:p>
            <a:r>
              <a:rPr lang="en-GB" dirty="0"/>
              <a:t>02476 010 245                 coventryinfo.yp@cgl.org.uk</a:t>
            </a:r>
          </a:p>
          <a:p>
            <a:endParaRPr lang="en-US" dirty="0"/>
          </a:p>
          <a:p>
            <a:r>
              <a:rPr lang="en-US" u="sng" dirty="0"/>
              <a:t>Please consider:</a:t>
            </a:r>
          </a:p>
          <a:p>
            <a:pPr marL="285750" indent="-285750">
              <a:buFont typeface="Arial" panose="020B0604020202020204" pitchFamily="34" charset="0"/>
              <a:buChar char="•"/>
            </a:pPr>
            <a:r>
              <a:rPr lang="en-GB" dirty="0"/>
              <a:t>Consent of the young person (including parental consent for under 13s)</a:t>
            </a:r>
          </a:p>
          <a:p>
            <a:pPr marL="285750" indent="-285750">
              <a:buFont typeface="Arial" panose="020B0604020202020204" pitchFamily="34" charset="0"/>
              <a:buChar char="•"/>
            </a:pPr>
            <a:r>
              <a:rPr lang="en-GB" dirty="0"/>
              <a:t>Include as much relevant information as possible</a:t>
            </a:r>
          </a:p>
          <a:p>
            <a:pPr marL="285750" indent="-285750">
              <a:buFont typeface="Arial" panose="020B0604020202020204" pitchFamily="34" charset="0"/>
              <a:buChar char="•"/>
            </a:pPr>
            <a:r>
              <a:rPr lang="en-GB" dirty="0"/>
              <a:t>Keep us involved in Early Help/Social Care meetings</a:t>
            </a:r>
          </a:p>
          <a:p>
            <a:endParaRPr lang="en-US" dirty="0"/>
          </a:p>
          <a:p>
            <a:endParaRPr lang="en-US" dirty="0"/>
          </a:p>
        </p:txBody>
      </p:sp>
    </p:spTree>
    <p:extLst>
      <p:ext uri="{BB962C8B-B14F-4D97-AF65-F5344CB8AC3E}">
        <p14:creationId xmlns:p14="http://schemas.microsoft.com/office/powerpoint/2010/main" val="201723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10AD7-DAF2-574F-A5B8-8C23118BA1E2}"/>
              </a:ext>
            </a:extLst>
          </p:cNvPr>
          <p:cNvSpPr>
            <a:spLocks noGrp="1"/>
          </p:cNvSpPr>
          <p:nvPr>
            <p:ph type="body" sz="quarter" idx="10"/>
          </p:nvPr>
        </p:nvSpPr>
        <p:spPr/>
        <p:txBody>
          <a:bodyPr/>
          <a:lstStyle/>
          <a:p>
            <a:r>
              <a:rPr lang="en-US" dirty="0"/>
              <a:t>How to contact us</a:t>
            </a:r>
          </a:p>
        </p:txBody>
      </p:sp>
      <p:sp>
        <p:nvSpPr>
          <p:cNvPr id="4" name="Text Placeholder 4">
            <a:extLst>
              <a:ext uri="{FF2B5EF4-FFF2-40B4-BE49-F238E27FC236}">
                <a16:creationId xmlns:a16="http://schemas.microsoft.com/office/drawing/2014/main" id="{77CC7A62-06F5-C54D-8895-16E24AC28C2D}"/>
              </a:ext>
            </a:extLst>
          </p:cNvPr>
          <p:cNvSpPr txBox="1">
            <a:spLocks/>
          </p:cNvSpPr>
          <p:nvPr/>
        </p:nvSpPr>
        <p:spPr>
          <a:xfrm>
            <a:off x="785930" y="3019942"/>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Address:</a:t>
            </a:r>
          </a:p>
        </p:txBody>
      </p:sp>
      <p:sp>
        <p:nvSpPr>
          <p:cNvPr id="5" name="Text Placeholder 6">
            <a:extLst>
              <a:ext uri="{FF2B5EF4-FFF2-40B4-BE49-F238E27FC236}">
                <a16:creationId xmlns:a16="http://schemas.microsoft.com/office/drawing/2014/main" id="{32E6513B-E2BE-3345-8BD6-D27DBCF3F9ED}"/>
              </a:ext>
            </a:extLst>
          </p:cNvPr>
          <p:cNvSpPr txBox="1">
            <a:spLocks/>
          </p:cNvSpPr>
          <p:nvPr/>
        </p:nvSpPr>
        <p:spPr>
          <a:xfrm>
            <a:off x="785930" y="3902811"/>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Website: </a:t>
            </a:r>
            <a:r>
              <a:rPr lang="en-US" sz="800" dirty="0"/>
              <a:t>(referrals &amp; online chat)</a:t>
            </a:r>
          </a:p>
        </p:txBody>
      </p:sp>
      <p:sp>
        <p:nvSpPr>
          <p:cNvPr id="6" name="Text Placeholder 7">
            <a:extLst>
              <a:ext uri="{FF2B5EF4-FFF2-40B4-BE49-F238E27FC236}">
                <a16:creationId xmlns:a16="http://schemas.microsoft.com/office/drawing/2014/main" id="{39520D44-7B74-A042-BD31-7A5387854893}"/>
              </a:ext>
            </a:extLst>
          </p:cNvPr>
          <p:cNvSpPr txBox="1">
            <a:spLocks/>
          </p:cNvSpPr>
          <p:nvPr/>
        </p:nvSpPr>
        <p:spPr>
          <a:xfrm>
            <a:off x="785930" y="4344246"/>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Facebook:</a:t>
            </a:r>
          </a:p>
        </p:txBody>
      </p:sp>
      <p:sp>
        <p:nvSpPr>
          <p:cNvPr id="7" name="Text Placeholder 8">
            <a:extLst>
              <a:ext uri="{FF2B5EF4-FFF2-40B4-BE49-F238E27FC236}">
                <a16:creationId xmlns:a16="http://schemas.microsoft.com/office/drawing/2014/main" id="{238530AB-4B30-8E42-937C-68352DEDBE30}"/>
              </a:ext>
            </a:extLst>
          </p:cNvPr>
          <p:cNvSpPr txBox="1">
            <a:spLocks/>
          </p:cNvSpPr>
          <p:nvPr/>
        </p:nvSpPr>
        <p:spPr>
          <a:xfrm>
            <a:off x="785930" y="4773068"/>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Instagram:</a:t>
            </a:r>
            <a:endParaRPr lang="en-US" sz="1400" dirty="0"/>
          </a:p>
        </p:txBody>
      </p:sp>
      <p:sp>
        <p:nvSpPr>
          <p:cNvPr id="8" name="Text Placeholder 10">
            <a:extLst>
              <a:ext uri="{FF2B5EF4-FFF2-40B4-BE49-F238E27FC236}">
                <a16:creationId xmlns:a16="http://schemas.microsoft.com/office/drawing/2014/main" id="{42A92CAD-460E-C74B-A932-BA5E52C7C1FD}"/>
              </a:ext>
            </a:extLst>
          </p:cNvPr>
          <p:cNvSpPr txBox="1">
            <a:spLocks/>
          </p:cNvSpPr>
          <p:nvPr/>
        </p:nvSpPr>
        <p:spPr>
          <a:xfrm>
            <a:off x="2450768" y="3019942"/>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latin typeface="Calibri" panose="020F0502020204030204" pitchFamily="34" charset="0"/>
                <a:ea typeface="Times New Roman" panose="02020603050405020304" pitchFamily="18" charset="0"/>
                <a:cs typeface="Times New Roman" panose="02020603050405020304" pitchFamily="18" charset="0"/>
              </a:rPr>
              <a:t>23-25 City Arcade, Coventry</a:t>
            </a:r>
            <a:endParaRPr lang="en-US" sz="1400" dirty="0"/>
          </a:p>
        </p:txBody>
      </p:sp>
      <p:sp>
        <p:nvSpPr>
          <p:cNvPr id="9" name="Text Placeholder 11">
            <a:extLst>
              <a:ext uri="{FF2B5EF4-FFF2-40B4-BE49-F238E27FC236}">
                <a16:creationId xmlns:a16="http://schemas.microsoft.com/office/drawing/2014/main" id="{1E03B2B1-11C3-EA42-9FD6-AA0F75C158E2}"/>
              </a:ext>
            </a:extLst>
          </p:cNvPr>
          <p:cNvSpPr txBox="1">
            <a:spLocks/>
          </p:cNvSpPr>
          <p:nvPr/>
        </p:nvSpPr>
        <p:spPr>
          <a:xfrm>
            <a:off x="2450768" y="3448764"/>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latin typeface="Calibri" panose="020F0502020204030204" pitchFamily="34" charset="0"/>
                <a:ea typeface="Times New Roman" panose="02020603050405020304" pitchFamily="18" charset="0"/>
                <a:cs typeface="Times New Roman" panose="02020603050405020304" pitchFamily="18" charset="0"/>
              </a:rPr>
              <a:t>02476 010245</a:t>
            </a:r>
          </a:p>
          <a:p>
            <a:endParaRPr lang="en-US" sz="1400" dirty="0"/>
          </a:p>
        </p:txBody>
      </p:sp>
      <p:sp>
        <p:nvSpPr>
          <p:cNvPr id="10" name="Text Placeholder 12">
            <a:extLst>
              <a:ext uri="{FF2B5EF4-FFF2-40B4-BE49-F238E27FC236}">
                <a16:creationId xmlns:a16="http://schemas.microsoft.com/office/drawing/2014/main" id="{92B42B8A-D36F-564B-A983-5559A9EB4F37}"/>
              </a:ext>
            </a:extLst>
          </p:cNvPr>
          <p:cNvSpPr txBox="1">
            <a:spLocks/>
          </p:cNvSpPr>
          <p:nvPr/>
        </p:nvSpPr>
        <p:spPr>
          <a:xfrm>
            <a:off x="2450767" y="3902810"/>
            <a:ext cx="5287513" cy="332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rPr>
              <a:t>www.changegrowlive.org/coventryyp</a:t>
            </a:r>
            <a:r>
              <a:rPr lang="en-GB" sz="1400" dirty="0">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p>
        </p:txBody>
      </p:sp>
      <p:sp>
        <p:nvSpPr>
          <p:cNvPr id="11" name="Text Placeholder 13">
            <a:extLst>
              <a:ext uri="{FF2B5EF4-FFF2-40B4-BE49-F238E27FC236}">
                <a16:creationId xmlns:a16="http://schemas.microsoft.com/office/drawing/2014/main" id="{B36C0B54-CDF4-AA4D-B4D1-784C3D4EEEF4}"/>
              </a:ext>
            </a:extLst>
          </p:cNvPr>
          <p:cNvSpPr txBox="1">
            <a:spLocks/>
          </p:cNvSpPr>
          <p:nvPr/>
        </p:nvSpPr>
        <p:spPr>
          <a:xfrm>
            <a:off x="2450768" y="4344246"/>
            <a:ext cx="381355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u="sng" dirty="0" err="1">
                <a:latin typeface="Calibri" panose="020F0502020204030204" pitchFamily="34" charset="0"/>
                <a:ea typeface="Times New Roman" panose="02020603050405020304" pitchFamily="18" charset="0"/>
                <a:cs typeface="Times New Roman" panose="02020603050405020304" pitchFamily="18" charset="0"/>
                <a:hlinkClick r:id="rId2"/>
              </a:rPr>
              <a:t>PositiveChoicesCov</a:t>
            </a:r>
            <a:endParaRPr lang="en-US" sz="1400" dirty="0"/>
          </a:p>
        </p:txBody>
      </p:sp>
      <p:sp>
        <p:nvSpPr>
          <p:cNvPr id="12" name="Text Placeholder 14">
            <a:extLst>
              <a:ext uri="{FF2B5EF4-FFF2-40B4-BE49-F238E27FC236}">
                <a16:creationId xmlns:a16="http://schemas.microsoft.com/office/drawing/2014/main" id="{33CD59AF-8851-0B48-B89D-6635CF38C0FE}"/>
              </a:ext>
            </a:extLst>
          </p:cNvPr>
          <p:cNvSpPr txBox="1">
            <a:spLocks/>
          </p:cNvSpPr>
          <p:nvPr/>
        </p:nvSpPr>
        <p:spPr>
          <a:xfrm>
            <a:off x="2450768" y="4773068"/>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Positivechoices_Coventry</a:t>
            </a:r>
            <a:endParaRPr lang="en-US" sz="1400" dirty="0"/>
          </a:p>
        </p:txBody>
      </p:sp>
      <p:sp>
        <p:nvSpPr>
          <p:cNvPr id="13" name="Text Placeholder 16"/>
          <p:cNvSpPr txBox="1">
            <a:spLocks/>
          </p:cNvSpPr>
          <p:nvPr/>
        </p:nvSpPr>
        <p:spPr>
          <a:xfrm>
            <a:off x="785930" y="3448764"/>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Phone:</a:t>
            </a:r>
            <a:endParaRPr lang="en-GB" sz="1400" dirty="0"/>
          </a:p>
        </p:txBody>
      </p:sp>
      <p:sp>
        <p:nvSpPr>
          <p:cNvPr id="14" name="Text Placeholder 8">
            <a:extLst>
              <a:ext uri="{FF2B5EF4-FFF2-40B4-BE49-F238E27FC236}">
                <a16:creationId xmlns:a16="http://schemas.microsoft.com/office/drawing/2014/main" id="{238530AB-4B30-8E42-937C-68352DEDBE30}"/>
              </a:ext>
            </a:extLst>
          </p:cNvPr>
          <p:cNvSpPr txBox="1">
            <a:spLocks/>
          </p:cNvSpPr>
          <p:nvPr/>
        </p:nvSpPr>
        <p:spPr>
          <a:xfrm>
            <a:off x="786049" y="5257184"/>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Twitter:</a:t>
            </a:r>
            <a:endParaRPr lang="en-US" sz="1400" dirty="0"/>
          </a:p>
        </p:txBody>
      </p:sp>
      <p:sp>
        <p:nvSpPr>
          <p:cNvPr id="15" name="Text Placeholder 14">
            <a:extLst>
              <a:ext uri="{FF2B5EF4-FFF2-40B4-BE49-F238E27FC236}">
                <a16:creationId xmlns:a16="http://schemas.microsoft.com/office/drawing/2014/main" id="{33CD59AF-8851-0B48-B89D-6635CF38C0FE}"/>
              </a:ext>
            </a:extLst>
          </p:cNvPr>
          <p:cNvSpPr txBox="1">
            <a:spLocks/>
          </p:cNvSpPr>
          <p:nvPr/>
        </p:nvSpPr>
        <p:spPr>
          <a:xfrm>
            <a:off x="2450768" y="5239728"/>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@PosChoices_Cov</a:t>
            </a:r>
            <a:endParaRPr lang="en-US" sz="1400" dirty="0"/>
          </a:p>
        </p:txBody>
      </p:sp>
    </p:spTree>
    <p:extLst>
      <p:ext uri="{BB962C8B-B14F-4D97-AF65-F5344CB8AC3E}">
        <p14:creationId xmlns:p14="http://schemas.microsoft.com/office/powerpoint/2010/main" val="406804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B7CA0C-BE2A-4E52-892E-CAA4BF5495BB}"/>
              </a:ext>
            </a:extLst>
          </p:cNvPr>
          <p:cNvPicPr>
            <a:picLocks noChangeAspect="1"/>
          </p:cNvPicPr>
          <p:nvPr/>
        </p:nvPicPr>
        <p:blipFill>
          <a:blip r:embed="rId2"/>
          <a:stretch>
            <a:fillRect/>
          </a:stretch>
        </p:blipFill>
        <p:spPr>
          <a:xfrm rot="330697">
            <a:off x="9468914" y="4602125"/>
            <a:ext cx="2563318" cy="2392430"/>
          </a:xfrm>
          <a:prstGeom prst="rect">
            <a:avLst/>
          </a:prstGeom>
        </p:spPr>
      </p:pic>
      <p:sp>
        <p:nvSpPr>
          <p:cNvPr id="8" name="TextBox 7">
            <a:extLst>
              <a:ext uri="{FF2B5EF4-FFF2-40B4-BE49-F238E27FC236}">
                <a16:creationId xmlns:a16="http://schemas.microsoft.com/office/drawing/2014/main" id="{7C992013-722C-46E3-A618-BCD184EA2DC4}"/>
              </a:ext>
            </a:extLst>
          </p:cNvPr>
          <p:cNvSpPr txBox="1"/>
          <p:nvPr/>
        </p:nvSpPr>
        <p:spPr>
          <a:xfrm>
            <a:off x="624113" y="289679"/>
            <a:ext cx="10929257" cy="6124754"/>
          </a:xfrm>
          <a:prstGeom prst="rect">
            <a:avLst/>
          </a:prstGeom>
          <a:noFill/>
        </p:spPr>
        <p:txBody>
          <a:bodyPr wrap="square" rtlCol="0">
            <a:spAutoFit/>
          </a:bodyPr>
          <a:lstStyle/>
          <a:p>
            <a:r>
              <a:rPr lang="en-GB" sz="3600" dirty="0"/>
              <a:t>Thank you for listening</a:t>
            </a:r>
          </a:p>
          <a:p>
            <a:endParaRPr lang="en-GB" sz="1200" dirty="0"/>
          </a:p>
          <a:p>
            <a:r>
              <a:rPr lang="en-GB" sz="2400" dirty="0"/>
              <a:t>Please visit the City Council website:</a:t>
            </a:r>
            <a:br>
              <a:rPr lang="en-GB" sz="2400" dirty="0"/>
            </a:br>
            <a:endParaRPr lang="en-GB" sz="1200" dirty="0"/>
          </a:p>
          <a:p>
            <a:pPr marL="285750" indent="-285750">
              <a:buFont typeface="Arial" panose="020B0604020202020204" pitchFamily="34" charset="0"/>
              <a:buChar char="•"/>
            </a:pPr>
            <a:r>
              <a:rPr lang="en-GB" sz="2400" dirty="0"/>
              <a:t>Slides and recordings of past webinars</a:t>
            </a:r>
          </a:p>
          <a:p>
            <a:pPr marL="285750" indent="-285750">
              <a:buFont typeface="Arial" panose="020B0604020202020204" pitchFamily="34" charset="0"/>
              <a:buChar char="•"/>
            </a:pPr>
            <a:r>
              <a:rPr lang="en-GB" sz="2400" dirty="0"/>
              <a:t>Timetable of future webinars</a:t>
            </a:r>
          </a:p>
          <a:p>
            <a:pPr marL="285750" indent="-285750">
              <a:buFont typeface="Arial" panose="020B0604020202020204" pitchFamily="34" charset="0"/>
              <a:buChar char="•"/>
            </a:pPr>
            <a:r>
              <a:rPr lang="en-GB" sz="2400" dirty="0"/>
              <a:t>Details of more in-depth training available </a:t>
            </a:r>
            <a:br>
              <a:rPr lang="en-GB" sz="2400" dirty="0"/>
            </a:br>
            <a:r>
              <a:rPr lang="en-GB" sz="2400" dirty="0"/>
              <a:t>free from Public Health services</a:t>
            </a:r>
          </a:p>
          <a:p>
            <a:endParaRPr lang="en-GB" sz="1200" dirty="0"/>
          </a:p>
          <a:p>
            <a:r>
              <a:rPr lang="en-GB" sz="2400" dirty="0"/>
              <a:t>Google “</a:t>
            </a:r>
            <a:r>
              <a:rPr lang="en-GB" sz="2400" dirty="0" err="1"/>
              <a:t>coventry</a:t>
            </a:r>
            <a:r>
              <a:rPr lang="en-GB" sz="2400" dirty="0"/>
              <a:t> public health webinars” or visit</a:t>
            </a:r>
          </a:p>
          <a:p>
            <a:r>
              <a:rPr lang="en-GB" sz="2400" dirty="0">
                <a:solidFill>
                  <a:schemeClr val="accent1"/>
                </a:solidFill>
                <a:hlinkClick r:id="rId3">
                  <a:extLst>
                    <a:ext uri="{A12FA001-AC4F-418D-AE19-62706E023703}">
                      <ahyp:hlinkClr xmlns:ahyp="http://schemas.microsoft.com/office/drawing/2018/hyperlinkcolor" val="tx"/>
                    </a:ext>
                  </a:extLst>
                </a:hlinkClick>
              </a:rPr>
              <a:t>www.coventry.gov.uk/info/190/health_and_wellbeing/3283/public_health_services/2</a:t>
            </a:r>
            <a:endParaRPr lang="en-GB" sz="2400" dirty="0">
              <a:solidFill>
                <a:schemeClr val="accent1"/>
              </a:solidFill>
            </a:endParaRPr>
          </a:p>
          <a:p>
            <a:endParaRPr lang="en-GB" sz="2400" dirty="0"/>
          </a:p>
          <a:p>
            <a:r>
              <a:rPr lang="en-GB" sz="3600" dirty="0"/>
              <a:t>Feedback and ideas for future webinars</a:t>
            </a:r>
          </a:p>
          <a:p>
            <a:endParaRPr lang="en-GB" dirty="0"/>
          </a:p>
          <a:p>
            <a:r>
              <a:rPr lang="en-GB" sz="2400" dirty="0"/>
              <a:t>Please give is your feedback and suggestions of future webinars via the </a:t>
            </a:r>
            <a:br>
              <a:rPr lang="en-GB" sz="2400" dirty="0"/>
            </a:br>
            <a:r>
              <a:rPr lang="en-GB" sz="2400" dirty="0"/>
              <a:t>Let’s Talk Coventry site at </a:t>
            </a:r>
            <a:r>
              <a:rPr lang="en-GB" sz="2400" dirty="0">
                <a:solidFill>
                  <a:schemeClr val="accent1"/>
                </a:solidFill>
                <a:hlinkClick r:id="rId4">
                  <a:extLst>
                    <a:ext uri="{A12FA001-AC4F-418D-AE19-62706E023703}">
                      <ahyp:hlinkClr xmlns:ahyp="http://schemas.microsoft.com/office/drawing/2018/hyperlinkcolor" val="tx"/>
                    </a:ext>
                  </a:extLst>
                </a:hlinkClick>
              </a:rPr>
              <a:t>https://letstalk.coventry.gov.uk/publichealthtraining</a:t>
            </a:r>
            <a:endParaRPr lang="en-GB" sz="2400" dirty="0">
              <a:solidFill>
                <a:schemeClr val="accent1"/>
              </a:solidFill>
            </a:endParaRPr>
          </a:p>
          <a:p>
            <a:endParaRPr lang="en-GB" dirty="0"/>
          </a:p>
        </p:txBody>
      </p:sp>
      <p:pic>
        <p:nvPicPr>
          <p:cNvPr id="6" name="Picture 5">
            <a:extLst>
              <a:ext uri="{FF2B5EF4-FFF2-40B4-BE49-F238E27FC236}">
                <a16:creationId xmlns:a16="http://schemas.microsoft.com/office/drawing/2014/main" id="{DE754A06-0AE9-4F1F-9253-8EF23A3AEDC1}"/>
              </a:ext>
            </a:extLst>
          </p:cNvPr>
          <p:cNvPicPr>
            <a:picLocks noChangeAspect="1"/>
          </p:cNvPicPr>
          <p:nvPr/>
        </p:nvPicPr>
        <p:blipFill>
          <a:blip r:embed="rId5"/>
          <a:stretch>
            <a:fillRect/>
          </a:stretch>
        </p:blipFill>
        <p:spPr>
          <a:xfrm rot="21421669">
            <a:off x="6725269" y="667603"/>
            <a:ext cx="3383202" cy="2385874"/>
          </a:xfrm>
          <a:prstGeom prst="rect">
            <a:avLst/>
          </a:prstGeom>
        </p:spPr>
      </p:pic>
      <p:pic>
        <p:nvPicPr>
          <p:cNvPr id="5" name="Picture 4">
            <a:extLst>
              <a:ext uri="{FF2B5EF4-FFF2-40B4-BE49-F238E27FC236}">
                <a16:creationId xmlns:a16="http://schemas.microsoft.com/office/drawing/2014/main" id="{244AAC3E-A620-4B01-AD29-E04BF25985B7}"/>
              </a:ext>
            </a:extLst>
          </p:cNvPr>
          <p:cNvPicPr>
            <a:picLocks noChangeAspect="1"/>
          </p:cNvPicPr>
          <p:nvPr/>
        </p:nvPicPr>
        <p:blipFill>
          <a:blip r:embed="rId6"/>
          <a:stretch>
            <a:fillRect/>
          </a:stretch>
        </p:blipFill>
        <p:spPr>
          <a:xfrm rot="309804">
            <a:off x="9235000" y="415478"/>
            <a:ext cx="2548035" cy="2904760"/>
          </a:xfrm>
          <a:prstGeom prst="rect">
            <a:avLst/>
          </a:prstGeom>
        </p:spPr>
      </p:pic>
    </p:spTree>
    <p:extLst>
      <p:ext uri="{BB962C8B-B14F-4D97-AF65-F5344CB8AC3E}">
        <p14:creationId xmlns:p14="http://schemas.microsoft.com/office/powerpoint/2010/main" val="180508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52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7CBC02-81F5-8D44-B0DB-039045CCB60D}"/>
              </a:ext>
            </a:extLst>
          </p:cNvPr>
          <p:cNvSpPr>
            <a:spLocks noGrp="1"/>
          </p:cNvSpPr>
          <p:nvPr>
            <p:ph type="body" sz="quarter" idx="10"/>
          </p:nvPr>
        </p:nvSpPr>
        <p:spPr/>
        <p:txBody>
          <a:bodyPr/>
          <a:lstStyle/>
          <a:p>
            <a:r>
              <a:rPr lang="en-US" dirty="0"/>
              <a:t>Expectations and Agenda</a:t>
            </a:r>
          </a:p>
        </p:txBody>
      </p:sp>
      <p:sp>
        <p:nvSpPr>
          <p:cNvPr id="3" name="Text Placeholder 2">
            <a:extLst>
              <a:ext uri="{FF2B5EF4-FFF2-40B4-BE49-F238E27FC236}">
                <a16:creationId xmlns:a16="http://schemas.microsoft.com/office/drawing/2014/main" id="{8ED41A02-ACEB-C748-9EED-330D75CDA819}"/>
              </a:ext>
            </a:extLst>
          </p:cNvPr>
          <p:cNvSpPr>
            <a:spLocks noGrp="1"/>
          </p:cNvSpPr>
          <p:nvPr>
            <p:ph type="body" sz="quarter" idx="11"/>
          </p:nvPr>
        </p:nvSpPr>
        <p:spPr/>
        <p:txBody>
          <a:bodyPr/>
          <a:lstStyle/>
          <a:p>
            <a:r>
              <a:rPr lang="en-US" dirty="0"/>
              <a:t>To ensure that this is a comfortable learning experience for everyone; can we please…</a:t>
            </a:r>
          </a:p>
          <a:p>
            <a:endParaRPr lang="en-US" dirty="0"/>
          </a:p>
          <a:p>
            <a:pPr>
              <a:buFont typeface="Wingdings" panose="05000000000000000000" pitchFamily="2" charset="2"/>
              <a:buChar char="ü"/>
            </a:pPr>
            <a:r>
              <a:rPr lang="en-US" dirty="0"/>
              <a:t>Keep your microphones and videos turned off</a:t>
            </a:r>
          </a:p>
          <a:p>
            <a:pPr>
              <a:buFont typeface="Wingdings" panose="05000000000000000000" pitchFamily="2" charset="2"/>
              <a:buChar char="ü"/>
            </a:pPr>
            <a:r>
              <a:rPr lang="en-US" dirty="0"/>
              <a:t>Use the chat facility to ask questions throughout. A Q&amp;A will be available at the end. All questions are valid- we don’t know what we don’t know!</a:t>
            </a:r>
          </a:p>
          <a:p>
            <a:pPr>
              <a:buFont typeface="Wingdings" panose="05000000000000000000" pitchFamily="2" charset="2"/>
              <a:buChar char="ü"/>
            </a:pPr>
            <a:r>
              <a:rPr lang="en-US" dirty="0"/>
              <a:t>This is being recorded so please be mindful if you don’t want to be identified</a:t>
            </a:r>
          </a:p>
          <a:p>
            <a:endParaRPr lang="en-US" dirty="0"/>
          </a:p>
        </p:txBody>
      </p:sp>
      <p:sp>
        <p:nvSpPr>
          <p:cNvPr id="4" name="Text Placeholder 3">
            <a:extLst>
              <a:ext uri="{FF2B5EF4-FFF2-40B4-BE49-F238E27FC236}">
                <a16:creationId xmlns:a16="http://schemas.microsoft.com/office/drawing/2014/main" id="{DE74666D-E131-4240-A930-8D622E0C0C61}"/>
              </a:ext>
            </a:extLst>
          </p:cNvPr>
          <p:cNvSpPr>
            <a:spLocks noGrp="1"/>
          </p:cNvSpPr>
          <p:nvPr>
            <p:ph type="body" sz="quarter" idx="12"/>
          </p:nvPr>
        </p:nvSpPr>
        <p:spPr>
          <a:xfrm>
            <a:off x="6663197" y="1493838"/>
            <a:ext cx="5401424" cy="5650172"/>
          </a:xfrm>
        </p:spPr>
        <p:txBody>
          <a:bodyPr/>
          <a:lstStyle/>
          <a:p>
            <a:pPr marL="0" indent="0">
              <a:buNone/>
            </a:pPr>
            <a:r>
              <a:rPr lang="en-GB" b="0" dirty="0"/>
              <a:t>By the end of the workshop you should feel more equipped to:</a:t>
            </a:r>
          </a:p>
          <a:p>
            <a:pPr marL="285750" indent="-285750">
              <a:buFont typeface="Wingdings" panose="05000000000000000000" pitchFamily="2" charset="2"/>
              <a:buChar char="Ø"/>
            </a:pPr>
            <a:r>
              <a:rPr lang="en-GB" b="0" dirty="0"/>
              <a:t>Know the basics about Cannabis</a:t>
            </a:r>
          </a:p>
          <a:p>
            <a:pPr marL="285750" indent="-285750">
              <a:buFont typeface="Wingdings" panose="05000000000000000000" pitchFamily="2" charset="2"/>
              <a:buChar char="Ø"/>
            </a:pPr>
            <a:r>
              <a:rPr lang="en-GB" b="0" dirty="0"/>
              <a:t>Understand the effects</a:t>
            </a:r>
          </a:p>
          <a:p>
            <a:pPr marL="285750" indent="-285750">
              <a:buFont typeface="Wingdings" panose="05000000000000000000" pitchFamily="2" charset="2"/>
              <a:buChar char="Ø"/>
            </a:pPr>
            <a:r>
              <a:rPr lang="en-GB" b="0" dirty="0"/>
              <a:t>Understand the law</a:t>
            </a:r>
          </a:p>
          <a:p>
            <a:pPr marL="285750" indent="-285750">
              <a:buFont typeface="Wingdings" panose="05000000000000000000" pitchFamily="2" charset="2"/>
              <a:buChar char="Ø"/>
            </a:pPr>
            <a:r>
              <a:rPr lang="en-GB" b="0" dirty="0"/>
              <a:t>Know how to refer a young person for support</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02005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39" y="424985"/>
            <a:ext cx="2607961" cy="1813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Image result for cannabis"/>
          <p:cNvPicPr>
            <a:picLocks noChangeAspect="1" noChangeArrowheads="1"/>
          </p:cNvPicPr>
          <p:nvPr/>
        </p:nvPicPr>
        <p:blipFill>
          <a:blip r:embed="rId3">
            <a:extLst>
              <a:ext uri="{28A0092B-C50C-407E-A947-70E740481C1C}">
                <a14:useLocalDpi xmlns:a14="http://schemas.microsoft.com/office/drawing/2010/main" val="0"/>
              </a:ext>
            </a:extLst>
          </a:blip>
          <a:srcRect l="22286" r="22286"/>
          <a:stretch>
            <a:fillRect/>
          </a:stretch>
        </p:blipFill>
        <p:spPr bwMode="auto">
          <a:xfrm>
            <a:off x="5308978" y="560275"/>
            <a:ext cx="1881359" cy="21156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cannab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542" y="3706503"/>
            <a:ext cx="3096344" cy="2060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t's like working in an Orlando cannabis dispensary durin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537" y="2303647"/>
            <a:ext cx="3507140" cy="28057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23979" y="2663251"/>
            <a:ext cx="1150920" cy="369332"/>
          </a:xfrm>
          <a:prstGeom prst="rect">
            <a:avLst/>
          </a:prstGeom>
          <a:noFill/>
        </p:spPr>
        <p:txBody>
          <a:bodyPr wrap="square" rtlCol="0">
            <a:spAutoFit/>
          </a:bodyPr>
          <a:lstStyle/>
          <a:p>
            <a:pPr algn="l"/>
            <a:r>
              <a:rPr lang="en-GB" dirty="0">
                <a:solidFill>
                  <a:srgbClr val="5E1B6D"/>
                </a:solidFill>
              </a:rPr>
              <a:t>Green</a:t>
            </a:r>
          </a:p>
        </p:txBody>
      </p:sp>
      <p:sp>
        <p:nvSpPr>
          <p:cNvPr id="12" name="TextBox 11"/>
          <p:cNvSpPr txBox="1"/>
          <p:nvPr/>
        </p:nvSpPr>
        <p:spPr>
          <a:xfrm>
            <a:off x="9949218" y="1414729"/>
            <a:ext cx="1323834" cy="369332"/>
          </a:xfrm>
          <a:prstGeom prst="rect">
            <a:avLst/>
          </a:prstGeom>
          <a:noFill/>
        </p:spPr>
        <p:txBody>
          <a:bodyPr wrap="square" rtlCol="0">
            <a:spAutoFit/>
          </a:bodyPr>
          <a:lstStyle/>
          <a:p>
            <a:pPr algn="l"/>
            <a:r>
              <a:rPr lang="en-GB" dirty="0">
                <a:solidFill>
                  <a:srgbClr val="5E1B6D"/>
                </a:solidFill>
              </a:rPr>
              <a:t>Bud</a:t>
            </a:r>
          </a:p>
        </p:txBody>
      </p:sp>
      <p:sp>
        <p:nvSpPr>
          <p:cNvPr id="13" name="TextBox 12"/>
          <p:cNvSpPr txBox="1"/>
          <p:nvPr/>
        </p:nvSpPr>
        <p:spPr>
          <a:xfrm>
            <a:off x="5866503" y="4890698"/>
            <a:ext cx="1323834" cy="369332"/>
          </a:xfrm>
          <a:prstGeom prst="rect">
            <a:avLst/>
          </a:prstGeom>
          <a:noFill/>
        </p:spPr>
        <p:txBody>
          <a:bodyPr wrap="square" rtlCol="0">
            <a:spAutoFit/>
          </a:bodyPr>
          <a:lstStyle/>
          <a:p>
            <a:pPr algn="l"/>
            <a:r>
              <a:rPr lang="en-GB" dirty="0">
                <a:solidFill>
                  <a:srgbClr val="5E1B6D"/>
                </a:solidFill>
              </a:rPr>
              <a:t>Weed</a:t>
            </a:r>
          </a:p>
        </p:txBody>
      </p:sp>
      <p:sp>
        <p:nvSpPr>
          <p:cNvPr id="14" name="TextBox 13"/>
          <p:cNvSpPr txBox="1"/>
          <p:nvPr/>
        </p:nvSpPr>
        <p:spPr>
          <a:xfrm>
            <a:off x="5897580" y="3706503"/>
            <a:ext cx="1323834" cy="369332"/>
          </a:xfrm>
          <a:prstGeom prst="rect">
            <a:avLst/>
          </a:prstGeom>
          <a:noFill/>
        </p:spPr>
        <p:txBody>
          <a:bodyPr wrap="square" rtlCol="0">
            <a:spAutoFit/>
          </a:bodyPr>
          <a:lstStyle/>
          <a:p>
            <a:pPr algn="l"/>
            <a:r>
              <a:rPr lang="en-GB" dirty="0">
                <a:solidFill>
                  <a:srgbClr val="5E1B6D"/>
                </a:solidFill>
              </a:rPr>
              <a:t>Cali</a:t>
            </a:r>
          </a:p>
        </p:txBody>
      </p:sp>
      <p:sp>
        <p:nvSpPr>
          <p:cNvPr id="15" name="TextBox 14"/>
          <p:cNvSpPr txBox="1"/>
          <p:nvPr/>
        </p:nvSpPr>
        <p:spPr>
          <a:xfrm>
            <a:off x="3718623" y="1230063"/>
            <a:ext cx="1323834" cy="369332"/>
          </a:xfrm>
          <a:prstGeom prst="rect">
            <a:avLst/>
          </a:prstGeom>
          <a:noFill/>
        </p:spPr>
        <p:txBody>
          <a:bodyPr wrap="square" rtlCol="0">
            <a:spAutoFit/>
          </a:bodyPr>
          <a:lstStyle/>
          <a:p>
            <a:pPr algn="l"/>
            <a:r>
              <a:rPr lang="en-GB" dirty="0">
                <a:solidFill>
                  <a:srgbClr val="5E1B6D"/>
                </a:solidFill>
              </a:rPr>
              <a:t>A Zoot</a:t>
            </a:r>
          </a:p>
        </p:txBody>
      </p:sp>
      <p:sp>
        <p:nvSpPr>
          <p:cNvPr id="16" name="TextBox 15"/>
          <p:cNvSpPr txBox="1"/>
          <p:nvPr/>
        </p:nvSpPr>
        <p:spPr>
          <a:xfrm>
            <a:off x="8076537" y="832893"/>
            <a:ext cx="1323834" cy="369332"/>
          </a:xfrm>
          <a:prstGeom prst="rect">
            <a:avLst/>
          </a:prstGeom>
          <a:noFill/>
        </p:spPr>
        <p:txBody>
          <a:bodyPr wrap="square" rtlCol="0">
            <a:spAutoFit/>
          </a:bodyPr>
          <a:lstStyle/>
          <a:p>
            <a:pPr algn="l"/>
            <a:r>
              <a:rPr lang="en-GB" dirty="0">
                <a:solidFill>
                  <a:srgbClr val="5E1B6D"/>
                </a:solidFill>
              </a:rPr>
              <a:t>A ‘J’</a:t>
            </a:r>
          </a:p>
        </p:txBody>
      </p:sp>
      <p:sp>
        <p:nvSpPr>
          <p:cNvPr id="17" name="TextBox 16"/>
          <p:cNvSpPr txBox="1"/>
          <p:nvPr/>
        </p:nvSpPr>
        <p:spPr>
          <a:xfrm>
            <a:off x="3718623" y="2838064"/>
            <a:ext cx="1323834" cy="369332"/>
          </a:xfrm>
          <a:prstGeom prst="rect">
            <a:avLst/>
          </a:prstGeom>
          <a:noFill/>
        </p:spPr>
        <p:txBody>
          <a:bodyPr wrap="square" rtlCol="0">
            <a:spAutoFit/>
          </a:bodyPr>
          <a:lstStyle/>
          <a:p>
            <a:pPr algn="l"/>
            <a:r>
              <a:rPr lang="en-GB" dirty="0">
                <a:solidFill>
                  <a:srgbClr val="5E1B6D"/>
                </a:solidFill>
              </a:rPr>
              <a:t>A ‘Bat’</a:t>
            </a:r>
          </a:p>
        </p:txBody>
      </p:sp>
    </p:spTree>
    <p:extLst>
      <p:ext uri="{BB962C8B-B14F-4D97-AF65-F5344CB8AC3E}">
        <p14:creationId xmlns:p14="http://schemas.microsoft.com/office/powerpoint/2010/main" val="377387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3F802-508C-6B4D-ACC6-07055D994363}"/>
              </a:ext>
            </a:extLst>
          </p:cNvPr>
          <p:cNvSpPr>
            <a:spLocks noGrp="1"/>
          </p:cNvSpPr>
          <p:nvPr>
            <p:ph type="body" sz="quarter" idx="10"/>
          </p:nvPr>
        </p:nvSpPr>
        <p:spPr>
          <a:xfrm>
            <a:off x="978631" y="2296002"/>
            <a:ext cx="6213739" cy="1554080"/>
          </a:xfrm>
        </p:spPr>
        <p:txBody>
          <a:bodyPr/>
          <a:lstStyle/>
          <a:p>
            <a:r>
              <a:rPr lang="en-US" sz="4400" dirty="0"/>
              <a:t>There are many myths about Cannabis…</a:t>
            </a:r>
          </a:p>
        </p:txBody>
      </p:sp>
      <p:pic>
        <p:nvPicPr>
          <p:cNvPr id="10" name="Picture 9">
            <a:extLst>
              <a:ext uri="{FF2B5EF4-FFF2-40B4-BE49-F238E27FC236}">
                <a16:creationId xmlns:a16="http://schemas.microsoft.com/office/drawing/2014/main" id="{24F6C96D-8EF5-3E4F-BD69-55012F09DABC}"/>
              </a:ext>
            </a:extLst>
          </p:cNvPr>
          <p:cNvPicPr>
            <a:picLocks noChangeAspect="1"/>
          </p:cNvPicPr>
          <p:nvPr/>
        </p:nvPicPr>
        <p:blipFill>
          <a:blip r:embed="rId3"/>
          <a:stretch>
            <a:fillRect/>
          </a:stretch>
        </p:blipFill>
        <p:spPr>
          <a:xfrm>
            <a:off x="7592118" y="1518962"/>
            <a:ext cx="2706033" cy="2334617"/>
          </a:xfrm>
          <a:prstGeom prst="rect">
            <a:avLst/>
          </a:prstGeom>
        </p:spPr>
      </p:pic>
      <p:pic>
        <p:nvPicPr>
          <p:cNvPr id="11" name="Picture 10">
            <a:extLst>
              <a:ext uri="{FF2B5EF4-FFF2-40B4-BE49-F238E27FC236}">
                <a16:creationId xmlns:a16="http://schemas.microsoft.com/office/drawing/2014/main" id="{6DF7C50E-69E7-D94A-88E6-FB1619EBC716}"/>
              </a:ext>
            </a:extLst>
          </p:cNvPr>
          <p:cNvPicPr>
            <a:picLocks noChangeAspect="1"/>
          </p:cNvPicPr>
          <p:nvPr/>
        </p:nvPicPr>
        <p:blipFill>
          <a:blip r:embed="rId4"/>
          <a:stretch>
            <a:fillRect/>
          </a:stretch>
        </p:blipFill>
        <p:spPr>
          <a:xfrm>
            <a:off x="8504031" y="3510060"/>
            <a:ext cx="2902038" cy="2190217"/>
          </a:xfrm>
          <a:prstGeom prst="rect">
            <a:avLst/>
          </a:prstGeom>
        </p:spPr>
      </p:pic>
    </p:spTree>
    <p:extLst>
      <p:ext uri="{BB962C8B-B14F-4D97-AF65-F5344CB8AC3E}">
        <p14:creationId xmlns:p14="http://schemas.microsoft.com/office/powerpoint/2010/main" val="38267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3F802-508C-6B4D-ACC6-07055D994363}"/>
              </a:ext>
            </a:extLst>
          </p:cNvPr>
          <p:cNvSpPr>
            <a:spLocks noGrp="1"/>
          </p:cNvSpPr>
          <p:nvPr>
            <p:ph type="body" sz="quarter" idx="10"/>
          </p:nvPr>
        </p:nvSpPr>
        <p:spPr>
          <a:xfrm>
            <a:off x="323538" y="562736"/>
            <a:ext cx="7525400" cy="1554080"/>
          </a:xfrm>
        </p:spPr>
        <p:txBody>
          <a:bodyPr/>
          <a:lstStyle/>
          <a:p>
            <a:r>
              <a:rPr lang="en-US" sz="2800" dirty="0"/>
              <a:t>There are many myths about Cannabis…</a:t>
            </a:r>
          </a:p>
        </p:txBody>
      </p:sp>
      <p:pic>
        <p:nvPicPr>
          <p:cNvPr id="10" name="Picture 9">
            <a:extLst>
              <a:ext uri="{FF2B5EF4-FFF2-40B4-BE49-F238E27FC236}">
                <a16:creationId xmlns:a16="http://schemas.microsoft.com/office/drawing/2014/main" id="{24F6C96D-8EF5-3E4F-BD69-55012F09DABC}"/>
              </a:ext>
            </a:extLst>
          </p:cNvPr>
          <p:cNvPicPr>
            <a:picLocks noChangeAspect="1"/>
          </p:cNvPicPr>
          <p:nvPr/>
        </p:nvPicPr>
        <p:blipFill>
          <a:blip r:embed="rId3"/>
          <a:stretch>
            <a:fillRect/>
          </a:stretch>
        </p:blipFill>
        <p:spPr>
          <a:xfrm>
            <a:off x="7592118" y="1518962"/>
            <a:ext cx="2706033" cy="2334617"/>
          </a:xfrm>
          <a:prstGeom prst="rect">
            <a:avLst/>
          </a:prstGeom>
        </p:spPr>
      </p:pic>
      <p:pic>
        <p:nvPicPr>
          <p:cNvPr id="11" name="Picture 10">
            <a:extLst>
              <a:ext uri="{FF2B5EF4-FFF2-40B4-BE49-F238E27FC236}">
                <a16:creationId xmlns:a16="http://schemas.microsoft.com/office/drawing/2014/main" id="{6DF7C50E-69E7-D94A-88E6-FB1619EBC716}"/>
              </a:ext>
            </a:extLst>
          </p:cNvPr>
          <p:cNvPicPr>
            <a:picLocks noChangeAspect="1"/>
          </p:cNvPicPr>
          <p:nvPr/>
        </p:nvPicPr>
        <p:blipFill>
          <a:blip r:embed="rId4"/>
          <a:stretch>
            <a:fillRect/>
          </a:stretch>
        </p:blipFill>
        <p:spPr>
          <a:xfrm>
            <a:off x="8504031" y="3510060"/>
            <a:ext cx="2902038" cy="2190217"/>
          </a:xfrm>
          <a:prstGeom prst="rect">
            <a:avLst/>
          </a:prstGeom>
        </p:spPr>
      </p:pic>
      <p:sp>
        <p:nvSpPr>
          <p:cNvPr id="3" name="TextBox 2"/>
          <p:cNvSpPr txBox="1"/>
          <p:nvPr/>
        </p:nvSpPr>
        <p:spPr>
          <a:xfrm>
            <a:off x="423081" y="1518962"/>
            <a:ext cx="6782937" cy="461665"/>
          </a:xfrm>
          <a:prstGeom prst="rect">
            <a:avLst/>
          </a:prstGeom>
          <a:noFill/>
        </p:spPr>
        <p:txBody>
          <a:bodyPr wrap="square" rtlCol="0">
            <a:spAutoFit/>
          </a:bodyPr>
          <a:lstStyle/>
          <a:p>
            <a:pPr algn="l"/>
            <a:r>
              <a:rPr lang="en-GB" sz="2400" dirty="0"/>
              <a:t>Cannabis helps me sleep…</a:t>
            </a:r>
          </a:p>
        </p:txBody>
      </p:sp>
      <p:sp>
        <p:nvSpPr>
          <p:cNvPr id="4" name="TextBox 3"/>
          <p:cNvSpPr txBox="1"/>
          <p:nvPr/>
        </p:nvSpPr>
        <p:spPr>
          <a:xfrm>
            <a:off x="532263" y="2674961"/>
            <a:ext cx="6673755" cy="1754326"/>
          </a:xfrm>
          <a:prstGeom prst="rect">
            <a:avLst/>
          </a:prstGeom>
          <a:noFill/>
        </p:spPr>
        <p:txBody>
          <a:bodyPr wrap="square" rtlCol="0">
            <a:spAutoFit/>
          </a:bodyPr>
          <a:lstStyle/>
          <a:p>
            <a:pPr algn="l"/>
            <a:r>
              <a:rPr lang="en-GB" dirty="0">
                <a:solidFill>
                  <a:srgbClr val="5E1B6D"/>
                </a:solidFill>
              </a:rPr>
              <a:t>Cannabis may help you fall asleep however studies have shown that Cannabis changes your sleep cycle. THC impacts the amount of REM sleep someone gets, this is the part of sleep that helps us function well the following day having resorted our brain’s chemicals back to a normal balance. </a:t>
            </a:r>
          </a:p>
        </p:txBody>
      </p:sp>
    </p:spTree>
    <p:extLst>
      <p:ext uri="{BB962C8B-B14F-4D97-AF65-F5344CB8AC3E}">
        <p14:creationId xmlns:p14="http://schemas.microsoft.com/office/powerpoint/2010/main" val="39803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3F802-508C-6B4D-ACC6-07055D994363}"/>
              </a:ext>
            </a:extLst>
          </p:cNvPr>
          <p:cNvSpPr>
            <a:spLocks noGrp="1"/>
          </p:cNvSpPr>
          <p:nvPr>
            <p:ph type="body" sz="quarter" idx="10"/>
          </p:nvPr>
        </p:nvSpPr>
        <p:spPr>
          <a:xfrm>
            <a:off x="323538" y="562736"/>
            <a:ext cx="7525400" cy="1554080"/>
          </a:xfrm>
        </p:spPr>
        <p:txBody>
          <a:bodyPr/>
          <a:lstStyle/>
          <a:p>
            <a:r>
              <a:rPr lang="en-US" sz="2800" dirty="0"/>
              <a:t>There are many myths about Cannabis…</a:t>
            </a:r>
          </a:p>
        </p:txBody>
      </p:sp>
      <p:pic>
        <p:nvPicPr>
          <p:cNvPr id="10" name="Picture 9">
            <a:extLst>
              <a:ext uri="{FF2B5EF4-FFF2-40B4-BE49-F238E27FC236}">
                <a16:creationId xmlns:a16="http://schemas.microsoft.com/office/drawing/2014/main" id="{24F6C96D-8EF5-3E4F-BD69-55012F09DABC}"/>
              </a:ext>
            </a:extLst>
          </p:cNvPr>
          <p:cNvPicPr>
            <a:picLocks noChangeAspect="1"/>
          </p:cNvPicPr>
          <p:nvPr/>
        </p:nvPicPr>
        <p:blipFill>
          <a:blip r:embed="rId3"/>
          <a:stretch>
            <a:fillRect/>
          </a:stretch>
        </p:blipFill>
        <p:spPr>
          <a:xfrm>
            <a:off x="7592118" y="1518962"/>
            <a:ext cx="2706033" cy="2334617"/>
          </a:xfrm>
          <a:prstGeom prst="rect">
            <a:avLst/>
          </a:prstGeom>
        </p:spPr>
      </p:pic>
      <p:pic>
        <p:nvPicPr>
          <p:cNvPr id="11" name="Picture 10">
            <a:extLst>
              <a:ext uri="{FF2B5EF4-FFF2-40B4-BE49-F238E27FC236}">
                <a16:creationId xmlns:a16="http://schemas.microsoft.com/office/drawing/2014/main" id="{6DF7C50E-69E7-D94A-88E6-FB1619EBC716}"/>
              </a:ext>
            </a:extLst>
          </p:cNvPr>
          <p:cNvPicPr>
            <a:picLocks noChangeAspect="1"/>
          </p:cNvPicPr>
          <p:nvPr/>
        </p:nvPicPr>
        <p:blipFill>
          <a:blip r:embed="rId4"/>
          <a:stretch>
            <a:fillRect/>
          </a:stretch>
        </p:blipFill>
        <p:spPr>
          <a:xfrm>
            <a:off x="8504031" y="3510060"/>
            <a:ext cx="2902038" cy="2190217"/>
          </a:xfrm>
          <a:prstGeom prst="rect">
            <a:avLst/>
          </a:prstGeom>
        </p:spPr>
      </p:pic>
      <p:sp>
        <p:nvSpPr>
          <p:cNvPr id="5" name="TextBox 4"/>
          <p:cNvSpPr txBox="1"/>
          <p:nvPr/>
        </p:nvSpPr>
        <p:spPr>
          <a:xfrm>
            <a:off x="423081" y="1518962"/>
            <a:ext cx="6782937" cy="461665"/>
          </a:xfrm>
          <a:prstGeom prst="rect">
            <a:avLst/>
          </a:prstGeom>
          <a:noFill/>
        </p:spPr>
        <p:txBody>
          <a:bodyPr wrap="square" rtlCol="0">
            <a:spAutoFit/>
          </a:bodyPr>
          <a:lstStyle/>
          <a:p>
            <a:pPr algn="l"/>
            <a:r>
              <a:rPr lang="en-GB" sz="2400" dirty="0"/>
              <a:t>Cannabis cures Cancer…</a:t>
            </a:r>
          </a:p>
        </p:txBody>
      </p:sp>
      <p:sp>
        <p:nvSpPr>
          <p:cNvPr id="6" name="TextBox 5"/>
          <p:cNvSpPr txBox="1"/>
          <p:nvPr/>
        </p:nvSpPr>
        <p:spPr>
          <a:xfrm>
            <a:off x="462406" y="2145419"/>
            <a:ext cx="7129712" cy="4247317"/>
          </a:xfrm>
          <a:prstGeom prst="rect">
            <a:avLst/>
          </a:prstGeom>
          <a:noFill/>
        </p:spPr>
        <p:txBody>
          <a:bodyPr wrap="square" rtlCol="0">
            <a:spAutoFit/>
          </a:bodyPr>
          <a:lstStyle/>
          <a:p>
            <a:pPr algn="l"/>
            <a:r>
              <a:rPr lang="en-GB" dirty="0">
                <a:solidFill>
                  <a:srgbClr val="5E1B6D"/>
                </a:solidFill>
              </a:rPr>
              <a:t>Cannabis does have some medicinal qualities however it cannot cure cancer. </a:t>
            </a:r>
          </a:p>
          <a:p>
            <a:pPr algn="l"/>
            <a:r>
              <a:rPr lang="en-GB" dirty="0">
                <a:solidFill>
                  <a:srgbClr val="5E1B6D"/>
                </a:solidFill>
              </a:rPr>
              <a:t>Research has shown that Cannabinoids (the chemicals within cannabis) </a:t>
            </a:r>
            <a:r>
              <a:rPr lang="en-GB" u="sng" dirty="0">
                <a:solidFill>
                  <a:srgbClr val="5E1B6D"/>
                </a:solidFill>
              </a:rPr>
              <a:t>can </a:t>
            </a:r>
            <a:r>
              <a:rPr lang="en-GB" dirty="0">
                <a:solidFill>
                  <a:srgbClr val="5E1B6D"/>
                </a:solidFill>
              </a:rPr>
              <a:t>(not will!):</a:t>
            </a:r>
          </a:p>
          <a:p>
            <a:pPr marL="285750" indent="-285750" fontAlgn="base">
              <a:buFont typeface="Arial" panose="020B0604020202020204" pitchFamily="34" charset="0"/>
              <a:buChar char="•"/>
            </a:pPr>
            <a:r>
              <a:rPr lang="en-US" dirty="0">
                <a:solidFill>
                  <a:srgbClr val="5C1A6D"/>
                </a:solidFill>
              </a:rPr>
              <a:t>cause a cell to die</a:t>
            </a:r>
          </a:p>
          <a:p>
            <a:pPr marL="285750" indent="-285750" fontAlgn="base">
              <a:buFont typeface="Arial" panose="020B0604020202020204" pitchFamily="34" charset="0"/>
              <a:buChar char="•"/>
            </a:pPr>
            <a:r>
              <a:rPr lang="en-US" dirty="0">
                <a:solidFill>
                  <a:srgbClr val="5C1A6D"/>
                </a:solidFill>
              </a:rPr>
              <a:t>stop cells from dividing</a:t>
            </a:r>
          </a:p>
          <a:p>
            <a:pPr marL="285750" indent="-285750" fontAlgn="base">
              <a:buFont typeface="Arial" panose="020B0604020202020204" pitchFamily="34" charset="0"/>
              <a:buChar char="•"/>
            </a:pPr>
            <a:r>
              <a:rPr lang="en-US" dirty="0">
                <a:solidFill>
                  <a:srgbClr val="5C1A6D"/>
                </a:solidFill>
              </a:rPr>
              <a:t>stop cells from developing new blood vessels.</a:t>
            </a:r>
          </a:p>
          <a:p>
            <a:pPr fontAlgn="base"/>
            <a:endParaRPr lang="en-US" dirty="0">
              <a:solidFill>
                <a:srgbClr val="5C1A6D"/>
              </a:solidFill>
            </a:endParaRPr>
          </a:p>
          <a:p>
            <a:pPr fontAlgn="base"/>
            <a:r>
              <a:rPr lang="en-US" dirty="0">
                <a:solidFill>
                  <a:srgbClr val="5C1A6D"/>
                </a:solidFill>
              </a:rPr>
              <a:t>But they have also found that cannabinoids can:</a:t>
            </a:r>
          </a:p>
          <a:p>
            <a:pPr marL="285750" indent="-285750" fontAlgn="base">
              <a:buFont typeface="Arial" panose="020B0604020202020204" pitchFamily="34" charset="0"/>
              <a:buChar char="•"/>
            </a:pPr>
            <a:r>
              <a:rPr lang="en-US" dirty="0">
                <a:solidFill>
                  <a:srgbClr val="5C1A6D"/>
                </a:solidFill>
              </a:rPr>
              <a:t>damage important blood vessels</a:t>
            </a:r>
          </a:p>
          <a:p>
            <a:pPr marL="285750" indent="-285750" fontAlgn="base">
              <a:buFont typeface="Arial" panose="020B0604020202020204" pitchFamily="34" charset="0"/>
              <a:buChar char="•"/>
            </a:pPr>
            <a:r>
              <a:rPr lang="en-US" dirty="0">
                <a:solidFill>
                  <a:srgbClr val="5C1A6D"/>
                </a:solidFill>
              </a:rPr>
              <a:t>in some situations, encourage cancer cells to grow.</a:t>
            </a:r>
          </a:p>
          <a:p>
            <a:pPr algn="l"/>
            <a:r>
              <a:rPr lang="en-GB" dirty="0">
                <a:solidFill>
                  <a:srgbClr val="5E1B6D"/>
                </a:solidFill>
              </a:rPr>
              <a:t>  </a:t>
            </a:r>
          </a:p>
          <a:p>
            <a:pPr algn="l"/>
            <a:endParaRPr lang="en-GB" dirty="0">
              <a:solidFill>
                <a:srgbClr val="5E1B6D"/>
              </a:solidFill>
            </a:endParaRPr>
          </a:p>
          <a:p>
            <a:pPr algn="l"/>
            <a:r>
              <a:rPr lang="en-GB" dirty="0">
                <a:solidFill>
                  <a:srgbClr val="5E1B6D"/>
                </a:solidFill>
              </a:rPr>
              <a:t>Some people receiving Chemotherapy may chose to use CBD products to ease pain and the sickness felt. </a:t>
            </a:r>
          </a:p>
        </p:txBody>
      </p:sp>
    </p:spTree>
    <p:extLst>
      <p:ext uri="{BB962C8B-B14F-4D97-AF65-F5344CB8AC3E}">
        <p14:creationId xmlns:p14="http://schemas.microsoft.com/office/powerpoint/2010/main" val="250247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3F802-508C-6B4D-ACC6-07055D994363}"/>
              </a:ext>
            </a:extLst>
          </p:cNvPr>
          <p:cNvSpPr>
            <a:spLocks noGrp="1"/>
          </p:cNvSpPr>
          <p:nvPr>
            <p:ph type="body" sz="quarter" idx="10"/>
          </p:nvPr>
        </p:nvSpPr>
        <p:spPr>
          <a:xfrm>
            <a:off x="323538" y="562736"/>
            <a:ext cx="7525400" cy="1554080"/>
          </a:xfrm>
        </p:spPr>
        <p:txBody>
          <a:bodyPr/>
          <a:lstStyle/>
          <a:p>
            <a:r>
              <a:rPr lang="en-US" sz="2800" dirty="0"/>
              <a:t>There are many myths about Cannabis…</a:t>
            </a:r>
          </a:p>
        </p:txBody>
      </p:sp>
      <p:pic>
        <p:nvPicPr>
          <p:cNvPr id="10" name="Picture 9">
            <a:extLst>
              <a:ext uri="{FF2B5EF4-FFF2-40B4-BE49-F238E27FC236}">
                <a16:creationId xmlns:a16="http://schemas.microsoft.com/office/drawing/2014/main" id="{24F6C96D-8EF5-3E4F-BD69-55012F09DABC}"/>
              </a:ext>
            </a:extLst>
          </p:cNvPr>
          <p:cNvPicPr>
            <a:picLocks noChangeAspect="1"/>
          </p:cNvPicPr>
          <p:nvPr/>
        </p:nvPicPr>
        <p:blipFill>
          <a:blip r:embed="rId3"/>
          <a:stretch>
            <a:fillRect/>
          </a:stretch>
        </p:blipFill>
        <p:spPr>
          <a:xfrm>
            <a:off x="7592118" y="1518962"/>
            <a:ext cx="2706033" cy="2334617"/>
          </a:xfrm>
          <a:prstGeom prst="rect">
            <a:avLst/>
          </a:prstGeom>
        </p:spPr>
      </p:pic>
      <p:pic>
        <p:nvPicPr>
          <p:cNvPr id="11" name="Picture 10">
            <a:extLst>
              <a:ext uri="{FF2B5EF4-FFF2-40B4-BE49-F238E27FC236}">
                <a16:creationId xmlns:a16="http://schemas.microsoft.com/office/drawing/2014/main" id="{6DF7C50E-69E7-D94A-88E6-FB1619EBC716}"/>
              </a:ext>
            </a:extLst>
          </p:cNvPr>
          <p:cNvPicPr>
            <a:picLocks noChangeAspect="1"/>
          </p:cNvPicPr>
          <p:nvPr/>
        </p:nvPicPr>
        <p:blipFill>
          <a:blip r:embed="rId4"/>
          <a:stretch>
            <a:fillRect/>
          </a:stretch>
        </p:blipFill>
        <p:spPr>
          <a:xfrm>
            <a:off x="8504031" y="3510060"/>
            <a:ext cx="2902038" cy="2190217"/>
          </a:xfrm>
          <a:prstGeom prst="rect">
            <a:avLst/>
          </a:prstGeom>
        </p:spPr>
      </p:pic>
      <p:sp>
        <p:nvSpPr>
          <p:cNvPr id="5" name="TextBox 4"/>
          <p:cNvSpPr txBox="1"/>
          <p:nvPr/>
        </p:nvSpPr>
        <p:spPr>
          <a:xfrm>
            <a:off x="423081" y="1518962"/>
            <a:ext cx="6782937" cy="830997"/>
          </a:xfrm>
          <a:prstGeom prst="rect">
            <a:avLst/>
          </a:prstGeom>
          <a:noFill/>
        </p:spPr>
        <p:txBody>
          <a:bodyPr wrap="square" rtlCol="0">
            <a:spAutoFit/>
          </a:bodyPr>
          <a:lstStyle/>
          <a:p>
            <a:pPr algn="l"/>
            <a:r>
              <a:rPr lang="en-GB" sz="2400" dirty="0"/>
              <a:t>Cannabis is a natural plant so it can’t be bad can it…</a:t>
            </a:r>
          </a:p>
        </p:txBody>
      </p:sp>
      <p:sp>
        <p:nvSpPr>
          <p:cNvPr id="6" name="TextBox 5"/>
          <p:cNvSpPr txBox="1"/>
          <p:nvPr/>
        </p:nvSpPr>
        <p:spPr>
          <a:xfrm>
            <a:off x="462406" y="2686270"/>
            <a:ext cx="7129712" cy="2585323"/>
          </a:xfrm>
          <a:prstGeom prst="rect">
            <a:avLst/>
          </a:prstGeom>
          <a:noFill/>
        </p:spPr>
        <p:txBody>
          <a:bodyPr wrap="square" rtlCol="0">
            <a:spAutoFit/>
          </a:bodyPr>
          <a:lstStyle/>
          <a:p>
            <a:pPr algn="l"/>
            <a:r>
              <a:rPr lang="en-GB" dirty="0">
                <a:solidFill>
                  <a:srgbClr val="5E1B6D"/>
                </a:solidFill>
              </a:rPr>
              <a:t>Cannabis does grow naturally in some countries however not in the UK. In the UK, Cannabis is grown deliberately which can be sprayed with things such as fertiliser and pesticides. </a:t>
            </a:r>
          </a:p>
          <a:p>
            <a:pPr algn="l"/>
            <a:endParaRPr lang="en-GB" dirty="0">
              <a:solidFill>
                <a:srgbClr val="5E1B6D"/>
              </a:solidFill>
            </a:endParaRPr>
          </a:p>
          <a:p>
            <a:pPr algn="l"/>
            <a:r>
              <a:rPr lang="en-GB" dirty="0">
                <a:solidFill>
                  <a:srgbClr val="5E1B6D"/>
                </a:solidFill>
              </a:rPr>
              <a:t>Aside from this, there are physical and mental health implications as well as impacts on your life such as financial, legal and relationships to name but a few!</a:t>
            </a:r>
          </a:p>
          <a:p>
            <a:pPr algn="l"/>
            <a:endParaRPr lang="en-GB" dirty="0">
              <a:solidFill>
                <a:srgbClr val="5E1B6D"/>
              </a:solidFill>
            </a:endParaRPr>
          </a:p>
          <a:p>
            <a:pPr algn="l"/>
            <a:r>
              <a:rPr lang="en-GB" dirty="0">
                <a:solidFill>
                  <a:srgbClr val="5E1B6D"/>
                </a:solidFill>
              </a:rPr>
              <a:t>So yes, it can be bad for you!</a:t>
            </a:r>
          </a:p>
        </p:txBody>
      </p:sp>
    </p:spTree>
    <p:extLst>
      <p:ext uri="{BB962C8B-B14F-4D97-AF65-F5344CB8AC3E}">
        <p14:creationId xmlns:p14="http://schemas.microsoft.com/office/powerpoint/2010/main" val="23938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3F802-508C-6B4D-ACC6-07055D994363}"/>
              </a:ext>
            </a:extLst>
          </p:cNvPr>
          <p:cNvSpPr>
            <a:spLocks noGrp="1"/>
          </p:cNvSpPr>
          <p:nvPr>
            <p:ph type="body" sz="quarter" idx="10"/>
          </p:nvPr>
        </p:nvSpPr>
        <p:spPr>
          <a:xfrm>
            <a:off x="323538" y="562736"/>
            <a:ext cx="7525400" cy="1554080"/>
          </a:xfrm>
        </p:spPr>
        <p:txBody>
          <a:bodyPr/>
          <a:lstStyle/>
          <a:p>
            <a:r>
              <a:rPr lang="en-US" sz="2800" dirty="0"/>
              <a:t>There are many myths about Cannabis…</a:t>
            </a:r>
          </a:p>
        </p:txBody>
      </p:sp>
      <p:pic>
        <p:nvPicPr>
          <p:cNvPr id="10" name="Picture 9">
            <a:extLst>
              <a:ext uri="{FF2B5EF4-FFF2-40B4-BE49-F238E27FC236}">
                <a16:creationId xmlns:a16="http://schemas.microsoft.com/office/drawing/2014/main" id="{24F6C96D-8EF5-3E4F-BD69-55012F09DABC}"/>
              </a:ext>
            </a:extLst>
          </p:cNvPr>
          <p:cNvPicPr>
            <a:picLocks noChangeAspect="1"/>
          </p:cNvPicPr>
          <p:nvPr/>
        </p:nvPicPr>
        <p:blipFill>
          <a:blip r:embed="rId3"/>
          <a:stretch>
            <a:fillRect/>
          </a:stretch>
        </p:blipFill>
        <p:spPr>
          <a:xfrm>
            <a:off x="7592118" y="1518962"/>
            <a:ext cx="2706033" cy="2334617"/>
          </a:xfrm>
          <a:prstGeom prst="rect">
            <a:avLst/>
          </a:prstGeom>
        </p:spPr>
      </p:pic>
      <p:pic>
        <p:nvPicPr>
          <p:cNvPr id="11" name="Picture 10">
            <a:extLst>
              <a:ext uri="{FF2B5EF4-FFF2-40B4-BE49-F238E27FC236}">
                <a16:creationId xmlns:a16="http://schemas.microsoft.com/office/drawing/2014/main" id="{6DF7C50E-69E7-D94A-88E6-FB1619EBC716}"/>
              </a:ext>
            </a:extLst>
          </p:cNvPr>
          <p:cNvPicPr>
            <a:picLocks noChangeAspect="1"/>
          </p:cNvPicPr>
          <p:nvPr/>
        </p:nvPicPr>
        <p:blipFill>
          <a:blip r:embed="rId4"/>
          <a:stretch>
            <a:fillRect/>
          </a:stretch>
        </p:blipFill>
        <p:spPr>
          <a:xfrm>
            <a:off x="8504031" y="3510060"/>
            <a:ext cx="2902038" cy="2190217"/>
          </a:xfrm>
          <a:prstGeom prst="rect">
            <a:avLst/>
          </a:prstGeom>
        </p:spPr>
      </p:pic>
      <p:sp>
        <p:nvSpPr>
          <p:cNvPr id="5" name="TextBox 4"/>
          <p:cNvSpPr txBox="1"/>
          <p:nvPr/>
        </p:nvSpPr>
        <p:spPr>
          <a:xfrm>
            <a:off x="423081" y="1339776"/>
            <a:ext cx="6782937" cy="830997"/>
          </a:xfrm>
          <a:prstGeom prst="rect">
            <a:avLst/>
          </a:prstGeom>
          <a:noFill/>
        </p:spPr>
        <p:txBody>
          <a:bodyPr wrap="square" rtlCol="0">
            <a:spAutoFit/>
          </a:bodyPr>
          <a:lstStyle/>
          <a:p>
            <a:pPr algn="l"/>
            <a:r>
              <a:rPr lang="en-GB" sz="2400" dirty="0"/>
              <a:t>If it’s a first time in possession, I’ll just get a street caution…</a:t>
            </a:r>
          </a:p>
        </p:txBody>
      </p:sp>
      <p:sp>
        <p:nvSpPr>
          <p:cNvPr id="3" name="TextBox 2"/>
          <p:cNvSpPr txBox="1"/>
          <p:nvPr/>
        </p:nvSpPr>
        <p:spPr>
          <a:xfrm>
            <a:off x="532263" y="2361063"/>
            <a:ext cx="6782937" cy="4247317"/>
          </a:xfrm>
          <a:prstGeom prst="rect">
            <a:avLst/>
          </a:prstGeom>
          <a:noFill/>
        </p:spPr>
        <p:txBody>
          <a:bodyPr wrap="square" rtlCol="0">
            <a:spAutoFit/>
          </a:bodyPr>
          <a:lstStyle/>
          <a:p>
            <a:r>
              <a:rPr lang="en-US" sz="1400" dirty="0">
                <a:solidFill>
                  <a:srgbClr val="5E1B6D"/>
                </a:solidFill>
              </a:rPr>
              <a:t>There are street cautions are </a:t>
            </a:r>
            <a:r>
              <a:rPr lang="en-US" sz="1400" dirty="0" err="1">
                <a:solidFill>
                  <a:srgbClr val="5E1B6D"/>
                </a:solidFill>
              </a:rPr>
              <a:t>utilised</a:t>
            </a:r>
            <a:r>
              <a:rPr lang="en-US" sz="1400" dirty="0">
                <a:solidFill>
                  <a:srgbClr val="5E1B6D"/>
                </a:solidFill>
              </a:rPr>
              <a:t> by the Police in attempt to not </a:t>
            </a:r>
            <a:r>
              <a:rPr lang="en-US" sz="1400" dirty="0" err="1">
                <a:solidFill>
                  <a:srgbClr val="5E1B6D"/>
                </a:solidFill>
              </a:rPr>
              <a:t>criminalise</a:t>
            </a:r>
            <a:r>
              <a:rPr lang="en-US" sz="1400" dirty="0">
                <a:solidFill>
                  <a:srgbClr val="5E1B6D"/>
                </a:solidFill>
              </a:rPr>
              <a:t> those caught in possession however this often leads to confusion around the legalities of Cannabis…CANNABIS IS A CLASS B DRUG!</a:t>
            </a:r>
          </a:p>
          <a:p>
            <a:r>
              <a:rPr lang="en-GB" sz="1400" dirty="0">
                <a:solidFill>
                  <a:srgbClr val="5E1B6D"/>
                </a:solidFill>
              </a:rPr>
              <a:t>Street caution/warning is available if:</a:t>
            </a:r>
          </a:p>
          <a:p>
            <a:pPr marL="171450" indent="-171450">
              <a:buFont typeface="Arial" panose="020B0604020202020204" pitchFamily="34" charset="0"/>
              <a:buChar char="•"/>
            </a:pPr>
            <a:r>
              <a:rPr lang="en-US" sz="1400" dirty="0">
                <a:solidFill>
                  <a:srgbClr val="5E1B6D"/>
                </a:solidFill>
              </a:rPr>
              <a:t>you're in possession of a small amount of cannabis only</a:t>
            </a:r>
          </a:p>
          <a:p>
            <a:pPr marL="171450" indent="-171450">
              <a:buFont typeface="Arial" panose="020B0604020202020204" pitchFamily="34" charset="0"/>
              <a:buChar char="•"/>
            </a:pPr>
            <a:r>
              <a:rPr lang="en-US" sz="1400" dirty="0">
                <a:solidFill>
                  <a:srgbClr val="5E1B6D"/>
                </a:solidFill>
              </a:rPr>
              <a:t>for your personal use</a:t>
            </a:r>
          </a:p>
          <a:p>
            <a:pPr marL="171450" indent="-171450">
              <a:buFont typeface="Arial" panose="020B0604020202020204" pitchFamily="34" charset="0"/>
              <a:buChar char="•"/>
            </a:pPr>
            <a:r>
              <a:rPr lang="en-US" sz="1400" dirty="0">
                <a:solidFill>
                  <a:srgbClr val="5E1B6D"/>
                </a:solidFill>
              </a:rPr>
              <a:t>it’s the first time you’ve been caught with an illicit drug </a:t>
            </a:r>
          </a:p>
          <a:p>
            <a:pPr marL="171450" indent="-171450">
              <a:buFont typeface="Arial" panose="020B0604020202020204" pitchFamily="34" charset="0"/>
              <a:buChar char="•"/>
            </a:pPr>
            <a:r>
              <a:rPr lang="en-US" sz="1400" dirty="0">
                <a:solidFill>
                  <a:srgbClr val="5E1B6D"/>
                </a:solidFill>
              </a:rPr>
              <a:t>you have no previous record of offence</a:t>
            </a:r>
          </a:p>
          <a:p>
            <a:pPr marL="171450" indent="-171450">
              <a:buFont typeface="Arial" panose="020B0604020202020204" pitchFamily="34" charset="0"/>
              <a:buChar char="•"/>
            </a:pPr>
            <a:r>
              <a:rPr lang="en-US" sz="1400" dirty="0">
                <a:solidFill>
                  <a:srgbClr val="5E1B6D"/>
                </a:solidFill>
              </a:rPr>
              <a:t>you are compliant, non-aggressive and admit that the cannabis is for your own use only</a:t>
            </a:r>
          </a:p>
          <a:p>
            <a:pPr marL="171450" indent="-171450">
              <a:buFont typeface="Arial" panose="020B0604020202020204" pitchFamily="34" charset="0"/>
              <a:buChar char="•"/>
            </a:pPr>
            <a:r>
              <a:rPr lang="en-US" sz="1400" dirty="0">
                <a:solidFill>
                  <a:srgbClr val="5E1B6D"/>
                </a:solidFill>
              </a:rPr>
              <a:t>You’re over 18</a:t>
            </a:r>
          </a:p>
          <a:p>
            <a:pPr marL="171450" indent="-171450">
              <a:buFont typeface="Arial" panose="020B0604020202020204" pitchFamily="34" charset="0"/>
              <a:buChar char="•"/>
            </a:pPr>
            <a:endParaRPr lang="en-US" sz="1400" dirty="0">
              <a:solidFill>
                <a:srgbClr val="5E1B6D"/>
              </a:solidFill>
            </a:endParaRPr>
          </a:p>
          <a:p>
            <a:r>
              <a:rPr lang="en-US" sz="1400" b="1" dirty="0">
                <a:solidFill>
                  <a:srgbClr val="5E1B6D"/>
                </a:solidFill>
              </a:rPr>
              <a:t>Second</a:t>
            </a:r>
            <a:r>
              <a:rPr lang="en-US" sz="1400" dirty="0">
                <a:solidFill>
                  <a:srgbClr val="5E1B6D"/>
                </a:solidFill>
              </a:rPr>
              <a:t> offence, the police can issue with a fixed-term fee notice, which is an on-the-spot fine for £80.</a:t>
            </a:r>
          </a:p>
          <a:p>
            <a:r>
              <a:rPr lang="en-US" sz="1400" dirty="0">
                <a:solidFill>
                  <a:srgbClr val="5E1B6D"/>
                </a:solidFill>
              </a:rPr>
              <a:t>As long as you pay that within 21 days, there's no criminal record. </a:t>
            </a:r>
          </a:p>
          <a:p>
            <a:endParaRPr lang="en-US" sz="1400" dirty="0">
              <a:solidFill>
                <a:srgbClr val="5E1B6D"/>
              </a:solidFill>
            </a:endParaRPr>
          </a:p>
          <a:p>
            <a:r>
              <a:rPr lang="en-US" sz="1400" dirty="0">
                <a:solidFill>
                  <a:srgbClr val="5E1B6D"/>
                </a:solidFill>
              </a:rPr>
              <a:t>If there’s a </a:t>
            </a:r>
            <a:r>
              <a:rPr lang="en-US" sz="1400" b="1" dirty="0">
                <a:solidFill>
                  <a:srgbClr val="5E1B6D"/>
                </a:solidFill>
              </a:rPr>
              <a:t>third</a:t>
            </a:r>
            <a:r>
              <a:rPr lang="en-US" sz="1400" dirty="0">
                <a:solidFill>
                  <a:srgbClr val="5E1B6D"/>
                </a:solidFill>
              </a:rPr>
              <a:t> occasion, you will be arrested and taken to the police station.</a:t>
            </a:r>
          </a:p>
          <a:p>
            <a:endParaRPr lang="en-GB" dirty="0">
              <a:solidFill>
                <a:srgbClr val="5E1B6D"/>
              </a:solidFill>
            </a:endParaRPr>
          </a:p>
        </p:txBody>
      </p:sp>
    </p:spTree>
    <p:extLst>
      <p:ext uri="{BB962C8B-B14F-4D97-AF65-F5344CB8AC3E}">
        <p14:creationId xmlns:p14="http://schemas.microsoft.com/office/powerpoint/2010/main" val="186390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03043" y="305913"/>
            <a:ext cx="11764370" cy="447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t>So what is Cannabis?!</a:t>
            </a:r>
          </a:p>
        </p:txBody>
      </p:sp>
      <p:pic>
        <p:nvPicPr>
          <p:cNvPr id="2050" name="Picture 2" descr="Whoopi Goldberg's cannabis company has shut down - C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350" y="642417"/>
            <a:ext cx="4895614" cy="27490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9433" y="1239337"/>
            <a:ext cx="5281683" cy="5078313"/>
          </a:xfrm>
          <a:prstGeom prst="rect">
            <a:avLst/>
          </a:prstGeom>
          <a:noFill/>
        </p:spPr>
        <p:txBody>
          <a:bodyPr wrap="square" rtlCol="0">
            <a:spAutoFit/>
          </a:bodyPr>
          <a:lstStyle/>
          <a:p>
            <a:pPr algn="l"/>
            <a:r>
              <a:rPr lang="en-GB" dirty="0"/>
              <a:t>Cannabis is a group of psychoactive plants from which people consume the ‘bud/flower’ of the plant. </a:t>
            </a:r>
          </a:p>
          <a:p>
            <a:pPr algn="l"/>
            <a:endParaRPr lang="en-GB" dirty="0"/>
          </a:p>
          <a:p>
            <a:pPr algn="l"/>
            <a:r>
              <a:rPr lang="en-GB" dirty="0"/>
              <a:t>It contains many Cannabinoid compounds however the two main ones are:</a:t>
            </a:r>
          </a:p>
          <a:p>
            <a:pPr algn="l"/>
            <a:endParaRPr lang="en-GB" dirty="0"/>
          </a:p>
          <a:p>
            <a:pPr marL="285750" indent="-285750">
              <a:buFont typeface="Arial" panose="020B0604020202020204" pitchFamily="34" charset="0"/>
              <a:buChar char="•"/>
            </a:pPr>
            <a:r>
              <a:rPr lang="en-GB" dirty="0"/>
              <a:t>THC (tetrahydrocannabinol) – the active compound which is responsible for the ‘high’ a user can have. This is the compound which makes Cannabis illegal.</a:t>
            </a:r>
          </a:p>
          <a:p>
            <a:endParaRPr lang="en-GB" dirty="0"/>
          </a:p>
          <a:p>
            <a:pPr marL="285750" indent="-285750">
              <a:buFont typeface="Arial" panose="020B0604020202020204" pitchFamily="34" charset="0"/>
              <a:buChar char="•"/>
            </a:pPr>
            <a:r>
              <a:rPr lang="en-GB" dirty="0"/>
              <a:t>CBD (</a:t>
            </a:r>
            <a:r>
              <a:rPr lang="en-GB" dirty="0" err="1"/>
              <a:t>Cannabidiol</a:t>
            </a:r>
            <a:r>
              <a:rPr lang="en-GB" dirty="0"/>
              <a:t>) – this is not psychoactive and holds medicinal qualities which researchers are still exploring. It is known to </a:t>
            </a:r>
            <a:r>
              <a:rPr lang="en-US" dirty="0"/>
              <a:t>help reduce inflammation and ease pain. It also helps with nausea, migraines, seizures, and anxiety. </a:t>
            </a:r>
            <a:endParaRPr lang="en-GB" dirty="0">
              <a:solidFill>
                <a:srgbClr val="5E1B6D"/>
              </a:solidFill>
            </a:endParaRPr>
          </a:p>
        </p:txBody>
      </p:sp>
      <p:sp>
        <p:nvSpPr>
          <p:cNvPr id="11" name="TextBox 10"/>
          <p:cNvSpPr txBox="1"/>
          <p:nvPr/>
        </p:nvSpPr>
        <p:spPr>
          <a:xfrm>
            <a:off x="6578221" y="3778493"/>
            <a:ext cx="5053743" cy="2585323"/>
          </a:xfrm>
          <a:prstGeom prst="rect">
            <a:avLst/>
          </a:prstGeom>
          <a:noFill/>
        </p:spPr>
        <p:txBody>
          <a:bodyPr wrap="square" rtlCol="0">
            <a:spAutoFit/>
          </a:bodyPr>
          <a:lstStyle/>
          <a:p>
            <a:pPr algn="l"/>
            <a:r>
              <a:rPr lang="en-GB" dirty="0"/>
              <a:t>Cannabis comes in different strains with different levels of each compound, this will determine the effect of that particular strain. </a:t>
            </a:r>
          </a:p>
          <a:p>
            <a:pPr algn="l"/>
            <a:endParaRPr lang="en-GB" dirty="0">
              <a:solidFill>
                <a:srgbClr val="5E1B6D"/>
              </a:solidFill>
            </a:endParaRPr>
          </a:p>
          <a:p>
            <a:pPr algn="l"/>
            <a:r>
              <a:rPr lang="en-GB" dirty="0" err="1"/>
              <a:t>Indica</a:t>
            </a:r>
            <a:r>
              <a:rPr lang="en-GB" dirty="0"/>
              <a:t> – more relaxing (</a:t>
            </a:r>
            <a:r>
              <a:rPr lang="en-GB" dirty="0" err="1"/>
              <a:t>ie</a:t>
            </a:r>
            <a:r>
              <a:rPr lang="en-GB" dirty="0"/>
              <a:t> more CBD)</a:t>
            </a:r>
          </a:p>
          <a:p>
            <a:pPr algn="l"/>
            <a:r>
              <a:rPr lang="en-GB" dirty="0" err="1"/>
              <a:t>Sativa</a:t>
            </a:r>
            <a:r>
              <a:rPr lang="en-GB" dirty="0"/>
              <a:t> – more energising ‘high’ effects (</a:t>
            </a:r>
            <a:r>
              <a:rPr lang="en-GB" dirty="0" err="1"/>
              <a:t>ie</a:t>
            </a:r>
            <a:r>
              <a:rPr lang="en-GB" dirty="0"/>
              <a:t> more THC)</a:t>
            </a:r>
          </a:p>
          <a:p>
            <a:pPr algn="l"/>
            <a:r>
              <a:rPr lang="en-GB" dirty="0"/>
              <a:t>Hybrids – a combo of the two!</a:t>
            </a:r>
          </a:p>
        </p:txBody>
      </p:sp>
    </p:spTree>
    <p:extLst>
      <p:ext uri="{BB962C8B-B14F-4D97-AF65-F5344CB8AC3E}">
        <p14:creationId xmlns:p14="http://schemas.microsoft.com/office/powerpoint/2010/main" val="523832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solidFill>
              <a:srgbClr val="5E1B6D"/>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GL Intranet Document" ma:contentTypeID="0x01010051F2BFD3ADE3BA48A4FC25BD08A4B1F802004F488BD5C14D4A4B8F7783A4B716D7FE" ma:contentTypeVersion="21" ma:contentTypeDescription="Default document content type for all documents published on the intranet." ma:contentTypeScope="" ma:versionID="870500c2aa98e200c59da15f8c0767c9">
  <xsd:schema xmlns:xsd="http://www.w3.org/2001/XMLSchema" xmlns:xs="http://www.w3.org/2001/XMLSchema" xmlns:p="http://schemas.microsoft.com/office/2006/metadata/properties" xmlns:ns1="http://schemas.microsoft.com/sharepoint/v3" xmlns:ns2="e39e805d-5ff1-484c-9e42-d12da2297806" xmlns:ns3="6ab8989b-0ba1-45ab-a2fa-382de9b9156d" xmlns:ns4="a34f5799-1157-4c76-afad-85be00444ce7" targetNamespace="http://schemas.microsoft.com/office/2006/metadata/properties" ma:root="true" ma:fieldsID="030bb15092ea527d575bf6c26a999878" ns1:_="" ns2:_="" ns3:_="" ns4:_="">
    <xsd:import namespace="http://schemas.microsoft.com/sharepoint/v3"/>
    <xsd:import namespace="e39e805d-5ff1-484c-9e42-d12da2297806"/>
    <xsd:import namespace="6ab8989b-0ba1-45ab-a2fa-382de9b9156d"/>
    <xsd:import namespace="a34f5799-1157-4c76-afad-85be00444ce7"/>
    <xsd:element name="properties">
      <xsd:complexType>
        <xsd:sequence>
          <xsd:element name="documentManagement">
            <xsd:complexType>
              <xsd:all>
                <xsd:element ref="ns2:Information_x0020_Classification" minOccurs="0"/>
                <xsd:element ref="ns2:Summary" minOccurs="0"/>
                <xsd:element ref="ns3:f8ef1381c730485aa1276495a5d1d537" minOccurs="0"/>
                <xsd:element ref="ns3:TaxCatchAll" minOccurs="0"/>
                <xsd:element ref="ns3:TaxCatchAllLabel" minOccurs="0"/>
                <xsd:element ref="ns3:cf56732ec82e4dbbbda2e53279081807" minOccurs="0"/>
                <xsd:element ref="ns3:fd21eb698bb0483aafcc0098314de881" minOccurs="0"/>
                <xsd:element ref="ns3:TaxKeywordTaxHTField" minOccurs="0"/>
                <xsd:element ref="ns1:PublishingStartDate" minOccurs="0"/>
                <xsd:element ref="ns1:PublishingExpirationDat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9e805d-5ff1-484c-9e42-d12da2297806" elementFormDefault="qualified">
    <xsd:import namespace="http://schemas.microsoft.com/office/2006/documentManagement/types"/>
    <xsd:import namespace="http://schemas.microsoft.com/office/infopath/2007/PartnerControls"/>
    <xsd:element name="Information_x0020_Classification" ma:index="8" nillable="true" ma:displayName="Information Classification" ma:default="Official" ma:description="Underpins the Information and Data Security Risk Management Policy" ma:format="Dropdown" ma:internalName="Information_x0020_Classification">
      <xsd:simpleType>
        <xsd:restriction base="dms:Choice">
          <xsd:enumeration value="Public"/>
          <xsd:enumeration value="Official"/>
          <xsd:enumeration value="Official-Sensitive"/>
        </xsd:restriction>
      </xsd:simpleType>
    </xsd:element>
    <xsd:element name="Summary" ma:index="9" nillable="true" ma:displayName="Summary" ma:description="The summary is the preview text that will be seen for this page on other site pages. For example on the department’s news and updates page or the homepage." ma:internalName="Summar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b8989b-0ba1-45ab-a2fa-382de9b9156d" elementFormDefault="qualified">
    <xsd:import namespace="http://schemas.microsoft.com/office/2006/documentManagement/types"/>
    <xsd:import namespace="http://schemas.microsoft.com/office/infopath/2007/PartnerControls"/>
    <xsd:element name="f8ef1381c730485aa1276495a5d1d537" ma:index="10" ma:taxonomy="true" ma:internalName="f8ef1381c730485aa1276495a5d1d537" ma:taxonomyFieldName="Document_x0020_Type" ma:displayName="Document Type" ma:readOnly="false" ma:fieldId="{f8ef1381-c730-485a-a127-6495a5d1d537}" ma:taxonomyMulti="true" ma:sspId="90b69f95-b1ac-4ebf-9d8f-487b0bcfe957" ma:termSetId="92555d89-36a6-41f9-ac4b-542705cd2423"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cb80de46-45c0-4f17-8d5a-f1cd6fbd34a0}" ma:internalName="TaxCatchAll" ma:showField="CatchAllData" ma:web="6ab8989b-0ba1-45ab-a2fa-382de9b9156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cb80de46-45c0-4f17-8d5a-f1cd6fbd34a0}" ma:internalName="TaxCatchAllLabel" ma:readOnly="true" ma:showField="CatchAllDataLabel" ma:web="6ab8989b-0ba1-45ab-a2fa-382de9b9156d">
      <xsd:complexType>
        <xsd:complexContent>
          <xsd:extension base="dms:MultiChoiceLookup">
            <xsd:sequence>
              <xsd:element name="Value" type="dms:Lookup" maxOccurs="unbounded" minOccurs="0" nillable="true"/>
            </xsd:sequence>
          </xsd:extension>
        </xsd:complexContent>
      </xsd:complexType>
    </xsd:element>
    <xsd:element name="cf56732ec82e4dbbbda2e53279081807" ma:index="14" nillable="true" ma:taxonomy="true" ma:internalName="cf56732ec82e4dbbbda2e53279081807" ma:taxonomyFieldName="CGL_x0020_Service" ma:displayName="CGL Service" ma:readOnly="false" ma:fieldId="{cf56732e-c82e-4dbb-bda2-e53279081807}" ma:sspId="90b69f95-b1ac-4ebf-9d8f-487b0bcfe957" ma:termSetId="b49ca706-657f-4497-952f-fa3b134c94ae" ma:anchorId="00000000-0000-0000-0000-000000000000" ma:open="false" ma:isKeyword="false">
      <xsd:complexType>
        <xsd:sequence>
          <xsd:element ref="pc:Terms" minOccurs="0" maxOccurs="1"/>
        </xsd:sequence>
      </xsd:complexType>
    </xsd:element>
    <xsd:element name="fd21eb698bb0483aafcc0098314de881" ma:index="16" nillable="true" ma:taxonomy="true" ma:internalName="fd21eb698bb0483aafcc0098314de881" ma:taxonomyFieldName="Modalities" ma:displayName="Modalities" ma:readOnly="false" ma:fieldId="{fd21eb69-8bb0-483a-afcc-0098314de881}" ma:taxonomyMulti="true" ma:sspId="90b69f95-b1ac-4ebf-9d8f-487b0bcfe957" ma:termSetId="9f337a8f-4bf6-4cf1-ae33-5c5077f63be8"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90b69f95-b1ac-4ebf-9d8f-487b0bcfe95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4f5799-1157-4c76-afad-85be00444ce7"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f56732ec82e4dbbbda2e53279081807 xmlns="6ab8989b-0ba1-45ab-a2fa-382de9b9156d">
      <Terms xmlns="http://schemas.microsoft.com/office/infopath/2007/PartnerControls"/>
    </cf56732ec82e4dbbbda2e53279081807>
    <f8ef1381c730485aa1276495a5d1d537 xmlns="6ab8989b-0ba1-45ab-a2fa-382de9b9156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c1c4ebe6-8755-4f36-9c46-1960d90bc6f6</TermId>
        </TermInfo>
      </Terms>
    </f8ef1381c730485aa1276495a5d1d537>
    <PublishingStartDate xmlns="http://schemas.microsoft.com/sharepoint/v3" xsi:nil="true"/>
    <fd21eb698bb0483aafcc0098314de881 xmlns="6ab8989b-0ba1-45ab-a2fa-382de9b9156d">
      <Terms xmlns="http://schemas.microsoft.com/office/infopath/2007/PartnerControls"/>
    </fd21eb698bb0483aafcc0098314de881>
    <TaxCatchAll xmlns="6ab8989b-0ba1-45ab-a2fa-382de9b9156d"/>
    <Information_x0020_Classification xmlns="e39e805d-5ff1-484c-9e42-d12da2297806">Official</Information_x0020_Classification>
    <TaxKeywordTaxHTField xmlns="6ab8989b-0ba1-45ab-a2fa-382de9b9156d">
      <Terms xmlns="http://schemas.microsoft.com/office/infopath/2007/PartnerControls"/>
    </TaxKeywordTaxHTField>
    <PublishingExpirationDate xmlns="http://schemas.microsoft.com/sharepoint/v3" xsi:nil="true"/>
    <Summary xmlns="e39e805d-5ff1-484c-9e42-d12da2297806" xsi:nil="true"/>
  </documentManagement>
</p:properties>
</file>

<file path=customXml/itemProps1.xml><?xml version="1.0" encoding="utf-8"?>
<ds:datastoreItem xmlns:ds="http://schemas.openxmlformats.org/officeDocument/2006/customXml" ds:itemID="{72CB3C4E-0367-4A8B-842E-94D854CC1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9e805d-5ff1-484c-9e42-d12da2297806"/>
    <ds:schemaRef ds:uri="6ab8989b-0ba1-45ab-a2fa-382de9b9156d"/>
    <ds:schemaRef ds:uri="a34f5799-1157-4c76-afad-85be00444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4C29A0-C4F1-4ADE-B0A9-169D4224043F}">
  <ds:schemaRefs>
    <ds:schemaRef ds:uri="http://schemas.microsoft.com/sharepoint/v3/contenttype/forms"/>
  </ds:schemaRefs>
</ds:datastoreItem>
</file>

<file path=customXml/itemProps3.xml><?xml version="1.0" encoding="utf-8"?>
<ds:datastoreItem xmlns:ds="http://schemas.openxmlformats.org/officeDocument/2006/customXml" ds:itemID="{5684550E-5C51-48C7-8316-5EB9B6B7B1F9}">
  <ds:schemaRefs>
    <ds:schemaRef ds:uri="6ab8989b-0ba1-45ab-a2fa-382de9b9156d"/>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schemas.openxmlformats.org/package/2006/metadata/core-properties"/>
    <ds:schemaRef ds:uri="a34f5799-1157-4c76-afad-85be00444ce7"/>
    <ds:schemaRef ds:uri="http://schemas.microsoft.com/office/2006/documentManagement/types"/>
    <ds:schemaRef ds:uri="e39e805d-5ff1-484c-9e42-d12da229780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1613</TotalTime>
  <Words>1444</Words>
  <Application>Microsoft Office PowerPoint</Application>
  <PresentationFormat>Widescreen</PresentationFormat>
  <Paragraphs>168</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Roy</dc:creator>
  <cp:lastModifiedBy>Ashleigh Roach</cp:lastModifiedBy>
  <cp:revision>170</cp:revision>
  <dcterms:created xsi:type="dcterms:W3CDTF">2019-10-22T08:31:46Z</dcterms:created>
  <dcterms:modified xsi:type="dcterms:W3CDTF">2020-09-14T08:29:36Z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GL Service">
    <vt:lpwstr/>
  </property>
  <property fmtid="{D5CDD505-2E9C-101B-9397-08002B2CF9AE}" pid="3" name="TaxKeyword">
    <vt:lpwstr/>
  </property>
  <property fmtid="{D5CDD505-2E9C-101B-9397-08002B2CF9AE}" pid="4" name="ContentTypeId">
    <vt:lpwstr>0x01010051F2BFD3ADE3BA48A4FC25BD08A4B1F802004F488BD5C14D4A4B8F7783A4B716D7FE</vt:lpwstr>
  </property>
  <property fmtid="{D5CDD505-2E9C-101B-9397-08002B2CF9AE}" pid="5" name="Modalities">
    <vt:lpwstr/>
  </property>
  <property fmtid="{D5CDD505-2E9C-101B-9397-08002B2CF9AE}" pid="6" name="Document Type">
    <vt:lpwstr>1847;#Template|c1c4ebe6-8755-4f36-9c46-1960d90bc6f6</vt:lpwstr>
  </property>
</Properties>
</file>