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283" r:id="rId5"/>
    <p:sldId id="294" r:id="rId6"/>
    <p:sldId id="293" r:id="rId7"/>
    <p:sldId id="287" r:id="rId8"/>
    <p:sldId id="288" r:id="rId9"/>
    <p:sldId id="289" r:id="rId10"/>
    <p:sldId id="290" r:id="rId11"/>
    <p:sldId id="292" r:id="rId12"/>
    <p:sldId id="291" r:id="rId13"/>
    <p:sldId id="284" r:id="rId14"/>
    <p:sldId id="264" r:id="rId15"/>
    <p:sldId id="277" r:id="rId16"/>
    <p:sldId id="296" r:id="rId17"/>
    <p:sldId id="279"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BE4"/>
    <a:srgbClr val="D9DFE7"/>
    <a:srgbClr val="00153E"/>
    <a:srgbClr val="001236"/>
    <a:srgbClr val="2B56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85794" autoAdjust="0"/>
  </p:normalViewPr>
  <p:slideViewPr>
    <p:cSldViewPr snapToGrid="0">
      <p:cViewPr varScale="1">
        <p:scale>
          <a:sx n="84" d="100"/>
          <a:sy n="84" d="100"/>
        </p:scale>
        <p:origin x="324"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9/17/2020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9/17/2020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a:p>
        </p:txBody>
      </p:sp>
    </p:spTree>
    <p:extLst>
      <p:ext uri="{BB962C8B-B14F-4D97-AF65-F5344CB8AC3E}">
        <p14:creationId xmlns:p14="http://schemas.microsoft.com/office/powerpoint/2010/main" val="3051582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10</a:t>
            </a:fld>
            <a:endParaRPr lang="en-US" noProof="0"/>
          </a:p>
        </p:txBody>
      </p:sp>
    </p:spTree>
    <p:extLst>
      <p:ext uri="{BB962C8B-B14F-4D97-AF65-F5344CB8AC3E}">
        <p14:creationId xmlns:p14="http://schemas.microsoft.com/office/powerpoint/2010/main" val="6181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11</a:t>
            </a:fld>
            <a:endParaRPr lang="en-US" noProof="0"/>
          </a:p>
        </p:txBody>
      </p:sp>
    </p:spTree>
    <p:extLst>
      <p:ext uri="{BB962C8B-B14F-4D97-AF65-F5344CB8AC3E}">
        <p14:creationId xmlns:p14="http://schemas.microsoft.com/office/powerpoint/2010/main" val="268980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12</a:t>
            </a:fld>
            <a:endParaRPr lang="en-US" noProof="0"/>
          </a:p>
        </p:txBody>
      </p:sp>
    </p:spTree>
    <p:extLst>
      <p:ext uri="{BB962C8B-B14F-4D97-AF65-F5344CB8AC3E}">
        <p14:creationId xmlns:p14="http://schemas.microsoft.com/office/powerpoint/2010/main" val="189486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13</a:t>
            </a:fld>
            <a:endParaRPr lang="en-US" noProof="0"/>
          </a:p>
        </p:txBody>
      </p:sp>
    </p:spTree>
    <p:extLst>
      <p:ext uri="{BB962C8B-B14F-4D97-AF65-F5344CB8AC3E}">
        <p14:creationId xmlns:p14="http://schemas.microsoft.com/office/powerpoint/2010/main" val="19020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14</a:t>
            </a:fld>
            <a:endParaRPr lang="en-US" noProof="0"/>
          </a:p>
        </p:txBody>
      </p:sp>
    </p:spTree>
    <p:extLst>
      <p:ext uri="{BB962C8B-B14F-4D97-AF65-F5344CB8AC3E}">
        <p14:creationId xmlns:p14="http://schemas.microsoft.com/office/powerpoint/2010/main" val="138724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15</a:t>
            </a:fld>
            <a:endParaRPr lang="en-US" noProof="0"/>
          </a:p>
        </p:txBody>
      </p:sp>
    </p:spTree>
    <p:extLst>
      <p:ext uri="{BB962C8B-B14F-4D97-AF65-F5344CB8AC3E}">
        <p14:creationId xmlns:p14="http://schemas.microsoft.com/office/powerpoint/2010/main" val="46564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a:p>
        </p:txBody>
      </p:sp>
    </p:spTree>
    <p:extLst>
      <p:ext uri="{BB962C8B-B14F-4D97-AF65-F5344CB8AC3E}">
        <p14:creationId xmlns:p14="http://schemas.microsoft.com/office/powerpoint/2010/main" val="16685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a:p>
        </p:txBody>
      </p:sp>
    </p:spTree>
    <p:extLst>
      <p:ext uri="{BB962C8B-B14F-4D97-AF65-F5344CB8AC3E}">
        <p14:creationId xmlns:p14="http://schemas.microsoft.com/office/powerpoint/2010/main" val="249392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a:p>
        </p:txBody>
      </p:sp>
    </p:spTree>
    <p:extLst>
      <p:ext uri="{BB962C8B-B14F-4D97-AF65-F5344CB8AC3E}">
        <p14:creationId xmlns:p14="http://schemas.microsoft.com/office/powerpoint/2010/main" val="340914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a:p>
        </p:txBody>
      </p:sp>
    </p:spTree>
    <p:extLst>
      <p:ext uri="{BB962C8B-B14F-4D97-AF65-F5344CB8AC3E}">
        <p14:creationId xmlns:p14="http://schemas.microsoft.com/office/powerpoint/2010/main" val="11226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a:p>
        </p:txBody>
      </p:sp>
    </p:spTree>
    <p:extLst>
      <p:ext uri="{BB962C8B-B14F-4D97-AF65-F5344CB8AC3E}">
        <p14:creationId xmlns:p14="http://schemas.microsoft.com/office/powerpoint/2010/main" val="175264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a:p>
        </p:txBody>
      </p:sp>
    </p:spTree>
    <p:extLst>
      <p:ext uri="{BB962C8B-B14F-4D97-AF65-F5344CB8AC3E}">
        <p14:creationId xmlns:p14="http://schemas.microsoft.com/office/powerpoint/2010/main" val="384295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a:p>
        </p:txBody>
      </p:sp>
    </p:spTree>
    <p:extLst>
      <p:ext uri="{BB962C8B-B14F-4D97-AF65-F5344CB8AC3E}">
        <p14:creationId xmlns:p14="http://schemas.microsoft.com/office/powerpoint/2010/main" val="192254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9</a:t>
            </a:fld>
            <a:endParaRPr lang="en-US" noProof="0"/>
          </a:p>
        </p:txBody>
      </p:sp>
    </p:spTree>
    <p:extLst>
      <p:ext uri="{BB962C8B-B14F-4D97-AF65-F5344CB8AC3E}">
        <p14:creationId xmlns:p14="http://schemas.microsoft.com/office/powerpoint/2010/main" val="368938056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image" Target="../media/image14.png"/><Relationship Id="rId12" Type="http://schemas.openxmlformats.org/officeDocument/2006/relationships/image" Target="../media/image19.sv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notesSlide" Target="../notesSlides/notesSlide12.xml"/><Relationship Id="rId10" Type="http://schemas.openxmlformats.org/officeDocument/2006/relationships/image" Target="../media/image17.svg"/><Relationship Id="rId4" Type="http://schemas.openxmlformats.org/officeDocument/2006/relationships/slideLayout" Target="../slideLayouts/slideLayout13.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g"/><Relationship Id="rId11" Type="http://schemas.openxmlformats.org/officeDocument/2006/relationships/image" Target="../media/image6.png"/><Relationship Id="rId5" Type="http://schemas.openxmlformats.org/officeDocument/2006/relationships/image" Target="../media/image20.jpg"/><Relationship Id="rId10" Type="http://schemas.openxmlformats.org/officeDocument/2006/relationships/hyperlink" Target="http://www.west-midlands.police.uk/" TargetMode="External"/><Relationship Id="rId4" Type="http://schemas.openxmlformats.org/officeDocument/2006/relationships/notesSlide" Target="../notesSlides/notesSlide13.xml"/><Relationship Id="rId9"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25.jpg"/><Relationship Id="rId5" Type="http://schemas.openxmlformats.org/officeDocument/2006/relationships/notesSlide" Target="../notesSlides/notesSlide14.xml"/><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notesSlide" Target="../notesSlides/notesSlide4.xml"/><Relationship Id="rId4"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8.jpg"/><Relationship Id="rId5" Type="http://schemas.openxmlformats.org/officeDocument/2006/relationships/notesSlide" Target="../notesSlides/notesSlide5.xml"/><Relationship Id="rId4"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notesSlide" Target="../notesSlides/notesSlide6.xml"/><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0.jpg"/><Relationship Id="rId5" Type="http://schemas.openxmlformats.org/officeDocument/2006/relationships/notesSlide" Target="../notesSlides/notesSlide7.xml"/><Relationship Id="rId4"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8A0520-36DB-4CF2-AE3A-5DFDAF9E6BBE}"/>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1265129" y="1102748"/>
            <a:ext cx="4734838" cy="4559016"/>
          </a:xfrm>
        </p:spPr>
      </p:pic>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5266350" y="903341"/>
            <a:ext cx="2913147" cy="2917098"/>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Rounded MT Bold" panose="020F0704030504030204" pitchFamily="34" charset="0"/>
              </a:rPr>
              <a:t>Together we can beat it</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112" y="5753100"/>
            <a:ext cx="1602087" cy="97337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9263698"/>
      </p:ext>
    </p:extLst>
  </p:cSld>
  <p:clrMapOvr>
    <a:masterClrMapping/>
  </p:clrMapOvr>
  <mc:AlternateContent xmlns:mc="http://schemas.openxmlformats.org/markup-compatibility/2006" xmlns:p14="http://schemas.microsoft.com/office/powerpoint/2010/main">
    <mc:Choice Requires="p14">
      <p:transition spd="slow" p14:dur="3400" advTm="9656">
        <p14:reveal/>
      </p:transition>
    </mc:Choice>
    <mc:Fallback xmlns="">
      <p:transition spd="slow" advTm="96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9"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1500"/>
                                        <p:tgtEl>
                                          <p:spTgt spid="6"/>
                                        </p:tgtEl>
                                      </p:cBhvr>
                                    </p:animEffect>
                                  </p:childTnLst>
                                </p:cTn>
                              </p:par>
                            </p:childTnLst>
                          </p:cTn>
                        </p:par>
                        <p:par>
                          <p:cTn id="10" fill="hold">
                            <p:stCondLst>
                              <p:cond delay="2000"/>
                            </p:stCondLst>
                            <p:childTnLst>
                              <p:par>
                                <p:cTn id="11" presetID="9"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US" dirty="0"/>
              <a:t>What  you can do</a:t>
            </a:r>
          </a:p>
        </p:txBody>
      </p:sp>
      <p:sp>
        <p:nvSpPr>
          <p:cNvPr id="4" name="Slide Number Placeholder 3">
            <a:extLst>
              <a:ext uri="{FF2B5EF4-FFF2-40B4-BE49-F238E27FC236}">
                <a16:creationId xmlns:a16="http://schemas.microsoft.com/office/drawing/2014/main" id="{701A5D44-66B7-440E-B8AF-C1EE434FE296}"/>
              </a:ext>
            </a:extLst>
          </p:cNvPr>
          <p:cNvSpPr>
            <a:spLocks noGrp="1"/>
          </p:cNvSpPr>
          <p:nvPr>
            <p:ph type="sldNum" sz="quarter" idx="11"/>
          </p:nvPr>
        </p:nvSpPr>
        <p:spPr/>
        <p:txBody>
          <a:bodyPr/>
          <a:lstStyle/>
          <a:p>
            <a:pPr algn="ctr"/>
            <a:fld id="{B67B645E-C5E5-4727-B977-D372A0AA71D9}" type="slidenum">
              <a:rPr lang="en-US" smtClean="0"/>
              <a:pPr algn="ctr"/>
              <a:t>10</a:t>
            </a:fld>
            <a:endParaRPr lang="en-US" dirty="0"/>
          </a:p>
        </p:txBody>
      </p:sp>
      <p:pic>
        <p:nvPicPr>
          <p:cNvPr id="9" name="Picture Placeholder 8" descr="A person standing on a sidewalk looking at his phone">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p:pic>
      <p:sp>
        <p:nvSpPr>
          <p:cNvPr id="6" name="Oval 5" descr="Logo Backgdrop">
            <a:extLst>
              <a:ext uri="{FF2B5EF4-FFF2-40B4-BE49-F238E27FC236}">
                <a16:creationId xmlns:a16="http://schemas.microsoft.com/office/drawing/2014/main" id="{05B0670B-BF1F-4BCF-B83C-74D893BF46CC}"/>
              </a:ext>
            </a:extLst>
          </p:cNvPr>
          <p:cNvSpPr/>
          <p:nvPr/>
        </p:nvSpPr>
        <p:spPr>
          <a:xfrm>
            <a:off x="675172" y="-1353562"/>
            <a:ext cx="1015360" cy="1015360"/>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91982248"/>
      </p:ext>
    </p:extLst>
  </p:cSld>
  <p:clrMapOvr>
    <a:masterClrMapping/>
  </p:clrMapOvr>
  <mc:AlternateContent xmlns:mc="http://schemas.openxmlformats.org/markup-compatibility/2006" xmlns:p14="http://schemas.microsoft.com/office/powerpoint/2010/main">
    <mc:Choice Requires="p14">
      <p:transition spd="slow" p14:dur="2500" advTm="11359">
        <p:fade/>
      </p:transition>
    </mc:Choice>
    <mc:Fallback xmlns="">
      <p:transition spd="slow" advTm="11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AC071-0624-430C-AEB0-AD3EBFC1CD1D}"/>
              </a:ext>
            </a:extLst>
          </p:cNvPr>
          <p:cNvSpPr>
            <a:spLocks noGrp="1"/>
          </p:cNvSpPr>
          <p:nvPr>
            <p:ph type="ctrTitle"/>
          </p:nvPr>
        </p:nvSpPr>
        <p:spPr>
          <a:xfrm>
            <a:off x="7578276" y="2170948"/>
            <a:ext cx="3863221" cy="1258052"/>
          </a:xfrm>
        </p:spPr>
        <p:txBody>
          <a:bodyPr/>
          <a:lstStyle/>
          <a:p>
            <a:pPr algn="l"/>
            <a:r>
              <a:rPr lang="en-US" dirty="0"/>
              <a:t>Report Hate Crime</a:t>
            </a:r>
          </a:p>
        </p:txBody>
      </p:sp>
      <p:sp>
        <p:nvSpPr>
          <p:cNvPr id="5" name="Content Placeholder 4">
            <a:extLst>
              <a:ext uri="{FF2B5EF4-FFF2-40B4-BE49-F238E27FC236}">
                <a16:creationId xmlns:a16="http://schemas.microsoft.com/office/drawing/2014/main" id="{5F606456-BEB8-424C-8C7C-E9B311D7C337}"/>
              </a:ext>
            </a:extLst>
          </p:cNvPr>
          <p:cNvSpPr>
            <a:spLocks noGrp="1"/>
          </p:cNvSpPr>
          <p:nvPr>
            <p:ph idx="1"/>
          </p:nvPr>
        </p:nvSpPr>
        <p:spPr>
          <a:xfrm>
            <a:off x="7578275" y="3852023"/>
            <a:ext cx="3863221" cy="2172996"/>
          </a:xfrm>
        </p:spPr>
        <p:txBody>
          <a:bodyPr/>
          <a:lstStyle/>
          <a:p>
            <a:pPr algn="l"/>
            <a:r>
              <a:rPr lang="en-GB" noProof="1"/>
              <a:t>The police will record any crime as a hate crime where the victim </a:t>
            </a:r>
            <a:r>
              <a:rPr lang="en-GB" b="1" i="1" noProof="1"/>
              <a:t>or any other person</a:t>
            </a:r>
            <a:r>
              <a:rPr lang="en-GB" noProof="1"/>
              <a:t> perceives it was motivated by hostility or prejudice towards their identity</a:t>
            </a:r>
          </a:p>
        </p:txBody>
      </p:sp>
      <p:pic>
        <p:nvPicPr>
          <p:cNvPr id="15" name="Picture Placeholder 14">
            <a:extLst>
              <a:ext uri="{FF2B5EF4-FFF2-40B4-BE49-F238E27FC236}">
                <a16:creationId xmlns:a16="http://schemas.microsoft.com/office/drawing/2014/main" id="{C675E008-A5DF-4639-84DF-6071C1580BB4}"/>
              </a:ext>
            </a:extLst>
          </p:cNvPr>
          <p:cNvPicPr preferRelativeResize="0">
            <a:picLocks noGrp="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175363" y="939452"/>
            <a:ext cx="5879252" cy="4328000"/>
          </a:xfrm>
        </p:spPr>
      </p:pic>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11</a:t>
            </a:fld>
            <a:endParaRPr lang="en-US" dirty="0"/>
          </a:p>
        </p:txBody>
      </p:sp>
      <p:sp>
        <p:nvSpPr>
          <p:cNvPr id="6" name="Rectangle 5"/>
          <p:cNvSpPr/>
          <p:nvPr/>
        </p:nvSpPr>
        <p:spPr>
          <a:xfrm>
            <a:off x="10679496" y="6385422"/>
            <a:ext cx="1030468" cy="333720"/>
          </a:xfrm>
          <a:prstGeom prst="rect">
            <a:avLst/>
          </a:prstGeom>
          <a:solidFill>
            <a:srgbClr val="0015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44647200"/>
      </p:ext>
    </p:extLst>
  </p:cSld>
  <p:clrMapOvr>
    <a:masterClrMapping/>
  </p:clrMapOvr>
  <mc:AlternateContent xmlns:mc="http://schemas.openxmlformats.org/markup-compatibility/2006" xmlns:p14="http://schemas.microsoft.com/office/powerpoint/2010/main">
    <mc:Choice Requires="p14">
      <p:transition spd="slow" p14:dur="2500" advTm="14599">
        <p:fade/>
      </p:transition>
    </mc:Choice>
    <mc:Fallback xmlns="">
      <p:transition spd="slow" advTm="1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7CEBE-50B8-4649-B7B3-12F0A067544E}"/>
              </a:ext>
            </a:extLst>
          </p:cNvPr>
          <p:cNvSpPr>
            <a:spLocks noGrp="1"/>
          </p:cNvSpPr>
          <p:nvPr>
            <p:ph type="title"/>
          </p:nvPr>
        </p:nvSpPr>
        <p:spPr>
          <a:xfrm>
            <a:off x="432000" y="258783"/>
            <a:ext cx="11329200" cy="432000"/>
          </a:xfrm>
        </p:spPr>
        <p:txBody>
          <a:bodyPr/>
          <a:lstStyle/>
          <a:p>
            <a:r>
              <a:rPr lang="en-US" dirty="0"/>
              <a:t>Some of the barriers to reporting</a:t>
            </a:r>
          </a:p>
        </p:txBody>
      </p:sp>
      <p:sp>
        <p:nvSpPr>
          <p:cNvPr id="6" name="Text Placeholder 5">
            <a:extLst>
              <a:ext uri="{FF2B5EF4-FFF2-40B4-BE49-F238E27FC236}">
                <a16:creationId xmlns:a16="http://schemas.microsoft.com/office/drawing/2014/main" id="{CA4E43DC-79BE-45E7-A216-2671BD944C67}"/>
              </a:ext>
            </a:extLst>
          </p:cNvPr>
          <p:cNvSpPr>
            <a:spLocks noGrp="1"/>
          </p:cNvSpPr>
          <p:nvPr>
            <p:ph type="body" sz="quarter" idx="17"/>
          </p:nvPr>
        </p:nvSpPr>
        <p:spPr>
          <a:xfrm>
            <a:off x="1634449" y="1189544"/>
            <a:ext cx="3060806" cy="372297"/>
          </a:xfrm>
        </p:spPr>
        <p:txBody>
          <a:bodyPr/>
          <a:lstStyle/>
          <a:p>
            <a:r>
              <a:rPr lang="en-US" dirty="0"/>
              <a:t>It’s not serious enough</a:t>
            </a:r>
          </a:p>
        </p:txBody>
      </p:sp>
      <p:sp>
        <p:nvSpPr>
          <p:cNvPr id="7" name="Text Placeholder 6">
            <a:extLst>
              <a:ext uri="{FF2B5EF4-FFF2-40B4-BE49-F238E27FC236}">
                <a16:creationId xmlns:a16="http://schemas.microsoft.com/office/drawing/2014/main" id="{D4BFA3CF-DB91-465B-9E17-6332187729B0}"/>
              </a:ext>
            </a:extLst>
          </p:cNvPr>
          <p:cNvSpPr>
            <a:spLocks noGrp="1"/>
          </p:cNvSpPr>
          <p:nvPr>
            <p:ph type="body" sz="quarter" idx="18"/>
          </p:nvPr>
        </p:nvSpPr>
        <p:spPr>
          <a:xfrm>
            <a:off x="1708421" y="1672770"/>
            <a:ext cx="1892994" cy="260227"/>
          </a:xfrm>
        </p:spPr>
        <p:txBody>
          <a:bodyPr/>
          <a:lstStyle/>
          <a:p>
            <a:r>
              <a:rPr lang="en-US" dirty="0"/>
              <a:t>I hear it all the time</a:t>
            </a:r>
          </a:p>
        </p:txBody>
      </p:sp>
      <p:sp>
        <p:nvSpPr>
          <p:cNvPr id="66" name="Slide Number Placeholder 65">
            <a:extLst>
              <a:ext uri="{FF2B5EF4-FFF2-40B4-BE49-F238E27FC236}">
                <a16:creationId xmlns:a16="http://schemas.microsoft.com/office/drawing/2014/main" id="{1AFD4C82-56D2-4CD7-98BF-E92893B7E6E4}"/>
              </a:ext>
            </a:extLst>
          </p:cNvPr>
          <p:cNvSpPr>
            <a:spLocks noGrp="1"/>
          </p:cNvSpPr>
          <p:nvPr>
            <p:ph type="sldNum" sz="quarter" idx="63"/>
          </p:nvPr>
        </p:nvSpPr>
        <p:spPr/>
        <p:txBody>
          <a:bodyPr/>
          <a:lstStyle/>
          <a:p>
            <a:pPr algn="ctr"/>
            <a:fld id="{B67B645E-C5E5-4727-B977-D372A0AA71D9}" type="slidenum">
              <a:rPr lang="en-US" smtClean="0"/>
              <a:pPr algn="ctr"/>
              <a:t>12</a:t>
            </a:fld>
            <a:endParaRPr lang="en-US"/>
          </a:p>
        </p:txBody>
      </p:sp>
      <p:sp>
        <p:nvSpPr>
          <p:cNvPr id="2" name="Rounded Rectangle 1"/>
          <p:cNvSpPr/>
          <p:nvPr/>
        </p:nvSpPr>
        <p:spPr>
          <a:xfrm>
            <a:off x="10642736" y="6280377"/>
            <a:ext cx="1014608" cy="498090"/>
          </a:xfrm>
          <a:prstGeom prst="roundRect">
            <a:avLst/>
          </a:prstGeom>
          <a:solidFill>
            <a:srgbClr val="D4DB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27"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a:off x="432000" y="1189544"/>
            <a:ext cx="1130711" cy="110722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white"/>
              </a:solidFill>
              <a:latin typeface="Arial Rounded MT Bold" panose="020F0704030504030204" pitchFamily="34" charset="0"/>
            </a:endParaRPr>
          </a:p>
        </p:txBody>
      </p:sp>
      <p:pic>
        <p:nvPicPr>
          <p:cNvPr id="8" name="Picture 7"/>
          <p:cNvPicPr>
            <a:picLocks noChangeAspect="1"/>
          </p:cNvPicPr>
          <p:nvPr/>
        </p:nvPicPr>
        <p:blipFill>
          <a:blip r:embed="rId6"/>
          <a:stretch>
            <a:fillRect/>
          </a:stretch>
        </p:blipFill>
        <p:spPr>
          <a:xfrm>
            <a:off x="630210" y="1332990"/>
            <a:ext cx="806029" cy="799877"/>
          </a:xfrm>
          <a:prstGeom prst="rect">
            <a:avLst/>
          </a:prstGeom>
        </p:spPr>
      </p:pic>
      <p:sp>
        <p:nvSpPr>
          <p:cNvPr id="36" name="Text Placeholder 5">
            <a:extLst>
              <a:ext uri="{FF2B5EF4-FFF2-40B4-BE49-F238E27FC236}">
                <a16:creationId xmlns:a16="http://schemas.microsoft.com/office/drawing/2014/main" id="{CA4E43DC-79BE-45E7-A216-2671BD944C67}"/>
              </a:ext>
            </a:extLst>
          </p:cNvPr>
          <p:cNvSpPr txBox="1">
            <a:spLocks/>
          </p:cNvSpPr>
          <p:nvPr/>
        </p:nvSpPr>
        <p:spPr>
          <a:xfrm>
            <a:off x="1657252" y="2492602"/>
            <a:ext cx="3060806" cy="372297"/>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Social Embarrassment</a:t>
            </a:r>
          </a:p>
        </p:txBody>
      </p:sp>
      <p:sp>
        <p:nvSpPr>
          <p:cNvPr id="37" name="Text Placeholder 6">
            <a:extLst>
              <a:ext uri="{FF2B5EF4-FFF2-40B4-BE49-F238E27FC236}">
                <a16:creationId xmlns:a16="http://schemas.microsoft.com/office/drawing/2014/main" id="{D4BFA3CF-DB91-465B-9E17-6332187729B0}"/>
              </a:ext>
            </a:extLst>
          </p:cNvPr>
          <p:cNvSpPr txBox="1">
            <a:spLocks/>
          </p:cNvSpPr>
          <p:nvPr/>
        </p:nvSpPr>
        <p:spPr>
          <a:xfrm>
            <a:off x="1731224" y="2975828"/>
            <a:ext cx="2986834" cy="22274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 on else reports it why should I?</a:t>
            </a:r>
          </a:p>
        </p:txBody>
      </p:sp>
      <p:sp>
        <p:nvSpPr>
          <p:cNvPr id="38"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a:off x="454803" y="2492602"/>
            <a:ext cx="1130711" cy="110722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white"/>
              </a:solidFill>
              <a:latin typeface="Arial Rounded MT Bold" panose="020F0704030504030204" pitchFamily="34" charset="0"/>
            </a:endParaRPr>
          </a:p>
        </p:txBody>
      </p:sp>
      <p:pic>
        <p:nvPicPr>
          <p:cNvPr id="40" name="Picture Placeholder 36" descr="Megaphone">
            <a:extLst>
              <a:ext uri="{FF2B5EF4-FFF2-40B4-BE49-F238E27FC236}">
                <a16:creationId xmlns:a16="http://schemas.microsoft.com/office/drawing/2014/main" id="{1701A2E9-D331-4627-A32A-658F1BDB82EF}"/>
              </a:ext>
            </a:extLst>
          </p:cNvPr>
          <p:cNvPicPr>
            <a:picLocks noChangeAspect="1"/>
          </p:cNvPicPr>
          <p:nvPr/>
        </p:nvPicPr>
        <p:blipFill>
          <a:blip r:embed="rId7" cstate="screen">
            <a:biLevel thresh="25000"/>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572142" y="2546355"/>
            <a:ext cx="889612" cy="889612"/>
          </a:xfrm>
          <a:prstGeom prst="rect">
            <a:avLst/>
          </a:prstGeom>
        </p:spPr>
      </p:pic>
      <p:sp>
        <p:nvSpPr>
          <p:cNvPr id="41" name="Text Placeholder 5">
            <a:extLst>
              <a:ext uri="{FF2B5EF4-FFF2-40B4-BE49-F238E27FC236}">
                <a16:creationId xmlns:a16="http://schemas.microsoft.com/office/drawing/2014/main" id="{CA4E43DC-79BE-45E7-A216-2671BD944C67}"/>
              </a:ext>
            </a:extLst>
          </p:cNvPr>
          <p:cNvSpPr txBox="1">
            <a:spLocks/>
          </p:cNvSpPr>
          <p:nvPr/>
        </p:nvSpPr>
        <p:spPr>
          <a:xfrm>
            <a:off x="1657252" y="3808311"/>
            <a:ext cx="3426310" cy="36579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Mistrust or fear of police</a:t>
            </a:r>
          </a:p>
        </p:txBody>
      </p:sp>
      <p:sp>
        <p:nvSpPr>
          <p:cNvPr id="42" name="Text Placeholder 6">
            <a:extLst>
              <a:ext uri="{FF2B5EF4-FFF2-40B4-BE49-F238E27FC236}">
                <a16:creationId xmlns:a16="http://schemas.microsoft.com/office/drawing/2014/main" id="{D4BFA3CF-DB91-465B-9E17-6332187729B0}"/>
              </a:ext>
            </a:extLst>
          </p:cNvPr>
          <p:cNvSpPr txBox="1">
            <a:spLocks/>
          </p:cNvSpPr>
          <p:nvPr/>
        </p:nvSpPr>
        <p:spPr>
          <a:xfrm>
            <a:off x="1731224" y="4285036"/>
            <a:ext cx="2437938" cy="3417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They don’t do anything anyway</a:t>
            </a:r>
          </a:p>
        </p:txBody>
      </p:sp>
      <p:sp>
        <p:nvSpPr>
          <p:cNvPr id="43"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a:off x="454803" y="3801810"/>
            <a:ext cx="1130711" cy="110722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white"/>
              </a:solidFill>
              <a:latin typeface="Arial Rounded MT Bold" panose="020F0704030504030204" pitchFamily="34" charset="0"/>
            </a:endParaRPr>
          </a:p>
        </p:txBody>
      </p:sp>
      <p:sp>
        <p:nvSpPr>
          <p:cNvPr id="51" name="Text Placeholder 5">
            <a:extLst>
              <a:ext uri="{FF2B5EF4-FFF2-40B4-BE49-F238E27FC236}">
                <a16:creationId xmlns:a16="http://schemas.microsoft.com/office/drawing/2014/main" id="{CA4E43DC-79BE-45E7-A216-2671BD944C67}"/>
              </a:ext>
            </a:extLst>
          </p:cNvPr>
          <p:cNvSpPr txBox="1">
            <a:spLocks/>
          </p:cNvSpPr>
          <p:nvPr/>
        </p:nvSpPr>
        <p:spPr>
          <a:xfrm>
            <a:off x="1657252" y="5114637"/>
            <a:ext cx="2511910" cy="356523"/>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happens to often</a:t>
            </a:r>
          </a:p>
        </p:txBody>
      </p:sp>
      <p:sp>
        <p:nvSpPr>
          <p:cNvPr id="52" name="Text Placeholder 6">
            <a:extLst>
              <a:ext uri="{FF2B5EF4-FFF2-40B4-BE49-F238E27FC236}">
                <a16:creationId xmlns:a16="http://schemas.microsoft.com/office/drawing/2014/main" id="{D4BFA3CF-DB91-465B-9E17-6332187729B0}"/>
              </a:ext>
            </a:extLst>
          </p:cNvPr>
          <p:cNvSpPr txBox="1">
            <a:spLocks/>
          </p:cNvSpPr>
          <p:nvPr/>
        </p:nvSpPr>
        <p:spPr>
          <a:xfrm>
            <a:off x="1731224" y="5591362"/>
            <a:ext cx="2437938" cy="3417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It’s just how it is, Isn’t it?</a:t>
            </a:r>
          </a:p>
        </p:txBody>
      </p:sp>
      <p:sp>
        <p:nvSpPr>
          <p:cNvPr id="53"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a:off x="454803" y="5108136"/>
            <a:ext cx="1130711" cy="110722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white"/>
              </a:solidFill>
              <a:latin typeface="Arial Rounded MT Bold" panose="020F0704030504030204" pitchFamily="34" charset="0"/>
            </a:endParaRPr>
          </a:p>
        </p:txBody>
      </p:sp>
      <p:pic>
        <p:nvPicPr>
          <p:cNvPr id="55" name="Picture Placeholder 44" descr="Handshake">
            <a:extLst>
              <a:ext uri="{FF2B5EF4-FFF2-40B4-BE49-F238E27FC236}">
                <a16:creationId xmlns:a16="http://schemas.microsoft.com/office/drawing/2014/main" id="{D18F8380-4F68-4979-BEC0-C897519AD437}"/>
              </a:ext>
            </a:extLst>
          </p:cNvPr>
          <p:cNvPicPr>
            <a:picLocks noGrp="1" noChangeAspect="1"/>
          </p:cNvPicPr>
          <p:nvPr>
            <p:ph type="pic" sz="quarter" idx="4294967295"/>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561170" y="3954046"/>
            <a:ext cx="911556" cy="911556"/>
          </a:xfrm>
          <a:prstGeom prst="rect">
            <a:avLst/>
          </a:prstGeom>
        </p:spPr>
      </p:pic>
      <p:pic>
        <p:nvPicPr>
          <p:cNvPr id="56" name="Picture Placeholder 48" descr="Bar chart">
            <a:extLst>
              <a:ext uri="{FF2B5EF4-FFF2-40B4-BE49-F238E27FC236}">
                <a16:creationId xmlns:a16="http://schemas.microsoft.com/office/drawing/2014/main" id="{B216FC82-4CDA-4982-85CF-C693A432A28E}"/>
              </a:ext>
            </a:extLst>
          </p:cNvPr>
          <p:cNvPicPr>
            <a:picLocks noGrp="1" noChangeAspect="1"/>
          </p:cNvPicPr>
          <p:nvPr>
            <p:ph type="pic" sz="quarter" idx="50"/>
          </p:nvPr>
        </p:nvPicPr>
        <p:blipFill>
          <a:blip r:embed="rId11" cstate="screen">
            <a:biLevel thresh="25000"/>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594205" y="5183083"/>
            <a:ext cx="867549" cy="867549"/>
          </a:xfrm>
        </p:spPr>
      </p:pic>
      <p:sp>
        <p:nvSpPr>
          <p:cNvPr id="58" name="Text Placeholder 5">
            <a:extLst>
              <a:ext uri="{FF2B5EF4-FFF2-40B4-BE49-F238E27FC236}">
                <a16:creationId xmlns:a16="http://schemas.microsoft.com/office/drawing/2014/main" id="{CA4E43DC-79BE-45E7-A216-2671BD944C67}"/>
              </a:ext>
            </a:extLst>
          </p:cNvPr>
          <p:cNvSpPr>
            <a:spLocks noGrp="1"/>
          </p:cNvSpPr>
          <p:nvPr>
            <p:ph type="body" sz="quarter" idx="17"/>
          </p:nvPr>
        </p:nvSpPr>
        <p:spPr>
          <a:xfrm>
            <a:off x="7113000" y="2098600"/>
            <a:ext cx="4350856" cy="3002461"/>
          </a:xfrm>
        </p:spPr>
        <p:txBody>
          <a:bodyPr anchor="t" anchorCtr="0"/>
          <a:lstStyle/>
          <a:p>
            <a:r>
              <a:rPr lang="en-GB" sz="2800" dirty="0"/>
              <a:t>The police take hate crime very seriously and will record and investigate all reports even if you do not want to give your details, but we would urge you to do so when you report if you can.</a:t>
            </a:r>
          </a:p>
          <a:p>
            <a:endParaRPr lang="en-GB" dirty="0"/>
          </a:p>
        </p:txBody>
      </p:sp>
      <p:sp>
        <p:nvSpPr>
          <p:cNvPr id="69" name="Text Placeholder 5">
            <a:extLst>
              <a:ext uri="{FF2B5EF4-FFF2-40B4-BE49-F238E27FC236}">
                <a16:creationId xmlns:a16="http://schemas.microsoft.com/office/drawing/2014/main" id="{CA4E43DC-79BE-45E7-A216-2671BD944C67}"/>
              </a:ext>
            </a:extLst>
          </p:cNvPr>
          <p:cNvSpPr>
            <a:spLocks noGrp="1"/>
          </p:cNvSpPr>
          <p:nvPr>
            <p:ph type="body" sz="quarter" idx="17"/>
          </p:nvPr>
        </p:nvSpPr>
        <p:spPr>
          <a:xfrm>
            <a:off x="7135803" y="2296773"/>
            <a:ext cx="4280103" cy="2431727"/>
          </a:xfrm>
          <a:noFill/>
        </p:spPr>
        <p:txBody>
          <a:bodyPr anchor="t" anchorCtr="0"/>
          <a:lstStyle/>
          <a:p>
            <a:r>
              <a:rPr lang="en-GB" sz="2800" dirty="0"/>
              <a:t>You can specify how you want to be contacted and if contacting you would cause you any difficulties.  The police will not pass on your details without your consent</a:t>
            </a:r>
          </a:p>
        </p:txBody>
      </p:sp>
      <p:sp>
        <p:nvSpPr>
          <p:cNvPr id="70" name="Text Placeholder 5">
            <a:extLst>
              <a:ext uri="{FF2B5EF4-FFF2-40B4-BE49-F238E27FC236}">
                <a16:creationId xmlns:a16="http://schemas.microsoft.com/office/drawing/2014/main" id="{CA4E43DC-79BE-45E7-A216-2671BD944C67}"/>
              </a:ext>
            </a:extLst>
          </p:cNvPr>
          <p:cNvSpPr>
            <a:spLocks noGrp="1"/>
          </p:cNvSpPr>
          <p:nvPr>
            <p:ph type="body" sz="quarter" idx="17"/>
          </p:nvPr>
        </p:nvSpPr>
        <p:spPr>
          <a:xfrm>
            <a:off x="7113000" y="1626038"/>
            <a:ext cx="4648200" cy="4069521"/>
          </a:xfrm>
        </p:spPr>
        <p:txBody>
          <a:bodyPr anchor="t" anchorCtr="0"/>
          <a:lstStyle/>
          <a:p>
            <a:r>
              <a:rPr lang="en-GB" sz="2800" dirty="0"/>
              <a:t>Reporting makes a difference, to you, your friends, and your community. By reporting hate crime, you can help stop it happening to someone else. You will also help us to better understand the level of hate crime in your local area, and improve the way it is responded too.</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4253364"/>
      </p:ext>
    </p:extLst>
  </p:cSld>
  <p:clrMapOvr>
    <a:masterClrMapping/>
  </p:clrMapOvr>
  <mc:AlternateContent xmlns:mc="http://schemas.openxmlformats.org/markup-compatibility/2006" xmlns:p14="http://schemas.microsoft.com/office/powerpoint/2010/main">
    <mc:Choice Requires="p14">
      <p:transition spd="slow" p14:dur="2500" advTm="68453">
        <p:fade/>
      </p:transition>
    </mc:Choice>
    <mc:Fallback xmlns="">
      <p:transition spd="slow" advTm="68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2000"/>
                                        <p:tgtEl>
                                          <p:spTgt spid="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ssolve">
                                      <p:cBhvr>
                                        <p:cTn id="14" dur="2000"/>
                                        <p:tgtEl>
                                          <p:spTgt spid="7">
                                            <p:txEl>
                                              <p:pRg st="0" end="0"/>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2000"/>
                                        <p:tgtEl>
                                          <p:spTgt spid="27"/>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2000"/>
                                        <p:tgtEl>
                                          <p:spTgt spid="3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2000"/>
                                        <p:tgtEl>
                                          <p:spTgt spid="3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ssolve">
                                      <p:cBhvr>
                                        <p:cTn id="31" dur="2000"/>
                                        <p:tgtEl>
                                          <p:spTgt spid="38"/>
                                        </p:tgtEl>
                                      </p:cBhvr>
                                    </p:animEffect>
                                  </p:childTnLst>
                                </p:cTn>
                              </p:par>
                              <p:par>
                                <p:cTn id="32" presetID="9"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20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2000"/>
                                        <p:tgtEl>
                                          <p:spTgt spid="4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20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dissolve">
                                      <p:cBhvr>
                                        <p:cTn id="45" dur="2000"/>
                                        <p:tgtEl>
                                          <p:spTgt spid="43"/>
                                        </p:tgtEl>
                                      </p:cBhvr>
                                    </p:animEffect>
                                  </p:childTnLst>
                                </p:cTn>
                              </p:par>
                              <p:par>
                                <p:cTn id="46" presetID="9"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dissolve">
                                      <p:cBhvr>
                                        <p:cTn id="48" dur="20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dissolve">
                                      <p:cBhvr>
                                        <p:cTn id="53" dur="2000"/>
                                        <p:tgtEl>
                                          <p:spTgt spid="5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dissolve">
                                      <p:cBhvr>
                                        <p:cTn id="56" dur="2000"/>
                                        <p:tgtEl>
                                          <p:spTgt spid="52"/>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dissolve">
                                      <p:cBhvr>
                                        <p:cTn id="59" dur="2000"/>
                                        <p:tgtEl>
                                          <p:spTgt spid="53"/>
                                        </p:tgtEl>
                                      </p:cBhvr>
                                    </p:animEffect>
                                  </p:childTnLst>
                                </p:cTn>
                              </p:par>
                              <p:par>
                                <p:cTn id="60" presetID="9"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dissolve">
                                      <p:cBhvr>
                                        <p:cTn id="62" dur="20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dissolve">
                                      <p:cBhvr>
                                        <p:cTn id="67" dur="1750"/>
                                        <p:tgtEl>
                                          <p:spTgt spid="58"/>
                                        </p:tgtEl>
                                      </p:cBhvr>
                                    </p:animEffect>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dissolve">
                                      <p:cBhvr>
                                        <p:cTn id="72" dur="1750"/>
                                        <p:tgtEl>
                                          <p:spTgt spid="69"/>
                                        </p:tgtEl>
                                      </p:cBhvr>
                                    </p:animEffec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70">
                                            <p:txEl>
                                              <p:pRg st="0" end="0"/>
                                            </p:txEl>
                                          </p:spTgt>
                                        </p:tgtEl>
                                        <p:attrNameLst>
                                          <p:attrName>style.visibility</p:attrName>
                                        </p:attrNameLst>
                                      </p:cBhvr>
                                      <p:to>
                                        <p:strVal val="visible"/>
                                      </p:to>
                                    </p:set>
                                    <p:animEffect transition="in" filter="dissolve">
                                      <p:cBhvr>
                                        <p:cTn id="77" dur="175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5"/>
                </p:tgtEl>
              </p:cMediaNode>
            </p:audio>
          </p:childTnLst>
        </p:cTn>
      </p:par>
    </p:tnLst>
    <p:bldLst>
      <p:bldP spid="6" grpId="0" build="p"/>
      <p:bldP spid="7" grpId="0" build="p"/>
      <p:bldP spid="27" grpId="0" animBg="1"/>
      <p:bldP spid="36" grpId="0"/>
      <p:bldP spid="37" grpId="0"/>
      <p:bldP spid="38" grpId="0" animBg="1"/>
      <p:bldP spid="41" grpId="0"/>
      <p:bldP spid="42" grpId="0"/>
      <p:bldP spid="43" grpId="0" animBg="1"/>
      <p:bldP spid="51" grpId="0"/>
      <p:bldP spid="52" grpId="0"/>
      <p:bldP spid="53" grpId="0" animBg="1"/>
      <p:bldP spid="58" grpId="0"/>
      <p:bldP spid="69" grpId="0"/>
      <p:bldP spid="7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7CEBE-50B8-4649-B7B3-12F0A067544E}"/>
              </a:ext>
            </a:extLst>
          </p:cNvPr>
          <p:cNvSpPr>
            <a:spLocks noGrp="1"/>
          </p:cNvSpPr>
          <p:nvPr>
            <p:ph type="title"/>
          </p:nvPr>
        </p:nvSpPr>
        <p:spPr/>
        <p:txBody>
          <a:bodyPr/>
          <a:lstStyle/>
          <a:p>
            <a:r>
              <a:rPr lang="en-US" dirty="0"/>
              <a:t>How to report Hate Crime</a:t>
            </a:r>
          </a:p>
        </p:txBody>
      </p:sp>
      <p:sp>
        <p:nvSpPr>
          <p:cNvPr id="65" name="Text Placeholder 64">
            <a:extLst>
              <a:ext uri="{FF2B5EF4-FFF2-40B4-BE49-F238E27FC236}">
                <a16:creationId xmlns:a16="http://schemas.microsoft.com/office/drawing/2014/main" id="{DD9C6DBD-D0EB-42DC-8EE9-161834FFE2F0}"/>
              </a:ext>
            </a:extLst>
          </p:cNvPr>
          <p:cNvSpPr>
            <a:spLocks noGrp="1"/>
          </p:cNvSpPr>
          <p:nvPr>
            <p:ph type="body" sz="quarter" idx="13"/>
          </p:nvPr>
        </p:nvSpPr>
        <p:spPr/>
        <p:txBody>
          <a:bodyPr/>
          <a:lstStyle/>
          <a:p>
            <a:r>
              <a:rPr lang="en-US" dirty="0"/>
              <a:t>On line, with a phone call, in person</a:t>
            </a:r>
          </a:p>
        </p:txBody>
      </p:sp>
      <p:pic>
        <p:nvPicPr>
          <p:cNvPr id="24" name="Picture Placeholder 23">
            <a:extLst>
              <a:ext uri="{FF2B5EF4-FFF2-40B4-BE49-F238E27FC236}">
                <a16:creationId xmlns:a16="http://schemas.microsoft.com/office/drawing/2014/main" id="{FC371A7F-EE65-4195-86A1-8ECED0B4207A}"/>
              </a:ext>
            </a:extLst>
          </p:cNvPr>
          <p:cNvPicPr>
            <a:picLocks noGrp="1" noChangeAspect="1"/>
          </p:cNvPicPr>
          <p:nvPr>
            <p:ph type="pic" sz="quarter" idx="41"/>
          </p:nvPr>
        </p:nvPicPr>
        <p:blipFill>
          <a:blip r:embed="rId5">
            <a:extLst>
              <a:ext uri="{28A0092B-C50C-407E-A947-70E740481C1C}">
                <a14:useLocalDpi xmlns:a14="http://schemas.microsoft.com/office/drawing/2010/main" val="0"/>
              </a:ext>
            </a:extLst>
          </a:blip>
          <a:stretch>
            <a:fillRect/>
          </a:stretch>
        </p:blipFill>
        <p:spPr>
          <a:xfrm>
            <a:off x="449100" y="2068758"/>
            <a:ext cx="1255324" cy="1309781"/>
          </a:xfrm>
          <a:solidFill>
            <a:schemeClr val="bg2">
              <a:lumMod val="75000"/>
            </a:schemeClr>
          </a:solidFill>
          <a:ln>
            <a:solidFill>
              <a:schemeClr val="accent2">
                <a:lumMod val="75000"/>
              </a:schemeClr>
            </a:solidFill>
          </a:ln>
        </p:spPr>
      </p:pic>
      <p:sp>
        <p:nvSpPr>
          <p:cNvPr id="6" name="Text Placeholder 5">
            <a:extLst>
              <a:ext uri="{FF2B5EF4-FFF2-40B4-BE49-F238E27FC236}">
                <a16:creationId xmlns:a16="http://schemas.microsoft.com/office/drawing/2014/main" id="{CA4E43DC-79BE-45E7-A216-2671BD944C67}"/>
              </a:ext>
            </a:extLst>
          </p:cNvPr>
          <p:cNvSpPr>
            <a:spLocks noGrp="1"/>
          </p:cNvSpPr>
          <p:nvPr>
            <p:ph type="body" sz="quarter" idx="17"/>
          </p:nvPr>
        </p:nvSpPr>
        <p:spPr>
          <a:xfrm>
            <a:off x="1849196" y="2065768"/>
            <a:ext cx="1572736" cy="656544"/>
          </a:xfrm>
        </p:spPr>
        <p:txBody>
          <a:bodyPr/>
          <a:lstStyle/>
          <a:p>
            <a:r>
              <a:rPr lang="en-US" dirty="0"/>
              <a:t>True Vision web site</a:t>
            </a:r>
          </a:p>
        </p:txBody>
      </p:sp>
      <p:sp>
        <p:nvSpPr>
          <p:cNvPr id="7" name="Text Placeholder 6">
            <a:extLst>
              <a:ext uri="{FF2B5EF4-FFF2-40B4-BE49-F238E27FC236}">
                <a16:creationId xmlns:a16="http://schemas.microsoft.com/office/drawing/2014/main" id="{D4BFA3CF-DB91-465B-9E17-6332187729B0}"/>
              </a:ext>
            </a:extLst>
          </p:cNvPr>
          <p:cNvSpPr>
            <a:spLocks noGrp="1"/>
          </p:cNvSpPr>
          <p:nvPr>
            <p:ph type="body" sz="quarter" idx="18"/>
          </p:nvPr>
        </p:nvSpPr>
        <p:spPr>
          <a:xfrm>
            <a:off x="1961360" y="2794091"/>
            <a:ext cx="1892994" cy="260227"/>
          </a:xfrm>
        </p:spPr>
        <p:txBody>
          <a:bodyPr/>
          <a:lstStyle/>
          <a:p>
            <a:r>
              <a:rPr lang="en-US" dirty="0"/>
              <a:t>www.report-it.org.uk</a:t>
            </a:r>
          </a:p>
        </p:txBody>
      </p:sp>
      <p:pic>
        <p:nvPicPr>
          <p:cNvPr id="26" name="Picture Placeholder 25">
            <a:extLst>
              <a:ext uri="{FF2B5EF4-FFF2-40B4-BE49-F238E27FC236}">
                <a16:creationId xmlns:a16="http://schemas.microsoft.com/office/drawing/2014/main" id="{A83B3A1A-1842-4B27-A578-D179E6A77E14}"/>
              </a:ext>
            </a:extLst>
          </p:cNvPr>
          <p:cNvPicPr>
            <a:picLocks noGrp="1" noChangeAspect="1"/>
          </p:cNvPicPr>
          <p:nvPr>
            <p:ph type="pic" sz="quarter" idx="42"/>
          </p:nvPr>
        </p:nvPicPr>
        <p:blipFill>
          <a:blip r:embed="rId6">
            <a:extLst>
              <a:ext uri="{28A0092B-C50C-407E-A947-70E740481C1C}">
                <a14:useLocalDpi xmlns:a14="http://schemas.microsoft.com/office/drawing/2010/main" val="0"/>
              </a:ext>
            </a:extLst>
          </a:blip>
          <a:stretch>
            <a:fillRect/>
          </a:stretch>
        </p:blipFill>
        <p:spPr>
          <a:xfrm>
            <a:off x="4543815" y="2068758"/>
            <a:ext cx="1235915" cy="1309781"/>
          </a:xfrm>
        </p:spPr>
      </p:pic>
      <p:sp>
        <p:nvSpPr>
          <p:cNvPr id="9" name="Text Placeholder 8">
            <a:extLst>
              <a:ext uri="{FF2B5EF4-FFF2-40B4-BE49-F238E27FC236}">
                <a16:creationId xmlns:a16="http://schemas.microsoft.com/office/drawing/2014/main" id="{52501EAB-3443-481B-9C04-A7B933F36285}"/>
              </a:ext>
            </a:extLst>
          </p:cNvPr>
          <p:cNvSpPr>
            <a:spLocks noGrp="1"/>
          </p:cNvSpPr>
          <p:nvPr>
            <p:ph type="body" sz="quarter" idx="49"/>
          </p:nvPr>
        </p:nvSpPr>
        <p:spPr>
          <a:xfrm>
            <a:off x="5924502" y="2065768"/>
            <a:ext cx="2502799" cy="656544"/>
          </a:xfrm>
        </p:spPr>
        <p:txBody>
          <a:bodyPr/>
          <a:lstStyle/>
          <a:p>
            <a:r>
              <a:rPr lang="en-US" dirty="0"/>
              <a:t>WM Police Hate Crime App</a:t>
            </a:r>
          </a:p>
        </p:txBody>
      </p:sp>
      <p:sp>
        <p:nvSpPr>
          <p:cNvPr id="10" name="Text Placeholder 9">
            <a:extLst>
              <a:ext uri="{FF2B5EF4-FFF2-40B4-BE49-F238E27FC236}">
                <a16:creationId xmlns:a16="http://schemas.microsoft.com/office/drawing/2014/main" id="{12184F99-4DD3-4944-ABFC-1BAC53C2B447}"/>
              </a:ext>
            </a:extLst>
          </p:cNvPr>
          <p:cNvSpPr>
            <a:spLocks noGrp="1"/>
          </p:cNvSpPr>
          <p:nvPr>
            <p:ph type="body" sz="quarter" idx="50"/>
          </p:nvPr>
        </p:nvSpPr>
        <p:spPr>
          <a:xfrm>
            <a:off x="6013677" y="2794091"/>
            <a:ext cx="2413624" cy="260227"/>
          </a:xfrm>
        </p:spPr>
        <p:txBody>
          <a:bodyPr/>
          <a:lstStyle/>
          <a:p>
            <a:r>
              <a:rPr lang="en-US" dirty="0"/>
              <a:t>Google Play, Apple play store</a:t>
            </a:r>
          </a:p>
        </p:txBody>
      </p:sp>
      <p:pic>
        <p:nvPicPr>
          <p:cNvPr id="28" name="Picture Placeholder 27">
            <a:extLst>
              <a:ext uri="{FF2B5EF4-FFF2-40B4-BE49-F238E27FC236}">
                <a16:creationId xmlns:a16="http://schemas.microsoft.com/office/drawing/2014/main" id="{A0FEAE46-9AE4-4548-A546-E3A75A1EE344}"/>
              </a:ext>
            </a:extLst>
          </p:cNvPr>
          <p:cNvPicPr>
            <a:picLocks noGrp="1" noChangeAspect="1"/>
          </p:cNvPicPr>
          <p:nvPr>
            <p:ph type="pic" sz="quarter" idx="43"/>
          </p:nvPr>
        </p:nvPicPr>
        <p:blipFill>
          <a:blip r:embed="rId7">
            <a:extLst>
              <a:ext uri="{28A0092B-C50C-407E-A947-70E740481C1C}">
                <a14:useLocalDpi xmlns:a14="http://schemas.microsoft.com/office/drawing/2010/main" val="0"/>
              </a:ext>
            </a:extLst>
          </a:blip>
          <a:stretch>
            <a:fillRect/>
          </a:stretch>
        </p:blipFill>
        <p:spPr>
          <a:xfrm>
            <a:off x="8701573" y="2068758"/>
            <a:ext cx="1309782" cy="1309781"/>
          </a:xfrm>
        </p:spPr>
      </p:pic>
      <p:sp>
        <p:nvSpPr>
          <p:cNvPr id="12" name="Text Placeholder 11">
            <a:extLst>
              <a:ext uri="{FF2B5EF4-FFF2-40B4-BE49-F238E27FC236}">
                <a16:creationId xmlns:a16="http://schemas.microsoft.com/office/drawing/2014/main" id="{E7EDDEA1-898C-4B9E-891D-BE99BDBE1059}"/>
              </a:ext>
            </a:extLst>
          </p:cNvPr>
          <p:cNvSpPr>
            <a:spLocks noGrp="1"/>
          </p:cNvSpPr>
          <p:nvPr>
            <p:ph type="body" sz="quarter" idx="51"/>
          </p:nvPr>
        </p:nvSpPr>
        <p:spPr>
          <a:xfrm>
            <a:off x="10011354" y="2066327"/>
            <a:ext cx="1662618" cy="374441"/>
          </a:xfrm>
        </p:spPr>
        <p:txBody>
          <a:bodyPr/>
          <a:lstStyle/>
          <a:p>
            <a:r>
              <a:rPr lang="en-US" dirty="0"/>
              <a:t>Call 101</a:t>
            </a:r>
          </a:p>
        </p:txBody>
      </p:sp>
      <p:sp>
        <p:nvSpPr>
          <p:cNvPr id="13" name="Text Placeholder 12">
            <a:extLst>
              <a:ext uri="{FF2B5EF4-FFF2-40B4-BE49-F238E27FC236}">
                <a16:creationId xmlns:a16="http://schemas.microsoft.com/office/drawing/2014/main" id="{0960DE56-ADD5-4F3F-BFE6-076D46045B33}"/>
              </a:ext>
            </a:extLst>
          </p:cNvPr>
          <p:cNvSpPr>
            <a:spLocks noGrp="1"/>
          </p:cNvSpPr>
          <p:nvPr>
            <p:ph type="body" sz="quarter" idx="52"/>
          </p:nvPr>
        </p:nvSpPr>
        <p:spPr>
          <a:xfrm>
            <a:off x="10156212" y="2604675"/>
            <a:ext cx="1572736" cy="355118"/>
          </a:xfrm>
        </p:spPr>
        <p:txBody>
          <a:bodyPr/>
          <a:lstStyle/>
          <a:p>
            <a:r>
              <a:rPr lang="en-US" dirty="0"/>
              <a:t>For non emergency calls</a:t>
            </a:r>
          </a:p>
        </p:txBody>
      </p:sp>
      <p:pic>
        <p:nvPicPr>
          <p:cNvPr id="30" name="Picture Placeholder 29">
            <a:extLst>
              <a:ext uri="{FF2B5EF4-FFF2-40B4-BE49-F238E27FC236}">
                <a16:creationId xmlns:a16="http://schemas.microsoft.com/office/drawing/2014/main" id="{3FA97161-1437-4446-8F3D-9F9A8F4AA454}"/>
              </a:ext>
            </a:extLst>
          </p:cNvPr>
          <p:cNvPicPr>
            <a:picLocks noGrp="1" noChangeAspect="1"/>
          </p:cNvPicPr>
          <p:nvPr>
            <p:ph type="pic" sz="quarter" idx="55"/>
          </p:nvPr>
        </p:nvPicPr>
        <p:blipFill>
          <a:blip r:embed="rId8">
            <a:extLst>
              <a:ext uri="{28A0092B-C50C-407E-A947-70E740481C1C}">
                <a14:useLocalDpi xmlns:a14="http://schemas.microsoft.com/office/drawing/2010/main" val="0"/>
              </a:ext>
            </a:extLst>
          </a:blip>
          <a:stretch>
            <a:fillRect/>
          </a:stretch>
        </p:blipFill>
        <p:spPr>
          <a:xfrm>
            <a:off x="449100" y="4184865"/>
            <a:ext cx="1255324" cy="1267132"/>
          </a:xfrm>
        </p:spPr>
      </p:pic>
      <p:sp>
        <p:nvSpPr>
          <p:cNvPr id="15" name="Text Placeholder 14">
            <a:extLst>
              <a:ext uri="{FF2B5EF4-FFF2-40B4-BE49-F238E27FC236}">
                <a16:creationId xmlns:a16="http://schemas.microsoft.com/office/drawing/2014/main" id="{1A277DA6-6AF7-4645-85B6-E2DD818E96E1}"/>
              </a:ext>
            </a:extLst>
          </p:cNvPr>
          <p:cNvSpPr>
            <a:spLocks noGrp="1"/>
          </p:cNvSpPr>
          <p:nvPr>
            <p:ph type="body" sz="quarter" idx="53"/>
          </p:nvPr>
        </p:nvSpPr>
        <p:spPr>
          <a:xfrm>
            <a:off x="1849196" y="4184865"/>
            <a:ext cx="2408038" cy="656544"/>
          </a:xfrm>
        </p:spPr>
        <p:txBody>
          <a:bodyPr/>
          <a:lstStyle/>
          <a:p>
            <a:r>
              <a:rPr lang="en-US" dirty="0"/>
              <a:t>Visit a reporting centre</a:t>
            </a:r>
          </a:p>
        </p:txBody>
      </p:sp>
      <p:sp>
        <p:nvSpPr>
          <p:cNvPr id="16" name="Text Placeholder 15">
            <a:extLst>
              <a:ext uri="{FF2B5EF4-FFF2-40B4-BE49-F238E27FC236}">
                <a16:creationId xmlns:a16="http://schemas.microsoft.com/office/drawing/2014/main" id="{8F93D0B3-1EBC-4A31-B6D5-EB3DA64B9FBF}"/>
              </a:ext>
            </a:extLst>
          </p:cNvPr>
          <p:cNvSpPr>
            <a:spLocks noGrp="1"/>
          </p:cNvSpPr>
          <p:nvPr>
            <p:ph type="body" sz="quarter" idx="54"/>
          </p:nvPr>
        </p:nvSpPr>
        <p:spPr>
          <a:xfrm>
            <a:off x="1961360" y="4937326"/>
            <a:ext cx="2303051" cy="563216"/>
          </a:xfrm>
        </p:spPr>
        <p:txBody>
          <a:bodyPr/>
          <a:lstStyle/>
          <a:p>
            <a:r>
              <a:rPr lang="en-US" dirty="0"/>
              <a:t>Libraries and family hubs in Coventry</a:t>
            </a:r>
          </a:p>
        </p:txBody>
      </p:sp>
      <p:pic>
        <p:nvPicPr>
          <p:cNvPr id="32" name="Picture Placeholder 31">
            <a:extLst>
              <a:ext uri="{FF2B5EF4-FFF2-40B4-BE49-F238E27FC236}">
                <a16:creationId xmlns:a16="http://schemas.microsoft.com/office/drawing/2014/main" id="{BBB096B6-0847-4F89-83D8-A1DADF7112F6}"/>
              </a:ext>
            </a:extLst>
          </p:cNvPr>
          <p:cNvPicPr>
            <a:picLocks noGrp="1" noChangeAspect="1"/>
          </p:cNvPicPr>
          <p:nvPr>
            <p:ph type="pic" sz="quarter" idx="56"/>
          </p:nvPr>
        </p:nvPicPr>
        <p:blipFill>
          <a:blip r:embed="rId9">
            <a:extLst>
              <a:ext uri="{28A0092B-C50C-407E-A947-70E740481C1C}">
                <a14:useLocalDpi xmlns:a14="http://schemas.microsoft.com/office/drawing/2010/main" val="0"/>
              </a:ext>
            </a:extLst>
          </a:blip>
          <a:stretch>
            <a:fillRect/>
          </a:stretch>
        </p:blipFill>
        <p:spPr>
          <a:xfrm>
            <a:off x="4543816" y="4184865"/>
            <a:ext cx="1215022" cy="1263378"/>
          </a:xfrm>
        </p:spPr>
      </p:pic>
      <p:sp>
        <p:nvSpPr>
          <p:cNvPr id="18" name="Text Placeholder 17">
            <a:extLst>
              <a:ext uri="{FF2B5EF4-FFF2-40B4-BE49-F238E27FC236}">
                <a16:creationId xmlns:a16="http://schemas.microsoft.com/office/drawing/2014/main" id="{29A93B4B-935D-4D19-8CC5-5D8CC08FD022}"/>
              </a:ext>
            </a:extLst>
          </p:cNvPr>
          <p:cNvSpPr>
            <a:spLocks noGrp="1"/>
          </p:cNvSpPr>
          <p:nvPr>
            <p:ph type="body" sz="quarter" idx="58"/>
          </p:nvPr>
        </p:nvSpPr>
        <p:spPr>
          <a:xfrm>
            <a:off x="5921710" y="4184865"/>
            <a:ext cx="2597558" cy="378697"/>
          </a:xfrm>
        </p:spPr>
        <p:txBody>
          <a:bodyPr/>
          <a:lstStyle/>
          <a:p>
            <a:r>
              <a:rPr lang="en-US" dirty="0"/>
              <a:t>Visit a Police station</a:t>
            </a:r>
          </a:p>
        </p:txBody>
      </p:sp>
      <p:sp>
        <p:nvSpPr>
          <p:cNvPr id="19" name="Text Placeholder 18">
            <a:extLst>
              <a:ext uri="{FF2B5EF4-FFF2-40B4-BE49-F238E27FC236}">
                <a16:creationId xmlns:a16="http://schemas.microsoft.com/office/drawing/2014/main" id="{0F949A24-E239-4AB3-A3FC-EDFF83BDE9CA}"/>
              </a:ext>
            </a:extLst>
          </p:cNvPr>
          <p:cNvSpPr>
            <a:spLocks noGrp="1"/>
          </p:cNvSpPr>
          <p:nvPr>
            <p:ph type="body" sz="quarter" idx="59"/>
          </p:nvPr>
        </p:nvSpPr>
        <p:spPr>
          <a:xfrm>
            <a:off x="5978806" y="4841409"/>
            <a:ext cx="2502798" cy="667816"/>
          </a:xfrm>
        </p:spPr>
        <p:txBody>
          <a:bodyPr/>
          <a:lstStyle/>
          <a:p>
            <a:r>
              <a:rPr lang="en-US" dirty="0">
                <a:hlinkClick r:id="rId10"/>
              </a:rPr>
              <a:t>www.west-midlands.police.uk</a:t>
            </a:r>
            <a:endParaRPr lang="en-US" dirty="0"/>
          </a:p>
          <a:p>
            <a:r>
              <a:rPr lang="en-US" dirty="0"/>
              <a:t>To find your local station</a:t>
            </a:r>
          </a:p>
        </p:txBody>
      </p:sp>
      <p:pic>
        <p:nvPicPr>
          <p:cNvPr id="34" name="Picture Placeholder 33">
            <a:extLst>
              <a:ext uri="{FF2B5EF4-FFF2-40B4-BE49-F238E27FC236}">
                <a16:creationId xmlns:a16="http://schemas.microsoft.com/office/drawing/2014/main" id="{2A7A440D-D1A9-486C-9C65-A36D410B9465}"/>
              </a:ext>
            </a:extLst>
          </p:cNvPr>
          <p:cNvPicPr>
            <a:picLocks noGrp="1" noChangeAspect="1"/>
          </p:cNvPicPr>
          <p:nvPr>
            <p:ph type="pic" sz="quarter" idx="57"/>
          </p:nvPr>
        </p:nvPicPr>
        <p:blipFill>
          <a:blip r:embed="rId7">
            <a:extLst>
              <a:ext uri="{28A0092B-C50C-407E-A947-70E740481C1C}">
                <a14:useLocalDpi xmlns:a14="http://schemas.microsoft.com/office/drawing/2010/main" val="0"/>
              </a:ext>
            </a:extLst>
          </a:blip>
          <a:stretch>
            <a:fillRect/>
          </a:stretch>
        </p:blipFill>
        <p:spPr>
          <a:xfrm>
            <a:off x="8701573" y="4184866"/>
            <a:ext cx="1309781" cy="1263377"/>
          </a:xfrm>
        </p:spPr>
      </p:pic>
      <p:sp>
        <p:nvSpPr>
          <p:cNvPr id="21" name="Text Placeholder 20">
            <a:extLst>
              <a:ext uri="{FF2B5EF4-FFF2-40B4-BE49-F238E27FC236}">
                <a16:creationId xmlns:a16="http://schemas.microsoft.com/office/drawing/2014/main" id="{C30081B2-8CBF-44F8-A13B-DEFA7589439A}"/>
              </a:ext>
            </a:extLst>
          </p:cNvPr>
          <p:cNvSpPr>
            <a:spLocks noGrp="1"/>
          </p:cNvSpPr>
          <p:nvPr>
            <p:ph type="body" sz="quarter" idx="60"/>
          </p:nvPr>
        </p:nvSpPr>
        <p:spPr>
          <a:xfrm>
            <a:off x="10087112" y="4184864"/>
            <a:ext cx="1486968" cy="378697"/>
          </a:xfrm>
        </p:spPr>
        <p:txBody>
          <a:bodyPr/>
          <a:lstStyle/>
          <a:p>
            <a:r>
              <a:rPr lang="en-US" dirty="0"/>
              <a:t>Dial 999</a:t>
            </a:r>
          </a:p>
        </p:txBody>
      </p:sp>
      <p:sp>
        <p:nvSpPr>
          <p:cNvPr id="22" name="Text Placeholder 21">
            <a:extLst>
              <a:ext uri="{FF2B5EF4-FFF2-40B4-BE49-F238E27FC236}">
                <a16:creationId xmlns:a16="http://schemas.microsoft.com/office/drawing/2014/main" id="{4B311816-FA44-451E-99BA-593D9A59D4AB}"/>
              </a:ext>
            </a:extLst>
          </p:cNvPr>
          <p:cNvSpPr>
            <a:spLocks noGrp="1"/>
          </p:cNvSpPr>
          <p:nvPr>
            <p:ph type="body" sz="quarter" idx="61"/>
          </p:nvPr>
        </p:nvSpPr>
        <p:spPr>
          <a:xfrm>
            <a:off x="10156212" y="4841409"/>
            <a:ext cx="1572736" cy="667817"/>
          </a:xfrm>
        </p:spPr>
        <p:txBody>
          <a:bodyPr/>
          <a:lstStyle/>
          <a:p>
            <a:r>
              <a:rPr lang="en-US" dirty="0"/>
              <a:t>Always call 999 in an emergency or if you are at risk</a:t>
            </a:r>
          </a:p>
        </p:txBody>
      </p:sp>
      <p:sp>
        <p:nvSpPr>
          <p:cNvPr id="66" name="Slide Number Placeholder 65">
            <a:extLst>
              <a:ext uri="{FF2B5EF4-FFF2-40B4-BE49-F238E27FC236}">
                <a16:creationId xmlns:a16="http://schemas.microsoft.com/office/drawing/2014/main" id="{1AFD4C82-56D2-4CD7-98BF-E92893B7E6E4}"/>
              </a:ext>
            </a:extLst>
          </p:cNvPr>
          <p:cNvSpPr>
            <a:spLocks noGrp="1"/>
          </p:cNvSpPr>
          <p:nvPr>
            <p:ph type="sldNum" sz="quarter" idx="63"/>
          </p:nvPr>
        </p:nvSpPr>
        <p:spPr/>
        <p:txBody>
          <a:bodyPr/>
          <a:lstStyle/>
          <a:p>
            <a:pPr algn="ctr"/>
            <a:fld id="{B67B645E-C5E5-4727-B977-D372A0AA71D9}" type="slidenum">
              <a:rPr lang="en-US" smtClean="0"/>
              <a:pPr algn="ctr"/>
              <a:t>13</a:t>
            </a:fld>
            <a:endParaRPr lang="en-US"/>
          </a:p>
        </p:txBody>
      </p:sp>
      <p:sp>
        <p:nvSpPr>
          <p:cNvPr id="2" name="Rounded Rectangle 1"/>
          <p:cNvSpPr/>
          <p:nvPr/>
        </p:nvSpPr>
        <p:spPr>
          <a:xfrm>
            <a:off x="10642736" y="6280377"/>
            <a:ext cx="1014608" cy="498090"/>
          </a:xfrm>
          <a:prstGeom prst="roundRect">
            <a:avLst/>
          </a:prstGeom>
          <a:solidFill>
            <a:srgbClr val="D4DB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24972525"/>
      </p:ext>
    </p:extLst>
  </p:cSld>
  <p:clrMapOvr>
    <a:masterClrMapping/>
  </p:clrMapOvr>
  <mc:AlternateContent xmlns:mc="http://schemas.openxmlformats.org/markup-compatibility/2006" xmlns:p14="http://schemas.microsoft.com/office/powerpoint/2010/main">
    <mc:Choice Requires="p14">
      <p:transition spd="slow" p14:dur="2500" advTm="48079">
        <p:fade/>
      </p:transition>
    </mc:Choice>
    <mc:Fallback xmlns="">
      <p:transition spd="slow" advTm="48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BCB88-247D-49E4-8FCA-2BC56F1AE0E0}"/>
              </a:ext>
            </a:extLst>
          </p:cNvPr>
          <p:cNvSpPr>
            <a:spLocks noGrp="1"/>
          </p:cNvSpPr>
          <p:nvPr>
            <p:ph type="sldNum" sz="quarter" idx="11"/>
          </p:nvPr>
        </p:nvSpPr>
        <p:spPr/>
        <p:txBody>
          <a:bodyPr/>
          <a:lstStyle/>
          <a:p>
            <a:fld id="{B67B645E-C5E5-4727-B977-D372A0AA71D9}" type="slidenum">
              <a:rPr lang="en-US" smtClean="0"/>
              <a:pPr/>
              <a:t>14</a:t>
            </a:fld>
            <a:endParaRPr lang="en-US" dirty="0"/>
          </a:p>
        </p:txBody>
      </p:sp>
      <p:pic>
        <p:nvPicPr>
          <p:cNvPr id="11" name="Picture Placeholder 10">
            <a:extLst>
              <a:ext uri="{FF2B5EF4-FFF2-40B4-BE49-F238E27FC236}">
                <a16:creationId xmlns:a16="http://schemas.microsoft.com/office/drawing/2014/main" id="{70AAE794-2F38-416E-B928-BB5474A812D7}"/>
              </a:ext>
            </a:extLst>
          </p:cNvPr>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tretch>
            <a:fillRect/>
          </a:stretch>
        </p:blipFill>
        <p:spPr>
          <a:xfrm>
            <a:off x="-1" y="-560677"/>
            <a:ext cx="12191999" cy="8128000"/>
          </a:xfrm>
        </p:spPr>
      </p:pic>
      <p:sp>
        <p:nvSpPr>
          <p:cNvPr id="3" name="Rectangle 2"/>
          <p:cNvSpPr/>
          <p:nvPr/>
        </p:nvSpPr>
        <p:spPr>
          <a:xfrm>
            <a:off x="-295708" y="712445"/>
            <a:ext cx="4106788" cy="5816977"/>
          </a:xfrm>
          <a:prstGeom prst="rect">
            <a:avLst/>
          </a:prstGeom>
        </p:spPr>
        <p:txBody>
          <a:bodyPr wrap="square">
            <a:spAutoFit/>
          </a:bodyPr>
          <a:lstStyle/>
          <a:p>
            <a:pPr algn="ctr">
              <a:spcAft>
                <a:spcPts val="0"/>
              </a:spcAft>
            </a:pPr>
            <a:r>
              <a:rPr lang="en-GB" sz="1600" dirty="0">
                <a:solidFill>
                  <a:schemeClr val="bg1"/>
                </a:solidFill>
                <a:latin typeface="Arial" panose="020B0604020202020204" pitchFamily="34" charset="0"/>
                <a:ea typeface="Times New Roman" panose="02020603050405020304" pitchFamily="18" charset="0"/>
              </a:rPr>
              <a:t>First they came for the Communists</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And I did not speak out </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Because I was not a Communist</a:t>
            </a:r>
            <a:endParaRPr lang="en-GB" sz="1400" dirty="0">
              <a:solidFill>
                <a:schemeClr val="bg1"/>
              </a:solidFill>
              <a:latin typeface="Times New Roman" panose="02020603050405020304" pitchFamily="18" charset="0"/>
              <a:ea typeface="Times New Roman" panose="02020603050405020304" pitchFamily="18" charset="0"/>
            </a:endParaRPr>
          </a:p>
          <a:p>
            <a:pPr algn="ctr">
              <a:spcAft>
                <a:spcPts val="0"/>
              </a:spcAft>
            </a:pPr>
            <a:r>
              <a:rPr lang="en-GB" sz="1600" dirty="0">
                <a:solidFill>
                  <a:schemeClr val="bg1"/>
                </a:solidFill>
                <a:latin typeface="Arial" panose="020B0604020202020204" pitchFamily="34" charset="0"/>
                <a:ea typeface="Times New Roman" panose="02020603050405020304" pitchFamily="18" charset="0"/>
              </a:rPr>
              <a:t> </a:t>
            </a:r>
            <a:endParaRPr lang="en-GB" sz="1400" dirty="0">
              <a:solidFill>
                <a:schemeClr val="bg1"/>
              </a:solidFill>
              <a:latin typeface="Times New Roman" panose="02020603050405020304" pitchFamily="18" charset="0"/>
              <a:ea typeface="Times New Roman" panose="02020603050405020304" pitchFamily="18" charset="0"/>
            </a:endParaRPr>
          </a:p>
          <a:p>
            <a:pPr algn="ctr">
              <a:spcAft>
                <a:spcPts val="0"/>
              </a:spcAft>
            </a:pPr>
            <a:r>
              <a:rPr lang="en-GB" sz="1600" dirty="0">
                <a:solidFill>
                  <a:schemeClr val="bg1"/>
                </a:solidFill>
                <a:latin typeface="Arial" panose="020B0604020202020204" pitchFamily="34" charset="0"/>
                <a:ea typeface="Times New Roman" panose="02020603050405020304" pitchFamily="18" charset="0"/>
              </a:rPr>
              <a:t>Then they came for the Socialists</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And I did not speak out </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Because I was not a Socialist</a:t>
            </a:r>
            <a:endParaRPr lang="en-GB" sz="1400" dirty="0">
              <a:solidFill>
                <a:schemeClr val="bg1"/>
              </a:solidFill>
              <a:latin typeface="Times New Roman" panose="02020603050405020304" pitchFamily="18" charset="0"/>
              <a:ea typeface="Times New Roman" panose="02020603050405020304" pitchFamily="18" charset="0"/>
            </a:endParaRPr>
          </a:p>
          <a:p>
            <a:pPr algn="ctr">
              <a:spcAft>
                <a:spcPts val="0"/>
              </a:spcAft>
            </a:pP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Then they came for the trade unionists</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And I did not speak out </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Because I was not a trade unionist</a:t>
            </a:r>
            <a:endParaRPr lang="en-GB" sz="1400" dirty="0">
              <a:solidFill>
                <a:schemeClr val="bg1"/>
              </a:solidFill>
              <a:latin typeface="Times New Roman" panose="02020603050405020304" pitchFamily="18" charset="0"/>
              <a:ea typeface="Times New Roman" panose="02020603050405020304" pitchFamily="18" charset="0"/>
            </a:endParaRPr>
          </a:p>
          <a:p>
            <a:pPr algn="ctr">
              <a:spcAft>
                <a:spcPts val="0"/>
              </a:spcAft>
            </a:pP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Then they came for the Jews</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And I did not speak out </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Because I was not a Jew</a:t>
            </a:r>
            <a:endParaRPr lang="en-GB" sz="1400" dirty="0">
              <a:solidFill>
                <a:schemeClr val="bg1"/>
              </a:solidFill>
              <a:latin typeface="Times New Roman" panose="02020603050405020304" pitchFamily="18" charset="0"/>
              <a:ea typeface="Times New Roman" panose="02020603050405020304" pitchFamily="18" charset="0"/>
            </a:endParaRPr>
          </a:p>
          <a:p>
            <a:pPr algn="ctr">
              <a:spcAft>
                <a:spcPts val="0"/>
              </a:spcAft>
            </a:pP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Then they came for me</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And there was no one left</a:t>
            </a:r>
            <a:br>
              <a:rPr lang="en-GB" sz="1600" dirty="0">
                <a:solidFill>
                  <a:schemeClr val="bg1"/>
                </a:solidFill>
                <a:latin typeface="Arial" panose="020B0604020202020204" pitchFamily="34" charset="0"/>
                <a:ea typeface="Times New Roman" panose="02020603050405020304" pitchFamily="18" charset="0"/>
              </a:rPr>
            </a:br>
            <a:r>
              <a:rPr lang="en-GB" sz="1600" dirty="0">
                <a:solidFill>
                  <a:schemeClr val="bg1"/>
                </a:solidFill>
                <a:latin typeface="Arial" panose="020B0604020202020204" pitchFamily="34" charset="0"/>
                <a:ea typeface="Times New Roman" panose="02020603050405020304" pitchFamily="18" charset="0"/>
              </a:rPr>
              <a:t>To speak out for me</a:t>
            </a:r>
          </a:p>
          <a:p>
            <a:pPr algn="ctr">
              <a:spcAft>
                <a:spcPts val="0"/>
              </a:spcAft>
            </a:pPr>
            <a:endParaRPr lang="en-GB" sz="1600" dirty="0">
              <a:solidFill>
                <a:schemeClr val="bg1"/>
              </a:solidFill>
              <a:effectLst/>
              <a:latin typeface="Arial" panose="020B0604020202020204" pitchFamily="34" charset="0"/>
              <a:ea typeface="Times New Roman" panose="02020603050405020304" pitchFamily="18" charset="0"/>
            </a:endParaRPr>
          </a:p>
          <a:p>
            <a:pPr algn="r">
              <a:spcAft>
                <a:spcPts val="0"/>
              </a:spcAft>
            </a:pPr>
            <a:r>
              <a:rPr lang="en-GB" sz="1200" dirty="0">
                <a:solidFill>
                  <a:schemeClr val="bg1"/>
                </a:solidFill>
                <a:latin typeface="Arial" panose="020B0604020202020204" pitchFamily="34" charset="0"/>
                <a:ea typeface="Times New Roman" panose="02020603050405020304" pitchFamily="18" charset="0"/>
              </a:rPr>
              <a:t>Martin </a:t>
            </a:r>
            <a:r>
              <a:rPr lang="en-GB" sz="1200" dirty="0" err="1">
                <a:solidFill>
                  <a:schemeClr val="bg1"/>
                </a:solidFill>
                <a:latin typeface="Arial" panose="020B0604020202020204" pitchFamily="34" charset="0"/>
                <a:ea typeface="Times New Roman" panose="02020603050405020304" pitchFamily="18" charset="0"/>
              </a:rPr>
              <a:t>Niemoller</a:t>
            </a:r>
            <a:r>
              <a:rPr lang="en-GB" sz="1200" dirty="0">
                <a:solidFill>
                  <a:schemeClr val="bg1"/>
                </a:solidFill>
                <a:latin typeface="Arial" panose="020B0604020202020204" pitchFamily="34" charset="0"/>
                <a:ea typeface="Times New Roman" panose="02020603050405020304" pitchFamily="18" charset="0"/>
              </a:rPr>
              <a:t> (1892 – 1984)</a:t>
            </a:r>
          </a:p>
          <a:p>
            <a:pPr algn="ctr">
              <a:spcAft>
                <a:spcPts val="0"/>
              </a:spcAft>
            </a:pPr>
            <a:endParaRPr lang="en-GB" sz="1600" dirty="0">
              <a:solidFill>
                <a:srgbClr val="262626"/>
              </a:solidFill>
              <a:effectLst/>
              <a:latin typeface="Arial" panose="020B0604020202020204" pitchFamily="34" charset="0"/>
              <a:ea typeface="Times New Roman" panose="02020603050405020304" pitchFamily="18" charset="0"/>
            </a:endParaRPr>
          </a:p>
          <a:p>
            <a:pPr algn="ctr">
              <a:spcAft>
                <a:spcPts val="0"/>
              </a:spcAft>
            </a:pPr>
            <a:endParaRPr lang="en-GB" sz="16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523878" y="1641186"/>
            <a:ext cx="1786089" cy="923330"/>
          </a:xfrm>
          <a:prstGeom prst="rect">
            <a:avLst/>
          </a:prstGeom>
          <a:noFill/>
        </p:spPr>
        <p:txBody>
          <a:bodyPr wrap="square" lIns="91440" tIns="45720" rIns="91440" bIns="45720">
            <a:spAutoFit/>
          </a:bodyPr>
          <a:lstStyle/>
          <a:p>
            <a:pPr algn="ctr"/>
            <a:r>
              <a:rPr lang="en-US" sz="5400" b="1" dirty="0">
                <a:ln w="10160">
                  <a:solidFill>
                    <a:schemeClr val="bg1"/>
                  </a:solidFill>
                  <a:prstDash val="solid"/>
                </a:ln>
                <a:solidFill>
                  <a:srgbClr val="FFFFFF"/>
                </a:solidFill>
                <a:effectLst>
                  <a:outerShdw blurRad="38100" dist="22860" dir="5400000" algn="tl" rotWithShape="0">
                    <a:srgbClr val="000000">
                      <a:alpha val="30000"/>
                    </a:srgbClr>
                  </a:outerShdw>
                </a:effectLst>
              </a:rPr>
              <a:t>You</a:t>
            </a:r>
          </a:p>
        </p:txBody>
      </p:sp>
      <p:sp>
        <p:nvSpPr>
          <p:cNvPr id="10" name="Rectangle 9"/>
          <p:cNvSpPr/>
          <p:nvPr/>
        </p:nvSpPr>
        <p:spPr>
          <a:xfrm>
            <a:off x="8813624" y="2800394"/>
            <a:ext cx="2915324" cy="923330"/>
          </a:xfrm>
          <a:prstGeom prst="rect">
            <a:avLst/>
          </a:prstGeom>
          <a:noFill/>
        </p:spPr>
        <p:txBody>
          <a:bodyPr wrap="square" lIns="91440" tIns="45720" rIns="91440" bIns="45720">
            <a:spAutoFit/>
          </a:bodyPr>
          <a:lstStyle/>
          <a:p>
            <a:pPr algn="ctr"/>
            <a:r>
              <a:rPr lang="en-US" sz="5400" b="1" dirty="0">
                <a:ln w="10160">
                  <a:solidFill>
                    <a:schemeClr val="bg1"/>
                  </a:solidFill>
                  <a:prstDash val="solid"/>
                </a:ln>
                <a:solidFill>
                  <a:srgbClr val="FFFFFF"/>
                </a:solidFill>
                <a:effectLst>
                  <a:outerShdw blurRad="38100" dist="22860" dir="5400000" algn="tl" rotWithShape="0">
                    <a:srgbClr val="000000">
                      <a:alpha val="30000"/>
                    </a:srgbClr>
                  </a:outerShdw>
                </a:effectLst>
              </a:rPr>
              <a:t>Are not</a:t>
            </a:r>
          </a:p>
        </p:txBody>
      </p:sp>
      <p:sp>
        <p:nvSpPr>
          <p:cNvPr id="12" name="Rectangle 11"/>
          <p:cNvSpPr/>
          <p:nvPr/>
        </p:nvSpPr>
        <p:spPr>
          <a:xfrm>
            <a:off x="8160922" y="3959603"/>
            <a:ext cx="3004669" cy="923330"/>
          </a:xfrm>
          <a:prstGeom prst="rect">
            <a:avLst/>
          </a:prstGeom>
          <a:noFill/>
        </p:spPr>
        <p:txBody>
          <a:bodyPr wrap="square" lIns="91440" tIns="45720" rIns="91440" bIns="45720">
            <a:spAutoFit/>
          </a:bodyPr>
          <a:lstStyle/>
          <a:p>
            <a:pPr algn="ctr"/>
            <a:r>
              <a:rPr lang="en-US" sz="5400" b="1" dirty="0">
                <a:ln w="10160">
                  <a:solidFill>
                    <a:schemeClr val="bg1"/>
                  </a:solidFill>
                  <a:prstDash val="solid"/>
                </a:ln>
                <a:solidFill>
                  <a:srgbClr val="FFFFFF"/>
                </a:solidFill>
                <a:effectLst>
                  <a:outerShdw blurRad="38100" dist="22860" dir="5400000" algn="tl" rotWithShape="0">
                    <a:srgbClr val="000000">
                      <a:alpha val="30000"/>
                    </a:srgbClr>
                  </a:outerShdw>
                </a:effectLst>
              </a:rPr>
              <a:t>Alone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90245698"/>
      </p:ext>
    </p:extLst>
  </p:cSld>
  <p:clrMapOvr>
    <a:masterClrMapping/>
  </p:clrMapOvr>
  <mc:AlternateContent xmlns:mc="http://schemas.openxmlformats.org/markup-compatibility/2006" xmlns:p14="http://schemas.microsoft.com/office/powerpoint/2010/main">
    <mc:Choice Requires="p14">
      <p:transition spd="slow" p14:dur="3000" advTm="37104">
        <p:fade/>
      </p:transition>
    </mc:Choice>
    <mc:Fallback xmlns="">
      <p:transition spd="slow" advTm="37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2000"/>
                                        <p:tgtEl>
                                          <p:spTgt spid="3">
                                            <p:txEl>
                                              <p:pRg st="0" end="0"/>
                                            </p:txEl>
                                          </p:spTgt>
                                        </p:tgtEl>
                                      </p:cBhvr>
                                    </p:animEffect>
                                  </p:childTnLst>
                                </p:cTn>
                              </p:par>
                            </p:childTnLst>
                          </p:cTn>
                        </p:par>
                        <p:par>
                          <p:cTn id="12" fill="hold">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2000"/>
                                        <p:tgtEl>
                                          <p:spTgt spid="3">
                                            <p:txEl>
                                              <p:pRg st="1" end="1"/>
                                            </p:txEl>
                                          </p:spTgt>
                                        </p:tgtEl>
                                      </p:cBhvr>
                                    </p:animEffect>
                                  </p:childTnLst>
                                </p:cTn>
                              </p:par>
                            </p:childTnLst>
                          </p:cTn>
                        </p:par>
                        <p:par>
                          <p:cTn id="16" fill="hold">
                            <p:stCondLst>
                              <p:cond delay="6000"/>
                            </p:stCondLst>
                            <p:childTnLst>
                              <p:par>
                                <p:cTn id="17" presetID="9" presetClass="entr" presetSubtype="0" fill="hold" grpId="0"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2000"/>
                                        <p:tgtEl>
                                          <p:spTgt spid="3">
                                            <p:txEl>
                                              <p:pRg st="2" end="2"/>
                                            </p:txEl>
                                          </p:spTgt>
                                        </p:tgtEl>
                                      </p:cBhvr>
                                    </p:animEffect>
                                  </p:childTnLst>
                                </p:cTn>
                              </p:par>
                            </p:childTnLst>
                          </p:cTn>
                        </p:par>
                        <p:par>
                          <p:cTn id="20" fill="hold">
                            <p:stCondLst>
                              <p:cond delay="9000"/>
                            </p:stCondLst>
                            <p:childTnLst>
                              <p:par>
                                <p:cTn id="21" presetID="9" presetClass="entr" presetSubtype="0" fill="hold" grpId="0"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2000"/>
                                        <p:tgtEl>
                                          <p:spTgt spid="3">
                                            <p:txEl>
                                              <p:pRg st="3" end="3"/>
                                            </p:txEl>
                                          </p:spTgt>
                                        </p:tgtEl>
                                      </p:cBhvr>
                                    </p:animEffect>
                                  </p:childTnLst>
                                </p:cTn>
                              </p:par>
                            </p:childTnLst>
                          </p:cTn>
                        </p:par>
                        <p:par>
                          <p:cTn id="24" fill="hold">
                            <p:stCondLst>
                              <p:cond delay="12000"/>
                            </p:stCondLst>
                            <p:childTnLst>
                              <p:par>
                                <p:cTn id="25" presetID="9" presetClass="entr" presetSubtype="0" fill="hold" grpId="0"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2000"/>
                                        <p:tgtEl>
                                          <p:spTgt spid="3">
                                            <p:txEl>
                                              <p:pRg st="4" end="4"/>
                                            </p:txEl>
                                          </p:spTgt>
                                        </p:tgtEl>
                                      </p:cBhvr>
                                    </p:animEffect>
                                  </p:childTnLst>
                                </p:cTn>
                              </p:par>
                            </p:childTnLst>
                          </p:cTn>
                        </p:par>
                        <p:par>
                          <p:cTn id="28" fill="hold">
                            <p:stCondLst>
                              <p:cond delay="15000"/>
                            </p:stCondLst>
                            <p:childTnLst>
                              <p:par>
                                <p:cTn id="29" presetID="9" presetClass="entr" presetSubtype="0" fill="hold" grpId="0" nodeType="afterEffect">
                                  <p:stCondLst>
                                    <p:cond delay="10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2000"/>
                                        <p:tgtEl>
                                          <p:spTgt spid="3">
                                            <p:txEl>
                                              <p:pRg st="5" end="5"/>
                                            </p:txEl>
                                          </p:spTgt>
                                        </p:tgtEl>
                                      </p:cBhvr>
                                    </p:animEffect>
                                  </p:childTnLst>
                                </p:cTn>
                              </p:par>
                            </p:childTnLst>
                          </p:cTn>
                        </p:par>
                        <p:par>
                          <p:cTn id="32" fill="hold">
                            <p:stCondLst>
                              <p:cond delay="18000"/>
                            </p:stCondLst>
                            <p:childTnLst>
                              <p:par>
                                <p:cTn id="33" presetID="9" presetClass="entr" presetSubtype="0" fill="hold" grpId="0" nodeType="afterEffect">
                                  <p:stCondLst>
                                    <p:cond delay="1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20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175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175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dissolve">
                                      <p:cBhvr>
                                        <p:cTn id="50"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bldLst>
      <p:bldP spid="3" grpId="0" build="p" advAuto="1000"/>
      <p:bldP spid="6"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a:xfrm>
            <a:off x="366153" y="182524"/>
            <a:ext cx="4793714" cy="3349815"/>
          </a:xfrm>
        </p:spPr>
        <p:txBody>
          <a:bodyPr/>
          <a:lstStyle/>
          <a:p>
            <a:r>
              <a:rPr lang="en-US" dirty="0"/>
              <a:t>Thank  you</a:t>
            </a:r>
            <a:br>
              <a:rPr lang="en-US" dirty="0"/>
            </a:br>
            <a:br>
              <a:rPr lang="en-US" dirty="0"/>
            </a:br>
            <a:r>
              <a:rPr lang="en-US" dirty="0"/>
              <a:t>Together we can beat hate crime</a:t>
            </a:r>
          </a:p>
        </p:txBody>
      </p:sp>
      <p:sp>
        <p:nvSpPr>
          <p:cNvPr id="4" name="Slide Number Placeholder 3">
            <a:extLst>
              <a:ext uri="{FF2B5EF4-FFF2-40B4-BE49-F238E27FC236}">
                <a16:creationId xmlns:a16="http://schemas.microsoft.com/office/drawing/2014/main" id="{701A5D44-66B7-440E-B8AF-C1EE434FE296}"/>
              </a:ext>
            </a:extLst>
          </p:cNvPr>
          <p:cNvSpPr>
            <a:spLocks noGrp="1"/>
          </p:cNvSpPr>
          <p:nvPr>
            <p:ph type="sldNum" sz="quarter" idx="11"/>
          </p:nvPr>
        </p:nvSpPr>
        <p:spPr/>
        <p:txBody>
          <a:bodyPr/>
          <a:lstStyle/>
          <a:p>
            <a:pPr algn="ctr"/>
            <a:fld id="{B67B645E-C5E5-4727-B977-D372A0AA71D9}" type="slidenum">
              <a:rPr lang="en-US" smtClean="0"/>
              <a:pPr algn="ctr"/>
              <a:t>15</a:t>
            </a:fld>
            <a:endParaRPr lang="en-US" dirty="0"/>
          </a:p>
        </p:txBody>
      </p:sp>
      <p:sp>
        <p:nvSpPr>
          <p:cNvPr id="7" name="Subtitle 3">
            <a:extLst>
              <a:ext uri="{FF2B5EF4-FFF2-40B4-BE49-F238E27FC236}">
                <a16:creationId xmlns:a16="http://schemas.microsoft.com/office/drawing/2014/main" id="{37530160-A714-49C8-85A0-932553905B40}"/>
              </a:ext>
            </a:extLst>
          </p:cNvPr>
          <p:cNvSpPr txBox="1">
            <a:spLocks/>
          </p:cNvSpPr>
          <p:nvPr/>
        </p:nvSpPr>
        <p:spPr bwMode="gray">
          <a:xfrm>
            <a:off x="611031" y="4954112"/>
            <a:ext cx="4303959" cy="27180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noProof="1"/>
              <a:t>For more information go to</a:t>
            </a:r>
          </a:p>
        </p:txBody>
      </p:sp>
      <p:sp>
        <p:nvSpPr>
          <p:cNvPr id="8" name="Text Placeholder 5">
            <a:extLst>
              <a:ext uri="{FF2B5EF4-FFF2-40B4-BE49-F238E27FC236}">
                <a16:creationId xmlns:a16="http://schemas.microsoft.com/office/drawing/2014/main" id="{282CA365-4170-41B8-B4B3-7A2FA6DBD751}"/>
              </a:ext>
            </a:extLst>
          </p:cNvPr>
          <p:cNvSpPr>
            <a:spLocks noGrp="1"/>
          </p:cNvSpPr>
          <p:nvPr>
            <p:ph type="body" sz="quarter" idx="4294967295"/>
          </p:nvPr>
        </p:nvSpPr>
        <p:spPr bwMode="gray">
          <a:xfrm>
            <a:off x="611031" y="5360282"/>
            <a:ext cx="4303959" cy="252000"/>
          </a:xfrm>
          <a:prstGeom prst="rect">
            <a:avLst/>
          </a:prstGeom>
        </p:spPr>
        <p:txBody>
          <a:bodyPr/>
          <a:lstStyle/>
          <a:p>
            <a:r>
              <a:rPr lang="en-US" dirty="0">
                <a:solidFill>
                  <a:schemeClr val="bg1"/>
                </a:solidFill>
              </a:rPr>
              <a:t>www.report-it.org.uk</a:t>
            </a:r>
          </a:p>
        </p:txBody>
      </p:sp>
      <p:sp>
        <p:nvSpPr>
          <p:cNvPr id="10" name="Text Placeholder 6">
            <a:extLst>
              <a:ext uri="{FF2B5EF4-FFF2-40B4-BE49-F238E27FC236}">
                <a16:creationId xmlns:a16="http://schemas.microsoft.com/office/drawing/2014/main" id="{75739431-ADAD-416E-818C-4B616D2870E5}"/>
              </a:ext>
            </a:extLst>
          </p:cNvPr>
          <p:cNvSpPr>
            <a:spLocks noGrp="1"/>
          </p:cNvSpPr>
          <p:nvPr>
            <p:ph type="body" sz="quarter" idx="4294967295"/>
          </p:nvPr>
        </p:nvSpPr>
        <p:spPr bwMode="gray">
          <a:xfrm>
            <a:off x="611031" y="5746645"/>
            <a:ext cx="4303959" cy="252000"/>
          </a:xfrm>
          <a:prstGeom prst="rect">
            <a:avLst/>
          </a:prstGeom>
        </p:spPr>
        <p:txBody>
          <a:bodyPr/>
          <a:lstStyle/>
          <a:p>
            <a:r>
              <a:rPr lang="en-US" dirty="0">
                <a:solidFill>
                  <a:schemeClr val="bg1"/>
                </a:solidFill>
              </a:rPr>
              <a:t>www.coventry.gov.uk</a:t>
            </a:r>
          </a:p>
        </p:txBody>
      </p:sp>
      <p:sp>
        <p:nvSpPr>
          <p:cNvPr id="11" name="Text Placeholder 7">
            <a:extLst>
              <a:ext uri="{FF2B5EF4-FFF2-40B4-BE49-F238E27FC236}">
                <a16:creationId xmlns:a16="http://schemas.microsoft.com/office/drawing/2014/main" id="{2258B848-99A6-4681-9D22-50069C0BDE97}"/>
              </a:ext>
            </a:extLst>
          </p:cNvPr>
          <p:cNvSpPr>
            <a:spLocks noGrp="1"/>
          </p:cNvSpPr>
          <p:nvPr>
            <p:ph type="body" sz="quarter" idx="4294967295"/>
          </p:nvPr>
        </p:nvSpPr>
        <p:spPr bwMode="gray">
          <a:xfrm>
            <a:off x="611174" y="6133009"/>
            <a:ext cx="4305582" cy="252413"/>
          </a:xfrm>
          <a:prstGeom prst="rect">
            <a:avLst/>
          </a:prstGeom>
        </p:spPr>
        <p:txBody>
          <a:bodyPr/>
          <a:lstStyle/>
          <a:p>
            <a:r>
              <a:rPr lang="en-US" dirty="0">
                <a:solidFill>
                  <a:schemeClr val="bg1"/>
                </a:solidFill>
              </a:rPr>
              <a:t>West-midlands.police.uk</a:t>
            </a:r>
          </a:p>
        </p:txBody>
      </p:sp>
      <p:pic>
        <p:nvPicPr>
          <p:cNvPr id="15" name="Graphic 14" descr="Link">
            <a:extLst>
              <a:ext uri="{FF2B5EF4-FFF2-40B4-BE49-F238E27FC236}">
                <a16:creationId xmlns:a16="http://schemas.microsoft.com/office/drawing/2014/main" id="{0161B5EF-405A-4DEA-8E00-0A6A7B71F7B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251263" y="4967622"/>
            <a:ext cx="244786" cy="24478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9793" y="2034577"/>
            <a:ext cx="3824467" cy="232362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54457676"/>
      </p:ext>
    </p:extLst>
  </p:cSld>
  <p:clrMapOvr>
    <a:masterClrMapping/>
  </p:clrMapOvr>
  <mc:AlternateContent xmlns:mc="http://schemas.openxmlformats.org/markup-compatibility/2006" xmlns:p14="http://schemas.microsoft.com/office/powerpoint/2010/main">
    <mc:Choice Requires="p14">
      <p:transition spd="slow" p14:dur="2500" advTm="11910">
        <p:fade/>
      </p:transition>
    </mc:Choice>
    <mc:Fallback xmlns="">
      <p:transition spd="slow" advTm="11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txBox="1">
            <a:spLocks/>
          </p:cNvSpPr>
          <p:nvPr/>
        </p:nvSpPr>
        <p:spPr>
          <a:xfrm>
            <a:off x="359567" y="607513"/>
            <a:ext cx="4012017" cy="412732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chemeClr val="tx1"/>
                </a:solidFill>
              </a:rPr>
              <a:t>A hate crime is any </a:t>
            </a:r>
            <a:r>
              <a:rPr lang="en-GB" sz="2400" b="1" dirty="0">
                <a:solidFill>
                  <a:schemeClr val="tx1"/>
                </a:solidFill>
              </a:rPr>
              <a:t>criminal offence </a:t>
            </a:r>
            <a:r>
              <a:rPr lang="en-GB" sz="2400" dirty="0">
                <a:solidFill>
                  <a:schemeClr val="tx1"/>
                </a:solidFill>
              </a:rPr>
              <a:t>which is perceived by the victim or </a:t>
            </a:r>
            <a:r>
              <a:rPr lang="en-GB" sz="2400" b="1" dirty="0">
                <a:solidFill>
                  <a:schemeClr val="tx1"/>
                </a:solidFill>
              </a:rPr>
              <a:t>any other person </a:t>
            </a:r>
            <a:r>
              <a:rPr lang="en-GB" sz="2400" dirty="0">
                <a:solidFill>
                  <a:schemeClr val="tx1"/>
                </a:solidFill>
              </a:rPr>
              <a:t>to be motivated by a hostility or prejudice based on a persons actual or perceived race, religion, sexual orientation, disability or transgender identity.</a:t>
            </a:r>
          </a:p>
        </p:txBody>
      </p:sp>
      <p:sp>
        <p:nvSpPr>
          <p:cNvPr id="7" name="Subtitle 3">
            <a:extLst>
              <a:ext uri="{FF2B5EF4-FFF2-40B4-BE49-F238E27FC236}">
                <a16:creationId xmlns:a16="http://schemas.microsoft.com/office/drawing/2014/main" id="{8E41F722-BA6E-4DCA-864E-876ECDFB5336}"/>
              </a:ext>
            </a:extLst>
          </p:cNvPr>
          <p:cNvSpPr txBox="1">
            <a:spLocks/>
          </p:cNvSpPr>
          <p:nvPr/>
        </p:nvSpPr>
        <p:spPr bwMode="gray">
          <a:xfrm>
            <a:off x="7716932" y="607513"/>
            <a:ext cx="3729398" cy="4127325"/>
          </a:xfrm>
          <a:prstGeom prst="rect">
            <a:avLst/>
          </a:prstGeom>
        </p:spPr>
        <p:txBody>
          <a:bodyPr/>
          <a:lstStyle>
            <a:defPPr>
              <a:defRPr lang="en-US"/>
            </a:defPPr>
            <a:lvl1pPr indent="0">
              <a:lnSpc>
                <a:spcPct val="90000"/>
              </a:lnSpc>
              <a:spcBef>
                <a:spcPts val="1000"/>
              </a:spcBef>
              <a:buFont typeface="Arial" panose="020B0604020202020204" pitchFamily="34" charset="0"/>
              <a:buNone/>
              <a:defRPr sz="2400">
                <a:solidFill>
                  <a:schemeClr val="bg1"/>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A hate incident is any non-crime which is perceived by the victim or any other person to be motivated by a hostility or prejudice based on a persons actual or perceived race, religion, sexual orientation, disability or transgender identity</a:t>
            </a:r>
          </a:p>
        </p:txBody>
      </p:sp>
      <p:sp>
        <p:nvSpPr>
          <p:cNvPr id="12"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a:off x="4584526" y="376403"/>
            <a:ext cx="2442575" cy="239184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latin typeface="Arial Rounded MT Bold" panose="020F0704030504030204" pitchFamily="34" charset="0"/>
              </a:rPr>
              <a:t>Definition</a:t>
            </a:r>
          </a:p>
        </p:txBody>
      </p:sp>
      <p:sp>
        <p:nvSpPr>
          <p:cNvPr id="13"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a:off x="2544013" y="4234419"/>
            <a:ext cx="6474728" cy="239184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alpha val="72000"/>
                </a:schemeClr>
              </a:gs>
              <a:gs pos="100000">
                <a:schemeClr val="accent3">
                  <a:alpha val="71000"/>
                </a:schemeClr>
              </a:gs>
            </a:gsLst>
            <a:lin ang="10800000" scaled="1"/>
            <a:tileRect/>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prstClr val="black"/>
                </a:solidFill>
              </a:rPr>
              <a:t>This is a broad and inclusive definition. A victim does </a:t>
            </a:r>
          </a:p>
          <a:p>
            <a:pPr lvl="0" algn="ctr"/>
            <a:r>
              <a:rPr lang="en-GB" sz="2000" dirty="0">
                <a:solidFill>
                  <a:prstClr val="black"/>
                </a:solidFill>
              </a:rPr>
              <a:t>not have to be a member of the group. In fact, </a:t>
            </a:r>
          </a:p>
          <a:p>
            <a:pPr lvl="0" algn="ctr"/>
            <a:r>
              <a:rPr lang="en-GB" sz="2400" dirty="0">
                <a:solidFill>
                  <a:prstClr val="black"/>
                </a:solidFill>
              </a:rPr>
              <a:t>anyone could be a victim of a hate crime</a:t>
            </a:r>
            <a:r>
              <a:rPr lang="en-GB" dirty="0">
                <a:solidFill>
                  <a:prstClr val="black"/>
                </a:solidFill>
              </a:rPr>
              <a:t>.</a:t>
            </a:r>
          </a:p>
        </p:txBody>
      </p:sp>
      <p:sp>
        <p:nvSpPr>
          <p:cNvPr id="18" name="Rectangle 17"/>
          <p:cNvSpPr/>
          <p:nvPr/>
        </p:nvSpPr>
        <p:spPr>
          <a:xfrm>
            <a:off x="10633339" y="6299200"/>
            <a:ext cx="1139696" cy="419100"/>
          </a:xfrm>
          <a:prstGeom prst="rect">
            <a:avLst/>
          </a:prstGeom>
          <a:solidFill>
            <a:srgbClr val="2B56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2729" y="5706544"/>
            <a:ext cx="1665256" cy="1011756"/>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65694715"/>
      </p:ext>
    </p:extLst>
  </p:cSld>
  <p:clrMapOvr>
    <a:masterClrMapping/>
  </p:clrMapOvr>
  <mc:AlternateContent xmlns:mc="http://schemas.openxmlformats.org/markup-compatibility/2006" xmlns:p14="http://schemas.microsoft.com/office/powerpoint/2010/main">
    <mc:Choice Requires="p14">
      <p:transition spd="slow" p14:dur="2500" advTm="25606">
        <p:fade/>
      </p:transition>
    </mc:Choice>
    <mc:Fallback xmlns="">
      <p:transition spd="slow" advTm="25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1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dissolve">
                                      <p:cBhvr>
                                        <p:cTn id="21" dur="1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6" grpId="0" build="p"/>
      <p:bldP spid="7" grpId="0" build="p"/>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a:xfrm>
            <a:off x="900240" y="2374528"/>
            <a:ext cx="4793714" cy="2078699"/>
          </a:xfrm>
        </p:spPr>
        <p:txBody>
          <a:bodyPr/>
          <a:lstStyle/>
          <a:p>
            <a:r>
              <a:rPr lang="en-US" dirty="0"/>
              <a:t>What’s THE impact OF HATE CRIME?</a:t>
            </a:r>
          </a:p>
        </p:txBody>
      </p:sp>
      <p:sp>
        <p:nvSpPr>
          <p:cNvPr id="9" name="Slide Number Placeholder 8">
            <a:extLst>
              <a:ext uri="{FF2B5EF4-FFF2-40B4-BE49-F238E27FC236}">
                <a16:creationId xmlns:a16="http://schemas.microsoft.com/office/drawing/2014/main" id="{CBEFF07F-FAEE-4EDA-A822-96C6B92C55DE}"/>
              </a:ext>
            </a:extLst>
          </p:cNvPr>
          <p:cNvSpPr>
            <a:spLocks noGrp="1"/>
          </p:cNvSpPr>
          <p:nvPr>
            <p:ph type="sldNum" sz="quarter" idx="11"/>
          </p:nvPr>
        </p:nvSpPr>
        <p:spPr/>
        <p:txBody>
          <a:bodyPr/>
          <a:lstStyle/>
          <a:p>
            <a:fld id="{B67B645E-C5E5-4727-B977-D372A0AA71D9}" type="slidenum">
              <a:rPr lang="en-US" smtClean="0"/>
              <a:pPr/>
              <a:t>3</a:t>
            </a:fld>
            <a:endParaRPr lang="en-US" dirty="0"/>
          </a:p>
        </p:txBody>
      </p:sp>
      <p:sp>
        <p:nvSpPr>
          <p:cNvPr id="6" name="Rectangle 5"/>
          <p:cNvSpPr/>
          <p:nvPr/>
        </p:nvSpPr>
        <p:spPr>
          <a:xfrm>
            <a:off x="9684350" y="5997115"/>
            <a:ext cx="1941535" cy="776614"/>
          </a:xfrm>
          <a:prstGeom prst="rect">
            <a:avLst/>
          </a:prstGeom>
          <a:solidFill>
            <a:srgbClr val="2B56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2489" y="5661666"/>
            <a:ext cx="1665256" cy="1011756"/>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92229550"/>
      </p:ext>
    </p:extLst>
  </p:cSld>
  <p:clrMapOvr>
    <a:masterClrMapping/>
  </p:clrMapOvr>
  <mc:AlternateContent xmlns:mc="http://schemas.openxmlformats.org/markup-compatibility/2006" xmlns:p14="http://schemas.microsoft.com/office/powerpoint/2010/main">
    <mc:Choice Requires="p14">
      <p:transition spd="slow" p14:dur="2500" advTm="11953">
        <p:fade/>
      </p:transition>
    </mc:Choice>
    <mc:Fallback xmlns="">
      <p:transition spd="slow" advTm="11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8A0520-36DB-4CF2-AE3A-5DFDAF9E6BBE}"/>
              </a:ext>
            </a:extLst>
          </p:cNvPr>
          <p:cNvPicPr preferRelativeResize="0">
            <a:picLocks noGrp="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1510935" y="1102800"/>
            <a:ext cx="4536000" cy="4536000"/>
          </a:xfrm>
        </p:spPr>
      </p:pic>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553016" y="310752"/>
            <a:ext cx="2106633" cy="2031615"/>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latin typeface="Arial Rounded MT Bold" panose="020F0704030504030204" pitchFamily="34" charset="0"/>
              </a:rPr>
              <a:t>Stephen Lawrence</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560" y="5930174"/>
            <a:ext cx="1310640" cy="796302"/>
          </a:xfrm>
          <a:prstGeom prst="rect">
            <a:avLst/>
          </a:prstGeom>
        </p:spPr>
      </p:pic>
      <p:sp>
        <p:nvSpPr>
          <p:cNvPr id="9"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879081" y="792480"/>
            <a:ext cx="3849868" cy="5137694"/>
          </a:xfrm>
        </p:spPr>
        <p:txBody>
          <a:bodyPr/>
          <a:lstStyle/>
          <a:p>
            <a:pPr algn="l"/>
            <a:r>
              <a:rPr lang="en-GB" sz="2400" b="0" cap="none" dirty="0"/>
              <a:t>Stephen was murdered because he was black there was no other reason for it . He had been waiting with a friend when a group of white youths brutal attacked and stabbed him. It was over 20 years before two of the gang where convicted and jailed.</a:t>
            </a:r>
          </a:p>
          <a:p>
            <a:pPr algn="l"/>
            <a:r>
              <a:rPr lang="en-GB" sz="2400" b="0" cap="none" dirty="0"/>
              <a:t>In 1999 The Macpherson Report found “</a:t>
            </a:r>
            <a:r>
              <a:rPr lang="en-GB" sz="2400" cap="none" dirty="0"/>
              <a:t>institutional racism” </a:t>
            </a:r>
            <a:r>
              <a:rPr lang="en-GB" sz="2400" b="0" cap="none" dirty="0"/>
              <a:t>within the police force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77132624"/>
      </p:ext>
    </p:extLst>
  </p:cSld>
  <p:clrMapOvr>
    <a:masterClrMapping/>
  </p:clrMapOvr>
  <mc:AlternateContent xmlns:mc="http://schemas.openxmlformats.org/markup-compatibility/2006" xmlns:p14="http://schemas.microsoft.com/office/powerpoint/2010/main">
    <mc:Choice Requires="p14">
      <p:transition spd="slow" p14:dur="3400" advTm="20189">
        <p14:reveal/>
      </p:transition>
    </mc:Choice>
    <mc:Fallback xmlns="">
      <p:transition spd="slow" advTm="20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25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1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25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dissolve">
                                      <p:cBhvr>
                                        <p:cTn id="26" dur="1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7" grpId="0" animBg="1"/>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8A0520-36DB-4CF2-AE3A-5DFDAF9E6BBE}"/>
              </a:ext>
            </a:extLst>
          </p:cNvPr>
          <p:cNvPicPr preferRelativeResize="0">
            <a:picLocks noGrp="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1249680" y="1310640"/>
            <a:ext cx="4922520" cy="4099559"/>
          </a:xfrm>
        </p:spPr>
      </p:pic>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563046" y="259937"/>
            <a:ext cx="2179000" cy="2101405"/>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latin typeface="Arial Rounded MT Bold" panose="020F0704030504030204" pitchFamily="34" charset="0"/>
              </a:rPr>
              <a:t>Fiona Pilkington</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560" y="5930174"/>
            <a:ext cx="1310640" cy="796302"/>
          </a:xfrm>
          <a:prstGeom prst="rect">
            <a:avLst/>
          </a:prstGeom>
        </p:spPr>
      </p:pic>
      <p:sp>
        <p:nvSpPr>
          <p:cNvPr id="9"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428144" y="610665"/>
            <a:ext cx="3882859" cy="4950890"/>
          </a:xfrm>
        </p:spPr>
        <p:txBody>
          <a:bodyPr/>
          <a:lstStyle/>
          <a:p>
            <a:pPr algn="l"/>
            <a:r>
              <a:rPr lang="en-GB" sz="2400" b="0" cap="none" dirty="0"/>
              <a:t>Fiona and her daughter Francesca  were plagued for over 10 years with low level Anti Social Behaviour at a time when the police would only record substantive crimes. Multiple agencies were involved yet none of them communicated with each other.  It all got too much for Fiona who drove herself and Francesca out to the country side and set fire to their car with them in it.</a:t>
            </a:r>
          </a:p>
          <a:p>
            <a:pPr algn="l"/>
            <a:endParaRPr lang="en-GB" sz="2800" cap="none" dirty="0"/>
          </a:p>
        </p:txBody>
      </p:sp>
      <p:sp>
        <p:nvSpPr>
          <p:cNvPr id="8" name="Oval 7">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4846641" y="4359497"/>
            <a:ext cx="2205512" cy="2191615"/>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latin typeface="Arial Rounded MT Bold" panose="020F0704030504030204" pitchFamily="34" charset="0"/>
              </a:rPr>
              <a:t>Francesca Hardwick</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86328187"/>
      </p:ext>
    </p:extLst>
  </p:cSld>
  <p:clrMapOvr>
    <a:masterClrMapping/>
  </p:clrMapOvr>
  <mc:AlternateContent xmlns:mc="http://schemas.openxmlformats.org/markup-compatibility/2006" xmlns:p14="http://schemas.microsoft.com/office/powerpoint/2010/main">
    <mc:Choice Requires="p14">
      <p:transition spd="slow" p14:dur="3400" advTm="28642">
        <p14:reveal/>
      </p:transition>
    </mc:Choice>
    <mc:Fallback xmlns="">
      <p:transition spd="slow" advTm="28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1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25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dissolve">
                                      <p:cBhvr>
                                        <p:cTn id="26"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7" grpId="0" animBg="1"/>
      <p:bldP spid="9" grpId="0" build="p"/>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8A0520-36DB-4CF2-AE3A-5DFDAF9E6BBE}"/>
              </a:ext>
            </a:extLst>
          </p:cNvPr>
          <p:cNvPicPr>
            <a:picLocks noGrp="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1683841" y="1127759"/>
            <a:ext cx="3632438" cy="4294846"/>
          </a:xfrm>
        </p:spPr>
      </p:pic>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361605" y="279122"/>
            <a:ext cx="2327970" cy="2219262"/>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latin typeface="Arial Rounded MT Bold" panose="020F0704030504030204" pitchFamily="34" charset="0"/>
              </a:rPr>
              <a:t>Jodi Dobrowski</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560" y="5930174"/>
            <a:ext cx="1310640" cy="796302"/>
          </a:xfrm>
          <a:prstGeom prst="rect">
            <a:avLst/>
          </a:prstGeom>
        </p:spPr>
      </p:pic>
      <p:sp>
        <p:nvSpPr>
          <p:cNvPr id="9"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2700" y="441960"/>
            <a:ext cx="4096249" cy="5806440"/>
          </a:xfrm>
        </p:spPr>
        <p:txBody>
          <a:bodyPr/>
          <a:lstStyle/>
          <a:p>
            <a:pPr algn="l"/>
            <a:r>
              <a:rPr lang="en-GB" altLang="en-US" sz="2400" b="0" cap="none" dirty="0"/>
              <a:t>A young barman, working in South London.  Jodi was beaten to death on Clapham Common by 2 men because he looked gay.  He was so badly beaten kicked and stamped on he couldn’t be identified by anything other than fingerprints.</a:t>
            </a:r>
          </a:p>
          <a:p>
            <a:pPr algn="l"/>
            <a:endParaRPr lang="en-GB" altLang="en-US" sz="2400" b="0" cap="none" dirty="0"/>
          </a:p>
          <a:p>
            <a:pPr algn="l"/>
            <a:r>
              <a:rPr lang="en-GB" altLang="en-US" sz="2400" b="0" cap="none" dirty="0"/>
              <a:t>He was beaten so badly that a pathologist was unable to say how many times he had been hit. The pathologist identified 33 areas of injury to his head, face, ears and neck</a:t>
            </a:r>
          </a:p>
          <a:p>
            <a:pPr algn="l"/>
            <a:endParaRPr lang="en-GB" sz="2800" cap="none"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46978352"/>
      </p:ext>
    </p:extLst>
  </p:cSld>
  <p:clrMapOvr>
    <a:masterClrMapping/>
  </p:clrMapOvr>
  <mc:AlternateContent xmlns:mc="http://schemas.openxmlformats.org/markup-compatibility/2006" xmlns:p14="http://schemas.microsoft.com/office/powerpoint/2010/main">
    <mc:Choice Requires="p14">
      <p:transition spd="slow" p14:dur="3400" advTm="25374">
        <p14:reveal/>
      </p:transition>
    </mc:Choice>
    <mc:Fallback xmlns="">
      <p:transition spd="slow" advTm="25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25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1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25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dissolve">
                                      <p:cBhvr>
                                        <p:cTn id="26" dur="1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7" grpId="0" animBg="1"/>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8A0520-36DB-4CF2-AE3A-5DFDAF9E6BBE}"/>
              </a:ext>
            </a:extLst>
          </p:cNvPr>
          <p:cNvPicPr>
            <a:picLocks noGrp="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1470480" y="1231752"/>
            <a:ext cx="4427399" cy="4226856"/>
          </a:xfrm>
        </p:spPr>
      </p:pic>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466589" y="223070"/>
            <a:ext cx="2210541" cy="2131823"/>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latin typeface="Arial Rounded MT Bold" panose="020F0704030504030204" pitchFamily="34" charset="0"/>
              </a:rPr>
              <a:t>Steven Hoskins</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560" y="5930174"/>
            <a:ext cx="1310640" cy="796302"/>
          </a:xfrm>
          <a:prstGeom prst="rect">
            <a:avLst/>
          </a:prstGeom>
        </p:spPr>
      </p:pic>
      <p:sp>
        <p:nvSpPr>
          <p:cNvPr id="9"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78454" y="713984"/>
            <a:ext cx="4208745" cy="5391726"/>
          </a:xfrm>
        </p:spPr>
        <p:txBody>
          <a:bodyPr/>
          <a:lstStyle/>
          <a:p>
            <a:pPr algn="l"/>
            <a:r>
              <a:rPr lang="en-GB" sz="2400" b="0" cap="none" dirty="0"/>
              <a:t>Steven lived alone and had a learning disability. He was befriended by a group who took advantage of his vulnerability, starting with low level financial abuse, eventually moving in to his sheltered accommodation, making him live in the shed, feeding him from a dog bowl and walking him around on a dog leash. He was tortured and drugged before being dragged to a viaduct where he was forced to hang from railings before falling to his death.</a:t>
            </a:r>
            <a:endParaRPr lang="en-GB" sz="2800" cap="none"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7193374"/>
      </p:ext>
    </p:extLst>
  </p:cSld>
  <p:clrMapOvr>
    <a:masterClrMapping/>
  </p:clrMapOvr>
  <mc:AlternateContent xmlns:mc="http://schemas.openxmlformats.org/markup-compatibility/2006" xmlns:p14="http://schemas.microsoft.com/office/powerpoint/2010/main">
    <mc:Choice Requires="p14">
      <p:transition spd="slow" p14:dur="3400" advTm="27017">
        <p14:reveal/>
      </p:transition>
    </mc:Choice>
    <mc:Fallback xmlns="">
      <p:transition spd="slow" advTm="27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25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7" grpId="0" animBg="1"/>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a:xfrm>
            <a:off x="900240" y="2374528"/>
            <a:ext cx="4793714" cy="2078699"/>
          </a:xfrm>
        </p:spPr>
        <p:txBody>
          <a:bodyPr/>
          <a:lstStyle/>
          <a:p>
            <a:r>
              <a:rPr lang="en-US" dirty="0"/>
              <a:t>What are we doing in Coventry</a:t>
            </a:r>
          </a:p>
        </p:txBody>
      </p:sp>
      <p:sp>
        <p:nvSpPr>
          <p:cNvPr id="9" name="Slide Number Placeholder 8">
            <a:extLst>
              <a:ext uri="{FF2B5EF4-FFF2-40B4-BE49-F238E27FC236}">
                <a16:creationId xmlns:a16="http://schemas.microsoft.com/office/drawing/2014/main" id="{CBEFF07F-FAEE-4EDA-A822-96C6B92C55DE}"/>
              </a:ext>
            </a:extLst>
          </p:cNvPr>
          <p:cNvSpPr>
            <a:spLocks noGrp="1"/>
          </p:cNvSpPr>
          <p:nvPr>
            <p:ph type="sldNum" sz="quarter" idx="11"/>
          </p:nvPr>
        </p:nvSpPr>
        <p:spPr>
          <a:xfrm>
            <a:off x="11733268" y="6397948"/>
            <a:ext cx="288000" cy="288000"/>
          </a:xfrm>
        </p:spPr>
        <p:txBody>
          <a:bodyPr/>
          <a:lstStyle/>
          <a:p>
            <a:fld id="{B67B645E-C5E5-4727-B977-D372A0AA71D9}" type="slidenum">
              <a:rPr lang="en-US" smtClean="0"/>
              <a:pPr/>
              <a:t>8</a:t>
            </a:fld>
            <a:endParaRPr lang="en-US" dirty="0"/>
          </a:p>
        </p:txBody>
      </p:sp>
      <p:sp>
        <p:nvSpPr>
          <p:cNvPr id="4" name="Rectangle 3"/>
          <p:cNvSpPr/>
          <p:nvPr/>
        </p:nvSpPr>
        <p:spPr>
          <a:xfrm>
            <a:off x="8957840" y="-967356"/>
            <a:ext cx="1941535" cy="776614"/>
          </a:xfrm>
          <a:prstGeom prst="rect">
            <a:avLst/>
          </a:prstGeom>
          <a:solidFill>
            <a:srgbClr val="2B56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8" name="Rectangle 7"/>
          <p:cNvSpPr/>
          <p:nvPr/>
        </p:nvSpPr>
        <p:spPr>
          <a:xfrm>
            <a:off x="9791733" y="6009641"/>
            <a:ext cx="1941535" cy="776614"/>
          </a:xfrm>
          <a:prstGeom prst="rect">
            <a:avLst/>
          </a:prstGeom>
          <a:solidFill>
            <a:srgbClr val="2B56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9880" y="5965502"/>
            <a:ext cx="1111442" cy="675276"/>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56065286"/>
      </p:ext>
    </p:extLst>
  </p:cSld>
  <p:clrMapOvr>
    <a:masterClrMapping/>
  </p:clrMapOvr>
  <mc:AlternateContent xmlns:mc="http://schemas.openxmlformats.org/markup-compatibility/2006" xmlns:p14="http://schemas.microsoft.com/office/powerpoint/2010/main">
    <mc:Choice Requires="p14">
      <p:transition spd="slow" p14:dur="2500" advTm="12820">
        <p:fade/>
      </p:transition>
    </mc:Choice>
    <mc:Fallback xmlns="">
      <p:transition spd="slow" advTm="12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p:txBody>
          <a:bodyPr/>
          <a:lstStyle/>
          <a:p>
            <a:r>
              <a:rPr lang="en-US" dirty="0"/>
              <a:t>Hate Crime Panel</a:t>
            </a:r>
          </a:p>
        </p:txBody>
      </p:sp>
      <p:sp>
        <p:nvSpPr>
          <p:cNvPr id="4" name="Text Placeholder 3">
            <a:extLst>
              <a:ext uri="{FF2B5EF4-FFF2-40B4-BE49-F238E27FC236}">
                <a16:creationId xmlns:a16="http://schemas.microsoft.com/office/drawing/2014/main" id="{4BBB1AB1-BCAC-49C5-AF28-BBDC686990F9}"/>
              </a:ext>
            </a:extLst>
          </p:cNvPr>
          <p:cNvSpPr>
            <a:spLocks noGrp="1"/>
          </p:cNvSpPr>
          <p:nvPr>
            <p:ph type="body" sz="quarter" idx="13"/>
          </p:nvPr>
        </p:nvSpPr>
        <p:spPr/>
        <p:txBody>
          <a:bodyPr/>
          <a:lstStyle/>
          <a:p>
            <a:r>
              <a:rPr lang="en-US" dirty="0"/>
              <a:t>Partnership working in action</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p:txBody>
          <a:bodyPr/>
          <a:lstStyle/>
          <a:p>
            <a:r>
              <a:rPr lang="en-US" sz="2400" b="1" dirty="0"/>
              <a:t>Phase 1 (Strategy)</a:t>
            </a:r>
            <a:br>
              <a:rPr lang="en-US" dirty="0"/>
            </a:br>
            <a:r>
              <a:rPr lang="en-US" dirty="0"/>
              <a:t>October, 2018</a:t>
            </a:r>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p:txBody>
          <a:bodyPr/>
          <a:lstStyle/>
          <a:p>
            <a:r>
              <a:rPr lang="en-US" noProof="1"/>
              <a:t>The launch of a new Hate Crime Strategy during Hate Crime awareness week </a:t>
            </a:r>
          </a:p>
          <a:p>
            <a:pPr lvl="1"/>
            <a:r>
              <a:rPr lang="en-US" noProof="1"/>
              <a:t>The strategy was written in partnership with community groups and local stakeholders</a:t>
            </a:r>
          </a:p>
          <a:p>
            <a:pPr lvl="1"/>
            <a:r>
              <a:rPr lang="en-US" noProof="1"/>
              <a:t>It’s key finding was a need to raise awareness of how to report Hate Crime and how local groups can help support victims</a:t>
            </a:r>
          </a:p>
          <a:p>
            <a:endParaRPr lang="en-US" dirty="0"/>
          </a:p>
          <a:p>
            <a:endParaRPr lang="en-US" dirty="0"/>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p:txBody>
          <a:bodyPr/>
          <a:lstStyle/>
          <a:p>
            <a:r>
              <a:rPr lang="en-US" sz="2400" b="1" dirty="0"/>
              <a:t>Phase 2 (Action Plan)</a:t>
            </a:r>
            <a:br>
              <a:rPr lang="en-US" dirty="0"/>
            </a:br>
            <a:r>
              <a:rPr lang="en-US" dirty="0"/>
              <a:t>November, 2019</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p:txBody>
          <a:bodyPr/>
          <a:lstStyle/>
          <a:p>
            <a:r>
              <a:rPr lang="en-US" noProof="1"/>
              <a:t>The creation of a group to implement the findings and create an Action Plan. This is overseen by the Harm &amp; Abuse Reduction Partnership (H.A.R.P) </a:t>
            </a:r>
          </a:p>
          <a:p>
            <a:pPr lvl="1"/>
            <a:r>
              <a:rPr lang="en-US" noProof="1"/>
              <a:t>The group looked at</a:t>
            </a:r>
          </a:p>
          <a:p>
            <a:pPr lvl="2"/>
            <a:r>
              <a:rPr lang="en-US" noProof="1"/>
              <a:t>Hate Crime Panel</a:t>
            </a:r>
          </a:p>
          <a:p>
            <a:pPr lvl="2"/>
            <a:r>
              <a:rPr lang="en-US" noProof="1"/>
              <a:t>Awarness and information</a:t>
            </a:r>
          </a:p>
          <a:p>
            <a:pPr lvl="2"/>
            <a:r>
              <a:rPr lang="en-US" noProof="1"/>
              <a:t>Reporting process</a:t>
            </a:r>
          </a:p>
          <a:p>
            <a:pPr lvl="2"/>
            <a:r>
              <a:rPr lang="en-US" noProof="1"/>
              <a:t>Support networks</a:t>
            </a:r>
          </a:p>
          <a:p>
            <a:endParaRPr lang="en-US" dirty="0"/>
          </a:p>
          <a:p>
            <a:endParaRPr lang="en-US"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a:xfrm>
            <a:off x="8520999" y="1404000"/>
            <a:ext cx="3240000" cy="1044000"/>
          </a:xfrm>
        </p:spPr>
        <p:txBody>
          <a:bodyPr/>
          <a:lstStyle/>
          <a:p>
            <a:r>
              <a:rPr lang="en-US" sz="2400" b="1" dirty="0"/>
              <a:t>Phase 3 (Implementation)</a:t>
            </a:r>
            <a:br>
              <a:rPr lang="en-US" dirty="0"/>
            </a:br>
            <a:r>
              <a:rPr lang="en-US" dirty="0"/>
              <a:t>February, 2020</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p:txBody>
          <a:bodyPr/>
          <a:lstStyle/>
          <a:p>
            <a:r>
              <a:rPr lang="en-US" dirty="0"/>
              <a:t>Implementation of the Action plan key areas</a:t>
            </a:r>
            <a:r>
              <a:rPr lang="en-US" noProof="1"/>
              <a:t>. </a:t>
            </a:r>
          </a:p>
          <a:p>
            <a:pPr lvl="1"/>
            <a:r>
              <a:rPr lang="en-US" noProof="1"/>
              <a:t>Increase awareness via training, web page refresh and clearer reporting process</a:t>
            </a:r>
          </a:p>
          <a:p>
            <a:pPr lvl="1"/>
            <a:r>
              <a:rPr lang="en-US" noProof="1"/>
              <a:t>Update of Hate Crime Panel processes and increase in the wider support network</a:t>
            </a:r>
          </a:p>
          <a:p>
            <a:pPr lvl="1"/>
            <a:r>
              <a:rPr lang="en-US" noProof="1"/>
              <a:t>Consoladation of key message to ensure consistence</a:t>
            </a:r>
          </a:p>
          <a:p>
            <a:pPr lvl="1"/>
            <a:endParaRPr lang="en-US" noProof="1"/>
          </a:p>
          <a:p>
            <a:pPr marL="266700" lvl="1" indent="0" algn="r">
              <a:buNone/>
            </a:pPr>
            <a:r>
              <a:rPr lang="en-US" noProof="1"/>
              <a:t>Covid delaid this delivery</a:t>
            </a:r>
            <a:endParaRPr lang="en-US" dirty="0"/>
          </a:p>
          <a:p>
            <a:endParaRPr lang="en-US"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fld id="{B67B645E-C5E5-4727-B977-D372A0AA71D9}" type="slidenum">
              <a:rPr lang="en-US" smtClean="0"/>
              <a:pPr/>
              <a:t>9</a:t>
            </a:fld>
            <a:endParaRPr lang="en-US" dirty="0"/>
          </a:p>
        </p:txBody>
      </p:sp>
      <p:sp>
        <p:nvSpPr>
          <p:cNvPr id="3" name="Rectangle 2"/>
          <p:cNvSpPr/>
          <p:nvPr/>
        </p:nvSpPr>
        <p:spPr>
          <a:xfrm>
            <a:off x="10388663" y="6293133"/>
            <a:ext cx="1252603" cy="47257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63769356"/>
      </p:ext>
    </p:extLst>
  </p:cSld>
  <p:clrMapOvr>
    <a:masterClrMapping/>
  </p:clrMapOvr>
  <mc:AlternateContent xmlns:mc="http://schemas.openxmlformats.org/markup-compatibility/2006" xmlns:p14="http://schemas.microsoft.com/office/powerpoint/2010/main">
    <mc:Choice Requires="p14">
      <p:transition spd="slow" p14:dur="2500" advTm="51464">
        <p:fade/>
      </p:transition>
    </mc:Choice>
    <mc:Fallback xmlns="">
      <p:transition spd="slow" advTm="514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edge">
                                      <p:cBhvr>
                                        <p:cTn id="21" dur="20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edge">
                                      <p:cBhvr>
                                        <p:cTn id="31" dur="20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edge">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bldLst>
      <p:bldP spid="8" grpId="0"/>
      <p:bldP spid="5" grpId="0" uiExpand="1" animBg="1"/>
      <p:bldP spid="9" grpId="0" build="p"/>
      <p:bldP spid="6" grpId="0" animBg="1"/>
      <p:bldP spid="10" grpId="0" build="p"/>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9.7|2.9|5.4"/>
</p:tagLst>
</file>

<file path=ppt/tags/tag10.xml><?xml version="1.0" encoding="utf-8"?>
<p:tagLst xmlns:a="http://schemas.openxmlformats.org/drawingml/2006/main" xmlns:r="http://schemas.openxmlformats.org/officeDocument/2006/relationships" xmlns:p="http://schemas.openxmlformats.org/presentationml/2006/main">
  <p:tag name="TIMING" val="|7.7|23.1|1.7|1.6"/>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0.9|3|2.8|7.4"/>
</p:tagLst>
</file>

<file path=ppt/tags/tag4.xml><?xml version="1.0" encoding="utf-8"?>
<p:tagLst xmlns:a="http://schemas.openxmlformats.org/drawingml/2006/main" xmlns:r="http://schemas.openxmlformats.org/officeDocument/2006/relationships" xmlns:p="http://schemas.openxmlformats.org/presentationml/2006/main">
  <p:tag name="TIMING" val="|1.7|2.8|2.3|3.6"/>
</p:tagLst>
</file>

<file path=ppt/tags/tag5.xml><?xml version="1.0" encoding="utf-8"?>
<p:tagLst xmlns:a="http://schemas.openxmlformats.org/drawingml/2006/main" xmlns:r="http://schemas.openxmlformats.org/officeDocument/2006/relationships" xmlns:p="http://schemas.openxmlformats.org/presentationml/2006/main">
  <p:tag name="TIMING" val="|2.1|3.8|3.1|5.8"/>
</p:tagLst>
</file>

<file path=ppt/tags/tag6.xml><?xml version="1.0" encoding="utf-8"?>
<p:tagLst xmlns:a="http://schemas.openxmlformats.org/drawingml/2006/main" xmlns:r="http://schemas.openxmlformats.org/officeDocument/2006/relationships" xmlns:p="http://schemas.openxmlformats.org/presentationml/2006/main">
  <p:tag name="TIMING" val="|2.2|3.9|3.7"/>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0.6|7.2|12.2|4.8|7.8|9.5"/>
</p:tagLst>
</file>

<file path=ppt/tags/tag9.xml><?xml version="1.0" encoding="utf-8"?>
<p:tagLst xmlns:a="http://schemas.openxmlformats.org/drawingml/2006/main" xmlns:r="http://schemas.openxmlformats.org/officeDocument/2006/relationships" xmlns:p="http://schemas.openxmlformats.org/presentationml/2006/main">
  <p:tag name="TIMING" val="|0.8|5|5.4|6.1|6.4|13.3|12"/>
</p:tagLst>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E72E99-0076-433E-AD3A-575A11FAB73D}">
  <ds:schemaRefs>
    <ds:schemaRef ds:uri="http://schemas.microsoft.com/sharepoint/v3/contenttype/forms"/>
  </ds:schemaRefs>
</ds:datastoreItem>
</file>

<file path=customXml/itemProps2.xml><?xml version="1.0" encoding="utf-8"?>
<ds:datastoreItem xmlns:ds="http://schemas.openxmlformats.org/officeDocument/2006/customXml" ds:itemID="{7B247F30-5811-40C0-99EC-CF53200590BE}">
  <ds:schemaRefs>
    <ds:schemaRef ds:uri="http://purl.org/dc/elements/1.1/"/>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7392B02-48CE-4E37-9DE8-753DC8DEB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spheres pitch deck</Template>
  <TotalTime>0</TotalTime>
  <Words>1089</Words>
  <Application>Microsoft Office PowerPoint</Application>
  <PresentationFormat>Widescreen</PresentationFormat>
  <Paragraphs>111</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Rounded MT Bold</vt:lpstr>
      <vt:lpstr>Calibri</vt:lpstr>
      <vt:lpstr>Corbel</vt:lpstr>
      <vt:lpstr>Times New Roman</vt:lpstr>
      <vt:lpstr>Office Theme</vt:lpstr>
      <vt:lpstr>PowerPoint Presentation</vt:lpstr>
      <vt:lpstr>PowerPoint Presentation</vt:lpstr>
      <vt:lpstr>What’s THE impact OF HATE CRIME?</vt:lpstr>
      <vt:lpstr>PowerPoint Presentation</vt:lpstr>
      <vt:lpstr>PowerPoint Presentation</vt:lpstr>
      <vt:lpstr>PowerPoint Presentation</vt:lpstr>
      <vt:lpstr>PowerPoint Presentation</vt:lpstr>
      <vt:lpstr>What are we doing in Coventry</vt:lpstr>
      <vt:lpstr>Hate Crime Panel</vt:lpstr>
      <vt:lpstr>What  you can do</vt:lpstr>
      <vt:lpstr>Report Hate Crime</vt:lpstr>
      <vt:lpstr>Some of the barriers to reporting</vt:lpstr>
      <vt:lpstr>How to report Hate Crime</vt:lpstr>
      <vt:lpstr>PowerPoint Presentation</vt:lpstr>
      <vt:lpstr>Thank  you  Together we can beat hate crime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2020-08-20T11:20:54Z</dcterms:created>
  <dcterms:modified xsi:type="dcterms:W3CDTF">2020-09-17T11:58:38Z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