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28"/>
  </p:notesMasterIdLst>
  <p:sldIdLst>
    <p:sldId id="256" r:id="rId5"/>
    <p:sldId id="333" r:id="rId6"/>
    <p:sldId id="375" r:id="rId7"/>
    <p:sldId id="363" r:id="rId8"/>
    <p:sldId id="346" r:id="rId9"/>
    <p:sldId id="280" r:id="rId10"/>
    <p:sldId id="344" r:id="rId11"/>
    <p:sldId id="286" r:id="rId12"/>
    <p:sldId id="316" r:id="rId13"/>
    <p:sldId id="322" r:id="rId14"/>
    <p:sldId id="365" r:id="rId15"/>
    <p:sldId id="347" r:id="rId16"/>
    <p:sldId id="370" r:id="rId17"/>
    <p:sldId id="355" r:id="rId18"/>
    <p:sldId id="345" r:id="rId19"/>
    <p:sldId id="304" r:id="rId20"/>
    <p:sldId id="329" r:id="rId21"/>
    <p:sldId id="368" r:id="rId22"/>
    <p:sldId id="372" r:id="rId23"/>
    <p:sldId id="318" r:id="rId24"/>
    <p:sldId id="262" r:id="rId25"/>
    <p:sldId id="362" r:id="rId26"/>
    <p:sldId id="37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4885F-B6DA-414A-A33D-0D8704D9AFA8}" type="datetimeFigureOut">
              <a:rPr lang="en-US" smtClean="0"/>
              <a:t>7/27/2020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D5929-3819-4FEF-BCF0-1FEE2DF56FEF}" type="slidenum">
              <a:rPr lang="en-US" smtClean="0"/>
              <a:t>‹#›</a:t>
            </a:fld>
            <a:endParaRPr lang="en-US"/>
          </a:p>
        </p:txBody>
      </p:sp>
    </p:spTree>
    <p:extLst>
      <p:ext uri="{BB962C8B-B14F-4D97-AF65-F5344CB8AC3E}">
        <p14:creationId xmlns:p14="http://schemas.microsoft.com/office/powerpoint/2010/main" val="3406945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a:t>FGM is a dangerous practice that have ling-lasting health repercussion on women's</a:t>
            </a:r>
            <a:r>
              <a:rPr lang="en-US" baseline="0" dirty="0"/>
              <a:t> and girls life. </a:t>
            </a:r>
            <a:r>
              <a:rPr lang="en-US" dirty="0"/>
              <a:t>The societies where FGM</a:t>
            </a:r>
            <a:r>
              <a:rPr lang="en-US" baseline="0" dirty="0"/>
              <a:t> prevails, there is elements of culture that include a particular beliefs, behavioral norms, customs, rituals, social hierarchies and religious, political and economic systems.</a:t>
            </a:r>
            <a:endParaRPr lang="en-US" dirty="0"/>
          </a:p>
        </p:txBody>
      </p:sp>
      <p:sp>
        <p:nvSpPr>
          <p:cNvPr id="41988" name="Slide Number Placeholder 3"/>
          <p:cNvSpPr>
            <a:spLocks noGrp="1"/>
          </p:cNvSpPr>
          <p:nvPr>
            <p:ph type="sldNum" sz="quarter" idx="5"/>
          </p:nvPr>
        </p:nvSpPr>
        <p:spPr>
          <a:noFill/>
        </p:spPr>
        <p:txBody>
          <a:bodyPr/>
          <a:lstStyle/>
          <a:p>
            <a:fld id="{AF57C04C-79F9-4524-AC4F-1F56EE8C0947}" type="slidenum">
              <a:rPr lang="en-GB" smtClean="0"/>
              <a:pPr/>
              <a:t>4</a:t>
            </a:fld>
            <a:endParaRPr lang="en-GB"/>
          </a:p>
        </p:txBody>
      </p:sp>
    </p:spTree>
    <p:extLst>
      <p:ext uri="{BB962C8B-B14F-4D97-AF65-F5344CB8AC3E}">
        <p14:creationId xmlns:p14="http://schemas.microsoft.com/office/powerpoint/2010/main" val="3534170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dirty="0"/>
          </a:p>
        </p:txBody>
      </p:sp>
      <p:sp>
        <p:nvSpPr>
          <p:cNvPr id="44036" name="Slide Number Placeholder 3"/>
          <p:cNvSpPr>
            <a:spLocks noGrp="1"/>
          </p:cNvSpPr>
          <p:nvPr>
            <p:ph type="sldNum" sz="quarter" idx="5"/>
          </p:nvPr>
        </p:nvSpPr>
        <p:spPr>
          <a:noFill/>
        </p:spPr>
        <p:txBody>
          <a:bodyPr/>
          <a:lstStyle/>
          <a:p>
            <a:fld id="{9D6600F4-A264-4B1D-9D39-6EA1F66B734D}" type="slidenum">
              <a:rPr lang="en-GB" smtClean="0"/>
              <a:pPr/>
              <a:t>5</a:t>
            </a:fld>
            <a:endParaRPr lang="en-GB"/>
          </a:p>
        </p:txBody>
      </p:sp>
    </p:spTree>
    <p:extLst>
      <p:ext uri="{BB962C8B-B14F-4D97-AF65-F5344CB8AC3E}">
        <p14:creationId xmlns:p14="http://schemas.microsoft.com/office/powerpoint/2010/main" val="2192021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D5929-3819-4FEF-BCF0-1FEE2DF56FEF}" type="slidenum">
              <a:rPr lang="en-US" smtClean="0"/>
              <a:t>9</a:t>
            </a:fld>
            <a:endParaRPr lang="en-US"/>
          </a:p>
        </p:txBody>
      </p:sp>
    </p:spTree>
    <p:extLst>
      <p:ext uri="{BB962C8B-B14F-4D97-AF65-F5344CB8AC3E}">
        <p14:creationId xmlns:p14="http://schemas.microsoft.com/office/powerpoint/2010/main" val="2721807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a:p>
        </p:txBody>
      </p:sp>
      <p:sp>
        <p:nvSpPr>
          <p:cNvPr id="45060" name="Slide Number Placeholder 3"/>
          <p:cNvSpPr>
            <a:spLocks noGrp="1"/>
          </p:cNvSpPr>
          <p:nvPr>
            <p:ph type="sldNum" sz="quarter" idx="5"/>
          </p:nvPr>
        </p:nvSpPr>
        <p:spPr>
          <a:noFill/>
        </p:spPr>
        <p:txBody>
          <a:bodyPr/>
          <a:lstStyle/>
          <a:p>
            <a:fld id="{3FF47FBD-9D09-47B8-A645-4313974C9402}" type="slidenum">
              <a:rPr lang="en-GB" smtClean="0"/>
              <a:pPr/>
              <a:t>12</a:t>
            </a:fld>
            <a:endParaRPr lang="en-GB"/>
          </a:p>
        </p:txBody>
      </p:sp>
    </p:spTree>
    <p:extLst>
      <p:ext uri="{BB962C8B-B14F-4D97-AF65-F5344CB8AC3E}">
        <p14:creationId xmlns:p14="http://schemas.microsoft.com/office/powerpoint/2010/main" val="332904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64310D1-38D4-4E75-A6CF-7B92CC7A6D9C}" type="slidenum">
              <a:rPr lang="en-GB" smtClean="0"/>
              <a:pPr/>
              <a:t>14</a:t>
            </a:fld>
            <a:endParaRPr lang="en-GB"/>
          </a:p>
        </p:txBody>
      </p:sp>
    </p:spTree>
    <p:extLst>
      <p:ext uri="{BB962C8B-B14F-4D97-AF65-F5344CB8AC3E}">
        <p14:creationId xmlns:p14="http://schemas.microsoft.com/office/powerpoint/2010/main" val="90196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7/27/2020</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874187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D4963-E985-44C4-B8C4-FDD613B7C2F8}" type="datetime1">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75905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7/27/2020</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63940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7/27/2020</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26708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7/27/2020</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89508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FFD690-9426-415D-8B65-26881E07B2D4}" type="datetime1">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45038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C4989A-474C-40DE-95B9-011C28B71673}" type="datetime1">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82064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5DB4ED54-5B5E-4A04-93D3-5772E3CE3818}" type="datetime1">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99632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6752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7/27/2020</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338352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7/27/2020</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338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7/27/2020</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877797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457200" rtl="0" eaLnBrk="1" latinLnBrk="0" hangingPunct="1">
        <a:lnSpc>
          <a:spcPct val="90000"/>
        </a:lnSpc>
        <a:spcBef>
          <a:spcPct val="0"/>
        </a:spcBef>
        <a:buNone/>
        <a:defRPr sz="27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B95EE2C6-E748-4FA5-8F89-B0E35EC76BF5}"/>
              </a:ext>
            </a:extLst>
          </p:cNvPr>
          <p:cNvPicPr>
            <a:picLocks noChangeAspect="1"/>
          </p:cNvPicPr>
          <p:nvPr/>
        </p:nvPicPr>
        <p:blipFill rotWithShape="1">
          <a:blip r:embed="rId2"/>
          <a:srcRect t="8298" b="7432"/>
          <a:stretch/>
        </p:blipFill>
        <p:spPr>
          <a:xfrm>
            <a:off x="14796" y="18628"/>
            <a:ext cx="12191997" cy="6858022"/>
          </a:xfrm>
          <a:prstGeom prst="rect">
            <a:avLst/>
          </a:prstGeom>
        </p:spPr>
      </p:pic>
      <p:sp>
        <p:nvSpPr>
          <p:cNvPr id="13" name="Rectangle 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C5131-761D-40DE-B172-FFEE72BF7158}"/>
              </a:ext>
            </a:extLst>
          </p:cNvPr>
          <p:cNvSpPr>
            <a:spLocks noGrp="1"/>
          </p:cNvSpPr>
          <p:nvPr>
            <p:ph type="ctrTitle"/>
          </p:nvPr>
        </p:nvSpPr>
        <p:spPr>
          <a:xfrm>
            <a:off x="6096006" y="643467"/>
            <a:ext cx="5452529" cy="3569242"/>
          </a:xfrm>
        </p:spPr>
        <p:txBody>
          <a:bodyPr anchor="t">
            <a:normAutofit fontScale="90000"/>
          </a:bodyPr>
          <a:lstStyle/>
          <a:p>
            <a:pPr algn="r"/>
            <a:r>
              <a:rPr lang="en-US" sz="6700" dirty="0">
                <a:solidFill>
                  <a:schemeClr val="bg1"/>
                </a:solidFill>
                <a:latin typeface="Arial" panose="020B0604020202020204" pitchFamily="34" charset="0"/>
                <a:cs typeface="Arial" panose="020B0604020202020204" pitchFamily="34" charset="0"/>
              </a:rPr>
              <a:t>FEMALE GENITAL MUTILATION Awareness</a:t>
            </a:r>
            <a:br>
              <a:rPr lang="en-US" sz="4800" dirty="0">
                <a:solidFill>
                  <a:schemeClr val="bg1"/>
                </a:solidFill>
              </a:rPr>
            </a:br>
            <a:endParaRPr lang="en-US" sz="4800" dirty="0">
              <a:solidFill>
                <a:schemeClr val="bg1"/>
              </a:solidFill>
            </a:endParaRPr>
          </a:p>
        </p:txBody>
      </p:sp>
      <p:pic>
        <p:nvPicPr>
          <p:cNvPr id="4" name="Picture 3" descr="A close up of a sign&#10;&#10;Description automatically generated">
            <a:extLst>
              <a:ext uri="{FF2B5EF4-FFF2-40B4-BE49-F238E27FC236}">
                <a16:creationId xmlns:a16="http://schemas.microsoft.com/office/drawing/2014/main" id="{6CAC17A9-2E43-4710-9D48-7CFB3088B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6451" y="4303048"/>
            <a:ext cx="3127621" cy="237397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1462C983-F17B-4479-B8A0-E972CECB36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789" y="433407"/>
            <a:ext cx="6508065" cy="971186"/>
          </a:xfrm>
          <a:prstGeom prst="rect">
            <a:avLst/>
          </a:prstGeom>
        </p:spPr>
      </p:pic>
    </p:spTree>
    <p:extLst>
      <p:ext uri="{BB962C8B-B14F-4D97-AF65-F5344CB8AC3E}">
        <p14:creationId xmlns:p14="http://schemas.microsoft.com/office/powerpoint/2010/main" val="365944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7" y="642918"/>
            <a:ext cx="6347713" cy="857256"/>
          </a:xfrm>
        </p:spPr>
        <p:txBody>
          <a:bodyPr>
            <a:normAutofit/>
          </a:bodyPr>
          <a:lstStyle/>
          <a:p>
            <a:pPr algn="ctr"/>
            <a:r>
              <a:rPr lang="en-GB" sz="2800" b="1" dirty="0">
                <a:solidFill>
                  <a:srgbClr val="0070C0"/>
                </a:solidFill>
                <a:latin typeface="Arial" panose="020B0604020202020204" pitchFamily="34" charset="0"/>
                <a:cs typeface="Arial" panose="020B0604020202020204" pitchFamily="34" charset="0"/>
              </a:rPr>
              <a:t>Mental Health &amp; FGM</a:t>
            </a:r>
          </a:p>
        </p:txBody>
      </p:sp>
      <p:sp>
        <p:nvSpPr>
          <p:cNvPr id="3" name="Content Placeholder 2"/>
          <p:cNvSpPr>
            <a:spLocks noGrp="1"/>
          </p:cNvSpPr>
          <p:nvPr>
            <p:ph idx="1"/>
          </p:nvPr>
        </p:nvSpPr>
        <p:spPr>
          <a:xfrm>
            <a:off x="1952596" y="1714488"/>
            <a:ext cx="8229600" cy="4594832"/>
          </a:xfrm>
        </p:spPr>
        <p:txBody>
          <a:bodyPr>
            <a:normAutofit/>
          </a:bodyPr>
          <a:lstStyle/>
          <a:p>
            <a:pPr marL="305435" indent="-305435"/>
            <a:r>
              <a:rPr lang="en-GB" dirty="0">
                <a:latin typeface="Arial"/>
                <a:cs typeface="Arial"/>
              </a:rPr>
              <a:t>FGM is associated with various degrees of mental health.</a:t>
            </a:r>
          </a:p>
          <a:p>
            <a:pPr marL="305435" indent="-305435"/>
            <a:r>
              <a:rPr lang="en-GB" dirty="0">
                <a:latin typeface="Arial"/>
                <a:cs typeface="Arial"/>
              </a:rPr>
              <a:t>Loss of trust</a:t>
            </a:r>
          </a:p>
          <a:p>
            <a:pPr marL="305435" indent="-305435"/>
            <a:r>
              <a:rPr lang="en-GB" dirty="0">
                <a:latin typeface="Arial"/>
                <a:cs typeface="Arial"/>
              </a:rPr>
              <a:t>Post-traumatic stress disorder</a:t>
            </a:r>
          </a:p>
          <a:p>
            <a:pPr marL="305435" indent="-305435"/>
            <a:r>
              <a:rPr lang="en-GB" dirty="0">
                <a:latin typeface="Arial"/>
                <a:cs typeface="Arial"/>
              </a:rPr>
              <a:t>Shock and depression</a:t>
            </a:r>
          </a:p>
          <a:p>
            <a:pPr marL="305435" indent="-305435"/>
            <a:r>
              <a:rPr lang="en-GB" dirty="0">
                <a:latin typeface="Arial"/>
                <a:cs typeface="Arial"/>
              </a:rPr>
              <a:t>Sexual dysfunction</a:t>
            </a:r>
          </a:p>
          <a:p>
            <a:pPr marL="305435" indent="-305435"/>
            <a:r>
              <a:rPr lang="en-GB" dirty="0">
                <a:latin typeface="Arial"/>
                <a:cs typeface="Arial"/>
              </a:rPr>
              <a:t>However, the psychological effect of FGM in countries where it is culturally acceptable and prevalent it is thought to be minimal.</a:t>
            </a:r>
          </a:p>
          <a:p>
            <a:pPr marL="305435" indent="-305435"/>
            <a:r>
              <a:rPr lang="en-GB" dirty="0">
                <a:latin typeface="Arial"/>
                <a:cs typeface="Arial"/>
              </a:rPr>
              <a:t>Limited data on the rates of individual disorders as a direct result of undergoing FGM</a:t>
            </a:r>
          </a:p>
        </p:txBody>
      </p:sp>
      <p:pic>
        <p:nvPicPr>
          <p:cNvPr id="5" name="Picture 4" descr="A close up of a sign&#10;&#10;Description automatically generated">
            <a:extLst>
              <a:ext uri="{FF2B5EF4-FFF2-40B4-BE49-F238E27FC236}">
                <a16:creationId xmlns:a16="http://schemas.microsoft.com/office/drawing/2014/main" id="{369374F6-E615-452D-B0B0-B832531BD8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535182"/>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6CA6D55F-3B78-4EB4-9CAF-F47404163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7931" y="548680"/>
            <a:ext cx="1568450" cy="23405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4717" y="897974"/>
            <a:ext cx="7670304" cy="824294"/>
          </a:xfrm>
        </p:spPr>
        <p:txBody>
          <a:bodyPr>
            <a:noAutofit/>
          </a:bodyPr>
          <a:lstStyle/>
          <a:p>
            <a:pPr algn="ctr"/>
            <a:r>
              <a:rPr lang="en-GB" sz="2800" b="1" dirty="0">
                <a:solidFill>
                  <a:srgbClr val="0070C0"/>
                </a:solidFill>
                <a:latin typeface="Arial" panose="020B0604020202020204" pitchFamily="34" charset="0"/>
                <a:cs typeface="Arial" panose="020B0604020202020204" pitchFamily="34" charset="0"/>
              </a:rPr>
              <a:t>Potential health implications</a:t>
            </a:r>
          </a:p>
        </p:txBody>
      </p:sp>
      <p:sp>
        <p:nvSpPr>
          <p:cNvPr id="3" name="Content Placeholder 2"/>
          <p:cNvSpPr>
            <a:spLocks noGrp="1"/>
          </p:cNvSpPr>
          <p:nvPr>
            <p:ph idx="1"/>
          </p:nvPr>
        </p:nvSpPr>
        <p:spPr>
          <a:xfrm>
            <a:off x="1544716" y="1722268"/>
            <a:ext cx="6303144" cy="5805996"/>
          </a:xfrm>
        </p:spPr>
        <p:txBody>
          <a:bodyPr>
            <a:noAutofit/>
          </a:bodyPr>
          <a:lstStyle/>
          <a:p>
            <a:pPr marL="305435" indent="-305435"/>
            <a:r>
              <a:rPr lang="en-GB" sz="1400" dirty="0">
                <a:latin typeface="Arial" panose="020B0604020202020204" pitchFamily="34" charset="0"/>
                <a:cs typeface="Arial" panose="020B0604020202020204" pitchFamily="34" charset="0"/>
              </a:rPr>
              <a:t>Fractures of the limbs from forcibly being restrained.</a:t>
            </a:r>
            <a:endParaRPr lang="en-US" sz="1400" dirty="0">
              <a:solidFill>
                <a:srgbClr val="000000"/>
              </a:solidFill>
              <a:latin typeface="Arial" panose="020B0604020202020204" pitchFamily="34" charset="0"/>
              <a:cs typeface="Arial" panose="020B0604020202020204" pitchFamily="34" charset="0"/>
            </a:endParaRPr>
          </a:p>
          <a:p>
            <a:pPr marL="305435" indent="-305435"/>
            <a:r>
              <a:rPr lang="en-US" altLang="en-US" sz="1400" dirty="0">
                <a:solidFill>
                  <a:schemeClr val="tx1">
                    <a:lumMod val="65000"/>
                    <a:lumOff val="35000"/>
                  </a:schemeClr>
                </a:solidFill>
                <a:latin typeface="Arial" panose="020B0604020202020204" pitchFamily="34" charset="0"/>
                <a:cs typeface="Arial" panose="020B0604020202020204" pitchFamily="34" charset="0"/>
              </a:rPr>
              <a:t>Severe pain and shock</a:t>
            </a:r>
          </a:p>
          <a:p>
            <a:pPr marL="305435" indent="-305435"/>
            <a:r>
              <a:rPr lang="en-US" altLang="en-US" sz="1400" dirty="0">
                <a:solidFill>
                  <a:schemeClr val="tx1">
                    <a:lumMod val="65000"/>
                    <a:lumOff val="35000"/>
                  </a:schemeClr>
                </a:solidFill>
                <a:latin typeface="Arial" panose="020B0604020202020204" pitchFamily="34" charset="0"/>
                <a:cs typeface="Arial" panose="020B0604020202020204" pitchFamily="34" charset="0"/>
              </a:rPr>
              <a:t>Injury to adjacent tissues</a:t>
            </a:r>
            <a:r>
              <a:rPr lang="en-GB" sz="1400" dirty="0">
                <a:solidFill>
                  <a:schemeClr val="tx1">
                    <a:lumMod val="65000"/>
                    <a:lumOff val="35000"/>
                  </a:schemeClr>
                </a:solidFill>
                <a:latin typeface="Arial" panose="020B0604020202020204" pitchFamily="34" charset="0"/>
                <a:cs typeface="Arial" panose="020B0604020202020204" pitchFamily="34" charset="0"/>
              </a:rPr>
              <a:t> </a:t>
            </a:r>
          </a:p>
          <a:p>
            <a:pPr marL="305435" indent="-305435"/>
            <a:r>
              <a:rPr lang="en-GB" sz="1400" dirty="0">
                <a:latin typeface="Arial" panose="020B0604020202020204" pitchFamily="34" charset="0"/>
                <a:cs typeface="Arial" panose="020B0604020202020204" pitchFamily="34" charset="0"/>
              </a:rPr>
              <a:t>HIV/AIDS.</a:t>
            </a:r>
          </a:p>
          <a:p>
            <a:pPr marL="305435" indent="-305435"/>
            <a:r>
              <a:rPr lang="en-GB" sz="1400" dirty="0">
                <a:latin typeface="Arial" panose="020B0604020202020204" pitchFamily="34" charset="0"/>
                <a:cs typeface="Arial" panose="020B0604020202020204" pitchFamily="34" charset="0"/>
              </a:rPr>
              <a:t>Painful intercourse</a:t>
            </a:r>
          </a:p>
          <a:p>
            <a:pPr marL="305435" indent="-305435"/>
            <a:r>
              <a:rPr lang="en-US" sz="1400" dirty="0">
                <a:latin typeface="Arial" panose="020B0604020202020204" pitchFamily="34" charset="0"/>
                <a:cs typeface="Arial" panose="020B0604020202020204" pitchFamily="34" charset="0"/>
              </a:rPr>
              <a:t>Delay in healing</a:t>
            </a:r>
          </a:p>
          <a:p>
            <a:pPr marL="305435" indent="-305435"/>
            <a:r>
              <a:rPr lang="en-US" sz="1400" dirty="0">
                <a:latin typeface="Arial" panose="020B0604020202020204" pitchFamily="34" charset="0"/>
                <a:cs typeface="Arial" panose="020B0604020202020204" pitchFamily="34" charset="0"/>
              </a:rPr>
              <a:t>Pelvic infection</a:t>
            </a:r>
          </a:p>
          <a:p>
            <a:pPr marL="305435" indent="-305435"/>
            <a:r>
              <a:rPr lang="en-US" sz="1400" dirty="0">
                <a:latin typeface="Arial" panose="020B0604020202020204" pitchFamily="34" charset="0"/>
                <a:cs typeface="Arial" panose="020B0604020202020204" pitchFamily="34" charset="0"/>
              </a:rPr>
              <a:t>Difficulty with menstruation</a:t>
            </a:r>
          </a:p>
          <a:p>
            <a:pPr marL="305435" indent="-305435"/>
            <a:r>
              <a:rPr lang="en-US" sz="1400" dirty="0">
                <a:latin typeface="Arial" panose="020B0604020202020204" pitchFamily="34" charset="0"/>
                <a:cs typeface="Arial" panose="020B0604020202020204" pitchFamily="34" charset="0"/>
              </a:rPr>
              <a:t>Infertility</a:t>
            </a:r>
          </a:p>
          <a:p>
            <a:pPr marL="305435" indent="-305435"/>
            <a:r>
              <a:rPr lang="en-US" sz="1400" dirty="0">
                <a:latin typeface="Arial" panose="020B0604020202020204" pitchFamily="34" charset="0"/>
                <a:cs typeface="Arial" panose="020B0604020202020204" pitchFamily="34" charset="0"/>
              </a:rPr>
              <a:t>Keloid Scaring</a:t>
            </a:r>
          </a:p>
          <a:p>
            <a:pPr marL="305435" indent="-305435"/>
            <a:r>
              <a:rPr lang="en-US" sz="1400" dirty="0">
                <a:latin typeface="Arial" panose="020B0604020202020204" pitchFamily="34" charset="0"/>
                <a:cs typeface="Arial" panose="020B0604020202020204" pitchFamily="34" charset="0"/>
              </a:rPr>
              <a:t>Internal/external cysts</a:t>
            </a:r>
          </a:p>
          <a:p>
            <a:pPr marL="305435" indent="-305435"/>
            <a:r>
              <a:rPr lang="en-US" sz="1400" dirty="0">
                <a:latin typeface="Arial" panose="020B0604020202020204" pitchFamily="34" charset="0"/>
                <a:cs typeface="Arial" panose="020B0604020202020204" pitchFamily="34" charset="0"/>
              </a:rPr>
              <a:t>Recurrent </a:t>
            </a:r>
            <a:r>
              <a:rPr lang="en-GB" sz="1400" dirty="0">
                <a:latin typeface="Arial" panose="020B0604020202020204" pitchFamily="34" charset="0"/>
                <a:cs typeface="Arial" panose="020B0604020202020204" pitchFamily="34" charset="0"/>
              </a:rPr>
              <a:t>Urinary tract infections (</a:t>
            </a:r>
            <a:r>
              <a:rPr lang="en-US" sz="1400" dirty="0">
                <a:latin typeface="Arial" panose="020B0604020202020204" pitchFamily="34" charset="0"/>
                <a:cs typeface="Arial" panose="020B0604020202020204" pitchFamily="34" charset="0"/>
              </a:rPr>
              <a:t>UTI </a:t>
            </a:r>
            <a:r>
              <a:rPr lang="en-GB"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p>
            <a:pPr marL="305435" indent="-305435"/>
            <a:r>
              <a:rPr lang="en-US" sz="1400" dirty="0">
                <a:latin typeface="Arial" panose="020B0604020202020204" pitchFamily="34" charset="0"/>
                <a:cs typeface="Arial" panose="020B0604020202020204" pitchFamily="34" charset="0"/>
              </a:rPr>
              <a:t>Fistula</a:t>
            </a:r>
            <a:br>
              <a:rPr lang="en-GB" sz="1100" dirty="0">
                <a:latin typeface="Arial" panose="020B0604020202020204" pitchFamily="34" charset="0"/>
                <a:cs typeface="Arial" panose="020B0604020202020204" pitchFamily="34" charset="0"/>
              </a:rPr>
            </a:br>
            <a:br>
              <a:rPr lang="en-GB" sz="1100" dirty="0"/>
            </a:br>
            <a:endParaRPr lang="en-GB" sz="1100" dirty="0"/>
          </a:p>
        </p:txBody>
      </p:sp>
      <p:pic>
        <p:nvPicPr>
          <p:cNvPr id="5" name="Picture 4" descr="A close up of a sign&#10;&#10;Description automatically generated">
            <a:extLst>
              <a:ext uri="{FF2B5EF4-FFF2-40B4-BE49-F238E27FC236}">
                <a16:creationId xmlns:a16="http://schemas.microsoft.com/office/drawing/2014/main" id="{C6A4E425-3355-4ADD-B8DE-4D567590A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477052"/>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737027E-D070-4215-B768-E46565CE0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172" y="542881"/>
            <a:ext cx="2132654" cy="31825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919536" y="764704"/>
            <a:ext cx="6912768" cy="720080"/>
          </a:xfrm>
        </p:spPr>
        <p:txBody>
          <a:bodyPr>
            <a:normAutofit/>
          </a:bodyPr>
          <a:lstStyle/>
          <a:p>
            <a:pPr algn="ctr"/>
            <a:r>
              <a:rPr lang="en-US" dirty="0">
                <a:solidFill>
                  <a:srgbClr val="0070C0"/>
                </a:solidFill>
                <a:latin typeface="Calibri" panose="020F0502020204030204" pitchFamily="34" charset="0"/>
              </a:rPr>
              <a:t> </a:t>
            </a:r>
            <a:r>
              <a:rPr lang="en-US" sz="2800" b="1" dirty="0">
                <a:solidFill>
                  <a:srgbClr val="0070C0"/>
                </a:solidFill>
                <a:latin typeface="Arial" panose="020B0604020202020204" pitchFamily="34" charset="0"/>
                <a:cs typeface="Arial" panose="020B0604020202020204" pitchFamily="34" charset="0"/>
              </a:rPr>
              <a:t>Global &amp; UK Prevalence Rates</a:t>
            </a:r>
          </a:p>
        </p:txBody>
      </p:sp>
      <p:sp>
        <p:nvSpPr>
          <p:cNvPr id="23555" name="Content Placeholder 11"/>
          <p:cNvSpPr>
            <a:spLocks noGrp="1"/>
          </p:cNvSpPr>
          <p:nvPr>
            <p:ph idx="1"/>
          </p:nvPr>
        </p:nvSpPr>
        <p:spPr>
          <a:xfrm>
            <a:off x="2277615" y="2028799"/>
            <a:ext cx="6625465" cy="4176464"/>
          </a:xfrm>
        </p:spPr>
        <p:txBody>
          <a:bodyPr>
            <a:noAutofit/>
          </a:bodyPr>
          <a:lstStyle/>
          <a:p>
            <a:pPr marL="0" indent="0">
              <a:buNone/>
            </a:pPr>
            <a:r>
              <a:rPr lang="en-GB" sz="1400" dirty="0">
                <a:latin typeface="Arial" panose="020B0604020202020204" pitchFamily="34" charset="0"/>
                <a:cs typeface="Arial" panose="020B0604020202020204" pitchFamily="34" charset="0"/>
              </a:rPr>
              <a:t>The exact number of girls and women who have undergone FGM is unknown</a:t>
            </a:r>
          </a:p>
          <a:p>
            <a:pPr marL="305435" indent="-305435"/>
            <a:r>
              <a:rPr lang="en-GB" sz="1400" dirty="0">
                <a:latin typeface="Arial" panose="020B0604020202020204" pitchFamily="34" charset="0"/>
                <a:cs typeface="Arial" panose="020B0604020202020204" pitchFamily="34" charset="0"/>
              </a:rPr>
              <a:t>UNICEF estimates that over 200 million girls and women worldwide have undergone FGM (UNICEF 2016)</a:t>
            </a:r>
          </a:p>
          <a:p>
            <a:pPr marL="305435" indent="-305435"/>
            <a:r>
              <a:rPr lang="en-GB" sz="1400" dirty="0">
                <a:latin typeface="Arial" panose="020B0604020202020204" pitchFamily="34" charset="0"/>
                <a:cs typeface="Arial" panose="020B0604020202020204" pitchFamily="34" charset="0"/>
              </a:rPr>
              <a:t>170,000 women and girls living in the UK are living with the consequences of FGM (</a:t>
            </a:r>
            <a:r>
              <a:rPr lang="en-GB" sz="1400" dirty="0"/>
              <a:t>House of Commons Home Affairs Committee</a:t>
            </a:r>
            <a:r>
              <a:rPr lang="en-GB" sz="1400" dirty="0">
                <a:latin typeface="Arial" panose="020B0604020202020204" pitchFamily="34" charset="0"/>
                <a:cs typeface="Arial" panose="020B0604020202020204" pitchFamily="34" charset="0"/>
              </a:rPr>
              <a:t>)</a:t>
            </a:r>
          </a:p>
          <a:p>
            <a:pPr marL="305435" indent="-305435"/>
            <a:r>
              <a:rPr lang="en-GB" sz="1400" dirty="0">
                <a:latin typeface="Arial"/>
                <a:cs typeface="Arial"/>
              </a:rPr>
              <a:t>65,000 girls underage of 13 may be at risk of undergoing FGM (</a:t>
            </a:r>
            <a:r>
              <a:rPr lang="en-GB" sz="1400" dirty="0"/>
              <a:t>House of Commons Home Affairs Committee (2014</a:t>
            </a:r>
            <a:r>
              <a:rPr lang="en-GB" sz="1400" dirty="0">
                <a:latin typeface="Arial"/>
                <a:cs typeface="Arial"/>
              </a:rPr>
              <a:t>)</a:t>
            </a:r>
          </a:p>
          <a:p>
            <a:pPr marL="305435" indent="-305435"/>
            <a:r>
              <a:rPr lang="en-GB" sz="1400" dirty="0">
                <a:latin typeface="Arial"/>
                <a:cs typeface="Arial"/>
              </a:rPr>
              <a:t>In Coventry and Rugby CCG in 2018/2019, a total of 60 women and girls(including new cases) were identified by health care professionals as having undergone FGM (Coventry evening telegraph 29</a:t>
            </a:r>
            <a:r>
              <a:rPr lang="en-GB" sz="1400" baseline="30000" dirty="0">
                <a:latin typeface="Arial"/>
                <a:cs typeface="Arial"/>
              </a:rPr>
              <a:t>th</a:t>
            </a:r>
            <a:r>
              <a:rPr lang="en-GB" sz="1400" dirty="0">
                <a:latin typeface="Arial"/>
                <a:cs typeface="Arial"/>
              </a:rPr>
              <a:t> July 2019.)</a:t>
            </a:r>
          </a:p>
          <a:p>
            <a:pPr marL="0" indent="0">
              <a:buNone/>
            </a:pPr>
            <a:endParaRPr lang="en-GB" dirty="0">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D176D0D1-F510-49C3-A2F0-600D2B0EE7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976" y="525455"/>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4F03C889-2139-4482-A2E4-0000346779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862" y="596142"/>
            <a:ext cx="2259114" cy="337123"/>
          </a:xfrm>
          <a:prstGeom prst="rect">
            <a:avLst/>
          </a:prstGeom>
        </p:spPr>
      </p:pic>
    </p:spTree>
    <p:extLst>
      <p:ext uri="{BB962C8B-B14F-4D97-AF65-F5344CB8AC3E}">
        <p14:creationId xmlns:p14="http://schemas.microsoft.com/office/powerpoint/2010/main" val="2344587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05729A4-6F0F-4423-AD0C-EF27345E6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204CB79E-F775-42E6-994C-D5FA8C17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3AAB5B94-95EF-4963-859C-1FA406D62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5122" name="Picture 2" descr="FGM Worldwide Prevalence map">
            <a:extLst>
              <a:ext uri="{FF2B5EF4-FFF2-40B4-BE49-F238E27FC236}">
                <a16:creationId xmlns:a16="http://schemas.microsoft.com/office/drawing/2014/main" id="{57D4BFAA-D633-4667-A77E-A6510720A1E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40" b="7687"/>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90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133599" y="609600"/>
            <a:ext cx="6347714" cy="803176"/>
          </a:xfrm>
        </p:spPr>
        <p:txBody>
          <a:bodyPr>
            <a:normAutofit/>
          </a:bodyPr>
          <a:lstStyle/>
          <a:p>
            <a:pPr algn="ctr"/>
            <a:r>
              <a:rPr lang="en-GB" sz="4400" dirty="0">
                <a:solidFill>
                  <a:srgbClr val="0070C0"/>
                </a:solidFill>
                <a:latin typeface="Calibri" panose="020F0502020204030204" pitchFamily="34" charset="0"/>
              </a:rPr>
              <a:t>The law and FGM</a:t>
            </a:r>
          </a:p>
        </p:txBody>
      </p:sp>
      <p:sp>
        <p:nvSpPr>
          <p:cNvPr id="27651" name="Content Placeholder 2"/>
          <p:cNvSpPr>
            <a:spLocks noGrp="1"/>
          </p:cNvSpPr>
          <p:nvPr>
            <p:ph idx="1"/>
          </p:nvPr>
        </p:nvSpPr>
        <p:spPr>
          <a:xfrm>
            <a:off x="2133599" y="1700808"/>
            <a:ext cx="7562801" cy="4464496"/>
          </a:xfrm>
        </p:spPr>
        <p:txBody>
          <a:bodyPr>
            <a:normAutofit/>
          </a:bodyPr>
          <a:lstStyle/>
          <a:p>
            <a:r>
              <a:rPr lang="en-GB" dirty="0">
                <a:latin typeface="Arial" panose="020B0604020202020204" pitchFamily="34" charset="0"/>
                <a:cs typeface="Arial" panose="020B0604020202020204" pitchFamily="34" charset="0"/>
              </a:rPr>
              <a:t>Within Europe, most EU member states have criminal legislation which defines the practice of FGM as an offence, either as a specific criminal act or as an act of bodily harm or injury</a:t>
            </a:r>
          </a:p>
          <a:p>
            <a:r>
              <a:rPr lang="en-GB" dirty="0">
                <a:latin typeface="Arial" panose="020B0604020202020204" pitchFamily="34" charset="0"/>
                <a:cs typeface="Arial" panose="020B0604020202020204" pitchFamily="34" charset="0"/>
              </a:rPr>
              <a:t>At an international level, eighteen African countries have enacted laws criminalising FGM</a:t>
            </a:r>
          </a:p>
          <a:p>
            <a:r>
              <a:rPr lang="en-GB" dirty="0">
                <a:latin typeface="Arial" panose="020B0604020202020204" pitchFamily="34" charset="0"/>
                <a:cs typeface="Arial" panose="020B0604020202020204" pitchFamily="34" charset="0"/>
              </a:rPr>
              <a:t>There have been reports of prosecutions or arrests in cases involving</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FGM in several African countries, including Burkina Faso, Egypt, Ghana, Senegal, and Sierra Leone.</a:t>
            </a:r>
          </a:p>
          <a:p>
            <a:r>
              <a:rPr lang="en-GB" dirty="0">
                <a:latin typeface="Arial" panose="020B0604020202020204" pitchFamily="34" charset="0"/>
                <a:cs typeface="Arial" panose="020B0604020202020204" pitchFamily="34" charset="0"/>
              </a:rPr>
              <a:t>There has currently been 1 conviction in the UK for FGM</a:t>
            </a:r>
          </a:p>
          <a:p>
            <a:r>
              <a:rPr lang="en-GB" dirty="0">
                <a:latin typeface="Arial" panose="020B0604020202020204" pitchFamily="34" charset="0"/>
                <a:cs typeface="Arial" panose="020B0604020202020204" pitchFamily="34" charset="0"/>
              </a:rPr>
              <a:t>France - has had 100 successful convictions to date - under Child Protection Legislation</a:t>
            </a:r>
          </a:p>
          <a:p>
            <a:r>
              <a:rPr lang="en-US" dirty="0">
                <a:latin typeface="Arial"/>
                <a:cs typeface="Arial"/>
              </a:rPr>
              <a:t>Has a penalty of up to 14 years imprisonment and/or a fine</a:t>
            </a:r>
            <a:r>
              <a:rPr lang="en-US" b="1" dirty="0">
                <a:latin typeface="Arial"/>
                <a:cs typeface="Arial"/>
              </a:rPr>
              <a:t> </a:t>
            </a:r>
            <a:endParaRPr lang="en-US" b="1" dirty="0">
              <a:latin typeface="Arial" panose="020B0604020202020204" pitchFamily="34" charset="0"/>
              <a:cs typeface="Arial" panose="020B0604020202020204" pitchFamily="34" charset="0"/>
            </a:endParaRPr>
          </a:p>
          <a:p>
            <a:pPr marL="0" indent="0">
              <a:buNone/>
            </a:pPr>
            <a:endParaRPr lang="en-GB" dirty="0">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59ED5982-E10E-4BFF-B24B-16DA48E501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976" y="517187"/>
            <a:ext cx="1012024" cy="768163"/>
          </a:xfrm>
          <a:prstGeom prst="rect">
            <a:avLst/>
          </a:prstGeom>
        </p:spPr>
      </p:pic>
    </p:spTree>
    <p:extLst>
      <p:ext uri="{BB962C8B-B14F-4D97-AF65-F5344CB8AC3E}">
        <p14:creationId xmlns:p14="http://schemas.microsoft.com/office/powerpoint/2010/main" val="4159789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721412"/>
            <a:ext cx="6347713" cy="731168"/>
          </a:xfrm>
        </p:spPr>
        <p:txBody>
          <a:bodyPr/>
          <a:lstStyle/>
          <a:p>
            <a:pPr algn="ctr"/>
            <a:r>
              <a:rPr lang="en-GB" b="1" dirty="0">
                <a:solidFill>
                  <a:srgbClr val="0070C0"/>
                </a:solidFill>
                <a:latin typeface="Arial" panose="020B0604020202020204" pitchFamily="34" charset="0"/>
                <a:cs typeface="Arial" panose="020B0604020202020204" pitchFamily="34" charset="0"/>
              </a:rPr>
              <a:t>Serious Crime Act 2015</a:t>
            </a:r>
            <a:endParaRPr lang="en-GB"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63552" y="2108048"/>
            <a:ext cx="6984776" cy="3769224"/>
          </a:xfrm>
        </p:spPr>
        <p:txBody>
          <a:bodyPr>
            <a:normAutofit/>
          </a:bodyPr>
          <a:lstStyle/>
          <a:p>
            <a:pPr marL="305435" indent="-305435"/>
            <a:endParaRPr lang="en-GB" dirty="0">
              <a:latin typeface="Arial"/>
              <a:cs typeface="Arial"/>
            </a:endParaRPr>
          </a:p>
          <a:p>
            <a:pPr marL="305435" indent="-305435"/>
            <a:r>
              <a:rPr lang="en-GB" dirty="0">
                <a:latin typeface="Arial"/>
                <a:cs typeface="Arial"/>
              </a:rPr>
              <a:t>Offence of failure to protect a girl from risk of FGM</a:t>
            </a:r>
            <a:endParaRPr lang="en-US" dirty="0">
              <a:latin typeface="Arial"/>
              <a:cs typeface="Arial"/>
            </a:endParaRPr>
          </a:p>
          <a:p>
            <a:pPr marL="305435" indent="-305435"/>
            <a:r>
              <a:rPr lang="en-GB" dirty="0">
                <a:latin typeface="Arial" panose="020B0604020202020204" pitchFamily="34" charset="0"/>
                <a:cs typeface="Arial" panose="020B0604020202020204" pitchFamily="34" charset="0"/>
              </a:rPr>
              <a:t>If an offence of FGM is committed against a girl under the age of 18, each person who is responsible for the girl at the time the FGM occurred will be liable</a:t>
            </a:r>
            <a:endParaRPr lang="en-US" dirty="0">
              <a:latin typeface="Arial" panose="020B0604020202020204" pitchFamily="34" charset="0"/>
              <a:cs typeface="Arial" panose="020B0604020202020204" pitchFamily="34" charset="0"/>
            </a:endParaRPr>
          </a:p>
          <a:p>
            <a:pPr marL="305435" indent="-305435"/>
            <a:r>
              <a:rPr lang="en-GB" dirty="0">
                <a:latin typeface="Arial" panose="020B0604020202020204" pitchFamily="34" charset="0"/>
                <a:cs typeface="Arial" panose="020B0604020202020204" pitchFamily="34" charset="0"/>
              </a:rPr>
              <a:t>The offence carries 7 years imprisonment</a:t>
            </a:r>
          </a:p>
          <a:p>
            <a:pPr marL="305435" indent="-305435"/>
            <a:endParaRPr lang="en-GB" sz="1400" dirty="0">
              <a:latin typeface="Arial" panose="020B0604020202020204" pitchFamily="34" charset="0"/>
              <a:cs typeface="Arial" panose="020B0604020202020204" pitchFamily="34" charset="0"/>
            </a:endParaRPr>
          </a:p>
          <a:p>
            <a:pPr marL="305435" indent="-305435"/>
            <a:endParaRPr lang="en-GB" dirty="0"/>
          </a:p>
        </p:txBody>
      </p:sp>
      <p:pic>
        <p:nvPicPr>
          <p:cNvPr id="5" name="Picture 4" descr="A close up of a sign&#10;&#10;Description automatically generated">
            <a:extLst>
              <a:ext uri="{FF2B5EF4-FFF2-40B4-BE49-F238E27FC236}">
                <a16:creationId xmlns:a16="http://schemas.microsoft.com/office/drawing/2014/main" id="{72292E87-E9E1-46A8-B87E-A95FC4625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476816"/>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02C52BC-B188-433C-B983-3F00B913F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5739" y="585685"/>
            <a:ext cx="1844237" cy="275212"/>
          </a:xfrm>
          <a:prstGeom prst="rect">
            <a:avLst/>
          </a:prstGeom>
        </p:spPr>
      </p:pic>
    </p:spTree>
    <p:extLst>
      <p:ext uri="{BB962C8B-B14F-4D97-AF65-F5344CB8AC3E}">
        <p14:creationId xmlns:p14="http://schemas.microsoft.com/office/powerpoint/2010/main" val="244196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952596" y="0"/>
            <a:ext cx="7175207" cy="1846555"/>
          </a:xfrm>
        </p:spPr>
        <p:txBody>
          <a:bodyPr>
            <a:normAutofit/>
          </a:bodyPr>
          <a:lstStyle/>
          <a:p>
            <a:pPr algn="ctr"/>
            <a:r>
              <a:rPr lang="en-GB" sz="3100" b="1" dirty="0">
                <a:solidFill>
                  <a:srgbClr val="0070C0"/>
                </a:solidFill>
                <a:latin typeface="Arial" panose="020B0604020202020204" pitchFamily="34" charset="0"/>
                <a:cs typeface="Arial" panose="020B0604020202020204" pitchFamily="34" charset="0"/>
              </a:rPr>
              <a:t>Mandatory reporting duty</a:t>
            </a:r>
            <a:br>
              <a:rPr lang="en-GB" sz="4400" b="1" dirty="0">
                <a:latin typeface="Calibri Light" pitchFamily="34" charset="0"/>
              </a:rPr>
            </a:br>
            <a:endParaRPr lang="en-US" sz="4400" dirty="0">
              <a:solidFill>
                <a:srgbClr val="0070C0"/>
              </a:solidFill>
              <a:latin typeface="Calibri" panose="020F0502020204030204" pitchFamily="34" charset="0"/>
            </a:endParaRPr>
          </a:p>
        </p:txBody>
      </p:sp>
      <p:sp>
        <p:nvSpPr>
          <p:cNvPr id="5" name="Content Placeholder 2"/>
          <p:cNvSpPr txBox="1">
            <a:spLocks/>
          </p:cNvSpPr>
          <p:nvPr/>
        </p:nvSpPr>
        <p:spPr>
          <a:xfrm>
            <a:off x="2041864" y="1509204"/>
            <a:ext cx="7438512" cy="5205944"/>
          </a:xfrm>
          <a:prstGeom prst="rect">
            <a:avLst/>
          </a:prstGeom>
        </p:spPr>
        <p:txBody>
          <a:bodyPr vert="horz" lIns="91440" tIns="45720" rIns="91440" bIns="45720" rtlCol="0">
            <a:normAutofit/>
          </a:bodyPr>
          <a:lstStyle/>
          <a:p>
            <a:pPr marL="285750" indent="-285750" algn="just">
              <a:spcBef>
                <a:spcPts val="1000"/>
              </a:spcBef>
              <a:buClr>
                <a:schemeClr val="accent1"/>
              </a:buClr>
              <a:buSzPct val="80000"/>
              <a:buFont typeface="Wingdings" panose="05000000000000000000" pitchFamily="2" charset="2"/>
              <a:buChar char="§"/>
            </a:pPr>
            <a:r>
              <a:rPr lang="en-GB" sz="1600" b="1" dirty="0">
                <a:latin typeface="Arial" panose="020B0604020202020204" pitchFamily="34" charset="0"/>
                <a:cs typeface="Arial" panose="020B0604020202020204" pitchFamily="34" charset="0"/>
              </a:rPr>
              <a:t>The Serious Crime Act 2015</a:t>
            </a:r>
            <a:r>
              <a:rPr lang="en-GB" sz="1600" dirty="0">
                <a:latin typeface="Arial" panose="020B0604020202020204" pitchFamily="34" charset="0"/>
                <a:cs typeface="Arial" panose="020B0604020202020204" pitchFamily="34" charset="0"/>
              </a:rPr>
              <a:t> is a legal duty requiring specified regulated professionals to make a report to the Police in England &amp; Wales of any </a:t>
            </a:r>
            <a:r>
              <a:rPr lang="en-GB" sz="1600" b="1" dirty="0">
                <a:latin typeface="Arial" panose="020B0604020202020204" pitchFamily="34" charset="0"/>
                <a:cs typeface="Arial" panose="020B0604020202020204" pitchFamily="34" charset="0"/>
              </a:rPr>
              <a:t>known cases of FGM of a girl under 18</a:t>
            </a:r>
            <a:endParaRPr lang="en-GB" sz="1600" dirty="0">
              <a:latin typeface="Arial" panose="020B0604020202020204" pitchFamily="34" charset="0"/>
              <a:cs typeface="Arial" panose="020B0604020202020204" pitchFamily="34" charset="0"/>
            </a:endParaRPr>
          </a:p>
          <a:p>
            <a:pPr marL="285750" indent="-285750" algn="just">
              <a:spcBef>
                <a:spcPts val="1000"/>
              </a:spcBef>
              <a:buClr>
                <a:schemeClr val="accent1"/>
              </a:buClr>
              <a:buSzPct val="80000"/>
              <a:buFont typeface="Wingdings" panose="05000000000000000000" pitchFamily="2" charset="2"/>
              <a:buChar char="§"/>
            </a:pPr>
            <a:r>
              <a:rPr lang="en-GB" sz="1600" dirty="0">
                <a:latin typeface="Arial" panose="020B0604020202020204" pitchFamily="34" charset="0"/>
                <a:cs typeface="Arial" panose="020B0604020202020204" pitchFamily="34" charset="0"/>
              </a:rPr>
              <a:t>If any child (under 18) discloses to a regulated professional that they have had FGM, or if a professional observes that she has had FGM, they must report to the police, using the 101 non-emergency number </a:t>
            </a:r>
          </a:p>
          <a:p>
            <a:pPr marL="285750" indent="-285750" algn="just">
              <a:spcBef>
                <a:spcPts val="1000"/>
              </a:spcBef>
              <a:buClr>
                <a:schemeClr val="accent1"/>
              </a:buClr>
              <a:buSzPct val="80000"/>
              <a:buFont typeface="Wingdings" panose="05000000000000000000" pitchFamily="2" charset="2"/>
              <a:buChar char="§"/>
            </a:pPr>
            <a:r>
              <a:rPr lang="en-GB" sz="1600" dirty="0">
                <a:latin typeface="Arial" panose="020B0604020202020204" pitchFamily="34" charset="0"/>
                <a:cs typeface="Arial" panose="020B0604020202020204" pitchFamily="34" charset="0"/>
              </a:rPr>
              <a:t>Regulated professionals are health workers, teachers, social workers (regulated by the Professional Standards Authority)</a:t>
            </a:r>
          </a:p>
          <a:p>
            <a:pPr marL="285750" indent="-285750" algn="just">
              <a:spcBef>
                <a:spcPts val="1000"/>
              </a:spcBef>
              <a:buClr>
                <a:schemeClr val="accent1"/>
              </a:buClr>
              <a:buSzPct val="80000"/>
              <a:buFont typeface="Wingdings" panose="05000000000000000000" pitchFamily="2" charset="2"/>
              <a:buChar char="§"/>
            </a:pPr>
            <a:r>
              <a:rPr lang="en-GB" sz="1600" dirty="0">
                <a:latin typeface="Arial" panose="020B0604020202020204" pitchFamily="34" charset="0"/>
                <a:cs typeface="Arial" panose="020B0604020202020204" pitchFamily="34" charset="0"/>
              </a:rPr>
              <a:t>Complying with the duty does not breach any confidentiality requirement or other restriction on disclosure </a:t>
            </a:r>
          </a:p>
          <a:p>
            <a:pPr marL="285750" indent="-285750" algn="just">
              <a:spcBef>
                <a:spcPts val="1000"/>
              </a:spcBef>
              <a:buClr>
                <a:schemeClr val="accent1"/>
              </a:buClr>
              <a:buSzPct val="80000"/>
              <a:buFont typeface="Wingdings" panose="05000000000000000000" pitchFamily="2" charset="2"/>
              <a:buChar char="§"/>
            </a:pPr>
            <a:r>
              <a:rPr lang="en-GB" sz="1600" dirty="0">
                <a:latin typeface="Arial" panose="020B0604020202020204" pitchFamily="34" charset="0"/>
                <a:cs typeface="Arial" panose="020B0604020202020204" pitchFamily="34" charset="0"/>
              </a:rPr>
              <a:t>For teachers and social workers, there are no circumstances in which you should be examining a girl. the teacher must make a report under the duty, but should not conduct any further examination of the child.</a:t>
            </a:r>
          </a:p>
          <a:p>
            <a:pPr marL="285750" indent="-285750" algn="just">
              <a:spcBef>
                <a:spcPts val="1000"/>
              </a:spcBef>
              <a:buClr>
                <a:schemeClr val="accent1"/>
              </a:buClr>
              <a:buSzPct val="80000"/>
              <a:buFont typeface="Wingdings" panose="05000000000000000000" pitchFamily="2" charset="2"/>
              <a:buChar char="§"/>
            </a:pPr>
            <a:r>
              <a:rPr lang="en-GB" sz="1600" b="1" dirty="0">
                <a:latin typeface="Arial" panose="020B0604020202020204" pitchFamily="34" charset="0"/>
                <a:cs typeface="Arial" panose="020B0604020202020204" pitchFamily="34" charset="0"/>
              </a:rPr>
              <a:t>It is recommended that you make a report orally by calling 101, the single non-emergency number</a:t>
            </a:r>
          </a:p>
          <a:p>
            <a:pPr marL="342900" indent="-342900" algn="just">
              <a:spcBef>
                <a:spcPts val="1000"/>
              </a:spcBef>
              <a:buClr>
                <a:schemeClr val="accent1"/>
              </a:buClr>
              <a:buSzPct val="80000"/>
              <a:buFont typeface="Wingdings 3" charset="2"/>
              <a:buChar char=""/>
            </a:pPr>
            <a:endParaRPr lang="en-GB" sz="16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AC5265DD-0117-4A71-A45A-A5F186632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539195"/>
            <a:ext cx="1012024" cy="76816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FAB220B0-6AA0-4702-8669-1BFCA545E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4694" y="539195"/>
            <a:ext cx="1909419" cy="28493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199" y="807868"/>
            <a:ext cx="7421420" cy="497149"/>
          </a:xfrm>
        </p:spPr>
        <p:txBody>
          <a:bodyPr>
            <a:noAutofit/>
          </a:bodyPr>
          <a:lstStyle/>
          <a:p>
            <a:pPr algn="ctr"/>
            <a:r>
              <a:rPr lang="en-GB" sz="2800" b="1" dirty="0">
                <a:solidFill>
                  <a:srgbClr val="0070C0"/>
                </a:solidFill>
                <a:latin typeface="Arial" panose="020B0604020202020204" pitchFamily="34" charset="0"/>
                <a:cs typeface="Arial" panose="020B0604020202020204" pitchFamily="34" charset="0"/>
              </a:rPr>
              <a:t>FGM Protection Orders </a:t>
            </a:r>
          </a:p>
        </p:txBody>
      </p:sp>
      <p:sp>
        <p:nvSpPr>
          <p:cNvPr id="3" name="Content Placeholder 2"/>
          <p:cNvSpPr>
            <a:spLocks noGrp="1"/>
          </p:cNvSpPr>
          <p:nvPr>
            <p:ph idx="1"/>
          </p:nvPr>
        </p:nvSpPr>
        <p:spPr>
          <a:xfrm>
            <a:off x="1074198" y="1305018"/>
            <a:ext cx="8046137" cy="5364342"/>
          </a:xfrm>
        </p:spPr>
        <p:txBody>
          <a:bodyPr>
            <a:normAutofit/>
          </a:bodyPr>
          <a:lstStyle/>
          <a:p>
            <a:pPr marL="305435" indent="-305435" algn="just"/>
            <a:r>
              <a:rPr lang="en-GB" sz="1300" dirty="0">
                <a:latin typeface="Arial" panose="020B0604020202020204" pitchFamily="34" charset="0"/>
                <a:cs typeface="Arial" panose="020B0604020202020204" pitchFamily="34" charset="0"/>
              </a:rPr>
              <a:t>An FGM Protection Order offers the means of protecting victims or potential victims from FGM under the civil law. Applications for an FGM Protection Order can be made by the girl/woman or relevant third party </a:t>
            </a:r>
          </a:p>
          <a:p>
            <a:pPr marL="305435" indent="-305435" algn="just"/>
            <a:r>
              <a:rPr lang="en-GB" sz="1300" dirty="0">
                <a:latin typeface="Arial" panose="020B0604020202020204" pitchFamily="34" charset="0"/>
                <a:cs typeface="Arial" panose="020B0604020202020204" pitchFamily="34" charset="0"/>
              </a:rPr>
              <a:t>FGMPO can contain restrictions or other requirements to protect the victim such as surrendering her passport and travel documents</a:t>
            </a:r>
          </a:p>
          <a:p>
            <a:pPr marL="305435" indent="-305435" algn="just"/>
            <a:r>
              <a:rPr lang="en-GB" sz="1300" dirty="0">
                <a:latin typeface="Arial" panose="020B0604020202020204" pitchFamily="34" charset="0"/>
                <a:cs typeface="Arial" panose="020B0604020202020204" pitchFamily="34" charset="0"/>
              </a:rPr>
              <a:t>Breach of FGMPO would be a criminal offence with maximum 5-year imprisonment or civil breach carrying a 2 years imprisonment</a:t>
            </a:r>
          </a:p>
          <a:p>
            <a:pPr marL="305435" indent="-305435" algn="just"/>
            <a:r>
              <a:rPr lang="en-GB" sz="1300" b="1" dirty="0">
                <a:latin typeface="Arial" panose="020B0604020202020204" pitchFamily="34" charset="0"/>
                <a:cs typeface="Arial" panose="020B0604020202020204" pitchFamily="34" charset="0"/>
              </a:rPr>
              <a:t>Applications for FGM Protection Orders are dealt with by the family court </a:t>
            </a:r>
          </a:p>
          <a:p>
            <a:pPr marL="305435" indent="-305435" algn="just"/>
            <a:r>
              <a:rPr lang="en-US" sz="1300" dirty="0">
                <a:latin typeface="Arial" panose="020B0604020202020204" pitchFamily="34" charset="0"/>
                <a:cs typeface="Arial" panose="020B0604020202020204" pitchFamily="34" charset="0"/>
              </a:rPr>
              <a:t>The person completing the application should read the guidance first. see FGM700 (guidance on https://formfinder.hmctsformfinder.justice.gov.uk/fgm700-eng.pdf). This guidance is available in Amharic, Arabic, English, Farsi, French, Somali, Swahili, Tigrinya, Turkish, Urdu and Welsh.</a:t>
            </a:r>
            <a:endParaRPr lang="en-GB" sz="1300" dirty="0">
              <a:latin typeface="Arial" panose="020B0604020202020204" pitchFamily="34" charset="0"/>
              <a:cs typeface="Arial" panose="020B0604020202020204" pitchFamily="34" charset="0"/>
            </a:endParaRPr>
          </a:p>
          <a:p>
            <a:pPr marL="305435" indent="-305435" algn="just"/>
            <a:endParaRPr lang="en-GB" sz="1300" b="1" dirty="0">
              <a:latin typeface="Arial" panose="020B0604020202020204" pitchFamily="34" charset="0"/>
              <a:cs typeface="Arial" panose="020B0604020202020204" pitchFamily="34" charset="0"/>
            </a:endParaRPr>
          </a:p>
          <a:p>
            <a:pPr marL="305435" indent="-305435" algn="just"/>
            <a:r>
              <a:rPr lang="en-US" sz="1300" dirty="0">
                <a:latin typeface="Arial" panose="020B0604020202020204" pitchFamily="34" charset="0"/>
                <a:cs typeface="Arial" panose="020B0604020202020204" pitchFamily="34" charset="0"/>
              </a:rPr>
              <a:t>Where an application is being made by the person to be protected (with or without legal representation) or a local authority, form FGM001</a:t>
            </a:r>
          </a:p>
          <a:p>
            <a:pPr marL="305435" indent="-305435" algn="just"/>
            <a:r>
              <a:rPr lang="en-US" sz="1300" dirty="0">
                <a:latin typeface="Arial" panose="020B0604020202020204" pitchFamily="34" charset="0"/>
                <a:cs typeface="Arial" panose="020B0604020202020204" pitchFamily="34" charset="0"/>
              </a:rPr>
              <a:t>If an application is being made on behalf of someone else, the court’s permission to apply will be needed and so form FGM006 should be used</a:t>
            </a:r>
            <a:r>
              <a:rPr lang="en-GB" sz="1300" b="1" dirty="0">
                <a:latin typeface="Arial" panose="020B0604020202020204" pitchFamily="34" charset="0"/>
                <a:cs typeface="Arial" panose="020B0604020202020204" pitchFamily="34" charset="0"/>
              </a:rPr>
              <a:t> </a:t>
            </a:r>
          </a:p>
          <a:p>
            <a:pPr marL="0" indent="0" algn="just">
              <a:buNone/>
            </a:pPr>
            <a:endParaRPr lang="en-GB" sz="1200" dirty="0">
              <a:latin typeface="Arial" panose="020B0604020202020204" pitchFamily="34"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19E1A199-8202-42DC-85D4-2F90932B4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536854"/>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A967EAD9-B899-464F-8FB1-FF42AFC35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6318" y="747828"/>
            <a:ext cx="2068071" cy="3086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29FE-BF88-4F03-B3D5-F543396F2F6A}"/>
              </a:ext>
            </a:extLst>
          </p:cNvPr>
          <p:cNvSpPr>
            <a:spLocks noGrp="1"/>
          </p:cNvSpPr>
          <p:nvPr>
            <p:ph type="title"/>
          </p:nvPr>
        </p:nvSpPr>
        <p:spPr/>
        <p:txBody>
          <a:bodyPr>
            <a:normAutofit/>
          </a:bodyPr>
          <a:lstStyle/>
          <a:p>
            <a:pPr algn="ctr"/>
            <a:r>
              <a:rPr lang="en-US" sz="2800" b="1" dirty="0">
                <a:solidFill>
                  <a:srgbClr val="0070C0"/>
                </a:solidFill>
                <a:latin typeface="Arial" panose="020B0604020202020204" pitchFamily="34" charset="0"/>
                <a:cs typeface="Arial" panose="020B0604020202020204" pitchFamily="34" charset="0"/>
              </a:rPr>
              <a:t>RISK AND IMPACT OF COVID 19 </a:t>
            </a:r>
          </a:p>
        </p:txBody>
      </p:sp>
      <p:sp>
        <p:nvSpPr>
          <p:cNvPr id="3" name="Content Placeholder 2">
            <a:extLst>
              <a:ext uri="{FF2B5EF4-FFF2-40B4-BE49-F238E27FC236}">
                <a16:creationId xmlns:a16="http://schemas.microsoft.com/office/drawing/2014/main" id="{38E162BE-C222-42FE-9852-941BE7718967}"/>
              </a:ext>
            </a:extLst>
          </p:cNvPr>
          <p:cNvSpPr>
            <a:spLocks noGrp="1"/>
          </p:cNvSpPr>
          <p:nvPr>
            <p:ph idx="1"/>
          </p:nvPr>
        </p:nvSpPr>
        <p:spPr>
          <a:xfrm>
            <a:off x="581192" y="1997476"/>
            <a:ext cx="11029616" cy="3906852"/>
          </a:xfrm>
        </p:spPr>
        <p:txBody>
          <a:bodyPr>
            <a:normAutofit lnSpcReduction="10000"/>
          </a:bodyPr>
          <a:lstStyle/>
          <a:p>
            <a:pPr marL="0" indent="0">
              <a:buNone/>
            </a:pPr>
            <a:endParaRPr lang="en-US" sz="12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FGM support services are not considered as a medical emergency and a lot of facilities are closed and will remain so for at least several more weeks. Medical staff have rightly been re-allocated to overcome the COVID-19 outbreak or encouraged to avoid any non-urgent medical care for now. As a result, many FGM survivors and women in general are left without any access to needed medical care</a:t>
            </a:r>
          </a:p>
          <a:p>
            <a:pPr marL="0" indent="0">
              <a:buNone/>
            </a:pPr>
            <a:r>
              <a:rPr lang="en-US" sz="1200" dirty="0">
                <a:latin typeface="Arial" panose="020B0604020202020204" pitchFamily="34" charset="0"/>
                <a:cs typeface="Arial" panose="020B0604020202020204" pitchFamily="34" charset="0"/>
              </a:rPr>
              <a:t>Being locked down at home is exposing girls to a greater risk of undergoing FGM as the procedures are usually carried out during school holidays and the lockdown is being an opportune time for the procedure to be carried out in the home with ample time for healing</a:t>
            </a:r>
          </a:p>
          <a:p>
            <a:pPr marL="0" indent="0">
              <a:buNone/>
            </a:pPr>
            <a:r>
              <a:rPr lang="en-US" sz="1200" dirty="0">
                <a:latin typeface="Arial" panose="020B0604020202020204" pitchFamily="34" charset="0"/>
                <a:cs typeface="Arial" panose="020B0604020202020204" pitchFamily="34" charset="0"/>
              </a:rPr>
              <a:t>According to the United Nations Population Fund (UNFPA), the COVID-19 pandemic will result in an additional 2 million</a:t>
            </a:r>
            <a:r>
              <a:rPr lang="en-US" sz="1200" u="sng"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cases of FGM over the next decade, which would have been avoided had there been no outbreak</a:t>
            </a:r>
          </a:p>
          <a:p>
            <a:pPr marL="0" indent="0">
              <a:buNone/>
            </a:pPr>
            <a:r>
              <a:rPr lang="en-US" sz="1200" dirty="0">
                <a:latin typeface="Arial" panose="020B0604020202020204" pitchFamily="34" charset="0"/>
                <a:cs typeface="Arial" panose="020B0604020202020204" pitchFamily="34" charset="0"/>
              </a:rPr>
              <a:t>Due to disruptions caused by COVID-19, UNFPA anticipates a third reduction in the progress towards ending FGM by 2030</a:t>
            </a:r>
          </a:p>
          <a:p>
            <a:r>
              <a:rPr lang="en-US" sz="1200" dirty="0">
                <a:latin typeface="Arial" panose="020B0604020202020204" pitchFamily="34" charset="0"/>
                <a:cs typeface="Arial" panose="020B0604020202020204" pitchFamily="34" charset="0"/>
              </a:rPr>
              <a:t>Reduced protection for girls from affected communities </a:t>
            </a:r>
          </a:p>
          <a:p>
            <a:r>
              <a:rPr lang="en-US" sz="1200" dirty="0">
                <a:latin typeface="Arial" panose="020B0604020202020204" pitchFamily="34" charset="0"/>
                <a:cs typeface="Arial" panose="020B0604020202020204" pitchFamily="34" charset="0"/>
              </a:rPr>
              <a:t> Limited access to psychological support; leading to a possible increase in survivors with mental health needs </a:t>
            </a:r>
          </a:p>
          <a:p>
            <a:r>
              <a:rPr lang="en-US" sz="1200" dirty="0">
                <a:latin typeface="Arial" panose="020B0604020202020204" pitchFamily="34" charset="0"/>
                <a:cs typeface="Arial" panose="020B0604020202020204" pitchFamily="34" charset="0"/>
              </a:rPr>
              <a:t> Reduced access to specialist services for survivors   </a:t>
            </a:r>
          </a:p>
          <a:p>
            <a:r>
              <a:rPr lang="en-US" sz="1200" dirty="0">
                <a:latin typeface="Arial" panose="020B0604020202020204" pitchFamily="34" charset="0"/>
                <a:cs typeface="Arial" panose="020B0604020202020204" pitchFamily="34" charset="0"/>
              </a:rPr>
              <a:t>Increased risk of girls potentially being cut in the UK</a:t>
            </a:r>
          </a:p>
          <a:p>
            <a:pPr marL="0" indent="0">
              <a:buNone/>
            </a:pPr>
            <a:endParaRPr lang="en-US" sz="1200" dirty="0">
              <a:latin typeface="Arial" panose="020B0604020202020204" pitchFamily="34" charset="0"/>
              <a:cs typeface="Arial" panose="020B0604020202020204" pitchFamily="34" charset="0"/>
            </a:endParaRPr>
          </a:p>
          <a:p>
            <a:pPr marL="0" indent="0">
              <a:buNone/>
            </a:pPr>
            <a:endParaRPr lang="en-US" sz="1200" dirty="0">
              <a:latin typeface="Arial" panose="020B0604020202020204" pitchFamily="34" charset="0"/>
              <a:cs typeface="Arial" panose="020B0604020202020204" pitchFamily="34" charset="0"/>
            </a:endParaRPr>
          </a:p>
        </p:txBody>
      </p:sp>
      <p:pic>
        <p:nvPicPr>
          <p:cNvPr id="5" name="Picture 4" descr="A close up of a sign&#10;&#10;Description automatically generated">
            <a:extLst>
              <a:ext uri="{FF2B5EF4-FFF2-40B4-BE49-F238E27FC236}">
                <a16:creationId xmlns:a16="http://schemas.microsoft.com/office/drawing/2014/main" id="{DE644834-D3C6-4395-9738-7BA97B2B3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523489"/>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DC64761-47AB-4F56-8F6B-CF51D7211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1702" y="706306"/>
            <a:ext cx="2668274" cy="398182"/>
          </a:xfrm>
          <a:prstGeom prst="rect">
            <a:avLst/>
          </a:prstGeom>
        </p:spPr>
      </p:pic>
    </p:spTree>
    <p:extLst>
      <p:ext uri="{BB962C8B-B14F-4D97-AF65-F5344CB8AC3E}">
        <p14:creationId xmlns:p14="http://schemas.microsoft.com/office/powerpoint/2010/main" val="1186121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0328-F91B-4AB1-BC4A-912C3C505C51}"/>
              </a:ext>
            </a:extLst>
          </p:cNvPr>
          <p:cNvSpPr>
            <a:spLocks noGrp="1"/>
          </p:cNvSpPr>
          <p:nvPr>
            <p:ph type="title"/>
          </p:nvPr>
        </p:nvSpPr>
        <p:spPr>
          <a:xfrm>
            <a:off x="665824" y="668006"/>
            <a:ext cx="10944983" cy="441704"/>
          </a:xfrm>
        </p:spPr>
        <p:txBody>
          <a:bodyPr>
            <a:noAutofit/>
          </a:bodyPr>
          <a:lstStyle/>
          <a:p>
            <a:pPr algn="ctr"/>
            <a:r>
              <a:rPr lang="en-US" sz="2800" b="1" dirty="0">
                <a:solidFill>
                  <a:srgbClr val="0070C0"/>
                </a:solidFill>
                <a:latin typeface="Arial" panose="020B0604020202020204" pitchFamily="34" charset="0"/>
                <a:cs typeface="Arial" panose="020B0604020202020204" pitchFamily="34" charset="0"/>
              </a:rPr>
              <a:t>WHAT can be DONE to support?</a:t>
            </a:r>
          </a:p>
        </p:txBody>
      </p:sp>
      <p:sp>
        <p:nvSpPr>
          <p:cNvPr id="3" name="Content Placeholder 2">
            <a:extLst>
              <a:ext uri="{FF2B5EF4-FFF2-40B4-BE49-F238E27FC236}">
                <a16:creationId xmlns:a16="http://schemas.microsoft.com/office/drawing/2014/main" id="{5B4898B3-2434-4A72-ACAE-73AEFEE28236}"/>
              </a:ext>
            </a:extLst>
          </p:cNvPr>
          <p:cNvSpPr>
            <a:spLocks noGrp="1"/>
          </p:cNvSpPr>
          <p:nvPr>
            <p:ph idx="1"/>
          </p:nvPr>
        </p:nvSpPr>
        <p:spPr>
          <a:xfrm>
            <a:off x="665824" y="1233995"/>
            <a:ext cx="10944984" cy="4741355"/>
          </a:xfrm>
        </p:spPr>
        <p:txBody>
          <a:bodyPr>
            <a:normAutofit fontScale="92500" lnSpcReduction="10000"/>
          </a:bodyPr>
          <a:lstStyle/>
          <a:p>
            <a:pPr marL="0" indent="0">
              <a:buNone/>
            </a:pPr>
            <a:endParaRPr lang="en-US" dirty="0"/>
          </a:p>
          <a:p>
            <a:r>
              <a:rPr lang="en-US" dirty="0">
                <a:latin typeface="Arial" panose="020B0604020202020204" pitchFamily="34" charset="0"/>
                <a:cs typeface="Arial" panose="020B0604020202020204" pitchFamily="34" charset="0"/>
              </a:rPr>
              <a:t>Women currently have virtual access to counselling and advocacy support via the NHS FGM support clinics; however, non-urgent physical health needs are not being met during COVID-19 due to government guidance </a:t>
            </a:r>
          </a:p>
          <a:p>
            <a:r>
              <a:rPr lang="en-US" dirty="0">
                <a:latin typeface="Arial" panose="020B0604020202020204" pitchFamily="34" charset="0"/>
                <a:cs typeface="Arial" panose="020B0604020202020204" pitchFamily="34" charset="0"/>
              </a:rPr>
              <a:t>FGMPO's can still be obtained during the pandemic</a:t>
            </a:r>
          </a:p>
          <a:p>
            <a:r>
              <a:rPr lang="en-US" dirty="0">
                <a:latin typeface="Arial" panose="020B0604020202020204" pitchFamily="34" charset="0"/>
                <a:cs typeface="Arial" panose="020B0604020202020204" pitchFamily="34" charset="0"/>
              </a:rPr>
              <a:t>If schools have had any concerns for girls prior to closures, contact children social care for advice; and keep these students on the radar for when the school re-opens</a:t>
            </a:r>
          </a:p>
          <a:p>
            <a:r>
              <a:rPr lang="en-US" dirty="0">
                <a:latin typeface="Arial" panose="020B0604020202020204" pitchFamily="34" charset="0"/>
                <a:cs typeface="Arial" panose="020B0604020202020204" pitchFamily="34" charset="0"/>
              </a:rPr>
              <a:t>Supporting community-based women and youth groups in identifying girls at risk of female genital mutilation </a:t>
            </a:r>
          </a:p>
          <a:p>
            <a:r>
              <a:rPr lang="en-US" dirty="0">
                <a:latin typeface="Arial" panose="020B0604020202020204" pitchFamily="34" charset="0"/>
                <a:cs typeface="Arial" panose="020B0604020202020204" pitchFamily="34" charset="0"/>
              </a:rPr>
              <a:t>Raising awareness about their increased vulnerability and </a:t>
            </a:r>
            <a:r>
              <a:rPr lang="en-US" dirty="0" err="1">
                <a:latin typeface="Arial" panose="020B0604020202020204" pitchFamily="34" charset="0"/>
                <a:cs typeface="Arial" panose="020B0604020202020204" pitchFamily="34" charset="0"/>
              </a:rPr>
              <a:t>marginalisation</a:t>
            </a:r>
            <a:r>
              <a:rPr lang="en-US" dirty="0">
                <a:latin typeface="Arial" panose="020B0604020202020204" pitchFamily="34" charset="0"/>
                <a:cs typeface="Arial" panose="020B0604020202020204" pitchFamily="34" charset="0"/>
              </a:rPr>
              <a:t> as a result of the pandemic is one way to adapt community-based surveillance systems</a:t>
            </a:r>
          </a:p>
          <a:p>
            <a:r>
              <a:rPr lang="en-US" dirty="0">
                <a:latin typeface="Arial" panose="020B0604020202020204" pitchFamily="34" charset="0"/>
                <a:cs typeface="Arial" panose="020B0604020202020204" pitchFamily="34" charset="0"/>
              </a:rPr>
              <a:t>Prioritise strengthening the response capacity of national hotlines to increase remote access to mental health and psychosocial, legal support, and safety planning opportunities with trained service providers </a:t>
            </a:r>
          </a:p>
          <a:p>
            <a:r>
              <a:rPr lang="en-US" dirty="0">
                <a:latin typeface="Arial" panose="020B0604020202020204" pitchFamily="34" charset="0"/>
                <a:cs typeface="Arial" panose="020B0604020202020204" pitchFamily="34" charset="0"/>
              </a:rPr>
              <a:t>Ensure female genital mutilation referral pathways and information are updated and disseminated regularly</a:t>
            </a:r>
          </a:p>
          <a:p>
            <a:r>
              <a:rPr lang="en-US" dirty="0">
                <a:latin typeface="Arial" panose="020B0604020202020204" pitchFamily="34" charset="0"/>
                <a:cs typeface="Arial" panose="020B0604020202020204" pitchFamily="34" charset="0"/>
              </a:rPr>
              <a:t>Communities must come together in response to COVID-19. If you are concerned about a girl or vulnerable adult, contact your local children’s social care team or the police. In an emergency, always contact 999 </a:t>
            </a:r>
          </a:p>
          <a:p>
            <a:endParaRPr lang="en-US" dirty="0">
              <a:latin typeface="Arial" panose="020B0604020202020204" pitchFamily="34" charset="0"/>
              <a:cs typeface="Arial" panose="020B0604020202020204" pitchFamily="34" charset="0"/>
            </a:endParaRPr>
          </a:p>
          <a:p>
            <a:endParaRPr lang="en-US" dirty="0"/>
          </a:p>
        </p:txBody>
      </p:sp>
      <p:pic>
        <p:nvPicPr>
          <p:cNvPr id="5" name="Picture 4" descr="A close up of a sign&#10;&#10;Description automatically generated">
            <a:extLst>
              <a:ext uri="{FF2B5EF4-FFF2-40B4-BE49-F238E27FC236}">
                <a16:creationId xmlns:a16="http://schemas.microsoft.com/office/drawing/2014/main" id="{8FD771E4-7591-41C0-8C89-3E724A169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465832"/>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0240519A-B18F-4CEC-A324-4DB636DEE9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1299" y="661885"/>
            <a:ext cx="1648677" cy="246029"/>
          </a:xfrm>
          <a:prstGeom prst="rect">
            <a:avLst/>
          </a:prstGeom>
        </p:spPr>
      </p:pic>
    </p:spTree>
    <p:extLst>
      <p:ext uri="{BB962C8B-B14F-4D97-AF65-F5344CB8AC3E}">
        <p14:creationId xmlns:p14="http://schemas.microsoft.com/office/powerpoint/2010/main" val="1879012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ChangeArrowheads="1"/>
          </p:cNvSpPr>
          <p:nvPr>
            <p:ph type="title"/>
          </p:nvPr>
        </p:nvSpPr>
        <p:spPr>
          <a:xfrm>
            <a:off x="581193" y="702156"/>
            <a:ext cx="6540462" cy="1013800"/>
          </a:xfrm>
        </p:spPr>
        <p:txBody>
          <a:bodyPr vert="horz" lIns="91440" tIns="45720" rIns="91440" bIns="45720" rtlCol="0" anchor="b">
            <a:normAutofit/>
          </a:bodyPr>
          <a:lstStyle/>
          <a:p>
            <a:r>
              <a:rPr lang="en-US" sz="2800" b="1" kern="1200" cap="all" dirty="0">
                <a:solidFill>
                  <a:schemeClr val="tx2"/>
                </a:solidFill>
                <a:latin typeface="Arial" panose="020B0604020202020204" pitchFamily="34" charset="0"/>
                <a:cs typeface="Arial" panose="020B0604020202020204" pitchFamily="34" charset="0"/>
              </a:rPr>
              <a:t>PRESENTED BY                                                                                               </a:t>
            </a:r>
          </a:p>
        </p:txBody>
      </p:sp>
      <p:sp>
        <p:nvSpPr>
          <p:cNvPr id="137" name="Rectangle 13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Content Placeholder 2"/>
          <p:cNvSpPr txBox="1">
            <a:spLocks/>
          </p:cNvSpPr>
          <p:nvPr/>
        </p:nvSpPr>
        <p:spPr>
          <a:xfrm>
            <a:off x="581194" y="1896533"/>
            <a:ext cx="6309003" cy="3962266"/>
          </a:xfrm>
          <a:prstGeom prst="rect">
            <a:avLst/>
          </a:prstGeom>
        </p:spPr>
        <p:txBody>
          <a:bodyPr vert="horz" lIns="91440" tIns="45720" rIns="91440" bIns="45720" rtlCol="0" anchor="ctr">
            <a:normAutofit/>
          </a:bodyPr>
          <a:lstStyle/>
          <a:p>
            <a:pPr marL="342900" indent="-342900" defTabSz="457200">
              <a:spcBef>
                <a:spcPct val="20000"/>
              </a:spcBef>
              <a:spcAft>
                <a:spcPts val="600"/>
              </a:spcAft>
              <a:buClr>
                <a:schemeClr val="accent1"/>
              </a:buClr>
              <a:buSzPct val="92000"/>
              <a:buFont typeface="Wingdings 2" panose="05020102010507070707" pitchFamily="18" charset="2"/>
              <a:buChar char=""/>
              <a:defRPr/>
            </a:pPr>
            <a:r>
              <a:rPr lang="en-US" dirty="0">
                <a:solidFill>
                  <a:schemeClr val="tx2"/>
                </a:solidFill>
                <a:latin typeface="Arial" panose="020B0604020202020204" pitchFamily="34" charset="0"/>
                <a:cs typeface="Arial" panose="020B0604020202020204" pitchFamily="34" charset="0"/>
              </a:rPr>
              <a:t>Name: Nene Ojoawo</a:t>
            </a:r>
          </a:p>
          <a:p>
            <a:pPr marL="342900" indent="-342900" defTabSz="457200">
              <a:spcBef>
                <a:spcPct val="20000"/>
              </a:spcBef>
              <a:spcAft>
                <a:spcPts val="600"/>
              </a:spcAft>
              <a:buClr>
                <a:schemeClr val="accent1"/>
              </a:buClr>
              <a:buSzPct val="92000"/>
              <a:buFont typeface="Wingdings 2" panose="05020102010507070707" pitchFamily="18" charset="2"/>
              <a:buChar char=""/>
              <a:defRPr/>
            </a:pPr>
            <a:r>
              <a:rPr lang="en-US" dirty="0">
                <a:solidFill>
                  <a:schemeClr val="tx2"/>
                </a:solidFill>
                <a:latin typeface="Arial" panose="020B0604020202020204" pitchFamily="34" charset="0"/>
                <a:cs typeface="Arial" panose="020B0604020202020204" pitchFamily="34" charset="0"/>
              </a:rPr>
              <a:t>Role: FGM Project Coordinator for Coventry Haven Women’ Aids </a:t>
            </a:r>
          </a:p>
          <a:p>
            <a:pPr marL="342900" indent="-342900" defTabSz="457200">
              <a:spcBef>
                <a:spcPct val="20000"/>
              </a:spcBef>
              <a:spcAft>
                <a:spcPts val="600"/>
              </a:spcAft>
              <a:buClr>
                <a:schemeClr val="accent1"/>
              </a:buClr>
              <a:buSzPct val="92000"/>
              <a:buFont typeface="Wingdings 2" panose="05020102010507070707" pitchFamily="18" charset="2"/>
              <a:buChar char=""/>
              <a:defRPr/>
            </a:pPr>
            <a:r>
              <a:rPr lang="en-US" dirty="0">
                <a:solidFill>
                  <a:schemeClr val="tx2"/>
                </a:solidFill>
                <a:latin typeface="Arial" panose="020B0604020202020204" pitchFamily="34" charset="0"/>
                <a:cs typeface="Arial" panose="020B0604020202020204" pitchFamily="34" charset="0"/>
              </a:rPr>
              <a:t>Project funded by West Midlands PCC</a:t>
            </a:r>
          </a:p>
          <a:p>
            <a:pPr marL="342900" indent="-342900" defTabSz="457200">
              <a:spcBef>
                <a:spcPct val="20000"/>
              </a:spcBef>
              <a:spcAft>
                <a:spcPts val="600"/>
              </a:spcAft>
              <a:buClr>
                <a:schemeClr val="accent1"/>
              </a:buClr>
              <a:buSzPct val="92000"/>
              <a:buFont typeface="Wingdings 2" panose="05020102010507070707" pitchFamily="18" charset="2"/>
              <a:buChar char=""/>
              <a:defRPr/>
            </a:pPr>
            <a:r>
              <a:rPr lang="en-US" dirty="0">
                <a:solidFill>
                  <a:schemeClr val="tx2"/>
                </a:solidFill>
                <a:latin typeface="Arial" panose="020B0604020202020204" pitchFamily="34" charset="0"/>
                <a:cs typeface="Arial" panose="020B0604020202020204" pitchFamily="34" charset="0"/>
              </a:rPr>
              <a:t>Expectation of today</a:t>
            </a:r>
          </a:p>
          <a:p>
            <a:pPr marL="342900" indent="-342900" defTabSz="457200">
              <a:spcBef>
                <a:spcPct val="20000"/>
              </a:spcBef>
              <a:spcAft>
                <a:spcPts val="600"/>
              </a:spcAft>
              <a:buClr>
                <a:schemeClr val="accent1"/>
              </a:buClr>
              <a:buSzPct val="92000"/>
              <a:buFont typeface="Wingdings 2" panose="05020102010507070707" pitchFamily="18" charset="2"/>
              <a:buChar char=""/>
              <a:defRPr/>
            </a:pPr>
            <a:endParaRPr lang="en-US" dirty="0">
              <a:solidFill>
                <a:schemeClr val="tx2"/>
              </a:solidFill>
            </a:endParaRPr>
          </a:p>
        </p:txBody>
      </p:sp>
      <p:pic>
        <p:nvPicPr>
          <p:cNvPr id="1026" name="Picture 2" descr="http://www.lifepathshala.com/images/packImages/icebreaker.jpg"/>
          <p:cNvPicPr>
            <a:picLocks noChangeAspect="1" noChangeArrowheads="1"/>
          </p:cNvPicPr>
          <p:nvPr/>
        </p:nvPicPr>
        <p:blipFill rotWithShape="1">
          <a:blip r:embed="rId2">
            <a:extLst>
              <a:ext uri="{28A0092B-C50C-407E-A947-70E740481C1C}">
                <a14:useLocalDpi xmlns:a14="http://schemas.microsoft.com/office/drawing/2010/main" val="0"/>
              </a:ext>
            </a:extLst>
          </a:blip>
          <a:stretch/>
        </p:blipFill>
        <p:spPr bwMode="auto">
          <a:xfrm>
            <a:off x="7773032" y="3589867"/>
            <a:ext cx="3636092" cy="27270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logo&#10;&#10;Description automatically generated">
            <a:extLst>
              <a:ext uri="{FF2B5EF4-FFF2-40B4-BE49-F238E27FC236}">
                <a16:creationId xmlns:a16="http://schemas.microsoft.com/office/drawing/2014/main" id="{A1332681-4029-4A2A-A24B-01B639FE8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400" y="613084"/>
            <a:ext cx="1766895" cy="557967"/>
          </a:xfrm>
          <a:prstGeom prst="rect">
            <a:avLst/>
          </a:prstGeom>
        </p:spPr>
      </p:pic>
      <p:pic>
        <p:nvPicPr>
          <p:cNvPr id="8" name="Picture 7" descr="A close up of a sign&#10;&#10;Description automatically generated">
            <a:extLst>
              <a:ext uri="{FF2B5EF4-FFF2-40B4-BE49-F238E27FC236}">
                <a16:creationId xmlns:a16="http://schemas.microsoft.com/office/drawing/2014/main" id="{8507425F-807D-4A1E-BCBE-0440F07ECA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98783" y="541064"/>
            <a:ext cx="1012024" cy="768163"/>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id="{A6287AD3-1432-4ABA-AF47-EFB5DF5BBD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6709" y="628407"/>
            <a:ext cx="1766830" cy="26366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3390" y="357166"/>
            <a:ext cx="7549643" cy="850197"/>
          </a:xfrm>
        </p:spPr>
        <p:txBody>
          <a:bodyPr>
            <a:normAutofit/>
          </a:bodyPr>
          <a:lstStyle/>
          <a:p>
            <a:pPr algn="ctr"/>
            <a:r>
              <a:rPr lang="en-US" sz="2800" b="1" dirty="0">
                <a:solidFill>
                  <a:srgbClr val="0070C0"/>
                </a:solidFill>
                <a:latin typeface="Arial" panose="020B0604020202020204" pitchFamily="34" charset="0"/>
                <a:cs typeface="Arial" panose="020B0604020202020204" pitchFamily="34" charset="0"/>
              </a:rPr>
              <a:t>Key messages</a:t>
            </a:r>
          </a:p>
        </p:txBody>
      </p:sp>
      <p:sp>
        <p:nvSpPr>
          <p:cNvPr id="3" name="Content Placeholder 2"/>
          <p:cNvSpPr>
            <a:spLocks noGrp="1"/>
          </p:cNvSpPr>
          <p:nvPr>
            <p:ph idx="1"/>
          </p:nvPr>
        </p:nvSpPr>
        <p:spPr>
          <a:xfrm>
            <a:off x="1713390" y="1442448"/>
            <a:ext cx="9040392" cy="4870745"/>
          </a:xfrm>
        </p:spPr>
        <p:txBody>
          <a:bodyPr>
            <a:normAutofit fontScale="25000" lnSpcReduction="20000"/>
          </a:bodyPr>
          <a:lstStyle/>
          <a:p>
            <a:pPr marL="305435" indent="-305435" algn="ctr"/>
            <a:endParaRPr lang="en-US" sz="9600" dirty="0"/>
          </a:p>
          <a:p>
            <a:pPr marL="305435" indent="-305435" algn="just"/>
            <a:r>
              <a:rPr lang="en-US" sz="6400" dirty="0">
                <a:latin typeface="Arial" panose="020B0604020202020204" pitchFamily="34" charset="0"/>
                <a:cs typeface="Arial" panose="020B0604020202020204" pitchFamily="34" charset="0"/>
              </a:rPr>
              <a:t>Increased awareness is essential amongst health and social science professionals</a:t>
            </a:r>
          </a:p>
          <a:p>
            <a:pPr marL="305435" indent="-305435" algn="just"/>
            <a:r>
              <a:rPr lang="en-US" sz="6400" dirty="0">
                <a:latin typeface="Arial"/>
                <a:cs typeface="Arial"/>
              </a:rPr>
              <a:t>Continued training is needed for professionals</a:t>
            </a:r>
          </a:p>
          <a:p>
            <a:pPr marL="305435" indent="-305435" algn="just"/>
            <a:r>
              <a:rPr lang="en-US" sz="6400" dirty="0">
                <a:latin typeface="Arial"/>
                <a:cs typeface="Arial"/>
              </a:rPr>
              <a:t>Sensitive and appropriate response to women is needed</a:t>
            </a:r>
          </a:p>
          <a:p>
            <a:pPr marL="305435" indent="-305435" algn="just"/>
            <a:r>
              <a:rPr lang="en-US" sz="6400" dirty="0">
                <a:latin typeface="Arial"/>
                <a:cs typeface="Arial"/>
              </a:rPr>
              <a:t>Racial profiling is unacceptable </a:t>
            </a:r>
            <a:endParaRPr lang="en-US" sz="6400" dirty="0">
              <a:latin typeface="Arial" panose="020B0604020202020204" pitchFamily="34" charset="0"/>
              <a:cs typeface="Arial" panose="020B0604020202020204" pitchFamily="34" charset="0"/>
            </a:endParaRPr>
          </a:p>
          <a:p>
            <a:pPr marL="305435" indent="-305435" algn="just"/>
            <a:r>
              <a:rPr lang="en-US" sz="6400" dirty="0">
                <a:latin typeface="Arial"/>
                <a:cs typeface="Arial"/>
              </a:rPr>
              <a:t>Safeguarding is paramount</a:t>
            </a:r>
          </a:p>
          <a:p>
            <a:pPr marL="305435" indent="-305435" algn="just"/>
            <a:r>
              <a:rPr lang="en-GB" sz="6400" dirty="0">
                <a:latin typeface="Arial" panose="020B0604020202020204" pitchFamily="34" charset="0"/>
                <a:cs typeface="Arial" panose="020B0604020202020204" pitchFamily="34" charset="0"/>
              </a:rPr>
              <a:t>Introduce FGM into your policies &amp; procedures &amp; develop a specific FGM policy </a:t>
            </a:r>
            <a:endParaRPr lang="en-US" sz="6400" dirty="0">
              <a:latin typeface="Arial" panose="020B0604020202020204" pitchFamily="34" charset="0"/>
              <a:cs typeface="Arial" panose="020B0604020202020204" pitchFamily="34" charset="0"/>
            </a:endParaRPr>
          </a:p>
          <a:p>
            <a:pPr marL="305435" indent="-305435" algn="just"/>
            <a:r>
              <a:rPr lang="en-US" sz="6400" dirty="0">
                <a:latin typeface="Arial"/>
                <a:cs typeface="Arial"/>
              </a:rPr>
              <a:t>Follow safeguarding procedures unless disclosure is made by a under 18 then report to the police</a:t>
            </a:r>
          </a:p>
          <a:p>
            <a:pPr marL="305435" indent="-305435" algn="just"/>
            <a:r>
              <a:rPr lang="en-US" sz="6400" dirty="0">
                <a:latin typeface="Arial"/>
                <a:cs typeface="Arial"/>
              </a:rPr>
              <a:t>FGM is a life dynamic practice – it’s ever changing</a:t>
            </a:r>
          </a:p>
          <a:p>
            <a:pPr marL="305435" indent="-305435" algn="just"/>
            <a:r>
              <a:rPr lang="en-US" sz="6400" dirty="0">
                <a:latin typeface="Arial" panose="020B0604020202020204" pitchFamily="34" charset="0"/>
                <a:cs typeface="Arial" panose="020B0604020202020204" pitchFamily="34" charset="0"/>
              </a:rPr>
              <a:t>As many people are being asked to stay at home, some are being trapped with their abusers and unless support is put in place, the fall out of the COVID-19 pandemic could be detrimental for women and girls around the globe for decades</a:t>
            </a:r>
          </a:p>
          <a:p>
            <a:pPr marL="305435" indent="-305435" algn="just"/>
            <a:r>
              <a:rPr lang="en-US" sz="6400" dirty="0">
                <a:latin typeface="Arial"/>
                <a:cs typeface="Arial"/>
              </a:rPr>
              <a:t>There needs to be hotlines, support groups and accessible information so people aren’t in the situation where they’re suffering and think there’s no support available to them</a:t>
            </a:r>
          </a:p>
          <a:p>
            <a:pPr marL="0" indent="0" algn="just">
              <a:buNone/>
            </a:pPr>
            <a:r>
              <a:rPr lang="en-US" sz="5500" dirty="0">
                <a:latin typeface="Arial" panose="020B0604020202020204" pitchFamily="34" charset="0"/>
                <a:cs typeface="Arial" panose="020B0604020202020204" pitchFamily="34" charset="0"/>
              </a:rPr>
              <a:t>    </a:t>
            </a:r>
          </a:p>
          <a:p>
            <a:pPr marL="305435" indent="-305435">
              <a:buNone/>
            </a:pPr>
            <a:r>
              <a:rPr lang="en-US" sz="5500" dirty="0">
                <a:latin typeface="Arial" panose="020B0604020202020204" pitchFamily="34" charset="0"/>
                <a:cs typeface="Arial" panose="020B0604020202020204" pitchFamily="34" charset="0"/>
              </a:rPr>
              <a:t>					</a:t>
            </a:r>
          </a:p>
        </p:txBody>
      </p:sp>
      <p:pic>
        <p:nvPicPr>
          <p:cNvPr id="5" name="Picture 4" descr="A close up of a sign&#10;&#10;Description automatically generated">
            <a:extLst>
              <a:ext uri="{FF2B5EF4-FFF2-40B4-BE49-F238E27FC236}">
                <a16:creationId xmlns:a16="http://schemas.microsoft.com/office/drawing/2014/main" id="{753C25FE-83AD-4EF9-AFD0-0E026A6B7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515726"/>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B4E7C17-F3B8-4DE4-AEFE-B770ECAC3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026" y="751560"/>
            <a:ext cx="1986853" cy="2964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2874B-63B3-4C82-A60D-07A7C8B3CF1F}"/>
              </a:ext>
            </a:extLst>
          </p:cNvPr>
          <p:cNvSpPr>
            <a:spLocks noGrp="1"/>
          </p:cNvSpPr>
          <p:nvPr>
            <p:ph type="title"/>
          </p:nvPr>
        </p:nvSpPr>
        <p:spPr>
          <a:xfrm>
            <a:off x="492370" y="516835"/>
            <a:ext cx="3084844" cy="5772840"/>
          </a:xfrm>
        </p:spPr>
        <p:txBody>
          <a:bodyPr anchor="ctr">
            <a:normAutofit/>
          </a:bodyPr>
          <a:lstStyle/>
          <a:p>
            <a:r>
              <a:rPr lang="en-US" sz="3600">
                <a:solidFill>
                  <a:schemeClr val="bg1"/>
                </a:solidFill>
              </a:rPr>
              <a:t>Don’t be afraid to ask questions</a:t>
            </a:r>
          </a:p>
        </p:txBody>
      </p:sp>
      <p:sp>
        <p:nvSpPr>
          <p:cNvPr id="22" name="TextBox 21">
            <a:extLst>
              <a:ext uri="{FF2B5EF4-FFF2-40B4-BE49-F238E27FC236}">
                <a16:creationId xmlns:a16="http://schemas.microsoft.com/office/drawing/2014/main" id="{3E0AD77A-729C-4FF7-A8E7-C367984E4F4E}"/>
              </a:ext>
            </a:extLst>
          </p:cNvPr>
          <p:cNvSpPr txBox="1"/>
          <p:nvPr/>
        </p:nvSpPr>
        <p:spPr>
          <a:xfrm>
            <a:off x="1367909" y="4221571"/>
            <a:ext cx="4363692" cy="1830204"/>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5400" kern="1200" dirty="0"/>
          </a:p>
          <a:p>
            <a:pPr marL="0" lvl="0" indent="0" algn="ctr" defTabSz="2889250">
              <a:lnSpc>
                <a:spcPct val="90000"/>
              </a:lnSpc>
              <a:spcBef>
                <a:spcPct val="0"/>
              </a:spcBef>
              <a:spcAft>
                <a:spcPct val="35000"/>
              </a:spcAft>
              <a:buNone/>
            </a:pPr>
            <a:r>
              <a:rPr lang="en-US" sz="5400" kern="1200" dirty="0"/>
              <a:t>PREVENT</a:t>
            </a:r>
            <a:br>
              <a:rPr lang="en-US" sz="6500" kern="1200" dirty="0"/>
            </a:br>
            <a:endParaRPr lang="en-US" sz="6500" kern="1200" dirty="0"/>
          </a:p>
        </p:txBody>
      </p:sp>
      <p:sp>
        <p:nvSpPr>
          <p:cNvPr id="26" name="TextBox 25">
            <a:extLst>
              <a:ext uri="{FF2B5EF4-FFF2-40B4-BE49-F238E27FC236}">
                <a16:creationId xmlns:a16="http://schemas.microsoft.com/office/drawing/2014/main" id="{C158827D-FA1C-452C-A4AA-8829E993D16C}"/>
              </a:ext>
            </a:extLst>
          </p:cNvPr>
          <p:cNvSpPr txBox="1"/>
          <p:nvPr/>
        </p:nvSpPr>
        <p:spPr>
          <a:xfrm>
            <a:off x="1367909" y="1396240"/>
            <a:ext cx="4363692" cy="1693704"/>
          </a:xfrm>
          <a:prstGeom prst="rect">
            <a:avLst/>
          </a:prstGeom>
          <a:solidFill>
            <a:srgbClr val="FF0000"/>
          </a:solid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Care </a:t>
            </a:r>
          </a:p>
        </p:txBody>
      </p:sp>
      <p:sp>
        <p:nvSpPr>
          <p:cNvPr id="30" name="TextBox 29">
            <a:extLst>
              <a:ext uri="{FF2B5EF4-FFF2-40B4-BE49-F238E27FC236}">
                <a16:creationId xmlns:a16="http://schemas.microsoft.com/office/drawing/2014/main" id="{80E9D94B-19C6-472F-B158-0A67D62D2BA6}"/>
              </a:ext>
            </a:extLst>
          </p:cNvPr>
          <p:cNvSpPr txBox="1"/>
          <p:nvPr/>
        </p:nvSpPr>
        <p:spPr>
          <a:xfrm>
            <a:off x="7465774" y="1396240"/>
            <a:ext cx="4095635" cy="1693704"/>
          </a:xfrm>
          <a:prstGeom prst="rect">
            <a:avLst/>
          </a:prstGeom>
          <a:solidFill>
            <a:srgbClr val="7030A0"/>
          </a:solid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Protect</a:t>
            </a:r>
          </a:p>
        </p:txBody>
      </p:sp>
      <p:sp>
        <p:nvSpPr>
          <p:cNvPr id="33" name="TextBox 32">
            <a:extLst>
              <a:ext uri="{FF2B5EF4-FFF2-40B4-BE49-F238E27FC236}">
                <a16:creationId xmlns:a16="http://schemas.microsoft.com/office/drawing/2014/main" id="{430F2E3F-0DBD-4072-95C1-EB74F29E2593}"/>
              </a:ext>
            </a:extLst>
          </p:cNvPr>
          <p:cNvSpPr txBox="1"/>
          <p:nvPr/>
        </p:nvSpPr>
        <p:spPr>
          <a:xfrm>
            <a:off x="7375430" y="4221572"/>
            <a:ext cx="4276325" cy="1830203"/>
          </a:xfrm>
          <a:prstGeom prst="rect">
            <a:avLst/>
          </a:prstGeom>
          <a:solidFill>
            <a:schemeClr val="tx1"/>
          </a:solidFill>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END</a:t>
            </a:r>
          </a:p>
        </p:txBody>
      </p:sp>
      <p:pic>
        <p:nvPicPr>
          <p:cNvPr id="4" name="Picture 3" descr="A close up of a sign&#10;&#10;Description automatically generated">
            <a:extLst>
              <a:ext uri="{FF2B5EF4-FFF2-40B4-BE49-F238E27FC236}">
                <a16:creationId xmlns:a16="http://schemas.microsoft.com/office/drawing/2014/main" id="{2FA458A6-3D43-4AF3-843C-D7428CD517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3618" y="531017"/>
            <a:ext cx="1012024" cy="768163"/>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9CA8F27C-A766-43A0-A204-68AE4FA08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5771" y="600548"/>
            <a:ext cx="2107847" cy="314550"/>
          </a:xfrm>
          <a:prstGeom prst="rect">
            <a:avLst/>
          </a:prstGeom>
        </p:spPr>
      </p:pic>
    </p:spTree>
    <p:extLst>
      <p:ext uri="{BB962C8B-B14F-4D97-AF65-F5344CB8AC3E}">
        <p14:creationId xmlns:p14="http://schemas.microsoft.com/office/powerpoint/2010/main" val="3462275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68" y="433632"/>
            <a:ext cx="5994835" cy="1093509"/>
          </a:xfrm>
        </p:spPr>
        <p:txBody>
          <a:bodyPr>
            <a:normAutofit fontScale="90000"/>
          </a:bodyPr>
          <a:lstStyle/>
          <a:p>
            <a:pPr algn="ctr"/>
            <a:r>
              <a:rPr lang="en-GB" sz="2200" dirty="0">
                <a:latin typeface="Bookman Old Style" panose="02050604050505020204" pitchFamily="18" charset="0"/>
                <a:cs typeface="Arabic Typesetting" panose="03020402040406030203" pitchFamily="66" charset="-78"/>
              </a:rPr>
              <a:t>Individual pledge  to tackle Female Genital Mutilation (FGM</a:t>
            </a:r>
            <a:r>
              <a:rPr lang="en-GB" dirty="0">
                <a:latin typeface="Arabic Typesetting" panose="03020402040406030203" pitchFamily="66" charset="-78"/>
                <a:cs typeface="Arabic Typesetting" panose="03020402040406030203" pitchFamily="66" charset="-78"/>
              </a:rPr>
              <a:t>).</a:t>
            </a:r>
            <a:br>
              <a:rPr lang="en-GB" b="1" dirty="0"/>
            </a:b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3699" y="1154357"/>
            <a:ext cx="5408604" cy="5779057"/>
          </a:xfrm>
          <a:prstGeom prst="rect">
            <a:avLst/>
          </a:prstGeom>
        </p:spPr>
      </p:pic>
      <p:pic>
        <p:nvPicPr>
          <p:cNvPr id="5" name="Picture 4" descr="A close up of a sign&#10;&#10;Description automatically generated">
            <a:extLst>
              <a:ext uri="{FF2B5EF4-FFF2-40B4-BE49-F238E27FC236}">
                <a16:creationId xmlns:a16="http://schemas.microsoft.com/office/drawing/2014/main" id="{E35033CF-4F6D-4415-8589-A3A307338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9976" y="433632"/>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DE722785-411C-4BED-B6C5-018BB5EB7A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63801" y="704426"/>
            <a:ext cx="1518300" cy="226573"/>
          </a:xfrm>
          <a:prstGeom prst="rect">
            <a:avLst/>
          </a:prstGeom>
        </p:spPr>
      </p:pic>
    </p:spTree>
    <p:extLst>
      <p:ext uri="{BB962C8B-B14F-4D97-AF65-F5344CB8AC3E}">
        <p14:creationId xmlns:p14="http://schemas.microsoft.com/office/powerpoint/2010/main" val="170061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61DBC-507D-462E-835C-8F5B25EABACE}"/>
              </a:ext>
            </a:extLst>
          </p:cNvPr>
          <p:cNvSpPr>
            <a:spLocks noGrp="1"/>
          </p:cNvSpPr>
          <p:nvPr>
            <p:ph type="title"/>
          </p:nvPr>
        </p:nvSpPr>
        <p:spPr>
          <a:xfrm>
            <a:off x="1809345" y="3526451"/>
            <a:ext cx="9296620" cy="2563063"/>
          </a:xfrm>
        </p:spPr>
        <p:txBody>
          <a:bodyPr vert="horz" lIns="91440" tIns="45720" rIns="91440" bIns="45720" rtlCol="0" anchor="b">
            <a:normAutofit fontScale="90000"/>
          </a:bodyPr>
          <a:lstStyle/>
          <a:p>
            <a: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Let us save the life of our girls and women by saying no more FGM </a:t>
            </a:r>
            <a:b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b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contact Coventry Haven on 02476444077/ 08001114998</a:t>
            </a:r>
            <a:b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b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Nene Ojoawo on 07539757412</a:t>
            </a:r>
            <a:b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b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br>
            <a:r>
              <a:rPr lang="en-US" sz="2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Email: nojoawo@coventryhaven.co.uk</a:t>
            </a:r>
          </a:p>
        </p:txBody>
      </p:sp>
      <p:pic>
        <p:nvPicPr>
          <p:cNvPr id="7" name="Content Placeholder 6" descr="A picture containing drawing&#10;&#10;Description automatically generated">
            <a:extLst>
              <a:ext uri="{FF2B5EF4-FFF2-40B4-BE49-F238E27FC236}">
                <a16:creationId xmlns:a16="http://schemas.microsoft.com/office/drawing/2014/main" id="{BBAD590E-0444-470D-A22F-135BAFF12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338" y="1941417"/>
            <a:ext cx="3602333" cy="540349"/>
          </a:xfrm>
          <a:prstGeom prst="rect">
            <a:avLst/>
          </a:prstGeom>
        </p:spPr>
      </p:pic>
      <p:pic>
        <p:nvPicPr>
          <p:cNvPr id="4" name="Picture 3" descr="A close up of a sign&#10;&#10;Description automatically generated">
            <a:extLst>
              <a:ext uri="{FF2B5EF4-FFF2-40B4-BE49-F238E27FC236}">
                <a16:creationId xmlns:a16="http://schemas.microsoft.com/office/drawing/2014/main" id="{FC5B17CB-7B16-455F-BFCD-BB7B124C9D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8810" y="499681"/>
            <a:ext cx="1012024" cy="768163"/>
          </a:xfrm>
          <a:prstGeom prst="rect">
            <a:avLst/>
          </a:prstGeom>
        </p:spPr>
      </p:pic>
    </p:spTree>
    <p:extLst>
      <p:ext uri="{BB962C8B-B14F-4D97-AF65-F5344CB8AC3E}">
        <p14:creationId xmlns:p14="http://schemas.microsoft.com/office/powerpoint/2010/main" val="340418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fgm poster">
            <a:extLst>
              <a:ext uri="{FF2B5EF4-FFF2-40B4-BE49-F238E27FC236}">
                <a16:creationId xmlns:a16="http://schemas.microsoft.com/office/drawing/2014/main" id="{A1A9ED86-7BFD-48CC-920F-A1F9F4969A3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377" r="1" b="20417"/>
          <a:stretch/>
        </p:blipFill>
        <p:spPr bwMode="auto">
          <a:xfrm>
            <a:off x="0" y="0"/>
            <a:ext cx="7556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4393114-0A27-4E17-9542-44057B71FEC0}"/>
              </a:ext>
            </a:extLst>
          </p:cNvPr>
          <p:cNvSpPr>
            <a:spLocks noGrp="1"/>
          </p:cNvSpPr>
          <p:nvPr>
            <p:ph type="ctrTitle"/>
          </p:nvPr>
        </p:nvSpPr>
        <p:spPr>
          <a:xfrm>
            <a:off x="7556901" y="2867487"/>
            <a:ext cx="4090602" cy="3515558"/>
          </a:xfrm>
        </p:spPr>
        <p:txBody>
          <a:bodyPr>
            <a:noAutofit/>
          </a:bodyPr>
          <a:lstStyle/>
          <a:p>
            <a:r>
              <a:rPr lang="en-GB" sz="1200" dirty="0">
                <a:solidFill>
                  <a:schemeClr val="bg1"/>
                </a:solidFill>
                <a:latin typeface="Arial"/>
                <a:cs typeface="Arial"/>
              </a:rPr>
              <a:t>Brief overview of the history of FGM</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Classification of FGM</a:t>
            </a: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Physical &amp; mental health</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implications of FGM</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Motivations of FGM</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Facts &amp; figures around</a:t>
            </a: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FGM</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LEGAL Updates on FGM</a:t>
            </a:r>
            <a:br>
              <a:rPr lang="en-GB" sz="1200" dirty="0">
                <a:latin typeface="Arial" panose="020B0604020202020204" pitchFamily="34" charset="0"/>
                <a:cs typeface="Arial" panose="020B0604020202020204" pitchFamily="34" charset="0"/>
              </a:rPr>
            </a:br>
            <a:br>
              <a:rPr lang="en-GB" sz="1200" dirty="0">
                <a:latin typeface="Arial" panose="020B0604020202020204" pitchFamily="34" charset="0"/>
                <a:cs typeface="Arial" panose="020B0604020202020204" pitchFamily="34" charset="0"/>
              </a:rPr>
            </a:br>
            <a:r>
              <a:rPr lang="en-GB" sz="1200" dirty="0">
                <a:solidFill>
                  <a:schemeClr val="bg1"/>
                </a:solidFill>
                <a:latin typeface="Arial"/>
                <a:cs typeface="Arial"/>
              </a:rPr>
              <a:t>COVID 19 and FGM</a:t>
            </a:r>
            <a:endParaRPr lang="en-US" sz="1200" dirty="0">
              <a:solidFill>
                <a:schemeClr val="bg1"/>
              </a:solidFill>
              <a:latin typeface="Arial"/>
              <a:cs typeface="Arial"/>
            </a:endParaRPr>
          </a:p>
        </p:txBody>
      </p:sp>
      <p:pic>
        <p:nvPicPr>
          <p:cNvPr id="4" name="Picture 3">
            <a:extLst>
              <a:ext uri="{FF2B5EF4-FFF2-40B4-BE49-F238E27FC236}">
                <a16:creationId xmlns:a16="http://schemas.microsoft.com/office/drawing/2014/main" id="{019DF73E-683E-48A8-BEC7-3238AC9A18AB}"/>
              </a:ext>
            </a:extLst>
          </p:cNvPr>
          <p:cNvPicPr>
            <a:picLocks noChangeAspect="1"/>
          </p:cNvPicPr>
          <p:nvPr/>
        </p:nvPicPr>
        <p:blipFill>
          <a:blip r:embed="rId3"/>
          <a:stretch>
            <a:fillRect/>
          </a:stretch>
        </p:blipFill>
        <p:spPr>
          <a:xfrm>
            <a:off x="7544433" y="5470"/>
            <a:ext cx="4641315" cy="731583"/>
          </a:xfrm>
          <a:prstGeom prst="rect">
            <a:avLst/>
          </a:prstGeom>
        </p:spPr>
      </p:pic>
      <p:sp>
        <p:nvSpPr>
          <p:cNvPr id="15" name="Title 1">
            <a:extLst>
              <a:ext uri="{FF2B5EF4-FFF2-40B4-BE49-F238E27FC236}">
                <a16:creationId xmlns:a16="http://schemas.microsoft.com/office/drawing/2014/main" id="{63E863FE-AA4A-4BA7-A0D1-55F5D85E9442}"/>
              </a:ext>
            </a:extLst>
          </p:cNvPr>
          <p:cNvSpPr txBox="1">
            <a:spLocks/>
          </p:cNvSpPr>
          <p:nvPr/>
        </p:nvSpPr>
        <p:spPr>
          <a:xfrm>
            <a:off x="7556906" y="1056443"/>
            <a:ext cx="3939677" cy="1100831"/>
          </a:xfrm>
          <a:prstGeom prst="rect">
            <a:avLst/>
          </a:prstGeom>
        </p:spPr>
        <p:txBody>
          <a:bodyPr vert="horz" lIns="91440" tIns="45720" rIns="91440" bIns="45720" rtlCol="0" anchor="t">
            <a:normAutofit fontScale="92500" lnSpcReduction="20000"/>
          </a:bodyPr>
          <a:lstStyle>
            <a:lvl1pPr algn="l" defTabSz="914400" rtl="0" eaLnBrk="1" latinLnBrk="0" hangingPunct="1">
              <a:lnSpc>
                <a:spcPct val="90000"/>
              </a:lnSpc>
              <a:spcBef>
                <a:spcPct val="0"/>
              </a:spcBef>
              <a:buNone/>
              <a:defRPr sz="8000" kern="1200" spc="-50" baseline="0">
                <a:solidFill>
                  <a:schemeClr val="tx1">
                    <a:lumMod val="85000"/>
                    <a:lumOff val="15000"/>
                  </a:schemeClr>
                </a:solidFill>
                <a:latin typeface="+mj-lt"/>
                <a:ea typeface="+mj-ea"/>
                <a:cs typeface="+mj-cs"/>
              </a:defRPr>
            </a:lvl1pPr>
          </a:lstStyle>
          <a:p>
            <a:r>
              <a:rPr lang="en-US" sz="4600" b="1" dirty="0"/>
              <a:t>LEARNING OUTCOMES   </a:t>
            </a:r>
            <a:endParaRPr lang="en-US" sz="4600" dirty="0"/>
          </a:p>
        </p:txBody>
      </p:sp>
      <p:pic>
        <p:nvPicPr>
          <p:cNvPr id="5" name="Picture 4" descr="A close up of a sign&#10;&#10;Description automatically generated">
            <a:extLst>
              <a:ext uri="{FF2B5EF4-FFF2-40B4-BE49-F238E27FC236}">
                <a16:creationId xmlns:a16="http://schemas.microsoft.com/office/drawing/2014/main" id="{7B813ED1-FB70-43AC-B169-3B081FB44E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1491" y="933855"/>
            <a:ext cx="1012024" cy="768163"/>
          </a:xfrm>
          <a:prstGeom prst="rect">
            <a:avLst/>
          </a:prstGeom>
        </p:spPr>
      </p:pic>
    </p:spTree>
    <p:extLst>
      <p:ext uri="{BB962C8B-B14F-4D97-AF65-F5344CB8AC3E}">
        <p14:creationId xmlns:p14="http://schemas.microsoft.com/office/powerpoint/2010/main" val="4162948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47529" y="548680"/>
            <a:ext cx="7089303" cy="1584176"/>
          </a:xfrm>
        </p:spPr>
        <p:txBody>
          <a:bodyPr>
            <a:normAutofit/>
          </a:bodyPr>
          <a:lstStyle/>
          <a:p>
            <a:pPr algn="ctr"/>
            <a:r>
              <a:rPr lang="en-US">
                <a:solidFill>
                  <a:srgbClr val="0070C0"/>
                </a:solidFill>
                <a:latin typeface="Calibri" panose="020F0502020204030204" pitchFamily="34" charset="0"/>
              </a:rPr>
              <a:t>Female Genital Mutilation </a:t>
            </a:r>
            <a:br>
              <a:rPr lang="en-US">
                <a:solidFill>
                  <a:srgbClr val="0070C0"/>
                </a:solidFill>
                <a:latin typeface="Calibri" panose="020F0502020204030204" pitchFamily="34" charset="0"/>
              </a:rPr>
            </a:br>
            <a:r>
              <a:rPr lang="en-US">
                <a:solidFill>
                  <a:srgbClr val="0070C0"/>
                </a:solidFill>
                <a:latin typeface="Calibri" panose="020F0502020204030204" pitchFamily="34" charset="0"/>
              </a:rPr>
              <a:t>Definition </a:t>
            </a:r>
          </a:p>
        </p:txBody>
      </p:sp>
      <p:sp>
        <p:nvSpPr>
          <p:cNvPr id="8195" name="Content Placeholder 2"/>
          <p:cNvSpPr>
            <a:spLocks noGrp="1"/>
          </p:cNvSpPr>
          <p:nvPr>
            <p:ph idx="1"/>
          </p:nvPr>
        </p:nvSpPr>
        <p:spPr>
          <a:xfrm>
            <a:off x="1916224" y="2666544"/>
            <a:ext cx="7567811" cy="3210728"/>
          </a:xfrm>
        </p:spPr>
        <p:txBody>
          <a:bodyPr>
            <a:normAutofit fontScale="25000" lnSpcReduction="20000"/>
          </a:bodyPr>
          <a:lstStyle/>
          <a:p>
            <a:pPr>
              <a:buFont typeface="Wingdings" pitchFamily="2" charset="2"/>
              <a:buNone/>
              <a:defRPr/>
            </a:pPr>
            <a:endParaRPr lang="en-GB" sz="4300" dirty="0">
              <a:latin typeface="Calibri Light" panose="020F0302020204030204" pitchFamily="34" charset="0"/>
            </a:endParaRPr>
          </a:p>
          <a:p>
            <a:pPr marL="0" indent="0" algn="ctr">
              <a:buNone/>
            </a:pPr>
            <a:endParaRPr lang="en-GB" sz="11200" dirty="0">
              <a:latin typeface="Cambria" panose="02040503050406030204" pitchFamily="18" charset="0"/>
              <a:cs typeface="Arabic Typesetting" panose="03020402040406030203" pitchFamily="66" charset="-78"/>
            </a:endParaRPr>
          </a:p>
          <a:p>
            <a:pPr marL="0" indent="0" algn="ctr">
              <a:buNone/>
            </a:pPr>
            <a:endParaRPr lang="en-GB" sz="11200" dirty="0">
              <a:latin typeface="Cambria" panose="02040503050406030204" pitchFamily="18" charset="0"/>
              <a:cs typeface="Arabic Typesetting" panose="03020402040406030203" pitchFamily="66" charset="-78"/>
            </a:endParaRPr>
          </a:p>
          <a:p>
            <a:pPr marL="0" indent="0" algn="ctr">
              <a:buNone/>
            </a:pPr>
            <a:endParaRPr lang="en-GB" sz="11200" dirty="0">
              <a:latin typeface="Cambria" panose="02040503050406030204" pitchFamily="18" charset="0"/>
              <a:cs typeface="Arabic Typesetting" panose="03020402040406030203" pitchFamily="66" charset="-78"/>
            </a:endParaRPr>
          </a:p>
          <a:p>
            <a:pPr marL="0" indent="0" algn="ctr">
              <a:buNone/>
            </a:pPr>
            <a:r>
              <a:rPr lang="en-GB" sz="11200" dirty="0">
                <a:latin typeface="Arial" panose="020B0604020202020204" pitchFamily="34" charset="0"/>
                <a:cs typeface="Arial" panose="020B0604020202020204" pitchFamily="34" charset="0"/>
              </a:rPr>
              <a:t>Female Genital Mutilation (FGM) also known as cutting, or circumcision comprises all procedures involving partial or</a:t>
            </a:r>
          </a:p>
          <a:p>
            <a:pPr marL="0" indent="0" algn="ctr">
              <a:buNone/>
            </a:pPr>
            <a:r>
              <a:rPr lang="en-GB" sz="11200" dirty="0">
                <a:latin typeface="Arial" panose="020B0604020202020204" pitchFamily="34" charset="0"/>
                <a:cs typeface="Arial" panose="020B0604020202020204" pitchFamily="34" charset="0"/>
              </a:rPr>
              <a:t>total removal of the external female genitalia </a:t>
            </a:r>
          </a:p>
          <a:p>
            <a:pPr marL="0" indent="0" algn="ctr">
              <a:buNone/>
            </a:pPr>
            <a:r>
              <a:rPr lang="en-GB" sz="11200" dirty="0">
                <a:latin typeface="Arial" panose="020B0604020202020204" pitchFamily="34" charset="0"/>
                <a:cs typeface="Arial" panose="020B0604020202020204" pitchFamily="34" charset="0"/>
              </a:rPr>
              <a:t>or other injury to the female genital organs </a:t>
            </a:r>
          </a:p>
          <a:p>
            <a:pPr marL="0" indent="0" algn="ctr">
              <a:buNone/>
            </a:pPr>
            <a:r>
              <a:rPr lang="en-GB" sz="11200" dirty="0">
                <a:latin typeface="Arial" panose="020B0604020202020204" pitchFamily="34" charset="0"/>
                <a:cs typeface="Arial" panose="020B0604020202020204" pitchFamily="34" charset="0"/>
              </a:rPr>
              <a:t>for non-medical reasons (Word Health Organisation, 2012)</a:t>
            </a:r>
          </a:p>
          <a:p>
            <a:pPr marL="0" indent="0" algn="ctr">
              <a:buNone/>
            </a:pPr>
            <a:r>
              <a:rPr lang="en-GB" sz="11200" dirty="0">
                <a:latin typeface="Arial" panose="020B0604020202020204" pitchFamily="34" charset="0"/>
                <a:cs typeface="Arial" panose="020B0604020202020204" pitchFamily="34" charset="0"/>
              </a:rPr>
              <a:t> </a:t>
            </a:r>
          </a:p>
          <a:p>
            <a:pPr>
              <a:buFont typeface="Wingdings" pitchFamily="2" charset="2"/>
              <a:buNone/>
              <a:defRPr/>
            </a:pPr>
            <a:endParaRPr lang="en-US" sz="14400" dirty="0">
              <a:latin typeface="Arabic Typesetting" panose="03020402040406030203" pitchFamily="66" charset="-78"/>
              <a:cs typeface="Arabic Typesetting" panose="03020402040406030203" pitchFamily="66" charset="-78"/>
            </a:endParaRPr>
          </a:p>
          <a:p>
            <a:pPr>
              <a:buFont typeface="Wingdings" pitchFamily="2" charset="2"/>
              <a:buNone/>
              <a:defRPr/>
            </a:pPr>
            <a:endParaRPr lang="en-GB" sz="7200" dirty="0">
              <a:latin typeface="Arial" panose="020B0604020202020204" pitchFamily="34" charset="0"/>
              <a:cs typeface="Arial" panose="020B0604020202020204" pitchFamily="34" charset="0"/>
            </a:endParaRPr>
          </a:p>
          <a:p>
            <a:pPr>
              <a:buFont typeface="Wingdings" pitchFamily="2" charset="2"/>
              <a:buNone/>
              <a:defRPr/>
            </a:pPr>
            <a:r>
              <a:rPr lang="en-GB" sz="7200" dirty="0">
                <a:latin typeface="Arial" panose="020B0604020202020204" pitchFamily="34" charset="0"/>
                <a:cs typeface="Arial" panose="020B0604020202020204" pitchFamily="34" charset="0"/>
              </a:rPr>
              <a:t>                           </a:t>
            </a:r>
          </a:p>
          <a:p>
            <a:pPr marL="514350" indent="-514350">
              <a:buNone/>
              <a:defRPr/>
            </a:pPr>
            <a:r>
              <a:rPr lang="en-GB" sz="7200" dirty="0">
                <a:latin typeface="Arial" panose="020B0604020202020204" pitchFamily="34" charset="0"/>
                <a:cs typeface="Arial" panose="020B0604020202020204" pitchFamily="34" charset="0"/>
              </a:rPr>
              <a:t>        </a:t>
            </a:r>
            <a:endParaRPr lang="en-GB" sz="7200" i="1" dirty="0">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C14F45E8-925C-493F-BE1F-435847C16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2794" y="548680"/>
            <a:ext cx="1509206" cy="1145542"/>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310D811C-5207-4F32-841F-D36E46564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3391" y="548680"/>
            <a:ext cx="2561287" cy="382216"/>
          </a:xfrm>
          <a:prstGeom prst="rect">
            <a:avLst/>
          </a:prstGeom>
        </p:spPr>
      </p:pic>
    </p:spTree>
    <p:extLst>
      <p:ext uri="{BB962C8B-B14F-4D97-AF65-F5344CB8AC3E}">
        <p14:creationId xmlns:p14="http://schemas.microsoft.com/office/powerpoint/2010/main" val="335765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2170355" y="393577"/>
            <a:ext cx="6842721" cy="875184"/>
          </a:xfrm>
        </p:spPr>
        <p:txBody>
          <a:bodyPr>
            <a:normAutofit/>
          </a:bodyPr>
          <a:lstStyle/>
          <a:p>
            <a:pPr algn="ctr"/>
            <a:r>
              <a:rPr lang="en-GB" sz="2800" b="1" dirty="0">
                <a:solidFill>
                  <a:srgbClr val="0070C0"/>
                </a:solidFill>
                <a:latin typeface="Arial" panose="020B0604020202020204" pitchFamily="34" charset="0"/>
                <a:cs typeface="Arial" panose="020B0604020202020204" pitchFamily="34" charset="0"/>
              </a:rPr>
              <a:t>What are the types of FGM?</a:t>
            </a:r>
          </a:p>
        </p:txBody>
      </p:sp>
      <p:sp>
        <p:nvSpPr>
          <p:cNvPr id="5" name="Oval 15"/>
          <p:cNvSpPr>
            <a:spLocks noChangeArrowheads="1"/>
          </p:cNvSpPr>
          <p:nvPr/>
        </p:nvSpPr>
        <p:spPr bwMode="auto">
          <a:xfrm>
            <a:off x="1955987" y="1268761"/>
            <a:ext cx="3419475" cy="2124075"/>
          </a:xfrm>
          <a:prstGeom prst="ellipse">
            <a:avLst/>
          </a:prstGeom>
          <a:solidFill>
            <a:schemeClr val="accent1">
              <a:alpha val="20000"/>
            </a:schemeClr>
          </a:solidFill>
          <a:ln w="9525">
            <a:noFill/>
            <a:round/>
            <a:headEnd/>
            <a:tailEnd/>
          </a:ln>
        </p:spPr>
        <p:txBody>
          <a:bodyPr wrap="none" anchor="ctr"/>
          <a:lstStyle/>
          <a:p>
            <a:pPr algn="ctr"/>
            <a:r>
              <a:rPr lang="en-US" sz="1600" b="1" dirty="0">
                <a:latin typeface="Calibri Light" panose="020F0302020204030204" pitchFamily="34" charset="0"/>
              </a:rPr>
              <a:t>Type 1:</a:t>
            </a:r>
          </a:p>
          <a:p>
            <a:pPr algn="ctr"/>
            <a:r>
              <a:rPr lang="en-US" sz="1600" dirty="0">
                <a:latin typeface="Calibri Light" panose="020F0302020204030204" pitchFamily="34" charset="0"/>
              </a:rPr>
              <a:t>Partial or total removal</a:t>
            </a:r>
          </a:p>
          <a:p>
            <a:pPr algn="ctr"/>
            <a:r>
              <a:rPr lang="en-US" sz="1600" dirty="0">
                <a:latin typeface="Calibri Light" panose="020F0302020204030204" pitchFamily="34" charset="0"/>
              </a:rPr>
              <a:t>of the clitoris and or clitoris hood</a:t>
            </a:r>
          </a:p>
          <a:p>
            <a:pPr algn="ctr"/>
            <a:r>
              <a:rPr lang="en-US" sz="1600" dirty="0">
                <a:latin typeface="Calibri Light" panose="020F0302020204030204" pitchFamily="34" charset="0"/>
              </a:rPr>
              <a:t>(</a:t>
            </a:r>
            <a:r>
              <a:rPr lang="en-GB" sz="1600" b="1" dirty="0"/>
              <a:t>Clitoridectomy)</a:t>
            </a:r>
          </a:p>
        </p:txBody>
      </p:sp>
      <p:sp>
        <p:nvSpPr>
          <p:cNvPr id="6" name="Oval 15"/>
          <p:cNvSpPr>
            <a:spLocks noChangeArrowheads="1"/>
          </p:cNvSpPr>
          <p:nvPr/>
        </p:nvSpPr>
        <p:spPr bwMode="auto">
          <a:xfrm>
            <a:off x="5807969" y="1943921"/>
            <a:ext cx="3419475" cy="2124075"/>
          </a:xfrm>
          <a:prstGeom prst="ellipse">
            <a:avLst/>
          </a:prstGeom>
          <a:solidFill>
            <a:schemeClr val="accent1">
              <a:alpha val="20000"/>
            </a:schemeClr>
          </a:solidFill>
          <a:ln w="9525">
            <a:noFill/>
            <a:round/>
            <a:headEnd/>
            <a:tailEnd/>
          </a:ln>
        </p:spPr>
        <p:txBody>
          <a:bodyPr wrap="none" anchor="ctr"/>
          <a:lstStyle/>
          <a:p>
            <a:pPr algn="ctr"/>
            <a:r>
              <a:rPr lang="en-US" sz="1600" b="1" dirty="0">
                <a:latin typeface="Calibri Light" panose="020F0302020204030204" pitchFamily="34" charset="0"/>
              </a:rPr>
              <a:t>Type 2:</a:t>
            </a:r>
            <a:r>
              <a:rPr lang="en-US" sz="1600" dirty="0">
                <a:latin typeface="Calibri Light" panose="020F0302020204030204" pitchFamily="34" charset="0"/>
              </a:rPr>
              <a:t> </a:t>
            </a:r>
          </a:p>
          <a:p>
            <a:pPr algn="ctr"/>
            <a:r>
              <a:rPr lang="en-US" sz="1600" dirty="0">
                <a:latin typeface="Calibri Light" panose="020F0302020204030204" pitchFamily="34" charset="0"/>
              </a:rPr>
              <a:t>Partial or total removal of the clitoris </a:t>
            </a:r>
          </a:p>
          <a:p>
            <a:pPr algn="ctr"/>
            <a:r>
              <a:rPr lang="en-US" sz="1600" dirty="0">
                <a:latin typeface="Calibri Light" panose="020F0302020204030204" pitchFamily="34" charset="0"/>
              </a:rPr>
              <a:t>and the labia minora</a:t>
            </a:r>
          </a:p>
          <a:p>
            <a:pPr algn="ctr"/>
            <a:r>
              <a:rPr lang="en-US" sz="1600" dirty="0">
                <a:latin typeface="Calibri Light" panose="020F0302020204030204" pitchFamily="34" charset="0"/>
              </a:rPr>
              <a:t>with/without excision of the labia majora</a:t>
            </a:r>
          </a:p>
          <a:p>
            <a:pPr algn="ctr"/>
            <a:r>
              <a:rPr lang="en-US" sz="1600" b="1" dirty="0">
                <a:latin typeface="Calibri Light" panose="020F0302020204030204" pitchFamily="34" charset="0"/>
              </a:rPr>
              <a:t>(Excision)</a:t>
            </a:r>
          </a:p>
        </p:txBody>
      </p:sp>
      <p:sp>
        <p:nvSpPr>
          <p:cNvPr id="7" name="Oval 15"/>
          <p:cNvSpPr>
            <a:spLocks noChangeArrowheads="1"/>
          </p:cNvSpPr>
          <p:nvPr/>
        </p:nvSpPr>
        <p:spPr bwMode="auto">
          <a:xfrm>
            <a:off x="2834223" y="3465165"/>
            <a:ext cx="3419475" cy="2393566"/>
          </a:xfrm>
          <a:prstGeom prst="ellipse">
            <a:avLst/>
          </a:prstGeom>
          <a:solidFill>
            <a:schemeClr val="accent1">
              <a:alpha val="20000"/>
            </a:schemeClr>
          </a:solidFill>
          <a:ln w="9525">
            <a:noFill/>
            <a:round/>
            <a:headEnd/>
            <a:tailEnd/>
          </a:ln>
        </p:spPr>
        <p:txBody>
          <a:bodyPr wrap="none" anchor="ctr"/>
          <a:lstStyle/>
          <a:p>
            <a:pPr algn="ctr"/>
            <a:r>
              <a:rPr lang="en-US" sz="1600" b="1" dirty="0">
                <a:latin typeface="Calibri Light" panose="020F0302020204030204" pitchFamily="34" charset="0"/>
              </a:rPr>
              <a:t>Type 3</a:t>
            </a:r>
            <a:r>
              <a:rPr lang="en-US" sz="1600" dirty="0">
                <a:latin typeface="Calibri Light" panose="020F0302020204030204" pitchFamily="34" charset="0"/>
              </a:rPr>
              <a:t>:</a:t>
            </a:r>
          </a:p>
          <a:p>
            <a:pPr algn="ctr"/>
            <a:r>
              <a:rPr lang="en-US" sz="1600" dirty="0">
                <a:latin typeface="Calibri Light" panose="020F0302020204030204" pitchFamily="34" charset="0"/>
              </a:rPr>
              <a:t> Narrowing of the female genital </a:t>
            </a:r>
          </a:p>
          <a:p>
            <a:pPr algn="ctr"/>
            <a:r>
              <a:rPr lang="en-US" sz="1600" dirty="0">
                <a:latin typeface="Calibri Light" panose="020F0302020204030204" pitchFamily="34" charset="0"/>
              </a:rPr>
              <a:t>opening through the creation of a </a:t>
            </a:r>
          </a:p>
          <a:p>
            <a:pPr algn="ctr"/>
            <a:r>
              <a:rPr lang="en-US" sz="1600" dirty="0">
                <a:latin typeface="Calibri Light" panose="020F0302020204030204" pitchFamily="34" charset="0"/>
              </a:rPr>
              <a:t>covering seal formed by cutting and </a:t>
            </a:r>
          </a:p>
          <a:p>
            <a:pPr algn="ctr"/>
            <a:r>
              <a:rPr lang="en-US" sz="1600" dirty="0">
                <a:latin typeface="Calibri Light" panose="020F0302020204030204" pitchFamily="34" charset="0"/>
              </a:rPr>
              <a:t>repositioning the inner, or outer, labia</a:t>
            </a:r>
          </a:p>
          <a:p>
            <a:pPr algn="ctr"/>
            <a:r>
              <a:rPr lang="en-US" sz="1600" dirty="0">
                <a:latin typeface="Calibri Light" panose="020F0302020204030204" pitchFamily="34" charset="0"/>
              </a:rPr>
              <a:t>with or without the removal of </a:t>
            </a:r>
          </a:p>
          <a:p>
            <a:pPr algn="ctr"/>
            <a:r>
              <a:rPr lang="en-US" sz="1600" dirty="0">
                <a:latin typeface="Calibri Light" panose="020F0302020204030204" pitchFamily="34" charset="0"/>
              </a:rPr>
              <a:t>the clitoris</a:t>
            </a:r>
          </a:p>
          <a:p>
            <a:pPr algn="ctr"/>
            <a:r>
              <a:rPr lang="en-US" sz="1600" b="1" dirty="0">
                <a:latin typeface="Calibri Light" panose="020F0302020204030204" pitchFamily="34" charset="0"/>
              </a:rPr>
              <a:t>(Infibulation)</a:t>
            </a:r>
            <a:endParaRPr lang="en-US" sz="1600" dirty="0">
              <a:latin typeface="Arial" panose="020B0604020202020204" pitchFamily="34" charset="0"/>
              <a:cs typeface="Arial" panose="020B0604020202020204" pitchFamily="34" charset="0"/>
            </a:endParaRPr>
          </a:p>
        </p:txBody>
      </p:sp>
      <p:sp>
        <p:nvSpPr>
          <p:cNvPr id="10" name="Oval 15"/>
          <p:cNvSpPr>
            <a:spLocks noChangeArrowheads="1"/>
          </p:cNvSpPr>
          <p:nvPr/>
        </p:nvSpPr>
        <p:spPr bwMode="auto">
          <a:xfrm>
            <a:off x="6273702" y="4509121"/>
            <a:ext cx="3419475" cy="2124075"/>
          </a:xfrm>
          <a:prstGeom prst="ellipse">
            <a:avLst/>
          </a:prstGeom>
          <a:solidFill>
            <a:schemeClr val="accent1">
              <a:alpha val="20000"/>
            </a:schemeClr>
          </a:solidFill>
          <a:ln w="9525">
            <a:noFill/>
            <a:round/>
            <a:headEnd/>
            <a:tailEnd/>
          </a:ln>
        </p:spPr>
        <p:txBody>
          <a:bodyPr wrap="none" anchor="ctr"/>
          <a:lstStyle/>
          <a:p>
            <a:pPr algn="ctr"/>
            <a:r>
              <a:rPr lang="en-US" sz="1600" b="1" dirty="0">
                <a:latin typeface="Calibri Light" panose="020F0302020204030204" pitchFamily="34" charset="0"/>
              </a:rPr>
              <a:t>Type 4</a:t>
            </a:r>
            <a:r>
              <a:rPr lang="en-US" sz="1600" dirty="0">
                <a:latin typeface="Calibri Light" panose="020F0302020204030204" pitchFamily="34" charset="0"/>
              </a:rPr>
              <a:t>:</a:t>
            </a:r>
          </a:p>
          <a:p>
            <a:pPr algn="ctr"/>
            <a:r>
              <a:rPr lang="en-US" sz="1600" dirty="0">
                <a:latin typeface="Calibri Light" panose="020F0302020204030204" pitchFamily="34" charset="0"/>
              </a:rPr>
              <a:t> Includes all other harmful </a:t>
            </a:r>
          </a:p>
          <a:p>
            <a:pPr algn="ctr"/>
            <a:r>
              <a:rPr lang="en-US" sz="1600" dirty="0">
                <a:latin typeface="Calibri Light" panose="020F0302020204030204" pitchFamily="34" charset="0"/>
              </a:rPr>
              <a:t>procedures caused to the female </a:t>
            </a:r>
          </a:p>
          <a:p>
            <a:pPr algn="ctr"/>
            <a:r>
              <a:rPr lang="en-US" sz="1600" dirty="0">
                <a:latin typeface="Calibri Light" panose="020F0302020204030204" pitchFamily="34" charset="0"/>
              </a:rPr>
              <a:t>genitalia for non-medical reasons, e.g.</a:t>
            </a:r>
          </a:p>
          <a:p>
            <a:pPr algn="ctr"/>
            <a:r>
              <a:rPr lang="en-US" sz="1600" dirty="0">
                <a:latin typeface="Calibri Light" panose="020F0302020204030204" pitchFamily="34" charset="0"/>
              </a:rPr>
              <a:t>pricking, piercing, incising,</a:t>
            </a:r>
          </a:p>
          <a:p>
            <a:pPr algn="ctr"/>
            <a:r>
              <a:rPr lang="en-US" sz="1600" dirty="0">
                <a:latin typeface="Calibri Light" panose="020F0302020204030204" pitchFamily="34" charset="0"/>
              </a:rPr>
              <a:t>stretching, and </a:t>
            </a:r>
            <a:r>
              <a:rPr lang="en-US" sz="1600" dirty="0" err="1">
                <a:latin typeface="Calibri Light" panose="020F0302020204030204" pitchFamily="34" charset="0"/>
              </a:rPr>
              <a:t>cauterising</a:t>
            </a:r>
            <a:r>
              <a:rPr lang="en-US" sz="1600" dirty="0">
                <a:latin typeface="Calibri Light" panose="020F0302020204030204" pitchFamily="34" charset="0"/>
              </a:rPr>
              <a:t> of</a:t>
            </a:r>
          </a:p>
          <a:p>
            <a:pPr algn="ctr"/>
            <a:r>
              <a:rPr lang="en-US" sz="1600" dirty="0">
                <a:latin typeface="Calibri Light" panose="020F0302020204030204" pitchFamily="34" charset="0"/>
              </a:rPr>
              <a:t>the genital area</a:t>
            </a:r>
          </a:p>
          <a:p>
            <a:pPr algn="ctr"/>
            <a:endParaRPr lang="en-US" sz="1600" dirty="0">
              <a:latin typeface="Calibri Light" panose="020F0302020204030204" pitchFamily="34" charset="0"/>
            </a:endParaRPr>
          </a:p>
        </p:txBody>
      </p:sp>
      <p:pic>
        <p:nvPicPr>
          <p:cNvPr id="3" name="Picture 2" descr="A close up of a sign&#10;&#10;Description automatically generated">
            <a:extLst>
              <a:ext uri="{FF2B5EF4-FFF2-40B4-BE49-F238E27FC236}">
                <a16:creationId xmlns:a16="http://schemas.microsoft.com/office/drawing/2014/main" id="{4FF26200-10AF-4BCB-8D2D-96E58B051C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5299" y="451506"/>
            <a:ext cx="1076701" cy="817255"/>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8AAF8DD8-5D4F-4351-8037-59D63D212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340" y="484162"/>
            <a:ext cx="2638493" cy="375971"/>
          </a:xfrm>
          <a:prstGeom prst="rect">
            <a:avLst/>
          </a:prstGeom>
        </p:spPr>
      </p:pic>
    </p:spTree>
    <p:extLst>
      <p:ext uri="{BB962C8B-B14F-4D97-AF65-F5344CB8AC3E}">
        <p14:creationId xmlns:p14="http://schemas.microsoft.com/office/powerpoint/2010/main" val="3177940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1+#ppt_w/2"/>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51158" y="0"/>
            <a:ext cx="7040440" cy="576064"/>
          </a:xfrm>
        </p:spPr>
        <p:txBody>
          <a:bodyPr>
            <a:noAutofit/>
          </a:bodyPr>
          <a:lstStyle/>
          <a:p>
            <a:pPr eaLnBrk="1" hangingPunct="1"/>
            <a:r>
              <a:rPr lang="en-GB" dirty="0">
                <a:solidFill>
                  <a:srgbClr val="0070C0"/>
                </a:solidFill>
                <a:latin typeface="Calibri" panose="020F0502020204030204" pitchFamily="34" charset="0"/>
              </a:rPr>
              <a:t>History of FGM</a:t>
            </a:r>
          </a:p>
        </p:txBody>
      </p:sp>
      <p:sp>
        <p:nvSpPr>
          <p:cNvPr id="12291" name="Rectangle 3"/>
          <p:cNvSpPr>
            <a:spLocks noGrp="1" noChangeArrowheads="1"/>
          </p:cNvSpPr>
          <p:nvPr>
            <p:ph idx="1"/>
          </p:nvPr>
        </p:nvSpPr>
        <p:spPr>
          <a:xfrm>
            <a:off x="1919536" y="836712"/>
            <a:ext cx="7632848" cy="5472608"/>
          </a:xfrm>
        </p:spPr>
        <p:txBody>
          <a:bodyPr>
            <a:normAutofit/>
          </a:bodyPr>
          <a:lstStyle/>
          <a:p>
            <a:pPr marL="0" indent="0">
              <a:lnSpc>
                <a:spcPct val="80000"/>
              </a:lnSpc>
              <a:buNone/>
            </a:pPr>
            <a:endParaRPr lang="en-GB" dirty="0">
              <a:latin typeface="Arial" panose="020B0604020202020204" pitchFamily="34" charset="0"/>
              <a:cs typeface="Arial" panose="020B0604020202020204" pitchFamily="34" charset="0"/>
            </a:endParaRPr>
          </a:p>
          <a:p>
            <a:pPr marL="0" indent="0">
              <a:lnSpc>
                <a:spcPct val="80000"/>
              </a:lnSpc>
              <a:buNone/>
            </a:pPr>
            <a:endParaRPr lang="en-GB" dirty="0">
              <a:latin typeface="Arial" panose="020B0604020202020204" pitchFamily="34" charset="0"/>
              <a:cs typeface="Arial" panose="020B0604020202020204" pitchFamily="34" charset="0"/>
            </a:endParaRPr>
          </a:p>
          <a:p>
            <a:pPr algn="just">
              <a:lnSpc>
                <a:spcPct val="170000"/>
              </a:lnSpc>
            </a:pPr>
            <a:r>
              <a:rPr lang="en-GB" dirty="0">
                <a:solidFill>
                  <a:schemeClr val="tx1"/>
                </a:solidFill>
                <a:latin typeface="Arial" panose="020B0604020202020204" pitchFamily="34" charset="0"/>
                <a:cs typeface="Arial" panose="020B0604020202020204" pitchFamily="34" charset="0"/>
              </a:rPr>
              <a:t>FGM is dated back at least 2000 years and the exact origin of the practice is unknown.</a:t>
            </a:r>
          </a:p>
          <a:p>
            <a:pPr algn="just">
              <a:lnSpc>
                <a:spcPct val="170000"/>
              </a:lnSpc>
            </a:pPr>
            <a:r>
              <a:rPr lang="en-GB" dirty="0">
                <a:solidFill>
                  <a:schemeClr val="tx1"/>
                </a:solidFill>
                <a:latin typeface="Arial" panose="020B0604020202020204" pitchFamily="34" charset="0"/>
                <a:cs typeface="Arial" panose="020B0604020202020204" pitchFamily="34" charset="0"/>
              </a:rPr>
              <a:t>It is believed that it was practiced in ancient Egypt as a form of controlling women’s sexuality. </a:t>
            </a:r>
          </a:p>
          <a:p>
            <a:pPr algn="just">
              <a:lnSpc>
                <a:spcPct val="170000"/>
              </a:lnSpc>
            </a:pPr>
            <a:r>
              <a:rPr lang="en-GB" dirty="0">
                <a:solidFill>
                  <a:schemeClr val="tx1"/>
                </a:solidFill>
                <a:latin typeface="Arial" panose="020B0604020202020204" pitchFamily="34" charset="0"/>
                <a:cs typeface="Arial" panose="020B0604020202020204" pitchFamily="34" charset="0"/>
              </a:rPr>
              <a:t>It was believed that FGM would ensure women’s virginity and reduction in the female desire. </a:t>
            </a:r>
          </a:p>
          <a:p>
            <a:pPr algn="just">
              <a:lnSpc>
                <a:spcPct val="170000"/>
              </a:lnSpc>
            </a:pPr>
            <a:r>
              <a:rPr lang="en-GB" dirty="0">
                <a:solidFill>
                  <a:schemeClr val="tx1"/>
                </a:solidFill>
                <a:latin typeface="Arial" panose="020B0604020202020204" pitchFamily="34" charset="0"/>
                <a:cs typeface="Arial" panose="020B0604020202020204" pitchFamily="34" charset="0"/>
              </a:rPr>
              <a:t>Although FGM is commonly perceived in Western societies as a ‘foreign phenomenon’, the surgical removal of the clitoris </a:t>
            </a:r>
            <a:r>
              <a:rPr lang="en-GB" dirty="0">
                <a:solidFill>
                  <a:schemeClr val="accent1">
                    <a:lumMod val="75000"/>
                  </a:schemeClr>
                </a:solidFill>
                <a:latin typeface="Arial" panose="020B0604020202020204" pitchFamily="34" charset="0"/>
                <a:cs typeface="Arial" panose="020B0604020202020204" pitchFamily="34" charset="0"/>
              </a:rPr>
              <a:t>(clitordectomy) </a:t>
            </a:r>
            <a:r>
              <a:rPr lang="en-GB" dirty="0">
                <a:solidFill>
                  <a:schemeClr val="tx1"/>
                </a:solidFill>
                <a:latin typeface="Arial" panose="020B0604020202020204" pitchFamily="34" charset="0"/>
                <a:cs typeface="Arial" panose="020B0604020202020204" pitchFamily="34" charset="0"/>
              </a:rPr>
              <a:t>was a recognised practice in 19</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Century Britain in the management of mental health and epilepsy (</a:t>
            </a:r>
            <a:r>
              <a:rPr lang="en-GB" dirty="0" err="1">
                <a:solidFill>
                  <a:schemeClr val="tx1"/>
                </a:solidFill>
                <a:latin typeface="Arial" panose="020B0604020202020204" pitchFamily="34" charset="0"/>
                <a:cs typeface="Arial" panose="020B0604020202020204" pitchFamily="34" charset="0"/>
              </a:rPr>
              <a:t>Kandel</a:t>
            </a:r>
            <a:r>
              <a:rPr lang="en-GB" dirty="0">
                <a:solidFill>
                  <a:schemeClr val="tx1"/>
                </a:solidFill>
                <a:latin typeface="Arial" panose="020B0604020202020204" pitchFamily="34" charset="0"/>
                <a:cs typeface="Arial" panose="020B0604020202020204" pitchFamily="34" charset="0"/>
              </a:rPr>
              <a:t>, 1999).(</a:t>
            </a:r>
            <a:r>
              <a:rPr lang="en-GB" dirty="0">
                <a:latin typeface="Arial" panose="020B0604020202020204" pitchFamily="34" charset="0"/>
                <a:cs typeface="Arial" panose="020B0604020202020204" pitchFamily="34" charset="0"/>
              </a:rPr>
              <a:t>Isaac Baker Brown</a:t>
            </a:r>
            <a:r>
              <a:rPr lang="en-GB" dirty="0">
                <a:solidFill>
                  <a:schemeClr val="tx1"/>
                </a:solidFill>
                <a:latin typeface="Arial" panose="020B0604020202020204" pitchFamily="34" charset="0"/>
                <a:cs typeface="Arial" panose="020B0604020202020204" pitchFamily="34" charset="0"/>
              </a:rPr>
              <a:t>)</a:t>
            </a:r>
          </a:p>
          <a:p>
            <a:pPr>
              <a:lnSpc>
                <a:spcPct val="170000"/>
              </a:lnSpc>
            </a:pPr>
            <a:endParaRPr lang="en-GB" dirty="0">
              <a:latin typeface="Arial" panose="020B0604020202020204" pitchFamily="34" charset="0"/>
              <a:cs typeface="Arial" panose="020B0604020202020204" pitchFamily="34" charset="0"/>
            </a:endParaRPr>
          </a:p>
        </p:txBody>
      </p:sp>
      <p:pic>
        <p:nvPicPr>
          <p:cNvPr id="3" name="Picture 2" descr="A close up of a sign&#10;&#10;Description automatically generated">
            <a:extLst>
              <a:ext uri="{FF2B5EF4-FFF2-40B4-BE49-F238E27FC236}">
                <a16:creationId xmlns:a16="http://schemas.microsoft.com/office/drawing/2014/main" id="{EE1BEBB7-7687-4037-B643-628C3ABBC9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5523" y="576064"/>
            <a:ext cx="1094051" cy="894784"/>
          </a:xfrm>
          <a:prstGeom prst="rect">
            <a:avLst/>
          </a:prstGeom>
        </p:spPr>
      </p:pic>
      <p:pic>
        <p:nvPicPr>
          <p:cNvPr id="1028" name="Picture 4" descr="Image preview">
            <a:extLst>
              <a:ext uri="{FF2B5EF4-FFF2-40B4-BE49-F238E27FC236}">
                <a16:creationId xmlns:a16="http://schemas.microsoft.com/office/drawing/2014/main" id="{173788D6-39D5-45F6-BF50-85D8B145CE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232" y="661481"/>
            <a:ext cx="3860291" cy="4863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332656"/>
            <a:ext cx="6347714" cy="1080120"/>
          </a:xfrm>
        </p:spPr>
        <p:txBody>
          <a:bodyPr/>
          <a:lstStyle/>
          <a:p>
            <a:r>
              <a:rPr lang="en-GB" dirty="0">
                <a:solidFill>
                  <a:srgbClr val="0070C0"/>
                </a:solidFill>
                <a:latin typeface="Calibri" panose="020F0502020204030204" pitchFamily="34" charset="0"/>
              </a:rPr>
              <a:t>History of FGM continue</a:t>
            </a:r>
            <a:endParaRPr lang="en-GB" dirty="0"/>
          </a:p>
        </p:txBody>
      </p:sp>
      <p:sp>
        <p:nvSpPr>
          <p:cNvPr id="3" name="Content Placeholder 2"/>
          <p:cNvSpPr>
            <a:spLocks noGrp="1"/>
          </p:cNvSpPr>
          <p:nvPr>
            <p:ph idx="1"/>
          </p:nvPr>
        </p:nvSpPr>
        <p:spPr>
          <a:xfrm>
            <a:off x="2133600" y="1196752"/>
            <a:ext cx="7708778" cy="5328592"/>
          </a:xfrm>
        </p:spPr>
        <p:txBody>
          <a:bodyPr>
            <a:normAutofit/>
          </a:bodyPr>
          <a:lstStyle/>
          <a:p>
            <a:pPr algn="just">
              <a:lnSpc>
                <a:spcPct val="170000"/>
              </a:lnSpc>
            </a:pPr>
            <a:r>
              <a:rPr lang="en-GB" dirty="0">
                <a:solidFill>
                  <a:schemeClr val="tx1"/>
                </a:solidFill>
                <a:latin typeface="Arial" panose="020B0604020202020204" pitchFamily="34" charset="0"/>
                <a:cs typeface="Arial" panose="020B0604020202020204" pitchFamily="34" charset="0"/>
              </a:rPr>
              <a:t>The Romans performed a technique involving slipping of rings through the labia majora of female slaves to prevent them from becoming pregnant.</a:t>
            </a:r>
          </a:p>
          <a:p>
            <a:pPr algn="just">
              <a:lnSpc>
                <a:spcPct val="170000"/>
              </a:lnSpc>
            </a:pPr>
            <a:r>
              <a:rPr lang="en-GB" dirty="0">
                <a:solidFill>
                  <a:schemeClr val="tx1"/>
                </a:solidFill>
                <a:latin typeface="Arial" panose="020B0604020202020204" pitchFamily="34" charset="0"/>
                <a:cs typeface="Arial" panose="020B0604020202020204" pitchFamily="34" charset="0"/>
              </a:rPr>
              <a:t>Similarly the </a:t>
            </a:r>
            <a:r>
              <a:rPr lang="en-GB" dirty="0" err="1">
                <a:solidFill>
                  <a:schemeClr val="tx1"/>
                </a:solidFill>
                <a:latin typeface="Arial" panose="020B0604020202020204" pitchFamily="34" charset="0"/>
                <a:cs typeface="Arial" panose="020B0604020202020204" pitchFamily="34" charset="0"/>
              </a:rPr>
              <a:t>Scoptsi</a:t>
            </a:r>
            <a:r>
              <a:rPr lang="en-GB" dirty="0">
                <a:solidFill>
                  <a:schemeClr val="tx1"/>
                </a:solidFill>
                <a:latin typeface="Arial" panose="020B0604020202020204" pitchFamily="34" charset="0"/>
                <a:cs typeface="Arial" panose="020B0604020202020204" pitchFamily="34" charset="0"/>
              </a:rPr>
              <a:t> sect in Russia performed FGM to ensure virginity. </a:t>
            </a:r>
          </a:p>
          <a:p>
            <a:pPr algn="just">
              <a:lnSpc>
                <a:spcPct val="170000"/>
              </a:lnSpc>
            </a:pPr>
            <a:r>
              <a:rPr lang="en-GB" dirty="0">
                <a:solidFill>
                  <a:schemeClr val="tx1"/>
                </a:solidFill>
                <a:latin typeface="Arial" panose="020B0604020202020204" pitchFamily="34" charset="0"/>
                <a:cs typeface="Arial" panose="020B0604020202020204" pitchFamily="34" charset="0"/>
              </a:rPr>
              <a:t>In some communities it is valued as a rite of passage to womanhood. (for example in Kenya and Sierra Leone).</a:t>
            </a:r>
          </a:p>
          <a:p>
            <a:pPr marL="0" indent="0" algn="just">
              <a:lnSpc>
                <a:spcPct val="170000"/>
              </a:lnSpc>
              <a:buNone/>
            </a:pPr>
            <a:endParaRPr lang="en-GB" dirty="0">
              <a:solidFill>
                <a:schemeClr val="tx1"/>
              </a:solidFill>
              <a:latin typeface="Arial" panose="020B0604020202020204" pitchFamily="34" charset="0"/>
              <a:cs typeface="Arial" panose="020B0604020202020204" pitchFamily="34" charset="0"/>
            </a:endParaRPr>
          </a:p>
          <a:p>
            <a:pPr marL="0" indent="0" algn="just">
              <a:lnSpc>
                <a:spcPct val="170000"/>
              </a:lnSpc>
              <a:buNone/>
            </a:pPr>
            <a:endParaRPr lang="en-GB" dirty="0">
              <a:solidFill>
                <a:schemeClr val="tx1"/>
              </a:solidFill>
              <a:latin typeface="Arial" panose="020B0604020202020204" pitchFamily="34" charset="0"/>
              <a:cs typeface="Arial" panose="020B0604020202020204" pitchFamily="34" charset="0"/>
            </a:endParaRPr>
          </a:p>
          <a:p>
            <a:endParaRPr lang="en-GB" dirty="0"/>
          </a:p>
        </p:txBody>
      </p:sp>
      <p:pic>
        <p:nvPicPr>
          <p:cNvPr id="5" name="Picture 4" descr="A close up of a sign&#10;&#10;Description automatically generated">
            <a:extLst>
              <a:ext uri="{FF2B5EF4-FFF2-40B4-BE49-F238E27FC236}">
                <a16:creationId xmlns:a16="http://schemas.microsoft.com/office/drawing/2014/main" id="{A64477FB-A9BD-47F5-93E0-081D81AF3D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488634"/>
            <a:ext cx="1012024" cy="768163"/>
          </a:xfrm>
          <a:prstGeom prst="rect">
            <a:avLst/>
          </a:prstGeom>
        </p:spPr>
      </p:pic>
      <p:pic>
        <p:nvPicPr>
          <p:cNvPr id="2050" name="Picture 2" descr="Image preview">
            <a:extLst>
              <a:ext uri="{FF2B5EF4-FFF2-40B4-BE49-F238E27FC236}">
                <a16:creationId xmlns:a16="http://schemas.microsoft.com/office/drawing/2014/main" id="{B7481654-7583-4FE5-8487-7F0F8DB04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8486" y="664430"/>
            <a:ext cx="2791490" cy="41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1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owchart: Preparation 17"/>
          <p:cNvSpPr/>
          <p:nvPr/>
        </p:nvSpPr>
        <p:spPr>
          <a:xfrm>
            <a:off x="1278859" y="1592413"/>
            <a:ext cx="3643306" cy="1928826"/>
          </a:xfrm>
          <a:prstGeom prst="flowChartPreparation">
            <a:avLst/>
          </a:prstGeom>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Religion</a:t>
            </a:r>
          </a:p>
          <a:p>
            <a:pPr algn="ctr"/>
            <a:r>
              <a:rPr lang="en-GB" sz="1600" i="1" dirty="0">
                <a:solidFill>
                  <a:schemeClr val="tx1"/>
                </a:solidFill>
                <a:latin typeface="Arial" panose="020B0604020202020204" pitchFamily="34" charset="0"/>
                <a:cs typeface="Arial" panose="020B0604020202020204" pitchFamily="34" charset="0"/>
              </a:rPr>
              <a:t>FGM is viewed as a religious obligation by some Muslims/Coptic Christians/Ethiopian Jews.</a:t>
            </a:r>
          </a:p>
        </p:txBody>
      </p:sp>
      <p:sp>
        <p:nvSpPr>
          <p:cNvPr id="19" name="Flowchart: Preparation 18"/>
          <p:cNvSpPr/>
          <p:nvPr/>
        </p:nvSpPr>
        <p:spPr>
          <a:xfrm>
            <a:off x="8268946" y="1592413"/>
            <a:ext cx="3643306" cy="1936235"/>
          </a:xfrm>
          <a:prstGeom prst="flowChartPreparation">
            <a:avLst/>
          </a:pr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Culture &amp; Tradition</a:t>
            </a:r>
          </a:p>
          <a:p>
            <a:pPr algn="ctr"/>
            <a:r>
              <a:rPr lang="en-GB" sz="1600" i="1" dirty="0">
                <a:solidFill>
                  <a:schemeClr val="tx1"/>
                </a:solidFill>
                <a:latin typeface="Arial" panose="020B0604020202020204" pitchFamily="34" charset="0"/>
                <a:cs typeface="Arial" panose="020B0604020202020204" pitchFamily="34" charset="0"/>
              </a:rPr>
              <a:t>This is part of our heritage and deep rooted into our cultural </a:t>
            </a:r>
            <a:r>
              <a:rPr lang="en-GB" sz="1600" i="1" dirty="0" err="1">
                <a:solidFill>
                  <a:schemeClr val="tx1"/>
                </a:solidFill>
                <a:latin typeface="Arial" panose="020B0604020202020204" pitchFamily="34" charset="0"/>
                <a:cs typeface="Arial" panose="020B0604020202020204" pitchFamily="34" charset="0"/>
              </a:rPr>
              <a:t>belives</a:t>
            </a:r>
            <a:r>
              <a:rPr lang="en-GB" sz="1600" i="1" dirty="0">
                <a:solidFill>
                  <a:schemeClr val="tx1"/>
                </a:solidFill>
                <a:latin typeface="Arial" panose="020B0604020202020204" pitchFamily="34" charset="0"/>
                <a:cs typeface="Arial" panose="020B0604020202020204" pitchFamily="34" charset="0"/>
              </a:rPr>
              <a:t> ‘’everyone has FGM done’’.</a:t>
            </a:r>
          </a:p>
        </p:txBody>
      </p:sp>
      <p:sp>
        <p:nvSpPr>
          <p:cNvPr id="20" name="Flowchart: Preparation 19"/>
          <p:cNvSpPr/>
          <p:nvPr/>
        </p:nvSpPr>
        <p:spPr>
          <a:xfrm>
            <a:off x="1315071" y="4303591"/>
            <a:ext cx="3607093" cy="2431925"/>
          </a:xfrm>
          <a:prstGeom prst="flowChartPreparation">
            <a:avLst/>
          </a:prstGeom>
          <a:ln>
            <a:solidFill>
              <a:srgbClr val="D7C1FF"/>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Purity &amp; Hygiene</a:t>
            </a:r>
          </a:p>
          <a:p>
            <a:pPr algn="ctr"/>
            <a:r>
              <a:rPr lang="en-GB" sz="1600" i="1">
                <a:solidFill>
                  <a:schemeClr val="tx1"/>
                </a:solidFill>
                <a:latin typeface="Arial" panose="020B0604020202020204" pitchFamily="34" charset="0"/>
                <a:cs typeface="Arial" panose="020B0604020202020204" pitchFamily="34" charset="0"/>
              </a:rPr>
              <a:t>Women who have had FGM are considered to be pure and clean, uncircumcised women are viewed unattractive and ostracised from the community</a:t>
            </a:r>
            <a:r>
              <a:rPr lang="en-GB" sz="1600" i="1">
                <a:solidFill>
                  <a:schemeClr val="tx1"/>
                </a:solidFill>
                <a:latin typeface="Calibri Light" pitchFamily="34" charset="0"/>
              </a:rPr>
              <a:t>.</a:t>
            </a:r>
          </a:p>
        </p:txBody>
      </p:sp>
      <p:sp>
        <p:nvSpPr>
          <p:cNvPr id="21" name="Flowchart: Preparation 20"/>
          <p:cNvSpPr/>
          <p:nvPr/>
        </p:nvSpPr>
        <p:spPr>
          <a:xfrm>
            <a:off x="8144242" y="4297469"/>
            <a:ext cx="3643306" cy="2431925"/>
          </a:xfrm>
          <a:prstGeom prst="flowChartPreparation">
            <a:avLst/>
          </a:prstGeom>
          <a:ln>
            <a:solidFill>
              <a:srgbClr val="FDCFF3"/>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Gender Identity</a:t>
            </a:r>
          </a:p>
          <a:p>
            <a:pPr algn="ctr"/>
            <a:r>
              <a:rPr lang="en-GB" sz="1600" i="1" dirty="0">
                <a:solidFill>
                  <a:schemeClr val="tx1"/>
                </a:solidFill>
                <a:latin typeface="Arial" panose="020B0604020202020204" pitchFamily="34" charset="0"/>
                <a:cs typeface="Arial" panose="020B0604020202020204" pitchFamily="34" charset="0"/>
              </a:rPr>
              <a:t>Part of being a good woman, increase in credibility, status and family name. FGM is significant in order to get married – rite of passage.</a:t>
            </a:r>
          </a:p>
        </p:txBody>
      </p:sp>
      <p:sp>
        <p:nvSpPr>
          <p:cNvPr id="22" name="Flowchart: Preparation 21"/>
          <p:cNvSpPr/>
          <p:nvPr/>
        </p:nvSpPr>
        <p:spPr>
          <a:xfrm>
            <a:off x="4773903" y="3088676"/>
            <a:ext cx="3643306" cy="1936235"/>
          </a:xfrm>
          <a:prstGeom prst="flowChartPreparation">
            <a:avLst/>
          </a:prstGeom>
          <a:ln>
            <a:solidFill>
              <a:schemeClr val="accent3">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a:solidFill>
                  <a:schemeClr val="tx1"/>
                </a:solidFill>
                <a:latin typeface="Arial" panose="020B0604020202020204" pitchFamily="34" charset="0"/>
                <a:cs typeface="Arial" panose="020B0604020202020204" pitchFamily="34" charset="0"/>
              </a:rPr>
              <a:t>Relationships</a:t>
            </a:r>
          </a:p>
          <a:p>
            <a:pPr algn="ctr"/>
            <a:r>
              <a:rPr lang="en-GB" sz="1600" i="1" dirty="0">
                <a:solidFill>
                  <a:schemeClr val="tx1"/>
                </a:solidFill>
                <a:latin typeface="Arial" panose="020B0604020202020204" pitchFamily="34" charset="0"/>
                <a:cs typeface="Arial" panose="020B0604020202020204" pitchFamily="34" charset="0"/>
              </a:rPr>
              <a:t>Ensuring chastity and faithfulness within marriage – reducing promiscuous behaviour and ensuring virginity</a:t>
            </a:r>
            <a:r>
              <a:rPr lang="en-GB" sz="1600" i="1" dirty="0">
                <a:solidFill>
                  <a:schemeClr val="tx1"/>
                </a:solidFill>
                <a:latin typeface="Calibri Light" pitchFamily="34" charset="0"/>
              </a:rPr>
              <a:t>.</a:t>
            </a:r>
          </a:p>
        </p:txBody>
      </p:sp>
      <p:sp>
        <p:nvSpPr>
          <p:cNvPr id="24" name="Title 23"/>
          <p:cNvSpPr>
            <a:spLocks noGrp="1"/>
          </p:cNvSpPr>
          <p:nvPr>
            <p:ph type="title"/>
          </p:nvPr>
        </p:nvSpPr>
        <p:spPr>
          <a:xfrm>
            <a:off x="635152" y="515840"/>
            <a:ext cx="9390395" cy="1400567"/>
          </a:xfrm>
        </p:spPr>
        <p:txBody>
          <a:bodyPr>
            <a:normAutofit/>
          </a:bodyPr>
          <a:lstStyle/>
          <a:p>
            <a:pPr lvl="0"/>
            <a:r>
              <a:rPr lang="en-GB" sz="4900" dirty="0">
                <a:solidFill>
                  <a:srgbClr val="0070C0"/>
                </a:solidFill>
              </a:rPr>
              <a:t>Socio</a:t>
            </a:r>
            <a:r>
              <a:rPr lang="en-GB" sz="4900" dirty="0">
                <a:solidFill>
                  <a:schemeClr val="tx1"/>
                </a:solidFill>
              </a:rPr>
              <a:t>-</a:t>
            </a:r>
            <a:r>
              <a:rPr lang="en-GB" sz="4900" dirty="0">
                <a:solidFill>
                  <a:schemeClr val="accent1">
                    <a:lumMod val="40000"/>
                    <a:lumOff val="60000"/>
                  </a:schemeClr>
                </a:solidFill>
              </a:rPr>
              <a:t>cultural</a:t>
            </a:r>
            <a:r>
              <a:rPr lang="en-GB" sz="4900" dirty="0">
                <a:solidFill>
                  <a:srgbClr val="0070C0"/>
                </a:solidFill>
              </a:rPr>
              <a:t> </a:t>
            </a:r>
            <a:r>
              <a:rPr lang="en-GB" sz="2200" dirty="0">
                <a:solidFill>
                  <a:schemeClr val="accent3">
                    <a:lumMod val="40000"/>
                    <a:lumOff val="60000"/>
                  </a:schemeClr>
                </a:solidFill>
              </a:rPr>
              <a:t>context</a:t>
            </a:r>
            <a:r>
              <a:rPr lang="en-GB" sz="4900" dirty="0">
                <a:solidFill>
                  <a:srgbClr val="0070C0"/>
                </a:solidFill>
              </a:rPr>
              <a:t> </a:t>
            </a:r>
            <a:r>
              <a:rPr lang="en-GB" sz="4900" dirty="0">
                <a:solidFill>
                  <a:srgbClr val="D7C1FF"/>
                </a:solidFill>
              </a:rPr>
              <a:t>of </a:t>
            </a:r>
            <a:r>
              <a:rPr lang="en-GB" sz="4900" dirty="0">
                <a:solidFill>
                  <a:srgbClr val="FDCFF3"/>
                </a:solidFill>
              </a:rPr>
              <a:t>FGM</a:t>
            </a:r>
            <a:br>
              <a:rPr lang="en-GB" dirty="0">
                <a:solidFill>
                  <a:srgbClr val="0070C0"/>
                </a:solidFill>
              </a:rPr>
            </a:br>
            <a:endParaRPr lang="en-GB" dirty="0"/>
          </a:p>
        </p:txBody>
      </p:sp>
      <p:pic>
        <p:nvPicPr>
          <p:cNvPr id="3" name="Picture 2" descr="A close up of a sign&#10;&#10;Description automatically generated">
            <a:extLst>
              <a:ext uri="{FF2B5EF4-FFF2-40B4-BE49-F238E27FC236}">
                <a16:creationId xmlns:a16="http://schemas.microsoft.com/office/drawing/2014/main" id="{042AF43F-85AB-4B97-83D9-17FB0B853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9976" y="515840"/>
            <a:ext cx="1012024" cy="76816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65C87A7F-7887-4856-965D-8117987FC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0301" y="549328"/>
            <a:ext cx="1801914" cy="2688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0-#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1000" fill="hold"/>
                                        <p:tgtEl>
                                          <p:spTgt spid="20"/>
                                        </p:tgtEl>
                                        <p:attrNameLst>
                                          <p:attrName>ppt_x</p:attrName>
                                        </p:attrNameLst>
                                      </p:cBhvr>
                                      <p:tavLst>
                                        <p:tav tm="0">
                                          <p:val>
                                            <p:strVal val="#ppt_x"/>
                                          </p:val>
                                        </p:tav>
                                        <p:tav tm="100000">
                                          <p:val>
                                            <p:strVal val="#ppt_x"/>
                                          </p:val>
                                        </p:tav>
                                      </p:tavLst>
                                    </p:anim>
                                    <p:anim calcmode="lin" valueType="num">
                                      <p:cBhvr additive="base">
                                        <p:cTn id="26"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ppt_x"/>
                                          </p:val>
                                        </p:tav>
                                        <p:tav tm="100000">
                                          <p:val>
                                            <p:strVal val="#ppt_x"/>
                                          </p:val>
                                        </p:tav>
                                      </p:tavLst>
                                    </p:anim>
                                    <p:anim calcmode="lin" valueType="num">
                                      <p:cBhvr additive="base">
                                        <p:cTn id="32"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597" y="642918"/>
            <a:ext cx="6347713" cy="803176"/>
          </a:xfrm>
        </p:spPr>
        <p:txBody>
          <a:bodyPr>
            <a:normAutofit/>
          </a:bodyPr>
          <a:lstStyle/>
          <a:p>
            <a:pPr algn="ctr"/>
            <a:r>
              <a:rPr lang="en-US" sz="2800" b="1" dirty="0">
                <a:solidFill>
                  <a:srgbClr val="0070C0"/>
                </a:solidFill>
                <a:latin typeface="Arial" panose="020B0604020202020204" pitchFamily="34" charset="0"/>
                <a:cs typeface="Arial" panose="020B0604020202020204" pitchFamily="34" charset="0"/>
              </a:rPr>
              <a:t>Impact victims' lives</a:t>
            </a:r>
          </a:p>
        </p:txBody>
      </p:sp>
      <p:sp>
        <p:nvSpPr>
          <p:cNvPr id="3" name="Content Placeholder 2"/>
          <p:cNvSpPr>
            <a:spLocks noGrp="1"/>
          </p:cNvSpPr>
          <p:nvPr>
            <p:ph idx="1"/>
          </p:nvPr>
        </p:nvSpPr>
        <p:spPr>
          <a:xfrm>
            <a:off x="1881903" y="1816224"/>
            <a:ext cx="6851104" cy="4637112"/>
          </a:xfrm>
        </p:spPr>
        <p:txBody>
          <a:bodyPr>
            <a:normAutofit/>
          </a:bodyPr>
          <a:lstStyle/>
          <a:p>
            <a:pPr marL="305435" indent="-305435"/>
            <a:r>
              <a:rPr lang="en-US" dirty="0">
                <a:latin typeface="Arial" panose="020B0604020202020204" pitchFamily="34" charset="0"/>
                <a:cs typeface="Arial" panose="020B0604020202020204" pitchFamily="34" charset="0"/>
              </a:rPr>
              <a:t>Flashbacks</a:t>
            </a:r>
            <a:endParaRPr lang="en-US" dirty="0"/>
          </a:p>
          <a:p>
            <a:pPr marL="305435" indent="-305435"/>
            <a:r>
              <a:rPr lang="en-US" dirty="0">
                <a:latin typeface="Arial" panose="020B0604020202020204" pitchFamily="34" charset="0"/>
                <a:cs typeface="Arial" panose="020B0604020202020204" pitchFamily="34" charset="0"/>
              </a:rPr>
              <a:t>Anxiety</a:t>
            </a:r>
          </a:p>
          <a:p>
            <a:pPr marL="305435" indent="-305435"/>
            <a:r>
              <a:rPr lang="en-US" dirty="0">
                <a:latin typeface="Arial"/>
                <a:cs typeface="Arial"/>
              </a:rPr>
              <a:t>Low self-esteem</a:t>
            </a:r>
          </a:p>
          <a:p>
            <a:pPr marL="305435" indent="-305435"/>
            <a:r>
              <a:rPr lang="en-US" dirty="0">
                <a:latin typeface="Arial" panose="020B0604020202020204" pitchFamily="34" charset="0"/>
                <a:cs typeface="Arial" panose="020B0604020202020204" pitchFamily="34" charset="0"/>
              </a:rPr>
              <a:t>Feeling inadequate</a:t>
            </a:r>
          </a:p>
          <a:p>
            <a:pPr marL="305435" indent="-305435"/>
            <a:r>
              <a:rPr lang="en-US" dirty="0">
                <a:latin typeface="Arial" panose="020B0604020202020204" pitchFamily="34" charset="0"/>
                <a:cs typeface="Arial" panose="020B0604020202020204" pitchFamily="34" charset="0"/>
              </a:rPr>
              <a:t>Implications of intimacy in relationships</a:t>
            </a:r>
          </a:p>
          <a:p>
            <a:pPr marL="305435" indent="-305435"/>
            <a:r>
              <a:rPr lang="en-US" dirty="0">
                <a:latin typeface="Arial" panose="020B0604020202020204" pitchFamily="34" charset="0"/>
                <a:cs typeface="Arial" panose="020B0604020202020204" pitchFamily="34" charset="0"/>
              </a:rPr>
              <a:t>Struggles to disclose</a:t>
            </a:r>
          </a:p>
          <a:p>
            <a:pPr marL="305435" indent="-305435"/>
            <a:r>
              <a:rPr lang="en-US" dirty="0">
                <a:latin typeface="Arial" panose="020B0604020202020204" pitchFamily="34" charset="0"/>
                <a:cs typeface="Arial" panose="020B0604020202020204" pitchFamily="34" charset="0"/>
              </a:rPr>
              <a:t>Unable to undergo gynecological examinations and </a:t>
            </a:r>
            <a:r>
              <a:rPr lang="en-US" dirty="0" err="1">
                <a:latin typeface="Arial" panose="020B0604020202020204" pitchFamily="34" charset="0"/>
                <a:cs typeface="Arial" panose="020B0604020202020204" pitchFamily="34" charset="0"/>
              </a:rPr>
              <a:t>catheterisation</a:t>
            </a:r>
            <a:endParaRPr lang="en-US" dirty="0">
              <a:latin typeface="Arial" panose="020B0604020202020204" pitchFamily="34" charset="0"/>
              <a:cs typeface="Arial" panose="020B0604020202020204" pitchFamily="34" charset="0"/>
            </a:endParaRPr>
          </a:p>
          <a:p>
            <a:pPr marL="305435" indent="-305435"/>
            <a:r>
              <a:rPr lang="en-US" dirty="0">
                <a:latin typeface="Arial" panose="020B0604020202020204" pitchFamily="34" charset="0"/>
                <a:cs typeface="Arial" panose="020B0604020202020204" pitchFamily="34" charset="0"/>
              </a:rPr>
              <a:t>Lives alone with the problem</a:t>
            </a:r>
          </a:p>
          <a:p>
            <a:pPr marL="305435" indent="-305435"/>
            <a:r>
              <a:rPr lang="en-US" dirty="0">
                <a:latin typeface="Arial" panose="020B0604020202020204" pitchFamily="34" charset="0"/>
                <a:cs typeface="Arial" panose="020B0604020202020204" pitchFamily="34" charset="0"/>
              </a:rPr>
              <a:t>May not link problem to FGM</a:t>
            </a:r>
          </a:p>
          <a:p>
            <a:pPr marL="305435" indent="-305435"/>
            <a:r>
              <a:rPr lang="en-US" dirty="0">
                <a:latin typeface="Arial"/>
                <a:cs typeface="Arial"/>
              </a:rPr>
              <a:t>Women often don’t know what type of FGM they have had – sometimes women don’t know they even have FGM</a:t>
            </a:r>
          </a:p>
        </p:txBody>
      </p:sp>
      <p:pic>
        <p:nvPicPr>
          <p:cNvPr id="5" name="Picture 4" descr="A close up of a sign&#10;&#10;Description automatically generated">
            <a:extLst>
              <a:ext uri="{FF2B5EF4-FFF2-40B4-BE49-F238E27FC236}">
                <a16:creationId xmlns:a16="http://schemas.microsoft.com/office/drawing/2014/main" id="{5793575A-DA6C-48A0-874C-A9A6D3967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644" y="476816"/>
            <a:ext cx="1012024" cy="768163"/>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EAC18BFB-4332-43C2-BB32-417585404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73262" y="541193"/>
            <a:ext cx="2142382" cy="319704"/>
          </a:xfrm>
          <a:prstGeom prst="rect">
            <a:avLst/>
          </a:prstGeom>
        </p:spPr>
      </p:pic>
    </p:spTree>
  </p:cSld>
  <p:clrMapOvr>
    <a:masterClrMapping/>
  </p:clrMapOvr>
</p:sld>
</file>

<file path=ppt/theme/theme1.xml><?xml version="1.0" encoding="utf-8"?>
<a:theme xmlns:a="http://schemas.openxmlformats.org/drawingml/2006/main" name="DividendVTI">
  <a:themeElements>
    <a:clrScheme name="AnalogousFromLightSeedRightStep">
      <a:dk1>
        <a:srgbClr val="000000"/>
      </a:dk1>
      <a:lt1>
        <a:srgbClr val="FFFFFF"/>
      </a:lt1>
      <a:dk2>
        <a:srgbClr val="243741"/>
      </a:dk2>
      <a:lt2>
        <a:srgbClr val="E2E3E8"/>
      </a:lt2>
      <a:accent1>
        <a:srgbClr val="AAA26C"/>
      </a:accent1>
      <a:accent2>
        <a:srgbClr val="91A85A"/>
      </a:accent2>
      <a:accent3>
        <a:srgbClr val="7FAC6D"/>
      </a:accent3>
      <a:accent4>
        <a:srgbClr val="5FB269"/>
      </a:accent4>
      <a:accent5>
        <a:srgbClr val="6CAE90"/>
      </a:accent5>
      <a:accent6>
        <a:srgbClr val="5CACA9"/>
      </a:accent6>
      <a:hlink>
        <a:srgbClr val="727AB3"/>
      </a:hlink>
      <a:folHlink>
        <a:srgbClr val="7F7F7F"/>
      </a:folHlink>
    </a:clrScheme>
    <a:fontScheme name="Dividend">
      <a:maj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ova Ligh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006D71C5128F4DA20E439E88BF8572" ma:contentTypeVersion="10" ma:contentTypeDescription="Create a new document." ma:contentTypeScope="" ma:versionID="a2dac27dcffe90dc14096147b44512ed">
  <xsd:schema xmlns:xsd="http://www.w3.org/2001/XMLSchema" xmlns:xs="http://www.w3.org/2001/XMLSchema" xmlns:p="http://schemas.microsoft.com/office/2006/metadata/properties" xmlns:ns3="b93e62f8-0546-4a58-bdb1-70f48db5f5a7" targetNamespace="http://schemas.microsoft.com/office/2006/metadata/properties" ma:root="true" ma:fieldsID="90353ece924e6ca66c631884f51c67e3" ns3:_="">
    <xsd:import namespace="b93e62f8-0546-4a58-bdb1-70f48db5f5a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e62f8-0546-4a58-bdb1-70f48db5f5a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70871F-3F49-4325-BABF-06298D9397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e62f8-0546-4a58-bdb1-70f48db5f5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284419-46C9-43F3-A71A-F8C41C971654}">
  <ds:schemaRefs>
    <ds:schemaRef ds:uri="http://schemas.microsoft.com/sharepoint/v3/contenttype/forms"/>
  </ds:schemaRefs>
</ds:datastoreItem>
</file>

<file path=customXml/itemProps3.xml><?xml version="1.0" encoding="utf-8"?>
<ds:datastoreItem xmlns:ds="http://schemas.openxmlformats.org/officeDocument/2006/customXml" ds:itemID="{AA7020C4-7103-4E39-BCF1-34F984E5B15F}">
  <ds:schemaRefs>
    <ds:schemaRef ds:uri="http://purl.org/dc/terms/"/>
    <ds:schemaRef ds:uri="b93e62f8-0546-4a58-bdb1-70f48db5f5a7"/>
    <ds:schemaRef ds:uri="http://schemas.microsoft.com/office/2006/documentManagement/types"/>
    <ds:schemaRef ds:uri="http://purl.org/dc/elements/1.1/"/>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37112</TotalTime>
  <Words>2070</Words>
  <Application>Microsoft Office PowerPoint</Application>
  <PresentationFormat>Widescreen</PresentationFormat>
  <Paragraphs>185</Paragraphs>
  <Slides>23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Arabic Typesetting</vt:lpstr>
      <vt:lpstr>Arial</vt:lpstr>
      <vt:lpstr>Arial Nova Light</vt:lpstr>
      <vt:lpstr>Bookman Old Style</vt:lpstr>
      <vt:lpstr>Calibri</vt:lpstr>
      <vt:lpstr>Calibri Light</vt:lpstr>
      <vt:lpstr>Cambria</vt:lpstr>
      <vt:lpstr>Wingdings</vt:lpstr>
      <vt:lpstr>Wingdings 2</vt:lpstr>
      <vt:lpstr>Wingdings 3</vt:lpstr>
      <vt:lpstr>DividendVTI</vt:lpstr>
      <vt:lpstr>FEMALE GENITAL MUTILATION Awareness </vt:lpstr>
      <vt:lpstr>PRESENTED BY                                                                                               </vt:lpstr>
      <vt:lpstr>Brief overview of the history of FGM  Classification of FGM Physical &amp; mental health  implications of FGM  Motivations of FGM  Facts &amp; figures around FGM   LEGAL Updates on FGM  COVID 19 and FGM</vt:lpstr>
      <vt:lpstr>Female Genital Mutilation  Definition </vt:lpstr>
      <vt:lpstr>What are the types of FGM?</vt:lpstr>
      <vt:lpstr>History of FGM</vt:lpstr>
      <vt:lpstr>History of FGM continue</vt:lpstr>
      <vt:lpstr>Socio-cultural context of FGM </vt:lpstr>
      <vt:lpstr>Impact victims' lives</vt:lpstr>
      <vt:lpstr>Mental Health &amp; FGM</vt:lpstr>
      <vt:lpstr>Potential health implications</vt:lpstr>
      <vt:lpstr> Global &amp; UK Prevalence Rates</vt:lpstr>
      <vt:lpstr>PowerPoint Presentation</vt:lpstr>
      <vt:lpstr>The law and FGM</vt:lpstr>
      <vt:lpstr>Serious Crime Act 2015</vt:lpstr>
      <vt:lpstr>Mandatory reporting duty </vt:lpstr>
      <vt:lpstr>FGM Protection Orders </vt:lpstr>
      <vt:lpstr>RISK AND IMPACT OF COVID 19 </vt:lpstr>
      <vt:lpstr>WHAT can be DONE to support?</vt:lpstr>
      <vt:lpstr>Key messages</vt:lpstr>
      <vt:lpstr>Don’t be afraid to ask questions</vt:lpstr>
      <vt:lpstr>Individual pledge  to tackle Female Genital Mutilation (FGM). </vt:lpstr>
      <vt:lpstr>Let us save the life of our girls and women by saying no more FGM   contact Coventry Haven on 02476444077/ 08001114998  Nene Ojoawo on 07539757412  Email: nojoawo@coventryhaven.co.uk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GENITAL MUTILATION Awareness</dc:title>
  <dc:creator>Nene Ojoawo</dc:creator>
  <cp:lastModifiedBy>Nene Ojoawo</cp:lastModifiedBy>
  <cp:revision>80</cp:revision>
  <dcterms:created xsi:type="dcterms:W3CDTF">2020-06-15T08:39:44Z</dcterms:created>
  <dcterms:modified xsi:type="dcterms:W3CDTF">2020-07-27T14:06:01Z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0x0101000B006D71C5128F4DA20E439E88BF8572</vt:lpwstr>
  </property>
</Properties>
</file>