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4"/>
  </p:notesMasterIdLst>
  <p:sldIdLst>
    <p:sldId id="256" r:id="rId5"/>
    <p:sldId id="302" r:id="rId6"/>
    <p:sldId id="299" r:id="rId7"/>
    <p:sldId id="297" r:id="rId8"/>
    <p:sldId id="305" r:id="rId9"/>
    <p:sldId id="306" r:id="rId10"/>
    <p:sldId id="309" r:id="rId11"/>
    <p:sldId id="308" r:id="rId12"/>
    <p:sldId id="307" r:id="rId13"/>
    <p:sldId id="261" r:id="rId14"/>
    <p:sldId id="262" r:id="rId15"/>
    <p:sldId id="263" r:id="rId16"/>
    <p:sldId id="264" r:id="rId17"/>
    <p:sldId id="303" r:id="rId18"/>
    <p:sldId id="298" r:id="rId19"/>
    <p:sldId id="277" r:id="rId20"/>
    <p:sldId id="271" r:id="rId21"/>
    <p:sldId id="279" r:id="rId22"/>
    <p:sldId id="273"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A5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82"/>
    <p:restoredTop sz="84748" autoAdjust="0"/>
  </p:normalViewPr>
  <p:slideViewPr>
    <p:cSldViewPr snapToGrid="0" snapToObjects="1">
      <p:cViewPr varScale="1">
        <p:scale>
          <a:sx n="70" d="100"/>
          <a:sy n="70" d="100"/>
        </p:scale>
        <p:origin x="15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46ED9C-2606-4844-BA79-5B954E77E79A}" type="datetimeFigureOut">
              <a:rPr lang="en-GB" smtClean="0"/>
              <a:t>18/09/2020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2BA6C2-13B5-44EA-98B6-79393B49B48B}" type="slidenum">
              <a:rPr lang="en-GB" smtClean="0"/>
              <a:t>‹#›</a:t>
            </a:fld>
            <a:endParaRPr lang="en-GB"/>
          </a:p>
        </p:txBody>
      </p:sp>
    </p:spTree>
    <p:extLst>
      <p:ext uri="{BB962C8B-B14F-4D97-AF65-F5344CB8AC3E}">
        <p14:creationId xmlns:p14="http://schemas.microsoft.com/office/powerpoint/2010/main" val="2309537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afternoon everyone and welcome to our NSPCC Webinar.</a:t>
            </a:r>
          </a:p>
          <a:p>
            <a:endParaRPr lang="en-GB" dirty="0"/>
          </a:p>
          <a:p>
            <a:r>
              <a:rPr lang="en-GB" dirty="0"/>
              <a:t>Reminder to mute mics and turn off videos for a smoother experience</a:t>
            </a:r>
          </a:p>
          <a:p>
            <a:endParaRPr lang="en-GB" dirty="0"/>
          </a:p>
          <a:p>
            <a:r>
              <a:rPr lang="en-GB" dirty="0"/>
              <a:t>Chat function manned by colleague Michelle, one of our practitioners – she will answer any straightforward questions, anything overly complex please do email our service centre email address and we will try and answer your enquiry later today. </a:t>
            </a:r>
          </a:p>
          <a:p>
            <a:endParaRPr lang="en-GB" dirty="0"/>
          </a:p>
          <a:p>
            <a:endParaRPr lang="en-GB" dirty="0"/>
          </a:p>
        </p:txBody>
      </p:sp>
      <p:sp>
        <p:nvSpPr>
          <p:cNvPr id="4" name="Slide Number Placeholder 3"/>
          <p:cNvSpPr>
            <a:spLocks noGrp="1"/>
          </p:cNvSpPr>
          <p:nvPr>
            <p:ph type="sldNum" sz="quarter" idx="10"/>
          </p:nvPr>
        </p:nvSpPr>
        <p:spPr/>
        <p:txBody>
          <a:bodyPr/>
          <a:lstStyle/>
          <a:p>
            <a:fld id="{BD2BA6C2-13B5-44EA-98B6-79393B49B48B}" type="slidenum">
              <a:rPr lang="en-GB" smtClean="0"/>
              <a:t>1</a:t>
            </a:fld>
            <a:endParaRPr lang="en-GB"/>
          </a:p>
        </p:txBody>
      </p:sp>
    </p:spTree>
    <p:extLst>
      <p:ext uri="{BB962C8B-B14F-4D97-AF65-F5344CB8AC3E}">
        <p14:creationId xmlns:p14="http://schemas.microsoft.com/office/powerpoint/2010/main" val="2907739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D2BA6C2-13B5-44EA-98B6-79393B49B48B}" type="slidenum">
              <a:rPr lang="en-GB" smtClean="0"/>
              <a:t>5</a:t>
            </a:fld>
            <a:endParaRPr lang="en-GB"/>
          </a:p>
        </p:txBody>
      </p:sp>
    </p:spTree>
    <p:extLst>
      <p:ext uri="{BB962C8B-B14F-4D97-AF65-F5344CB8AC3E}">
        <p14:creationId xmlns:p14="http://schemas.microsoft.com/office/powerpoint/2010/main" val="4175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and young people are developmentally different to adults and should be responded to as such. • Children and young people’s sexual behaviours exist on a wide continuum, from normal and developmentally expected to highly abnormal and abusive. • Any child’s sexual behaviour must be viewed within a developmental context to recognise the key differences between the motivations and meanings of such behaviours at varying stages.</a:t>
            </a:r>
          </a:p>
          <a:p>
            <a:r>
              <a:rPr lang="en-GB" dirty="0"/>
              <a:t>Children and young people displaying HSB are a complex group with diverse needs which cannot be addressed by a ‘one size fits all’ model of service provision. </a:t>
            </a:r>
          </a:p>
        </p:txBody>
      </p:sp>
      <p:sp>
        <p:nvSpPr>
          <p:cNvPr id="4" name="Slide Number Placeholder 3"/>
          <p:cNvSpPr>
            <a:spLocks noGrp="1"/>
          </p:cNvSpPr>
          <p:nvPr>
            <p:ph type="sldNum" sz="quarter" idx="10"/>
          </p:nvPr>
        </p:nvSpPr>
        <p:spPr/>
        <p:txBody>
          <a:bodyPr/>
          <a:lstStyle/>
          <a:p>
            <a:fld id="{BD2BA6C2-13B5-44EA-98B6-79393B49B48B}" type="slidenum">
              <a:rPr lang="en-GB" smtClean="0"/>
              <a:t>6</a:t>
            </a:fld>
            <a:endParaRPr lang="en-GB"/>
          </a:p>
        </p:txBody>
      </p:sp>
    </p:spTree>
    <p:extLst>
      <p:ext uri="{BB962C8B-B14F-4D97-AF65-F5344CB8AC3E}">
        <p14:creationId xmlns:p14="http://schemas.microsoft.com/office/powerpoint/2010/main" val="3332086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Change for Good model is a strengths based programmed designed to help young people to change their behaviours by identifying and managing their thoughts, emotions and actions. It was originally developed by Eamon McCrory with input from NSPCC practitioners (McCrory, 2011). </a:t>
            </a:r>
          </a:p>
          <a:p>
            <a:r>
              <a:rPr lang="en-GB" sz="1200" kern="1200" dirty="0">
                <a:solidFill>
                  <a:schemeClr val="tx1"/>
                </a:solidFill>
                <a:effectLst/>
                <a:latin typeface="+mn-lt"/>
                <a:ea typeface="+mn-ea"/>
                <a:cs typeface="+mn-cs"/>
              </a:rPr>
              <a:t>It is aimed at young males aged 12–18.</a:t>
            </a:r>
          </a:p>
          <a:p>
            <a:r>
              <a:rPr lang="en-GB" sz="1200" kern="1200" dirty="0">
                <a:solidFill>
                  <a:schemeClr val="tx1"/>
                </a:solidFill>
                <a:effectLst/>
                <a:latin typeface="+mn-lt"/>
                <a:ea typeface="+mn-ea"/>
                <a:cs typeface="+mn-cs"/>
              </a:rPr>
              <a:t>It aims to increase their socially acceptable behaviour (sexual and non-sexual) and refrain from sexually harmful behaviour and also improve their psychological functioning, optimism about the future and their sense of well-being.  Work around consent and sexual knowledge would be undertaken as part of this work. </a:t>
            </a:r>
          </a:p>
          <a:p>
            <a:r>
              <a:rPr lang="en-GB" sz="1200" kern="1200" dirty="0">
                <a:solidFill>
                  <a:schemeClr val="tx1"/>
                </a:solidFill>
                <a:effectLst/>
                <a:latin typeface="+mn-lt"/>
                <a:ea typeface="+mn-ea"/>
                <a:cs typeface="+mn-cs"/>
              </a:rPr>
              <a:t>The programme is underpinned by a cognitive behavioural approach and draws on attachment theory, mentalisation theory, and psychodynamic and systems theories. </a:t>
            </a:r>
          </a:p>
          <a:p>
            <a:r>
              <a:rPr lang="en-GB" sz="1200" kern="1200" dirty="0">
                <a:solidFill>
                  <a:schemeClr val="tx1"/>
                </a:solidFill>
                <a:effectLst/>
                <a:latin typeface="+mn-lt"/>
                <a:ea typeface="+mn-ea"/>
                <a:cs typeface="+mn-cs"/>
              </a:rPr>
              <a:t>The intervention is strengths based and addresses the young person’s HSB in the broader context of the social and emotional challenges they are facing. </a:t>
            </a:r>
          </a:p>
          <a:p>
            <a:endParaRPr lang="en-GB" dirty="0"/>
          </a:p>
          <a:p>
            <a:r>
              <a:rPr lang="en-GB" sz="1200" kern="1200" dirty="0">
                <a:solidFill>
                  <a:schemeClr val="tx1"/>
                </a:solidFill>
                <a:effectLst/>
                <a:latin typeface="+mn-lt"/>
                <a:ea typeface="+mn-ea"/>
                <a:cs typeface="+mn-cs"/>
              </a:rPr>
              <a:t>NSPCC deliver ‘Good Way’, which is a strengths based therapeutic approach for adolescents with learning difficulties.  The intervention would introduce young people  to the concepts of ‘good way’ and ‘bad way’ and would aim to assist him making safe and healthy choices whilst also exploring consequences of choices and behaviour. The ‘Good Way’ model integrates cognitive-behavioural and strength based approaches, with techniques drawn from narrative therapy, located within a trauma-attachment framework.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Safe Home includes:</a:t>
            </a:r>
          </a:p>
          <a:p>
            <a:pPr lvl="0"/>
            <a:r>
              <a:rPr lang="en-GB" sz="1200" kern="1200" dirty="0">
                <a:solidFill>
                  <a:schemeClr val="tx1"/>
                </a:solidFill>
                <a:effectLst/>
                <a:latin typeface="+mn-lt"/>
                <a:ea typeface="+mn-ea"/>
                <a:cs typeface="+mn-cs"/>
              </a:rPr>
              <a:t>Exploring and reflecting on the area of harmful sexual behaviour </a:t>
            </a:r>
          </a:p>
          <a:p>
            <a:pPr lvl="0"/>
            <a:r>
              <a:rPr lang="en-GB" sz="1200" kern="1200" dirty="0">
                <a:solidFill>
                  <a:schemeClr val="tx1"/>
                </a:solidFill>
                <a:effectLst/>
                <a:latin typeface="+mn-lt"/>
                <a:ea typeface="+mn-ea"/>
                <a:cs typeface="+mn-cs"/>
              </a:rPr>
              <a:t>Working with the parent to develop their knowledge and understanding of harmful sexual behaviour</a:t>
            </a:r>
          </a:p>
          <a:p>
            <a:pPr lvl="0"/>
            <a:r>
              <a:rPr lang="en-GB" sz="1200" kern="1200" dirty="0">
                <a:solidFill>
                  <a:schemeClr val="tx1"/>
                </a:solidFill>
                <a:effectLst/>
                <a:latin typeface="+mn-lt"/>
                <a:ea typeface="+mn-ea"/>
                <a:cs typeface="+mn-cs"/>
              </a:rPr>
              <a:t>Discussing the warning signs and consequences of harmful sexual behaviour, making sense of why young people might display harmful sexual behaviour</a:t>
            </a:r>
          </a:p>
          <a:p>
            <a:pPr lvl="0"/>
            <a:r>
              <a:rPr lang="en-GB" sz="1200" kern="1200" dirty="0">
                <a:solidFill>
                  <a:schemeClr val="tx1"/>
                </a:solidFill>
                <a:effectLst/>
                <a:latin typeface="+mn-lt"/>
                <a:ea typeface="+mn-ea"/>
                <a:cs typeface="+mn-cs"/>
              </a:rPr>
              <a:t>Developing a personalised safety plan that includes practical steps to prevent or minimise the impact of future abuse within the home.    </a:t>
            </a:r>
          </a:p>
          <a:p>
            <a:endParaRPr lang="en-GB" dirty="0"/>
          </a:p>
        </p:txBody>
      </p:sp>
      <p:sp>
        <p:nvSpPr>
          <p:cNvPr id="4" name="Slide Number Placeholder 3"/>
          <p:cNvSpPr>
            <a:spLocks noGrp="1"/>
          </p:cNvSpPr>
          <p:nvPr>
            <p:ph type="sldNum" sz="quarter" idx="10"/>
          </p:nvPr>
        </p:nvSpPr>
        <p:spPr/>
        <p:txBody>
          <a:bodyPr/>
          <a:lstStyle/>
          <a:p>
            <a:fld id="{BD2BA6C2-13B5-44EA-98B6-79393B49B48B}" type="slidenum">
              <a:rPr lang="en-GB" smtClean="0"/>
              <a:t>9</a:t>
            </a:fld>
            <a:endParaRPr lang="en-GB"/>
          </a:p>
        </p:txBody>
      </p:sp>
    </p:spTree>
    <p:extLst>
      <p:ext uri="{BB962C8B-B14F-4D97-AF65-F5344CB8AC3E}">
        <p14:creationId xmlns:p14="http://schemas.microsoft.com/office/powerpoint/2010/main" val="1704492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 typeface="Arial" panose="020B0604020202020204" pitchFamily="34" charset="0"/>
              <a:buNone/>
            </a:pPr>
            <a:r>
              <a:rPr lang="en-GB" sz="1200" dirty="0"/>
              <a:t>Underlying principles:</a:t>
            </a:r>
          </a:p>
          <a:p>
            <a:pPr marL="285750" indent="-285750">
              <a:lnSpc>
                <a:spcPct val="150000"/>
              </a:lnSpc>
              <a:buFont typeface="Arial" panose="020B0604020202020204" pitchFamily="34" charset="0"/>
              <a:buChar char="•"/>
            </a:pPr>
            <a:r>
              <a:rPr lang="en-GB" sz="1200" dirty="0"/>
              <a:t>Good attachment is a protective factor</a:t>
            </a:r>
          </a:p>
          <a:p>
            <a:pPr marL="285750" indent="-285750">
              <a:lnSpc>
                <a:spcPct val="100000"/>
              </a:lnSpc>
              <a:buFont typeface="Arial" panose="020B0604020202020204" pitchFamily="34" charset="0"/>
              <a:buChar char="•"/>
            </a:pPr>
            <a:r>
              <a:rPr lang="en-GB" sz="1200" dirty="0"/>
              <a:t>Productive relationships with practitioners support change</a:t>
            </a:r>
          </a:p>
          <a:p>
            <a:pPr marL="285750" indent="-285750">
              <a:lnSpc>
                <a:spcPct val="150000"/>
              </a:lnSpc>
              <a:buFont typeface="Arial" panose="020B0604020202020204" pitchFamily="34" charset="0"/>
              <a:buChar char="•"/>
            </a:pPr>
            <a:r>
              <a:rPr lang="en-GB" sz="1200" dirty="0"/>
              <a:t>Early appropriate intervention is best for everyone</a:t>
            </a:r>
          </a:p>
          <a:p>
            <a:pPr marL="285750" indent="-285750">
              <a:lnSpc>
                <a:spcPct val="100000"/>
              </a:lnSpc>
              <a:buFont typeface="Arial" panose="020B0604020202020204" pitchFamily="34" charset="0"/>
              <a:buChar char="•"/>
            </a:pPr>
            <a:r>
              <a:rPr lang="en-GB" sz="1200" dirty="0"/>
              <a:t>Parental trauma can have a detrimental effect on adults parenting ability </a:t>
            </a:r>
          </a:p>
          <a:p>
            <a:pPr marL="285750" indent="-285750">
              <a:lnSpc>
                <a:spcPct val="100000"/>
              </a:lnSpc>
              <a:buFont typeface="Arial" panose="020B0604020202020204" pitchFamily="34" charset="0"/>
              <a:buChar char="•"/>
            </a:pPr>
            <a:r>
              <a:rPr lang="en-GB" sz="1200" dirty="0"/>
              <a:t>Child’s community, cultural, emotional and physical context and their experiences can define their behaviour as they </a:t>
            </a:r>
            <a:r>
              <a:rPr lang="en-GB" sz="1400" dirty="0"/>
              <a:t>grow</a:t>
            </a:r>
          </a:p>
          <a:p>
            <a:pPr marL="285750" indent="-285750">
              <a:buFont typeface="Arial" panose="020B0604020202020204" pitchFamily="34" charset="0"/>
              <a:buChar char="•"/>
            </a:pPr>
            <a:endParaRPr lang="en-GB" dirty="0"/>
          </a:p>
          <a:p>
            <a:pPr lvl="0" algn="ctr">
              <a:lnSpc>
                <a:spcPct val="100000"/>
              </a:lnSpc>
            </a:pPr>
            <a:r>
              <a:rPr lang="en-GB" sz="1400" b="1" i="1" dirty="0"/>
              <a:t>A proportionate holistic approach to assessment</a:t>
            </a:r>
          </a:p>
          <a:p>
            <a:pPr lvl="0" algn="ctr">
              <a:lnSpc>
                <a:spcPct val="100000"/>
              </a:lnSpc>
            </a:pPr>
            <a:r>
              <a:rPr lang="en-GB" sz="1400" b="1" i="1" dirty="0"/>
              <a:t>  of abuse and neglect with and associated toolkit</a:t>
            </a:r>
          </a:p>
          <a:p>
            <a:pPr lvl="0" algn="ctr">
              <a:lnSpc>
                <a:spcPct val="100000"/>
              </a:lnSpc>
            </a:pPr>
            <a:r>
              <a:rPr lang="en-GB" sz="1400" b="1" i="1" dirty="0"/>
              <a:t> </a:t>
            </a:r>
          </a:p>
          <a:p>
            <a:pPr lvl="0">
              <a:lnSpc>
                <a:spcPct val="150000"/>
              </a:lnSpc>
            </a:pPr>
            <a:r>
              <a:rPr lang="en-GB" sz="1400" dirty="0"/>
              <a:t>Where it:</a:t>
            </a:r>
          </a:p>
          <a:p>
            <a:pPr marL="285750" indent="-285750">
              <a:lnSpc>
                <a:spcPct val="150000"/>
              </a:lnSpc>
              <a:buFont typeface="Arial" panose="020B0604020202020204" pitchFamily="34" charset="0"/>
              <a:buChar char="•"/>
            </a:pPr>
            <a:r>
              <a:rPr lang="en-GB" sz="1400" dirty="0"/>
              <a:t>Supports </a:t>
            </a:r>
            <a:r>
              <a:rPr lang="en-GB" dirty="0"/>
              <a:t>staff to understand the Scale, Type, Impact and Reason for the abuse/neglect</a:t>
            </a:r>
          </a:p>
          <a:p>
            <a:pPr marL="285750" lvl="0" indent="-285750">
              <a:lnSpc>
                <a:spcPct val="150000"/>
              </a:lnSpc>
              <a:buFont typeface="Arial" panose="020B0604020202020204" pitchFamily="34" charset="0"/>
              <a:buChar char="•"/>
            </a:pPr>
            <a:r>
              <a:rPr lang="en-GB" dirty="0"/>
              <a:t>Uses therapeutic theories to support relationships and change</a:t>
            </a:r>
          </a:p>
          <a:p>
            <a:pPr marL="285750" lvl="0" indent="-285750">
              <a:lnSpc>
                <a:spcPct val="150000"/>
              </a:lnSpc>
              <a:buFont typeface="Arial" panose="020B0604020202020204" pitchFamily="34" charset="0"/>
              <a:buChar char="•"/>
            </a:pPr>
            <a:r>
              <a:rPr lang="en-GB" dirty="0"/>
              <a:t>Uses a trauma focussed biographical conversation to identify the underlying parental issues</a:t>
            </a:r>
          </a:p>
          <a:p>
            <a:pPr marL="285750" lvl="0" indent="-285750">
              <a:lnSpc>
                <a:spcPct val="150000"/>
              </a:lnSpc>
              <a:buFont typeface="Arial" panose="020B0604020202020204" pitchFamily="34" charset="0"/>
              <a:buChar char="•"/>
            </a:pPr>
            <a:r>
              <a:rPr lang="en-GB" dirty="0"/>
              <a:t>Describes a way of matching the assessment to the correct intervention </a:t>
            </a:r>
          </a:p>
          <a:p>
            <a:pPr marL="285750" lvl="0" indent="-285750">
              <a:lnSpc>
                <a:spcPct val="150000"/>
              </a:lnSpc>
              <a:buFont typeface="Arial" panose="020B0604020202020204" pitchFamily="34" charset="0"/>
              <a:buChar char="•"/>
            </a:pPr>
            <a:r>
              <a:rPr lang="en-GB" dirty="0"/>
              <a:t>Supports staff to make capacity to change judgements </a:t>
            </a:r>
          </a:p>
        </p:txBody>
      </p:sp>
      <p:sp>
        <p:nvSpPr>
          <p:cNvPr id="4" name="Slide Number Placeholder 3"/>
          <p:cNvSpPr>
            <a:spLocks noGrp="1"/>
          </p:cNvSpPr>
          <p:nvPr>
            <p:ph type="sldNum" sz="quarter" idx="10"/>
          </p:nvPr>
        </p:nvSpPr>
        <p:spPr/>
        <p:txBody>
          <a:bodyPr/>
          <a:lstStyle/>
          <a:p>
            <a:fld id="{BD2BA6C2-13B5-44EA-98B6-79393B49B48B}" type="slidenum">
              <a:rPr lang="en-GB" smtClean="0"/>
              <a:t>10</a:t>
            </a:fld>
            <a:endParaRPr lang="en-GB"/>
          </a:p>
        </p:txBody>
      </p:sp>
    </p:spTree>
    <p:extLst>
      <p:ext uri="{BB962C8B-B14F-4D97-AF65-F5344CB8AC3E}">
        <p14:creationId xmlns:p14="http://schemas.microsoft.com/office/powerpoint/2010/main" val="2732499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dirty="0">
                <a:solidFill>
                  <a:schemeClr val="tx1"/>
                </a:solidFill>
                <a:effectLst/>
                <a:latin typeface="+mn-lt"/>
                <a:ea typeface="+mn-ea"/>
                <a:cs typeface="+mn-cs"/>
              </a:rPr>
              <a:t>In Ctrl is an NSPCC preventative child sexual abuse service. Our In Ctrl practitioners have been working with children and families to prevent child sexual abuse online by working directly with them to help them gain an understanding of the potential risks, as well as the benefits that exist when being online.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During the COVID 19 lockdown our colleagues in the police are already seeing early evidence of an increased demand within the online CSA and exploitation domain, with children spending more time unsupervised online. This will inevitably lead to greater vulnerability to exploitation from perpetrators.  It is likely that more youth produced sexual imagery (sexting) may also take place as the young communicate amongst their peers solely online.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It is recognised that keeping children safe online can prove challenging for many parents and carers. Since the COVID-19 lockdown, service centres and the NSPCC as a whole has received an increasing number of requests for support and advice about keeping children safe online.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The original In Ctrl programme adopts a holistic approach that includes supporting children’s offline relationships and emotional wellbeing. It also involves helping parents gain understanding of the potential risks that exist for children online to help them provide the guidance, support and protection needed. The aim of the work is to help build children’s digital resilience while increasing parental knowledge and confidence to support and protect their children.  </a:t>
            </a:r>
          </a:p>
          <a:p>
            <a:pPr rtl="0" fontAlgn="base"/>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The original service was developed and feasibility tested as a group-work programme, but due to the circumstances around COVID-19, the programme has been reviewed and adapted to work on a 1:1 basis and tailored to the needs of the individual child and parent. The following is a summary of the adapted virtual offer and NSPCC resources that are available to support it. </a:t>
            </a:r>
          </a:p>
          <a:p>
            <a:pPr rtl="0" fontAlgn="base"/>
            <a:endParaRPr lang="en-GB" sz="1200" b="0" i="0" kern="1200" dirty="0">
              <a:solidFill>
                <a:schemeClr val="tx1"/>
              </a:solidFill>
              <a:effectLst/>
              <a:latin typeface="+mn-lt"/>
              <a:ea typeface="+mn-ea"/>
              <a:cs typeface="+mn-cs"/>
            </a:endParaRPr>
          </a:p>
          <a:p>
            <a:pPr rtl="0" fontAlgn="base"/>
            <a:r>
              <a:rPr lang="en-GB" sz="1200" b="0" i="0" kern="1200" dirty="0">
                <a:solidFill>
                  <a:schemeClr val="tx1"/>
                </a:solidFill>
                <a:effectLst/>
                <a:latin typeface="+mn-lt"/>
                <a:ea typeface="+mn-ea"/>
                <a:cs typeface="+mn-cs"/>
              </a:rPr>
              <a:t>The adapted In Ctrl offer will provide children and where appropriate, their parents, with tailored 1-1 support to help keep children safe online. The support will be ‘relationship-based’ meaning practitioners build rapport and trust with the family to meaningfully engage them, understand their specific support needs and respond to these using a range of approaches and creative activities.  </a:t>
            </a:r>
          </a:p>
          <a:p>
            <a:endParaRPr lang="en-GB" dirty="0"/>
          </a:p>
        </p:txBody>
      </p:sp>
      <p:sp>
        <p:nvSpPr>
          <p:cNvPr id="4" name="Slide Number Placeholder 3"/>
          <p:cNvSpPr>
            <a:spLocks noGrp="1"/>
          </p:cNvSpPr>
          <p:nvPr>
            <p:ph type="sldNum" sz="quarter" idx="10"/>
          </p:nvPr>
        </p:nvSpPr>
        <p:spPr/>
        <p:txBody>
          <a:bodyPr/>
          <a:lstStyle/>
          <a:p>
            <a:fld id="{BD2BA6C2-13B5-44EA-98B6-79393B49B48B}" type="slidenum">
              <a:rPr lang="en-GB" smtClean="0"/>
              <a:t>12</a:t>
            </a:fld>
            <a:endParaRPr lang="en-GB"/>
          </a:p>
        </p:txBody>
      </p:sp>
    </p:spTree>
    <p:extLst>
      <p:ext uri="{BB962C8B-B14F-4D97-AF65-F5344CB8AC3E}">
        <p14:creationId xmlns:p14="http://schemas.microsoft.com/office/powerpoint/2010/main" val="9411051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8F20E6-7488-4644-9172-60A7289C0077}"/>
              </a:ext>
            </a:extLst>
          </p:cNvPr>
          <p:cNvPicPr>
            <a:picLocks noChangeAspect="1"/>
          </p:cNvPicPr>
          <p:nvPr userDrawn="1"/>
        </p:nvPicPr>
        <p:blipFill>
          <a:blip r:embed="rId2"/>
          <a:srcRect/>
          <a:stretch/>
        </p:blipFill>
        <p:spPr>
          <a:xfrm>
            <a:off x="0" y="0"/>
            <a:ext cx="9144000" cy="6858000"/>
          </a:xfrm>
          <a:prstGeom prst="rect">
            <a:avLst/>
          </a:prstGeom>
        </p:spPr>
      </p:pic>
    </p:spTree>
    <p:extLst>
      <p:ext uri="{BB962C8B-B14F-4D97-AF65-F5344CB8AC3E}">
        <p14:creationId xmlns:p14="http://schemas.microsoft.com/office/powerpoint/2010/main" val="2216600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6BBBFF-3226-B640-A5AE-F89E1F376B33}"/>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68553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B9A570-9C43-794B-B636-AD0BE0F2D2A9}"/>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51493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2D6FBA-6043-6143-B06B-45B8AF8D169D}"/>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618200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40E881-295E-CB4D-B69D-E24850DD275A}"/>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575072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095BE3-0E05-824E-9E7B-9F152031770A}"/>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974911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7CA7B5-FA0C-2048-B008-270EA302FB11}"/>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568374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54D147-35E9-FE4A-BCF8-397C20BFB5EF}"/>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845760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635BF1-D656-CA44-B9AD-5C86CF741B5A}"/>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593651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DFD662-6865-4542-970E-ADA35FE69E36}"/>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562357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A5D226-529E-A14A-B0D2-8889F17A26E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222246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2F6F6B-411B-3D42-AF05-7764F7575CFA}"/>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4863922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AD76B2-B1DE-9A40-83A6-A808F8AD342D}"/>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56939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2D131B-76E2-F144-9299-0B726BEC7D11}"/>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4735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B2B4B4-978A-D44A-9EAA-E24C7AD2C123}"/>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34169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A17F99-419D-114F-825F-5B486599A4CE}"/>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4266352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6E080A-7276-804D-95FF-EA9F62D96CA4}"/>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6512545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7549F6-DE3F-A04C-9C0F-B9324294E3FA}"/>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782947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754B0A-4D56-0A45-B767-569FCE885C32}"/>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761337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52EA8F-4939-234A-9266-FBCCAE631C22}"/>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3464850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EA7545-9AE8-2B4F-9625-BA84712151AD}"/>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738876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E624BB-DD00-7A4C-9D8E-263AFE9EB146}"/>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628345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79204E-671D-B94A-995D-CCE113C9A41A}"/>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6700495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FC6567-CFCD-004C-B10D-25C40CAC3D84}"/>
              </a:ext>
            </a:extLst>
          </p:cNvPr>
          <p:cNvPicPr>
            <a:picLocks noChangeAspect="1"/>
          </p:cNvPicPr>
          <p:nvPr userDrawn="1"/>
        </p:nvPicPr>
        <p:blipFill>
          <a:blip r:embed="rId2"/>
          <a:srcRect/>
          <a:stretch/>
        </p:blipFill>
        <p:spPr>
          <a:xfrm>
            <a:off x="0" y="0"/>
            <a:ext cx="9144000" cy="6858000"/>
          </a:xfrm>
          <a:prstGeom prst="rect">
            <a:avLst/>
          </a:prstGeom>
        </p:spPr>
      </p:pic>
    </p:spTree>
    <p:extLst>
      <p:ext uri="{BB962C8B-B14F-4D97-AF65-F5344CB8AC3E}">
        <p14:creationId xmlns:p14="http://schemas.microsoft.com/office/powerpoint/2010/main" val="30614119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657DD9-FF35-424B-A567-0427494C916F}"/>
              </a:ext>
            </a:extLst>
          </p:cNvPr>
          <p:cNvPicPr>
            <a:picLocks noChangeAspect="1"/>
          </p:cNvPicPr>
          <p:nvPr userDrawn="1"/>
        </p:nvPicPr>
        <p:blipFill>
          <a:blip r:embed="rId2"/>
          <a:srcRect/>
          <a:stretch/>
        </p:blipFill>
        <p:spPr>
          <a:xfrm>
            <a:off x="0" y="0"/>
            <a:ext cx="9144000" cy="6858000"/>
          </a:xfrm>
          <a:prstGeom prst="rect">
            <a:avLst/>
          </a:prstGeom>
        </p:spPr>
      </p:pic>
    </p:spTree>
    <p:extLst>
      <p:ext uri="{BB962C8B-B14F-4D97-AF65-F5344CB8AC3E}">
        <p14:creationId xmlns:p14="http://schemas.microsoft.com/office/powerpoint/2010/main" val="25408569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87A160-65DD-634E-AE22-1B98F30EBF9A}"/>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980289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35814E-D821-FC45-BBB0-0D22859D96F4}"/>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3010569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A9B608-4D64-A64F-A1D9-FA547202D5D2}"/>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069550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60D0BA-9D61-524B-B0A2-87CCBAACB155}"/>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9275535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DC6C7B-E302-C246-A9D0-579A3CDD8E6A}"/>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912170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EF311D-24F3-6C4F-AE36-C1FA985A5CE4}"/>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0286354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7EEDC5-EC9D-FE4B-AA6D-AA81BAECA5A8}"/>
              </a:ext>
            </a:extLst>
          </p:cNvPr>
          <p:cNvPicPr>
            <a:picLocks noChangeAspect="1"/>
          </p:cNvPicPr>
          <p:nvPr userDrawn="1"/>
        </p:nvPicPr>
        <p:blipFill>
          <a:blip r:embed="rId2"/>
          <a:srcRect/>
          <a:stretch/>
        </p:blipFill>
        <p:spPr>
          <a:xfrm>
            <a:off x="0" y="0"/>
            <a:ext cx="9144000" cy="6858000"/>
          </a:xfrm>
          <a:prstGeom prst="rect">
            <a:avLst/>
          </a:prstGeom>
        </p:spPr>
      </p:pic>
    </p:spTree>
    <p:extLst>
      <p:ext uri="{BB962C8B-B14F-4D97-AF65-F5344CB8AC3E}">
        <p14:creationId xmlns:p14="http://schemas.microsoft.com/office/powerpoint/2010/main" val="15669611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405202-C0E6-684D-B065-863C23BFFB0E}"/>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254460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36989-77A6-5949-9A22-C790AC1A1472}"/>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7676458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4E8CC2-890E-024A-827D-DA07D58C2F51}"/>
              </a:ext>
            </a:extLst>
          </p:cNvPr>
          <p:cNvPicPr>
            <a:picLocks noChangeAspect="1"/>
          </p:cNvPicPr>
          <p:nvPr userDrawn="1"/>
        </p:nvPicPr>
        <p:blipFill>
          <a:blip r:embed="rId2"/>
          <a:srcRect/>
          <a:stretch/>
        </p:blipFill>
        <p:spPr>
          <a:xfrm>
            <a:off x="0" y="0"/>
            <a:ext cx="9144000" cy="6858000"/>
          </a:xfrm>
          <a:prstGeom prst="rect">
            <a:avLst/>
          </a:prstGeom>
        </p:spPr>
      </p:pic>
    </p:spTree>
    <p:extLst>
      <p:ext uri="{BB962C8B-B14F-4D97-AF65-F5344CB8AC3E}">
        <p14:creationId xmlns:p14="http://schemas.microsoft.com/office/powerpoint/2010/main" val="654965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74FFE6-B085-6B4F-B329-FB964A01A5E4}"/>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250176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B6BEC8-807E-7146-A814-21A401E56AFD}"/>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397719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41AECF-98F2-744E-9B36-D2D72578FBBC}"/>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161930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1238DD-506B-004F-AE8E-2DCCAEE6D42A}"/>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542814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0AFCB4-3655-5D45-BBD0-E37B5317292E}"/>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153912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3399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68"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7" r:id="rId36"/>
    <p:sldLayoutId id="2147483698" r:id="rId37"/>
    <p:sldLayoutId id="2147483699" r:id="rId38"/>
    <p:sldLayoutId id="2147483701" r:id="rId39"/>
    <p:sldLayoutId id="2147483700"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6A71353-638C-C44E-8888-21EF7645C273}"/>
              </a:ext>
            </a:extLst>
          </p:cNvPr>
          <p:cNvSpPr txBox="1">
            <a:spLocks/>
          </p:cNvSpPr>
          <p:nvPr/>
        </p:nvSpPr>
        <p:spPr>
          <a:xfrm>
            <a:off x="1143000" y="705850"/>
            <a:ext cx="6858000" cy="2387600"/>
          </a:xfrm>
          <a:prstGeom prst="rect">
            <a:avLst/>
          </a:prstGeom>
        </p:spPr>
        <p:txBody>
          <a:bodyPr vert="horz" lIns="91440" tIns="45720" rIns="91440" bIns="45720" rtlCol="0" anchor="ctr" anchorCtr="0">
            <a:normAutofit/>
          </a:bodyPr>
          <a:lstStyle>
            <a:lvl1pPr algn="ctr" defTabSz="457197" rtl="0" eaLnBrk="1" latinLnBrk="0" hangingPunct="1">
              <a:spcBef>
                <a:spcPct val="0"/>
              </a:spcBef>
              <a:buNone/>
              <a:defRPr sz="5001" b="1" kern="1200" spc="-149">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457197" rtl="0" eaLnBrk="1" fontAlgn="auto" latinLnBrk="0" hangingPunct="1">
              <a:lnSpc>
                <a:spcPct val="100000"/>
              </a:lnSpc>
              <a:spcBef>
                <a:spcPct val="0"/>
              </a:spcBef>
              <a:spcAft>
                <a:spcPts val="0"/>
              </a:spcAft>
              <a:buClrTx/>
              <a:buSzTx/>
              <a:buFontTx/>
              <a:buNone/>
              <a:tabLst/>
              <a:defRPr/>
            </a:pPr>
            <a:r>
              <a:rPr kumimoji="0" lang="en-GB" sz="5001" b="1" i="0" u="none" strike="noStrike" kern="1200" cap="none" spc="-149" normalizeH="0" baseline="0" noProof="0" dirty="0">
                <a:ln>
                  <a:noFill/>
                </a:ln>
                <a:solidFill>
                  <a:sysClr val="window" lastClr="FFFFFF"/>
                </a:solidFill>
                <a:effectLst/>
                <a:uLnTx/>
                <a:uFillTx/>
                <a:latin typeface="Verdana" panose="020B0604030504040204" pitchFamily="34" charset="0"/>
                <a:ea typeface="Verdana" panose="020B0604030504040204" pitchFamily="34" charset="0"/>
                <a:cs typeface="Verdana" panose="020B0604030504040204" pitchFamily="34" charset="0"/>
              </a:rPr>
              <a:t>Coventry NSPCC</a:t>
            </a:r>
          </a:p>
          <a:p>
            <a:pPr marL="0" marR="0" lvl="0" indent="0" algn="ctr" defTabSz="457197" rtl="0" eaLnBrk="1" fontAlgn="auto" latinLnBrk="0" hangingPunct="1">
              <a:lnSpc>
                <a:spcPct val="100000"/>
              </a:lnSpc>
              <a:spcBef>
                <a:spcPct val="0"/>
              </a:spcBef>
              <a:spcAft>
                <a:spcPts val="0"/>
              </a:spcAft>
              <a:buClrTx/>
              <a:buSzTx/>
              <a:buFontTx/>
              <a:buNone/>
              <a:tabLst/>
              <a:defRPr/>
            </a:pPr>
            <a:r>
              <a:rPr lang="en-GB" sz="3200" dirty="0">
                <a:solidFill>
                  <a:sysClr val="window" lastClr="FFFFFF"/>
                </a:solidFill>
              </a:rPr>
              <a:t>Still here for children…</a:t>
            </a:r>
            <a:endParaRPr kumimoji="0" lang="en-GB" sz="3200" b="1" i="0" u="none" strike="noStrike" kern="1200" cap="none" spc="-149" normalizeH="0" baseline="0" noProof="0" dirty="0">
              <a:ln>
                <a:noFill/>
              </a:ln>
              <a:solidFill>
                <a:sysClr val="window" lastClr="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Subtitle 2">
            <a:extLst>
              <a:ext uri="{FF2B5EF4-FFF2-40B4-BE49-F238E27FC236}">
                <a16:creationId xmlns:a16="http://schemas.microsoft.com/office/drawing/2014/main" id="{4722A7A4-1F45-3442-AF9D-0A5EB9B887D7}"/>
              </a:ext>
            </a:extLst>
          </p:cNvPr>
          <p:cNvSpPr txBox="1">
            <a:spLocks/>
          </p:cNvSpPr>
          <p:nvPr/>
        </p:nvSpPr>
        <p:spPr>
          <a:xfrm>
            <a:off x="1072767" y="3116021"/>
            <a:ext cx="6998465" cy="2397244"/>
          </a:xfrm>
          <a:prstGeom prst="rect">
            <a:avLst/>
          </a:prstGeom>
        </p:spPr>
        <p:txBody>
          <a:bodyPr vert="horz" lIns="91440" tIns="45720" rIns="91440" bIns="45720" rtlCol="0">
            <a:normAutofit fontScale="62500" lnSpcReduction="20000"/>
          </a:bodyPr>
          <a:lstStyle>
            <a:lvl1pPr marL="0" indent="0" algn="ctr" defTabSz="457197" rtl="0" eaLnBrk="1" latinLnBrk="0" hangingPunct="1">
              <a:spcBef>
                <a:spcPct val="20000"/>
              </a:spcBef>
              <a:buFont typeface="Arial"/>
              <a:buNone/>
              <a:defRPr sz="240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42898" indent="0" algn="ctr" defTabSz="457197" rtl="0" eaLnBrk="1" latinLnBrk="0" hangingPunct="1">
              <a:spcBef>
                <a:spcPct val="20000"/>
              </a:spcBef>
              <a:buFont typeface="Arial"/>
              <a:buNone/>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85796" indent="0" algn="ctr" defTabSz="457197" rtl="0" eaLnBrk="1" latinLnBrk="0" hangingPunct="1">
              <a:spcBef>
                <a:spcPct val="20000"/>
              </a:spcBef>
              <a:buFont typeface="Arial"/>
              <a:buNone/>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28694" indent="0" algn="ctr" defTabSz="457197" rtl="0" eaLnBrk="1" latinLnBrk="0" hangingPunct="1">
              <a:spcBef>
                <a:spcPct val="20000"/>
              </a:spcBef>
              <a:buFont typeface="Arial"/>
              <a:buNone/>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371592" indent="0" algn="ctr" defTabSz="457197" rtl="0" eaLnBrk="1" latinLnBrk="0" hangingPunct="1">
              <a:spcBef>
                <a:spcPct val="20000"/>
              </a:spcBef>
              <a:buFont typeface="Arial"/>
              <a:buNone/>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714490" indent="0" algn="ctr" defTabSz="457197" rtl="0" eaLnBrk="1" latinLnBrk="0" hangingPunct="1">
              <a:spcBef>
                <a:spcPct val="20000"/>
              </a:spcBef>
              <a:buFont typeface="Arial"/>
              <a:buNone/>
              <a:defRPr sz="1200" kern="1200">
                <a:solidFill>
                  <a:schemeClr val="tx1"/>
                </a:solidFill>
                <a:latin typeface="+mn-lt"/>
                <a:ea typeface="+mn-ea"/>
                <a:cs typeface="+mn-cs"/>
              </a:defRPr>
            </a:lvl6pPr>
            <a:lvl7pPr marL="2057388" indent="0" algn="ctr" defTabSz="457197" rtl="0" eaLnBrk="1" latinLnBrk="0" hangingPunct="1">
              <a:spcBef>
                <a:spcPct val="20000"/>
              </a:spcBef>
              <a:buFont typeface="Arial"/>
              <a:buNone/>
              <a:defRPr sz="1200" kern="1200">
                <a:solidFill>
                  <a:schemeClr val="tx1"/>
                </a:solidFill>
                <a:latin typeface="+mn-lt"/>
                <a:ea typeface="+mn-ea"/>
                <a:cs typeface="+mn-cs"/>
              </a:defRPr>
            </a:lvl7pPr>
            <a:lvl8pPr marL="2400286" indent="0" algn="ctr" defTabSz="457197" rtl="0" eaLnBrk="1" latinLnBrk="0" hangingPunct="1">
              <a:spcBef>
                <a:spcPct val="20000"/>
              </a:spcBef>
              <a:buFont typeface="Arial"/>
              <a:buNone/>
              <a:defRPr sz="1200" kern="1200">
                <a:solidFill>
                  <a:schemeClr val="tx1"/>
                </a:solidFill>
                <a:latin typeface="+mn-lt"/>
                <a:ea typeface="+mn-ea"/>
                <a:cs typeface="+mn-cs"/>
              </a:defRPr>
            </a:lvl8pPr>
            <a:lvl9pPr marL="2743184" indent="0" algn="ctr" defTabSz="457197" rtl="0" eaLnBrk="1" latinLnBrk="0" hangingPunct="1">
              <a:spcBef>
                <a:spcPct val="20000"/>
              </a:spcBef>
              <a:buFont typeface="Arial"/>
              <a:buNone/>
              <a:defRPr sz="1200" kern="1200">
                <a:solidFill>
                  <a:schemeClr val="tx1"/>
                </a:solidFill>
                <a:latin typeface="+mn-lt"/>
                <a:ea typeface="+mn-ea"/>
                <a:cs typeface="+mn-cs"/>
              </a:defRPr>
            </a:lvl9pPr>
          </a:lstStyle>
          <a:p>
            <a:pPr marL="0" marR="0" lvl="0" indent="0" algn="ctr" defTabSz="457197" rtl="0" eaLnBrk="1" fontAlgn="auto" latinLnBrk="0" hangingPunct="1">
              <a:lnSpc>
                <a:spcPct val="100000"/>
              </a:lnSpc>
              <a:spcBef>
                <a:spcPct val="20000"/>
              </a:spcBef>
              <a:spcAft>
                <a:spcPts val="0"/>
              </a:spcAft>
              <a:buClrTx/>
              <a:buSzTx/>
              <a:buFont typeface="Arial"/>
              <a:buNone/>
              <a:tabLst/>
              <a:defRPr/>
            </a:pPr>
            <a:r>
              <a:rPr kumimoji="0" lang="en-GB" sz="36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Our Service Offer – </a:t>
            </a:r>
          </a:p>
          <a:p>
            <a:pPr marL="0" marR="0" lvl="0" indent="0" algn="ctr" defTabSz="457197" rtl="0" eaLnBrk="1" fontAlgn="auto" latinLnBrk="0" hangingPunct="1">
              <a:lnSpc>
                <a:spcPct val="100000"/>
              </a:lnSpc>
              <a:spcBef>
                <a:spcPct val="20000"/>
              </a:spcBef>
              <a:spcAft>
                <a:spcPts val="0"/>
              </a:spcAft>
              <a:buClrTx/>
              <a:buSzTx/>
              <a:buFont typeface="Arial"/>
              <a:buNone/>
              <a:tabLst/>
              <a:defRPr/>
            </a:pPr>
            <a:r>
              <a:rPr kumimoji="0" lang="en-GB" sz="36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providing specialist therapeutic-informed services</a:t>
            </a:r>
          </a:p>
          <a:p>
            <a:pPr marL="0" marR="0" lvl="0" indent="0" algn="ctr" defTabSz="457197" rtl="0" eaLnBrk="1" fontAlgn="auto" latinLnBrk="0" hangingPunct="1">
              <a:lnSpc>
                <a:spcPct val="100000"/>
              </a:lnSpc>
              <a:spcBef>
                <a:spcPct val="20000"/>
              </a:spcBef>
              <a:spcAft>
                <a:spcPts val="0"/>
              </a:spcAft>
              <a:buClrTx/>
              <a:buSzTx/>
              <a:buFont typeface="Arial"/>
              <a:buNone/>
              <a:tabLst/>
              <a:defRPr/>
            </a:pPr>
            <a:endParaRPr lang="en-GB" sz="3600" dirty="0">
              <a:solidFill>
                <a:schemeClr val="bg1"/>
              </a:solidFill>
            </a:endParaRPr>
          </a:p>
          <a:p>
            <a:pPr marL="0" marR="0" lvl="0" indent="0" algn="ctr" defTabSz="457197" rtl="0" eaLnBrk="1" fontAlgn="auto" latinLnBrk="0" hangingPunct="1">
              <a:lnSpc>
                <a:spcPct val="100000"/>
              </a:lnSpc>
              <a:spcBef>
                <a:spcPct val="20000"/>
              </a:spcBef>
              <a:spcAft>
                <a:spcPts val="0"/>
              </a:spcAft>
              <a:buClrTx/>
              <a:buSzTx/>
              <a:buFont typeface="Arial"/>
              <a:buNone/>
              <a:tabLst/>
              <a:defRPr/>
            </a:pPr>
            <a:r>
              <a:rPr kumimoji="0" lang="en-GB" sz="32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Gurpreet Dosanjh (Team Manager)</a:t>
            </a:r>
          </a:p>
          <a:p>
            <a:pPr marL="0" marR="0" lvl="0" indent="0" algn="ctr" defTabSz="457197" rtl="0" eaLnBrk="1" fontAlgn="auto" latinLnBrk="0" hangingPunct="1">
              <a:lnSpc>
                <a:spcPct val="100000"/>
              </a:lnSpc>
              <a:spcBef>
                <a:spcPct val="20000"/>
              </a:spcBef>
              <a:spcAft>
                <a:spcPts val="0"/>
              </a:spcAft>
              <a:buClrTx/>
              <a:buSzTx/>
              <a:buFont typeface="Arial"/>
              <a:buNone/>
              <a:tabLst/>
              <a:defRPr/>
            </a:pPr>
            <a:endParaRPr lang="en-GB" sz="3200" dirty="0">
              <a:solidFill>
                <a:schemeClr val="bg1"/>
              </a:solidFill>
            </a:endParaRPr>
          </a:p>
          <a:p>
            <a:pPr marL="0" marR="0" lvl="0" indent="0" algn="ctr" defTabSz="457197" rtl="0" eaLnBrk="1" fontAlgn="auto" latinLnBrk="0" hangingPunct="1">
              <a:lnSpc>
                <a:spcPct val="100000"/>
              </a:lnSpc>
              <a:spcBef>
                <a:spcPct val="20000"/>
              </a:spcBef>
              <a:spcAft>
                <a:spcPts val="0"/>
              </a:spcAft>
              <a:buClrTx/>
              <a:buSzTx/>
              <a:buFont typeface="Arial"/>
              <a:buNone/>
              <a:tabLst/>
              <a:defRPr/>
            </a:pPr>
            <a:r>
              <a:rPr lang="en-GB" sz="3200" dirty="0">
                <a:solidFill>
                  <a:schemeClr val="bg1"/>
                </a:solidFill>
              </a:rPr>
              <a:t>gurpreet.dosanjh@NSPCC.org.uk</a:t>
            </a:r>
            <a:endParaRPr kumimoji="0" lang="en-GB" sz="32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17942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AAEAE6A-46D4-7246-B9E1-5DC32FB4C7F1}"/>
              </a:ext>
            </a:extLst>
          </p:cNvPr>
          <p:cNvSpPr txBox="1"/>
          <p:nvPr/>
        </p:nvSpPr>
        <p:spPr>
          <a:xfrm>
            <a:off x="251522" y="328301"/>
            <a:ext cx="8753330" cy="707886"/>
          </a:xfrm>
          <a:prstGeom prst="rect">
            <a:avLst/>
          </a:prstGeom>
          <a:noFill/>
        </p:spPr>
        <p:txBody>
          <a:bodyPr wrap="square" lIns="0" rIns="0" rtlCol="0" anchor="t" anchorCtr="0">
            <a:spAutoFit/>
          </a:bodyPr>
          <a:lstStyle/>
          <a:p>
            <a:r>
              <a:rPr lang="en-US" sz="2000" b="1" dirty="0">
                <a:solidFill>
                  <a:srgbClr val="00B050"/>
                </a:solidFill>
                <a:latin typeface="Verdana" panose="020B0604030504040204" pitchFamily="34" charset="0"/>
                <a:ea typeface="Verdana" panose="020B0604030504040204" pitchFamily="34" charset="0"/>
                <a:cs typeface="Verdana"/>
              </a:rPr>
              <a:t>Preventing neglect - Family Focus &amp; Building Blocks</a:t>
            </a:r>
          </a:p>
          <a:p>
            <a:endParaRPr lang="en-US" sz="2000" b="1" dirty="0">
              <a:solidFill>
                <a:srgbClr val="00B050"/>
              </a:solidFill>
              <a:latin typeface="Verdana" panose="020B0604030504040204" pitchFamily="34" charset="0"/>
              <a:ea typeface="Verdana" panose="020B0604030504040204" pitchFamily="34" charset="0"/>
              <a:cs typeface="Verdana"/>
            </a:endParaRPr>
          </a:p>
        </p:txBody>
      </p:sp>
      <p:sp>
        <p:nvSpPr>
          <p:cNvPr id="11" name="TextBox 10">
            <a:extLst>
              <a:ext uri="{FF2B5EF4-FFF2-40B4-BE49-F238E27FC236}">
                <a16:creationId xmlns:a16="http://schemas.microsoft.com/office/drawing/2014/main" id="{A85B2BA3-FE09-3F47-A1B8-8AA120AEB6AF}"/>
              </a:ext>
            </a:extLst>
          </p:cNvPr>
          <p:cNvSpPr txBox="1"/>
          <p:nvPr/>
        </p:nvSpPr>
        <p:spPr>
          <a:xfrm>
            <a:off x="746503" y="2551723"/>
            <a:ext cx="8568952" cy="584775"/>
          </a:xfrm>
          <a:prstGeom prst="rect">
            <a:avLst/>
          </a:prstGeom>
          <a:noFill/>
        </p:spPr>
        <p:txBody>
          <a:bodyPr wrap="square" rtlCol="0">
            <a:spAutoFit/>
          </a:bodyPr>
          <a:lstStyle/>
          <a:p>
            <a:r>
              <a:rPr lang="en-GB" sz="1600" dirty="0">
                <a:latin typeface="Verdana" panose="020B0604030504040204" pitchFamily="34" charset="0"/>
                <a:ea typeface="Verdana" panose="020B0604030504040204" pitchFamily="34" charset="0"/>
              </a:rPr>
              <a:t>Help understand the family history and their readiness to make changes – considers Scale, Type, Impact and Reason for abuse/neglect</a:t>
            </a:r>
            <a:endParaRPr lang="en-US" sz="1600" dirty="0">
              <a:solidFill>
                <a:prstClr val="black"/>
              </a:solidFill>
              <a:latin typeface="Verdana" panose="020B0604030504040204" pitchFamily="34" charset="0"/>
              <a:ea typeface="Verdana" panose="020B0604030504040204" pitchFamily="34" charset="0"/>
              <a:cs typeface="Verdana"/>
            </a:endParaRPr>
          </a:p>
        </p:txBody>
      </p:sp>
      <p:sp>
        <p:nvSpPr>
          <p:cNvPr id="12" name="TextBox 11">
            <a:extLst>
              <a:ext uri="{FF2B5EF4-FFF2-40B4-BE49-F238E27FC236}">
                <a16:creationId xmlns:a16="http://schemas.microsoft.com/office/drawing/2014/main" id="{20A5EDB2-33D4-124E-AFCD-6F6C36D08EEA}"/>
              </a:ext>
            </a:extLst>
          </p:cNvPr>
          <p:cNvSpPr txBox="1"/>
          <p:nvPr/>
        </p:nvSpPr>
        <p:spPr>
          <a:xfrm>
            <a:off x="746503" y="3198054"/>
            <a:ext cx="8568952" cy="584775"/>
          </a:xfrm>
          <a:prstGeom prst="rect">
            <a:avLst/>
          </a:prstGeom>
          <a:noFill/>
        </p:spPr>
        <p:txBody>
          <a:bodyPr wrap="square" rtlCol="0">
            <a:spAutoFit/>
          </a:bodyPr>
          <a:lstStyle/>
          <a:p>
            <a:r>
              <a:rPr lang="en-GB" sz="1600" dirty="0">
                <a:latin typeface="Verdana" panose="020B0604030504040204" pitchFamily="34" charset="0"/>
                <a:ea typeface="Verdana" panose="020B0604030504040204" pitchFamily="34" charset="0"/>
              </a:rPr>
              <a:t>Tailored plan for the family that ensures they receive the right intervention/support in the right order</a:t>
            </a:r>
            <a:endParaRPr lang="en-US" sz="1500" dirty="0">
              <a:solidFill>
                <a:prstClr val="black"/>
              </a:solidFill>
              <a:latin typeface="Verdana" panose="020B0604030504040204" pitchFamily="34" charset="0"/>
              <a:ea typeface="Verdana" panose="020B0604030504040204" pitchFamily="34" charset="0"/>
              <a:cs typeface="Verdana"/>
            </a:endParaRPr>
          </a:p>
        </p:txBody>
      </p:sp>
      <p:sp>
        <p:nvSpPr>
          <p:cNvPr id="13" name="TextBox 12">
            <a:extLst>
              <a:ext uri="{FF2B5EF4-FFF2-40B4-BE49-F238E27FC236}">
                <a16:creationId xmlns:a16="http://schemas.microsoft.com/office/drawing/2014/main" id="{DCB42883-6CD7-3841-9A61-DA4DBEDB1225}"/>
              </a:ext>
            </a:extLst>
          </p:cNvPr>
          <p:cNvSpPr txBox="1"/>
          <p:nvPr/>
        </p:nvSpPr>
        <p:spPr>
          <a:xfrm>
            <a:off x="755576" y="3838745"/>
            <a:ext cx="8568952" cy="815608"/>
          </a:xfrm>
          <a:prstGeom prst="rect">
            <a:avLst/>
          </a:prstGeom>
          <a:noFill/>
        </p:spPr>
        <p:txBody>
          <a:bodyPr wrap="square" rtlCol="0">
            <a:spAutoFit/>
          </a:bodyPr>
          <a:lstStyle/>
          <a:p>
            <a:r>
              <a:rPr lang="en-US" sz="1600" dirty="0">
                <a:solidFill>
                  <a:prstClr val="black"/>
                </a:solidFill>
                <a:latin typeface="Verdana" panose="020B0604030504040204" pitchFamily="34" charset="0"/>
                <a:ea typeface="Verdana" panose="020B0604030504040204" pitchFamily="34" charset="0"/>
                <a:cs typeface="Verdana"/>
              </a:rPr>
              <a:t>Building Blocks - </a:t>
            </a:r>
            <a:r>
              <a:rPr lang="en-GB" sz="1600" dirty="0">
                <a:latin typeface="Verdana" panose="020B0604030504040204" pitchFamily="34" charset="0"/>
                <a:ea typeface="Verdana" panose="020B0604030504040204" pitchFamily="34" charset="0"/>
              </a:rPr>
              <a:t>teaching parents/ carers practical skills to help them care for their children satisfactorily.</a:t>
            </a:r>
          </a:p>
          <a:p>
            <a:endParaRPr lang="en-US" sz="1500" dirty="0">
              <a:solidFill>
                <a:prstClr val="black"/>
              </a:solidFill>
              <a:latin typeface="Verdana" panose="020B0604030504040204" pitchFamily="34" charset="0"/>
              <a:ea typeface="Verdana" panose="020B0604030504040204" pitchFamily="34" charset="0"/>
              <a:cs typeface="Verdana"/>
            </a:endParaRPr>
          </a:p>
        </p:txBody>
      </p:sp>
      <p:sp>
        <p:nvSpPr>
          <p:cNvPr id="14" name="TextBox 13">
            <a:extLst>
              <a:ext uri="{FF2B5EF4-FFF2-40B4-BE49-F238E27FC236}">
                <a16:creationId xmlns:a16="http://schemas.microsoft.com/office/drawing/2014/main" id="{8F3381D6-7E69-4D40-8C39-EAAD89561A4A}"/>
              </a:ext>
            </a:extLst>
          </p:cNvPr>
          <p:cNvSpPr txBox="1"/>
          <p:nvPr/>
        </p:nvSpPr>
        <p:spPr>
          <a:xfrm>
            <a:off x="755576" y="4536830"/>
            <a:ext cx="8568952" cy="338554"/>
          </a:xfrm>
          <a:prstGeom prst="rect">
            <a:avLst/>
          </a:prstGeom>
          <a:noFill/>
        </p:spPr>
        <p:txBody>
          <a:bodyPr wrap="square" rtlCol="0">
            <a:spAutoFit/>
          </a:bodyPr>
          <a:lstStyle/>
          <a:p>
            <a:r>
              <a:rPr lang="en-US" sz="1600" dirty="0">
                <a:solidFill>
                  <a:prstClr val="black"/>
                </a:solidFill>
                <a:latin typeface="Verdana" panose="020B0604030504040204" pitchFamily="34" charset="0"/>
                <a:ea typeface="Verdana" panose="020B0604030504040204" pitchFamily="34" charset="0"/>
                <a:cs typeface="Verdana"/>
              </a:rPr>
              <a:t>Mirroring and modelling / Whole Family Approaches used</a:t>
            </a:r>
          </a:p>
        </p:txBody>
      </p:sp>
      <p:sp>
        <p:nvSpPr>
          <p:cNvPr id="15" name="TextBox 14">
            <a:extLst>
              <a:ext uri="{FF2B5EF4-FFF2-40B4-BE49-F238E27FC236}">
                <a16:creationId xmlns:a16="http://schemas.microsoft.com/office/drawing/2014/main" id="{D9020FA0-1570-F949-A9D3-317DA9C785D1}"/>
              </a:ext>
            </a:extLst>
          </p:cNvPr>
          <p:cNvSpPr txBox="1"/>
          <p:nvPr/>
        </p:nvSpPr>
        <p:spPr>
          <a:xfrm>
            <a:off x="755576" y="5142567"/>
            <a:ext cx="8568952" cy="338554"/>
          </a:xfrm>
          <a:prstGeom prst="rect">
            <a:avLst/>
          </a:prstGeom>
          <a:noFill/>
        </p:spPr>
        <p:txBody>
          <a:bodyPr wrap="square" rtlCol="0">
            <a:spAutoFit/>
          </a:bodyPr>
          <a:lstStyle/>
          <a:p>
            <a:r>
              <a:rPr lang="en-US" sz="1600" dirty="0">
                <a:solidFill>
                  <a:prstClr val="black"/>
                </a:solidFill>
                <a:latin typeface="Verdana" panose="020B0604030504040204" pitchFamily="34" charset="0"/>
                <a:ea typeface="Verdana" panose="020B0604030504040204" pitchFamily="34" charset="0"/>
                <a:cs typeface="Verdana"/>
              </a:rPr>
              <a:t>Physical, safety, developmental and emotional are the key areas</a:t>
            </a:r>
          </a:p>
        </p:txBody>
      </p:sp>
      <p:sp>
        <p:nvSpPr>
          <p:cNvPr id="17" name="TextBox 16">
            <a:extLst>
              <a:ext uri="{FF2B5EF4-FFF2-40B4-BE49-F238E27FC236}">
                <a16:creationId xmlns:a16="http://schemas.microsoft.com/office/drawing/2014/main" id="{CD781633-C3BE-4FED-8EF0-9F4EB1649F5A}"/>
              </a:ext>
            </a:extLst>
          </p:cNvPr>
          <p:cNvSpPr txBox="1"/>
          <p:nvPr/>
        </p:nvSpPr>
        <p:spPr>
          <a:xfrm>
            <a:off x="251522" y="963758"/>
            <a:ext cx="8753330" cy="1446550"/>
          </a:xfrm>
          <a:prstGeom prst="rect">
            <a:avLst/>
          </a:prstGeom>
          <a:noFill/>
        </p:spPr>
        <p:txBody>
          <a:bodyPr wrap="square" lIns="0" rIns="0" rtlCol="0" anchor="t" anchorCtr="0">
            <a:spAutoFit/>
          </a:bodyPr>
          <a:lstStyle/>
          <a:p>
            <a:r>
              <a:rPr lang="en-US" sz="1600" dirty="0">
                <a:solidFill>
                  <a:prstClr val="black"/>
                </a:solidFill>
                <a:latin typeface="Verdana" panose="020B0604030504040204" pitchFamily="34" charset="0"/>
                <a:ea typeface="Verdana" panose="020B0604030504040204" pitchFamily="34" charset="0"/>
                <a:cs typeface="Verdana"/>
              </a:rPr>
              <a:t>Family Focus – trauma-informed assessment approach addressing signs of possible neglect or where </a:t>
            </a:r>
            <a:r>
              <a:rPr lang="en-GB" sz="1600" dirty="0">
                <a:solidFill>
                  <a:prstClr val="black"/>
                </a:solidFill>
                <a:latin typeface="Verdana" panose="020B0604030504040204" pitchFamily="34" charset="0"/>
                <a:ea typeface="Verdana" panose="020B0604030504040204" pitchFamily="34" charset="0"/>
                <a:cs typeface="Verdana"/>
              </a:rPr>
              <a:t>p</a:t>
            </a:r>
            <a:r>
              <a:rPr lang="en-GB" sz="1600" dirty="0">
                <a:latin typeface="Verdana" panose="020B0604030504040204" pitchFamily="34" charset="0"/>
                <a:ea typeface="Verdana" panose="020B0604030504040204" pitchFamily="34" charset="0"/>
              </a:rPr>
              <a:t>arent/carer has been identified as needing extra support to help them gain the skills and knowledge they need to care for their child. </a:t>
            </a:r>
          </a:p>
          <a:p>
            <a:endParaRPr lang="en-US" sz="2000" dirty="0">
              <a:solidFill>
                <a:prstClr val="black"/>
              </a:solidFill>
              <a:latin typeface="Verdana" panose="020B0604030504040204" pitchFamily="34" charset="0"/>
              <a:ea typeface="Verdana" panose="020B0604030504040204" pitchFamily="34" charset="0"/>
              <a:cs typeface="Verdana"/>
            </a:endParaRPr>
          </a:p>
          <a:p>
            <a:endParaRPr lang="en-US" sz="2000" b="1" dirty="0">
              <a:solidFill>
                <a:srgbClr val="00B050"/>
              </a:solidFill>
              <a:latin typeface="Verdana" panose="020B0604030504040204" pitchFamily="34" charset="0"/>
              <a:ea typeface="Verdana" panose="020B0604030504040204" pitchFamily="34" charset="0"/>
              <a:cs typeface="Verdana"/>
            </a:endParaRPr>
          </a:p>
        </p:txBody>
      </p:sp>
      <p:sp>
        <p:nvSpPr>
          <p:cNvPr id="16" name="TextBox 15">
            <a:extLst>
              <a:ext uri="{FF2B5EF4-FFF2-40B4-BE49-F238E27FC236}">
                <a16:creationId xmlns:a16="http://schemas.microsoft.com/office/drawing/2014/main" id="{A01BA662-31D3-4919-822F-393F550E3065}"/>
              </a:ext>
            </a:extLst>
          </p:cNvPr>
          <p:cNvSpPr txBox="1"/>
          <p:nvPr/>
        </p:nvSpPr>
        <p:spPr>
          <a:xfrm>
            <a:off x="755576" y="2088900"/>
            <a:ext cx="8568952" cy="338554"/>
          </a:xfrm>
          <a:prstGeom prst="rect">
            <a:avLst/>
          </a:prstGeom>
          <a:noFill/>
        </p:spPr>
        <p:txBody>
          <a:bodyPr wrap="square" rtlCol="0">
            <a:spAutoFit/>
          </a:bodyPr>
          <a:lstStyle/>
          <a:p>
            <a:r>
              <a:rPr lang="en-US" sz="1600" dirty="0">
                <a:solidFill>
                  <a:prstClr val="black"/>
                </a:solidFill>
                <a:latin typeface="Verdana" panose="020B0604030504040204" pitchFamily="34" charset="0"/>
                <a:ea typeface="Verdana" panose="020B0604030504040204" pitchFamily="34" charset="0"/>
                <a:cs typeface="Verdana"/>
              </a:rPr>
              <a:t>Must be at least one child aged 7 or under in the household</a:t>
            </a:r>
          </a:p>
        </p:txBody>
      </p:sp>
    </p:spTree>
    <p:extLst>
      <p:ext uri="{BB962C8B-B14F-4D97-AF65-F5344CB8AC3E}">
        <p14:creationId xmlns:p14="http://schemas.microsoft.com/office/powerpoint/2010/main" val="1119671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DCCACD-801E-0F4A-A352-D727CE0F10CD}"/>
              </a:ext>
            </a:extLst>
          </p:cNvPr>
          <p:cNvSpPr txBox="1">
            <a:spLocks/>
          </p:cNvSpPr>
          <p:nvPr/>
        </p:nvSpPr>
        <p:spPr>
          <a:xfrm>
            <a:off x="442170" y="856180"/>
            <a:ext cx="3420438" cy="1128068"/>
          </a:xfrm>
          <a:prstGeom prst="rect">
            <a:avLst/>
          </a:prstGeom>
        </p:spPr>
        <p:txBody>
          <a:bodyPr vert="horz" lIns="91440" tIns="45720" rIns="91440" bIns="45720" rtlCol="0" anchor="ctr" anchorCtr="0">
            <a:normAutofit/>
          </a:bodyPr>
          <a:lstStyle>
            <a:lvl1pPr algn="ctr" defTabSz="457197" rtl="0" eaLnBrk="1" latinLnBrk="0" hangingPunct="1">
              <a:spcBef>
                <a:spcPct val="0"/>
              </a:spcBef>
              <a:buNone/>
              <a:defRPr sz="5001" b="1" kern="1200" spc="-149">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fontAlgn="auto">
              <a:lnSpc>
                <a:spcPct val="90000"/>
              </a:lnSpc>
              <a:spcAft>
                <a:spcPts val="600"/>
              </a:spcAft>
              <a:buClrTx/>
              <a:buSzTx/>
              <a:tabLst/>
              <a:defRPr/>
            </a:pPr>
            <a:r>
              <a:rPr kumimoji="0" lang="en-US" sz="2800" b="1" i="0" u="none" strike="noStrike" cap="none" spc="-149" normalizeH="0" baseline="0" noProof="0" dirty="0">
                <a:ln>
                  <a:noFill/>
                </a:ln>
                <a:solidFill>
                  <a:srgbClr val="00B050"/>
                </a:solidFill>
                <a:effectLst/>
                <a:uLnTx/>
                <a:uFillTx/>
                <a:cs typeface="+mj-cs"/>
              </a:rPr>
              <a:t>Building Blocks (intervention)</a:t>
            </a:r>
          </a:p>
        </p:txBody>
      </p:sp>
      <p:grpSp>
        <p:nvGrpSpPr>
          <p:cNvPr id="39" name="Group 3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40" name="Rectangle 3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4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F3C0DB6-E4C0-1648-B8B5-6AB8D1202310}"/>
              </a:ext>
            </a:extLst>
          </p:cNvPr>
          <p:cNvSpPr txBox="1"/>
          <p:nvPr/>
        </p:nvSpPr>
        <p:spPr>
          <a:xfrm>
            <a:off x="65522" y="2259580"/>
            <a:ext cx="4198835" cy="4791142"/>
          </a:xfrm>
          <a:prstGeom prst="rect">
            <a:avLst/>
          </a:prstGeom>
        </p:spPr>
        <p:txBody>
          <a:bodyPr vert="horz" lIns="91440" tIns="45720" rIns="91440" bIns="45720" rtlCol="0" anchor="ctr">
            <a:normAutofit fontScale="92500"/>
          </a:bodyPr>
          <a:lstStyle/>
          <a:p>
            <a:pPr marL="285750" indent="-228600" defTabSz="914400">
              <a:lnSpc>
                <a:spcPct val="90000"/>
              </a:lnSpc>
              <a:spcAft>
                <a:spcPts val="600"/>
              </a:spcAft>
              <a:buFont typeface="Arial" panose="020B0604020202020204" pitchFamily="34" charset="0"/>
              <a:buChar char="•"/>
            </a:pPr>
            <a:r>
              <a:rPr lang="en-US" sz="1600" dirty="0">
                <a:latin typeface="Verdana" panose="020B0604030504040204" pitchFamily="34" charset="0"/>
                <a:ea typeface="Verdana" panose="020B0604030504040204" pitchFamily="34" charset="0"/>
              </a:rPr>
              <a:t>Currently delivered virtually or at the Service Centre</a:t>
            </a:r>
          </a:p>
          <a:p>
            <a:pPr marL="285750" indent="-228600" defTabSz="914400">
              <a:lnSpc>
                <a:spcPct val="90000"/>
              </a:lnSpc>
              <a:spcAft>
                <a:spcPts val="600"/>
              </a:spcAft>
              <a:buFont typeface="Arial" panose="020B0604020202020204" pitchFamily="34" charset="0"/>
              <a:buChar char="•"/>
            </a:pPr>
            <a:r>
              <a:rPr lang="en-US" sz="1600" dirty="0">
                <a:latin typeface="Verdana" panose="020B0604030504040204" pitchFamily="34" charset="0"/>
                <a:ea typeface="Verdana" panose="020B0604030504040204" pitchFamily="34" charset="0"/>
              </a:rPr>
              <a:t>Can offer up to 20 sessions</a:t>
            </a:r>
          </a:p>
          <a:p>
            <a:pPr marL="285750" indent="-228600" defTabSz="914400">
              <a:lnSpc>
                <a:spcPct val="90000"/>
              </a:lnSpc>
              <a:spcAft>
                <a:spcPts val="600"/>
              </a:spcAft>
              <a:buFont typeface="Arial" panose="020B0604020202020204" pitchFamily="34" charset="0"/>
              <a:buChar char="•"/>
            </a:pPr>
            <a:r>
              <a:rPr lang="en-US" sz="1600" dirty="0">
                <a:latin typeface="Verdana" panose="020B0604030504040204" pitchFamily="34" charset="0"/>
                <a:ea typeface="Verdana" panose="020B0604030504040204" pitchFamily="34" charset="0"/>
              </a:rPr>
              <a:t>Primarily an early intervention service, but the </a:t>
            </a:r>
            <a:r>
              <a:rPr lang="en-US" sz="1600" dirty="0" err="1">
                <a:latin typeface="Verdana" panose="020B0604030504040204" pitchFamily="34" charset="0"/>
                <a:ea typeface="Verdana" panose="020B0604030504040204" pitchFamily="34" charset="0"/>
              </a:rPr>
              <a:t>programme</a:t>
            </a:r>
            <a:r>
              <a:rPr lang="en-US" sz="1600" dirty="0">
                <a:latin typeface="Verdana" panose="020B0604030504040204" pitchFamily="34" charset="0"/>
                <a:ea typeface="Verdana" panose="020B0604030504040204" pitchFamily="34" charset="0"/>
              </a:rPr>
              <a:t> can also be delivered to families where children have more complex needs. </a:t>
            </a:r>
          </a:p>
          <a:p>
            <a:pPr marL="285750" indent="-228600" defTabSz="914400">
              <a:lnSpc>
                <a:spcPct val="90000"/>
              </a:lnSpc>
              <a:spcAft>
                <a:spcPts val="600"/>
              </a:spcAft>
              <a:buFont typeface="Arial" panose="020B0604020202020204" pitchFamily="34" charset="0"/>
              <a:buChar char="•"/>
            </a:pPr>
            <a:r>
              <a:rPr lang="en-US" sz="1600" dirty="0">
                <a:latin typeface="Verdana" panose="020B0604030504040204" pitchFamily="34" charset="0"/>
                <a:ea typeface="Verdana" panose="020B0604030504040204" pitchFamily="34" charset="0"/>
              </a:rPr>
              <a:t>The focus will be on the child identified in the assessment as most in need, but the </a:t>
            </a:r>
            <a:r>
              <a:rPr lang="en-US" sz="1600" dirty="0" err="1">
                <a:latin typeface="Verdana" panose="020B0604030504040204" pitchFamily="34" charset="0"/>
                <a:ea typeface="Verdana" panose="020B0604030504040204" pitchFamily="34" charset="0"/>
              </a:rPr>
              <a:t>programme</a:t>
            </a:r>
            <a:r>
              <a:rPr lang="en-US" sz="1600" dirty="0">
                <a:latin typeface="Verdana" panose="020B0604030504040204" pitchFamily="34" charset="0"/>
                <a:ea typeface="Verdana" panose="020B0604030504040204" pitchFamily="34" charset="0"/>
              </a:rPr>
              <a:t> will still take into account all children in the family.</a:t>
            </a:r>
          </a:p>
          <a:p>
            <a:pPr marL="57150" defTabSz="914400">
              <a:lnSpc>
                <a:spcPct val="90000"/>
              </a:lnSpc>
              <a:spcAft>
                <a:spcPts val="600"/>
              </a:spcAft>
            </a:pPr>
            <a:r>
              <a:rPr lang="en-US" sz="1600" b="1" dirty="0">
                <a:latin typeface="Verdana" panose="020B0604030504040204" pitchFamily="34" charset="0"/>
                <a:ea typeface="Verdana" panose="020B0604030504040204" pitchFamily="34" charset="0"/>
              </a:rPr>
              <a:t>Examples of targeted areas – </a:t>
            </a:r>
          </a:p>
          <a:p>
            <a:pPr marL="285750" indent="-228600" defTabSz="914400">
              <a:lnSpc>
                <a:spcPct val="90000"/>
              </a:lnSpc>
              <a:spcAft>
                <a:spcPts val="600"/>
              </a:spcAft>
              <a:buFont typeface="Arial" panose="020B0604020202020204" pitchFamily="34" charset="0"/>
              <a:buChar char="•"/>
            </a:pPr>
            <a:r>
              <a:rPr lang="en-US" sz="1600" dirty="0">
                <a:latin typeface="Verdana" panose="020B0604030504040204" pitchFamily="34" charset="0"/>
                <a:ea typeface="Verdana" panose="020B0604030504040204" pitchFamily="34" charset="0"/>
              </a:rPr>
              <a:t>Meet the child’s basic needs, including meal preparation and nutrition.</a:t>
            </a:r>
          </a:p>
          <a:p>
            <a:pPr marL="285750" indent="-228600" defTabSz="914400">
              <a:lnSpc>
                <a:spcPct val="90000"/>
              </a:lnSpc>
              <a:spcAft>
                <a:spcPts val="600"/>
              </a:spcAft>
              <a:buFont typeface="Arial" panose="020B0604020202020204" pitchFamily="34" charset="0"/>
              <a:buChar char="•"/>
            </a:pPr>
            <a:r>
              <a:rPr lang="en-US" sz="1600" dirty="0">
                <a:latin typeface="Verdana" panose="020B0604030504040204" pitchFamily="34" charset="0"/>
                <a:ea typeface="Verdana" panose="020B0604030504040204" pitchFamily="34" charset="0"/>
              </a:rPr>
              <a:t>Manage challenging </a:t>
            </a:r>
            <a:r>
              <a:rPr lang="en-US" sz="1600" dirty="0" err="1">
                <a:latin typeface="Verdana" panose="020B0604030504040204" pitchFamily="34" charset="0"/>
                <a:ea typeface="Verdana" panose="020B0604030504040204" pitchFamily="34" charset="0"/>
              </a:rPr>
              <a:t>behaviour</a:t>
            </a:r>
            <a:r>
              <a:rPr lang="en-US" sz="1600" dirty="0">
                <a:latin typeface="Verdana" panose="020B0604030504040204" pitchFamily="34" charset="0"/>
                <a:ea typeface="Verdana" panose="020B0604030504040204" pitchFamily="34" charset="0"/>
              </a:rPr>
              <a:t> and rewarding good </a:t>
            </a:r>
            <a:r>
              <a:rPr lang="en-US" sz="1600" dirty="0" err="1">
                <a:latin typeface="Verdana" panose="020B0604030504040204" pitchFamily="34" charset="0"/>
                <a:ea typeface="Verdana" panose="020B0604030504040204" pitchFamily="34" charset="0"/>
              </a:rPr>
              <a:t>behaviour</a:t>
            </a:r>
            <a:r>
              <a:rPr lang="en-US" sz="1600" dirty="0">
                <a:latin typeface="Verdana" panose="020B0604030504040204" pitchFamily="34" charset="0"/>
                <a:ea typeface="Verdana" panose="020B0604030504040204" pitchFamily="34" charset="0"/>
              </a:rPr>
              <a:t>.</a:t>
            </a:r>
          </a:p>
          <a:p>
            <a:pPr marL="285750" indent="-228600" defTabSz="914400">
              <a:lnSpc>
                <a:spcPct val="90000"/>
              </a:lnSpc>
              <a:spcAft>
                <a:spcPts val="600"/>
              </a:spcAft>
              <a:buFont typeface="Arial" panose="020B0604020202020204" pitchFamily="34" charset="0"/>
              <a:buChar char="•"/>
            </a:pPr>
            <a:r>
              <a:rPr lang="en-US" sz="1600" dirty="0">
                <a:latin typeface="Verdana" panose="020B0604030504040204" pitchFamily="34" charset="0"/>
                <a:ea typeface="Verdana" panose="020B0604030504040204" pitchFamily="34" charset="0"/>
              </a:rPr>
              <a:t>Emotional attunement/strengthening relationships</a:t>
            </a:r>
          </a:p>
          <a:p>
            <a:pPr indent="-228600" defTabSz="914400">
              <a:lnSpc>
                <a:spcPct val="90000"/>
              </a:lnSpc>
              <a:spcAft>
                <a:spcPts val="600"/>
              </a:spcAft>
              <a:buFont typeface="Arial" panose="020B0604020202020204" pitchFamily="34" charset="0"/>
              <a:buChar char="•"/>
            </a:pPr>
            <a:endParaRPr lang="en-US" sz="1400" dirty="0"/>
          </a:p>
          <a:p>
            <a:pPr marL="285750" indent="-228600" defTabSz="914400">
              <a:lnSpc>
                <a:spcPct val="90000"/>
              </a:lnSpc>
              <a:spcAft>
                <a:spcPts val="600"/>
              </a:spcAft>
              <a:buFont typeface="Arial" panose="020B0604020202020204" pitchFamily="34" charset="0"/>
              <a:buChar char="•"/>
            </a:pPr>
            <a:endParaRPr lang="en-US" sz="1400" dirty="0"/>
          </a:p>
        </p:txBody>
      </p:sp>
      <p:sp>
        <p:nvSpPr>
          <p:cNvPr id="45" name="Rectangle 4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B378C55-0571-4D02-B8AF-6C04FF0AD62B}"/>
              </a:ext>
            </a:extLst>
          </p:cNvPr>
          <p:cNvPicPr>
            <a:picLocks noChangeAspect="1"/>
          </p:cNvPicPr>
          <p:nvPr/>
        </p:nvPicPr>
        <p:blipFill rotWithShape="1">
          <a:blip r:embed="rId2"/>
          <a:srcRect r="-2" b="6291"/>
          <a:stretch/>
        </p:blipFill>
        <p:spPr>
          <a:xfrm>
            <a:off x="4483341" y="799352"/>
            <a:ext cx="4069057" cy="5259296"/>
          </a:xfrm>
          <a:prstGeom prst="rect">
            <a:avLst/>
          </a:prstGeom>
        </p:spPr>
      </p:pic>
      <p:sp>
        <p:nvSpPr>
          <p:cNvPr id="4" name="TextBox 3">
            <a:extLst>
              <a:ext uri="{FF2B5EF4-FFF2-40B4-BE49-F238E27FC236}">
                <a16:creationId xmlns:a16="http://schemas.microsoft.com/office/drawing/2014/main" id="{492EC315-21BE-0A42-A300-66EC2698A6C5}"/>
              </a:ext>
            </a:extLst>
          </p:cNvPr>
          <p:cNvSpPr txBox="1"/>
          <p:nvPr/>
        </p:nvSpPr>
        <p:spPr>
          <a:xfrm>
            <a:off x="0" y="5865826"/>
            <a:ext cx="5456923" cy="1255821"/>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endParaRPr lang="en-US" sz="16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57171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3BEEF3-165D-864A-833B-67E549FF6D1C}"/>
              </a:ext>
            </a:extLst>
          </p:cNvPr>
          <p:cNvSpPr txBox="1"/>
          <p:nvPr/>
        </p:nvSpPr>
        <p:spPr>
          <a:xfrm>
            <a:off x="755576" y="2088900"/>
            <a:ext cx="8568952" cy="323165"/>
          </a:xfrm>
          <a:prstGeom prst="rect">
            <a:avLst/>
          </a:prstGeom>
          <a:noFill/>
        </p:spPr>
        <p:txBody>
          <a:bodyPr wrap="square" rtlCol="0">
            <a:spAutoFit/>
          </a:bodyPr>
          <a:lstStyle/>
          <a:p>
            <a:r>
              <a:rPr lang="en-US" sz="1500" dirty="0">
                <a:solidFill>
                  <a:prstClr val="black"/>
                </a:solidFill>
                <a:latin typeface="Verdana"/>
                <a:cs typeface="Verdana"/>
              </a:rPr>
              <a:t>Ages 9-13 (some scope for 14/15 if there are identified learning needs)</a:t>
            </a:r>
          </a:p>
        </p:txBody>
      </p:sp>
      <p:sp>
        <p:nvSpPr>
          <p:cNvPr id="11" name="TextBox 10">
            <a:extLst>
              <a:ext uri="{FF2B5EF4-FFF2-40B4-BE49-F238E27FC236}">
                <a16:creationId xmlns:a16="http://schemas.microsoft.com/office/drawing/2014/main" id="{510412FF-24C4-184F-8ABE-4ECF4D2E3557}"/>
              </a:ext>
            </a:extLst>
          </p:cNvPr>
          <p:cNvSpPr txBox="1"/>
          <p:nvPr/>
        </p:nvSpPr>
        <p:spPr>
          <a:xfrm>
            <a:off x="755576" y="3302800"/>
            <a:ext cx="8568952" cy="323165"/>
          </a:xfrm>
          <a:prstGeom prst="rect">
            <a:avLst/>
          </a:prstGeom>
          <a:noFill/>
        </p:spPr>
        <p:txBody>
          <a:bodyPr wrap="square" rtlCol="0">
            <a:spAutoFit/>
          </a:bodyPr>
          <a:lstStyle/>
          <a:p>
            <a:r>
              <a:rPr lang="en-US" sz="1500" dirty="0">
                <a:solidFill>
                  <a:prstClr val="black"/>
                </a:solidFill>
                <a:latin typeface="Verdana"/>
                <a:cs typeface="Verdana"/>
              </a:rPr>
              <a:t>Identified as vulnerable due to previous adverse experiences, incl. Covid-19</a:t>
            </a:r>
          </a:p>
        </p:txBody>
      </p:sp>
      <p:sp>
        <p:nvSpPr>
          <p:cNvPr id="12" name="TextBox 11">
            <a:extLst>
              <a:ext uri="{FF2B5EF4-FFF2-40B4-BE49-F238E27FC236}">
                <a16:creationId xmlns:a16="http://schemas.microsoft.com/office/drawing/2014/main" id="{AFA779F2-D587-1042-AAA8-FB9C28B6EF56}"/>
              </a:ext>
            </a:extLst>
          </p:cNvPr>
          <p:cNvSpPr txBox="1"/>
          <p:nvPr/>
        </p:nvSpPr>
        <p:spPr>
          <a:xfrm>
            <a:off x="785393" y="3902835"/>
            <a:ext cx="8568952" cy="323165"/>
          </a:xfrm>
          <a:prstGeom prst="rect">
            <a:avLst/>
          </a:prstGeom>
          <a:noFill/>
        </p:spPr>
        <p:txBody>
          <a:bodyPr wrap="square" rtlCol="0">
            <a:spAutoFit/>
          </a:bodyPr>
          <a:lstStyle/>
          <a:p>
            <a:r>
              <a:rPr lang="en-US" sz="1500" dirty="0">
                <a:solidFill>
                  <a:prstClr val="black"/>
                </a:solidFill>
                <a:latin typeface="Verdana"/>
                <a:cs typeface="Verdana"/>
              </a:rPr>
              <a:t>May be some concerns about their online experiences/usage***</a:t>
            </a:r>
          </a:p>
        </p:txBody>
      </p:sp>
      <p:sp>
        <p:nvSpPr>
          <p:cNvPr id="13" name="TextBox 12">
            <a:extLst>
              <a:ext uri="{FF2B5EF4-FFF2-40B4-BE49-F238E27FC236}">
                <a16:creationId xmlns:a16="http://schemas.microsoft.com/office/drawing/2014/main" id="{2B112445-4CAD-4547-8AB4-956D3F331B24}"/>
              </a:ext>
            </a:extLst>
          </p:cNvPr>
          <p:cNvSpPr txBox="1"/>
          <p:nvPr/>
        </p:nvSpPr>
        <p:spPr>
          <a:xfrm>
            <a:off x="785393" y="4510568"/>
            <a:ext cx="8568952" cy="323165"/>
          </a:xfrm>
          <a:prstGeom prst="rect">
            <a:avLst/>
          </a:prstGeom>
          <a:noFill/>
        </p:spPr>
        <p:txBody>
          <a:bodyPr wrap="square" rtlCol="0">
            <a:spAutoFit/>
          </a:bodyPr>
          <a:lstStyle/>
          <a:p>
            <a:r>
              <a:rPr lang="en-US" sz="1500" dirty="0">
                <a:solidFill>
                  <a:prstClr val="black"/>
                </a:solidFill>
                <a:latin typeface="Verdana"/>
                <a:cs typeface="Verdana"/>
              </a:rPr>
              <a:t>No ongoing child protection concerns/in crisis – not suitable for this service</a:t>
            </a:r>
          </a:p>
        </p:txBody>
      </p:sp>
      <p:sp>
        <p:nvSpPr>
          <p:cNvPr id="14" name="TextBox 13">
            <a:extLst>
              <a:ext uri="{FF2B5EF4-FFF2-40B4-BE49-F238E27FC236}">
                <a16:creationId xmlns:a16="http://schemas.microsoft.com/office/drawing/2014/main" id="{39ED8849-CAFE-A54B-81C1-22358896B3F0}"/>
              </a:ext>
            </a:extLst>
          </p:cNvPr>
          <p:cNvSpPr txBox="1"/>
          <p:nvPr/>
        </p:nvSpPr>
        <p:spPr>
          <a:xfrm>
            <a:off x="746503" y="5126564"/>
            <a:ext cx="8568952" cy="323165"/>
          </a:xfrm>
          <a:prstGeom prst="rect">
            <a:avLst/>
          </a:prstGeom>
          <a:noFill/>
        </p:spPr>
        <p:txBody>
          <a:bodyPr wrap="square" rtlCol="0">
            <a:spAutoFit/>
          </a:bodyPr>
          <a:lstStyle/>
          <a:p>
            <a:r>
              <a:rPr lang="en-US" sz="1500" dirty="0">
                <a:solidFill>
                  <a:prstClr val="black"/>
                </a:solidFill>
                <a:latin typeface="Verdana"/>
                <a:cs typeface="Verdana"/>
              </a:rPr>
              <a:t>Aim is to work closely with the parent/s to ensure safety/provide support</a:t>
            </a:r>
          </a:p>
        </p:txBody>
      </p:sp>
      <p:sp>
        <p:nvSpPr>
          <p:cNvPr id="16" name="Title 1">
            <a:extLst>
              <a:ext uri="{FF2B5EF4-FFF2-40B4-BE49-F238E27FC236}">
                <a16:creationId xmlns:a16="http://schemas.microsoft.com/office/drawing/2014/main" id="{DE1491D2-541A-0A47-8BEB-7E575B165099}"/>
              </a:ext>
            </a:extLst>
          </p:cNvPr>
          <p:cNvSpPr txBox="1">
            <a:spLocks/>
          </p:cNvSpPr>
          <p:nvPr/>
        </p:nvSpPr>
        <p:spPr>
          <a:xfrm>
            <a:off x="553560" y="5953044"/>
            <a:ext cx="7954820" cy="867233"/>
          </a:xfrm>
          <a:prstGeom prst="rect">
            <a:avLst/>
          </a:prstGeom>
        </p:spPr>
        <p:txBody>
          <a:bodyPr vert="horz" lIns="0" tIns="0" rIns="0" bIns="0" rtlCol="0" anchor="t" anchorCtr="0">
            <a:normAutofit fontScale="92500" lnSpcReduction="20000"/>
          </a:bodyPr>
          <a:lstStyle>
            <a:lvl1pPr algn="ctr" defTabSz="457197" rtl="0" eaLnBrk="1" latinLnBrk="0" hangingPunct="1">
              <a:spcBef>
                <a:spcPct val="0"/>
              </a:spcBef>
              <a:buNone/>
              <a:defRPr sz="5001" b="1" kern="1200" spc="-149">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457197" rtl="0" eaLnBrk="1" fontAlgn="auto" latinLnBrk="0" hangingPunct="1">
              <a:lnSpc>
                <a:spcPct val="100000"/>
              </a:lnSpc>
              <a:spcBef>
                <a:spcPct val="0"/>
              </a:spcBef>
              <a:spcAft>
                <a:spcPts val="0"/>
              </a:spcAft>
              <a:buClrTx/>
              <a:buSzTx/>
              <a:buFontTx/>
              <a:buNone/>
              <a:tabLst/>
              <a:defRPr/>
            </a:pPr>
            <a:endParaRPr kumimoji="0" lang="en-GB" sz="2400" b="1" i="0" u="none" strike="noStrike" kern="1200" cap="none" spc="-149"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endParaRPr>
          </a:p>
          <a:p>
            <a:r>
              <a:rPr lang="en-GB" sz="2400" dirty="0">
                <a:solidFill>
                  <a:schemeClr val="tx1"/>
                </a:solidFill>
              </a:rPr>
              <a:t>Wellbeing + Safety = Digital Confidence and Resilience = </a:t>
            </a:r>
          </a:p>
          <a:p>
            <a:r>
              <a:rPr lang="en-GB" sz="2400" dirty="0">
                <a:solidFill>
                  <a:schemeClr val="tx1"/>
                </a:solidFill>
              </a:rPr>
              <a:t>Less risk of abuse online </a:t>
            </a:r>
          </a:p>
          <a:p>
            <a:pPr marL="0" marR="0" lvl="0" indent="0" algn="l" defTabSz="457197" rtl="0" eaLnBrk="1" fontAlgn="auto" latinLnBrk="0" hangingPunct="1">
              <a:lnSpc>
                <a:spcPct val="100000"/>
              </a:lnSpc>
              <a:spcBef>
                <a:spcPct val="0"/>
              </a:spcBef>
              <a:spcAft>
                <a:spcPts val="0"/>
              </a:spcAft>
              <a:buClrTx/>
              <a:buSzTx/>
              <a:buFontTx/>
              <a:buNone/>
              <a:tabLst/>
              <a:defRPr/>
            </a:pPr>
            <a:endParaRPr kumimoji="0" lang="en-GB" sz="2400" b="1" i="0" u="none" strike="noStrike" kern="1200" cap="none" spc="-149"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197" rtl="0" eaLnBrk="1" fontAlgn="auto" latinLnBrk="0" hangingPunct="1">
              <a:lnSpc>
                <a:spcPct val="100000"/>
              </a:lnSpc>
              <a:spcBef>
                <a:spcPct val="0"/>
              </a:spcBef>
              <a:spcAft>
                <a:spcPts val="0"/>
              </a:spcAft>
              <a:buClrTx/>
              <a:buSzTx/>
              <a:buFontTx/>
              <a:buNone/>
              <a:tabLst/>
              <a:defRPr/>
            </a:pPr>
            <a:endParaRPr kumimoji="0" lang="en-GB" sz="2400" b="1" i="0" u="none" strike="noStrike" kern="1200" cap="none" spc="-149" normalizeH="0" baseline="0" noProof="0" dirty="0">
              <a:ln>
                <a:noFill/>
              </a:ln>
              <a:solidFill>
                <a:srgbClr val="12A53E"/>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197" rtl="0" eaLnBrk="1" fontAlgn="auto" latinLnBrk="0" hangingPunct="1">
              <a:lnSpc>
                <a:spcPct val="100000"/>
              </a:lnSpc>
              <a:spcBef>
                <a:spcPct val="0"/>
              </a:spcBef>
              <a:spcAft>
                <a:spcPts val="0"/>
              </a:spcAft>
              <a:buClrTx/>
              <a:buSzTx/>
              <a:buFontTx/>
              <a:buNone/>
              <a:tabLst/>
              <a:defRPr/>
            </a:pPr>
            <a:endParaRPr kumimoji="0" lang="en-GB" sz="2400" b="1" i="0" u="none" strike="noStrike" kern="1200" cap="none" spc="-149" normalizeH="0" baseline="0" noProof="0" dirty="0">
              <a:ln>
                <a:noFill/>
              </a:ln>
              <a:solidFill>
                <a:srgbClr val="12A53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 name="Title 1">
            <a:extLst>
              <a:ext uri="{FF2B5EF4-FFF2-40B4-BE49-F238E27FC236}">
                <a16:creationId xmlns:a16="http://schemas.microsoft.com/office/drawing/2014/main" id="{4B64E317-6E1F-4926-BEFA-A46956B16452}"/>
              </a:ext>
            </a:extLst>
          </p:cNvPr>
          <p:cNvSpPr txBox="1">
            <a:spLocks/>
          </p:cNvSpPr>
          <p:nvPr/>
        </p:nvSpPr>
        <p:spPr>
          <a:xfrm>
            <a:off x="274780" y="179276"/>
            <a:ext cx="6858000" cy="646545"/>
          </a:xfrm>
          <a:prstGeom prst="rect">
            <a:avLst/>
          </a:prstGeom>
        </p:spPr>
        <p:txBody>
          <a:bodyPr vert="horz" lIns="0" tIns="0" rIns="0" bIns="0" rtlCol="0" anchor="t" anchorCtr="0">
            <a:normAutofit fontScale="92500"/>
          </a:bodyPr>
          <a:lstStyle>
            <a:lvl1pPr algn="ctr" defTabSz="457197" rtl="0" eaLnBrk="1" latinLnBrk="0" hangingPunct="1">
              <a:spcBef>
                <a:spcPct val="0"/>
              </a:spcBef>
              <a:buNone/>
              <a:defRPr sz="5001" b="1" kern="1200" spc="-149">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457197" rtl="0" eaLnBrk="1" fontAlgn="auto" latinLnBrk="0" hangingPunct="1">
              <a:lnSpc>
                <a:spcPct val="100000"/>
              </a:lnSpc>
              <a:spcBef>
                <a:spcPct val="0"/>
              </a:spcBef>
              <a:spcAft>
                <a:spcPts val="0"/>
              </a:spcAft>
              <a:buClrTx/>
              <a:buSzTx/>
              <a:buFontTx/>
              <a:buNone/>
              <a:tabLst/>
              <a:defRPr/>
            </a:pPr>
            <a:r>
              <a:rPr lang="en-GB" sz="2800" dirty="0">
                <a:solidFill>
                  <a:srgbClr val="12A53E"/>
                </a:solidFill>
              </a:rPr>
              <a:t>Preventing online sexual abuse – In Ctrl</a:t>
            </a:r>
            <a:endParaRPr kumimoji="0" lang="en-GB" sz="2800" b="1" i="0" u="none" strike="noStrike" kern="1200" cap="none" spc="-149" normalizeH="0" baseline="0" noProof="0" dirty="0">
              <a:ln>
                <a:noFill/>
              </a:ln>
              <a:solidFill>
                <a:srgbClr val="12A53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a:extLst>
              <a:ext uri="{FF2B5EF4-FFF2-40B4-BE49-F238E27FC236}">
                <a16:creationId xmlns:a16="http://schemas.microsoft.com/office/drawing/2014/main" id="{F3D2F5FA-2FE4-4E2F-9612-EE51DB19E892}"/>
              </a:ext>
            </a:extLst>
          </p:cNvPr>
          <p:cNvSpPr txBox="1"/>
          <p:nvPr/>
        </p:nvSpPr>
        <p:spPr>
          <a:xfrm>
            <a:off x="785393" y="2684547"/>
            <a:ext cx="8568952" cy="553998"/>
          </a:xfrm>
          <a:prstGeom prst="rect">
            <a:avLst/>
          </a:prstGeom>
          <a:noFill/>
        </p:spPr>
        <p:txBody>
          <a:bodyPr wrap="square" rtlCol="0">
            <a:spAutoFit/>
          </a:bodyPr>
          <a:lstStyle/>
          <a:p>
            <a:r>
              <a:rPr lang="en-US" sz="1500" dirty="0">
                <a:solidFill>
                  <a:prstClr val="black"/>
                </a:solidFill>
                <a:latin typeface="Verdana"/>
                <a:cs typeface="Verdana"/>
              </a:rPr>
              <a:t>1:1 virtual offer / if there is a specific need we can offer Face to Face sessions</a:t>
            </a:r>
          </a:p>
          <a:p>
            <a:endParaRPr lang="en-US" sz="1500" dirty="0">
              <a:solidFill>
                <a:prstClr val="black"/>
              </a:solidFill>
              <a:latin typeface="Verdana"/>
              <a:cs typeface="Verdana"/>
            </a:endParaRPr>
          </a:p>
        </p:txBody>
      </p:sp>
      <p:sp>
        <p:nvSpPr>
          <p:cNvPr id="2" name="TextBox 1">
            <a:extLst>
              <a:ext uri="{FF2B5EF4-FFF2-40B4-BE49-F238E27FC236}">
                <a16:creationId xmlns:a16="http://schemas.microsoft.com/office/drawing/2014/main" id="{727A33E7-AEB6-46F7-92A3-EA8A429DCE9D}"/>
              </a:ext>
            </a:extLst>
          </p:cNvPr>
          <p:cNvSpPr txBox="1"/>
          <p:nvPr/>
        </p:nvSpPr>
        <p:spPr>
          <a:xfrm>
            <a:off x="274780" y="5501164"/>
            <a:ext cx="8757708" cy="369332"/>
          </a:xfrm>
          <a:prstGeom prst="rect">
            <a:avLst/>
          </a:prstGeom>
          <a:noFill/>
        </p:spPr>
        <p:txBody>
          <a:bodyPr wrap="square" rtlCol="0">
            <a:spAutoFit/>
          </a:bodyPr>
          <a:lstStyle/>
          <a:p>
            <a:r>
              <a:rPr lang="en-GB" dirty="0"/>
              <a:t>***Concerns should not include abusive behaviours/problematic sexualised behaviours/CSE</a:t>
            </a:r>
          </a:p>
        </p:txBody>
      </p:sp>
      <p:sp>
        <p:nvSpPr>
          <p:cNvPr id="3" name="TextBox 2">
            <a:extLst>
              <a:ext uri="{FF2B5EF4-FFF2-40B4-BE49-F238E27FC236}">
                <a16:creationId xmlns:a16="http://schemas.microsoft.com/office/drawing/2014/main" id="{A8CB8FDB-ACA6-472E-8048-CD18F57F475F}"/>
              </a:ext>
            </a:extLst>
          </p:cNvPr>
          <p:cNvSpPr txBox="1"/>
          <p:nvPr/>
        </p:nvSpPr>
        <p:spPr>
          <a:xfrm>
            <a:off x="274779" y="967407"/>
            <a:ext cx="8367415" cy="923330"/>
          </a:xfrm>
          <a:prstGeom prst="rect">
            <a:avLst/>
          </a:prstGeom>
          <a:noFill/>
        </p:spPr>
        <p:txBody>
          <a:bodyPr wrap="square" rtlCol="0">
            <a:spAutoFit/>
          </a:bodyPr>
          <a:lstStyle/>
          <a:p>
            <a:r>
              <a:rPr lang="en-GB" dirty="0">
                <a:latin typeface="Verdana" panose="020B0604030504040204" pitchFamily="34" charset="0"/>
                <a:ea typeface="Verdana" panose="020B0604030504040204" pitchFamily="34" charset="0"/>
              </a:rPr>
              <a:t>In Ctrl is a creative intervention programme designed to equip young people with the skills and knowledge to explore their online world safely and know what to do when something goes/feels wrong.</a:t>
            </a:r>
          </a:p>
        </p:txBody>
      </p:sp>
    </p:spTree>
    <p:extLst>
      <p:ext uri="{BB962C8B-B14F-4D97-AF65-F5344CB8AC3E}">
        <p14:creationId xmlns:p14="http://schemas.microsoft.com/office/powerpoint/2010/main" val="3090843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5682A85-14C1-794E-9A66-A5F94D8C152F}"/>
              </a:ext>
            </a:extLst>
          </p:cNvPr>
          <p:cNvSpPr txBox="1"/>
          <p:nvPr/>
        </p:nvSpPr>
        <p:spPr>
          <a:xfrm>
            <a:off x="1115617" y="4103400"/>
            <a:ext cx="8412883" cy="2754600"/>
          </a:xfrm>
          <a:prstGeom prst="rect">
            <a:avLst/>
          </a:prstGeom>
          <a:noFill/>
        </p:spPr>
        <p:txBody>
          <a:bodyPr wrap="square" rtlCol="0">
            <a:spAutoFit/>
          </a:bodyPr>
          <a:lstStyle/>
          <a:p>
            <a:endParaRPr lang="en-US" sz="1600" b="1" dirty="0">
              <a:latin typeface="Verdana" panose="020B0604030504040204" pitchFamily="34" charset="0"/>
              <a:ea typeface="Verdana" panose="020B0604030504040204" pitchFamily="34" charset="0"/>
            </a:endParaRPr>
          </a:p>
          <a:p>
            <a:pPr lvl="0"/>
            <a:r>
              <a:rPr lang="en-US" sz="1600" b="1" dirty="0">
                <a:latin typeface="Verdana" panose="020B0604030504040204" pitchFamily="34" charset="0"/>
                <a:ea typeface="Verdana" panose="020B0604030504040204" pitchFamily="34" charset="0"/>
              </a:rPr>
              <a:t>Session themes: </a:t>
            </a:r>
          </a:p>
          <a:p>
            <a:pPr marL="285750" lvl="0" indent="-285750">
              <a:buFontTx/>
              <a:buChar char="-"/>
            </a:pPr>
            <a:r>
              <a:rPr lang="en-GB" sz="1600" dirty="0">
                <a:latin typeface="Verdana" panose="020B0604030504040204" pitchFamily="34" charset="0"/>
                <a:ea typeface="Verdana" panose="020B0604030504040204" pitchFamily="34" charset="0"/>
              </a:rPr>
              <a:t>Friendships, relationships, and family life;</a:t>
            </a:r>
          </a:p>
          <a:p>
            <a:pPr marL="285750" lvl="0" indent="-285750">
              <a:buFontTx/>
              <a:buChar char="-"/>
            </a:pPr>
            <a:r>
              <a:rPr lang="en-GB" sz="1600" dirty="0">
                <a:latin typeface="Verdana" panose="020B0604030504040204" pitchFamily="34" charset="0"/>
                <a:ea typeface="Verdana" panose="020B0604030504040204" pitchFamily="34" charset="0"/>
              </a:rPr>
              <a:t>Cyberbullying/digital footprint</a:t>
            </a:r>
          </a:p>
          <a:p>
            <a:pPr marL="285750" lvl="0" indent="-285750">
              <a:buFontTx/>
              <a:buChar char="-"/>
            </a:pPr>
            <a:r>
              <a:rPr lang="en-GB" sz="1600" dirty="0">
                <a:latin typeface="Verdana" panose="020B0604030504040204" pitchFamily="34" charset="0"/>
                <a:ea typeface="Verdana" panose="020B0604030504040204" pitchFamily="34" charset="0"/>
              </a:rPr>
              <a:t>Social media, online spaces and enjoying life online and offline. </a:t>
            </a:r>
          </a:p>
          <a:p>
            <a:pPr marL="285750" lvl="0" indent="-285750">
              <a:buFontTx/>
              <a:buChar char="-"/>
            </a:pPr>
            <a:r>
              <a:rPr lang="en-GB" sz="1600" dirty="0">
                <a:latin typeface="Verdana" panose="020B0604030504040204" pitchFamily="34" charset="0"/>
                <a:ea typeface="Verdana" panose="020B0604030504040204" pitchFamily="34" charset="0"/>
              </a:rPr>
              <a:t>Learning about some of the risks online and who and what can help with these;</a:t>
            </a:r>
          </a:p>
          <a:p>
            <a:pPr marL="285750" lvl="0" indent="-285750">
              <a:buFontTx/>
              <a:buChar char="-"/>
            </a:pPr>
            <a:r>
              <a:rPr lang="en-GB" sz="1600" dirty="0">
                <a:latin typeface="Verdana" panose="020B0604030504040204" pitchFamily="34" charset="0"/>
                <a:ea typeface="Verdana" panose="020B0604030504040204" pitchFamily="34" charset="0"/>
              </a:rPr>
              <a:t>Building on the strengths</a:t>
            </a:r>
          </a:p>
          <a:p>
            <a:pPr marL="285750" lvl="0" indent="-285750">
              <a:buFontTx/>
              <a:buChar char="-"/>
            </a:pPr>
            <a:r>
              <a:rPr lang="en-GB" sz="1600" dirty="0">
                <a:latin typeface="Verdana" panose="020B0604030504040204" pitchFamily="34" charset="0"/>
                <a:ea typeface="Verdana" panose="020B0604030504040204" pitchFamily="34" charset="0"/>
              </a:rPr>
              <a:t>What to do if something feels uncomfortable </a:t>
            </a:r>
          </a:p>
          <a:p>
            <a:endParaRPr lang="en-GB" sz="1400" dirty="0">
              <a:solidFill>
                <a:srgbClr val="525455"/>
              </a:solidFill>
              <a:latin typeface="Verdana" panose="020B0604030504040204" pitchFamily="34" charset="0"/>
              <a:ea typeface="Verdana" panose="020B0604030504040204" pitchFamily="34" charset="0"/>
            </a:endParaRPr>
          </a:p>
          <a:p>
            <a:endParaRPr lang="en-US" sz="1500" dirty="0">
              <a:latin typeface="Verdana" panose="020B0604030504040204" pitchFamily="34" charset="0"/>
              <a:ea typeface="Verdana" panose="020B0604030504040204" pitchFamily="34" charset="0"/>
              <a:cs typeface="Verdana"/>
            </a:endParaRPr>
          </a:p>
        </p:txBody>
      </p:sp>
      <p:sp>
        <p:nvSpPr>
          <p:cNvPr id="6" name="TextBox 5">
            <a:extLst>
              <a:ext uri="{FF2B5EF4-FFF2-40B4-BE49-F238E27FC236}">
                <a16:creationId xmlns:a16="http://schemas.microsoft.com/office/drawing/2014/main" id="{0D5EE13A-1757-44E0-99DE-451C0FE1055F}"/>
              </a:ext>
            </a:extLst>
          </p:cNvPr>
          <p:cNvSpPr txBox="1"/>
          <p:nvPr/>
        </p:nvSpPr>
        <p:spPr>
          <a:xfrm>
            <a:off x="1115617" y="2084149"/>
            <a:ext cx="7571184" cy="1815882"/>
          </a:xfrm>
          <a:prstGeom prst="rect">
            <a:avLst/>
          </a:prstGeom>
          <a:noFill/>
        </p:spPr>
        <p:txBody>
          <a:bodyPr wrap="square" rtlCol="0">
            <a:spAutoFit/>
          </a:bodyPr>
          <a:lstStyle/>
          <a:p>
            <a:pPr lvl="0"/>
            <a:r>
              <a:rPr lang="en-US" sz="1600" b="1" dirty="0">
                <a:latin typeface="Verdana" panose="020B0604030504040204" pitchFamily="34" charset="0"/>
                <a:ea typeface="Verdana" panose="020B0604030504040204" pitchFamily="34" charset="0"/>
              </a:rPr>
              <a:t>Advice and guidance</a:t>
            </a:r>
            <a:r>
              <a:rPr lang="en-US" sz="1600" dirty="0">
                <a:latin typeface="Verdana" panose="020B0604030504040204" pitchFamily="34" charset="0"/>
                <a:ea typeface="Verdana" panose="020B0604030504040204" pitchFamily="34" charset="0"/>
              </a:rPr>
              <a:t> to parents/</a:t>
            </a:r>
            <a:r>
              <a:rPr lang="en-US" sz="1600" dirty="0" err="1">
                <a:latin typeface="Verdana" panose="020B0604030504040204" pitchFamily="34" charset="0"/>
                <a:ea typeface="Verdana" panose="020B0604030504040204" pitchFamily="34" charset="0"/>
              </a:rPr>
              <a:t>carers</a:t>
            </a:r>
            <a:r>
              <a:rPr lang="en-US" sz="1600" dirty="0">
                <a:latin typeface="Verdana" panose="020B0604030504040204" pitchFamily="34" charset="0"/>
                <a:ea typeface="Verdana" panose="020B0604030504040204" pitchFamily="34" charset="0"/>
              </a:rPr>
              <a:t> on online safety as well as supporting children emotionally.</a:t>
            </a:r>
            <a:endParaRPr lang="en-GB" sz="1600" dirty="0">
              <a:latin typeface="Verdana" panose="020B0604030504040204" pitchFamily="34" charset="0"/>
              <a:ea typeface="Verdana" panose="020B0604030504040204" pitchFamily="34" charset="0"/>
            </a:endParaRPr>
          </a:p>
          <a:p>
            <a:pPr lvl="0"/>
            <a:r>
              <a:rPr lang="en-US" sz="1600" dirty="0">
                <a:latin typeface="Verdana" panose="020B0604030504040204" pitchFamily="34" charset="0"/>
                <a:ea typeface="Verdana" panose="020B0604030504040204" pitchFamily="34" charset="0"/>
              </a:rPr>
              <a:t>1 x </a:t>
            </a:r>
            <a:r>
              <a:rPr lang="en-US" sz="1600" b="1" dirty="0">
                <a:latin typeface="Verdana" panose="020B0604030504040204" pitchFamily="34" charset="0"/>
                <a:ea typeface="Verdana" panose="020B0604030504040204" pitchFamily="34" charset="0"/>
              </a:rPr>
              <a:t>assessment session</a:t>
            </a:r>
            <a:r>
              <a:rPr lang="en-US" sz="1600" dirty="0">
                <a:latin typeface="Verdana" panose="020B0604030504040204" pitchFamily="34" charset="0"/>
                <a:ea typeface="Verdana" panose="020B0604030504040204" pitchFamily="34" charset="0"/>
              </a:rPr>
              <a:t> with young person.</a:t>
            </a:r>
            <a:endParaRPr lang="en-GB" sz="1600" dirty="0">
              <a:latin typeface="Verdana" panose="020B0604030504040204" pitchFamily="34" charset="0"/>
              <a:ea typeface="Verdana" panose="020B0604030504040204" pitchFamily="34" charset="0"/>
            </a:endParaRPr>
          </a:p>
          <a:p>
            <a:pPr lvl="0"/>
            <a:r>
              <a:rPr lang="en-US" sz="1600" dirty="0">
                <a:latin typeface="Verdana" panose="020B0604030504040204" pitchFamily="34" charset="0"/>
                <a:ea typeface="Verdana" panose="020B0604030504040204" pitchFamily="34" charset="0"/>
              </a:rPr>
              <a:t>1 x </a:t>
            </a:r>
            <a:r>
              <a:rPr lang="en-US" sz="1600" b="1" dirty="0">
                <a:latin typeface="Verdana" panose="020B0604030504040204" pitchFamily="34" charset="0"/>
                <a:ea typeface="Verdana" panose="020B0604030504040204" pitchFamily="34" charset="0"/>
              </a:rPr>
              <a:t>assessment session</a:t>
            </a:r>
            <a:r>
              <a:rPr lang="en-US" sz="1600" dirty="0">
                <a:latin typeface="Verdana" panose="020B0604030504040204" pitchFamily="34" charset="0"/>
                <a:ea typeface="Verdana" panose="020B0604030504040204" pitchFamily="34" charset="0"/>
              </a:rPr>
              <a:t> with parent/</a:t>
            </a:r>
            <a:r>
              <a:rPr lang="en-US" sz="1600" dirty="0" err="1">
                <a:latin typeface="Verdana" panose="020B0604030504040204" pitchFamily="34" charset="0"/>
                <a:ea typeface="Verdana" panose="020B0604030504040204" pitchFamily="34" charset="0"/>
              </a:rPr>
              <a:t>carer</a:t>
            </a:r>
            <a:r>
              <a:rPr lang="en-US" sz="1600" dirty="0">
                <a:latin typeface="Verdana" panose="020B0604030504040204" pitchFamily="34" charset="0"/>
                <a:ea typeface="Verdana" panose="020B0604030504040204" pitchFamily="34" charset="0"/>
              </a:rPr>
              <a:t>.</a:t>
            </a:r>
            <a:endParaRPr lang="en-GB" sz="1600" dirty="0">
              <a:latin typeface="Verdana" panose="020B0604030504040204" pitchFamily="34" charset="0"/>
              <a:ea typeface="Verdana" panose="020B0604030504040204" pitchFamily="34" charset="0"/>
            </a:endParaRPr>
          </a:p>
          <a:p>
            <a:r>
              <a:rPr lang="en-US" sz="1600" dirty="0">
                <a:latin typeface="Verdana" panose="020B0604030504040204" pitchFamily="34" charset="0"/>
                <a:ea typeface="Verdana" panose="020B0604030504040204" pitchFamily="34" charset="0"/>
              </a:rPr>
              <a:t>1 x </a:t>
            </a:r>
            <a:r>
              <a:rPr lang="en-US" sz="1600" b="1" dirty="0">
                <a:latin typeface="Verdana" panose="020B0604030504040204" pitchFamily="34" charset="0"/>
                <a:ea typeface="Verdana" panose="020B0604030504040204" pitchFamily="34" charset="0"/>
              </a:rPr>
              <a:t>joint safety planning session</a:t>
            </a:r>
            <a:r>
              <a:rPr lang="en-US" sz="1600" dirty="0">
                <a:latin typeface="Verdana" panose="020B0604030504040204" pitchFamily="34" charset="0"/>
                <a:ea typeface="Verdana" panose="020B0604030504040204" pitchFamily="34" charset="0"/>
              </a:rPr>
              <a:t> with young person and parent/</a:t>
            </a:r>
            <a:r>
              <a:rPr lang="en-US" sz="1600" dirty="0" err="1">
                <a:latin typeface="Verdana" panose="020B0604030504040204" pitchFamily="34" charset="0"/>
                <a:ea typeface="Verdana" panose="020B0604030504040204" pitchFamily="34" charset="0"/>
              </a:rPr>
              <a:t>carer</a:t>
            </a:r>
            <a:r>
              <a:rPr lang="en-US" sz="1600" dirty="0">
                <a:latin typeface="Verdana" panose="020B0604030504040204" pitchFamily="34" charset="0"/>
                <a:ea typeface="Verdana" panose="020B0604030504040204" pitchFamily="34" charset="0"/>
              </a:rPr>
              <a:t>.</a:t>
            </a:r>
            <a:r>
              <a:rPr lang="en-GB" sz="1600" dirty="0">
                <a:latin typeface="Verdana" panose="020B0604030504040204" pitchFamily="34" charset="0"/>
                <a:ea typeface="Verdana" panose="020B0604030504040204" pitchFamily="34" charset="0"/>
              </a:rPr>
              <a:t> </a:t>
            </a:r>
          </a:p>
          <a:p>
            <a:r>
              <a:rPr lang="en-GB" sz="1600" b="1" dirty="0">
                <a:latin typeface="Verdana" panose="020B0604030504040204" pitchFamily="34" charset="0"/>
                <a:ea typeface="Verdana" panose="020B0604030504040204" pitchFamily="34" charset="0"/>
              </a:rPr>
              <a:t>At least</a:t>
            </a:r>
            <a:r>
              <a:rPr lang="en-US" sz="1600" b="1" dirty="0">
                <a:latin typeface="Verdana" panose="020B0604030504040204" pitchFamily="34" charset="0"/>
                <a:ea typeface="Verdana" panose="020B0604030504040204" pitchFamily="34" charset="0"/>
              </a:rPr>
              <a:t> 3 x sessions</a:t>
            </a:r>
            <a:r>
              <a:rPr lang="en-US" sz="1600" dirty="0">
                <a:latin typeface="Verdana" panose="020B0604030504040204" pitchFamily="34" charset="0"/>
                <a:ea typeface="Verdana" panose="020B0604030504040204" pitchFamily="34" charset="0"/>
              </a:rPr>
              <a:t> tailored to the young person’s needs</a:t>
            </a:r>
            <a:endParaRPr lang="en-US" sz="1500" dirty="0">
              <a:latin typeface="Verdana" panose="020B0604030504040204" pitchFamily="34" charset="0"/>
              <a:ea typeface="Verdana" panose="020B0604030504040204" pitchFamily="34" charset="0"/>
              <a:cs typeface="Verdana"/>
            </a:endParaRPr>
          </a:p>
        </p:txBody>
      </p:sp>
      <p:sp>
        <p:nvSpPr>
          <p:cNvPr id="7" name="Title 1">
            <a:extLst>
              <a:ext uri="{FF2B5EF4-FFF2-40B4-BE49-F238E27FC236}">
                <a16:creationId xmlns:a16="http://schemas.microsoft.com/office/drawing/2014/main" id="{B156B31D-F1A5-4393-A6A6-7EA802EA7BFB}"/>
              </a:ext>
            </a:extLst>
          </p:cNvPr>
          <p:cNvSpPr txBox="1">
            <a:spLocks/>
          </p:cNvSpPr>
          <p:nvPr/>
        </p:nvSpPr>
        <p:spPr>
          <a:xfrm>
            <a:off x="274780" y="1339272"/>
            <a:ext cx="6858000" cy="646545"/>
          </a:xfrm>
          <a:prstGeom prst="rect">
            <a:avLst/>
          </a:prstGeom>
        </p:spPr>
        <p:txBody>
          <a:bodyPr vert="horz" lIns="0" tIns="0" rIns="0" bIns="0" rtlCol="0" anchor="t" anchorCtr="0">
            <a:normAutofit fontScale="92500"/>
          </a:bodyPr>
          <a:lstStyle>
            <a:lvl1pPr algn="ctr" defTabSz="457197" rtl="0" eaLnBrk="1" latinLnBrk="0" hangingPunct="1">
              <a:spcBef>
                <a:spcPct val="0"/>
              </a:spcBef>
              <a:buNone/>
              <a:defRPr sz="5001" b="1" kern="1200" spc="-149">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457197" rtl="0" eaLnBrk="1" fontAlgn="auto" latinLnBrk="0" hangingPunct="1">
              <a:lnSpc>
                <a:spcPct val="100000"/>
              </a:lnSpc>
              <a:spcBef>
                <a:spcPct val="0"/>
              </a:spcBef>
              <a:spcAft>
                <a:spcPts val="0"/>
              </a:spcAft>
              <a:buClrTx/>
              <a:buSzTx/>
              <a:buFontTx/>
              <a:buNone/>
              <a:tabLst/>
              <a:defRPr/>
            </a:pPr>
            <a:r>
              <a:rPr kumimoji="0" lang="en-GB" sz="2400" b="1" i="0" u="none" strike="noStrike" kern="1200" cap="none" spc="-149" normalizeH="0" baseline="0" noProof="0" dirty="0">
                <a:ln>
                  <a:noFill/>
                </a:ln>
                <a:solidFill>
                  <a:srgbClr val="12A53E"/>
                </a:solidFill>
                <a:effectLst/>
                <a:uLnTx/>
                <a:uFillTx/>
                <a:latin typeface="Verdana" panose="020B0604030504040204" pitchFamily="34" charset="0"/>
                <a:ea typeface="Verdana" panose="020B0604030504040204" pitchFamily="34" charset="0"/>
                <a:cs typeface="Verdana" panose="020B0604030504040204" pitchFamily="34" charset="0"/>
              </a:rPr>
              <a:t>In Ctrl – online safety service…with a difference</a:t>
            </a:r>
          </a:p>
        </p:txBody>
      </p:sp>
    </p:spTree>
    <p:extLst>
      <p:ext uri="{BB962C8B-B14F-4D97-AF65-F5344CB8AC3E}">
        <p14:creationId xmlns:p14="http://schemas.microsoft.com/office/powerpoint/2010/main" val="1835945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9">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Rectangle 11">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6512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50183B90-B963-4E5D-9BA4-479D201053CE}"/>
              </a:ext>
            </a:extLst>
          </p:cNvPr>
          <p:cNvSpPr txBox="1">
            <a:spLocks/>
          </p:cNvSpPr>
          <p:nvPr/>
        </p:nvSpPr>
        <p:spPr>
          <a:xfrm>
            <a:off x="788670" y="586822"/>
            <a:ext cx="2743200" cy="1645920"/>
          </a:xfrm>
          <a:prstGeom prst="rect">
            <a:avLst/>
          </a:prstGeom>
        </p:spPr>
        <p:txBody>
          <a:bodyPr vert="horz" lIns="91440" tIns="45720" rIns="91440" bIns="45720" rtlCol="0" anchor="ctr" anchorCtr="0">
            <a:normAutofit/>
          </a:bodyPr>
          <a:lstStyle>
            <a:lvl1pPr algn="ctr" defTabSz="457197" rtl="0" eaLnBrk="1" latinLnBrk="0" hangingPunct="1">
              <a:spcBef>
                <a:spcPct val="0"/>
              </a:spcBef>
              <a:buNone/>
              <a:defRPr sz="5001" b="1" kern="1200" spc="-149">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fontAlgn="auto">
              <a:lnSpc>
                <a:spcPct val="90000"/>
              </a:lnSpc>
              <a:spcAft>
                <a:spcPts val="600"/>
              </a:spcAft>
              <a:buClrTx/>
              <a:buSzTx/>
              <a:tabLst/>
              <a:defRPr/>
            </a:pPr>
            <a:r>
              <a:rPr kumimoji="0" lang="en-US" sz="2400" b="1" i="0" u="none" strike="noStrike" cap="none" spc="-149" normalizeH="0" baseline="0" noProof="0" dirty="0">
                <a:ln>
                  <a:noFill/>
                </a:ln>
                <a:solidFill>
                  <a:srgbClr val="00B050"/>
                </a:solidFill>
                <a:effectLst/>
                <a:uLnTx/>
                <a:uFillTx/>
                <a:cs typeface="+mj-cs"/>
              </a:rPr>
              <a:t>How we work and what approaches we use… </a:t>
            </a:r>
          </a:p>
        </p:txBody>
      </p:sp>
      <p:sp>
        <p:nvSpPr>
          <p:cNvPr id="34" name="Rectangle 13">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105773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5" name="Rectangle 15">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140292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1E0AE51-306A-4AF3-A41D-7EABF3376636}"/>
              </a:ext>
            </a:extLst>
          </p:cNvPr>
          <p:cNvSpPr txBox="1"/>
          <p:nvPr/>
        </p:nvSpPr>
        <p:spPr>
          <a:xfrm>
            <a:off x="3937579" y="586822"/>
            <a:ext cx="4580057" cy="1645920"/>
          </a:xfrm>
          <a:prstGeom prst="rect">
            <a:avLst/>
          </a:prstGeom>
        </p:spPr>
        <p:txBody>
          <a:bodyPr vert="horz" lIns="91440" tIns="45720" rIns="91440" bIns="45720" rtlCol="0" anchor="ctr">
            <a:normAutofit/>
          </a:bodyPr>
          <a:lstStyle/>
          <a:p>
            <a:pPr marL="285750" indent="-228600" defTabSz="914400">
              <a:lnSpc>
                <a:spcPct val="90000"/>
              </a:lnSpc>
              <a:spcAft>
                <a:spcPts val="600"/>
              </a:spcAft>
              <a:buFont typeface="Arial" panose="020B0604020202020204" pitchFamily="34" charset="0"/>
              <a:buChar char="•"/>
            </a:pPr>
            <a:r>
              <a:rPr lang="en-US" dirty="0">
                <a:latin typeface="Verdana" panose="020B0604030504040204" pitchFamily="34" charset="0"/>
                <a:ea typeface="Verdana" panose="020B0604030504040204" pitchFamily="34" charset="0"/>
              </a:rPr>
              <a:t>Trauma-informed and therapeutic based</a:t>
            </a:r>
          </a:p>
          <a:p>
            <a:pPr marL="285750" indent="-228600" defTabSz="914400">
              <a:lnSpc>
                <a:spcPct val="90000"/>
              </a:lnSpc>
              <a:spcAft>
                <a:spcPts val="600"/>
              </a:spcAft>
              <a:buFont typeface="Arial" panose="020B0604020202020204" pitchFamily="34" charset="0"/>
              <a:buChar char="•"/>
            </a:pPr>
            <a:r>
              <a:rPr lang="en-US" dirty="0">
                <a:latin typeface="Verdana" panose="020B0604030504040204" pitchFamily="34" charset="0"/>
                <a:ea typeface="Verdana" panose="020B0604030504040204" pitchFamily="34" charset="0"/>
              </a:rPr>
              <a:t>Relationship-based working</a:t>
            </a:r>
          </a:p>
          <a:p>
            <a:pPr marL="285750" indent="-228600" defTabSz="914400">
              <a:lnSpc>
                <a:spcPct val="90000"/>
              </a:lnSpc>
              <a:spcAft>
                <a:spcPts val="600"/>
              </a:spcAft>
              <a:buFont typeface="Arial" panose="020B0604020202020204" pitchFamily="34" charset="0"/>
              <a:buChar char="•"/>
            </a:pPr>
            <a:r>
              <a:rPr lang="en-US" dirty="0">
                <a:latin typeface="Verdana" panose="020B0604030504040204" pitchFamily="34" charset="0"/>
                <a:ea typeface="Verdana" panose="020B0604030504040204" pitchFamily="34" charset="0"/>
              </a:rPr>
              <a:t>Safeguarding at the forefront</a:t>
            </a:r>
          </a:p>
          <a:p>
            <a:pPr marL="285750" indent="-228600" defTabSz="914400">
              <a:lnSpc>
                <a:spcPct val="90000"/>
              </a:lnSpc>
              <a:spcAft>
                <a:spcPts val="600"/>
              </a:spcAft>
              <a:buFont typeface="Arial" panose="020B0604020202020204" pitchFamily="34" charset="0"/>
              <a:buChar char="•"/>
            </a:pPr>
            <a:r>
              <a:rPr lang="en-US" dirty="0">
                <a:latin typeface="Verdana" panose="020B0604030504040204" pitchFamily="34" charset="0"/>
                <a:ea typeface="Verdana" panose="020B0604030504040204" pitchFamily="34" charset="0"/>
              </a:rPr>
              <a:t>Voice of the child</a:t>
            </a:r>
          </a:p>
        </p:txBody>
      </p:sp>
      <p:pic>
        <p:nvPicPr>
          <p:cNvPr id="2" name="Picture 1">
            <a:extLst>
              <a:ext uri="{FF2B5EF4-FFF2-40B4-BE49-F238E27FC236}">
                <a16:creationId xmlns:a16="http://schemas.microsoft.com/office/drawing/2014/main" id="{1615D7A6-B88C-4E38-9A3C-FF422C1E1DFC}"/>
              </a:ext>
            </a:extLst>
          </p:cNvPr>
          <p:cNvPicPr>
            <a:picLocks noChangeAspect="1"/>
          </p:cNvPicPr>
          <p:nvPr/>
        </p:nvPicPr>
        <p:blipFill>
          <a:blip r:embed="rId2"/>
          <a:stretch>
            <a:fillRect/>
          </a:stretch>
        </p:blipFill>
        <p:spPr>
          <a:xfrm>
            <a:off x="734460" y="2941246"/>
            <a:ext cx="4057676" cy="3483864"/>
          </a:xfrm>
          <a:prstGeom prst="rect">
            <a:avLst/>
          </a:prstGeom>
        </p:spPr>
      </p:pic>
      <p:pic>
        <p:nvPicPr>
          <p:cNvPr id="4" name="Picture 3">
            <a:extLst>
              <a:ext uri="{FF2B5EF4-FFF2-40B4-BE49-F238E27FC236}">
                <a16:creationId xmlns:a16="http://schemas.microsoft.com/office/drawing/2014/main" id="{B9845D24-B1FD-4631-A1C9-D4F3A924B1F6}"/>
              </a:ext>
            </a:extLst>
          </p:cNvPr>
          <p:cNvPicPr>
            <a:picLocks noChangeAspect="1"/>
          </p:cNvPicPr>
          <p:nvPr/>
        </p:nvPicPr>
        <p:blipFill rotWithShape="1">
          <a:blip r:embed="rId3"/>
          <a:srcRect l="54774"/>
          <a:stretch/>
        </p:blipFill>
        <p:spPr>
          <a:xfrm>
            <a:off x="5890152" y="2819567"/>
            <a:ext cx="2387292" cy="3483864"/>
          </a:xfrm>
          <a:prstGeom prst="rect">
            <a:avLst/>
          </a:prstGeom>
        </p:spPr>
      </p:pic>
    </p:spTree>
    <p:extLst>
      <p:ext uri="{BB962C8B-B14F-4D97-AF65-F5344CB8AC3E}">
        <p14:creationId xmlns:p14="http://schemas.microsoft.com/office/powerpoint/2010/main" val="3848293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4" name="Rectangle 93">
            <a:extLst>
              <a:ext uri="{FF2B5EF4-FFF2-40B4-BE49-F238E27FC236}">
                <a16:creationId xmlns:a16="http://schemas.microsoft.com/office/drawing/2014/main" id="{FC3D2873-2194-4FB0-BFBA-7E7EEB984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fae4ae91-d07e-4c56-b377-c4a4e15be439" descr="Image">
            <a:extLst>
              <a:ext uri="{FF2B5EF4-FFF2-40B4-BE49-F238E27FC236}">
                <a16:creationId xmlns:a16="http://schemas.microsoft.com/office/drawing/2014/main" id="{A0158987-47BE-4E6A-B972-E758DD735D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520" r="6914" b="4"/>
          <a:stretch/>
        </p:blipFill>
        <p:spPr bwMode="auto">
          <a:xfrm>
            <a:off x="6396990" y="10"/>
            <a:ext cx="274701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00d24105-6dd7-4190-b62c-e807163477d5" descr="Image">
            <a:extLst>
              <a:ext uri="{FF2B5EF4-FFF2-40B4-BE49-F238E27FC236}">
                <a16:creationId xmlns:a16="http://schemas.microsoft.com/office/drawing/2014/main" id="{3FD9149D-2BD9-4F6C-9722-223E5980E9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81" r="6422" b="4"/>
          <a:stretch/>
        </p:blipFill>
        <p:spPr bwMode="auto">
          <a:xfrm>
            <a:off x="3836485" y="10"/>
            <a:ext cx="3088583"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a37cb988-7e7e-43cf-b1ca-66d2e2645465" descr="Image">
            <a:extLst>
              <a:ext uri="{FF2B5EF4-FFF2-40B4-BE49-F238E27FC236}">
                <a16:creationId xmlns:a16="http://schemas.microsoft.com/office/drawing/2014/main" id="{374A2532-6354-4BBA-BAB1-D57AE0C063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30" r="-3" b="1370"/>
          <a:stretch/>
        </p:blipFill>
        <p:spPr bwMode="auto">
          <a:xfrm>
            <a:off x="3876264" y="3456432"/>
            <a:ext cx="5267735"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96" name="Freeform: Shape 95">
            <a:extLst>
              <a:ext uri="{FF2B5EF4-FFF2-40B4-BE49-F238E27FC236}">
                <a16:creationId xmlns:a16="http://schemas.microsoft.com/office/drawing/2014/main" id="{B228652A-FD81-4A3C-B164-2012BF4EE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5957"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98" name="Freeform: Shape 97">
            <a:extLst>
              <a:ext uri="{FF2B5EF4-FFF2-40B4-BE49-F238E27FC236}">
                <a16:creationId xmlns:a16="http://schemas.microsoft.com/office/drawing/2014/main" id="{FE8F25D8-4980-4C67-9E0C-7BE94C9CB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37982"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1">
            <a:extLst>
              <a:ext uri="{FF2B5EF4-FFF2-40B4-BE49-F238E27FC236}">
                <a16:creationId xmlns:a16="http://schemas.microsoft.com/office/drawing/2014/main" id="{7AADC637-1CA6-4091-9F7E-49320A5D178B}"/>
              </a:ext>
            </a:extLst>
          </p:cNvPr>
          <p:cNvSpPr txBox="1">
            <a:spLocks/>
          </p:cNvSpPr>
          <p:nvPr/>
        </p:nvSpPr>
        <p:spPr>
          <a:xfrm>
            <a:off x="329184" y="1527048"/>
            <a:ext cx="3765042" cy="2770632"/>
          </a:xfrm>
          <a:prstGeom prst="rect">
            <a:avLst/>
          </a:prstGeom>
        </p:spPr>
        <p:txBody>
          <a:bodyPr vert="horz" lIns="91440" tIns="45720" rIns="91440" bIns="45720" rtlCol="0" anchor="b">
            <a:normAutofit/>
          </a:bodyPr>
          <a:lstStyle>
            <a:lvl1pPr algn="l" defTabSz="914400" rtl="0" eaLnBrk="1" latinLnBrk="0" hangingPunct="1">
              <a:lnSpc>
                <a:spcPts val="3600"/>
              </a:lnSpc>
              <a:spcBef>
                <a:spcPct val="0"/>
              </a:spcBef>
              <a:buNone/>
              <a:defRPr sz="3600" b="1" i="0" kern="1200" spc="-150" baseline="0">
                <a:solidFill>
                  <a:srgbClr val="12A53E"/>
                </a:solidFill>
                <a:latin typeface="Verdana"/>
                <a:ea typeface="+mj-ea"/>
                <a:cs typeface="Verdana"/>
              </a:defRPr>
            </a:lvl1pPr>
          </a:lstStyle>
          <a:p>
            <a:pPr>
              <a:lnSpc>
                <a:spcPct val="90000"/>
              </a:lnSpc>
              <a:spcAft>
                <a:spcPts val="600"/>
              </a:spcAft>
            </a:pPr>
            <a:r>
              <a:rPr lang="en-US" kern="1200" dirty="0">
                <a:solidFill>
                  <a:srgbClr val="00B050"/>
                </a:solidFill>
                <a:latin typeface="Verdana" panose="020B0604030504040204" pitchFamily="34" charset="0"/>
                <a:ea typeface="Verdana" panose="020B0604030504040204" pitchFamily="34" charset="0"/>
                <a:cs typeface="+mj-cs"/>
              </a:rPr>
              <a:t>How we have adapted the Service Centre</a:t>
            </a:r>
          </a:p>
        </p:txBody>
      </p:sp>
      <p:sp>
        <p:nvSpPr>
          <p:cNvPr id="100" name="Rectangle 99">
            <a:extLst>
              <a:ext uri="{FF2B5EF4-FFF2-40B4-BE49-F238E27FC236}">
                <a16:creationId xmlns:a16="http://schemas.microsoft.com/office/drawing/2014/main" id="{1A214C69-1234-4E5D-91CD-BEA002042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7704"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ectangle 101">
            <a:extLst>
              <a:ext uri="{FF2B5EF4-FFF2-40B4-BE49-F238E27FC236}">
                <a16:creationId xmlns:a16="http://schemas.microsoft.com/office/drawing/2014/main" id="{F86E49C8-40C0-4E80-BAC0-9A66298F1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461119"/>
            <a:ext cx="376430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422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01F3D59-DD04-4F74-A37D-04A67159918F}"/>
              </a:ext>
            </a:extLst>
          </p:cNvPr>
          <p:cNvSpPr txBox="1">
            <a:spLocks/>
          </p:cNvSpPr>
          <p:nvPr/>
        </p:nvSpPr>
        <p:spPr>
          <a:xfrm>
            <a:off x="251522" y="25517"/>
            <a:ext cx="4320479" cy="6698668"/>
          </a:xfrm>
          <a:prstGeom prst="rect">
            <a:avLst/>
          </a:prstGeom>
        </p:spPr>
        <p:txBody>
          <a:bodyPr lIns="0" rIns="0"/>
          <a:lstStyle>
            <a:lvl1pPr algn="l" defTabSz="457200" rtl="0" eaLnBrk="1" latinLnBrk="0" hangingPunct="1">
              <a:spcBef>
                <a:spcPct val="0"/>
              </a:spcBef>
              <a:buNone/>
              <a:defRPr sz="4400" b="1" kern="1200" spc="-1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sz="2400" dirty="0">
                <a:solidFill>
                  <a:schemeClr val="bg1"/>
                </a:solidFill>
              </a:rPr>
              <a:t>How do you make a  referral/enquiry?</a:t>
            </a:r>
          </a:p>
          <a:p>
            <a:endParaRPr lang="en-GB" sz="1400" spc="0" dirty="0"/>
          </a:p>
          <a:p>
            <a:pPr marL="285750" indent="-285750">
              <a:buFont typeface="Arial" panose="020B0604020202020204" pitchFamily="34" charset="0"/>
              <a:buChar char="•"/>
            </a:pPr>
            <a:r>
              <a:rPr lang="en-GB" sz="1700" spc="0" dirty="0"/>
              <a:t>Speak to one of our duty workers</a:t>
            </a:r>
            <a:r>
              <a:rPr lang="en-GB" sz="1700" b="0" spc="0" dirty="0"/>
              <a:t> to discuss your family and confirm we have the </a:t>
            </a:r>
            <a:r>
              <a:rPr lang="en-GB" sz="1700" b="0" i="1" u="sng" spc="0" dirty="0"/>
              <a:t>right service at the right time </a:t>
            </a:r>
            <a:r>
              <a:rPr lang="en-GB" sz="1700" b="0" spc="0" dirty="0"/>
              <a:t>for them.</a:t>
            </a:r>
          </a:p>
          <a:p>
            <a:pPr marL="285750" indent="-285750">
              <a:buFont typeface="Arial" panose="020B0604020202020204" pitchFamily="34" charset="0"/>
              <a:buChar char="•"/>
            </a:pPr>
            <a:endParaRPr lang="en-GB" sz="1700" b="0" spc="0" dirty="0"/>
          </a:p>
          <a:p>
            <a:pPr marL="285750" indent="-285750">
              <a:buFont typeface="Arial" panose="020B0604020202020204" pitchFamily="34" charset="0"/>
              <a:buChar char="•"/>
            </a:pPr>
            <a:r>
              <a:rPr lang="en-GB" sz="1700" spc="0" dirty="0"/>
              <a:t>Mon, Tues, Thurs and Fri  - 9am-1pm.</a:t>
            </a:r>
          </a:p>
          <a:p>
            <a:pPr marL="285750" indent="-285750">
              <a:buFont typeface="Arial" panose="020B0604020202020204" pitchFamily="34" charset="0"/>
              <a:buChar char="•"/>
            </a:pPr>
            <a:endParaRPr lang="en-GB" sz="1700" b="0" spc="0" dirty="0"/>
          </a:p>
          <a:p>
            <a:pPr marL="285750" indent="-285750">
              <a:buFont typeface="Arial" panose="020B0604020202020204" pitchFamily="34" charset="0"/>
              <a:buChar char="•"/>
            </a:pPr>
            <a:r>
              <a:rPr lang="en-GB" sz="1700" b="0" spc="0" dirty="0"/>
              <a:t>All referrals should be discussed with the parent and child before sending to NSPCC. </a:t>
            </a:r>
          </a:p>
          <a:p>
            <a:pPr marL="285750" indent="-285750">
              <a:buFont typeface="Arial" panose="020B0604020202020204" pitchFamily="34" charset="0"/>
              <a:buChar char="•"/>
            </a:pPr>
            <a:endParaRPr lang="en-GB" sz="1700" b="0" spc="0" dirty="0"/>
          </a:p>
          <a:p>
            <a:pPr marL="285750" indent="-285750">
              <a:buFont typeface="Arial" panose="020B0604020202020204" pitchFamily="34" charset="0"/>
              <a:buChar char="•"/>
            </a:pPr>
            <a:r>
              <a:rPr lang="en-GB" sz="1700" b="0" spc="0" dirty="0"/>
              <a:t>Once the family have given their consent and you have spoken to us, complete the NSPCC referral form and send it to us via post or via email.</a:t>
            </a:r>
          </a:p>
          <a:p>
            <a:pPr marL="285750" indent="-285750">
              <a:buFont typeface="Arial" panose="020B0604020202020204" pitchFamily="34" charset="0"/>
              <a:buChar char="•"/>
            </a:pPr>
            <a:endParaRPr lang="en-GB" sz="1700" b="0" spc="0" dirty="0"/>
          </a:p>
          <a:p>
            <a:pPr marL="285750" indent="-285750">
              <a:buFont typeface="Arial" panose="020B0604020202020204" pitchFamily="34" charset="0"/>
              <a:buChar char="•"/>
            </a:pPr>
            <a:r>
              <a:rPr lang="en-GB" sz="1700" b="0" spc="0" dirty="0"/>
              <a:t>Once received, a duty worker will be in touch to discuss the referral – a decision is made within 7 days.</a:t>
            </a:r>
          </a:p>
          <a:p>
            <a:endParaRPr lang="en-GB" sz="1600" dirty="0">
              <a:solidFill>
                <a:schemeClr val="bg1"/>
              </a:solidFill>
            </a:endParaRPr>
          </a:p>
          <a:p>
            <a:pPr marL="285750" indent="-285750">
              <a:buFontTx/>
              <a:buChar char="-"/>
            </a:pPr>
            <a:endParaRPr lang="en-GB" sz="1600" dirty="0">
              <a:solidFill>
                <a:schemeClr val="bg1"/>
              </a:solidFill>
            </a:endParaRPr>
          </a:p>
          <a:p>
            <a:endParaRPr lang="en-GB" sz="1600" dirty="0">
              <a:solidFill>
                <a:schemeClr val="bg1"/>
              </a:solidFill>
            </a:endParaRPr>
          </a:p>
          <a:p>
            <a:endParaRPr lang="en-GB" sz="1600" dirty="0">
              <a:solidFill>
                <a:schemeClr val="bg1"/>
              </a:solidFill>
            </a:endParaRPr>
          </a:p>
        </p:txBody>
      </p:sp>
    </p:spTree>
    <p:extLst>
      <p:ext uri="{BB962C8B-B14F-4D97-AF65-F5344CB8AC3E}">
        <p14:creationId xmlns:p14="http://schemas.microsoft.com/office/powerpoint/2010/main" val="512782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256508-E509-4759-84F5-DC92E1B4F414}"/>
              </a:ext>
            </a:extLst>
          </p:cNvPr>
          <p:cNvSpPr/>
          <p:nvPr/>
        </p:nvSpPr>
        <p:spPr>
          <a:xfrm>
            <a:off x="149191" y="245768"/>
            <a:ext cx="3816881" cy="5078313"/>
          </a:xfrm>
          <a:prstGeom prst="rect">
            <a:avLst/>
          </a:prstGeom>
        </p:spPr>
        <p:txBody>
          <a:bodyPr wrap="square">
            <a:spAutoFit/>
          </a:bodyPr>
          <a:lstStyle/>
          <a:p>
            <a:r>
              <a:rPr lang="en-GB" sz="2400" b="1" dirty="0">
                <a:solidFill>
                  <a:schemeClr val="bg1"/>
                </a:solidFill>
                <a:latin typeface="Verdana" panose="020B0604030504040204" pitchFamily="34" charset="0"/>
                <a:ea typeface="Verdana" panose="020B0604030504040204" pitchFamily="34" charset="0"/>
              </a:rPr>
              <a:t>What makes a good NSPCC referral?</a:t>
            </a:r>
          </a:p>
          <a:p>
            <a:endParaRPr lang="en-GB" sz="2400" b="1" dirty="0">
              <a:solidFill>
                <a:schemeClr val="bg1"/>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en-GB" dirty="0">
              <a:solidFill>
                <a:schemeClr val="bg1"/>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rPr>
              <a:t>Consent from the family -  we are a voluntary agency</a:t>
            </a:r>
          </a:p>
          <a:p>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rPr>
              <a:t>Chronology of significant events/concerns</a:t>
            </a:r>
          </a:p>
          <a:p>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rPr>
              <a:t>Copies of plans/assessments</a:t>
            </a:r>
          </a:p>
          <a:p>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rPr>
              <a:t>Safety plans</a:t>
            </a:r>
          </a:p>
          <a:p>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rPr>
              <a:t>We use Signs of Safety framework – shared language?</a:t>
            </a:r>
          </a:p>
        </p:txBody>
      </p:sp>
    </p:spTree>
    <p:extLst>
      <p:ext uri="{BB962C8B-B14F-4D97-AF65-F5344CB8AC3E}">
        <p14:creationId xmlns:p14="http://schemas.microsoft.com/office/powerpoint/2010/main" val="923252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95B1D-D0B6-7940-8F22-CD4D7C6282E9}"/>
              </a:ext>
            </a:extLst>
          </p:cNvPr>
          <p:cNvSpPr txBox="1">
            <a:spLocks/>
          </p:cNvSpPr>
          <p:nvPr/>
        </p:nvSpPr>
        <p:spPr>
          <a:xfrm>
            <a:off x="378522" y="308125"/>
            <a:ext cx="3808468" cy="4812515"/>
          </a:xfrm>
          <a:prstGeom prst="rect">
            <a:avLst/>
          </a:prstGeom>
        </p:spPr>
        <p:txBody>
          <a:bodyPr lIns="0" rIns="0"/>
          <a:lstStyle>
            <a:lvl1pPr algn="l" defTabSz="457200" rtl="0" eaLnBrk="1" latinLnBrk="0" hangingPunct="1">
              <a:spcBef>
                <a:spcPct val="0"/>
              </a:spcBef>
              <a:buNone/>
              <a:defRPr sz="4400" b="1" kern="1200" spc="-1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sz="2800" dirty="0">
                <a:solidFill>
                  <a:schemeClr val="bg1"/>
                </a:solidFill>
              </a:rPr>
              <a:t>National Services:</a:t>
            </a:r>
          </a:p>
          <a:p>
            <a:endParaRPr lang="en-GB" sz="2400" dirty="0"/>
          </a:p>
          <a:p>
            <a:pPr marL="342900" indent="-342900">
              <a:buFont typeface="Arial" panose="020B0604020202020204" pitchFamily="34" charset="0"/>
              <a:buChar char="•"/>
            </a:pPr>
            <a:r>
              <a:rPr lang="en-GB" sz="2000" dirty="0"/>
              <a:t>NSPCC Website</a:t>
            </a:r>
          </a:p>
          <a:p>
            <a:pPr marL="342900" indent="-342900">
              <a:buFont typeface="Arial" panose="020B0604020202020204" pitchFamily="34" charset="0"/>
              <a:buChar char="•"/>
            </a:pPr>
            <a:r>
              <a:rPr lang="en-GB" sz="2000" dirty="0"/>
              <a:t>NSPCC Learning – training for professionals</a:t>
            </a:r>
          </a:p>
          <a:p>
            <a:endParaRPr lang="en-GB" sz="2000" dirty="0"/>
          </a:p>
          <a:p>
            <a:pPr marL="342900" indent="-342900">
              <a:buFont typeface="Arial" panose="020B0604020202020204" pitchFamily="34" charset="0"/>
              <a:buChar char="•"/>
            </a:pPr>
            <a:r>
              <a:rPr lang="en-GB" sz="2000" dirty="0"/>
              <a:t>Helpline: 0808 800 5000</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Childline: 0800 1111</a:t>
            </a:r>
            <a:endParaRPr lang="en-GB" sz="2000" dirty="0">
              <a:solidFill>
                <a:schemeClr val="bg1"/>
              </a:solidFill>
            </a:endParaRPr>
          </a:p>
        </p:txBody>
      </p:sp>
      <p:pic>
        <p:nvPicPr>
          <p:cNvPr id="4" name="Picture 3">
            <a:extLst>
              <a:ext uri="{FF2B5EF4-FFF2-40B4-BE49-F238E27FC236}">
                <a16:creationId xmlns:a16="http://schemas.microsoft.com/office/drawing/2014/main" id="{B14817B7-8348-4BA9-A965-4ADECC217B24}"/>
              </a:ext>
            </a:extLst>
          </p:cNvPr>
          <p:cNvPicPr>
            <a:picLocks noChangeAspect="1"/>
          </p:cNvPicPr>
          <p:nvPr/>
        </p:nvPicPr>
        <p:blipFill>
          <a:blip r:embed="rId2"/>
          <a:stretch>
            <a:fillRect/>
          </a:stretch>
        </p:blipFill>
        <p:spPr>
          <a:xfrm>
            <a:off x="726645" y="4889634"/>
            <a:ext cx="2905125" cy="990600"/>
          </a:xfrm>
          <a:prstGeom prst="rect">
            <a:avLst/>
          </a:prstGeom>
        </p:spPr>
      </p:pic>
      <p:pic>
        <p:nvPicPr>
          <p:cNvPr id="5" name="Picture 4">
            <a:extLst>
              <a:ext uri="{FF2B5EF4-FFF2-40B4-BE49-F238E27FC236}">
                <a16:creationId xmlns:a16="http://schemas.microsoft.com/office/drawing/2014/main" id="{02441D25-D3EC-4F72-A5B2-0150A9491634}"/>
              </a:ext>
            </a:extLst>
          </p:cNvPr>
          <p:cNvPicPr>
            <a:picLocks noChangeAspect="1"/>
          </p:cNvPicPr>
          <p:nvPr/>
        </p:nvPicPr>
        <p:blipFill>
          <a:blip r:embed="rId3"/>
          <a:stretch>
            <a:fillRect/>
          </a:stretch>
        </p:blipFill>
        <p:spPr>
          <a:xfrm>
            <a:off x="726645" y="2900013"/>
            <a:ext cx="2557002" cy="1230027"/>
          </a:xfrm>
          <a:prstGeom prst="rect">
            <a:avLst/>
          </a:prstGeom>
        </p:spPr>
      </p:pic>
    </p:spTree>
    <p:extLst>
      <p:ext uri="{BB962C8B-B14F-4D97-AF65-F5344CB8AC3E}">
        <p14:creationId xmlns:p14="http://schemas.microsoft.com/office/powerpoint/2010/main" val="1455340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DE4A1-0A43-E24B-8533-048B66BE500A}"/>
              </a:ext>
            </a:extLst>
          </p:cNvPr>
          <p:cNvSpPr txBox="1">
            <a:spLocks/>
          </p:cNvSpPr>
          <p:nvPr/>
        </p:nvSpPr>
        <p:spPr>
          <a:xfrm>
            <a:off x="141352" y="473399"/>
            <a:ext cx="4320479" cy="4247966"/>
          </a:xfrm>
          <a:prstGeom prst="rect">
            <a:avLst/>
          </a:prstGeom>
        </p:spPr>
        <p:txBody>
          <a:bodyPr lIns="0" rIns="0"/>
          <a:lstStyle>
            <a:lvl1pPr algn="l" defTabSz="457200" rtl="0" eaLnBrk="1" latinLnBrk="0" hangingPunct="1">
              <a:spcBef>
                <a:spcPct val="0"/>
              </a:spcBef>
              <a:buNone/>
              <a:defRPr sz="4400" b="1" kern="1200" spc="-1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sz="4000" dirty="0">
                <a:solidFill>
                  <a:schemeClr val="bg1"/>
                </a:solidFill>
              </a:rPr>
              <a:t>Thank you for listening!</a:t>
            </a:r>
          </a:p>
          <a:p>
            <a:endParaRPr lang="en-GB" sz="4000" dirty="0">
              <a:solidFill>
                <a:schemeClr val="bg1"/>
              </a:solidFill>
            </a:endParaRPr>
          </a:p>
          <a:p>
            <a:r>
              <a:rPr lang="en-GB" sz="2400" dirty="0">
                <a:solidFill>
                  <a:schemeClr val="bg1"/>
                </a:solidFill>
              </a:rPr>
              <a:t>Any questions or enquiries:</a:t>
            </a:r>
          </a:p>
          <a:p>
            <a:endParaRPr lang="en-GB" sz="2400" dirty="0">
              <a:solidFill>
                <a:schemeClr val="bg1"/>
              </a:solidFill>
            </a:endParaRPr>
          </a:p>
          <a:p>
            <a:r>
              <a:rPr lang="en-GB" sz="2400" dirty="0">
                <a:solidFill>
                  <a:schemeClr val="bg1"/>
                </a:solidFill>
              </a:rPr>
              <a:t>02476 222 456</a:t>
            </a:r>
          </a:p>
          <a:p>
            <a:endParaRPr lang="en-GB" sz="2400" dirty="0">
              <a:solidFill>
                <a:schemeClr val="bg1"/>
              </a:solidFill>
            </a:endParaRPr>
          </a:p>
          <a:p>
            <a:r>
              <a:rPr lang="en-GB" sz="2000" dirty="0" err="1">
                <a:solidFill>
                  <a:schemeClr val="bg1"/>
                </a:solidFill>
              </a:rPr>
              <a:t>Coventry.ServiceCentre@NSPCC</a:t>
            </a:r>
            <a:r>
              <a:rPr lang="en-GB" sz="2000" dirty="0">
                <a:solidFill>
                  <a:schemeClr val="bg1"/>
                </a:solidFill>
              </a:rPr>
              <a:t>.</a:t>
            </a:r>
          </a:p>
          <a:p>
            <a:r>
              <a:rPr lang="en-GB" sz="2000" dirty="0">
                <a:solidFill>
                  <a:schemeClr val="bg1"/>
                </a:solidFill>
              </a:rPr>
              <a:t>org.uk</a:t>
            </a:r>
          </a:p>
          <a:p>
            <a:endParaRPr lang="en-GB" sz="2000" dirty="0">
              <a:solidFill>
                <a:schemeClr val="bg1"/>
              </a:solidFill>
            </a:endParaRPr>
          </a:p>
          <a:p>
            <a:r>
              <a:rPr lang="en-GB" sz="2000" dirty="0">
                <a:solidFill>
                  <a:schemeClr val="bg1"/>
                </a:solidFill>
              </a:rPr>
              <a:t>Boole House</a:t>
            </a:r>
          </a:p>
          <a:p>
            <a:r>
              <a:rPr lang="en-GB" sz="2000" dirty="0">
                <a:solidFill>
                  <a:schemeClr val="bg1"/>
                </a:solidFill>
              </a:rPr>
              <a:t>76 </a:t>
            </a:r>
            <a:r>
              <a:rPr lang="en-GB" sz="2000" dirty="0" err="1">
                <a:solidFill>
                  <a:schemeClr val="bg1"/>
                </a:solidFill>
              </a:rPr>
              <a:t>Whitefriars</a:t>
            </a:r>
            <a:r>
              <a:rPr lang="en-GB" sz="2000" dirty="0">
                <a:solidFill>
                  <a:schemeClr val="bg1"/>
                </a:solidFill>
              </a:rPr>
              <a:t> St</a:t>
            </a:r>
          </a:p>
          <a:p>
            <a:r>
              <a:rPr lang="en-GB" sz="2000" dirty="0">
                <a:solidFill>
                  <a:schemeClr val="bg1"/>
                </a:solidFill>
              </a:rPr>
              <a:t>Coventry</a:t>
            </a:r>
          </a:p>
          <a:p>
            <a:r>
              <a:rPr lang="en-GB" sz="2000" dirty="0">
                <a:solidFill>
                  <a:schemeClr val="bg1"/>
                </a:solidFill>
              </a:rPr>
              <a:t>CV1 2DS</a:t>
            </a:r>
          </a:p>
          <a:p>
            <a:endParaRPr lang="en-GB" sz="4800" dirty="0">
              <a:solidFill>
                <a:schemeClr val="bg1"/>
              </a:solidFill>
            </a:endParaRPr>
          </a:p>
          <a:p>
            <a:endParaRPr lang="en-GB" sz="4800" dirty="0">
              <a:solidFill>
                <a:schemeClr val="bg1"/>
              </a:solidFill>
            </a:endParaRPr>
          </a:p>
        </p:txBody>
      </p:sp>
    </p:spTree>
    <p:extLst>
      <p:ext uri="{BB962C8B-B14F-4D97-AF65-F5344CB8AC3E}">
        <p14:creationId xmlns:p14="http://schemas.microsoft.com/office/powerpoint/2010/main" val="1768707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36B418-0C4B-4DE1-BB33-2F8F364A0DD1}"/>
              </a:ext>
            </a:extLst>
          </p:cNvPr>
          <p:cNvSpPr/>
          <p:nvPr/>
        </p:nvSpPr>
        <p:spPr>
          <a:xfrm>
            <a:off x="1282147" y="2186150"/>
            <a:ext cx="7345017" cy="1895904"/>
          </a:xfrm>
          <a:prstGeom prst="rect">
            <a:avLst/>
          </a:prstGeom>
        </p:spPr>
        <p:txBody>
          <a:bodyPr wrap="square">
            <a:spAutoFit/>
          </a:bodyPr>
          <a:lstStyle/>
          <a:p>
            <a:pPr defTabSz="914400">
              <a:lnSpc>
                <a:spcPct val="90000"/>
              </a:lnSpc>
              <a:spcAft>
                <a:spcPts val="600"/>
              </a:spcAft>
            </a:pPr>
            <a:r>
              <a:rPr lang="en-US" b="1" dirty="0">
                <a:solidFill>
                  <a:srgbClr val="000000"/>
                </a:solidFill>
                <a:latin typeface="Verdana" panose="020B0604030504040204" pitchFamily="34" charset="0"/>
                <a:ea typeface="Verdana" panose="020B0604030504040204" pitchFamily="34" charset="0"/>
              </a:rPr>
              <a:t>Who are we?</a:t>
            </a:r>
          </a:p>
          <a:p>
            <a:pPr indent="-228600" defTabSz="914400">
              <a:lnSpc>
                <a:spcPct val="90000"/>
              </a:lnSpc>
              <a:spcAft>
                <a:spcPts val="600"/>
              </a:spcAft>
              <a:buFont typeface="Arial" panose="020B0604020202020204" pitchFamily="34" charset="0"/>
              <a:buChar char="•"/>
            </a:pPr>
            <a:r>
              <a:rPr lang="en-US" dirty="0">
                <a:solidFill>
                  <a:srgbClr val="000000"/>
                </a:solidFill>
                <a:latin typeface="Verdana" panose="020B0604030504040204" pitchFamily="34" charset="0"/>
                <a:ea typeface="Verdana" panose="020B0604030504040204" pitchFamily="34" charset="0"/>
              </a:rPr>
              <a:t>Our team is made up of six practitioners (social workers)</a:t>
            </a:r>
          </a:p>
          <a:p>
            <a:pPr indent="-228600" defTabSz="914400">
              <a:lnSpc>
                <a:spcPct val="90000"/>
              </a:lnSpc>
              <a:spcAft>
                <a:spcPts val="600"/>
              </a:spcAft>
              <a:buFont typeface="Arial" panose="020B0604020202020204" pitchFamily="34" charset="0"/>
              <a:buChar char="•"/>
            </a:pPr>
            <a:r>
              <a:rPr lang="en-US" dirty="0">
                <a:solidFill>
                  <a:srgbClr val="000000"/>
                </a:solidFill>
                <a:latin typeface="Verdana" panose="020B0604030504040204" pitchFamily="34" charset="0"/>
                <a:ea typeface="Verdana" panose="020B0604030504040204" pitchFamily="34" charset="0"/>
              </a:rPr>
              <a:t>Two team managers (Gurpreet and Julia) and one service manager (Jan Fossick)</a:t>
            </a:r>
          </a:p>
          <a:p>
            <a:pPr indent="-228600" defTabSz="914400">
              <a:lnSpc>
                <a:spcPct val="90000"/>
              </a:lnSpc>
              <a:spcAft>
                <a:spcPts val="600"/>
              </a:spcAft>
              <a:buFont typeface="Arial" panose="020B0604020202020204" pitchFamily="34" charset="0"/>
              <a:buChar char="•"/>
            </a:pPr>
            <a:r>
              <a:rPr lang="en-US" dirty="0">
                <a:solidFill>
                  <a:srgbClr val="000000"/>
                </a:solidFill>
                <a:latin typeface="Verdana" panose="020B0604030504040204" pitchFamily="34" charset="0"/>
                <a:ea typeface="Verdana" panose="020B0604030504040204" pitchFamily="34" charset="0"/>
              </a:rPr>
              <a:t>Admin support</a:t>
            </a:r>
          </a:p>
          <a:p>
            <a:pPr indent="-228600" defTabSz="914400">
              <a:lnSpc>
                <a:spcPct val="90000"/>
              </a:lnSpc>
              <a:spcAft>
                <a:spcPts val="600"/>
              </a:spcAft>
              <a:buFont typeface="Arial" panose="020B0604020202020204" pitchFamily="34" charset="0"/>
              <a:buChar char="•"/>
            </a:pPr>
            <a:r>
              <a:rPr lang="en-US" dirty="0">
                <a:solidFill>
                  <a:srgbClr val="000000"/>
                </a:solidFill>
                <a:latin typeface="Verdana" panose="020B0604030504040204" pitchFamily="34" charset="0"/>
                <a:ea typeface="Verdana" panose="020B0604030504040204" pitchFamily="34" charset="0"/>
              </a:rPr>
              <a:t>Based in Coventry City Centre – near Coventry University</a:t>
            </a:r>
          </a:p>
        </p:txBody>
      </p:sp>
      <p:sp>
        <p:nvSpPr>
          <p:cNvPr id="3" name="Title 1">
            <a:extLst>
              <a:ext uri="{FF2B5EF4-FFF2-40B4-BE49-F238E27FC236}">
                <a16:creationId xmlns:a16="http://schemas.microsoft.com/office/drawing/2014/main" id="{FC526836-AE8E-4F49-9016-ACD6671E1595}"/>
              </a:ext>
            </a:extLst>
          </p:cNvPr>
          <p:cNvSpPr txBox="1">
            <a:spLocks/>
          </p:cNvSpPr>
          <p:nvPr/>
        </p:nvSpPr>
        <p:spPr>
          <a:xfrm>
            <a:off x="261398" y="65815"/>
            <a:ext cx="6288489" cy="669681"/>
          </a:xfrm>
          <a:prstGeom prst="rect">
            <a:avLst/>
          </a:prstGeom>
        </p:spPr>
        <p:txBody>
          <a:bodyPr vert="horz" lIns="91440" tIns="45720" rIns="91440" bIns="45720" rtlCol="0" anchor="ctr">
            <a:normAutofit/>
          </a:bodyPr>
          <a:lstStyle>
            <a:lvl1pPr algn="l" defTabSz="914400" rtl="0" eaLnBrk="1" latinLnBrk="0" hangingPunct="1">
              <a:lnSpc>
                <a:spcPts val="3600"/>
              </a:lnSpc>
              <a:spcBef>
                <a:spcPct val="0"/>
              </a:spcBef>
              <a:buNone/>
              <a:defRPr sz="3600" b="1" i="0" kern="1200" spc="-150" baseline="0">
                <a:solidFill>
                  <a:srgbClr val="12A53E"/>
                </a:solidFill>
                <a:latin typeface="Verdana"/>
                <a:ea typeface="+mj-ea"/>
                <a:cs typeface="Verdana"/>
              </a:defRPr>
            </a:lvl1pPr>
          </a:lstStyle>
          <a:p>
            <a:pPr>
              <a:lnSpc>
                <a:spcPct val="90000"/>
              </a:lnSpc>
              <a:spcAft>
                <a:spcPts val="600"/>
              </a:spcAft>
            </a:pPr>
            <a:r>
              <a:rPr lang="en-US" sz="2800" kern="1200" dirty="0">
                <a:solidFill>
                  <a:srgbClr val="00B050"/>
                </a:solidFill>
                <a:latin typeface="Verdana" panose="020B0604030504040204" pitchFamily="34" charset="0"/>
                <a:ea typeface="Verdana" panose="020B0604030504040204" pitchFamily="34" charset="0"/>
                <a:cs typeface="+mj-cs"/>
              </a:rPr>
              <a:t>Coventry NSPCC – the team</a:t>
            </a:r>
          </a:p>
        </p:txBody>
      </p:sp>
      <p:sp>
        <p:nvSpPr>
          <p:cNvPr id="4" name="Rectangle 3">
            <a:extLst>
              <a:ext uri="{FF2B5EF4-FFF2-40B4-BE49-F238E27FC236}">
                <a16:creationId xmlns:a16="http://schemas.microsoft.com/office/drawing/2014/main" id="{81BC7333-45E2-4F6F-9F6D-7DF95248D0CA}"/>
              </a:ext>
            </a:extLst>
          </p:cNvPr>
          <p:cNvSpPr/>
          <p:nvPr/>
        </p:nvSpPr>
        <p:spPr>
          <a:xfrm>
            <a:off x="1282148" y="4594732"/>
            <a:ext cx="6858000" cy="1492716"/>
          </a:xfrm>
          <a:prstGeom prst="rect">
            <a:avLst/>
          </a:prstGeom>
        </p:spPr>
        <p:txBody>
          <a:bodyPr wrap="square">
            <a:spAutoFit/>
          </a:bodyPr>
          <a:lstStyle/>
          <a:p>
            <a:pPr defTabSz="914400">
              <a:lnSpc>
                <a:spcPct val="90000"/>
              </a:lnSpc>
              <a:spcAft>
                <a:spcPts val="600"/>
              </a:spcAft>
            </a:pPr>
            <a:r>
              <a:rPr lang="en-US" b="1" dirty="0">
                <a:solidFill>
                  <a:srgbClr val="000000"/>
                </a:solidFill>
                <a:latin typeface="Verdana" panose="020B0604030504040204" pitchFamily="34" charset="0"/>
                <a:ea typeface="Verdana" panose="020B0604030504040204" pitchFamily="34" charset="0"/>
              </a:rPr>
              <a:t>How have we adapted during this pandemic?</a:t>
            </a:r>
          </a:p>
          <a:p>
            <a:pPr indent="-228600" defTabSz="914400">
              <a:lnSpc>
                <a:spcPct val="90000"/>
              </a:lnSpc>
              <a:spcAft>
                <a:spcPts val="600"/>
              </a:spcAft>
              <a:buFont typeface="Arial" panose="020B0604020202020204" pitchFamily="34" charset="0"/>
              <a:buChar char="•"/>
            </a:pPr>
            <a:r>
              <a:rPr lang="en-US" dirty="0">
                <a:solidFill>
                  <a:srgbClr val="000000"/>
                </a:solidFill>
                <a:latin typeface="Verdana" panose="020B0604030504040204" pitchFamily="34" charset="0"/>
                <a:ea typeface="Verdana" panose="020B0604030504040204" pitchFamily="34" charset="0"/>
              </a:rPr>
              <a:t>Creation of a virtual offer for most of our services and increase in telephone support.</a:t>
            </a:r>
          </a:p>
          <a:p>
            <a:pPr indent="-228600" defTabSz="914400">
              <a:lnSpc>
                <a:spcPct val="90000"/>
              </a:lnSpc>
              <a:spcAft>
                <a:spcPts val="600"/>
              </a:spcAft>
              <a:buFont typeface="Arial" panose="020B0604020202020204" pitchFamily="34" charset="0"/>
              <a:buChar char="•"/>
            </a:pPr>
            <a:r>
              <a:rPr lang="en-US" dirty="0">
                <a:solidFill>
                  <a:srgbClr val="000000"/>
                </a:solidFill>
                <a:latin typeface="Verdana" panose="020B0604030504040204" pitchFamily="34" charset="0"/>
                <a:ea typeface="Verdana" panose="020B0604030504040204" pitchFamily="34" charset="0"/>
              </a:rPr>
              <a:t>More recently, we have re-opened our Service Centre and have safety measures in place</a:t>
            </a:r>
          </a:p>
        </p:txBody>
      </p:sp>
    </p:spTree>
    <p:extLst>
      <p:ext uri="{BB962C8B-B14F-4D97-AF65-F5344CB8AC3E}">
        <p14:creationId xmlns:p14="http://schemas.microsoft.com/office/powerpoint/2010/main" val="1161516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8FF47D-DCB9-4A4F-9CD9-4FB779A9C687}"/>
              </a:ext>
            </a:extLst>
          </p:cNvPr>
          <p:cNvSpPr txBox="1"/>
          <p:nvPr/>
        </p:nvSpPr>
        <p:spPr>
          <a:xfrm>
            <a:off x="1172817" y="2047461"/>
            <a:ext cx="7951304" cy="2308324"/>
          </a:xfrm>
          <a:prstGeom prst="rect">
            <a:avLst/>
          </a:prstGeom>
          <a:noFill/>
        </p:spPr>
        <p:txBody>
          <a:bodyPr wrap="square" rtlCol="0">
            <a:spAutoFit/>
          </a:bodyPr>
          <a:lstStyle/>
          <a:p>
            <a:r>
              <a:rPr lang="en-GB" dirty="0">
                <a:latin typeface="Verdana" panose="020B0604030504040204" pitchFamily="34" charset="0"/>
                <a:ea typeface="Verdana" panose="020B0604030504040204" pitchFamily="34" charset="0"/>
              </a:rPr>
              <a:t>Both Childline and the NSPCC Helpline have seen an </a:t>
            </a:r>
            <a:r>
              <a:rPr lang="en-GB" b="1" i="1" dirty="0">
                <a:latin typeface="Verdana" panose="020B0604030504040204" pitchFamily="34" charset="0"/>
                <a:ea typeface="Verdana" panose="020B0604030504040204" pitchFamily="34" charset="0"/>
              </a:rPr>
              <a:t>increase in the number of people worried about domestic abuse </a:t>
            </a:r>
            <a:r>
              <a:rPr lang="en-GB" dirty="0">
                <a:latin typeface="Verdana" panose="020B0604030504040204" pitchFamily="34" charset="0"/>
                <a:ea typeface="Verdana" panose="020B0604030504040204" pitchFamily="34" charset="0"/>
              </a:rPr>
              <a:t>since the government’s stay at home guidance was issued.</a:t>
            </a:r>
          </a:p>
          <a:p>
            <a:endParaRPr lang="en-GB" dirty="0">
              <a:latin typeface="Verdana" panose="020B0604030504040204" pitchFamily="34" charset="0"/>
              <a:ea typeface="Verdana" panose="020B0604030504040204" pitchFamily="34" charset="0"/>
            </a:endParaRPr>
          </a:p>
          <a:p>
            <a:r>
              <a:rPr lang="en-GB" dirty="0">
                <a:latin typeface="Verdana" panose="020B0604030504040204" pitchFamily="34" charset="0"/>
                <a:ea typeface="Verdana" panose="020B0604030504040204" pitchFamily="34" charset="0"/>
              </a:rPr>
              <a:t>“We should be allowed back to school now so my step-dad stops hitting mummy” </a:t>
            </a:r>
          </a:p>
          <a:p>
            <a:r>
              <a:rPr lang="en-GB" dirty="0">
                <a:latin typeface="Verdana" panose="020B0604030504040204" pitchFamily="34" charset="0"/>
                <a:ea typeface="Verdana" panose="020B0604030504040204" pitchFamily="34" charset="0"/>
              </a:rPr>
              <a:t>Boy, aged 10, Childline</a:t>
            </a:r>
          </a:p>
          <a:p>
            <a:endParaRPr lang="en-GB" dirty="0"/>
          </a:p>
        </p:txBody>
      </p:sp>
      <p:sp>
        <p:nvSpPr>
          <p:cNvPr id="4" name="TextBox 3">
            <a:extLst>
              <a:ext uri="{FF2B5EF4-FFF2-40B4-BE49-F238E27FC236}">
                <a16:creationId xmlns:a16="http://schemas.microsoft.com/office/drawing/2014/main" id="{C03D39B8-139E-4F45-9C9C-39E295A7BC4E}"/>
              </a:ext>
            </a:extLst>
          </p:cNvPr>
          <p:cNvSpPr txBox="1"/>
          <p:nvPr/>
        </p:nvSpPr>
        <p:spPr>
          <a:xfrm>
            <a:off x="1172817" y="4618033"/>
            <a:ext cx="7543800" cy="1754326"/>
          </a:xfrm>
          <a:prstGeom prst="rect">
            <a:avLst/>
          </a:prstGeom>
          <a:noFill/>
        </p:spPr>
        <p:txBody>
          <a:bodyPr wrap="square" rtlCol="0">
            <a:spAutoFit/>
          </a:bodyPr>
          <a:lstStyle/>
          <a:p>
            <a:r>
              <a:rPr lang="en-GB" dirty="0">
                <a:latin typeface="Verdana" panose="020B0604030504040204" pitchFamily="34" charset="0"/>
                <a:ea typeface="Verdana" panose="020B0604030504040204" pitchFamily="34" charset="0"/>
              </a:rPr>
              <a:t>NSPCC How Safe Report (2020) - NSPCC Helpline received an average of 1,066 contacts a month from April to July from adults with </a:t>
            </a:r>
            <a:r>
              <a:rPr lang="en-GB" b="1" dirty="0">
                <a:latin typeface="Verdana" panose="020B0604030504040204" pitchFamily="34" charset="0"/>
                <a:ea typeface="Verdana" panose="020B0604030504040204" pitchFamily="34" charset="0"/>
              </a:rPr>
              <a:t>concerns that a child or young person was being physically abused </a:t>
            </a:r>
            <a:r>
              <a:rPr lang="en-GB" dirty="0">
                <a:latin typeface="Verdana" panose="020B0604030504040204" pitchFamily="34" charset="0"/>
                <a:ea typeface="Verdana" panose="020B0604030504040204" pitchFamily="34" charset="0"/>
              </a:rPr>
              <a:t>– </a:t>
            </a:r>
            <a:r>
              <a:rPr lang="en-GB" i="1" dirty="0">
                <a:latin typeface="Verdana" panose="020B0604030504040204" pitchFamily="34" charset="0"/>
                <a:ea typeface="Verdana" panose="020B0604030504040204" pitchFamily="34" charset="0"/>
              </a:rPr>
              <a:t>an increase of 53 per cent on the pre-lockdown average.</a:t>
            </a:r>
          </a:p>
          <a:p>
            <a:endParaRPr lang="en-GB" dirty="0"/>
          </a:p>
        </p:txBody>
      </p:sp>
      <p:sp>
        <p:nvSpPr>
          <p:cNvPr id="5" name="Title 1">
            <a:extLst>
              <a:ext uri="{FF2B5EF4-FFF2-40B4-BE49-F238E27FC236}">
                <a16:creationId xmlns:a16="http://schemas.microsoft.com/office/drawing/2014/main" id="{3A997018-0076-48BE-92C0-EDD9F1AA978E}"/>
              </a:ext>
            </a:extLst>
          </p:cNvPr>
          <p:cNvSpPr txBox="1">
            <a:spLocks/>
          </p:cNvSpPr>
          <p:nvPr/>
        </p:nvSpPr>
        <p:spPr>
          <a:xfrm>
            <a:off x="251520" y="222250"/>
            <a:ext cx="8640960" cy="685800"/>
          </a:xfrm>
          <a:prstGeom prst="rect">
            <a:avLst/>
          </a:prstGeom>
        </p:spPr>
        <p:txBody>
          <a:bodyPr lIns="0" tIns="0" rIns="36000"/>
          <a:lstStyle>
            <a:lvl1pPr algn="l" defTabSz="914400" rtl="0" eaLnBrk="1" latinLnBrk="0" hangingPunct="1">
              <a:lnSpc>
                <a:spcPts val="3600"/>
              </a:lnSpc>
              <a:spcBef>
                <a:spcPct val="0"/>
              </a:spcBef>
              <a:buNone/>
              <a:defRPr sz="3600" b="1" i="0" kern="1200" spc="-150" baseline="0">
                <a:solidFill>
                  <a:srgbClr val="12A53E"/>
                </a:solidFill>
                <a:latin typeface="Verdana"/>
                <a:ea typeface="+mj-ea"/>
                <a:cs typeface="Verdana"/>
              </a:defRPr>
            </a:lvl1pPr>
          </a:lstStyle>
          <a:p>
            <a:r>
              <a:rPr lang="en-US" sz="2800" dirty="0">
                <a:solidFill>
                  <a:srgbClr val="00B050"/>
                </a:solidFill>
              </a:rPr>
              <a:t>Impact of Covid-19 for young people</a:t>
            </a:r>
          </a:p>
        </p:txBody>
      </p:sp>
    </p:spTree>
    <p:extLst>
      <p:ext uri="{BB962C8B-B14F-4D97-AF65-F5344CB8AC3E}">
        <p14:creationId xmlns:p14="http://schemas.microsoft.com/office/powerpoint/2010/main" val="937106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A997018-0076-48BE-92C0-EDD9F1AA978E}"/>
              </a:ext>
            </a:extLst>
          </p:cNvPr>
          <p:cNvSpPr txBox="1">
            <a:spLocks/>
          </p:cNvSpPr>
          <p:nvPr/>
        </p:nvSpPr>
        <p:spPr>
          <a:xfrm>
            <a:off x="251520" y="222250"/>
            <a:ext cx="8640960" cy="685800"/>
          </a:xfrm>
          <a:prstGeom prst="rect">
            <a:avLst/>
          </a:prstGeom>
        </p:spPr>
        <p:txBody>
          <a:bodyPr lIns="0" tIns="0" rIns="36000"/>
          <a:lstStyle>
            <a:lvl1pPr algn="l" defTabSz="914400" rtl="0" eaLnBrk="1" latinLnBrk="0" hangingPunct="1">
              <a:lnSpc>
                <a:spcPts val="3600"/>
              </a:lnSpc>
              <a:spcBef>
                <a:spcPct val="0"/>
              </a:spcBef>
              <a:buNone/>
              <a:defRPr sz="3600" b="1" i="0" kern="1200" spc="-150" baseline="0">
                <a:solidFill>
                  <a:srgbClr val="12A53E"/>
                </a:solidFill>
                <a:latin typeface="Verdana"/>
                <a:ea typeface="+mj-ea"/>
                <a:cs typeface="Verdana"/>
              </a:defRPr>
            </a:lvl1pPr>
          </a:lstStyle>
          <a:p>
            <a:r>
              <a:rPr lang="en-US" sz="2800" dirty="0">
                <a:solidFill>
                  <a:srgbClr val="00B050"/>
                </a:solidFill>
              </a:rPr>
              <a:t>Impact of Covid-19 for young people</a:t>
            </a:r>
          </a:p>
        </p:txBody>
      </p:sp>
      <p:sp>
        <p:nvSpPr>
          <p:cNvPr id="7" name="TextBox 6">
            <a:extLst>
              <a:ext uri="{FF2B5EF4-FFF2-40B4-BE49-F238E27FC236}">
                <a16:creationId xmlns:a16="http://schemas.microsoft.com/office/drawing/2014/main" id="{8CBBF273-9AF9-4901-B86C-FFA88E21426D}"/>
              </a:ext>
            </a:extLst>
          </p:cNvPr>
          <p:cNvSpPr txBox="1"/>
          <p:nvPr/>
        </p:nvSpPr>
        <p:spPr>
          <a:xfrm>
            <a:off x="1480930" y="2136913"/>
            <a:ext cx="3379306" cy="1754326"/>
          </a:xfrm>
          <a:prstGeom prst="rect">
            <a:avLst/>
          </a:prstGeom>
          <a:noFill/>
        </p:spPr>
        <p:txBody>
          <a:bodyPr wrap="square" rtlCol="0">
            <a:spAutoFit/>
          </a:bodyPr>
          <a:lstStyle/>
          <a:p>
            <a:r>
              <a:rPr lang="en-GB" dirty="0">
                <a:latin typeface="Verdana" panose="020B0604030504040204" pitchFamily="34" charset="0"/>
                <a:ea typeface="Verdana" panose="020B0604030504040204" pitchFamily="34" charset="0"/>
              </a:rPr>
              <a:t>Placed </a:t>
            </a:r>
            <a:r>
              <a:rPr lang="en-GB" b="1" i="1" dirty="0">
                <a:latin typeface="Verdana" panose="020B0604030504040204" pitchFamily="34" charset="0"/>
                <a:ea typeface="Verdana" panose="020B0604030504040204" pitchFamily="34" charset="0"/>
              </a:rPr>
              <a:t>heightened pressure </a:t>
            </a:r>
            <a:r>
              <a:rPr lang="en-GB" dirty="0">
                <a:latin typeface="Verdana" panose="020B0604030504040204" pitchFamily="34" charset="0"/>
                <a:ea typeface="Verdana" panose="020B0604030504040204" pitchFamily="34" charset="0"/>
              </a:rPr>
              <a:t>on families – adults turning to alcohol and drugs to cope – associated with increased risk of child abuse.</a:t>
            </a:r>
          </a:p>
        </p:txBody>
      </p:sp>
      <p:pic>
        <p:nvPicPr>
          <p:cNvPr id="8" name="Picture 7">
            <a:extLst>
              <a:ext uri="{FF2B5EF4-FFF2-40B4-BE49-F238E27FC236}">
                <a16:creationId xmlns:a16="http://schemas.microsoft.com/office/drawing/2014/main" id="{A0F0F728-C001-46A4-9D09-D628BE88BD2E}"/>
              </a:ext>
            </a:extLst>
          </p:cNvPr>
          <p:cNvPicPr>
            <a:picLocks noChangeAspect="1"/>
          </p:cNvPicPr>
          <p:nvPr/>
        </p:nvPicPr>
        <p:blipFill>
          <a:blip r:embed="rId2"/>
          <a:stretch>
            <a:fillRect/>
          </a:stretch>
        </p:blipFill>
        <p:spPr>
          <a:xfrm>
            <a:off x="5415376" y="2638701"/>
            <a:ext cx="3133725" cy="2505075"/>
          </a:xfrm>
          <a:prstGeom prst="rect">
            <a:avLst/>
          </a:prstGeom>
        </p:spPr>
      </p:pic>
      <p:sp>
        <p:nvSpPr>
          <p:cNvPr id="9" name="TextBox 8">
            <a:extLst>
              <a:ext uri="{FF2B5EF4-FFF2-40B4-BE49-F238E27FC236}">
                <a16:creationId xmlns:a16="http://schemas.microsoft.com/office/drawing/2014/main" id="{51305C28-A7B6-4B1C-87B6-EE3F1387C91A}"/>
              </a:ext>
            </a:extLst>
          </p:cNvPr>
          <p:cNvSpPr txBox="1"/>
          <p:nvPr/>
        </p:nvSpPr>
        <p:spPr>
          <a:xfrm>
            <a:off x="1416326" y="4645107"/>
            <a:ext cx="3508513" cy="1477328"/>
          </a:xfrm>
          <a:prstGeom prst="rect">
            <a:avLst/>
          </a:prstGeom>
          <a:noFill/>
        </p:spPr>
        <p:txBody>
          <a:bodyPr wrap="square" rtlCol="0">
            <a:spAutoFit/>
          </a:bodyPr>
          <a:lstStyle/>
          <a:p>
            <a:r>
              <a:rPr lang="en-GB" dirty="0">
                <a:latin typeface="Verdana" panose="020B0604030504040204" pitchFamily="34" charset="0"/>
                <a:ea typeface="Verdana" panose="020B0604030504040204" pitchFamily="34" charset="0"/>
              </a:rPr>
              <a:t>8-24 year olds reported:</a:t>
            </a:r>
          </a:p>
          <a:p>
            <a:pPr marL="285750" indent="-285750">
              <a:buFontTx/>
              <a:buChar char="-"/>
            </a:pPr>
            <a:r>
              <a:rPr lang="en-GB" dirty="0">
                <a:latin typeface="Verdana" panose="020B0604030504040204" pitchFamily="34" charset="0"/>
                <a:ea typeface="Verdana" panose="020B0604030504040204" pitchFamily="34" charset="0"/>
              </a:rPr>
              <a:t>41% more lonely</a:t>
            </a:r>
          </a:p>
          <a:p>
            <a:pPr marL="285750" indent="-285750">
              <a:buFontTx/>
              <a:buChar char="-"/>
            </a:pPr>
            <a:r>
              <a:rPr lang="en-GB" dirty="0">
                <a:latin typeface="Verdana" panose="020B0604030504040204" pitchFamily="34" charset="0"/>
                <a:ea typeface="Verdana" panose="020B0604030504040204" pitchFamily="34" charset="0"/>
              </a:rPr>
              <a:t>38% more worried</a:t>
            </a:r>
          </a:p>
          <a:p>
            <a:pPr marL="285750" indent="-285750">
              <a:buFontTx/>
              <a:buChar char="-"/>
            </a:pPr>
            <a:r>
              <a:rPr lang="en-GB" dirty="0">
                <a:latin typeface="Verdana" panose="020B0604030504040204" pitchFamily="34" charset="0"/>
                <a:ea typeface="Verdana" panose="020B0604030504040204" pitchFamily="34" charset="0"/>
              </a:rPr>
              <a:t>37% more sad</a:t>
            </a:r>
          </a:p>
          <a:p>
            <a:pPr marL="285750" indent="-285750">
              <a:buFontTx/>
              <a:buChar char="-"/>
            </a:pPr>
            <a:r>
              <a:rPr lang="en-GB" dirty="0">
                <a:latin typeface="Verdana" panose="020B0604030504040204" pitchFamily="34" charset="0"/>
                <a:ea typeface="Verdana" panose="020B0604030504040204" pitchFamily="34" charset="0"/>
              </a:rPr>
              <a:t>34% more stressed</a:t>
            </a:r>
          </a:p>
        </p:txBody>
      </p:sp>
      <p:sp>
        <p:nvSpPr>
          <p:cNvPr id="10" name="TextBox 9">
            <a:extLst>
              <a:ext uri="{FF2B5EF4-FFF2-40B4-BE49-F238E27FC236}">
                <a16:creationId xmlns:a16="http://schemas.microsoft.com/office/drawing/2014/main" id="{D420E797-5452-4806-AB21-5C1FC3C24D33}"/>
              </a:ext>
            </a:extLst>
          </p:cNvPr>
          <p:cNvSpPr txBox="1"/>
          <p:nvPr/>
        </p:nvSpPr>
        <p:spPr>
          <a:xfrm>
            <a:off x="5307496" y="5665304"/>
            <a:ext cx="3349487" cy="646331"/>
          </a:xfrm>
          <a:prstGeom prst="rect">
            <a:avLst/>
          </a:prstGeom>
          <a:noFill/>
        </p:spPr>
        <p:txBody>
          <a:bodyPr wrap="square" rtlCol="0">
            <a:spAutoFit/>
          </a:bodyPr>
          <a:lstStyle/>
          <a:p>
            <a:r>
              <a:rPr lang="en-GB" dirty="0">
                <a:latin typeface="Verdana" panose="020B0604030504040204" pitchFamily="34" charset="0"/>
                <a:ea typeface="Verdana" panose="020B0604030504040204" pitchFamily="34" charset="0"/>
              </a:rPr>
              <a:t>NSPCC ‘How Safe’ Report (2020)</a:t>
            </a:r>
          </a:p>
        </p:txBody>
      </p:sp>
    </p:spTree>
    <p:extLst>
      <p:ext uri="{BB962C8B-B14F-4D97-AF65-F5344CB8AC3E}">
        <p14:creationId xmlns:p14="http://schemas.microsoft.com/office/powerpoint/2010/main" val="1846652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37DC99-7A2B-4F48-8CA7-991FE041D6F8}"/>
              </a:ext>
            </a:extLst>
          </p:cNvPr>
          <p:cNvSpPr txBox="1"/>
          <p:nvPr/>
        </p:nvSpPr>
        <p:spPr>
          <a:xfrm>
            <a:off x="327788" y="193153"/>
            <a:ext cx="8233116" cy="461665"/>
          </a:xfrm>
          <a:prstGeom prst="rect">
            <a:avLst/>
          </a:prstGeom>
          <a:noFill/>
        </p:spPr>
        <p:txBody>
          <a:bodyPr wrap="square" lIns="0" rIns="0" rtlCol="0" anchor="t" anchorCtr="0">
            <a:spAutoFit/>
          </a:bodyPr>
          <a:lstStyle/>
          <a:p>
            <a:r>
              <a:rPr lang="en-US" sz="2400" b="1" dirty="0">
                <a:solidFill>
                  <a:srgbClr val="00B050"/>
                </a:solidFill>
                <a:latin typeface="Verdana" panose="020B0604030504040204" pitchFamily="34" charset="0"/>
                <a:ea typeface="Verdana" panose="020B0604030504040204" pitchFamily="34" charset="0"/>
                <a:cs typeface="Verdana"/>
              </a:rPr>
              <a:t>Our services – three key themes </a:t>
            </a:r>
          </a:p>
        </p:txBody>
      </p:sp>
      <p:pic>
        <p:nvPicPr>
          <p:cNvPr id="3" name="Picture 2">
            <a:extLst>
              <a:ext uri="{FF2B5EF4-FFF2-40B4-BE49-F238E27FC236}">
                <a16:creationId xmlns:a16="http://schemas.microsoft.com/office/drawing/2014/main" id="{DBF1A987-DA93-45FD-81E5-69332FB9F71B}"/>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107574" y="2018881"/>
            <a:ext cx="2673544" cy="2484171"/>
          </a:xfrm>
          <a:prstGeom prst="rect">
            <a:avLst/>
          </a:prstGeom>
        </p:spPr>
      </p:pic>
      <p:pic>
        <p:nvPicPr>
          <p:cNvPr id="5" name="Picture 4">
            <a:extLst>
              <a:ext uri="{FF2B5EF4-FFF2-40B4-BE49-F238E27FC236}">
                <a16:creationId xmlns:a16="http://schemas.microsoft.com/office/drawing/2014/main" id="{530018F2-DAC0-4BE4-BCBF-AC8060A2E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0837" y="1158196"/>
            <a:ext cx="2792757" cy="2594939"/>
          </a:xfrm>
          <a:prstGeom prst="rect">
            <a:avLst/>
          </a:prstGeom>
        </p:spPr>
      </p:pic>
      <p:pic>
        <p:nvPicPr>
          <p:cNvPr id="7" name="Picture 6">
            <a:extLst>
              <a:ext uri="{FF2B5EF4-FFF2-40B4-BE49-F238E27FC236}">
                <a16:creationId xmlns:a16="http://schemas.microsoft.com/office/drawing/2014/main" id="{018A0597-5E5D-4E56-B74A-B3D2A24174B5}"/>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14817" y="989192"/>
            <a:ext cx="2792757" cy="2594939"/>
          </a:xfrm>
          <a:prstGeom prst="rect">
            <a:avLst/>
          </a:prstGeom>
        </p:spPr>
      </p:pic>
      <p:sp>
        <p:nvSpPr>
          <p:cNvPr id="4" name="TextBox 3">
            <a:extLst>
              <a:ext uri="{FF2B5EF4-FFF2-40B4-BE49-F238E27FC236}">
                <a16:creationId xmlns:a16="http://schemas.microsoft.com/office/drawing/2014/main" id="{559929F5-3CFB-4FA7-868A-2A6F3605472B}"/>
              </a:ext>
            </a:extLst>
          </p:cNvPr>
          <p:cNvSpPr txBox="1"/>
          <p:nvPr/>
        </p:nvSpPr>
        <p:spPr>
          <a:xfrm>
            <a:off x="904649" y="1804374"/>
            <a:ext cx="1560444" cy="923330"/>
          </a:xfrm>
          <a:prstGeom prst="rect">
            <a:avLst/>
          </a:prstGeom>
          <a:noFill/>
        </p:spPr>
        <p:txBody>
          <a:bodyPr wrap="square" rtlCol="0">
            <a:spAutoFit/>
          </a:bodyPr>
          <a:lstStyle/>
          <a:p>
            <a:pPr algn="ctr"/>
            <a:r>
              <a:rPr lang="en-GB" dirty="0">
                <a:latin typeface="Verdana" panose="020B0604030504040204" pitchFamily="34" charset="0"/>
                <a:ea typeface="Verdana" panose="020B0604030504040204" pitchFamily="34" charset="0"/>
              </a:rPr>
              <a:t>Preventing sexual abuse</a:t>
            </a:r>
          </a:p>
        </p:txBody>
      </p:sp>
      <p:sp>
        <p:nvSpPr>
          <p:cNvPr id="6" name="TextBox 5">
            <a:extLst>
              <a:ext uri="{FF2B5EF4-FFF2-40B4-BE49-F238E27FC236}">
                <a16:creationId xmlns:a16="http://schemas.microsoft.com/office/drawing/2014/main" id="{46F16904-D0C0-4BBF-862B-E26DE2C1F894}"/>
              </a:ext>
            </a:extLst>
          </p:cNvPr>
          <p:cNvSpPr txBox="1"/>
          <p:nvPr/>
        </p:nvSpPr>
        <p:spPr>
          <a:xfrm>
            <a:off x="3606041" y="2937800"/>
            <a:ext cx="1560444" cy="646331"/>
          </a:xfrm>
          <a:prstGeom prst="rect">
            <a:avLst/>
          </a:prstGeom>
          <a:noFill/>
        </p:spPr>
        <p:txBody>
          <a:bodyPr wrap="square" rtlCol="0">
            <a:spAutoFit/>
          </a:bodyPr>
          <a:lstStyle/>
          <a:p>
            <a:pPr algn="ctr"/>
            <a:r>
              <a:rPr lang="en-GB" dirty="0">
                <a:latin typeface="Verdana" panose="020B0604030504040204" pitchFamily="34" charset="0"/>
                <a:ea typeface="Verdana" panose="020B0604030504040204" pitchFamily="34" charset="0"/>
              </a:rPr>
              <a:t>Neglect in early years</a:t>
            </a:r>
          </a:p>
        </p:txBody>
      </p:sp>
      <p:sp>
        <p:nvSpPr>
          <p:cNvPr id="8" name="TextBox 7">
            <a:extLst>
              <a:ext uri="{FF2B5EF4-FFF2-40B4-BE49-F238E27FC236}">
                <a16:creationId xmlns:a16="http://schemas.microsoft.com/office/drawing/2014/main" id="{34F3B4D7-6C21-4DB7-823A-44D2D9196CC6}"/>
              </a:ext>
            </a:extLst>
          </p:cNvPr>
          <p:cNvSpPr txBox="1"/>
          <p:nvPr/>
        </p:nvSpPr>
        <p:spPr>
          <a:xfrm>
            <a:off x="6780669" y="1905006"/>
            <a:ext cx="1560444" cy="1200329"/>
          </a:xfrm>
          <a:prstGeom prst="rect">
            <a:avLst/>
          </a:prstGeom>
          <a:noFill/>
        </p:spPr>
        <p:txBody>
          <a:bodyPr wrap="square" rtlCol="0">
            <a:spAutoFit/>
          </a:bodyPr>
          <a:lstStyle/>
          <a:p>
            <a:pPr algn="ctr"/>
            <a:r>
              <a:rPr lang="en-GB" dirty="0">
                <a:latin typeface="Verdana" panose="020B0604030504040204" pitchFamily="34" charset="0"/>
                <a:ea typeface="Verdana" panose="020B0604030504040204" pitchFamily="34" charset="0"/>
              </a:rPr>
              <a:t>Preventing online sexual abuse</a:t>
            </a:r>
          </a:p>
        </p:txBody>
      </p:sp>
      <p:sp>
        <p:nvSpPr>
          <p:cNvPr id="9" name="TextBox 8">
            <a:extLst>
              <a:ext uri="{FF2B5EF4-FFF2-40B4-BE49-F238E27FC236}">
                <a16:creationId xmlns:a16="http://schemas.microsoft.com/office/drawing/2014/main" id="{4EC39FC5-AEC2-4210-9721-66744ABC338B}"/>
              </a:ext>
            </a:extLst>
          </p:cNvPr>
          <p:cNvSpPr txBox="1"/>
          <p:nvPr/>
        </p:nvSpPr>
        <p:spPr>
          <a:xfrm>
            <a:off x="461748" y="4717077"/>
            <a:ext cx="8377833" cy="2308324"/>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rPr>
              <a:t>Overall our strategy is moving towards more preventative based services</a:t>
            </a: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dirty="0">
                <a:latin typeface="Verdana" panose="020B0604030504040204" pitchFamily="34" charset="0"/>
                <a:ea typeface="Verdana" panose="020B0604030504040204" pitchFamily="34" charset="0"/>
              </a:rPr>
              <a:t>Common themes in the work we receive – unresolved parental trauma, domestic abuse experiences of both parent and child, more complexities, children finding it difficult to regulate, children are more anxious. </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105804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C04C49-86E1-401B-B1DA-F116E54766D3}"/>
              </a:ext>
            </a:extLst>
          </p:cNvPr>
          <p:cNvSpPr txBox="1"/>
          <p:nvPr/>
        </p:nvSpPr>
        <p:spPr>
          <a:xfrm>
            <a:off x="274780" y="261333"/>
            <a:ext cx="8233116" cy="369332"/>
          </a:xfrm>
          <a:prstGeom prst="rect">
            <a:avLst/>
          </a:prstGeom>
          <a:noFill/>
        </p:spPr>
        <p:txBody>
          <a:bodyPr wrap="square" lIns="0" rIns="0" rtlCol="0" anchor="t" anchorCtr="0">
            <a:spAutoFit/>
          </a:bodyPr>
          <a:lstStyle/>
          <a:p>
            <a:r>
              <a:rPr lang="en-US" b="1" dirty="0">
                <a:solidFill>
                  <a:srgbClr val="00B050"/>
                </a:solidFill>
                <a:latin typeface="Verdana" panose="020B0604030504040204" pitchFamily="34" charset="0"/>
                <a:ea typeface="Verdana" panose="020B0604030504040204" pitchFamily="34" charset="0"/>
                <a:cs typeface="Verdana"/>
              </a:rPr>
              <a:t>Preventing sexual abuse – Harmful Sexual </a:t>
            </a:r>
            <a:r>
              <a:rPr lang="en-US" b="1" dirty="0" err="1">
                <a:solidFill>
                  <a:srgbClr val="00B050"/>
                </a:solidFill>
                <a:latin typeface="Verdana" panose="020B0604030504040204" pitchFamily="34" charset="0"/>
                <a:ea typeface="Verdana" panose="020B0604030504040204" pitchFamily="34" charset="0"/>
                <a:cs typeface="Verdana"/>
              </a:rPr>
              <a:t>Behaviour</a:t>
            </a:r>
            <a:r>
              <a:rPr lang="en-US" b="1" dirty="0">
                <a:solidFill>
                  <a:srgbClr val="00B050"/>
                </a:solidFill>
                <a:latin typeface="Verdana" panose="020B0604030504040204" pitchFamily="34" charset="0"/>
                <a:ea typeface="Verdana" panose="020B0604030504040204" pitchFamily="34" charset="0"/>
                <a:cs typeface="Verdana"/>
              </a:rPr>
              <a:t> Services </a:t>
            </a:r>
          </a:p>
        </p:txBody>
      </p:sp>
      <p:sp>
        <p:nvSpPr>
          <p:cNvPr id="3" name="TextBox 2">
            <a:extLst>
              <a:ext uri="{FF2B5EF4-FFF2-40B4-BE49-F238E27FC236}">
                <a16:creationId xmlns:a16="http://schemas.microsoft.com/office/drawing/2014/main" id="{A6644C5F-9E18-4582-B153-EE4284B0F751}"/>
              </a:ext>
            </a:extLst>
          </p:cNvPr>
          <p:cNvSpPr txBox="1"/>
          <p:nvPr/>
        </p:nvSpPr>
        <p:spPr>
          <a:xfrm>
            <a:off x="1112177" y="2021258"/>
            <a:ext cx="7916319" cy="2831544"/>
          </a:xfrm>
          <a:prstGeom prst="rect">
            <a:avLst/>
          </a:prstGeom>
          <a:noFill/>
        </p:spPr>
        <p:txBody>
          <a:bodyPr wrap="square" rtlCol="0">
            <a:spAutoFit/>
          </a:bodyPr>
          <a:lstStyle/>
          <a:p>
            <a:pPr marL="285750" indent="-285750">
              <a:buFont typeface="Wingdings" panose="05000000000000000000" pitchFamily="2" charset="2"/>
              <a:buChar char="Ø"/>
            </a:pPr>
            <a:r>
              <a:rPr lang="en-US" sz="1600" b="1" dirty="0">
                <a:latin typeface="Verdana" panose="020B0604030504040204" pitchFamily="34" charset="0"/>
                <a:ea typeface="Verdana" panose="020B0604030504040204" pitchFamily="34" charset="0"/>
              </a:rPr>
              <a:t>AIM3 – aged 12-18</a:t>
            </a:r>
          </a:p>
          <a:p>
            <a:pPr marL="285750" indent="-285750">
              <a:buFont typeface="Arial" panose="020B0604020202020204" pitchFamily="34" charset="0"/>
              <a:buChar char="•"/>
            </a:pPr>
            <a:r>
              <a:rPr lang="en-US" sz="1400" dirty="0">
                <a:latin typeface="Verdana" panose="020B0604030504040204" pitchFamily="34" charset="0"/>
                <a:ea typeface="Verdana" panose="020B0604030504040204" pitchFamily="34" charset="0"/>
              </a:rPr>
              <a:t>Assessment framework for young people who have committed or where there are serious concerns that they have committed Harmful Sexual </a:t>
            </a:r>
            <a:r>
              <a:rPr lang="en-US" sz="1400" dirty="0" err="1">
                <a:latin typeface="Verdana" panose="020B0604030504040204" pitchFamily="34" charset="0"/>
                <a:ea typeface="Verdana" panose="020B0604030504040204" pitchFamily="34" charset="0"/>
              </a:rPr>
              <a:t>Behaviour</a:t>
            </a:r>
            <a:r>
              <a:rPr lang="en-US" sz="1400" dirty="0">
                <a:latin typeface="Verdana" panose="020B0604030504040204" pitchFamily="34" charset="0"/>
                <a:ea typeface="Verdana" panose="020B0604030504040204" pitchFamily="34" charset="0"/>
              </a:rPr>
              <a:t>. </a:t>
            </a:r>
          </a:p>
          <a:p>
            <a:pPr marL="285750" indent="-285750">
              <a:buFont typeface="Arial" panose="020B0604020202020204" pitchFamily="34" charset="0"/>
              <a:buChar char="•"/>
            </a:pPr>
            <a:r>
              <a:rPr lang="en-US" sz="1400" dirty="0">
                <a:latin typeface="Verdana" panose="020B0604030504040204" pitchFamily="34" charset="0"/>
                <a:ea typeface="Verdana" panose="020B0604030504040204" pitchFamily="34" charset="0"/>
              </a:rPr>
              <a:t>5 Domains - Sexual, Non-Sexual, Developmental, Family/Environmental and Self-Regulation.</a:t>
            </a:r>
          </a:p>
          <a:p>
            <a:pPr marL="285750" indent="-285750">
              <a:buFont typeface="Arial" panose="020B0604020202020204" pitchFamily="34" charset="0"/>
              <a:buChar char="•"/>
            </a:pPr>
            <a:r>
              <a:rPr lang="en-US" sz="1400" dirty="0">
                <a:latin typeface="Verdana" panose="020B0604030504040204" pitchFamily="34" charset="0"/>
                <a:ea typeface="Verdana" panose="020B0604030504040204" pitchFamily="34" charset="0"/>
              </a:rPr>
              <a:t>Usually takes between 6-8 sessions. </a:t>
            </a:r>
          </a:p>
          <a:p>
            <a:pPr marL="285750" indent="-285750">
              <a:buFont typeface="Arial" panose="020B0604020202020204" pitchFamily="34" charset="0"/>
              <a:buChar char="•"/>
            </a:pPr>
            <a:r>
              <a:rPr lang="en-US" sz="1400" dirty="0">
                <a:latin typeface="Verdana" panose="020B0604030504040204" pitchFamily="34" charset="0"/>
                <a:ea typeface="Verdana" panose="020B0604030504040204" pitchFamily="34" charset="0"/>
              </a:rPr>
              <a:t>Assessment report – pathways to the HSB, outlines the immediate risk management, medium and long-term intervention needs for both the young person and their parent/</a:t>
            </a:r>
            <a:r>
              <a:rPr lang="en-US" sz="1400" dirty="0" err="1">
                <a:latin typeface="Verdana" panose="020B0604030504040204" pitchFamily="34" charset="0"/>
                <a:ea typeface="Verdana" panose="020B0604030504040204" pitchFamily="34" charset="0"/>
              </a:rPr>
              <a:t>carer</a:t>
            </a:r>
            <a:r>
              <a:rPr lang="en-US" sz="1400" dirty="0">
                <a:latin typeface="Verdana" panose="020B0604030504040204" pitchFamily="34" charset="0"/>
                <a:ea typeface="Verdana" panose="020B0604030504040204" pitchFamily="34" charset="0"/>
              </a:rPr>
              <a:t>.</a:t>
            </a:r>
            <a:endParaRPr lang="en-GB" sz="14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en-GB" sz="1400" dirty="0">
              <a:latin typeface="Verdana" panose="020B0604030504040204" pitchFamily="34" charset="0"/>
              <a:ea typeface="Verdana" panose="020B0604030504040204" pitchFamily="34" charset="0"/>
            </a:endParaRPr>
          </a:p>
          <a:p>
            <a:endParaRPr lang="en-GB" dirty="0">
              <a:latin typeface="Verdana" panose="020B0604030504040204" pitchFamily="34" charset="0"/>
              <a:ea typeface="Verdana" panose="020B0604030504040204" pitchFamily="34" charset="0"/>
            </a:endParaRPr>
          </a:p>
          <a:p>
            <a:endParaRPr lang="en-GB" dirty="0">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C7ECEFFC-5C87-4040-9958-4692894A6AA7}"/>
              </a:ext>
            </a:extLst>
          </p:cNvPr>
          <p:cNvSpPr txBox="1"/>
          <p:nvPr/>
        </p:nvSpPr>
        <p:spPr>
          <a:xfrm>
            <a:off x="274780" y="831698"/>
            <a:ext cx="8162223" cy="1077218"/>
          </a:xfrm>
          <a:prstGeom prst="rect">
            <a:avLst/>
          </a:prstGeom>
          <a:noFill/>
        </p:spPr>
        <p:txBody>
          <a:bodyPr wrap="square" rtlCol="0">
            <a:spAutoFit/>
          </a:bodyPr>
          <a:lstStyle/>
          <a:p>
            <a:r>
              <a:rPr lang="en-GB" sz="1600" dirty="0">
                <a:latin typeface="Verdana" panose="020B0604030504040204" pitchFamily="34" charset="0"/>
                <a:ea typeface="Verdana" panose="020B0604030504040204" pitchFamily="34" charset="0"/>
              </a:rPr>
              <a:t>“Sexual behaviours expressed by children and young people under the age of 18 years old that are developmentally inappropriate, may be harmful towards self or others, or be abusive towards another child, young person or adult.” (derived from Hackett, 2014). </a:t>
            </a:r>
          </a:p>
        </p:txBody>
      </p:sp>
      <p:sp>
        <p:nvSpPr>
          <p:cNvPr id="7" name="TextBox 6">
            <a:extLst>
              <a:ext uri="{FF2B5EF4-FFF2-40B4-BE49-F238E27FC236}">
                <a16:creationId xmlns:a16="http://schemas.microsoft.com/office/drawing/2014/main" id="{3AB1724A-BD39-49C6-95ED-5C200AAD567B}"/>
              </a:ext>
            </a:extLst>
          </p:cNvPr>
          <p:cNvSpPr txBox="1"/>
          <p:nvPr/>
        </p:nvSpPr>
        <p:spPr>
          <a:xfrm>
            <a:off x="1112177" y="4377353"/>
            <a:ext cx="7460438" cy="2246769"/>
          </a:xfrm>
          <a:prstGeom prst="rect">
            <a:avLst/>
          </a:prstGeom>
          <a:noFill/>
        </p:spPr>
        <p:txBody>
          <a:bodyPr wrap="square" rtlCol="0">
            <a:spAutoFit/>
          </a:bodyPr>
          <a:lstStyle/>
          <a:p>
            <a:pPr marL="285750" indent="-285750">
              <a:buFont typeface="Wingdings" panose="05000000000000000000" pitchFamily="2" charset="2"/>
              <a:buChar char="Ø"/>
            </a:pPr>
            <a:r>
              <a:rPr lang="en-GB" sz="1600" b="1" dirty="0">
                <a:latin typeface="Verdana" panose="020B0604030504040204" pitchFamily="34" charset="0"/>
                <a:ea typeface="Verdana" panose="020B0604030504040204" pitchFamily="34" charset="0"/>
              </a:rPr>
              <a:t>AIM under 12s - </a:t>
            </a:r>
            <a:r>
              <a:rPr lang="en-US" sz="1400" dirty="0">
                <a:latin typeface="Verdana" panose="020B0604030504040204" pitchFamily="34" charset="0"/>
                <a:ea typeface="Verdana" panose="020B0604030504040204" pitchFamily="34" charset="0"/>
              </a:rPr>
              <a:t>Information is gathered within four domains: sexual </a:t>
            </a:r>
            <a:r>
              <a:rPr lang="en-US" sz="1400" dirty="0" err="1">
                <a:latin typeface="Verdana" panose="020B0604030504040204" pitchFamily="34" charset="0"/>
                <a:ea typeface="Verdana" panose="020B0604030504040204" pitchFamily="34" charset="0"/>
              </a:rPr>
              <a:t>behaviours</a:t>
            </a:r>
            <a:r>
              <a:rPr lang="en-US" sz="1400" dirty="0">
                <a:latin typeface="Verdana" panose="020B0604030504040204" pitchFamily="34" charset="0"/>
                <a:ea typeface="Verdana" panose="020B0604030504040204" pitchFamily="34" charset="0"/>
              </a:rPr>
              <a:t>, development, parenting capacity and wider family and environmental factors.  The assessment seeks to identify both concerns and strengths.</a:t>
            </a:r>
            <a:endParaRPr lang="en-GB" sz="14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en-GB" sz="1600" b="1" dirty="0">
              <a:latin typeface="Verdana" panose="020B0604030504040204" pitchFamily="34" charset="0"/>
              <a:ea typeface="Verdana" panose="020B0604030504040204" pitchFamily="34" charset="0"/>
            </a:endParaRPr>
          </a:p>
          <a:p>
            <a:pPr marL="285750" indent="-285750">
              <a:buFont typeface="Wingdings" panose="05000000000000000000" pitchFamily="2" charset="2"/>
              <a:buChar char="Ø"/>
            </a:pPr>
            <a:r>
              <a:rPr lang="en-GB" sz="1600" b="1" dirty="0">
                <a:latin typeface="Verdana" panose="020B0604030504040204" pitchFamily="34" charset="0"/>
                <a:ea typeface="Verdana" panose="020B0604030504040204" pitchFamily="34" charset="0"/>
              </a:rPr>
              <a:t>Technology Assisted HSB</a:t>
            </a:r>
          </a:p>
          <a:p>
            <a:endParaRPr lang="en-GB" sz="1600" b="1" dirty="0">
              <a:latin typeface="Verdana" panose="020B0604030504040204" pitchFamily="34" charset="0"/>
              <a:ea typeface="Verdana" panose="020B0604030504040204" pitchFamily="34" charset="0"/>
            </a:endParaRPr>
          </a:p>
          <a:p>
            <a:pPr marL="285750" indent="-285750">
              <a:buFont typeface="Wingdings" panose="05000000000000000000" pitchFamily="2" charset="2"/>
              <a:buChar char="Ø"/>
            </a:pPr>
            <a:r>
              <a:rPr lang="en-GB" sz="1600" b="1" dirty="0">
                <a:latin typeface="Verdana" panose="020B0604030504040204" pitchFamily="34" charset="0"/>
                <a:ea typeface="Verdana" panose="020B0604030504040204" pitchFamily="34" charset="0"/>
              </a:rPr>
              <a:t>HSB Consultation for professionals</a:t>
            </a:r>
          </a:p>
          <a:p>
            <a:pPr marL="285750" indent="-285750">
              <a:buFont typeface="Arial" panose="020B0604020202020204" pitchFamily="34" charset="0"/>
              <a:buChar char="•"/>
            </a:pPr>
            <a:endParaRPr lang="en-GB"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69264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93E3164-F7E6-475E-9938-896666D1BCBE}"/>
              </a:ext>
            </a:extLst>
          </p:cNvPr>
          <p:cNvPicPr>
            <a:picLocks noChangeAspect="1"/>
          </p:cNvPicPr>
          <p:nvPr/>
        </p:nvPicPr>
        <p:blipFill>
          <a:blip r:embed="rId2"/>
          <a:stretch>
            <a:fillRect/>
          </a:stretch>
        </p:blipFill>
        <p:spPr>
          <a:xfrm>
            <a:off x="1685437" y="643467"/>
            <a:ext cx="5773124"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8040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6">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8">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25642" y="741074"/>
            <a:ext cx="687472"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10">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12651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12">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826041" y="-81546"/>
            <a:ext cx="1827638" cy="103274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14">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909679" y="502817"/>
            <a:ext cx="645368"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16">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6567" y="6115501"/>
            <a:ext cx="1120885"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DD2127F-2633-40B3-8808-C7320B754E6B}"/>
              </a:ext>
            </a:extLst>
          </p:cNvPr>
          <p:cNvPicPr>
            <a:picLocks noChangeAspect="1"/>
          </p:cNvPicPr>
          <p:nvPr/>
        </p:nvPicPr>
        <p:blipFill rotWithShape="1">
          <a:blip r:embed="rId2"/>
          <a:srcRect r="2003" b="-2"/>
          <a:stretch/>
        </p:blipFill>
        <p:spPr>
          <a:xfrm>
            <a:off x="482600" y="643467"/>
            <a:ext cx="8178799" cy="5571065"/>
          </a:xfrm>
          <a:prstGeom prst="rect">
            <a:avLst/>
          </a:prstGeom>
          <a:ln>
            <a:noFill/>
          </a:ln>
        </p:spPr>
      </p:pic>
      <p:sp>
        <p:nvSpPr>
          <p:cNvPr id="27" name="Isosceles Triangle 18">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5472" y="6453143"/>
            <a:ext cx="611178"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519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16B2DA-8F0B-4624-B677-7A71BEA2F4E2}"/>
              </a:ext>
            </a:extLst>
          </p:cNvPr>
          <p:cNvSpPr txBox="1"/>
          <p:nvPr/>
        </p:nvSpPr>
        <p:spPr>
          <a:xfrm>
            <a:off x="1203159" y="1982804"/>
            <a:ext cx="7141945" cy="2062103"/>
          </a:xfrm>
          <a:prstGeom prst="rect">
            <a:avLst/>
          </a:prstGeom>
          <a:noFill/>
        </p:spPr>
        <p:txBody>
          <a:bodyPr wrap="square" rtlCol="0">
            <a:spAutoFit/>
          </a:bodyPr>
          <a:lstStyle/>
          <a:p>
            <a:r>
              <a:rPr lang="en-GB" sz="1600" b="1" dirty="0">
                <a:latin typeface="Verdana" panose="020B0604030504040204" pitchFamily="34" charset="0"/>
                <a:ea typeface="Verdana" panose="020B0604030504040204" pitchFamily="34" charset="0"/>
              </a:rPr>
              <a:t>Change for Good (up to 30 sessions)</a:t>
            </a:r>
          </a:p>
          <a:p>
            <a:r>
              <a:rPr lang="en-GB" sz="1600" dirty="0">
                <a:latin typeface="Verdana" panose="020B0604030504040204" pitchFamily="34" charset="0"/>
                <a:ea typeface="Verdana" panose="020B0604030504040204" pitchFamily="34" charset="0"/>
              </a:rPr>
              <a:t>- Manualised treatment programme for young people (without learning difficulties) aged 12 to 18 years old, who are displaying harmful sexual behaviour.</a:t>
            </a:r>
          </a:p>
          <a:p>
            <a:endParaRPr lang="en-GB" sz="1600" dirty="0">
              <a:latin typeface="Verdana" panose="020B0604030504040204" pitchFamily="34" charset="0"/>
              <a:ea typeface="Verdana" panose="020B0604030504040204" pitchFamily="34" charset="0"/>
            </a:endParaRPr>
          </a:p>
          <a:p>
            <a:r>
              <a:rPr lang="en-GB" sz="1600" b="1" dirty="0">
                <a:latin typeface="Verdana" panose="020B0604030504040204" pitchFamily="34" charset="0"/>
                <a:ea typeface="Verdana" panose="020B0604030504040204" pitchFamily="34" charset="0"/>
              </a:rPr>
              <a:t>Good Way Model (tailored to YP)</a:t>
            </a:r>
          </a:p>
          <a:p>
            <a:r>
              <a:rPr lang="en-GB" sz="1600" dirty="0">
                <a:latin typeface="Verdana" panose="020B0604030504040204" pitchFamily="34" charset="0"/>
                <a:ea typeface="Verdana" panose="020B0604030504040204" pitchFamily="34" charset="0"/>
              </a:rPr>
              <a:t>- Young people who have mild to moderate intellectual or</a:t>
            </a:r>
          </a:p>
          <a:p>
            <a:r>
              <a:rPr lang="en-GB" sz="1600" dirty="0">
                <a:latin typeface="Verdana" panose="020B0604030504040204" pitchFamily="34" charset="0"/>
                <a:ea typeface="Verdana" panose="020B0604030504040204" pitchFamily="34" charset="0"/>
              </a:rPr>
              <a:t>learning difficulties, who also display harmful sexual behaviour. </a:t>
            </a:r>
          </a:p>
        </p:txBody>
      </p:sp>
      <p:sp>
        <p:nvSpPr>
          <p:cNvPr id="3" name="TextBox 2">
            <a:extLst>
              <a:ext uri="{FF2B5EF4-FFF2-40B4-BE49-F238E27FC236}">
                <a16:creationId xmlns:a16="http://schemas.microsoft.com/office/drawing/2014/main" id="{31BE4E7D-F82F-4962-86DC-E3E7E0D346BA}"/>
              </a:ext>
            </a:extLst>
          </p:cNvPr>
          <p:cNvSpPr txBox="1"/>
          <p:nvPr/>
        </p:nvSpPr>
        <p:spPr>
          <a:xfrm>
            <a:off x="346509" y="1126156"/>
            <a:ext cx="5524902" cy="461665"/>
          </a:xfrm>
          <a:prstGeom prst="rect">
            <a:avLst/>
          </a:prstGeom>
          <a:noFill/>
        </p:spPr>
        <p:txBody>
          <a:bodyPr wrap="square" rtlCol="0">
            <a:spAutoFit/>
          </a:bodyPr>
          <a:lstStyle/>
          <a:p>
            <a:r>
              <a:rPr lang="en-GB" sz="2400" b="1" dirty="0">
                <a:solidFill>
                  <a:srgbClr val="00B050"/>
                </a:solidFill>
                <a:latin typeface="Verdana" panose="020B0604030504040204" pitchFamily="34" charset="0"/>
                <a:ea typeface="Verdana" panose="020B0604030504040204" pitchFamily="34" charset="0"/>
              </a:rPr>
              <a:t>HSB - Interventions</a:t>
            </a:r>
          </a:p>
        </p:txBody>
      </p:sp>
      <p:sp>
        <p:nvSpPr>
          <p:cNvPr id="4" name="TextBox 3">
            <a:extLst>
              <a:ext uri="{FF2B5EF4-FFF2-40B4-BE49-F238E27FC236}">
                <a16:creationId xmlns:a16="http://schemas.microsoft.com/office/drawing/2014/main" id="{F9D25E41-8263-4D01-BCEF-F91A1208686A}"/>
              </a:ext>
            </a:extLst>
          </p:cNvPr>
          <p:cNvSpPr txBox="1"/>
          <p:nvPr/>
        </p:nvSpPr>
        <p:spPr>
          <a:xfrm>
            <a:off x="1203159" y="4563001"/>
            <a:ext cx="7286324" cy="2308324"/>
          </a:xfrm>
          <a:prstGeom prst="rect">
            <a:avLst/>
          </a:prstGeom>
          <a:noFill/>
        </p:spPr>
        <p:txBody>
          <a:bodyPr wrap="square" rtlCol="0">
            <a:spAutoFit/>
          </a:bodyPr>
          <a:lstStyle/>
          <a:p>
            <a:r>
              <a:rPr lang="en-GB" sz="1600" b="1" dirty="0">
                <a:latin typeface="Verdana" panose="020B0604030504040204" pitchFamily="34" charset="0"/>
                <a:ea typeface="Verdana" panose="020B0604030504040204" pitchFamily="34" charset="0"/>
              </a:rPr>
              <a:t>Safe Home (Parent/carer work - up to 15 sessions)</a:t>
            </a:r>
          </a:p>
          <a:p>
            <a:pPr marL="285750" indent="-285750">
              <a:buFont typeface="Arial" panose="020B0604020202020204" pitchFamily="34" charset="0"/>
              <a:buChar char="•"/>
            </a:pPr>
            <a:r>
              <a:rPr lang="en-GB" sz="1600" dirty="0">
                <a:latin typeface="Verdana" panose="020B0604030504040204" pitchFamily="34" charset="0"/>
                <a:ea typeface="Verdana" panose="020B0604030504040204" pitchFamily="34" charset="0"/>
              </a:rPr>
              <a:t>psycho-educative and therapeutic programme for parents/foster carers who have/care for children who have displayed harmful sexual behaviour. </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rPr>
              <a:t>Delivered as part of YP accessing parallel intervention – or standalone intervention.</a:t>
            </a:r>
          </a:p>
          <a:p>
            <a:pPr marL="285750" indent="-285750">
              <a:buFont typeface="Arial" panose="020B0604020202020204" pitchFamily="34" charset="0"/>
              <a:buChar char="•"/>
            </a:pPr>
            <a:endParaRPr lang="en-GB" sz="1600" dirty="0">
              <a:latin typeface="Verdana" panose="020B0604030504040204" pitchFamily="34" charset="0"/>
              <a:ea typeface="Verdana" panose="020B0604030504040204" pitchFamily="34" charset="0"/>
            </a:endParaRPr>
          </a:p>
          <a:p>
            <a:endParaRPr lang="en-GB" sz="1600" b="1" dirty="0">
              <a:latin typeface="Verdana" panose="020B0604030504040204" pitchFamily="34" charset="0"/>
              <a:ea typeface="Verdana" panose="020B0604030504040204" pitchFamily="34" charset="0"/>
            </a:endParaRPr>
          </a:p>
          <a:p>
            <a:endParaRPr lang="en-GB" sz="16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4358595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99CF6887273BD4DA347AEED390FB530" ma:contentTypeVersion="12" ma:contentTypeDescription="Create a new document." ma:contentTypeScope="" ma:versionID="2443d6bcd4a68cb8cad12f412d218b33">
  <xsd:schema xmlns:xsd="http://www.w3.org/2001/XMLSchema" xmlns:xs="http://www.w3.org/2001/XMLSchema" xmlns:p="http://schemas.microsoft.com/office/2006/metadata/properties" xmlns:ns3="26284d20-45bd-4f59-b5c4-fbb9c6a2e9c4" xmlns:ns4="1af08338-83c1-4bcb-abe9-dbc8cd87d986" targetNamespace="http://schemas.microsoft.com/office/2006/metadata/properties" ma:root="true" ma:fieldsID="0382ac0069af9fba1290770e512b3cf4" ns3:_="" ns4:_="">
    <xsd:import namespace="26284d20-45bd-4f59-b5c4-fbb9c6a2e9c4"/>
    <xsd:import namespace="1af08338-83c1-4bcb-abe9-dbc8cd87d98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4:SharedWithUsers" minOccurs="0"/>
                <xsd:element ref="ns4:SharedWithDetails" minOccurs="0"/>
                <xsd:element ref="ns4:SharingHintHash"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284d20-45bd-4f59-b5c4-fbb9c6a2e9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af08338-83c1-4bcb-abe9-dbc8cd87d98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481910-FA4D-4A3C-8E34-1C3C01FEFD53}">
  <ds:schemaRefs>
    <ds:schemaRef ds:uri="http://schemas.microsoft.com/sharepoint/v3/contenttype/forms"/>
  </ds:schemaRefs>
</ds:datastoreItem>
</file>

<file path=customXml/itemProps2.xml><?xml version="1.0" encoding="utf-8"?>
<ds:datastoreItem xmlns:ds="http://schemas.openxmlformats.org/officeDocument/2006/customXml" ds:itemID="{57827072-4495-4FE7-BB08-0C87DB23BE72}">
  <ds:schemaRefs>
    <ds:schemaRef ds:uri="http://schemas.openxmlformats.org/package/2006/metadata/core-properties"/>
    <ds:schemaRef ds:uri="http://purl.org/dc/terms/"/>
    <ds:schemaRef ds:uri="26284d20-45bd-4f59-b5c4-fbb9c6a2e9c4"/>
    <ds:schemaRef ds:uri="http://schemas.microsoft.com/office/infopath/2007/PartnerControls"/>
    <ds:schemaRef ds:uri="http://schemas.microsoft.com/office/2006/documentManagement/types"/>
    <ds:schemaRef ds:uri="http://purl.org/dc/elements/1.1/"/>
    <ds:schemaRef ds:uri="http://schemas.microsoft.com/office/2006/metadata/properties"/>
    <ds:schemaRef ds:uri="1af08338-83c1-4bcb-abe9-dbc8cd87d986"/>
    <ds:schemaRef ds:uri="http://www.w3.org/XML/1998/namespace"/>
    <ds:schemaRef ds:uri="http://purl.org/dc/dcmitype/"/>
  </ds:schemaRefs>
</ds:datastoreItem>
</file>

<file path=customXml/itemProps3.xml><?xml version="1.0" encoding="utf-8"?>
<ds:datastoreItem xmlns:ds="http://schemas.openxmlformats.org/officeDocument/2006/customXml" ds:itemID="{41649903-4E3B-44AF-8BC2-7DBE462C15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284d20-45bd-4f59-b5c4-fbb9c6a2e9c4"/>
    <ds:schemaRef ds:uri="1af08338-83c1-4bcb-abe9-dbc8cd87d9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1921</TotalTime>
  <Words>2371</Words>
  <Application>Microsoft Office PowerPoint</Application>
  <PresentationFormat>On-screen Show (4:3)</PresentationFormat>
  <Paragraphs>216</Paragraphs>
  <Slides>19</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Moldrich, Chrissan</dc:creator>
  <cp:lastModifiedBy>Hargrave, Paul</cp:lastModifiedBy>
  <cp:revision>71</cp:revision>
  <dcterms:created xsi:type="dcterms:W3CDTF">2019-07-29T13:16:27Z</dcterms:created>
  <dcterms:modified xsi:type="dcterms:W3CDTF">2020-09-18T09:47:02Z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0x010100E99CF6887273BD4DA347AEED390FB530</vt:lpwstr>
  </property>
</Properties>
</file>