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6"/>
  </p:notesMasterIdLst>
  <p:handoutMasterIdLst>
    <p:handoutMasterId r:id="rId17"/>
  </p:handoutMasterIdLst>
  <p:sldIdLst>
    <p:sldId id="256" r:id="rId2"/>
    <p:sldId id="258" r:id="rId3"/>
    <p:sldId id="257" r:id="rId4"/>
    <p:sldId id="260" r:id="rId5"/>
    <p:sldId id="261" r:id="rId6"/>
    <p:sldId id="278" r:id="rId7"/>
    <p:sldId id="266" r:id="rId8"/>
    <p:sldId id="270" r:id="rId9"/>
    <p:sldId id="271" r:id="rId10"/>
    <p:sldId id="274" r:id="rId11"/>
    <p:sldId id="275" r:id="rId12"/>
    <p:sldId id="276" r:id="rId13"/>
    <p:sldId id="277" r:id="rId14"/>
    <p:sldId id="26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clarke" initials="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53" autoAdjust="0"/>
    <p:restoredTop sz="82189" autoAdjust="0"/>
  </p:normalViewPr>
  <p:slideViewPr>
    <p:cSldViewPr snapToGrid="0" snapToObjects="1">
      <p:cViewPr varScale="1">
        <p:scale>
          <a:sx n="59" d="100"/>
          <a:sy n="59" d="100"/>
        </p:scale>
        <p:origin x="888" y="72"/>
      </p:cViewPr>
      <p:guideLst>
        <p:guide orient="horz" pos="2160"/>
        <p:guide pos="2880"/>
      </p:guideLst>
    </p:cSldViewPr>
  </p:slideViewPr>
  <p:outlineViewPr>
    <p:cViewPr>
      <p:scale>
        <a:sx n="33" d="100"/>
        <a:sy n="33" d="100"/>
      </p:scale>
      <p:origin x="3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4C05DEE-10C3-481D-BFB6-F02FE44F1138}" type="datetimeFigureOut">
              <a:rPr lang="en-GB" smtClean="0"/>
              <a:t>17/09/2020</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AF32A2E-8D27-4493-B671-F8E329626A76}" type="slidenum">
              <a:rPr lang="en-GB" smtClean="0"/>
              <a:t>‹#›</a:t>
            </a:fld>
            <a:endParaRPr lang="en-GB"/>
          </a:p>
        </p:txBody>
      </p:sp>
    </p:spTree>
    <p:extLst>
      <p:ext uri="{BB962C8B-B14F-4D97-AF65-F5344CB8AC3E}">
        <p14:creationId xmlns:p14="http://schemas.microsoft.com/office/powerpoint/2010/main" val="29354496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2DEDF6-8136-634A-B89B-181DE8250075}" type="datetimeFigureOut">
              <a:rPr lang="en-US" smtClean="0"/>
              <a:t>9/17/2020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C100E5-B0D2-DA42-A1B3-CDDE665D9C08}" type="slidenum">
              <a:rPr lang="en-US" smtClean="0"/>
              <a:t>‹#›</a:t>
            </a:fld>
            <a:endParaRPr lang="en-US"/>
          </a:p>
        </p:txBody>
      </p:sp>
    </p:spTree>
    <p:extLst>
      <p:ext uri="{BB962C8B-B14F-4D97-AF65-F5344CB8AC3E}">
        <p14:creationId xmlns:p14="http://schemas.microsoft.com/office/powerpoint/2010/main" val="1791238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effectLst/>
            </a:endParaRPr>
          </a:p>
        </p:txBody>
      </p:sp>
      <p:sp>
        <p:nvSpPr>
          <p:cNvPr id="4" name="Slide Number Placeholder 3"/>
          <p:cNvSpPr>
            <a:spLocks noGrp="1"/>
          </p:cNvSpPr>
          <p:nvPr>
            <p:ph type="sldNum" sz="quarter" idx="10"/>
          </p:nvPr>
        </p:nvSpPr>
        <p:spPr/>
        <p:txBody>
          <a:bodyPr/>
          <a:lstStyle/>
          <a:p>
            <a:fld id="{B5C100E5-B0D2-DA42-A1B3-CDDE665D9C08}" type="slidenum">
              <a:rPr lang="en-US" smtClean="0"/>
              <a:t>1</a:t>
            </a:fld>
            <a:endParaRPr lang="en-US"/>
          </a:p>
        </p:txBody>
      </p:sp>
    </p:spTree>
    <p:extLst>
      <p:ext uri="{BB962C8B-B14F-4D97-AF65-F5344CB8AC3E}">
        <p14:creationId xmlns:p14="http://schemas.microsoft.com/office/powerpoint/2010/main" val="12720995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5C100E5-B0D2-DA42-A1B3-CDDE665D9C08}" type="slidenum">
              <a:rPr lang="en-US" smtClean="0"/>
              <a:t>10</a:t>
            </a:fld>
            <a:endParaRPr lang="en-US"/>
          </a:p>
        </p:txBody>
      </p:sp>
    </p:spTree>
    <p:extLst>
      <p:ext uri="{BB962C8B-B14F-4D97-AF65-F5344CB8AC3E}">
        <p14:creationId xmlns:p14="http://schemas.microsoft.com/office/powerpoint/2010/main" val="23595583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5C100E5-B0D2-DA42-A1B3-CDDE665D9C08}" type="slidenum">
              <a:rPr lang="en-US" smtClean="0"/>
              <a:t>11</a:t>
            </a:fld>
            <a:endParaRPr lang="en-US"/>
          </a:p>
        </p:txBody>
      </p:sp>
    </p:spTree>
    <p:extLst>
      <p:ext uri="{BB962C8B-B14F-4D97-AF65-F5344CB8AC3E}">
        <p14:creationId xmlns:p14="http://schemas.microsoft.com/office/powerpoint/2010/main" val="15479555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5C100E5-B0D2-DA42-A1B3-CDDE665D9C08}" type="slidenum">
              <a:rPr lang="en-US" smtClean="0"/>
              <a:t>12</a:t>
            </a:fld>
            <a:endParaRPr lang="en-US"/>
          </a:p>
        </p:txBody>
      </p:sp>
    </p:spTree>
    <p:extLst>
      <p:ext uri="{BB962C8B-B14F-4D97-AF65-F5344CB8AC3E}">
        <p14:creationId xmlns:p14="http://schemas.microsoft.com/office/powerpoint/2010/main" val="40813868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5C100E5-B0D2-DA42-A1B3-CDDE665D9C08}" type="slidenum">
              <a:rPr lang="en-US" smtClean="0"/>
              <a:t>13</a:t>
            </a:fld>
            <a:endParaRPr lang="en-US"/>
          </a:p>
        </p:txBody>
      </p:sp>
    </p:spTree>
    <p:extLst>
      <p:ext uri="{BB962C8B-B14F-4D97-AF65-F5344CB8AC3E}">
        <p14:creationId xmlns:p14="http://schemas.microsoft.com/office/powerpoint/2010/main" val="24298153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5C100E5-B0D2-DA42-A1B3-CDDE665D9C08}" type="slidenum">
              <a:rPr lang="en-US" smtClean="0"/>
              <a:t>14</a:t>
            </a:fld>
            <a:endParaRPr lang="en-US"/>
          </a:p>
        </p:txBody>
      </p:sp>
    </p:spTree>
    <p:extLst>
      <p:ext uri="{BB962C8B-B14F-4D97-AF65-F5344CB8AC3E}">
        <p14:creationId xmlns:p14="http://schemas.microsoft.com/office/powerpoint/2010/main" val="38088331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a:p>
            <a:endParaRPr lang="en-GB" dirty="0"/>
          </a:p>
          <a:p>
            <a:endParaRPr lang="en-GB" baseline="0" dirty="0"/>
          </a:p>
        </p:txBody>
      </p:sp>
      <p:sp>
        <p:nvSpPr>
          <p:cNvPr id="4" name="Slide Number Placeholder 3"/>
          <p:cNvSpPr>
            <a:spLocks noGrp="1"/>
          </p:cNvSpPr>
          <p:nvPr>
            <p:ph type="sldNum" sz="quarter" idx="10"/>
          </p:nvPr>
        </p:nvSpPr>
        <p:spPr/>
        <p:txBody>
          <a:bodyPr/>
          <a:lstStyle/>
          <a:p>
            <a:fld id="{B5C100E5-B0D2-DA42-A1B3-CDDE665D9C08}" type="slidenum">
              <a:rPr lang="en-US" smtClean="0"/>
              <a:t>2</a:t>
            </a:fld>
            <a:endParaRPr lang="en-US"/>
          </a:p>
        </p:txBody>
      </p:sp>
    </p:spTree>
    <p:extLst>
      <p:ext uri="{BB962C8B-B14F-4D97-AF65-F5344CB8AC3E}">
        <p14:creationId xmlns:p14="http://schemas.microsoft.com/office/powerpoint/2010/main" val="960649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B5C100E5-B0D2-DA42-A1B3-CDDE665D9C08}" type="slidenum">
              <a:rPr lang="en-US" smtClean="0"/>
              <a:t>3</a:t>
            </a:fld>
            <a:endParaRPr lang="en-US"/>
          </a:p>
        </p:txBody>
      </p:sp>
    </p:spTree>
    <p:extLst>
      <p:ext uri="{BB962C8B-B14F-4D97-AF65-F5344CB8AC3E}">
        <p14:creationId xmlns:p14="http://schemas.microsoft.com/office/powerpoint/2010/main" val="19772292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latin typeface="+mn-lt"/>
            </a:endParaRPr>
          </a:p>
        </p:txBody>
      </p:sp>
      <p:sp>
        <p:nvSpPr>
          <p:cNvPr id="4" name="Slide Number Placeholder 3"/>
          <p:cNvSpPr>
            <a:spLocks noGrp="1"/>
          </p:cNvSpPr>
          <p:nvPr>
            <p:ph type="sldNum" sz="quarter" idx="10"/>
          </p:nvPr>
        </p:nvSpPr>
        <p:spPr/>
        <p:txBody>
          <a:bodyPr/>
          <a:lstStyle/>
          <a:p>
            <a:fld id="{B5C100E5-B0D2-DA42-A1B3-CDDE665D9C08}" type="slidenum">
              <a:rPr lang="en-US" smtClean="0"/>
              <a:t>4</a:t>
            </a:fld>
            <a:endParaRPr lang="en-US"/>
          </a:p>
        </p:txBody>
      </p:sp>
    </p:spTree>
    <p:extLst>
      <p:ext uri="{BB962C8B-B14F-4D97-AF65-F5344CB8AC3E}">
        <p14:creationId xmlns:p14="http://schemas.microsoft.com/office/powerpoint/2010/main" val="1187601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B5C100E5-B0D2-DA42-A1B3-CDDE665D9C08}" type="slidenum">
              <a:rPr lang="en-US" smtClean="0"/>
              <a:t>5</a:t>
            </a:fld>
            <a:endParaRPr lang="en-US"/>
          </a:p>
        </p:txBody>
      </p:sp>
    </p:spTree>
    <p:extLst>
      <p:ext uri="{BB962C8B-B14F-4D97-AF65-F5344CB8AC3E}">
        <p14:creationId xmlns:p14="http://schemas.microsoft.com/office/powerpoint/2010/main" val="2243367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5C100E5-B0D2-DA42-A1B3-CDDE665D9C08}" type="slidenum">
              <a:rPr lang="en-US" smtClean="0"/>
              <a:t>6</a:t>
            </a:fld>
            <a:endParaRPr lang="en-US"/>
          </a:p>
        </p:txBody>
      </p:sp>
    </p:spTree>
    <p:extLst>
      <p:ext uri="{BB962C8B-B14F-4D97-AF65-F5344CB8AC3E}">
        <p14:creationId xmlns:p14="http://schemas.microsoft.com/office/powerpoint/2010/main" val="34703673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5C100E5-B0D2-DA42-A1B3-CDDE665D9C08}" type="slidenum">
              <a:rPr lang="en-US" smtClean="0"/>
              <a:t>7</a:t>
            </a:fld>
            <a:endParaRPr lang="en-US"/>
          </a:p>
        </p:txBody>
      </p:sp>
    </p:spTree>
    <p:extLst>
      <p:ext uri="{BB962C8B-B14F-4D97-AF65-F5344CB8AC3E}">
        <p14:creationId xmlns:p14="http://schemas.microsoft.com/office/powerpoint/2010/main" val="19267968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5C100E5-B0D2-DA42-A1B3-CDDE665D9C08}" type="slidenum">
              <a:rPr lang="en-US" smtClean="0"/>
              <a:t>8</a:t>
            </a:fld>
            <a:endParaRPr lang="en-US"/>
          </a:p>
        </p:txBody>
      </p:sp>
    </p:spTree>
    <p:extLst>
      <p:ext uri="{BB962C8B-B14F-4D97-AF65-F5344CB8AC3E}">
        <p14:creationId xmlns:p14="http://schemas.microsoft.com/office/powerpoint/2010/main" val="5460189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5C100E5-B0D2-DA42-A1B3-CDDE665D9C08}" type="slidenum">
              <a:rPr lang="en-US" smtClean="0"/>
              <a:t>9</a:t>
            </a:fld>
            <a:endParaRPr lang="en-US"/>
          </a:p>
        </p:txBody>
      </p:sp>
    </p:spTree>
    <p:extLst>
      <p:ext uri="{BB962C8B-B14F-4D97-AF65-F5344CB8AC3E}">
        <p14:creationId xmlns:p14="http://schemas.microsoft.com/office/powerpoint/2010/main" val="11383350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a:xfrm>
            <a:off x="1"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p:cNvPicPr>
            <a:picLocks noChangeAspect="1"/>
          </p:cNvPicPr>
          <p:nvPr userDrawn="1"/>
        </p:nvPicPr>
        <p:blipFill rotWithShape="1">
          <a:blip r:embed="rId2">
            <a:extLst>
              <a:ext uri="{28A0092B-C50C-407E-A947-70E740481C1C}">
                <a14:useLocalDpi xmlns:a14="http://schemas.microsoft.com/office/drawing/2010/main" val="0"/>
              </a:ext>
            </a:extLst>
          </a:blip>
          <a:srcRect b="9182"/>
          <a:stretch/>
        </p:blipFill>
        <p:spPr>
          <a:xfrm>
            <a:off x="796477" y="1681340"/>
            <a:ext cx="7922042" cy="5176660"/>
          </a:xfrm>
          <a:prstGeom prst="rect">
            <a:avLst/>
          </a:prstGeom>
        </p:spPr>
      </p:pic>
      <p:sp>
        <p:nvSpPr>
          <p:cNvPr id="2" name="Title 1"/>
          <p:cNvSpPr>
            <a:spLocks noGrp="1"/>
          </p:cNvSpPr>
          <p:nvPr>
            <p:ph type="ctrTitle"/>
          </p:nvPr>
        </p:nvSpPr>
        <p:spPr>
          <a:xfrm>
            <a:off x="1075765" y="2823059"/>
            <a:ext cx="5644123" cy="1512690"/>
          </a:xfrm>
        </p:spPr>
        <p:txBody>
          <a:bodyPr anchor="b"/>
          <a:lstStyle>
            <a:lvl1pPr algn="l">
              <a:defRPr sz="48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075765" y="4472273"/>
            <a:ext cx="5644123" cy="724843"/>
          </a:xfrm>
        </p:spPr>
        <p:txBody>
          <a:bodyPr>
            <a:normAutofit/>
          </a:bodyPr>
          <a:lstStyle>
            <a:lvl1pPr marL="0" indent="0" algn="l">
              <a:buNone/>
              <a:defRPr sz="2000" b="1" cap="none"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0"/>
            <a:ext cx="3630706" cy="1690305"/>
          </a:xfrm>
          <a:prstGeom prst="rect">
            <a:avLst/>
          </a:prstGeom>
        </p:spPr>
      </p:pic>
      <p:pic>
        <p:nvPicPr>
          <p:cNvPr id="10" name="Picture 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3497" y="403070"/>
            <a:ext cx="2786903" cy="970095"/>
          </a:xfrm>
          <a:prstGeom prst="rect">
            <a:avLst/>
          </a:prstGeom>
        </p:spPr>
      </p:pic>
      <p:sp>
        <p:nvSpPr>
          <p:cNvPr id="15" name="Date Placeholder 3"/>
          <p:cNvSpPr>
            <a:spLocks noGrp="1"/>
          </p:cNvSpPr>
          <p:nvPr>
            <p:ph type="dt" sz="half" idx="10"/>
          </p:nvPr>
        </p:nvSpPr>
        <p:spPr>
          <a:xfrm>
            <a:off x="1075766" y="5432354"/>
            <a:ext cx="2743200" cy="365125"/>
          </a:xfrm>
          <a:prstGeom prst="rect">
            <a:avLst/>
          </a:prstGeom>
        </p:spPr>
        <p:txBody>
          <a:bodyPr/>
          <a:lstStyle>
            <a:lvl1pPr>
              <a:defRPr sz="1600" b="0">
                <a:solidFill>
                  <a:schemeClr val="bg1"/>
                </a:solidFill>
              </a:defRPr>
            </a:lvl1p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Blan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a:t>Presentation title</a:t>
            </a:r>
          </a:p>
        </p:txBody>
      </p:sp>
      <p:sp>
        <p:nvSpPr>
          <p:cNvPr id="5" name="Slide Number Placeholder 4"/>
          <p:cNvSpPr>
            <a:spLocks noGrp="1"/>
          </p:cNvSpPr>
          <p:nvPr>
            <p:ph type="sldNum" sz="quarter" idx="12"/>
          </p:nvPr>
        </p:nvSpPr>
        <p:spPr/>
        <p:txBody>
          <a:bodyPr/>
          <a:lstStyle/>
          <a:p>
            <a:fld id="{E1C6CFE5-8434-9542-88FD-C45542DBB53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7" name="Rectangle 6"/>
          <p:cNvSpPr/>
          <p:nvPr userDrawn="1"/>
        </p:nvSpPr>
        <p:spPr>
          <a:xfrm>
            <a:off x="1"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3630706" cy="1690305"/>
          </a:xfrm>
          <a:prstGeom prst="rect">
            <a:avLst/>
          </a:prstGeom>
        </p:spPr>
      </p:pic>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13497" y="403070"/>
            <a:ext cx="2786903" cy="970095"/>
          </a:xfrm>
          <a:prstGeom prst="rect">
            <a:avLst/>
          </a:prstGeom>
        </p:spPr>
      </p:pic>
      <p:pic>
        <p:nvPicPr>
          <p:cNvPr id="12" name="Picture 1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259592" y="1467699"/>
            <a:ext cx="5643554" cy="3831005"/>
          </a:xfrm>
          <a:prstGeom prst="rect">
            <a:avLst/>
          </a:prstGeom>
        </p:spPr>
      </p:pic>
      <p:sp>
        <p:nvSpPr>
          <p:cNvPr id="17" name="Content Placeholder 16"/>
          <p:cNvSpPr>
            <a:spLocks noGrp="1"/>
          </p:cNvSpPr>
          <p:nvPr>
            <p:ph sz="quarter" idx="12"/>
          </p:nvPr>
        </p:nvSpPr>
        <p:spPr>
          <a:xfrm>
            <a:off x="2319338" y="6208286"/>
            <a:ext cx="4264025" cy="451288"/>
          </a:xfrm>
        </p:spPr>
        <p:txBody>
          <a:bodyPr>
            <a:normAutofit/>
          </a:bodyPr>
          <a:lstStyle>
            <a:lvl1pPr algn="ctr">
              <a:defRPr sz="1200" b="1" cap="none" baseline="0">
                <a:solidFill>
                  <a:schemeClr val="tx2"/>
                </a:solidFill>
              </a:defRPr>
            </a:lvl1pPr>
          </a:lstStyle>
          <a:p>
            <a:pPr lvl="0"/>
            <a:r>
              <a:rPr lang="en-US" dirty="0"/>
              <a:t>Click to edit Master text styles</a:t>
            </a:r>
          </a:p>
        </p:txBody>
      </p:sp>
      <p:sp>
        <p:nvSpPr>
          <p:cNvPr id="25" name="Content Placeholder 23"/>
          <p:cNvSpPr>
            <a:spLocks noGrp="1"/>
          </p:cNvSpPr>
          <p:nvPr>
            <p:ph sz="quarter" idx="14"/>
          </p:nvPr>
        </p:nvSpPr>
        <p:spPr>
          <a:xfrm>
            <a:off x="2319338" y="3041650"/>
            <a:ext cx="4264025" cy="2175243"/>
          </a:xfrm>
        </p:spPr>
        <p:txBody>
          <a:bodyPr>
            <a:normAutofit/>
          </a:bodyPr>
          <a:lstStyle>
            <a:lvl1pPr algn="ctr">
              <a:defRPr sz="2000">
                <a:solidFill>
                  <a:schemeClr val="bg1"/>
                </a:solidFill>
              </a:defRPr>
            </a:lvl1pPr>
            <a:lvl2pPr algn="ctr">
              <a:defRPr sz="2000">
                <a:solidFill>
                  <a:schemeClr val="bg1"/>
                </a:solidFill>
              </a:defRPr>
            </a:lvl2pPr>
            <a:lvl3pPr algn="ctr">
              <a:defRPr sz="2400"/>
            </a:lvl3pPr>
            <a:lvl4pPr algn="ctr">
              <a:defRPr sz="2000">
                <a:solidFill>
                  <a:schemeClr val="bg1"/>
                </a:solidFill>
              </a:defRPr>
            </a:lvl4pPr>
            <a:lvl5pPr algn="ctr">
              <a:defRPr sz="20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323850" y="1362635"/>
            <a:ext cx="7886700" cy="483225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p>
            <a:r>
              <a:rPr lang="en-US"/>
              <a:t>Presentation title</a:t>
            </a:r>
          </a:p>
        </p:txBody>
      </p:sp>
      <p:sp>
        <p:nvSpPr>
          <p:cNvPr id="6" name="Slide Number Placeholder 5"/>
          <p:cNvSpPr>
            <a:spLocks noGrp="1"/>
          </p:cNvSpPr>
          <p:nvPr>
            <p:ph type="sldNum" sz="quarter" idx="12"/>
          </p:nvPr>
        </p:nvSpPr>
        <p:spPr/>
        <p:txBody>
          <a:bodyPr/>
          <a:lstStyle/>
          <a:p>
            <a:fld id="{E1C6CFE5-8434-9542-88FD-C45542DBB53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Break">
    <p:spTree>
      <p:nvGrpSpPr>
        <p:cNvPr id="1" name=""/>
        <p:cNvGrpSpPr/>
        <p:nvPr/>
      </p:nvGrpSpPr>
      <p:grpSpPr>
        <a:xfrm>
          <a:off x="0" y="0"/>
          <a:ext cx="0" cy="0"/>
          <a:chOff x="0" y="0"/>
          <a:chExt cx="0" cy="0"/>
        </a:xfrm>
      </p:grpSpPr>
      <p:sp>
        <p:nvSpPr>
          <p:cNvPr id="8" name="Rectangle 7"/>
          <p:cNvSpPr/>
          <p:nvPr userDrawn="1"/>
        </p:nvSpPr>
        <p:spPr>
          <a:xfrm>
            <a:off x="1"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0831" y="0"/>
            <a:ext cx="7748016" cy="6858000"/>
          </a:xfrm>
          <a:prstGeom prst="rect">
            <a:avLst/>
          </a:prstGeom>
        </p:spPr>
      </p:pic>
      <p:sp>
        <p:nvSpPr>
          <p:cNvPr id="2" name="Title 1"/>
          <p:cNvSpPr>
            <a:spLocks noGrp="1"/>
          </p:cNvSpPr>
          <p:nvPr>
            <p:ph type="title"/>
          </p:nvPr>
        </p:nvSpPr>
        <p:spPr>
          <a:xfrm>
            <a:off x="1188664" y="2770094"/>
            <a:ext cx="5785877" cy="1792382"/>
          </a:xfrm>
        </p:spPr>
        <p:txBody>
          <a:bodyPr anchor="t"/>
          <a:lstStyle>
            <a:lvl1pPr>
              <a:defRPr sz="4800">
                <a:solidFill>
                  <a:schemeClr val="bg1"/>
                </a:solidFill>
              </a:defRPr>
            </a:lvl1pPr>
          </a:lstStyle>
          <a:p>
            <a:r>
              <a:rPr lang="en-US" dirty="0"/>
              <a:t>Click to edit Master title style</a:t>
            </a:r>
          </a:p>
        </p:txBody>
      </p:sp>
      <p:sp>
        <p:nvSpPr>
          <p:cNvPr id="3" name="Text Placeholder 2"/>
          <p:cNvSpPr>
            <a:spLocks noGrp="1"/>
          </p:cNvSpPr>
          <p:nvPr>
            <p:ph type="body" idx="1" hasCustomPrompt="1"/>
          </p:nvPr>
        </p:nvSpPr>
        <p:spPr>
          <a:xfrm>
            <a:off x="1188664" y="1971773"/>
            <a:ext cx="4844583" cy="385948"/>
          </a:xfrm>
        </p:spPr>
        <p:txBody>
          <a:bodyPr/>
          <a:lstStyle>
            <a:lvl1pPr marL="0" indent="0">
              <a:buNone/>
              <a:defRPr sz="2400" b="1" cap="none" baseline="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Section number</a:t>
            </a:r>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Presentation title</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1C6CFE5-8434-9542-88FD-C45542DBB53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 image + Pull-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323850" y="1362635"/>
            <a:ext cx="4132646" cy="4527176"/>
          </a:xfrm>
        </p:spPr>
        <p:txBody>
          <a:bodyPr/>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1"/>
          </p:nvPr>
        </p:nvSpPr>
        <p:spPr/>
        <p:txBody>
          <a:bodyPr/>
          <a:lstStyle/>
          <a:p>
            <a:r>
              <a:rPr lang="en-US"/>
              <a:t>Presentation title</a:t>
            </a:r>
          </a:p>
        </p:txBody>
      </p:sp>
      <p:sp>
        <p:nvSpPr>
          <p:cNvPr id="7" name="Slide Number Placeholder 6"/>
          <p:cNvSpPr>
            <a:spLocks noGrp="1"/>
          </p:cNvSpPr>
          <p:nvPr>
            <p:ph type="sldNum" sz="quarter" idx="12"/>
          </p:nvPr>
        </p:nvSpPr>
        <p:spPr/>
        <p:txBody>
          <a:bodyPr/>
          <a:lstStyle/>
          <a:p>
            <a:fld id="{E1C6CFE5-8434-9542-88FD-C45542DBB53B}" type="slidenum">
              <a:rPr lang="en-US" smtClean="0"/>
              <a:t>‹#›</a:t>
            </a:fld>
            <a:endParaRPr lang="en-US"/>
          </a:p>
        </p:txBody>
      </p:sp>
      <p:sp>
        <p:nvSpPr>
          <p:cNvPr id="11" name="Picture Placeholder 10"/>
          <p:cNvSpPr>
            <a:spLocks noGrp="1"/>
          </p:cNvSpPr>
          <p:nvPr>
            <p:ph type="pic" sz="quarter" idx="13"/>
          </p:nvPr>
        </p:nvSpPr>
        <p:spPr>
          <a:xfrm>
            <a:off x="4808446" y="1398495"/>
            <a:ext cx="3886200" cy="2214656"/>
          </a:xfrm>
          <a:prstGeom prst="roundRect">
            <a:avLst>
              <a:gd name="adj" fmla="val 11189"/>
            </a:avLst>
          </a:prstGeom>
          <a:ln w="57150">
            <a:solidFill>
              <a:schemeClr val="tx2"/>
            </a:solidFill>
          </a:ln>
        </p:spPr>
        <p:txBody>
          <a:bodyPr/>
          <a:lstStyle>
            <a:lvl1pPr>
              <a:defRPr cap="none" baseline="0"/>
            </a:lvl1pPr>
          </a:lstStyle>
          <a:p>
            <a:endParaRPr lang="en-US" dirty="0"/>
          </a:p>
        </p:txBody>
      </p:sp>
      <p:sp>
        <p:nvSpPr>
          <p:cNvPr id="22" name="Content Placeholder 20"/>
          <p:cNvSpPr>
            <a:spLocks noGrp="1"/>
          </p:cNvSpPr>
          <p:nvPr>
            <p:ph sz="quarter" idx="14"/>
          </p:nvPr>
        </p:nvSpPr>
        <p:spPr>
          <a:xfrm>
            <a:off x="4808538" y="4085948"/>
            <a:ext cx="3886200" cy="1803863"/>
          </a:xfrm>
          <a:prstGeom prst="roundRect">
            <a:avLst>
              <a:gd name="adj" fmla="val 11865"/>
            </a:avLst>
          </a:prstGeom>
          <a:solidFill>
            <a:schemeClr val="accent1"/>
          </a:solidFill>
          <a:ln w="57150">
            <a:solidFill>
              <a:schemeClr val="tx2"/>
            </a:solidFill>
          </a:ln>
        </p:spPr>
        <p:txBody>
          <a:bodyPr/>
          <a:lstStyle>
            <a:lvl1pPr>
              <a:defRPr>
                <a:solidFill>
                  <a:schemeClr val="bg1"/>
                </a:solidFill>
              </a:defRPr>
            </a:lvl1pPr>
            <a:lvl2pPr>
              <a:defRPr>
                <a:solidFill>
                  <a:schemeClr val="bg1"/>
                </a:solidFill>
              </a:defRPr>
            </a:lvl2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323850" y="1362635"/>
            <a:ext cx="4132646" cy="4527176"/>
          </a:xfrm>
        </p:spPr>
        <p:txBody>
          <a:bodyPr/>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1"/>
          </p:nvPr>
        </p:nvSpPr>
        <p:spPr/>
        <p:txBody>
          <a:bodyPr/>
          <a:lstStyle/>
          <a:p>
            <a:r>
              <a:rPr lang="en-US"/>
              <a:t>Presentation title</a:t>
            </a:r>
          </a:p>
        </p:txBody>
      </p:sp>
      <p:sp>
        <p:nvSpPr>
          <p:cNvPr id="7" name="Slide Number Placeholder 6"/>
          <p:cNvSpPr>
            <a:spLocks noGrp="1"/>
          </p:cNvSpPr>
          <p:nvPr>
            <p:ph type="sldNum" sz="quarter" idx="12"/>
          </p:nvPr>
        </p:nvSpPr>
        <p:spPr/>
        <p:txBody>
          <a:bodyPr/>
          <a:lstStyle/>
          <a:p>
            <a:fld id="{E1C6CFE5-8434-9542-88FD-C45542DBB53B}" type="slidenum">
              <a:rPr lang="en-US" smtClean="0"/>
              <a:t>‹#›</a:t>
            </a:fld>
            <a:endParaRPr lang="en-US"/>
          </a:p>
        </p:txBody>
      </p:sp>
      <p:sp>
        <p:nvSpPr>
          <p:cNvPr id="11" name="Picture Placeholder 10"/>
          <p:cNvSpPr>
            <a:spLocks noGrp="1"/>
          </p:cNvSpPr>
          <p:nvPr>
            <p:ph type="pic" sz="quarter" idx="13"/>
          </p:nvPr>
        </p:nvSpPr>
        <p:spPr>
          <a:xfrm>
            <a:off x="4808446" y="1398495"/>
            <a:ext cx="3886200" cy="4491316"/>
          </a:xfrm>
          <a:prstGeom prst="roundRect">
            <a:avLst>
              <a:gd name="adj" fmla="val 7729"/>
            </a:avLst>
          </a:prstGeom>
          <a:ln w="57150">
            <a:solidFill>
              <a:schemeClr val="tx2"/>
            </a:solidFill>
          </a:ln>
        </p:spPr>
        <p:txBody>
          <a:bodyPr/>
          <a:lstStyle>
            <a:lvl1pPr>
              <a:defRPr cap="none" baseline="0"/>
            </a:lvl1p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ree pull-out text box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6" name="Footer Placeholder 5"/>
          <p:cNvSpPr>
            <a:spLocks noGrp="1"/>
          </p:cNvSpPr>
          <p:nvPr>
            <p:ph type="ftr" sz="quarter" idx="11"/>
          </p:nvPr>
        </p:nvSpPr>
        <p:spPr/>
        <p:txBody>
          <a:bodyPr/>
          <a:lstStyle/>
          <a:p>
            <a:r>
              <a:rPr lang="en-US"/>
              <a:t>Presentation title</a:t>
            </a:r>
          </a:p>
        </p:txBody>
      </p:sp>
      <p:sp>
        <p:nvSpPr>
          <p:cNvPr id="7" name="Slide Number Placeholder 6"/>
          <p:cNvSpPr>
            <a:spLocks noGrp="1"/>
          </p:cNvSpPr>
          <p:nvPr>
            <p:ph type="sldNum" sz="quarter" idx="12"/>
          </p:nvPr>
        </p:nvSpPr>
        <p:spPr/>
        <p:txBody>
          <a:bodyPr/>
          <a:lstStyle/>
          <a:p>
            <a:fld id="{E1C6CFE5-8434-9542-88FD-C45542DBB53B}" type="slidenum">
              <a:rPr lang="en-US" smtClean="0"/>
              <a:t>‹#›</a:t>
            </a:fld>
            <a:endParaRPr lang="en-US"/>
          </a:p>
        </p:txBody>
      </p:sp>
      <p:sp>
        <p:nvSpPr>
          <p:cNvPr id="15" name="Content Placeholder 3"/>
          <p:cNvSpPr>
            <a:spLocks noGrp="1"/>
          </p:cNvSpPr>
          <p:nvPr>
            <p:ph sz="half" idx="16"/>
          </p:nvPr>
        </p:nvSpPr>
        <p:spPr>
          <a:xfrm>
            <a:off x="441517" y="1828801"/>
            <a:ext cx="2570626" cy="3724184"/>
          </a:xfrm>
          <a:prstGeom prst="roundRect">
            <a:avLst>
              <a:gd name="adj" fmla="val 10219"/>
            </a:avLst>
          </a:prstGeom>
          <a:solidFill>
            <a:schemeClr val="accent1"/>
          </a:solidFill>
          <a:ln w="57150">
            <a:solidFill>
              <a:schemeClr val="tx2"/>
            </a:solidFill>
          </a:ln>
        </p:spPr>
        <p:txBody>
          <a:bodyPr lIns="108000" tIns="72000" rIns="108000" bIns="72000">
            <a:noAutofit/>
          </a:bodyPr>
          <a:lstStyle>
            <a:lvl1pPr>
              <a:defRPr sz="1600" cap="none" baseline="0">
                <a:solidFill>
                  <a:schemeClr val="bg1"/>
                </a:solidFill>
              </a:defRPr>
            </a:lvl1pPr>
            <a:lvl2pPr>
              <a:defRPr>
                <a:solidFill>
                  <a:schemeClr val="bg1"/>
                </a:solidFill>
              </a:defRPr>
            </a:lvl2pPr>
            <a:lvl3pPr>
              <a:defRPr>
                <a:solidFill>
                  <a:schemeClr val="tx2"/>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3"/>
          <p:cNvSpPr>
            <a:spLocks noGrp="1"/>
          </p:cNvSpPr>
          <p:nvPr>
            <p:ph sz="half" idx="17"/>
          </p:nvPr>
        </p:nvSpPr>
        <p:spPr>
          <a:xfrm>
            <a:off x="3283328" y="1828801"/>
            <a:ext cx="2570626" cy="3724184"/>
          </a:xfrm>
          <a:prstGeom prst="roundRect">
            <a:avLst>
              <a:gd name="adj" fmla="val 10219"/>
            </a:avLst>
          </a:prstGeom>
          <a:solidFill>
            <a:schemeClr val="accent1"/>
          </a:solidFill>
          <a:ln w="57150">
            <a:solidFill>
              <a:schemeClr val="tx2"/>
            </a:solidFill>
          </a:ln>
        </p:spPr>
        <p:txBody>
          <a:bodyPr lIns="108000" tIns="72000" rIns="108000" bIns="72000">
            <a:noAutofit/>
          </a:bodyPr>
          <a:lstStyle>
            <a:lvl1pPr>
              <a:defRPr sz="1600" cap="none" baseline="0">
                <a:solidFill>
                  <a:schemeClr val="bg1"/>
                </a:solidFill>
              </a:defRPr>
            </a:lvl1pPr>
            <a:lvl2pPr>
              <a:defRPr>
                <a:solidFill>
                  <a:schemeClr val="bg1"/>
                </a:solidFill>
              </a:defRPr>
            </a:lvl2pPr>
            <a:lvl3pPr>
              <a:defRPr>
                <a:solidFill>
                  <a:schemeClr val="tx2"/>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3"/>
          <p:cNvSpPr>
            <a:spLocks noGrp="1"/>
          </p:cNvSpPr>
          <p:nvPr>
            <p:ph sz="half" idx="18"/>
          </p:nvPr>
        </p:nvSpPr>
        <p:spPr>
          <a:xfrm>
            <a:off x="6125139" y="1828801"/>
            <a:ext cx="2570626" cy="3724184"/>
          </a:xfrm>
          <a:prstGeom prst="roundRect">
            <a:avLst>
              <a:gd name="adj" fmla="val 10219"/>
            </a:avLst>
          </a:prstGeom>
          <a:solidFill>
            <a:schemeClr val="accent1"/>
          </a:solidFill>
          <a:ln w="57150">
            <a:solidFill>
              <a:schemeClr val="tx2"/>
            </a:solidFill>
          </a:ln>
        </p:spPr>
        <p:txBody>
          <a:bodyPr lIns="108000" tIns="72000" rIns="108000" bIns="72000">
            <a:noAutofit/>
          </a:bodyPr>
          <a:lstStyle>
            <a:lvl1pPr>
              <a:defRPr sz="1600" cap="none" baseline="0">
                <a:solidFill>
                  <a:schemeClr val="bg1"/>
                </a:solidFill>
              </a:defRPr>
            </a:lvl1pPr>
            <a:lvl2pPr>
              <a:defRPr>
                <a:solidFill>
                  <a:schemeClr val="bg1"/>
                </a:solidFill>
              </a:defRPr>
            </a:lvl2pPr>
            <a:lvl3pPr>
              <a:defRPr>
                <a:solidFill>
                  <a:schemeClr val="tx2"/>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6" name="Footer Placeholder 5"/>
          <p:cNvSpPr>
            <a:spLocks noGrp="1"/>
          </p:cNvSpPr>
          <p:nvPr>
            <p:ph type="ftr" sz="quarter" idx="11"/>
          </p:nvPr>
        </p:nvSpPr>
        <p:spPr/>
        <p:txBody>
          <a:bodyPr/>
          <a:lstStyle/>
          <a:p>
            <a:r>
              <a:rPr lang="en-US"/>
              <a:t>Presentation title</a:t>
            </a:r>
          </a:p>
        </p:txBody>
      </p:sp>
      <p:sp>
        <p:nvSpPr>
          <p:cNvPr id="7" name="Slide Number Placeholder 6"/>
          <p:cNvSpPr>
            <a:spLocks noGrp="1"/>
          </p:cNvSpPr>
          <p:nvPr>
            <p:ph type="sldNum" sz="quarter" idx="12"/>
          </p:nvPr>
        </p:nvSpPr>
        <p:spPr/>
        <p:txBody>
          <a:bodyPr/>
          <a:lstStyle/>
          <a:p>
            <a:fld id="{E1C6CFE5-8434-9542-88FD-C45542DBB53B}" type="slidenum">
              <a:rPr lang="en-US" smtClean="0"/>
              <a:t>‹#›</a:t>
            </a:fld>
            <a:endParaRPr lang="en-US"/>
          </a:p>
        </p:txBody>
      </p:sp>
      <p:sp>
        <p:nvSpPr>
          <p:cNvPr id="10" name="Content Placeholder 3"/>
          <p:cNvSpPr>
            <a:spLocks noGrp="1"/>
          </p:cNvSpPr>
          <p:nvPr>
            <p:ph sz="half" idx="16"/>
          </p:nvPr>
        </p:nvSpPr>
        <p:spPr>
          <a:xfrm>
            <a:off x="441517" y="1577789"/>
            <a:ext cx="2570626" cy="4195379"/>
          </a:xfrm>
          <a:prstGeom prst="roundRect">
            <a:avLst>
              <a:gd name="adj" fmla="val 10219"/>
            </a:avLst>
          </a:prstGeom>
          <a:noFill/>
          <a:ln w="57150">
            <a:solidFill>
              <a:schemeClr val="tx2"/>
            </a:solidFill>
          </a:ln>
        </p:spPr>
        <p:txBody>
          <a:bodyPr lIns="108000" tIns="72000" rIns="108000" bIns="72000">
            <a:noAutofit/>
          </a:bodyPr>
          <a:lstStyle>
            <a:lvl1pPr>
              <a:defRPr sz="1600">
                <a:solidFill>
                  <a:schemeClr val="accent1"/>
                </a:solidFill>
              </a:defRPr>
            </a:lvl1pPr>
            <a:lvl2pPr>
              <a:defRPr>
                <a:solidFill>
                  <a:schemeClr val="accent1"/>
                </a:solidFill>
              </a:defRPr>
            </a:lvl2pPr>
            <a:lvl3pPr>
              <a:defRPr>
                <a:solidFill>
                  <a:schemeClr val="tx2"/>
                </a:solidFill>
              </a:defRPr>
            </a:lvl3pPr>
            <a:lvl4pPr>
              <a:defRPr>
                <a:solidFill>
                  <a:schemeClr val="accent1"/>
                </a:solidFill>
              </a:defRPr>
            </a:lvl4pPr>
            <a:lvl5pPr>
              <a:defRPr>
                <a:solidFill>
                  <a:schemeClr val="accent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hart Placeholder 4"/>
          <p:cNvSpPr>
            <a:spLocks noGrp="1"/>
          </p:cNvSpPr>
          <p:nvPr>
            <p:ph type="chart" sz="quarter" idx="17"/>
          </p:nvPr>
        </p:nvSpPr>
        <p:spPr>
          <a:xfrm>
            <a:off x="3514725" y="1577789"/>
            <a:ext cx="5118100" cy="4195482"/>
          </a:xfrm>
          <a:prstGeom prst="roundRect">
            <a:avLst>
              <a:gd name="adj" fmla="val 6316"/>
            </a:avLst>
          </a:prstGeom>
          <a:ln w="57150">
            <a:solidFill>
              <a:schemeClr val="tx2"/>
            </a:solidFill>
          </a:ln>
        </p:spPr>
        <p:txBody>
          <a:bodyPr/>
          <a:lstStyle>
            <a:lvl1pPr>
              <a:defRPr cap="none" baseline="0"/>
            </a:lvl1p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hart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6" name="Footer Placeholder 5"/>
          <p:cNvSpPr>
            <a:spLocks noGrp="1"/>
          </p:cNvSpPr>
          <p:nvPr>
            <p:ph type="ftr" sz="quarter" idx="11"/>
          </p:nvPr>
        </p:nvSpPr>
        <p:spPr/>
        <p:txBody>
          <a:bodyPr/>
          <a:lstStyle/>
          <a:p>
            <a:r>
              <a:rPr lang="en-US"/>
              <a:t>Presentation title</a:t>
            </a:r>
          </a:p>
        </p:txBody>
      </p:sp>
      <p:sp>
        <p:nvSpPr>
          <p:cNvPr id="7" name="Slide Number Placeholder 6"/>
          <p:cNvSpPr>
            <a:spLocks noGrp="1"/>
          </p:cNvSpPr>
          <p:nvPr>
            <p:ph type="sldNum" sz="quarter" idx="12"/>
          </p:nvPr>
        </p:nvSpPr>
        <p:spPr/>
        <p:txBody>
          <a:bodyPr/>
          <a:lstStyle/>
          <a:p>
            <a:fld id="{E1C6CFE5-8434-9542-88FD-C45542DBB53B}" type="slidenum">
              <a:rPr lang="en-US" smtClean="0"/>
              <a:t>‹#›</a:t>
            </a:fld>
            <a:endParaRPr lang="en-US"/>
          </a:p>
        </p:txBody>
      </p:sp>
      <p:sp>
        <p:nvSpPr>
          <p:cNvPr id="8" name="Chart Placeholder 4"/>
          <p:cNvSpPr>
            <a:spLocks noGrp="1"/>
          </p:cNvSpPr>
          <p:nvPr>
            <p:ph type="chart" sz="quarter" idx="17"/>
          </p:nvPr>
        </p:nvSpPr>
        <p:spPr>
          <a:xfrm>
            <a:off x="441517" y="1918349"/>
            <a:ext cx="8191308" cy="4195482"/>
          </a:xfrm>
          <a:prstGeom prst="roundRect">
            <a:avLst>
              <a:gd name="adj" fmla="val 6316"/>
            </a:avLst>
          </a:prstGeom>
          <a:ln w="57150">
            <a:solidFill>
              <a:schemeClr val="tx2"/>
            </a:solidFill>
          </a:ln>
        </p:spPr>
        <p:txBody>
          <a:bodyPr/>
          <a:lstStyle>
            <a:lvl1pPr>
              <a:defRPr cap="none" baseline="0"/>
            </a:lvl1pPr>
          </a:lstStyle>
          <a:p>
            <a:endParaRPr lang="en-US" dirty="0"/>
          </a:p>
        </p:txBody>
      </p:sp>
      <p:sp>
        <p:nvSpPr>
          <p:cNvPr id="12" name="Content Placeholder 10"/>
          <p:cNvSpPr>
            <a:spLocks noGrp="1"/>
          </p:cNvSpPr>
          <p:nvPr>
            <p:ph sz="quarter" idx="19"/>
          </p:nvPr>
        </p:nvSpPr>
        <p:spPr>
          <a:xfrm>
            <a:off x="323850" y="1344613"/>
            <a:ext cx="8191500" cy="4035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6" name="Footer Placeholder 5"/>
          <p:cNvSpPr>
            <a:spLocks noGrp="1"/>
          </p:cNvSpPr>
          <p:nvPr>
            <p:ph type="ftr" sz="quarter" idx="11"/>
          </p:nvPr>
        </p:nvSpPr>
        <p:spPr/>
        <p:txBody>
          <a:bodyPr/>
          <a:lstStyle/>
          <a:p>
            <a:r>
              <a:rPr lang="en-US"/>
              <a:t>Presentation title</a:t>
            </a:r>
          </a:p>
        </p:txBody>
      </p:sp>
      <p:sp>
        <p:nvSpPr>
          <p:cNvPr id="7" name="Slide Number Placeholder 6"/>
          <p:cNvSpPr>
            <a:spLocks noGrp="1"/>
          </p:cNvSpPr>
          <p:nvPr>
            <p:ph type="sldNum" sz="quarter" idx="12"/>
          </p:nvPr>
        </p:nvSpPr>
        <p:spPr/>
        <p:txBody>
          <a:bodyPr/>
          <a:lstStyle/>
          <a:p>
            <a:fld id="{E1C6CFE5-8434-9542-88FD-C45542DBB53B}" type="slidenum">
              <a:rPr lang="en-US" smtClean="0"/>
              <a:t>‹#›</a:t>
            </a:fld>
            <a:endParaRPr lang="en-US"/>
          </a:p>
        </p:txBody>
      </p:sp>
      <p:sp>
        <p:nvSpPr>
          <p:cNvPr id="9" name="Table Placeholder 4"/>
          <p:cNvSpPr>
            <a:spLocks noGrp="1"/>
          </p:cNvSpPr>
          <p:nvPr>
            <p:ph type="tbl" sz="quarter" idx="19"/>
          </p:nvPr>
        </p:nvSpPr>
        <p:spPr>
          <a:xfrm>
            <a:off x="413886" y="1917700"/>
            <a:ext cx="8268101" cy="4195763"/>
          </a:xfrm>
        </p:spPr>
        <p:txBody>
          <a:bodyPr/>
          <a:lstStyle/>
          <a:p>
            <a:endParaRPr lang="en-US"/>
          </a:p>
        </p:txBody>
      </p:sp>
      <p:sp>
        <p:nvSpPr>
          <p:cNvPr id="12" name="Content Placeholder 10"/>
          <p:cNvSpPr>
            <a:spLocks noGrp="1"/>
          </p:cNvSpPr>
          <p:nvPr>
            <p:ph sz="quarter" idx="20"/>
          </p:nvPr>
        </p:nvSpPr>
        <p:spPr>
          <a:xfrm>
            <a:off x="323850" y="1344613"/>
            <a:ext cx="8191500" cy="4035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13">
            <a:extLst>
              <a:ext uri="{28A0092B-C50C-407E-A947-70E740481C1C}">
                <a14:useLocalDpi xmlns:a14="http://schemas.microsoft.com/office/drawing/2010/main" val="0"/>
              </a:ext>
            </a:extLst>
          </a:blip>
          <a:srcRect t="10320"/>
          <a:stretch/>
        </p:blipFill>
        <p:spPr>
          <a:xfrm>
            <a:off x="-1" y="0"/>
            <a:ext cx="8745415" cy="950820"/>
          </a:xfrm>
          <a:prstGeom prst="rect">
            <a:avLst/>
          </a:prstGeom>
        </p:spPr>
      </p:pic>
      <p:sp>
        <p:nvSpPr>
          <p:cNvPr id="2" name="Title Placeholder 1"/>
          <p:cNvSpPr>
            <a:spLocks noGrp="1"/>
          </p:cNvSpPr>
          <p:nvPr>
            <p:ph type="title"/>
          </p:nvPr>
        </p:nvSpPr>
        <p:spPr>
          <a:xfrm>
            <a:off x="323850" y="255710"/>
            <a:ext cx="7886700" cy="478936"/>
          </a:xfrm>
          <a:prstGeom prst="rect">
            <a:avLst/>
          </a:prstGeom>
        </p:spPr>
        <p:txBody>
          <a:bodyPr vert="horz" lIns="91440" tIns="45720" rIns="91440" bIns="45720" rtlCol="0" anchor="t">
            <a:noAutofit/>
          </a:bodyPr>
          <a:lstStyle/>
          <a:p>
            <a:r>
              <a:rPr lang="en-US" dirty="0"/>
              <a:t>Click to edit Master title style</a:t>
            </a:r>
          </a:p>
        </p:txBody>
      </p:sp>
      <p:sp>
        <p:nvSpPr>
          <p:cNvPr id="3" name="Text Placeholder 2"/>
          <p:cNvSpPr>
            <a:spLocks noGrp="1"/>
          </p:cNvSpPr>
          <p:nvPr>
            <p:ph type="body" idx="1"/>
          </p:nvPr>
        </p:nvSpPr>
        <p:spPr>
          <a:xfrm>
            <a:off x="323850" y="1344706"/>
            <a:ext cx="7886700" cy="483225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09452" y="6356351"/>
            <a:ext cx="3086100" cy="365125"/>
          </a:xfrm>
          <a:prstGeom prst="rect">
            <a:avLst/>
          </a:prstGeom>
        </p:spPr>
        <p:txBody>
          <a:bodyPr vert="horz" lIns="91440" tIns="45720" rIns="91440" bIns="45720" rtlCol="0" anchor="ctr"/>
          <a:lstStyle>
            <a:lvl1pPr algn="l">
              <a:defRPr sz="1200">
                <a:solidFill>
                  <a:schemeClr val="accent1"/>
                </a:solidFill>
              </a:defRPr>
            </a:lvl1pPr>
          </a:lstStyle>
          <a:p>
            <a:r>
              <a:rPr lang="en-US"/>
              <a:t>Presentation title</a:t>
            </a:r>
            <a:endParaRPr lang="en-US" dirty="0"/>
          </a:p>
        </p:txBody>
      </p:sp>
      <p:sp>
        <p:nvSpPr>
          <p:cNvPr id="6" name="Slide Number Placeholder 5"/>
          <p:cNvSpPr>
            <a:spLocks noGrp="1"/>
          </p:cNvSpPr>
          <p:nvPr>
            <p:ph type="sldNum" sz="quarter" idx="4"/>
          </p:nvPr>
        </p:nvSpPr>
        <p:spPr>
          <a:xfrm>
            <a:off x="323850" y="6356351"/>
            <a:ext cx="375397" cy="365125"/>
          </a:xfrm>
          <a:prstGeom prst="rect">
            <a:avLst/>
          </a:prstGeom>
        </p:spPr>
        <p:txBody>
          <a:bodyPr vert="horz" lIns="91440" tIns="45720" rIns="91440" bIns="45720" rtlCol="0" anchor="ctr"/>
          <a:lstStyle>
            <a:lvl1pPr algn="l">
              <a:defRPr sz="1200">
                <a:solidFill>
                  <a:schemeClr val="accent1"/>
                </a:solidFill>
              </a:defRPr>
            </a:lvl1pPr>
          </a:lstStyle>
          <a:p>
            <a:fld id="{E1C6CFE5-8434-9542-88FD-C45542DBB53B}" type="slidenum">
              <a:rPr lang="en-US" smtClean="0"/>
              <a:pPr/>
              <a:t>‹#›</a:t>
            </a:fld>
            <a:endParaRPr lang="en-US" dirty="0"/>
          </a:p>
        </p:txBody>
      </p:sp>
    </p:spTree>
    <p:extLst>
      <p:ext uri="{BB962C8B-B14F-4D97-AF65-F5344CB8AC3E}">
        <p14:creationId xmlns:p14="http://schemas.microsoft.com/office/powerpoint/2010/main" val="11214504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0" r:id="rId5"/>
    <p:sldLayoutId id="2147483671" r:id="rId6"/>
    <p:sldLayoutId id="2147483672" r:id="rId7"/>
    <p:sldLayoutId id="2147483673" r:id="rId8"/>
    <p:sldLayoutId id="2147483675" r:id="rId9"/>
    <p:sldLayoutId id="2147483666" r:id="rId10"/>
    <p:sldLayoutId id="2147483674" r:id="rId11"/>
  </p:sldLayoutIdLst>
  <p:hf hdr="0" dt="0"/>
  <p:txStyles>
    <p:titleStyle>
      <a:lvl1pPr algn="l" defTabSz="914400" rtl="0" eaLnBrk="1" latinLnBrk="0" hangingPunct="1">
        <a:lnSpc>
          <a:spcPct val="90000"/>
        </a:lnSpc>
        <a:spcBef>
          <a:spcPct val="0"/>
        </a:spcBef>
        <a:buNone/>
        <a:defRPr sz="3200" b="1" kern="1200">
          <a:solidFill>
            <a:schemeClr val="accent1"/>
          </a:solidFill>
          <a:latin typeface="+mn-lt"/>
          <a:ea typeface="+mj-ea"/>
          <a:cs typeface="+mj-cs"/>
        </a:defRPr>
      </a:lvl1pPr>
    </p:titleStyle>
    <p:bodyStyle>
      <a:lvl1pPr marL="0" indent="0" algn="l" defTabSz="914400" rtl="0" eaLnBrk="1" latinLnBrk="0" hangingPunct="1">
        <a:lnSpc>
          <a:spcPct val="100000"/>
        </a:lnSpc>
        <a:spcBef>
          <a:spcPts val="600"/>
        </a:spcBef>
        <a:spcAft>
          <a:spcPts val="600"/>
        </a:spcAft>
        <a:buFont typeface="Arial" panose="020B0604020202020204" pitchFamily="34" charset="0"/>
        <a:buNone/>
        <a:defRPr sz="1600" b="0" kern="1200" cap="none" baseline="0">
          <a:solidFill>
            <a:schemeClr val="accent1"/>
          </a:solidFill>
          <a:latin typeface="+mn-lt"/>
          <a:ea typeface="+mn-ea"/>
          <a:cs typeface="+mn-cs"/>
        </a:defRPr>
      </a:lvl1pPr>
      <a:lvl2pPr marL="0" indent="0" algn="l" defTabSz="914400" rtl="0" eaLnBrk="1" latinLnBrk="0" hangingPunct="1">
        <a:lnSpc>
          <a:spcPct val="100000"/>
        </a:lnSpc>
        <a:spcBef>
          <a:spcPts val="600"/>
        </a:spcBef>
        <a:spcAft>
          <a:spcPts val="600"/>
        </a:spcAft>
        <a:buFont typeface="Arial" panose="020B0604020202020204" pitchFamily="34" charset="0"/>
        <a:buNone/>
        <a:defRPr sz="1600" b="1" kern="1200">
          <a:solidFill>
            <a:schemeClr val="accent1"/>
          </a:solidFill>
          <a:latin typeface="+mn-lt"/>
          <a:ea typeface="+mn-ea"/>
          <a:cs typeface="+mn-cs"/>
        </a:defRPr>
      </a:lvl2pPr>
      <a:lvl3pPr marL="0" indent="0" algn="l" defTabSz="914400" rtl="0" eaLnBrk="1" latinLnBrk="0" hangingPunct="1">
        <a:lnSpc>
          <a:spcPct val="100000"/>
        </a:lnSpc>
        <a:spcBef>
          <a:spcPts val="300"/>
        </a:spcBef>
        <a:spcAft>
          <a:spcPts val="600"/>
        </a:spcAft>
        <a:buFont typeface="Arial" panose="020B0604020202020204" pitchFamily="34" charset="0"/>
        <a:buNone/>
        <a:defRPr sz="1800" b="1" kern="1200" cap="all" baseline="0">
          <a:solidFill>
            <a:schemeClr val="tx2"/>
          </a:solidFill>
          <a:latin typeface="+mn-lt"/>
          <a:ea typeface="+mn-ea"/>
          <a:cs typeface="+mn-cs"/>
        </a:defRPr>
      </a:lvl3pPr>
      <a:lvl4pPr marL="0" indent="-192600" algn="l" defTabSz="914400" rtl="0" eaLnBrk="1" latinLnBrk="0" hangingPunct="1">
        <a:lnSpc>
          <a:spcPct val="100000"/>
        </a:lnSpc>
        <a:spcBef>
          <a:spcPts val="0"/>
        </a:spcBef>
        <a:spcAft>
          <a:spcPts val="300"/>
        </a:spcAft>
        <a:buFont typeface="Arial" panose="020B0604020202020204" pitchFamily="34" charset="0"/>
        <a:buChar char="•"/>
        <a:defRPr sz="1600" kern="1200">
          <a:solidFill>
            <a:schemeClr val="accent1"/>
          </a:solidFill>
          <a:latin typeface="+mn-lt"/>
          <a:ea typeface="+mn-ea"/>
          <a:cs typeface="+mn-cs"/>
        </a:defRPr>
      </a:lvl4pPr>
      <a:lvl5pPr marL="401400" indent="-192600" algn="l" defTabSz="914400" rtl="0" eaLnBrk="1" latinLnBrk="0" hangingPunct="1">
        <a:lnSpc>
          <a:spcPct val="100000"/>
        </a:lnSpc>
        <a:spcBef>
          <a:spcPts val="0"/>
        </a:spcBef>
        <a:buFont typeface=".AppleSystemUIFont" charset="-120"/>
        <a:buChar char="–"/>
        <a:defRPr sz="16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hyperlink" Target="mailto:Steve.Clarke@stgilestrust.org.uk" TargetMode="Externa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hyperlink" Target="mailto:CountyLinesVSS@StGilesTrust.org.uk" TargetMode="Externa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hyperlink" Target="mailto:CountyLinesVSS@stgilestrust.org.uk" TargetMode="Externa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hyperlink" Target="mailto:Peter.Walker@stgilestrust.org.uk" TargetMode="Externa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hyperlink" Target="mailto:Lisa.Hunter@stgilestrust.org.uk" TargetMode="Externa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hyperlink" Target="mailto:Hannah.Whiteley@stgilestrust.org.uk" TargetMode="Externa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51770" y="2534961"/>
            <a:ext cx="6526059" cy="1512690"/>
          </a:xfrm>
        </p:spPr>
        <p:txBody>
          <a:bodyPr/>
          <a:lstStyle/>
          <a:p>
            <a:pPr algn="ctr"/>
            <a:r>
              <a:rPr lang="en-US" sz="4000" dirty="0"/>
              <a:t>Supporting Young People </a:t>
            </a:r>
          </a:p>
        </p:txBody>
      </p:sp>
      <p:sp>
        <p:nvSpPr>
          <p:cNvPr id="3" name="Subtitle 2"/>
          <p:cNvSpPr>
            <a:spLocks noGrp="1"/>
          </p:cNvSpPr>
          <p:nvPr>
            <p:ph type="subTitle" idx="1"/>
          </p:nvPr>
        </p:nvSpPr>
        <p:spPr>
          <a:xfrm>
            <a:off x="851770" y="4472273"/>
            <a:ext cx="6526059" cy="724843"/>
          </a:xfrm>
        </p:spPr>
        <p:txBody>
          <a:bodyPr/>
          <a:lstStyle/>
          <a:p>
            <a:pPr algn="ctr"/>
            <a:r>
              <a:rPr lang="en-US" dirty="0"/>
              <a:t>Across Coventry </a:t>
            </a:r>
          </a:p>
        </p:txBody>
      </p:sp>
    </p:spTree>
    <p:extLst>
      <p:ext uri="{BB962C8B-B14F-4D97-AF65-F5344CB8AC3E}">
        <p14:creationId xmlns:p14="http://schemas.microsoft.com/office/powerpoint/2010/main" val="2063347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23850" y="1577789"/>
            <a:ext cx="8496300" cy="5019398"/>
          </a:xfrm>
          <a:prstGeom prst="roundRect">
            <a:avLst>
              <a:gd name="adj" fmla="val 7031"/>
            </a:avLst>
          </a:prstGeom>
          <a:noFill/>
          <a:ln w="571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 name="Title 1"/>
          <p:cNvSpPr>
            <a:spLocks noGrp="1"/>
          </p:cNvSpPr>
          <p:nvPr>
            <p:ph type="title"/>
          </p:nvPr>
        </p:nvSpPr>
        <p:spPr/>
        <p:txBody>
          <a:bodyPr/>
          <a:lstStyle/>
          <a:p>
            <a:r>
              <a:rPr lang="en-US" dirty="0"/>
              <a:t>SOS+ Mentoring - </a:t>
            </a:r>
            <a:r>
              <a:rPr lang="en-US" dirty="0" err="1"/>
              <a:t>Hillfields</a:t>
            </a:r>
            <a:endParaRPr lang="en-US" dirty="0"/>
          </a:p>
        </p:txBody>
      </p:sp>
      <p:sp>
        <p:nvSpPr>
          <p:cNvPr id="3" name="Footer Placeholder 2"/>
          <p:cNvSpPr>
            <a:spLocks noGrp="1"/>
          </p:cNvSpPr>
          <p:nvPr>
            <p:ph type="ftr" sz="quarter" idx="11"/>
          </p:nvPr>
        </p:nvSpPr>
        <p:spPr/>
        <p:txBody>
          <a:bodyPr/>
          <a:lstStyle/>
          <a:p>
            <a:r>
              <a:rPr lang="en-US" dirty="0"/>
              <a:t>Supporting Young People </a:t>
            </a:r>
          </a:p>
          <a:p>
            <a:endParaRPr lang="en-US" dirty="0"/>
          </a:p>
        </p:txBody>
      </p:sp>
      <p:sp>
        <p:nvSpPr>
          <p:cNvPr id="4" name="Slide Number Placeholder 3"/>
          <p:cNvSpPr>
            <a:spLocks noGrp="1"/>
          </p:cNvSpPr>
          <p:nvPr>
            <p:ph type="sldNum" sz="quarter" idx="12"/>
          </p:nvPr>
        </p:nvSpPr>
        <p:spPr>
          <a:xfrm>
            <a:off x="323850" y="6356351"/>
            <a:ext cx="891175" cy="365125"/>
          </a:xfrm>
        </p:spPr>
        <p:txBody>
          <a:bodyPr/>
          <a:lstStyle/>
          <a:p>
            <a:fld id="{E1C6CFE5-8434-9542-88FD-C45542DBB53B}" type="slidenum">
              <a:rPr lang="en-US" smtClean="0"/>
              <a:t>10</a:t>
            </a:fld>
            <a:endParaRPr lang="en-US" dirty="0"/>
          </a:p>
        </p:txBody>
      </p:sp>
      <p:grpSp>
        <p:nvGrpSpPr>
          <p:cNvPr id="9" name="Group 8"/>
          <p:cNvGrpSpPr>
            <a:grpSpLocks/>
          </p:cNvGrpSpPr>
          <p:nvPr/>
        </p:nvGrpSpPr>
        <p:grpSpPr bwMode="auto">
          <a:xfrm>
            <a:off x="7160843" y="11449"/>
            <a:ext cx="1415854" cy="820158"/>
            <a:chOff x="0" y="0"/>
            <a:chExt cx="2197100" cy="1479550"/>
          </a:xfrm>
        </p:grpSpPr>
        <p:pic>
          <p:nvPicPr>
            <p:cNvPr id="11" name="Picture 2" descr="../PowerPoint%20Folder/Logo%20panel.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197100" cy="147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3" descr="../PowerPoint%20Folder/St%20Giles-Logo-Primary-Reversed-RGB.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14299" y="146050"/>
              <a:ext cx="1964360" cy="1117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Rectangle 4">
            <a:extLst>
              <a:ext uri="{FF2B5EF4-FFF2-40B4-BE49-F238E27FC236}">
                <a16:creationId xmlns:a16="http://schemas.microsoft.com/office/drawing/2014/main" id="{22777B52-747C-4BDD-877C-F89EA2F7517C}"/>
              </a:ext>
            </a:extLst>
          </p:cNvPr>
          <p:cNvSpPr/>
          <p:nvPr/>
        </p:nvSpPr>
        <p:spPr>
          <a:xfrm>
            <a:off x="490978" y="1707035"/>
            <a:ext cx="8009394" cy="5093702"/>
          </a:xfrm>
          <a:prstGeom prst="rect">
            <a:avLst/>
          </a:prstGeom>
        </p:spPr>
        <p:txBody>
          <a:bodyPr wrap="square">
            <a:spAutoFit/>
          </a:bodyPr>
          <a:lstStyle/>
          <a:p>
            <a:pPr>
              <a:lnSpc>
                <a:spcPct val="115000"/>
              </a:lnSpc>
              <a:spcAft>
                <a:spcPts val="1200"/>
              </a:spcAft>
            </a:pPr>
            <a:r>
              <a:rPr lang="en-GB" dirty="0"/>
              <a:t>The SOS+ Project delivers early intervention work in educational settings, through preventative sessions on violence, vulnerability and exploitation. Our award-winning approach uses trained professionals with lived-experience of the criminal justice system to de-glamorise gang involvement and expose the harsh realities of crime and violence. </a:t>
            </a:r>
          </a:p>
          <a:p>
            <a:pPr>
              <a:lnSpc>
                <a:spcPct val="115000"/>
              </a:lnSpc>
              <a:spcAft>
                <a:spcPts val="0"/>
              </a:spcAft>
            </a:pPr>
            <a:r>
              <a:rPr lang="en-GB" b="1" dirty="0">
                <a:solidFill>
                  <a:srgbClr val="000000"/>
                </a:solidFill>
                <a:latin typeface="Calibri" panose="020F0502020204030204" pitchFamily="34" charset="0"/>
                <a:ea typeface="Times New Roman" panose="02020603050405020304" pitchFamily="18" charset="0"/>
                <a:cs typeface="Arial" panose="020B0604020202020204" pitchFamily="34" charset="0"/>
              </a:rPr>
              <a:t>Our service offers:</a:t>
            </a:r>
            <a:endParaRPr lang="en-GB"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GB" dirty="0">
                <a:solidFill>
                  <a:srgbClr val="000000"/>
                </a:solidFill>
                <a:latin typeface="Calibri" panose="020F0502020204030204" pitchFamily="34" charset="0"/>
                <a:ea typeface="Times New Roman" panose="02020603050405020304" pitchFamily="18" charset="0"/>
                <a:cs typeface="Arial" panose="020B0604020202020204" pitchFamily="34" charset="0"/>
              </a:rPr>
              <a:t>•             Prevention and awareness-raising whole year group assemblies</a:t>
            </a:r>
            <a:endParaRPr lang="en-GB"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GB" dirty="0">
                <a:solidFill>
                  <a:srgbClr val="000000"/>
                </a:solidFill>
                <a:latin typeface="Calibri" panose="020F0502020204030204" pitchFamily="34" charset="0"/>
                <a:ea typeface="Times New Roman" panose="02020603050405020304" pitchFamily="18" charset="0"/>
                <a:cs typeface="Arial" panose="020B0604020202020204" pitchFamily="34" charset="0"/>
              </a:rPr>
              <a:t>•             Targeted sessions (with a group of up to 10 young people)</a:t>
            </a:r>
            <a:endParaRPr lang="en-GB"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GB" dirty="0">
                <a:solidFill>
                  <a:srgbClr val="000000"/>
                </a:solidFill>
                <a:latin typeface="Calibri" panose="020F0502020204030204" pitchFamily="34" charset="0"/>
                <a:ea typeface="Times New Roman" panose="02020603050405020304" pitchFamily="18" charset="0"/>
                <a:cs typeface="Arial" panose="020B0604020202020204" pitchFamily="34" charset="0"/>
              </a:rPr>
              <a:t>•             Parent/carer information sessions</a:t>
            </a:r>
            <a:endParaRPr lang="en-GB"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GB" dirty="0">
                <a:solidFill>
                  <a:srgbClr val="000000"/>
                </a:solidFill>
                <a:latin typeface="Calibri" panose="020F0502020204030204" pitchFamily="34" charset="0"/>
                <a:ea typeface="Times New Roman" panose="02020603050405020304" pitchFamily="18" charset="0"/>
                <a:cs typeface="Arial" panose="020B0604020202020204" pitchFamily="34" charset="0"/>
              </a:rPr>
              <a:t>•             Professionals/teacher training</a:t>
            </a:r>
            <a:endParaRPr lang="en-GB" dirty="0">
              <a:latin typeface="Calibri" panose="020F0502020204030204" pitchFamily="34" charset="0"/>
              <a:ea typeface="Calibri" panose="020F0502020204030204" pitchFamily="34" charset="0"/>
              <a:cs typeface="Times New Roman" panose="02020603050405020304" pitchFamily="18" charset="0"/>
            </a:endParaRPr>
          </a:p>
          <a:p>
            <a:r>
              <a:rPr lang="en-GB" dirty="0">
                <a:solidFill>
                  <a:srgbClr val="000000"/>
                </a:solidFill>
                <a:latin typeface="Calibri" panose="020F0502020204030204" pitchFamily="34" charset="0"/>
                <a:ea typeface="Times New Roman" panose="02020603050405020304" pitchFamily="18" charset="0"/>
                <a:cs typeface="Arial" panose="020B0604020202020204" pitchFamily="34" charset="0"/>
              </a:rPr>
              <a:t>•             Intensive mentoring for those most at-risk</a:t>
            </a:r>
          </a:p>
          <a:p>
            <a:endParaRPr lang="en-GB" dirty="0">
              <a:solidFill>
                <a:srgbClr val="000000"/>
              </a:solidFill>
              <a:latin typeface="Calibri" panose="020F0502020204030204" pitchFamily="34" charset="0"/>
              <a:ea typeface="Times New Roman" panose="02020603050405020304" pitchFamily="18" charset="0"/>
              <a:cs typeface="Arial" panose="020B0604020202020204" pitchFamily="34" charset="0"/>
            </a:endParaRPr>
          </a:p>
          <a:p>
            <a:r>
              <a:rPr lang="en-GB" dirty="0"/>
              <a:t>Direct referrals not possible for this project. For more information on the service please email </a:t>
            </a:r>
            <a:r>
              <a:rPr lang="en-GB" dirty="0">
                <a:hlinkClick r:id="rId5"/>
              </a:rPr>
              <a:t>Steve.Clarke@stgilestrust.org.uk</a:t>
            </a:r>
            <a:r>
              <a:rPr lang="en-GB" dirty="0"/>
              <a:t> </a:t>
            </a:r>
          </a:p>
          <a:p>
            <a:br>
              <a:rPr lang="en-GB" dirty="0">
                <a:solidFill>
                  <a:srgbClr val="000000"/>
                </a:solidFill>
                <a:latin typeface="Calibri" panose="020F0502020204030204" pitchFamily="34" charset="0"/>
                <a:ea typeface="Times New Roman" panose="02020603050405020304" pitchFamily="18" charset="0"/>
                <a:cs typeface="Arial" panose="020B0604020202020204" pitchFamily="34" charset="0"/>
              </a:rPr>
            </a:br>
            <a:endParaRPr lang="en-GB" dirty="0"/>
          </a:p>
        </p:txBody>
      </p:sp>
    </p:spTree>
    <p:extLst>
      <p:ext uri="{BB962C8B-B14F-4D97-AF65-F5344CB8AC3E}">
        <p14:creationId xmlns:p14="http://schemas.microsoft.com/office/powerpoint/2010/main" val="4815094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23850" y="1577789"/>
            <a:ext cx="8496300" cy="5019398"/>
          </a:xfrm>
          <a:prstGeom prst="roundRect">
            <a:avLst>
              <a:gd name="adj" fmla="val 7031"/>
            </a:avLst>
          </a:prstGeom>
          <a:noFill/>
          <a:ln w="571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 name="Title 1"/>
          <p:cNvSpPr>
            <a:spLocks noGrp="1"/>
          </p:cNvSpPr>
          <p:nvPr>
            <p:ph type="title"/>
          </p:nvPr>
        </p:nvSpPr>
        <p:spPr/>
        <p:txBody>
          <a:bodyPr/>
          <a:lstStyle/>
          <a:p>
            <a:r>
              <a:rPr lang="en-US" dirty="0"/>
              <a:t>County Lines Victim Rescue Service</a:t>
            </a:r>
          </a:p>
        </p:txBody>
      </p:sp>
      <p:sp>
        <p:nvSpPr>
          <p:cNvPr id="3" name="Footer Placeholder 2"/>
          <p:cNvSpPr>
            <a:spLocks noGrp="1"/>
          </p:cNvSpPr>
          <p:nvPr>
            <p:ph type="ftr" sz="quarter" idx="11"/>
          </p:nvPr>
        </p:nvSpPr>
        <p:spPr/>
        <p:txBody>
          <a:bodyPr/>
          <a:lstStyle/>
          <a:p>
            <a:r>
              <a:rPr lang="en-US" dirty="0"/>
              <a:t>Supporting Young People </a:t>
            </a:r>
          </a:p>
          <a:p>
            <a:endParaRPr lang="en-US" dirty="0"/>
          </a:p>
        </p:txBody>
      </p:sp>
      <p:sp>
        <p:nvSpPr>
          <p:cNvPr id="4" name="Slide Number Placeholder 3"/>
          <p:cNvSpPr>
            <a:spLocks noGrp="1"/>
          </p:cNvSpPr>
          <p:nvPr>
            <p:ph type="sldNum" sz="quarter" idx="12"/>
          </p:nvPr>
        </p:nvSpPr>
        <p:spPr>
          <a:xfrm>
            <a:off x="323850" y="6356351"/>
            <a:ext cx="891175" cy="365125"/>
          </a:xfrm>
        </p:spPr>
        <p:txBody>
          <a:bodyPr/>
          <a:lstStyle/>
          <a:p>
            <a:fld id="{E1C6CFE5-8434-9542-88FD-C45542DBB53B}" type="slidenum">
              <a:rPr lang="en-US" smtClean="0"/>
              <a:t>11</a:t>
            </a:fld>
            <a:endParaRPr lang="en-US" dirty="0"/>
          </a:p>
        </p:txBody>
      </p:sp>
      <p:grpSp>
        <p:nvGrpSpPr>
          <p:cNvPr id="9" name="Group 8"/>
          <p:cNvGrpSpPr>
            <a:grpSpLocks/>
          </p:cNvGrpSpPr>
          <p:nvPr/>
        </p:nvGrpSpPr>
        <p:grpSpPr bwMode="auto">
          <a:xfrm>
            <a:off x="7160843" y="11449"/>
            <a:ext cx="1415854" cy="820158"/>
            <a:chOff x="0" y="0"/>
            <a:chExt cx="2197100" cy="1479550"/>
          </a:xfrm>
        </p:grpSpPr>
        <p:pic>
          <p:nvPicPr>
            <p:cNvPr id="11" name="Picture 2" descr="../PowerPoint%20Folder/Logo%20panel.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197100" cy="147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3" descr="../PowerPoint%20Folder/St%20Giles-Logo-Primary-Reversed-RGB.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14299" y="146050"/>
              <a:ext cx="1964360" cy="1117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Rectangle 4">
            <a:extLst>
              <a:ext uri="{FF2B5EF4-FFF2-40B4-BE49-F238E27FC236}">
                <a16:creationId xmlns:a16="http://schemas.microsoft.com/office/drawing/2014/main" id="{60898359-4A38-4AA9-AD7D-751BA0327C60}"/>
              </a:ext>
            </a:extLst>
          </p:cNvPr>
          <p:cNvSpPr/>
          <p:nvPr/>
        </p:nvSpPr>
        <p:spPr>
          <a:xfrm>
            <a:off x="347097" y="1814448"/>
            <a:ext cx="8229600" cy="5635645"/>
          </a:xfrm>
          <a:prstGeom prst="rect">
            <a:avLst/>
          </a:prstGeom>
        </p:spPr>
        <p:txBody>
          <a:bodyPr wrap="square">
            <a:spAutoFit/>
          </a:bodyPr>
          <a:lstStyle/>
          <a:p>
            <a:pPr>
              <a:lnSpc>
                <a:spcPct val="107000"/>
              </a:lnSpc>
              <a:spcAft>
                <a:spcPts val="800"/>
              </a:spcAft>
            </a:pPr>
            <a:r>
              <a:rPr lang="en-GB" dirty="0">
                <a:latin typeface="Calibri" panose="020F0502020204030204" pitchFamily="34" charset="0"/>
                <a:ea typeface="Calibri" panose="020F0502020204030204" pitchFamily="34" charset="0"/>
                <a:cs typeface="Calibri" panose="020F0502020204030204" pitchFamily="34" charset="0"/>
              </a:rPr>
              <a:t>A new Home Office-funded service to support vulnerable children and young people under 25 criminally exploited through county lines in the West Midlands. We established the first ever specialist county lines support services helping young people and their families, this new service will help 30 young people exit or reduce their county line activity over the next 7 months in Coventry. Working closely with local partners in these areas, caseworkers will offer intensive one-to-one support for each young person and the wider family if needed. Our offer can lead us to collect a YP arrested out of area after an arrest.</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dirty="0">
                <a:latin typeface="Calibri" panose="020F0502020204030204" pitchFamily="34" charset="0"/>
                <a:cs typeface="Calibri" panose="020F0502020204030204" pitchFamily="34" charset="0"/>
              </a:rPr>
              <a:t>The work addresses continued concerns around the grooming and exploitation of young people into county lines and will help young people and their families take back control of their lives. </a:t>
            </a:r>
          </a:p>
          <a:p>
            <a:pPr>
              <a:lnSpc>
                <a:spcPct val="107000"/>
              </a:lnSpc>
              <a:spcAft>
                <a:spcPts val="800"/>
              </a:spcAft>
            </a:pPr>
            <a:r>
              <a:rPr lang="en-GB" dirty="0">
                <a:latin typeface="Calibri" panose="020F0502020204030204" pitchFamily="34" charset="0"/>
                <a:cs typeface="Calibri" panose="020F0502020204030204" pitchFamily="34" charset="0"/>
              </a:rPr>
              <a:t>Our service is now open for direct referrals of young people that you believe are victims of exploitation and still involved in county lines. </a:t>
            </a:r>
          </a:p>
          <a:p>
            <a:pPr>
              <a:lnSpc>
                <a:spcPct val="107000"/>
              </a:lnSpc>
              <a:spcAft>
                <a:spcPts val="800"/>
              </a:spcAft>
            </a:pPr>
            <a:r>
              <a:rPr lang="en-GB" dirty="0">
                <a:latin typeface="Calibri" panose="020F0502020204030204" pitchFamily="34" charset="0"/>
                <a:cs typeface="Calibri" panose="020F0502020204030204" pitchFamily="34" charset="0"/>
              </a:rPr>
              <a:t>To make a referral for this project please email </a:t>
            </a:r>
            <a:r>
              <a:rPr lang="en-GB" sz="1600" dirty="0">
                <a:hlinkClick r:id="rId5"/>
              </a:rPr>
              <a:t>CountyLinesVSS@StGilesTrust.org.uk</a:t>
            </a:r>
            <a:r>
              <a:rPr lang="en-GB" sz="1600" dirty="0"/>
              <a:t> </a:t>
            </a:r>
            <a:endParaRPr lang="en-GB" sz="1600" dirty="0">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endParaRPr lang="en-GB" sz="16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endParaRPr lang="en-GB" sz="1600" dirty="0">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6658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23850" y="1577789"/>
            <a:ext cx="8496300" cy="5019398"/>
          </a:xfrm>
          <a:prstGeom prst="roundRect">
            <a:avLst>
              <a:gd name="adj" fmla="val 7031"/>
            </a:avLst>
          </a:prstGeom>
          <a:noFill/>
          <a:ln w="571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 name="Title 1"/>
          <p:cNvSpPr>
            <a:spLocks noGrp="1"/>
          </p:cNvSpPr>
          <p:nvPr>
            <p:ph type="title"/>
          </p:nvPr>
        </p:nvSpPr>
        <p:spPr/>
        <p:txBody>
          <a:bodyPr/>
          <a:lstStyle/>
          <a:p>
            <a:r>
              <a:rPr lang="en-GB" dirty="0"/>
              <a:t>County Lines referral criteria</a:t>
            </a:r>
            <a:endParaRPr lang="en-US" dirty="0"/>
          </a:p>
        </p:txBody>
      </p:sp>
      <p:sp>
        <p:nvSpPr>
          <p:cNvPr id="3" name="Footer Placeholder 2"/>
          <p:cNvSpPr>
            <a:spLocks noGrp="1"/>
          </p:cNvSpPr>
          <p:nvPr>
            <p:ph type="ftr" sz="quarter" idx="11"/>
          </p:nvPr>
        </p:nvSpPr>
        <p:spPr/>
        <p:txBody>
          <a:bodyPr/>
          <a:lstStyle/>
          <a:p>
            <a:r>
              <a:rPr lang="en-US" dirty="0"/>
              <a:t>Supporting Young People </a:t>
            </a:r>
          </a:p>
          <a:p>
            <a:endParaRPr lang="en-US" dirty="0"/>
          </a:p>
        </p:txBody>
      </p:sp>
      <p:sp>
        <p:nvSpPr>
          <p:cNvPr id="4" name="Slide Number Placeholder 3"/>
          <p:cNvSpPr>
            <a:spLocks noGrp="1"/>
          </p:cNvSpPr>
          <p:nvPr>
            <p:ph type="sldNum" sz="quarter" idx="12"/>
          </p:nvPr>
        </p:nvSpPr>
        <p:spPr>
          <a:xfrm>
            <a:off x="323850" y="6356351"/>
            <a:ext cx="891175" cy="365125"/>
          </a:xfrm>
        </p:spPr>
        <p:txBody>
          <a:bodyPr/>
          <a:lstStyle/>
          <a:p>
            <a:fld id="{E1C6CFE5-8434-9542-88FD-C45542DBB53B}" type="slidenum">
              <a:rPr lang="en-US" smtClean="0"/>
              <a:t>12</a:t>
            </a:fld>
            <a:endParaRPr lang="en-US" dirty="0"/>
          </a:p>
        </p:txBody>
      </p:sp>
      <p:grpSp>
        <p:nvGrpSpPr>
          <p:cNvPr id="9" name="Group 8"/>
          <p:cNvGrpSpPr>
            <a:grpSpLocks/>
          </p:cNvGrpSpPr>
          <p:nvPr/>
        </p:nvGrpSpPr>
        <p:grpSpPr bwMode="auto">
          <a:xfrm>
            <a:off x="7160843" y="11449"/>
            <a:ext cx="1415854" cy="820158"/>
            <a:chOff x="0" y="0"/>
            <a:chExt cx="2197100" cy="1479550"/>
          </a:xfrm>
        </p:grpSpPr>
        <p:pic>
          <p:nvPicPr>
            <p:cNvPr id="11" name="Picture 2" descr="../PowerPoint%20Folder/Logo%20panel.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197100" cy="147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3" descr="../PowerPoint%20Folder/St%20Giles-Logo-Primary-Reversed-RGB.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14299" y="146050"/>
              <a:ext cx="1964360" cy="1117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Rectangle 4">
            <a:extLst>
              <a:ext uri="{FF2B5EF4-FFF2-40B4-BE49-F238E27FC236}">
                <a16:creationId xmlns:a16="http://schemas.microsoft.com/office/drawing/2014/main" id="{60898359-4A38-4AA9-AD7D-751BA0327C60}"/>
              </a:ext>
            </a:extLst>
          </p:cNvPr>
          <p:cNvSpPr/>
          <p:nvPr/>
        </p:nvSpPr>
        <p:spPr>
          <a:xfrm>
            <a:off x="347097" y="1814448"/>
            <a:ext cx="8229600" cy="4757969"/>
          </a:xfrm>
          <a:prstGeom prst="rect">
            <a:avLst/>
          </a:prstGeom>
        </p:spPr>
        <p:txBody>
          <a:bodyPr wrap="square">
            <a:spAutoFit/>
          </a:bodyPr>
          <a:lstStyle/>
          <a:p>
            <a:pPr marL="285750" indent="-285750">
              <a:lnSpc>
                <a:spcPct val="107000"/>
              </a:lnSpc>
              <a:spcAft>
                <a:spcPts val="800"/>
              </a:spcAft>
              <a:buFont typeface="Arial" panose="020B0604020202020204" pitchFamily="34" charset="0"/>
              <a:buChar char="•"/>
            </a:pPr>
            <a:r>
              <a:rPr lang="en-GB" dirty="0"/>
              <a:t>Referrals will be accepted for young people under 25 years old</a:t>
            </a:r>
          </a:p>
          <a:p>
            <a:pPr marL="285750" indent="-285750">
              <a:lnSpc>
                <a:spcPct val="107000"/>
              </a:lnSpc>
              <a:spcAft>
                <a:spcPts val="800"/>
              </a:spcAft>
              <a:buFont typeface="Arial" panose="020B0604020202020204" pitchFamily="34" charset="0"/>
              <a:buChar char="•"/>
            </a:pPr>
            <a:r>
              <a:rPr lang="en-GB" dirty="0"/>
              <a:t>Must be a Coventry young person</a:t>
            </a:r>
          </a:p>
          <a:p>
            <a:pPr marL="285750" indent="-285750">
              <a:lnSpc>
                <a:spcPct val="107000"/>
              </a:lnSpc>
              <a:spcAft>
                <a:spcPts val="800"/>
              </a:spcAft>
              <a:buFont typeface="Arial" panose="020B0604020202020204" pitchFamily="34" charset="0"/>
              <a:buChar char="•"/>
            </a:pPr>
            <a:r>
              <a:rPr lang="en-GB" dirty="0"/>
              <a:t>Arrested out of area trapping</a:t>
            </a:r>
          </a:p>
          <a:p>
            <a:pPr marL="285750" indent="-285750">
              <a:lnSpc>
                <a:spcPct val="107000"/>
              </a:lnSpc>
              <a:spcAft>
                <a:spcPts val="800"/>
              </a:spcAft>
              <a:buFont typeface="Arial" panose="020B0604020202020204" pitchFamily="34" charset="0"/>
              <a:buChar char="•"/>
            </a:pPr>
            <a:r>
              <a:rPr lang="en-GB" dirty="0"/>
              <a:t>Consent based -Voluntary not enforcement </a:t>
            </a:r>
          </a:p>
          <a:p>
            <a:pPr marL="285750" indent="-285750">
              <a:lnSpc>
                <a:spcPct val="107000"/>
              </a:lnSpc>
              <a:spcAft>
                <a:spcPts val="800"/>
              </a:spcAft>
              <a:buFont typeface="Arial" panose="020B0604020202020204" pitchFamily="34" charset="0"/>
              <a:buChar char="•"/>
            </a:pPr>
            <a:r>
              <a:rPr lang="en-GB" dirty="0"/>
              <a:t>Involved in county lines as a victim or at risk of exploitation into county lines</a:t>
            </a:r>
          </a:p>
          <a:p>
            <a:pPr marL="285750" indent="-285750">
              <a:lnSpc>
                <a:spcPct val="107000"/>
              </a:lnSpc>
              <a:spcAft>
                <a:spcPts val="800"/>
              </a:spcAft>
              <a:buFont typeface="Arial" panose="020B0604020202020204" pitchFamily="34" charset="0"/>
              <a:buChar char="•"/>
            </a:pPr>
            <a:r>
              <a:rPr lang="en-GB" dirty="0"/>
              <a:t>Unexplained missing episodes</a:t>
            </a:r>
          </a:p>
          <a:p>
            <a:pPr marL="285750" indent="-285750">
              <a:lnSpc>
                <a:spcPct val="107000"/>
              </a:lnSpc>
              <a:spcAft>
                <a:spcPts val="800"/>
              </a:spcAft>
              <a:buFont typeface="Arial" panose="020B0604020202020204" pitchFamily="34" charset="0"/>
              <a:buChar char="•"/>
            </a:pPr>
            <a:r>
              <a:rPr lang="en-GB" dirty="0"/>
              <a:t>Open to both male and females</a:t>
            </a:r>
          </a:p>
          <a:p>
            <a:pPr>
              <a:lnSpc>
                <a:spcPct val="107000"/>
              </a:lnSpc>
              <a:spcAft>
                <a:spcPts val="800"/>
              </a:spcAft>
            </a:pPr>
            <a:br>
              <a:rPr lang="en-GB" sz="1600" b="1" dirty="0"/>
            </a:br>
            <a:r>
              <a:rPr lang="en-GB" b="1" dirty="0"/>
              <a:t>To make a referral email </a:t>
            </a:r>
            <a:r>
              <a:rPr lang="en-GB" b="1" dirty="0">
                <a:hlinkClick r:id="rId5"/>
              </a:rPr>
              <a:t>CountyLinesVSS@stgilestrust.org.uk</a:t>
            </a:r>
            <a:r>
              <a:rPr lang="en-GB" b="1" dirty="0"/>
              <a:t>  </a:t>
            </a:r>
            <a:br>
              <a:rPr lang="en-GB" b="1" dirty="0"/>
            </a:br>
            <a:br>
              <a:rPr lang="en-GB" b="1" dirty="0"/>
            </a:br>
            <a:r>
              <a:rPr lang="en-GB" b="1" dirty="0"/>
              <a:t>A dedicated phone line is being activated. </a:t>
            </a:r>
            <a:endParaRPr lang="en-GB" sz="16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endParaRPr lang="en-GB" sz="1600" dirty="0">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875036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23850" y="1577789"/>
            <a:ext cx="8496300" cy="5019398"/>
          </a:xfrm>
          <a:prstGeom prst="roundRect">
            <a:avLst>
              <a:gd name="adj" fmla="val 7031"/>
            </a:avLst>
          </a:prstGeom>
          <a:noFill/>
          <a:ln w="571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 name="Title 1"/>
          <p:cNvSpPr>
            <a:spLocks noGrp="1"/>
          </p:cNvSpPr>
          <p:nvPr>
            <p:ph type="title"/>
          </p:nvPr>
        </p:nvSpPr>
        <p:spPr/>
        <p:txBody>
          <a:bodyPr/>
          <a:lstStyle/>
          <a:p>
            <a:r>
              <a:rPr lang="en-US" dirty="0"/>
              <a:t>County Lines </a:t>
            </a:r>
            <a:r>
              <a:rPr lang="en-GB" dirty="0"/>
              <a:t>Professionals Webinar</a:t>
            </a:r>
            <a:endParaRPr lang="en-US" dirty="0"/>
          </a:p>
        </p:txBody>
      </p:sp>
      <p:sp>
        <p:nvSpPr>
          <p:cNvPr id="3" name="Footer Placeholder 2"/>
          <p:cNvSpPr>
            <a:spLocks noGrp="1"/>
          </p:cNvSpPr>
          <p:nvPr>
            <p:ph type="ftr" sz="quarter" idx="11"/>
          </p:nvPr>
        </p:nvSpPr>
        <p:spPr/>
        <p:txBody>
          <a:bodyPr/>
          <a:lstStyle/>
          <a:p>
            <a:r>
              <a:rPr lang="en-US" dirty="0"/>
              <a:t>Supporting Young People </a:t>
            </a:r>
          </a:p>
          <a:p>
            <a:endParaRPr lang="en-US" dirty="0"/>
          </a:p>
        </p:txBody>
      </p:sp>
      <p:sp>
        <p:nvSpPr>
          <p:cNvPr id="4" name="Slide Number Placeholder 3"/>
          <p:cNvSpPr>
            <a:spLocks noGrp="1"/>
          </p:cNvSpPr>
          <p:nvPr>
            <p:ph type="sldNum" sz="quarter" idx="12"/>
          </p:nvPr>
        </p:nvSpPr>
        <p:spPr>
          <a:xfrm>
            <a:off x="323850" y="6356351"/>
            <a:ext cx="891175" cy="365125"/>
          </a:xfrm>
        </p:spPr>
        <p:txBody>
          <a:bodyPr/>
          <a:lstStyle/>
          <a:p>
            <a:fld id="{E1C6CFE5-8434-9542-88FD-C45542DBB53B}" type="slidenum">
              <a:rPr lang="en-US" smtClean="0"/>
              <a:t>13</a:t>
            </a:fld>
            <a:endParaRPr lang="en-US" dirty="0"/>
          </a:p>
        </p:txBody>
      </p:sp>
      <p:grpSp>
        <p:nvGrpSpPr>
          <p:cNvPr id="9" name="Group 8"/>
          <p:cNvGrpSpPr>
            <a:grpSpLocks/>
          </p:cNvGrpSpPr>
          <p:nvPr/>
        </p:nvGrpSpPr>
        <p:grpSpPr bwMode="auto">
          <a:xfrm>
            <a:off x="7160843" y="11449"/>
            <a:ext cx="1415854" cy="820158"/>
            <a:chOff x="0" y="0"/>
            <a:chExt cx="2197100" cy="1479550"/>
          </a:xfrm>
        </p:grpSpPr>
        <p:pic>
          <p:nvPicPr>
            <p:cNvPr id="11" name="Picture 2" descr="../PowerPoint%20Folder/Logo%20panel.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197100" cy="147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3" descr="../PowerPoint%20Folder/St%20Giles-Logo-Primary-Reversed-RGB.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14299" y="146050"/>
              <a:ext cx="1964360" cy="1117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Rectangle 5">
            <a:extLst>
              <a:ext uri="{FF2B5EF4-FFF2-40B4-BE49-F238E27FC236}">
                <a16:creationId xmlns:a16="http://schemas.microsoft.com/office/drawing/2014/main" id="{B7B71DAF-183E-4DD6-A2DC-D7BCDFE936F2}"/>
              </a:ext>
            </a:extLst>
          </p:cNvPr>
          <p:cNvSpPr/>
          <p:nvPr/>
        </p:nvSpPr>
        <p:spPr>
          <a:xfrm>
            <a:off x="440871" y="1674750"/>
            <a:ext cx="8262258" cy="5909310"/>
          </a:xfrm>
          <a:prstGeom prst="rect">
            <a:avLst/>
          </a:prstGeom>
        </p:spPr>
        <p:txBody>
          <a:bodyPr wrap="square">
            <a:spAutoFit/>
          </a:bodyPr>
          <a:lstStyle/>
          <a:p>
            <a:r>
              <a:rPr lang="en-US" b="1" dirty="0"/>
              <a:t>SOS+ professionals’ session aims: All participants will leave the session able to:</a:t>
            </a:r>
          </a:p>
          <a:p>
            <a:pPr marL="285750" indent="-285750">
              <a:buFont typeface="Arial" panose="020B0604020202020204" pitchFamily="34" charset="0"/>
              <a:buChar char="•"/>
            </a:pPr>
            <a:r>
              <a:rPr lang="en-US" dirty="0"/>
              <a:t>Define the term county lines </a:t>
            </a:r>
          </a:p>
          <a:p>
            <a:pPr marL="285750" indent="-285750">
              <a:buFont typeface="Arial" panose="020B0604020202020204" pitchFamily="34" charset="0"/>
              <a:buChar char="•"/>
            </a:pPr>
            <a:r>
              <a:rPr lang="en-US" dirty="0"/>
              <a:t>Outline the operational procedures involved in setting up a county line</a:t>
            </a:r>
          </a:p>
          <a:p>
            <a:pPr marL="285750" indent="-285750">
              <a:buFont typeface="Arial" panose="020B0604020202020204" pitchFamily="34" charset="0"/>
              <a:buChar char="•"/>
            </a:pPr>
            <a:r>
              <a:rPr lang="en-US" dirty="0"/>
              <a:t>Explain the methods used to groom, recruit and exploit young people</a:t>
            </a:r>
          </a:p>
          <a:p>
            <a:pPr marL="285750" indent="-285750">
              <a:buFont typeface="Arial" panose="020B0604020202020204" pitchFamily="34" charset="0"/>
              <a:buChar char="•"/>
            </a:pPr>
            <a:r>
              <a:rPr lang="en-US" dirty="0"/>
              <a:t>Have an awareness of the push and pull factors that contribute to a young person becoming vulnerable and susceptible to county lines involvement</a:t>
            </a:r>
          </a:p>
          <a:p>
            <a:pPr marL="285750" indent="-285750">
              <a:buFont typeface="Arial" panose="020B0604020202020204" pitchFamily="34" charset="0"/>
              <a:buChar char="•"/>
            </a:pPr>
            <a:r>
              <a:rPr lang="en-US" dirty="0" err="1"/>
              <a:t>Recognise</a:t>
            </a:r>
            <a:r>
              <a:rPr lang="en-US" dirty="0"/>
              <a:t> key signs and indicators that young people are being exploited or at risk of county lines involvement</a:t>
            </a:r>
          </a:p>
          <a:p>
            <a:pPr marL="285750" indent="-285750">
              <a:buFont typeface="Arial" panose="020B0604020202020204" pitchFamily="34" charset="0"/>
              <a:buChar char="•"/>
            </a:pPr>
            <a:r>
              <a:rPr lang="en-US" dirty="0"/>
              <a:t>Describe the relationship between county lines and other forms of criminal activity and exploitation (i.e. serious violence, human trafficking, debt bondage, modern slavery and child sexual exploitation</a:t>
            </a:r>
          </a:p>
          <a:p>
            <a:pPr marL="285750" indent="-285750">
              <a:buFont typeface="Arial" panose="020B0604020202020204" pitchFamily="34" charset="0"/>
              <a:buChar char="•"/>
            </a:pPr>
            <a:r>
              <a:rPr lang="en-US" dirty="0"/>
              <a:t>Explain the risks and consequences of county lines involvement </a:t>
            </a:r>
          </a:p>
          <a:p>
            <a:pPr marL="285750" indent="-285750">
              <a:buFont typeface="Arial" panose="020B0604020202020204" pitchFamily="34" charset="0"/>
              <a:buChar char="•"/>
            </a:pPr>
            <a:r>
              <a:rPr lang="en-US" dirty="0"/>
              <a:t>Understand the perspective of either a survivor or perpetrator after hearing from an expert witness, including a brief overview of how girls are used</a:t>
            </a:r>
          </a:p>
          <a:p>
            <a:pPr marL="285750" indent="-285750">
              <a:buFont typeface="Arial" panose="020B0604020202020204" pitchFamily="34" charset="0"/>
              <a:buChar char="•"/>
            </a:pPr>
            <a:r>
              <a:rPr lang="en-US" dirty="0"/>
              <a:t>Develop initial long-term and solution based approaches to prevent and reduce the risks associated with each stage of the county lines process, </a:t>
            </a:r>
            <a:r>
              <a:rPr lang="en-US" dirty="0" err="1"/>
              <a:t>inc.</a:t>
            </a:r>
            <a:r>
              <a:rPr lang="en-US" dirty="0"/>
              <a:t> realistic exit strategies.</a:t>
            </a:r>
          </a:p>
          <a:p>
            <a:endParaRPr lang="en-US" dirty="0"/>
          </a:p>
          <a:p>
            <a:endParaRPr lang="en-US" dirty="0"/>
          </a:p>
          <a:p>
            <a:endParaRPr lang="en-US" dirty="0"/>
          </a:p>
          <a:p>
            <a:endParaRPr lang="en-GB" dirty="0"/>
          </a:p>
        </p:txBody>
      </p:sp>
    </p:spTree>
    <p:extLst>
      <p:ext uri="{BB962C8B-B14F-4D97-AF65-F5344CB8AC3E}">
        <p14:creationId xmlns:p14="http://schemas.microsoft.com/office/powerpoint/2010/main" val="26797236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p:txBody>
          <a:bodyPr/>
          <a:lstStyle/>
          <a:p>
            <a:r>
              <a:rPr lang="en-US" dirty="0" err="1"/>
              <a:t>stgilestrust.org.uk</a:t>
            </a:r>
            <a:endParaRPr lang="en-US" dirty="0"/>
          </a:p>
        </p:txBody>
      </p:sp>
      <p:sp>
        <p:nvSpPr>
          <p:cNvPr id="4" name="Content Placeholder 3"/>
          <p:cNvSpPr>
            <a:spLocks noGrp="1"/>
          </p:cNvSpPr>
          <p:nvPr>
            <p:ph sz="quarter" idx="14"/>
          </p:nvPr>
        </p:nvSpPr>
        <p:spPr/>
        <p:txBody>
          <a:bodyPr/>
          <a:lstStyle/>
          <a:p>
            <a:pPr lvl="2"/>
            <a:r>
              <a:rPr lang="en-US" dirty="0"/>
              <a:t>For more information</a:t>
            </a:r>
          </a:p>
          <a:p>
            <a:pPr lvl="1"/>
            <a:r>
              <a:rPr lang="en-US" dirty="0"/>
              <a:t>Steve Clarke</a:t>
            </a:r>
            <a:br>
              <a:rPr lang="en-US" dirty="0"/>
            </a:br>
            <a:r>
              <a:rPr lang="en-US" dirty="0"/>
              <a:t>Steve.clarke@stgilestrust.org.uk</a:t>
            </a:r>
            <a:br>
              <a:rPr lang="en-US" dirty="0"/>
            </a:br>
            <a:r>
              <a:rPr lang="en-GB" dirty="0"/>
              <a:t>0777 001 2447</a:t>
            </a:r>
            <a:endParaRPr lang="en-US" dirty="0"/>
          </a:p>
        </p:txBody>
      </p:sp>
    </p:spTree>
    <p:extLst>
      <p:ext uri="{BB962C8B-B14F-4D97-AF65-F5344CB8AC3E}">
        <p14:creationId xmlns:p14="http://schemas.microsoft.com/office/powerpoint/2010/main" val="1843657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1637" y="331739"/>
            <a:ext cx="7886700" cy="478936"/>
          </a:xfrm>
        </p:spPr>
        <p:txBody>
          <a:bodyPr/>
          <a:lstStyle/>
          <a:p>
            <a:r>
              <a:rPr lang="en-US" dirty="0"/>
              <a:t>About St Giles</a:t>
            </a:r>
          </a:p>
        </p:txBody>
      </p:sp>
      <p:sp>
        <p:nvSpPr>
          <p:cNvPr id="3" name="Content Placeholder 2"/>
          <p:cNvSpPr>
            <a:spLocks noGrp="1"/>
          </p:cNvSpPr>
          <p:nvPr>
            <p:ph idx="1"/>
          </p:nvPr>
        </p:nvSpPr>
        <p:spPr/>
        <p:txBody>
          <a:bodyPr/>
          <a:lstStyle/>
          <a:p>
            <a:pPr>
              <a:lnSpc>
                <a:spcPct val="115000"/>
              </a:lnSpc>
              <a:spcBef>
                <a:spcPts val="0"/>
              </a:spcBef>
              <a:spcAft>
                <a:spcPts val="0"/>
              </a:spcAft>
            </a:pPr>
            <a:r>
              <a:rPr lang="en-GB" sz="1800" dirty="0">
                <a:solidFill>
                  <a:schemeClr val="tx1"/>
                </a:solidFill>
              </a:rPr>
              <a:t>St Giles Trust is a charity putting experience to work on society’s most complex problems. We use our award-winning peer-led approach of training people who have successfully overcome disadvantages to support their clients forms the heart of our work. </a:t>
            </a:r>
          </a:p>
          <a:p>
            <a:pPr>
              <a:lnSpc>
                <a:spcPct val="115000"/>
              </a:lnSpc>
              <a:spcBef>
                <a:spcPts val="0"/>
              </a:spcBef>
              <a:spcAft>
                <a:spcPts val="0"/>
              </a:spcAft>
            </a:pPr>
            <a:r>
              <a:rPr lang="en-GB" b="1" dirty="0"/>
              <a:t> </a:t>
            </a:r>
          </a:p>
          <a:p>
            <a:pPr>
              <a:lnSpc>
                <a:spcPct val="115000"/>
              </a:lnSpc>
              <a:spcBef>
                <a:spcPts val="0"/>
              </a:spcBef>
              <a:spcAft>
                <a:spcPts val="0"/>
              </a:spcAft>
            </a:pPr>
            <a:r>
              <a:rPr lang="en-GB" sz="1700" b="1" cap="all" dirty="0">
                <a:solidFill>
                  <a:schemeClr val="tx2"/>
                </a:solidFill>
              </a:rPr>
              <a:t>We do that by:</a:t>
            </a:r>
          </a:p>
          <a:p>
            <a:pPr>
              <a:lnSpc>
                <a:spcPct val="115000"/>
              </a:lnSpc>
              <a:spcBef>
                <a:spcPts val="0"/>
              </a:spcBef>
              <a:spcAft>
                <a:spcPts val="0"/>
              </a:spcAft>
            </a:pPr>
            <a:endParaRPr lang="en-GB" b="1" dirty="0"/>
          </a:p>
          <a:p>
            <a:pPr marL="285750" indent="-285750">
              <a:lnSpc>
                <a:spcPct val="115000"/>
              </a:lnSpc>
              <a:spcBef>
                <a:spcPts val="0"/>
              </a:spcBef>
              <a:spcAft>
                <a:spcPts val="0"/>
              </a:spcAft>
              <a:buFont typeface="Arial" panose="020B0604020202020204" pitchFamily="34" charset="0"/>
              <a:buChar char="•"/>
            </a:pPr>
            <a:r>
              <a:rPr lang="en-GB" sz="1800" dirty="0">
                <a:solidFill>
                  <a:schemeClr val="tx1"/>
                </a:solidFill>
              </a:rPr>
              <a:t>Believing that people in the most desperate circumstances are still </a:t>
            </a:r>
          </a:p>
          <a:p>
            <a:pPr>
              <a:lnSpc>
                <a:spcPct val="115000"/>
              </a:lnSpc>
              <a:spcBef>
                <a:spcPts val="0"/>
              </a:spcBef>
              <a:spcAft>
                <a:spcPts val="0"/>
              </a:spcAft>
            </a:pPr>
            <a:r>
              <a:rPr lang="en-GB" sz="1800" dirty="0">
                <a:solidFill>
                  <a:schemeClr val="tx1"/>
                </a:solidFill>
              </a:rPr>
              <a:t>capable of making positive changes to their lives.</a:t>
            </a:r>
          </a:p>
          <a:p>
            <a:pPr marL="285750" indent="-285750">
              <a:lnSpc>
                <a:spcPct val="115000"/>
              </a:lnSpc>
              <a:spcBef>
                <a:spcPts val="0"/>
              </a:spcBef>
              <a:spcAft>
                <a:spcPts val="0"/>
              </a:spcAft>
              <a:buFont typeface="Arial" panose="020B0604020202020204" pitchFamily="34" charset="0"/>
              <a:buChar char="•"/>
            </a:pPr>
            <a:endParaRPr lang="en-GB" sz="1800" dirty="0">
              <a:solidFill>
                <a:schemeClr val="tx1"/>
              </a:solidFill>
            </a:endParaRPr>
          </a:p>
          <a:p>
            <a:pPr marL="285750" indent="-285750">
              <a:lnSpc>
                <a:spcPct val="115000"/>
              </a:lnSpc>
              <a:spcBef>
                <a:spcPts val="0"/>
              </a:spcBef>
              <a:spcAft>
                <a:spcPts val="0"/>
              </a:spcAft>
              <a:buFont typeface="Arial" panose="020B0604020202020204" pitchFamily="34" charset="0"/>
              <a:buChar char="•"/>
            </a:pPr>
            <a:r>
              <a:rPr lang="en-GB" sz="1800" dirty="0">
                <a:solidFill>
                  <a:schemeClr val="tx1"/>
                </a:solidFill>
              </a:rPr>
              <a:t>Offering services which have real understanding of the situations </a:t>
            </a:r>
          </a:p>
          <a:p>
            <a:pPr>
              <a:lnSpc>
                <a:spcPct val="115000"/>
              </a:lnSpc>
              <a:spcBef>
                <a:spcPts val="0"/>
              </a:spcBef>
              <a:spcAft>
                <a:spcPts val="0"/>
              </a:spcAft>
            </a:pPr>
            <a:r>
              <a:rPr lang="en-GB" sz="1800" dirty="0">
                <a:solidFill>
                  <a:schemeClr val="tx1"/>
                </a:solidFill>
              </a:rPr>
              <a:t>our clients face through using people who have been there themselves</a:t>
            </a:r>
          </a:p>
          <a:p>
            <a:pPr marL="285750" indent="-285750">
              <a:lnSpc>
                <a:spcPct val="115000"/>
              </a:lnSpc>
              <a:spcBef>
                <a:spcPts val="0"/>
              </a:spcBef>
              <a:spcAft>
                <a:spcPts val="0"/>
              </a:spcAft>
              <a:buFont typeface="Arial" panose="020B0604020202020204" pitchFamily="34" charset="0"/>
              <a:buChar char="•"/>
            </a:pPr>
            <a:endParaRPr lang="en-GB" sz="1800" dirty="0">
              <a:solidFill>
                <a:schemeClr val="tx1"/>
              </a:solidFill>
            </a:endParaRPr>
          </a:p>
          <a:p>
            <a:pPr marL="285750" indent="-285750">
              <a:lnSpc>
                <a:spcPct val="115000"/>
              </a:lnSpc>
              <a:spcBef>
                <a:spcPts val="0"/>
              </a:spcBef>
              <a:spcAft>
                <a:spcPts val="0"/>
              </a:spcAft>
              <a:buFont typeface="Arial" panose="020B0604020202020204" pitchFamily="34" charset="0"/>
              <a:buChar char="•"/>
            </a:pPr>
            <a:r>
              <a:rPr lang="en-GB" sz="1800" dirty="0">
                <a:solidFill>
                  <a:schemeClr val="tx1"/>
                </a:solidFill>
              </a:rPr>
              <a:t>Investing In people – not programmes. We offer a flexible, client-centred </a:t>
            </a:r>
          </a:p>
          <a:p>
            <a:pPr>
              <a:lnSpc>
                <a:spcPct val="115000"/>
              </a:lnSpc>
              <a:spcBef>
                <a:spcPts val="0"/>
              </a:spcBef>
              <a:spcAft>
                <a:spcPts val="0"/>
              </a:spcAft>
            </a:pPr>
            <a:r>
              <a:rPr lang="en-GB" sz="1800" dirty="0">
                <a:solidFill>
                  <a:schemeClr val="tx1"/>
                </a:solidFill>
              </a:rPr>
              <a:t>approach which works to the needs of the individual</a:t>
            </a:r>
          </a:p>
          <a:p>
            <a:pPr>
              <a:lnSpc>
                <a:spcPct val="115000"/>
              </a:lnSpc>
              <a:spcBef>
                <a:spcPts val="0"/>
              </a:spcBef>
              <a:spcAft>
                <a:spcPts val="0"/>
              </a:spcAft>
            </a:pPr>
            <a:endParaRPr lang="en-GB" dirty="0"/>
          </a:p>
          <a:p>
            <a:pPr>
              <a:lnSpc>
                <a:spcPct val="115000"/>
              </a:lnSpc>
              <a:spcBef>
                <a:spcPts val="0"/>
              </a:spcBef>
              <a:spcAft>
                <a:spcPts val="0"/>
              </a:spcAft>
            </a:pPr>
            <a:endParaRPr lang="en-GB" dirty="0"/>
          </a:p>
          <a:p>
            <a:pPr>
              <a:lnSpc>
                <a:spcPct val="115000"/>
              </a:lnSpc>
              <a:spcBef>
                <a:spcPts val="0"/>
              </a:spcBef>
              <a:spcAft>
                <a:spcPts val="0"/>
              </a:spcAft>
            </a:pPr>
            <a:endParaRPr lang="en-GB" dirty="0">
              <a:ea typeface="Calibri"/>
              <a:cs typeface="Times New Roman"/>
            </a:endParaRPr>
          </a:p>
        </p:txBody>
      </p:sp>
      <p:sp>
        <p:nvSpPr>
          <p:cNvPr id="4" name="Footer Placeholder 3"/>
          <p:cNvSpPr>
            <a:spLocks noGrp="1"/>
          </p:cNvSpPr>
          <p:nvPr>
            <p:ph type="ftr" sz="quarter" idx="11"/>
          </p:nvPr>
        </p:nvSpPr>
        <p:spPr/>
        <p:txBody>
          <a:bodyPr/>
          <a:lstStyle/>
          <a:p>
            <a:r>
              <a:rPr lang="en-US" dirty="0"/>
              <a:t>Supporting Young People </a:t>
            </a:r>
          </a:p>
        </p:txBody>
      </p:sp>
      <p:sp>
        <p:nvSpPr>
          <p:cNvPr id="5" name="Slide Number Placeholder 4"/>
          <p:cNvSpPr>
            <a:spLocks noGrp="1"/>
          </p:cNvSpPr>
          <p:nvPr>
            <p:ph type="sldNum" sz="quarter" idx="12"/>
          </p:nvPr>
        </p:nvSpPr>
        <p:spPr/>
        <p:txBody>
          <a:bodyPr/>
          <a:lstStyle/>
          <a:p>
            <a:fld id="{E1C6CFE5-8434-9542-88FD-C45542DBB53B}" type="slidenum">
              <a:rPr lang="en-US" smtClean="0"/>
              <a:t>2</a:t>
            </a:fld>
            <a:endParaRPr lang="en-US"/>
          </a:p>
        </p:txBody>
      </p:sp>
      <p:grpSp>
        <p:nvGrpSpPr>
          <p:cNvPr id="6" name="Group 5"/>
          <p:cNvGrpSpPr>
            <a:grpSpLocks/>
          </p:cNvGrpSpPr>
          <p:nvPr/>
        </p:nvGrpSpPr>
        <p:grpSpPr bwMode="auto">
          <a:xfrm>
            <a:off x="7160843" y="11449"/>
            <a:ext cx="1415854" cy="820158"/>
            <a:chOff x="0" y="0"/>
            <a:chExt cx="2197100" cy="1479550"/>
          </a:xfrm>
        </p:grpSpPr>
        <p:pic>
          <p:nvPicPr>
            <p:cNvPr id="7" name="Picture 2" descr="../PowerPoint%20Folder/Logo%20panel.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197100" cy="147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descr="../PowerPoint%20Folder/St%20Giles-Logo-Primary-Reversed-RGB.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14299" y="146050"/>
              <a:ext cx="1964360" cy="1117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94814" y="2718148"/>
            <a:ext cx="1662321" cy="34767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40085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p:cNvSpPr>
            <a:spLocks noGrp="1"/>
          </p:cNvSpPr>
          <p:nvPr>
            <p:ph type="title"/>
          </p:nvPr>
        </p:nvSpPr>
        <p:spPr/>
        <p:txBody>
          <a:bodyPr/>
          <a:lstStyle/>
          <a:p>
            <a:r>
              <a:rPr lang="en-US" dirty="0"/>
              <a:t>What We do..</a:t>
            </a:r>
          </a:p>
        </p:txBody>
      </p:sp>
      <p:sp>
        <p:nvSpPr>
          <p:cNvPr id="20" name="Content Placeholder 19"/>
          <p:cNvSpPr>
            <a:spLocks noGrp="1"/>
          </p:cNvSpPr>
          <p:nvPr>
            <p:ph sz="half" idx="1"/>
          </p:nvPr>
        </p:nvSpPr>
        <p:spPr>
          <a:xfrm>
            <a:off x="323850" y="1362634"/>
            <a:ext cx="4132646" cy="4875327"/>
          </a:xfrm>
        </p:spPr>
        <p:txBody>
          <a:bodyPr>
            <a:normAutofit fontScale="92500" lnSpcReduction="20000"/>
          </a:bodyPr>
          <a:lstStyle/>
          <a:p>
            <a:pPr marR="0" lvl="0">
              <a:lnSpc>
                <a:spcPct val="115000"/>
              </a:lnSpc>
              <a:spcBef>
                <a:spcPts val="0"/>
              </a:spcBef>
              <a:spcAft>
                <a:spcPts val="1000"/>
              </a:spcAft>
            </a:pPr>
            <a:r>
              <a:rPr lang="en-GB" sz="1800" b="1" cap="all" dirty="0">
                <a:solidFill>
                  <a:schemeClr val="tx2"/>
                </a:solidFill>
              </a:rPr>
              <a:t>We have over 70 different projects supporting over 25,000 people through locations in London, South East, Midlands, Wales and Yorkshire.</a:t>
            </a:r>
            <a:endParaRPr lang="en-US" sz="1800" b="1" cap="all" dirty="0">
              <a:solidFill>
                <a:schemeClr val="tx2"/>
              </a:solidFill>
            </a:endParaRPr>
          </a:p>
          <a:p>
            <a:r>
              <a:rPr lang="en-US" sz="1700" b="1" dirty="0"/>
              <a:t>A few of these are:</a:t>
            </a:r>
          </a:p>
          <a:p>
            <a:pPr marL="285750" indent="-285750">
              <a:buFont typeface="Arial" panose="020B0604020202020204" pitchFamily="34" charset="0"/>
              <a:buChar char="•"/>
            </a:pPr>
            <a:r>
              <a:rPr lang="en-US" sz="1700" b="1" dirty="0"/>
              <a:t>A&amp;E Early intervention</a:t>
            </a:r>
          </a:p>
          <a:p>
            <a:pPr marL="285750" indent="-285750">
              <a:buFont typeface="Arial" panose="020B0604020202020204" pitchFamily="34" charset="0"/>
              <a:buChar char="•"/>
            </a:pPr>
            <a:r>
              <a:rPr lang="en-US" sz="1700" b="1" dirty="0"/>
              <a:t>SOS Gang support</a:t>
            </a:r>
          </a:p>
          <a:p>
            <a:pPr marL="285750" indent="-285750">
              <a:buFont typeface="Arial" panose="020B0604020202020204" pitchFamily="34" charset="0"/>
              <a:buChar char="•"/>
            </a:pPr>
            <a:r>
              <a:rPr lang="en-US" sz="1700" b="1" dirty="0"/>
              <a:t>Police Custody Suite’s </a:t>
            </a:r>
          </a:p>
          <a:p>
            <a:pPr marL="285750" indent="-285750">
              <a:buFont typeface="Arial" panose="020B0604020202020204" pitchFamily="34" charset="0"/>
              <a:buChar char="•"/>
            </a:pPr>
            <a:r>
              <a:rPr lang="en-US" sz="1700" b="1" dirty="0"/>
              <a:t>County Lines services &amp; R&amp;R</a:t>
            </a:r>
          </a:p>
          <a:p>
            <a:pPr marL="285750" indent="-285750">
              <a:buFont typeface="Arial" panose="020B0604020202020204" pitchFamily="34" charset="0"/>
              <a:buChar char="•"/>
            </a:pPr>
            <a:r>
              <a:rPr lang="en-US" sz="1700" b="1" dirty="0"/>
              <a:t>SOS+ Preventative sessions</a:t>
            </a:r>
          </a:p>
          <a:p>
            <a:pPr marL="285750" indent="-285750">
              <a:buFont typeface="Arial" panose="020B0604020202020204" pitchFamily="34" charset="0"/>
              <a:buChar char="•"/>
            </a:pPr>
            <a:r>
              <a:rPr lang="en-US" sz="1700" b="1" dirty="0"/>
              <a:t>Family Gangs Units </a:t>
            </a:r>
          </a:p>
          <a:p>
            <a:pPr marL="285750" indent="-285750">
              <a:buFont typeface="Arial" panose="020B0604020202020204" pitchFamily="34" charset="0"/>
              <a:buChar char="•"/>
            </a:pPr>
            <a:r>
              <a:rPr lang="en-US" sz="1700" b="1" dirty="0"/>
              <a:t>SOC multiagency work</a:t>
            </a:r>
          </a:p>
          <a:p>
            <a:pPr marL="285750" indent="-285750">
              <a:buFont typeface="Arial" panose="020B0604020202020204" pitchFamily="34" charset="0"/>
              <a:buChar char="•"/>
            </a:pPr>
            <a:r>
              <a:rPr lang="en-US" sz="1700" b="1" dirty="0"/>
              <a:t>Prisons</a:t>
            </a:r>
          </a:p>
          <a:p>
            <a:pPr marL="285750" indent="-285750">
              <a:buFont typeface="Arial" panose="020B0604020202020204" pitchFamily="34" charset="0"/>
              <a:buChar char="•"/>
            </a:pPr>
            <a:r>
              <a:rPr lang="en-US" sz="1700" b="1" dirty="0"/>
              <a:t>And many more…..</a:t>
            </a:r>
          </a:p>
        </p:txBody>
      </p:sp>
      <p:sp>
        <p:nvSpPr>
          <p:cNvPr id="15" name="Footer Placeholder 14"/>
          <p:cNvSpPr>
            <a:spLocks noGrp="1"/>
          </p:cNvSpPr>
          <p:nvPr>
            <p:ph type="ftr" sz="quarter" idx="11"/>
          </p:nvPr>
        </p:nvSpPr>
        <p:spPr/>
        <p:txBody>
          <a:bodyPr/>
          <a:lstStyle/>
          <a:p>
            <a:r>
              <a:rPr lang="en-US" dirty="0"/>
              <a:t>Supporting Young People </a:t>
            </a:r>
          </a:p>
        </p:txBody>
      </p:sp>
      <p:sp>
        <p:nvSpPr>
          <p:cNvPr id="16" name="Slide Number Placeholder 15"/>
          <p:cNvSpPr>
            <a:spLocks noGrp="1"/>
          </p:cNvSpPr>
          <p:nvPr>
            <p:ph type="sldNum" sz="quarter" idx="12"/>
          </p:nvPr>
        </p:nvSpPr>
        <p:spPr/>
        <p:txBody>
          <a:bodyPr/>
          <a:lstStyle/>
          <a:p>
            <a:fld id="{E1C6CFE5-8434-9542-88FD-C45542DBB53B}" type="slidenum">
              <a:rPr lang="en-US" smtClean="0"/>
              <a:t>3</a:t>
            </a:fld>
            <a:endParaRPr lang="en-US"/>
          </a:p>
        </p:txBody>
      </p:sp>
      <p:pic>
        <p:nvPicPr>
          <p:cNvPr id="23" name="Picture Placeholder 22"/>
          <p:cNvPicPr>
            <a:picLocks noGrp="1" noChangeAspect="1"/>
          </p:cNvPicPr>
          <p:nvPr>
            <p:ph type="pic" sz="quarter" idx="13"/>
          </p:nvPr>
        </p:nvPicPr>
        <p:blipFill rotWithShape="1">
          <a:blip r:embed="rId3">
            <a:extLst>
              <a:ext uri="{28A0092B-C50C-407E-A947-70E740481C1C}">
                <a14:useLocalDpi xmlns:a14="http://schemas.microsoft.com/office/drawing/2010/main" val="0"/>
              </a:ext>
            </a:extLst>
          </a:blip>
          <a:srcRect l="17961" t="7064" r="13989" b="28306"/>
          <a:stretch/>
        </p:blipFill>
        <p:spPr>
          <a:xfrm flipH="1">
            <a:off x="4808446" y="1398495"/>
            <a:ext cx="3886200" cy="2214656"/>
          </a:xfrm>
        </p:spPr>
      </p:pic>
      <p:sp>
        <p:nvSpPr>
          <p:cNvPr id="21" name="Content Placeholder 20"/>
          <p:cNvSpPr>
            <a:spLocks noGrp="1"/>
          </p:cNvSpPr>
          <p:nvPr>
            <p:ph sz="quarter" idx="14"/>
          </p:nvPr>
        </p:nvSpPr>
        <p:spPr>
          <a:xfrm>
            <a:off x="4808538" y="4712249"/>
            <a:ext cx="3886200" cy="1803863"/>
          </a:xfrm>
        </p:spPr>
        <p:txBody>
          <a:bodyPr>
            <a:normAutofit/>
          </a:bodyPr>
          <a:lstStyle/>
          <a:p>
            <a:pPr algn="ctr"/>
            <a:r>
              <a:rPr lang="en-GB" sz="2000" dirty="0"/>
              <a:t>Peer-led services – or those using people with lived experience of the issues facing those they are helping - are at the heart of St Giles’ work. </a:t>
            </a:r>
          </a:p>
        </p:txBody>
      </p:sp>
      <p:cxnSp>
        <p:nvCxnSpPr>
          <p:cNvPr id="13" name="Straight Connector 12"/>
          <p:cNvCxnSpPr/>
          <p:nvPr/>
        </p:nvCxnSpPr>
        <p:spPr>
          <a:xfrm>
            <a:off x="6751546" y="914400"/>
            <a:ext cx="0" cy="484095"/>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a:endCxn id="21" idx="0"/>
          </p:cNvCxnSpPr>
          <p:nvPr/>
        </p:nvCxnSpPr>
        <p:spPr>
          <a:xfrm>
            <a:off x="6751546" y="3613151"/>
            <a:ext cx="92" cy="1099098"/>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grpSp>
        <p:nvGrpSpPr>
          <p:cNvPr id="10" name="Group 9"/>
          <p:cNvGrpSpPr>
            <a:grpSpLocks/>
          </p:cNvGrpSpPr>
          <p:nvPr/>
        </p:nvGrpSpPr>
        <p:grpSpPr bwMode="auto">
          <a:xfrm>
            <a:off x="7160843" y="11449"/>
            <a:ext cx="1415854" cy="820158"/>
            <a:chOff x="0" y="0"/>
            <a:chExt cx="2197100" cy="1479550"/>
          </a:xfrm>
        </p:grpSpPr>
        <p:pic>
          <p:nvPicPr>
            <p:cNvPr id="11" name="Picture 2" descr="../PowerPoint%20Folder/Logo%20panel.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2197100" cy="147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3" descr="../PowerPoint%20Folder/St%20Giles-Logo-Primary-Reversed-RGB.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14299" y="146050"/>
              <a:ext cx="1964360" cy="1117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226340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 Giles in Coventry</a:t>
            </a:r>
          </a:p>
        </p:txBody>
      </p:sp>
      <p:sp>
        <p:nvSpPr>
          <p:cNvPr id="3" name="Content Placeholder 2"/>
          <p:cNvSpPr>
            <a:spLocks noGrp="1"/>
          </p:cNvSpPr>
          <p:nvPr>
            <p:ph sz="half" idx="1"/>
          </p:nvPr>
        </p:nvSpPr>
        <p:spPr/>
        <p:txBody>
          <a:bodyPr>
            <a:normAutofit fontScale="92500" lnSpcReduction="10000"/>
          </a:bodyPr>
          <a:lstStyle/>
          <a:p>
            <a:pPr lvl="2"/>
            <a:r>
              <a:rPr lang="en-US" dirty="0"/>
              <a:t>Across COVENTRY we offer:</a:t>
            </a:r>
          </a:p>
          <a:p>
            <a:pPr marL="285750" lvl="1" indent="-285750">
              <a:buFont typeface="Arial" panose="020B0604020202020204" pitchFamily="34" charset="0"/>
              <a:buChar char="•"/>
            </a:pPr>
            <a:r>
              <a:rPr lang="en-US" dirty="0"/>
              <a:t>Teachable Moments A&amp;E Service supporting young people impacted by youth violence.</a:t>
            </a:r>
          </a:p>
          <a:p>
            <a:pPr marL="285750" lvl="1" indent="-285750">
              <a:buFont typeface="Arial" panose="020B0604020202020204" pitchFamily="34" charset="0"/>
              <a:buChar char="•"/>
            </a:pPr>
            <a:r>
              <a:rPr lang="en-US" dirty="0"/>
              <a:t>Police Custody Suite work supporting young people involved in violence, gangs, County lines etc. </a:t>
            </a:r>
          </a:p>
          <a:p>
            <a:pPr marL="285750" lvl="1" indent="-285750">
              <a:buFont typeface="Arial" panose="020B0604020202020204" pitchFamily="34" charset="0"/>
              <a:buChar char="•"/>
            </a:pPr>
            <a:r>
              <a:rPr lang="en-US" dirty="0"/>
              <a:t>Young Adults Gangs Resettlement Service supporting adult male prisoners on release from prison.</a:t>
            </a:r>
          </a:p>
          <a:p>
            <a:pPr marL="285750" lvl="1" indent="-285750">
              <a:buFont typeface="Arial" panose="020B0604020202020204" pitchFamily="34" charset="0"/>
              <a:buChar char="•"/>
            </a:pPr>
            <a:r>
              <a:rPr lang="en-US" dirty="0"/>
              <a:t>Peer Advisor Hub- Training people with lived experience to gain their L3 IAG and support into volunteering.  </a:t>
            </a:r>
          </a:p>
          <a:p>
            <a:pPr marL="285750" lvl="1" indent="-285750">
              <a:buFont typeface="Arial" panose="020B0604020202020204" pitchFamily="34" charset="0"/>
              <a:buChar char="•"/>
            </a:pPr>
            <a:r>
              <a:rPr lang="en-US" dirty="0"/>
              <a:t>County Lines Victim Rescue Service supporting young people exploited into county lines</a:t>
            </a:r>
          </a:p>
          <a:p>
            <a:pPr marL="285750" lvl="1" indent="-285750">
              <a:buFont typeface="Arial" panose="020B0604020202020204" pitchFamily="34" charset="0"/>
              <a:buChar char="•"/>
            </a:pPr>
            <a:r>
              <a:rPr lang="en-US" dirty="0"/>
              <a:t>SOS+ School Early Intervention &amp; Mentoring – part of phase two pilot in </a:t>
            </a:r>
            <a:r>
              <a:rPr lang="en-US" dirty="0" err="1"/>
              <a:t>Hillfields</a:t>
            </a:r>
            <a:endParaRPr lang="en-US" dirty="0"/>
          </a:p>
        </p:txBody>
      </p:sp>
      <p:sp>
        <p:nvSpPr>
          <p:cNvPr id="4" name="Footer Placeholder 3"/>
          <p:cNvSpPr>
            <a:spLocks noGrp="1"/>
          </p:cNvSpPr>
          <p:nvPr>
            <p:ph type="ftr" sz="quarter" idx="11"/>
          </p:nvPr>
        </p:nvSpPr>
        <p:spPr/>
        <p:txBody>
          <a:bodyPr/>
          <a:lstStyle/>
          <a:p>
            <a:r>
              <a:rPr lang="en-US" dirty="0"/>
              <a:t>Supporting Young People </a:t>
            </a:r>
          </a:p>
        </p:txBody>
      </p:sp>
      <p:sp>
        <p:nvSpPr>
          <p:cNvPr id="5" name="Slide Number Placeholder 4"/>
          <p:cNvSpPr>
            <a:spLocks noGrp="1"/>
          </p:cNvSpPr>
          <p:nvPr>
            <p:ph type="sldNum" sz="quarter" idx="12"/>
          </p:nvPr>
        </p:nvSpPr>
        <p:spPr/>
        <p:txBody>
          <a:bodyPr/>
          <a:lstStyle/>
          <a:p>
            <a:fld id="{E1C6CFE5-8434-9542-88FD-C45542DBB53B}" type="slidenum">
              <a:rPr lang="en-US" smtClean="0"/>
              <a:t>4</a:t>
            </a:fld>
            <a:endParaRPr lang="en-US"/>
          </a:p>
        </p:txBody>
      </p:sp>
      <p:pic>
        <p:nvPicPr>
          <p:cNvPr id="8" name="Picture Placeholder 7"/>
          <p:cNvPicPr>
            <a:picLocks noGrp="1" noChangeAspect="1"/>
          </p:cNvPicPr>
          <p:nvPr>
            <p:ph type="pic" sz="quarter" idx="13"/>
          </p:nvPr>
        </p:nvPicPr>
        <p:blipFill rotWithShape="1">
          <a:blip r:embed="rId3">
            <a:extLst>
              <a:ext uri="{28A0092B-C50C-407E-A947-70E740481C1C}">
                <a14:useLocalDpi xmlns:a14="http://schemas.microsoft.com/office/drawing/2010/main" val="0"/>
              </a:ext>
            </a:extLst>
          </a:blip>
          <a:srcRect l="20641" t="12780" r="7862"/>
          <a:stretch/>
        </p:blipFill>
        <p:spPr/>
      </p:pic>
      <p:cxnSp>
        <p:nvCxnSpPr>
          <p:cNvPr id="7" name="Straight Connector 6"/>
          <p:cNvCxnSpPr/>
          <p:nvPr/>
        </p:nvCxnSpPr>
        <p:spPr>
          <a:xfrm>
            <a:off x="6751546" y="914400"/>
            <a:ext cx="0" cy="484095"/>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grpSp>
        <p:nvGrpSpPr>
          <p:cNvPr id="9" name="Group 8"/>
          <p:cNvGrpSpPr>
            <a:grpSpLocks/>
          </p:cNvGrpSpPr>
          <p:nvPr/>
        </p:nvGrpSpPr>
        <p:grpSpPr bwMode="auto">
          <a:xfrm>
            <a:off x="7160843" y="11449"/>
            <a:ext cx="1415854" cy="820158"/>
            <a:chOff x="0" y="0"/>
            <a:chExt cx="2197100" cy="1479550"/>
          </a:xfrm>
        </p:grpSpPr>
        <p:pic>
          <p:nvPicPr>
            <p:cNvPr id="10" name="Picture 2" descr="../PowerPoint%20Folder/Logo%20panel.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2197100" cy="147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3" descr="../PowerPoint%20Folder/St%20Giles-Logo-Primary-Reversed-RGB.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14299" y="146050"/>
              <a:ext cx="1964360" cy="1117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198693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0" y="3696101"/>
            <a:ext cx="9144000" cy="0"/>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a:t>Our Approach……..</a:t>
            </a:r>
          </a:p>
        </p:txBody>
      </p:sp>
      <p:sp>
        <p:nvSpPr>
          <p:cNvPr id="3" name="Footer Placeholder 2"/>
          <p:cNvSpPr>
            <a:spLocks noGrp="1"/>
          </p:cNvSpPr>
          <p:nvPr>
            <p:ph type="ftr" sz="quarter" idx="11"/>
          </p:nvPr>
        </p:nvSpPr>
        <p:spPr/>
        <p:txBody>
          <a:bodyPr/>
          <a:lstStyle/>
          <a:p>
            <a:r>
              <a:rPr lang="en-US" dirty="0"/>
              <a:t>Supporting Young People </a:t>
            </a:r>
          </a:p>
        </p:txBody>
      </p:sp>
      <p:sp>
        <p:nvSpPr>
          <p:cNvPr id="4" name="Slide Number Placeholder 3"/>
          <p:cNvSpPr>
            <a:spLocks noGrp="1"/>
          </p:cNvSpPr>
          <p:nvPr>
            <p:ph type="sldNum" sz="quarter" idx="12"/>
          </p:nvPr>
        </p:nvSpPr>
        <p:spPr/>
        <p:txBody>
          <a:bodyPr/>
          <a:lstStyle/>
          <a:p>
            <a:fld id="{E1C6CFE5-8434-9542-88FD-C45542DBB53B}" type="slidenum">
              <a:rPr lang="en-US" smtClean="0"/>
              <a:t>5</a:t>
            </a:fld>
            <a:endParaRPr lang="en-US"/>
          </a:p>
        </p:txBody>
      </p:sp>
      <p:sp>
        <p:nvSpPr>
          <p:cNvPr id="5" name="Content Placeholder 4"/>
          <p:cNvSpPr>
            <a:spLocks noGrp="1"/>
          </p:cNvSpPr>
          <p:nvPr>
            <p:ph sz="half" idx="16"/>
          </p:nvPr>
        </p:nvSpPr>
        <p:spPr/>
        <p:txBody>
          <a:bodyPr/>
          <a:lstStyle/>
          <a:p>
            <a:pPr lvl="1"/>
            <a:r>
              <a:rPr lang="en-US" dirty="0"/>
              <a:t>The offer </a:t>
            </a:r>
          </a:p>
          <a:p>
            <a:r>
              <a:rPr lang="en-GB" dirty="0"/>
              <a:t>Connections with YP</a:t>
            </a:r>
          </a:p>
          <a:p>
            <a:r>
              <a:rPr lang="en-GB" dirty="0"/>
              <a:t>Client focused</a:t>
            </a:r>
          </a:p>
          <a:p>
            <a:r>
              <a:rPr lang="en-GB" dirty="0"/>
              <a:t>Reachable Moment</a:t>
            </a:r>
          </a:p>
          <a:p>
            <a:r>
              <a:rPr lang="en-GB" dirty="0"/>
              <a:t>Contextual safeguarding </a:t>
            </a:r>
          </a:p>
          <a:p>
            <a:r>
              <a:rPr lang="en-GB" dirty="0"/>
              <a:t>Multi-agency focused</a:t>
            </a:r>
          </a:p>
          <a:p>
            <a:r>
              <a:rPr lang="en-GB" dirty="0"/>
              <a:t>1:1 Community mentoring</a:t>
            </a:r>
          </a:p>
          <a:p>
            <a:r>
              <a:rPr lang="en-GB" dirty="0"/>
              <a:t>Debunk myths </a:t>
            </a:r>
          </a:p>
          <a:p>
            <a:r>
              <a:rPr lang="en-GB" dirty="0"/>
              <a:t>Not time bound</a:t>
            </a:r>
          </a:p>
          <a:p>
            <a:endParaRPr lang="en-GB" dirty="0"/>
          </a:p>
        </p:txBody>
      </p:sp>
      <p:sp>
        <p:nvSpPr>
          <p:cNvPr id="6" name="Content Placeholder 5"/>
          <p:cNvSpPr>
            <a:spLocks noGrp="1"/>
          </p:cNvSpPr>
          <p:nvPr>
            <p:ph sz="half" idx="17"/>
          </p:nvPr>
        </p:nvSpPr>
        <p:spPr/>
        <p:txBody>
          <a:bodyPr/>
          <a:lstStyle/>
          <a:p>
            <a:pPr lvl="1"/>
            <a:r>
              <a:rPr lang="en-US" dirty="0"/>
              <a:t>The right staff	</a:t>
            </a:r>
          </a:p>
          <a:p>
            <a:r>
              <a:rPr lang="en-US" dirty="0"/>
              <a:t>Lived experience</a:t>
            </a:r>
          </a:p>
          <a:p>
            <a:r>
              <a:rPr lang="en-GB" dirty="0"/>
              <a:t>Cultural competence</a:t>
            </a:r>
          </a:p>
          <a:p>
            <a:r>
              <a:rPr lang="en-US" dirty="0"/>
              <a:t>Credible</a:t>
            </a:r>
          </a:p>
          <a:p>
            <a:r>
              <a:rPr lang="en-US" dirty="0"/>
              <a:t>Engaging</a:t>
            </a:r>
          </a:p>
          <a:p>
            <a:r>
              <a:rPr lang="en-US" dirty="0"/>
              <a:t>Understand Young People</a:t>
            </a:r>
          </a:p>
          <a:p>
            <a:r>
              <a:rPr lang="en-US" dirty="0"/>
              <a:t>Trust &amp; respect </a:t>
            </a:r>
          </a:p>
          <a:p>
            <a:r>
              <a:rPr lang="en-US" dirty="0"/>
              <a:t>Positive role model</a:t>
            </a:r>
          </a:p>
          <a:p>
            <a:r>
              <a:rPr lang="en-US" dirty="0"/>
              <a:t>Passion </a:t>
            </a:r>
          </a:p>
          <a:p>
            <a:r>
              <a:rPr lang="en-US" dirty="0"/>
              <a:t> </a:t>
            </a:r>
          </a:p>
          <a:p>
            <a:endParaRPr lang="en-US" dirty="0"/>
          </a:p>
        </p:txBody>
      </p:sp>
      <p:sp>
        <p:nvSpPr>
          <p:cNvPr id="7" name="Content Placeholder 6"/>
          <p:cNvSpPr>
            <a:spLocks noGrp="1"/>
          </p:cNvSpPr>
          <p:nvPr>
            <p:ph sz="half" idx="18"/>
          </p:nvPr>
        </p:nvSpPr>
        <p:spPr>
          <a:xfrm>
            <a:off x="6125139" y="1741118"/>
            <a:ext cx="2570626" cy="3811867"/>
          </a:xfrm>
        </p:spPr>
        <p:txBody>
          <a:bodyPr/>
          <a:lstStyle/>
          <a:p>
            <a:pPr lvl="1"/>
            <a:r>
              <a:rPr lang="en-US" dirty="0"/>
              <a:t>The results</a:t>
            </a:r>
          </a:p>
          <a:p>
            <a:r>
              <a:rPr lang="en-GB" dirty="0"/>
              <a:t>Reductions at A&amp;E, offending, gang activity/serious youth violence/ ASB, county lines activity</a:t>
            </a:r>
          </a:p>
          <a:p>
            <a:r>
              <a:rPr lang="en-GB" dirty="0"/>
              <a:t>Improved knowledge of consequences, health &amp; lifestyle, confidence – self-esteem and ability to say ‘no’, Improved family relationships, more positive opportunities </a:t>
            </a:r>
          </a:p>
        </p:txBody>
      </p:sp>
      <p:grpSp>
        <p:nvGrpSpPr>
          <p:cNvPr id="10" name="Group 9"/>
          <p:cNvGrpSpPr>
            <a:grpSpLocks/>
          </p:cNvGrpSpPr>
          <p:nvPr/>
        </p:nvGrpSpPr>
        <p:grpSpPr bwMode="auto">
          <a:xfrm>
            <a:off x="7160843" y="11449"/>
            <a:ext cx="1415854" cy="820158"/>
            <a:chOff x="0" y="0"/>
            <a:chExt cx="2197100" cy="1479550"/>
          </a:xfrm>
        </p:grpSpPr>
        <p:pic>
          <p:nvPicPr>
            <p:cNvPr id="11" name="Picture 2" descr="../PowerPoint%20Folder/Logo%20panel.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197100" cy="147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3" descr="../PowerPoint%20Folder/St%20Giles-Logo-Primary-Reversed-RGB.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14299" y="146050"/>
              <a:ext cx="1964360" cy="1117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13" name="Straight Connector 12"/>
          <p:cNvCxnSpPr/>
          <p:nvPr/>
        </p:nvCxnSpPr>
        <p:spPr>
          <a:xfrm>
            <a:off x="4572000" y="5545594"/>
            <a:ext cx="0" cy="694587"/>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Content Placeholder 4"/>
          <p:cNvSpPr txBox="1">
            <a:spLocks/>
          </p:cNvSpPr>
          <p:nvPr/>
        </p:nvSpPr>
        <p:spPr>
          <a:xfrm>
            <a:off x="2971182" y="5761973"/>
            <a:ext cx="3201635" cy="751560"/>
          </a:xfrm>
          <a:prstGeom prst="roundRect">
            <a:avLst>
              <a:gd name="adj" fmla="val 10219"/>
            </a:avLst>
          </a:prstGeom>
          <a:solidFill>
            <a:schemeClr val="accent1"/>
          </a:solidFill>
          <a:ln w="57150">
            <a:solidFill>
              <a:schemeClr val="tx2"/>
            </a:solidFill>
          </a:ln>
        </p:spPr>
        <p:txBody>
          <a:bodyPr vert="horz" lIns="108000" tIns="72000" rIns="108000" bIns="72000" rtlCol="0">
            <a:noAutofit/>
          </a:bodyPr>
          <a:lstStyle>
            <a:lvl1pPr marL="0" indent="0" algn="l" defTabSz="914400" rtl="0" eaLnBrk="1" latinLnBrk="0" hangingPunct="1">
              <a:lnSpc>
                <a:spcPct val="100000"/>
              </a:lnSpc>
              <a:spcBef>
                <a:spcPts val="600"/>
              </a:spcBef>
              <a:spcAft>
                <a:spcPts val="600"/>
              </a:spcAft>
              <a:buFont typeface="Arial" panose="020B0604020202020204" pitchFamily="34" charset="0"/>
              <a:buNone/>
              <a:defRPr sz="1600" b="0" kern="1200" cap="none" baseline="0">
                <a:solidFill>
                  <a:schemeClr val="bg1"/>
                </a:solidFill>
                <a:latin typeface="+mn-lt"/>
                <a:ea typeface="+mn-ea"/>
                <a:cs typeface="+mn-cs"/>
              </a:defRPr>
            </a:lvl1pPr>
            <a:lvl2pPr marL="0" indent="0" algn="l" defTabSz="914400" rtl="0" eaLnBrk="1" latinLnBrk="0" hangingPunct="1">
              <a:lnSpc>
                <a:spcPct val="100000"/>
              </a:lnSpc>
              <a:spcBef>
                <a:spcPts val="600"/>
              </a:spcBef>
              <a:spcAft>
                <a:spcPts val="600"/>
              </a:spcAft>
              <a:buFont typeface="Arial" panose="020B0604020202020204" pitchFamily="34" charset="0"/>
              <a:buNone/>
              <a:defRPr sz="1600" b="1" kern="1200">
                <a:solidFill>
                  <a:schemeClr val="bg1"/>
                </a:solidFill>
                <a:latin typeface="+mn-lt"/>
                <a:ea typeface="+mn-ea"/>
                <a:cs typeface="+mn-cs"/>
              </a:defRPr>
            </a:lvl2pPr>
            <a:lvl3pPr marL="0" indent="0" algn="l" defTabSz="914400" rtl="0" eaLnBrk="1" latinLnBrk="0" hangingPunct="1">
              <a:lnSpc>
                <a:spcPct val="100000"/>
              </a:lnSpc>
              <a:spcBef>
                <a:spcPts val="300"/>
              </a:spcBef>
              <a:spcAft>
                <a:spcPts val="600"/>
              </a:spcAft>
              <a:buFont typeface="Arial" panose="020B0604020202020204" pitchFamily="34" charset="0"/>
              <a:buNone/>
              <a:defRPr sz="1800" b="1" kern="1200" cap="all" baseline="0">
                <a:solidFill>
                  <a:schemeClr val="tx2"/>
                </a:solidFill>
                <a:latin typeface="+mn-lt"/>
                <a:ea typeface="+mn-ea"/>
                <a:cs typeface="+mn-cs"/>
              </a:defRPr>
            </a:lvl3pPr>
            <a:lvl4pPr marL="0" indent="-192600" algn="l" defTabSz="914400" rtl="0" eaLnBrk="1" latinLnBrk="0" hangingPunct="1">
              <a:lnSpc>
                <a:spcPct val="100000"/>
              </a:lnSpc>
              <a:spcBef>
                <a:spcPts val="0"/>
              </a:spcBef>
              <a:spcAft>
                <a:spcPts val="300"/>
              </a:spcAft>
              <a:buFont typeface="Arial" panose="020B0604020202020204" pitchFamily="34" charset="0"/>
              <a:buChar char="•"/>
              <a:defRPr sz="1600" kern="1200">
                <a:solidFill>
                  <a:schemeClr val="bg1"/>
                </a:solidFill>
                <a:latin typeface="+mn-lt"/>
                <a:ea typeface="+mn-ea"/>
                <a:cs typeface="+mn-cs"/>
              </a:defRPr>
            </a:lvl4pPr>
            <a:lvl5pPr marL="401400" indent="-192600" algn="l" defTabSz="914400" rtl="0" eaLnBrk="1" latinLnBrk="0" hangingPunct="1">
              <a:lnSpc>
                <a:spcPct val="100000"/>
              </a:lnSpc>
              <a:spcBef>
                <a:spcPts val="0"/>
              </a:spcBef>
              <a:buFont typeface=".AppleSystemUIFont" charset="-120"/>
              <a:buChar char="–"/>
              <a:defRPr sz="16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gn="ctr"/>
            <a:r>
              <a:rPr lang="en-US" sz="2800" dirty="0"/>
              <a:t>Positive Outcomes</a:t>
            </a:r>
            <a:endParaRPr lang="en-GB" sz="2800" dirty="0"/>
          </a:p>
        </p:txBody>
      </p:sp>
      <p:cxnSp>
        <p:nvCxnSpPr>
          <p:cNvPr id="18" name="Straight Connector 17"/>
          <p:cNvCxnSpPr>
            <a:stCxn id="7" idx="2"/>
            <a:endCxn id="17" idx="3"/>
          </p:cNvCxnSpPr>
          <p:nvPr/>
        </p:nvCxnSpPr>
        <p:spPr>
          <a:xfrm flipH="1">
            <a:off x="6172817" y="5552985"/>
            <a:ext cx="1237635" cy="584768"/>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flipV="1">
            <a:off x="1540701" y="5552985"/>
            <a:ext cx="1397519" cy="606577"/>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554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23850" y="1577789"/>
            <a:ext cx="8496300" cy="5019398"/>
          </a:xfrm>
          <a:prstGeom prst="roundRect">
            <a:avLst>
              <a:gd name="adj" fmla="val 7031"/>
            </a:avLst>
          </a:prstGeom>
          <a:noFill/>
          <a:ln w="571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 name="Title 1"/>
          <p:cNvSpPr>
            <a:spLocks noGrp="1"/>
          </p:cNvSpPr>
          <p:nvPr>
            <p:ph type="title"/>
          </p:nvPr>
        </p:nvSpPr>
        <p:spPr/>
        <p:txBody>
          <a:bodyPr/>
          <a:lstStyle/>
          <a:p>
            <a:r>
              <a:rPr lang="en-US" dirty="0"/>
              <a:t>Does it work?</a:t>
            </a:r>
          </a:p>
        </p:txBody>
      </p:sp>
      <p:sp>
        <p:nvSpPr>
          <p:cNvPr id="3" name="Footer Placeholder 2"/>
          <p:cNvSpPr>
            <a:spLocks noGrp="1"/>
          </p:cNvSpPr>
          <p:nvPr>
            <p:ph type="ftr" sz="quarter" idx="11"/>
          </p:nvPr>
        </p:nvSpPr>
        <p:spPr/>
        <p:txBody>
          <a:bodyPr/>
          <a:lstStyle/>
          <a:p>
            <a:r>
              <a:rPr lang="en-US" dirty="0"/>
              <a:t>Supporting Young People </a:t>
            </a:r>
          </a:p>
          <a:p>
            <a:endParaRPr lang="en-US" dirty="0"/>
          </a:p>
        </p:txBody>
      </p:sp>
      <p:sp>
        <p:nvSpPr>
          <p:cNvPr id="4" name="Slide Number Placeholder 3"/>
          <p:cNvSpPr>
            <a:spLocks noGrp="1"/>
          </p:cNvSpPr>
          <p:nvPr>
            <p:ph type="sldNum" sz="quarter" idx="12"/>
          </p:nvPr>
        </p:nvSpPr>
        <p:spPr>
          <a:xfrm>
            <a:off x="323850" y="6356351"/>
            <a:ext cx="891175" cy="365125"/>
          </a:xfrm>
        </p:spPr>
        <p:txBody>
          <a:bodyPr/>
          <a:lstStyle/>
          <a:p>
            <a:fld id="{E1C6CFE5-8434-9542-88FD-C45542DBB53B}" type="slidenum">
              <a:rPr lang="en-US" smtClean="0"/>
              <a:t>6</a:t>
            </a:fld>
            <a:endParaRPr lang="en-US" dirty="0"/>
          </a:p>
        </p:txBody>
      </p:sp>
      <p:grpSp>
        <p:nvGrpSpPr>
          <p:cNvPr id="9" name="Group 8"/>
          <p:cNvGrpSpPr>
            <a:grpSpLocks/>
          </p:cNvGrpSpPr>
          <p:nvPr/>
        </p:nvGrpSpPr>
        <p:grpSpPr bwMode="auto">
          <a:xfrm>
            <a:off x="7160843" y="11449"/>
            <a:ext cx="1415854" cy="820158"/>
            <a:chOff x="0" y="0"/>
            <a:chExt cx="2197100" cy="1479550"/>
          </a:xfrm>
        </p:grpSpPr>
        <p:pic>
          <p:nvPicPr>
            <p:cNvPr id="11" name="Picture 2" descr="../PowerPoint%20Folder/Logo%20panel.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197100" cy="147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3" descr="../PowerPoint%20Folder/St%20Giles-Logo-Primary-Reversed-RGB.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14299" y="146050"/>
              <a:ext cx="1964360" cy="1117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Rectangle 5">
            <a:extLst>
              <a:ext uri="{FF2B5EF4-FFF2-40B4-BE49-F238E27FC236}">
                <a16:creationId xmlns:a16="http://schemas.microsoft.com/office/drawing/2014/main" id="{B7B71DAF-183E-4DD6-A2DC-D7BCDFE936F2}"/>
              </a:ext>
            </a:extLst>
          </p:cNvPr>
          <p:cNvSpPr/>
          <p:nvPr/>
        </p:nvSpPr>
        <p:spPr>
          <a:xfrm>
            <a:off x="440871" y="1674750"/>
            <a:ext cx="8262258" cy="4801314"/>
          </a:xfrm>
          <a:prstGeom prst="rect">
            <a:avLst/>
          </a:prstGeom>
        </p:spPr>
        <p:txBody>
          <a:bodyPr wrap="square">
            <a:spAutoFit/>
          </a:bodyPr>
          <a:lstStyle/>
          <a:p>
            <a:r>
              <a:rPr lang="en-US" dirty="0"/>
              <a:t>“Being there, in the moment when incidents happen is so important. We can’t do that and it’s invaluable.” </a:t>
            </a:r>
            <a:r>
              <a:rPr lang="en-US" b="1" dirty="0"/>
              <a:t>Social Worker, Early Help</a:t>
            </a:r>
          </a:p>
          <a:p>
            <a:endParaRPr lang="en-US" dirty="0"/>
          </a:p>
          <a:p>
            <a:r>
              <a:rPr lang="en-US" dirty="0"/>
              <a:t>“St Giles fills the void in this type of specialist service superbly. We are now experiencing the levels of knife crime that used to be just for London. We really needed this type of service and it’s perfect to be able to refer young people to them. We have a range of services on offer. St Giles is outstanding.” </a:t>
            </a:r>
            <a:r>
              <a:rPr lang="en-US" b="1" dirty="0"/>
              <a:t>West Midlands Police Officer</a:t>
            </a:r>
          </a:p>
          <a:p>
            <a:endParaRPr lang="en-US" dirty="0"/>
          </a:p>
          <a:p>
            <a:r>
              <a:rPr lang="en-US" dirty="0"/>
              <a:t>“St Giles is one of three services that we can refer to. They are outstanding, not only in the service that they provide to young people who are vulnerable and involved in violence, but also in their delivery to professionals as well.” </a:t>
            </a:r>
            <a:r>
              <a:rPr lang="en-US" b="1" dirty="0"/>
              <a:t>Youth Violence Prevention Team</a:t>
            </a:r>
          </a:p>
          <a:p>
            <a:endParaRPr lang="en-US" dirty="0"/>
          </a:p>
          <a:p>
            <a:r>
              <a:rPr lang="en-US" dirty="0"/>
              <a:t>“St Giles are doing a really good job with XXX – I can see that. I feel supported by them too. It’s very helpful to have them on board as they understand what’s going on and their knowledge and experience means that they can help.” </a:t>
            </a:r>
            <a:r>
              <a:rPr lang="en-US" b="1" dirty="0"/>
              <a:t>Foster </a:t>
            </a:r>
            <a:r>
              <a:rPr lang="en-US" b="1" dirty="0" err="1"/>
              <a:t>carer</a:t>
            </a:r>
            <a:r>
              <a:rPr lang="en-US" b="1" dirty="0"/>
              <a:t>: </a:t>
            </a:r>
            <a:endParaRPr lang="en-GB" b="1" dirty="0"/>
          </a:p>
        </p:txBody>
      </p:sp>
    </p:spTree>
    <p:extLst>
      <p:ext uri="{BB962C8B-B14F-4D97-AF65-F5344CB8AC3E}">
        <p14:creationId xmlns:p14="http://schemas.microsoft.com/office/powerpoint/2010/main" val="1199381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23850" y="1577789"/>
            <a:ext cx="8496300" cy="5019398"/>
          </a:xfrm>
          <a:prstGeom prst="roundRect">
            <a:avLst>
              <a:gd name="adj" fmla="val 7031"/>
            </a:avLst>
          </a:prstGeom>
          <a:noFill/>
          <a:ln w="571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 name="Title 1"/>
          <p:cNvSpPr>
            <a:spLocks noGrp="1"/>
          </p:cNvSpPr>
          <p:nvPr>
            <p:ph type="title"/>
          </p:nvPr>
        </p:nvSpPr>
        <p:spPr/>
        <p:txBody>
          <a:bodyPr/>
          <a:lstStyle/>
          <a:p>
            <a:r>
              <a:rPr lang="en-US" dirty="0"/>
              <a:t>Teachable Moments A&amp;E Service</a:t>
            </a:r>
          </a:p>
        </p:txBody>
      </p:sp>
      <p:sp>
        <p:nvSpPr>
          <p:cNvPr id="3" name="Footer Placeholder 2"/>
          <p:cNvSpPr>
            <a:spLocks noGrp="1"/>
          </p:cNvSpPr>
          <p:nvPr>
            <p:ph type="ftr" sz="quarter" idx="11"/>
          </p:nvPr>
        </p:nvSpPr>
        <p:spPr/>
        <p:txBody>
          <a:bodyPr/>
          <a:lstStyle/>
          <a:p>
            <a:r>
              <a:rPr lang="en-US" dirty="0"/>
              <a:t>Supporting Young People </a:t>
            </a:r>
          </a:p>
          <a:p>
            <a:endParaRPr lang="en-US" dirty="0"/>
          </a:p>
        </p:txBody>
      </p:sp>
      <p:sp>
        <p:nvSpPr>
          <p:cNvPr id="4" name="Slide Number Placeholder 3"/>
          <p:cNvSpPr>
            <a:spLocks noGrp="1"/>
          </p:cNvSpPr>
          <p:nvPr>
            <p:ph type="sldNum" sz="quarter" idx="12"/>
          </p:nvPr>
        </p:nvSpPr>
        <p:spPr>
          <a:xfrm>
            <a:off x="323850" y="6356351"/>
            <a:ext cx="891175" cy="365125"/>
          </a:xfrm>
        </p:spPr>
        <p:txBody>
          <a:bodyPr/>
          <a:lstStyle/>
          <a:p>
            <a:fld id="{E1C6CFE5-8434-9542-88FD-C45542DBB53B}" type="slidenum">
              <a:rPr lang="en-US" smtClean="0"/>
              <a:t>7</a:t>
            </a:fld>
            <a:endParaRPr lang="en-US" dirty="0"/>
          </a:p>
        </p:txBody>
      </p:sp>
      <p:grpSp>
        <p:nvGrpSpPr>
          <p:cNvPr id="9" name="Group 8"/>
          <p:cNvGrpSpPr>
            <a:grpSpLocks/>
          </p:cNvGrpSpPr>
          <p:nvPr/>
        </p:nvGrpSpPr>
        <p:grpSpPr bwMode="auto">
          <a:xfrm>
            <a:off x="7160843" y="11449"/>
            <a:ext cx="1415854" cy="820158"/>
            <a:chOff x="0" y="0"/>
            <a:chExt cx="2197100" cy="1479550"/>
          </a:xfrm>
        </p:grpSpPr>
        <p:pic>
          <p:nvPicPr>
            <p:cNvPr id="11" name="Picture 2" descr="../PowerPoint%20Folder/Logo%20panel.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197100" cy="147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3" descr="../PowerPoint%20Folder/St%20Giles-Logo-Primary-Reversed-RGB.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14299" y="146050"/>
              <a:ext cx="1964360" cy="1117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TextBox 6"/>
          <p:cNvSpPr txBox="1"/>
          <p:nvPr/>
        </p:nvSpPr>
        <p:spPr>
          <a:xfrm>
            <a:off x="486697" y="1816274"/>
            <a:ext cx="8118064" cy="4524315"/>
          </a:xfrm>
          <a:prstGeom prst="rect">
            <a:avLst/>
          </a:prstGeom>
          <a:noFill/>
        </p:spPr>
        <p:txBody>
          <a:bodyPr wrap="square" rtlCol="0">
            <a:spAutoFit/>
          </a:bodyPr>
          <a:lstStyle/>
          <a:p>
            <a:r>
              <a:rPr lang="en-GB" dirty="0"/>
              <a:t>The aim of the intervention service is to offer timely and tailored support to young people under the age of 25 who have been victims of a violent attack (youth, gang and domestic violence) and have been admitted to Coventry A&amp;E supporting them to establish lifestyles that move them away from gang activity, violence, crime and victimisation.</a:t>
            </a:r>
          </a:p>
          <a:p>
            <a:r>
              <a:rPr lang="en-GB" dirty="0"/>
              <a:t> </a:t>
            </a:r>
          </a:p>
          <a:p>
            <a:r>
              <a:rPr lang="en-GB" dirty="0"/>
              <a:t>This service is based on the understanding that young victims of violence are also likely to become perpetrators of violence, if they haven’t already. By engaging with young people when they are victims we can reduce the likelihood of repeat victimisation and of them becoming perpetrators. In 2013 SGT commissioned a report by JH Consulting, to identify key design features of a support service for young people presenting with these injuries to help them move away from gang activity, youth violence and harmful relationships.</a:t>
            </a:r>
          </a:p>
          <a:p>
            <a:endParaRPr lang="en-GB" dirty="0"/>
          </a:p>
          <a:p>
            <a:r>
              <a:rPr lang="en-GB" dirty="0"/>
              <a:t>Direct referrals not possible for this project. For more information on the service please email </a:t>
            </a:r>
            <a:r>
              <a:rPr lang="en-GB" dirty="0">
                <a:hlinkClick r:id="rId5"/>
              </a:rPr>
              <a:t>Peter.Walker@stgilestrust.org.uk</a:t>
            </a:r>
            <a:r>
              <a:rPr lang="en-GB" dirty="0"/>
              <a:t> </a:t>
            </a:r>
          </a:p>
        </p:txBody>
      </p:sp>
    </p:spTree>
    <p:extLst>
      <p:ext uri="{BB962C8B-B14F-4D97-AF65-F5344CB8AC3E}">
        <p14:creationId xmlns:p14="http://schemas.microsoft.com/office/powerpoint/2010/main" val="3772162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23850" y="1577789"/>
            <a:ext cx="8496300" cy="5019398"/>
          </a:xfrm>
          <a:prstGeom prst="roundRect">
            <a:avLst>
              <a:gd name="adj" fmla="val 7031"/>
            </a:avLst>
          </a:prstGeom>
          <a:noFill/>
          <a:ln w="571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 name="Title 1"/>
          <p:cNvSpPr>
            <a:spLocks noGrp="1"/>
          </p:cNvSpPr>
          <p:nvPr>
            <p:ph type="title"/>
          </p:nvPr>
        </p:nvSpPr>
        <p:spPr/>
        <p:txBody>
          <a:bodyPr/>
          <a:lstStyle/>
          <a:p>
            <a:r>
              <a:rPr lang="en-US" dirty="0"/>
              <a:t>Police Custody Suite</a:t>
            </a:r>
          </a:p>
        </p:txBody>
      </p:sp>
      <p:sp>
        <p:nvSpPr>
          <p:cNvPr id="3" name="Footer Placeholder 2"/>
          <p:cNvSpPr>
            <a:spLocks noGrp="1"/>
          </p:cNvSpPr>
          <p:nvPr>
            <p:ph type="ftr" sz="quarter" idx="11"/>
          </p:nvPr>
        </p:nvSpPr>
        <p:spPr/>
        <p:txBody>
          <a:bodyPr/>
          <a:lstStyle/>
          <a:p>
            <a:r>
              <a:rPr lang="en-US" dirty="0"/>
              <a:t>Supporting Young People </a:t>
            </a:r>
          </a:p>
          <a:p>
            <a:endParaRPr lang="en-US" dirty="0"/>
          </a:p>
        </p:txBody>
      </p:sp>
      <p:sp>
        <p:nvSpPr>
          <p:cNvPr id="4" name="Slide Number Placeholder 3"/>
          <p:cNvSpPr>
            <a:spLocks noGrp="1"/>
          </p:cNvSpPr>
          <p:nvPr>
            <p:ph type="sldNum" sz="quarter" idx="12"/>
          </p:nvPr>
        </p:nvSpPr>
        <p:spPr>
          <a:xfrm>
            <a:off x="323850" y="6356351"/>
            <a:ext cx="891175" cy="365125"/>
          </a:xfrm>
        </p:spPr>
        <p:txBody>
          <a:bodyPr/>
          <a:lstStyle/>
          <a:p>
            <a:fld id="{E1C6CFE5-8434-9542-88FD-C45542DBB53B}" type="slidenum">
              <a:rPr lang="en-US" smtClean="0"/>
              <a:t>8</a:t>
            </a:fld>
            <a:endParaRPr lang="en-US" dirty="0"/>
          </a:p>
        </p:txBody>
      </p:sp>
      <p:grpSp>
        <p:nvGrpSpPr>
          <p:cNvPr id="9" name="Group 8"/>
          <p:cNvGrpSpPr>
            <a:grpSpLocks/>
          </p:cNvGrpSpPr>
          <p:nvPr/>
        </p:nvGrpSpPr>
        <p:grpSpPr bwMode="auto">
          <a:xfrm>
            <a:off x="7160843" y="11449"/>
            <a:ext cx="1415854" cy="820158"/>
            <a:chOff x="0" y="0"/>
            <a:chExt cx="2197100" cy="1479550"/>
          </a:xfrm>
        </p:grpSpPr>
        <p:pic>
          <p:nvPicPr>
            <p:cNvPr id="11" name="Picture 2" descr="../PowerPoint%20Folder/Logo%20panel.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197100" cy="147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3" descr="../PowerPoint%20Folder/St%20Giles-Logo-Primary-Reversed-RGB.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14299" y="146050"/>
              <a:ext cx="1964360" cy="1117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TextBox 6"/>
          <p:cNvSpPr txBox="1"/>
          <p:nvPr/>
        </p:nvSpPr>
        <p:spPr>
          <a:xfrm>
            <a:off x="486697" y="1643163"/>
            <a:ext cx="8118064" cy="5078313"/>
          </a:xfrm>
          <a:prstGeom prst="rect">
            <a:avLst/>
          </a:prstGeom>
          <a:noFill/>
        </p:spPr>
        <p:txBody>
          <a:bodyPr wrap="square" rtlCol="0">
            <a:spAutoFit/>
          </a:bodyPr>
          <a:lstStyle/>
          <a:p>
            <a:r>
              <a:rPr lang="en-GB" dirty="0"/>
              <a:t>The aim of the intervention service is to offer timely and tailored support to YP under 25 years old (YP) that come into police custody who are affected by criminal activities, gangs, and related issues such as carrying weapons and violence during the “reachable moment”. Our Youth Workers will work in partnership with West Midlands Police (WMP) and will operate within the existing infrastructure offering practical, emotional and 1-2-1 mentoring to YP and their families in custody and on release back into the community. </a:t>
            </a:r>
          </a:p>
          <a:p>
            <a:endParaRPr lang="en-GB" dirty="0"/>
          </a:p>
          <a:p>
            <a:r>
              <a:rPr lang="en-GB" dirty="0"/>
              <a:t>We will help each YP to identify and realise alternative aspirations and goals to support them to establish lifestyles that move them away from criminal activities, gang involvement, violence and negative life choices. </a:t>
            </a:r>
          </a:p>
          <a:p>
            <a:endParaRPr lang="en-GB" dirty="0"/>
          </a:p>
          <a:p>
            <a:r>
              <a:rPr lang="en-GB" dirty="0"/>
              <a:t>Currently we have less than 8% reoffending rate of young people supported through this project. </a:t>
            </a:r>
          </a:p>
          <a:p>
            <a:endParaRPr lang="en-GB" dirty="0"/>
          </a:p>
          <a:p>
            <a:r>
              <a:rPr lang="en-GB" dirty="0"/>
              <a:t>Direct referrals not possible for this project. For more information on the service please email </a:t>
            </a:r>
            <a:r>
              <a:rPr lang="en-GB" dirty="0">
                <a:hlinkClick r:id="rId5"/>
              </a:rPr>
              <a:t>Lisa.Hunter@stgilestrust.org.uk</a:t>
            </a:r>
            <a:r>
              <a:rPr lang="en-GB" dirty="0"/>
              <a:t> </a:t>
            </a:r>
          </a:p>
          <a:p>
            <a:endParaRPr lang="en-GB" dirty="0"/>
          </a:p>
        </p:txBody>
      </p:sp>
    </p:spTree>
    <p:extLst>
      <p:ext uri="{BB962C8B-B14F-4D97-AF65-F5344CB8AC3E}">
        <p14:creationId xmlns:p14="http://schemas.microsoft.com/office/powerpoint/2010/main" val="3825713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23850" y="1577789"/>
            <a:ext cx="8496300" cy="5019398"/>
          </a:xfrm>
          <a:prstGeom prst="roundRect">
            <a:avLst>
              <a:gd name="adj" fmla="val 7031"/>
            </a:avLst>
          </a:prstGeom>
          <a:noFill/>
          <a:ln w="571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 name="Title 1"/>
          <p:cNvSpPr>
            <a:spLocks noGrp="1"/>
          </p:cNvSpPr>
          <p:nvPr>
            <p:ph type="title"/>
          </p:nvPr>
        </p:nvSpPr>
        <p:spPr/>
        <p:txBody>
          <a:bodyPr/>
          <a:lstStyle/>
          <a:p>
            <a:r>
              <a:rPr lang="en-US" dirty="0"/>
              <a:t>Young Adults Gangs Resettlement</a:t>
            </a:r>
          </a:p>
        </p:txBody>
      </p:sp>
      <p:sp>
        <p:nvSpPr>
          <p:cNvPr id="3" name="Footer Placeholder 2"/>
          <p:cNvSpPr>
            <a:spLocks noGrp="1"/>
          </p:cNvSpPr>
          <p:nvPr>
            <p:ph type="ftr" sz="quarter" idx="11"/>
          </p:nvPr>
        </p:nvSpPr>
        <p:spPr/>
        <p:txBody>
          <a:bodyPr/>
          <a:lstStyle/>
          <a:p>
            <a:r>
              <a:rPr lang="en-US" dirty="0"/>
              <a:t>Supporting Young People </a:t>
            </a:r>
          </a:p>
          <a:p>
            <a:endParaRPr lang="en-US" dirty="0"/>
          </a:p>
        </p:txBody>
      </p:sp>
      <p:sp>
        <p:nvSpPr>
          <p:cNvPr id="4" name="Slide Number Placeholder 3"/>
          <p:cNvSpPr>
            <a:spLocks noGrp="1"/>
          </p:cNvSpPr>
          <p:nvPr>
            <p:ph type="sldNum" sz="quarter" idx="12"/>
          </p:nvPr>
        </p:nvSpPr>
        <p:spPr>
          <a:xfrm>
            <a:off x="323850" y="6356351"/>
            <a:ext cx="891175" cy="365125"/>
          </a:xfrm>
        </p:spPr>
        <p:txBody>
          <a:bodyPr/>
          <a:lstStyle/>
          <a:p>
            <a:fld id="{E1C6CFE5-8434-9542-88FD-C45542DBB53B}" type="slidenum">
              <a:rPr lang="en-US" smtClean="0"/>
              <a:t>9</a:t>
            </a:fld>
            <a:endParaRPr lang="en-US" dirty="0"/>
          </a:p>
        </p:txBody>
      </p:sp>
      <p:grpSp>
        <p:nvGrpSpPr>
          <p:cNvPr id="9" name="Group 8"/>
          <p:cNvGrpSpPr>
            <a:grpSpLocks/>
          </p:cNvGrpSpPr>
          <p:nvPr/>
        </p:nvGrpSpPr>
        <p:grpSpPr bwMode="auto">
          <a:xfrm>
            <a:off x="7160843" y="11449"/>
            <a:ext cx="1415854" cy="820158"/>
            <a:chOff x="0" y="0"/>
            <a:chExt cx="2197100" cy="1479550"/>
          </a:xfrm>
        </p:grpSpPr>
        <p:pic>
          <p:nvPicPr>
            <p:cNvPr id="11" name="Picture 2" descr="../PowerPoint%20Folder/Logo%20panel.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197100" cy="147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3" descr="../PowerPoint%20Folder/St%20Giles-Logo-Primary-Reversed-RGB.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14299" y="146050"/>
              <a:ext cx="1964360" cy="1117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TextBox 6"/>
          <p:cNvSpPr txBox="1"/>
          <p:nvPr/>
        </p:nvSpPr>
        <p:spPr>
          <a:xfrm>
            <a:off x="486697" y="1816274"/>
            <a:ext cx="8118064" cy="4801314"/>
          </a:xfrm>
          <a:prstGeom prst="rect">
            <a:avLst/>
          </a:prstGeom>
          <a:noFill/>
        </p:spPr>
        <p:txBody>
          <a:bodyPr wrap="square" rtlCol="0">
            <a:spAutoFit/>
          </a:bodyPr>
          <a:lstStyle/>
          <a:p>
            <a:r>
              <a:rPr lang="en-GB" dirty="0"/>
              <a:t>The aim of the intervention service is to support young adults up  to 30 years of age that are either approaching release from a custodial sentence or have recently been released and living within Coventry. St Giles will offer a timely and tailored resettlement support service to those young adults who are associated with serious violence, gang involvement and weapon offences. All clients will receive the same offer of support encompassing the 7 pathways of resettlement, our service will cross over boundaries and will manage the client as a person to ensure practical, emotional and 1-2-1 mentoring is also included. </a:t>
            </a:r>
          </a:p>
          <a:p>
            <a:endParaRPr lang="en-GB" dirty="0"/>
          </a:p>
          <a:p>
            <a:r>
              <a:rPr lang="en-GB" dirty="0"/>
              <a:t>Our aim is to help each client to identify and realise alternative aspirations and goals to support them to establish lifestyles that move them away from criminal activities, gang involvement, violence and negative life choices which will support the VRU aims of reducing violence across the West Midlands. </a:t>
            </a:r>
          </a:p>
          <a:p>
            <a:endParaRPr lang="en-GB" dirty="0"/>
          </a:p>
          <a:p>
            <a:r>
              <a:rPr lang="en-GB" dirty="0"/>
              <a:t>Direct referrals not possible for this project. For more information on the service please email </a:t>
            </a:r>
            <a:r>
              <a:rPr lang="en-GB" dirty="0">
                <a:hlinkClick r:id="rId5"/>
              </a:rPr>
              <a:t>Hannah.Whiteley@stgilestrust.org.uk</a:t>
            </a:r>
            <a:r>
              <a:rPr lang="en-GB" dirty="0"/>
              <a:t> </a:t>
            </a:r>
          </a:p>
          <a:p>
            <a:endParaRPr lang="en-GB" dirty="0"/>
          </a:p>
        </p:txBody>
      </p:sp>
    </p:spTree>
    <p:extLst>
      <p:ext uri="{BB962C8B-B14F-4D97-AF65-F5344CB8AC3E}">
        <p14:creationId xmlns:p14="http://schemas.microsoft.com/office/powerpoint/2010/main" val="1714517580"/>
      </p:ext>
    </p:extLst>
  </p:cSld>
  <p:clrMapOvr>
    <a:masterClrMapping/>
  </p:clrMapOvr>
</p:sld>
</file>

<file path=ppt/theme/theme1.xml><?xml version="1.0" encoding="utf-8"?>
<a:theme xmlns:a="http://schemas.openxmlformats.org/drawingml/2006/main" name="Office Theme">
  <a:themeElements>
    <a:clrScheme name="St Giles 2019 Colours">
      <a:dk1>
        <a:srgbClr val="000000"/>
      </a:dk1>
      <a:lt1>
        <a:srgbClr val="FFFFFF"/>
      </a:lt1>
      <a:dk2>
        <a:srgbClr val="F6C112"/>
      </a:dk2>
      <a:lt2>
        <a:srgbClr val="FFFFFF"/>
      </a:lt2>
      <a:accent1>
        <a:srgbClr val="281257"/>
      </a:accent1>
      <a:accent2>
        <a:srgbClr val="9287AB"/>
      </a:accent2>
      <a:accent3>
        <a:srgbClr val="D3CFDD"/>
      </a:accent3>
      <a:accent4>
        <a:srgbClr val="F6C112"/>
      </a:accent4>
      <a:accent5>
        <a:srgbClr val="F8DA70"/>
      </a:accent5>
      <a:accent6>
        <a:srgbClr val="FBECB8"/>
      </a:accent6>
      <a:hlink>
        <a:srgbClr val="F6C112"/>
      </a:hlink>
      <a:folHlink>
        <a:srgbClr val="F6C11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63500">
          <a:solidFill>
            <a:schemeClr val="tx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57150">
          <a:solidFill>
            <a:schemeClr val="tx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0</TotalTime>
  <Words>1816</Words>
  <Application>Microsoft Office PowerPoint</Application>
  <PresentationFormat>On-screen Show (4:3)</PresentationFormat>
  <Paragraphs>170</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.AppleSystemUIFont</vt:lpstr>
      <vt:lpstr>Arial</vt:lpstr>
      <vt:lpstr>Calibri</vt:lpstr>
      <vt:lpstr>Office Theme</vt:lpstr>
      <vt:lpstr>Supporting Young People </vt:lpstr>
      <vt:lpstr>About St Giles</vt:lpstr>
      <vt:lpstr>What We do..</vt:lpstr>
      <vt:lpstr>St Giles in Coventry</vt:lpstr>
      <vt:lpstr>Our Approach……..</vt:lpstr>
      <vt:lpstr>Does it work?</vt:lpstr>
      <vt:lpstr>Teachable Moments A&amp;E Service</vt:lpstr>
      <vt:lpstr>Police Custody Suite</vt:lpstr>
      <vt:lpstr>Young Adults Gangs Resettlement</vt:lpstr>
      <vt:lpstr>SOS+ Mentoring - Hillfields</vt:lpstr>
      <vt:lpstr>County Lines Victim Rescue Service</vt:lpstr>
      <vt:lpstr>County Lines referral criteria</vt:lpstr>
      <vt:lpstr>County Lines Professionals Webinar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Steve Clarke</cp:lastModifiedBy>
  <cp:revision>187</cp:revision>
  <dcterms:created xsi:type="dcterms:W3CDTF">2019-03-15T12:37:42Z</dcterms:created>
  <dcterms:modified xsi:type="dcterms:W3CDTF">2020-09-17T09:34:42Z</dcterms:modified>
</cp:coreProperties>
</file>