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4" r:id="rId2"/>
  </p:sldMasterIdLst>
  <p:notesMasterIdLst>
    <p:notesMasterId r:id="rId63"/>
  </p:notesMasterIdLst>
  <p:handoutMasterIdLst>
    <p:handoutMasterId r:id="rId64"/>
  </p:handoutMasterIdLst>
  <p:sldIdLst>
    <p:sldId id="256" r:id="rId3"/>
    <p:sldId id="257" r:id="rId4"/>
    <p:sldId id="268" r:id="rId5"/>
    <p:sldId id="269" r:id="rId6"/>
    <p:sldId id="330" r:id="rId7"/>
    <p:sldId id="297" r:id="rId8"/>
    <p:sldId id="307" r:id="rId9"/>
    <p:sldId id="306" r:id="rId10"/>
    <p:sldId id="308" r:id="rId11"/>
    <p:sldId id="309" r:id="rId12"/>
    <p:sldId id="331" r:id="rId13"/>
    <p:sldId id="316" r:id="rId14"/>
    <p:sldId id="258" r:id="rId15"/>
    <p:sldId id="259" r:id="rId16"/>
    <p:sldId id="261" r:id="rId17"/>
    <p:sldId id="310" r:id="rId18"/>
    <p:sldId id="313" r:id="rId19"/>
    <p:sldId id="311" r:id="rId20"/>
    <p:sldId id="318" r:id="rId21"/>
    <p:sldId id="264" r:id="rId22"/>
    <p:sldId id="315" r:id="rId23"/>
    <p:sldId id="317" r:id="rId24"/>
    <p:sldId id="275" r:id="rId25"/>
    <p:sldId id="266" r:id="rId26"/>
    <p:sldId id="267" r:id="rId27"/>
    <p:sldId id="332" r:id="rId28"/>
    <p:sldId id="314" r:id="rId29"/>
    <p:sldId id="284" r:id="rId30"/>
    <p:sldId id="288" r:id="rId31"/>
    <p:sldId id="290" r:id="rId32"/>
    <p:sldId id="292" r:id="rId33"/>
    <p:sldId id="271" r:id="rId34"/>
    <p:sldId id="272" r:id="rId35"/>
    <p:sldId id="333" r:id="rId36"/>
    <p:sldId id="334" r:id="rId37"/>
    <p:sldId id="335" r:id="rId38"/>
    <p:sldId id="336" r:id="rId39"/>
    <p:sldId id="337" r:id="rId40"/>
    <p:sldId id="262" r:id="rId41"/>
    <p:sldId id="338" r:id="rId42"/>
    <p:sldId id="260" r:id="rId43"/>
    <p:sldId id="263" r:id="rId44"/>
    <p:sldId id="339" r:id="rId45"/>
    <p:sldId id="265" r:id="rId46"/>
    <p:sldId id="340" r:id="rId47"/>
    <p:sldId id="341" r:id="rId48"/>
    <p:sldId id="342" r:id="rId49"/>
    <p:sldId id="343" r:id="rId50"/>
    <p:sldId id="270" r:id="rId51"/>
    <p:sldId id="344" r:id="rId52"/>
    <p:sldId id="345" r:id="rId53"/>
    <p:sldId id="273" r:id="rId54"/>
    <p:sldId id="325" r:id="rId55"/>
    <p:sldId id="326" r:id="rId56"/>
    <p:sldId id="327" r:id="rId57"/>
    <p:sldId id="328" r:id="rId58"/>
    <p:sldId id="329" r:id="rId59"/>
    <p:sldId id="324" r:id="rId60"/>
    <p:sldId id="301" r:id="rId61"/>
    <p:sldId id="277" r:id="rId6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17" autoAdjust="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D483265-CA01-4311-B9F7-7415ABACF856}" type="datetimeFigureOut">
              <a:rPr lang="en-GB" smtClean="0"/>
              <a:t>08/11/2020</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0A241B9-329B-4B37-9E5F-9B6D70D7B462}" type="slidenum">
              <a:rPr lang="en-GB" smtClean="0"/>
              <a:t>‹#›</a:t>
            </a:fld>
            <a:endParaRPr lang="en-GB"/>
          </a:p>
        </p:txBody>
      </p:sp>
    </p:spTree>
    <p:extLst>
      <p:ext uri="{BB962C8B-B14F-4D97-AF65-F5344CB8AC3E}">
        <p14:creationId xmlns:p14="http://schemas.microsoft.com/office/powerpoint/2010/main" val="4108535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9EFA38D9-5A78-4B79-B3D5-8880697E9410}" type="datetimeFigureOut">
              <a:rPr lang="en-GB" smtClean="0"/>
              <a:t>08/11/2020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67B8E8C3-CE4F-4B1D-90ED-60F7E797EA14}" type="slidenum">
              <a:rPr lang="en-GB" smtClean="0"/>
              <a:t>‹#›</a:t>
            </a:fld>
            <a:endParaRPr lang="en-GB"/>
          </a:p>
        </p:txBody>
      </p:sp>
    </p:spTree>
    <p:extLst>
      <p:ext uri="{BB962C8B-B14F-4D97-AF65-F5344CB8AC3E}">
        <p14:creationId xmlns:p14="http://schemas.microsoft.com/office/powerpoint/2010/main" val="1996379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6F5C192-9DEF-4209-A92B-C22114EB3CE5}" type="datetimeFigureOut">
              <a:rPr lang="en-GB" smtClean="0">
                <a:solidFill>
                  <a:prstClr val="black">
                    <a:tint val="75000"/>
                  </a:prstClr>
                </a:solidFill>
              </a:rPr>
              <a:pPr/>
              <a:t>08/11/2020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6DC2333-B647-41DD-AA08-616FB1DBC5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08633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6F5C192-9DEF-4209-A92B-C22114EB3CE5}" type="datetimeFigureOut">
              <a:rPr lang="en-GB" smtClean="0">
                <a:solidFill>
                  <a:prstClr val="black">
                    <a:tint val="75000"/>
                  </a:prstClr>
                </a:solidFill>
              </a:rPr>
              <a:pPr/>
              <a:t>08/11/2020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6DC2333-B647-41DD-AA08-616FB1DBC5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19164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6F5C192-9DEF-4209-A92B-C22114EB3CE5}" type="datetimeFigureOut">
              <a:rPr lang="en-GB" smtClean="0">
                <a:solidFill>
                  <a:prstClr val="black">
                    <a:tint val="75000"/>
                  </a:prstClr>
                </a:solidFill>
              </a:rPr>
              <a:pPr/>
              <a:t>08/11/2020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6DC2333-B647-41DD-AA08-616FB1DBC5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44139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1C4A1C0-B164-4333-9C17-C4B47CC77DDA}" type="datetimeFigureOut">
              <a:rPr lang="en-GB" smtClean="0"/>
              <a:t>08/11/2020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0EBE99-A83C-4DBB-A5C8-D922E20451F4}" type="slidenum">
              <a:rPr lang="en-GB" smtClean="0"/>
              <a:t>‹#›</a:t>
            </a:fld>
            <a:endParaRPr lang="en-GB"/>
          </a:p>
        </p:txBody>
      </p:sp>
    </p:spTree>
    <p:extLst>
      <p:ext uri="{BB962C8B-B14F-4D97-AF65-F5344CB8AC3E}">
        <p14:creationId xmlns:p14="http://schemas.microsoft.com/office/powerpoint/2010/main" val="372488328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1C4A1C0-B164-4333-9C17-C4B47CC77DDA}" type="datetimeFigureOut">
              <a:rPr lang="en-GB" smtClean="0"/>
              <a:t>08/11/2020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0EBE99-A83C-4DBB-A5C8-D922E20451F4}" type="slidenum">
              <a:rPr lang="en-GB" smtClean="0"/>
              <a:t>‹#›</a:t>
            </a:fld>
            <a:endParaRPr lang="en-GB"/>
          </a:p>
        </p:txBody>
      </p:sp>
    </p:spTree>
    <p:extLst>
      <p:ext uri="{BB962C8B-B14F-4D97-AF65-F5344CB8AC3E}">
        <p14:creationId xmlns:p14="http://schemas.microsoft.com/office/powerpoint/2010/main" val="139287095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1C4A1C0-B164-4333-9C17-C4B47CC77DDA}" type="datetimeFigureOut">
              <a:rPr lang="en-GB" smtClean="0"/>
              <a:t>08/11/2020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0EBE99-A83C-4DBB-A5C8-D922E20451F4}" type="slidenum">
              <a:rPr lang="en-GB" smtClean="0"/>
              <a:t>‹#›</a:t>
            </a:fld>
            <a:endParaRPr lang="en-GB"/>
          </a:p>
        </p:txBody>
      </p:sp>
    </p:spTree>
    <p:extLst>
      <p:ext uri="{BB962C8B-B14F-4D97-AF65-F5344CB8AC3E}">
        <p14:creationId xmlns:p14="http://schemas.microsoft.com/office/powerpoint/2010/main" val="4179989503"/>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1C4A1C0-B164-4333-9C17-C4B47CC77DDA}" type="datetimeFigureOut">
              <a:rPr lang="en-GB" smtClean="0"/>
              <a:t>08/11/2020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0EBE99-A83C-4DBB-A5C8-D922E20451F4}" type="slidenum">
              <a:rPr lang="en-GB" smtClean="0"/>
              <a:t>‹#›</a:t>
            </a:fld>
            <a:endParaRPr lang="en-GB"/>
          </a:p>
        </p:txBody>
      </p:sp>
    </p:spTree>
    <p:extLst>
      <p:ext uri="{BB962C8B-B14F-4D97-AF65-F5344CB8AC3E}">
        <p14:creationId xmlns:p14="http://schemas.microsoft.com/office/powerpoint/2010/main" val="58077291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1C4A1C0-B164-4333-9C17-C4B47CC77DDA}" type="datetimeFigureOut">
              <a:rPr lang="en-GB" smtClean="0"/>
              <a:t>08/11/2020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A0EBE99-A83C-4DBB-A5C8-D922E20451F4}" type="slidenum">
              <a:rPr lang="en-GB" smtClean="0"/>
              <a:t>‹#›</a:t>
            </a:fld>
            <a:endParaRPr lang="en-GB"/>
          </a:p>
        </p:txBody>
      </p:sp>
    </p:spTree>
    <p:extLst>
      <p:ext uri="{BB962C8B-B14F-4D97-AF65-F5344CB8AC3E}">
        <p14:creationId xmlns:p14="http://schemas.microsoft.com/office/powerpoint/2010/main" val="89145413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1C4A1C0-B164-4333-9C17-C4B47CC77DDA}" type="datetimeFigureOut">
              <a:rPr lang="en-GB" smtClean="0"/>
              <a:t>08/11/2020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A0EBE99-A83C-4DBB-A5C8-D922E20451F4}" type="slidenum">
              <a:rPr lang="en-GB" smtClean="0"/>
              <a:t>‹#›</a:t>
            </a:fld>
            <a:endParaRPr lang="en-GB"/>
          </a:p>
        </p:txBody>
      </p:sp>
    </p:spTree>
    <p:extLst>
      <p:ext uri="{BB962C8B-B14F-4D97-AF65-F5344CB8AC3E}">
        <p14:creationId xmlns:p14="http://schemas.microsoft.com/office/powerpoint/2010/main" val="47489530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C4A1C0-B164-4333-9C17-C4B47CC77DDA}" type="datetimeFigureOut">
              <a:rPr lang="en-GB" smtClean="0"/>
              <a:t>08/11/2020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A0EBE99-A83C-4DBB-A5C8-D922E20451F4}" type="slidenum">
              <a:rPr lang="en-GB" smtClean="0"/>
              <a:t>‹#›</a:t>
            </a:fld>
            <a:endParaRPr lang="en-GB"/>
          </a:p>
        </p:txBody>
      </p:sp>
    </p:spTree>
    <p:extLst>
      <p:ext uri="{BB962C8B-B14F-4D97-AF65-F5344CB8AC3E}">
        <p14:creationId xmlns:p14="http://schemas.microsoft.com/office/powerpoint/2010/main" val="3055030367"/>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C4A1C0-B164-4333-9C17-C4B47CC77DDA}" type="datetimeFigureOut">
              <a:rPr lang="en-GB" smtClean="0"/>
              <a:t>08/11/2020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0EBE99-A83C-4DBB-A5C8-D922E20451F4}" type="slidenum">
              <a:rPr lang="en-GB" smtClean="0"/>
              <a:t>‹#›</a:t>
            </a:fld>
            <a:endParaRPr lang="en-GB"/>
          </a:p>
        </p:txBody>
      </p:sp>
    </p:spTree>
    <p:extLst>
      <p:ext uri="{BB962C8B-B14F-4D97-AF65-F5344CB8AC3E}">
        <p14:creationId xmlns:p14="http://schemas.microsoft.com/office/powerpoint/2010/main" val="114115037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6F5C192-9DEF-4209-A92B-C22114EB3CE5}" type="datetimeFigureOut">
              <a:rPr lang="en-GB" smtClean="0">
                <a:solidFill>
                  <a:prstClr val="black">
                    <a:tint val="75000"/>
                  </a:prstClr>
                </a:solidFill>
              </a:rPr>
              <a:pPr/>
              <a:t>08/11/2020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6DC2333-B647-41DD-AA08-616FB1DBC5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82493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C4A1C0-B164-4333-9C17-C4B47CC77DDA}" type="datetimeFigureOut">
              <a:rPr lang="en-GB" smtClean="0"/>
              <a:t>08/11/2020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0EBE99-A83C-4DBB-A5C8-D922E20451F4}" type="slidenum">
              <a:rPr lang="en-GB" smtClean="0"/>
              <a:t>‹#›</a:t>
            </a:fld>
            <a:endParaRPr lang="en-GB"/>
          </a:p>
        </p:txBody>
      </p:sp>
    </p:spTree>
    <p:extLst>
      <p:ext uri="{BB962C8B-B14F-4D97-AF65-F5344CB8AC3E}">
        <p14:creationId xmlns:p14="http://schemas.microsoft.com/office/powerpoint/2010/main" val="1567569621"/>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1C4A1C0-B164-4333-9C17-C4B47CC77DDA}" type="datetimeFigureOut">
              <a:rPr lang="en-GB" smtClean="0"/>
              <a:t>08/11/2020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0EBE99-A83C-4DBB-A5C8-D922E20451F4}" type="slidenum">
              <a:rPr lang="en-GB" smtClean="0"/>
              <a:t>‹#›</a:t>
            </a:fld>
            <a:endParaRPr lang="en-GB"/>
          </a:p>
        </p:txBody>
      </p:sp>
    </p:spTree>
    <p:extLst>
      <p:ext uri="{BB962C8B-B14F-4D97-AF65-F5344CB8AC3E}">
        <p14:creationId xmlns:p14="http://schemas.microsoft.com/office/powerpoint/2010/main" val="2608910951"/>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1C4A1C0-B164-4333-9C17-C4B47CC77DDA}" type="datetimeFigureOut">
              <a:rPr lang="en-GB" smtClean="0"/>
              <a:t>08/11/2020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0EBE99-A83C-4DBB-A5C8-D922E20451F4}" type="slidenum">
              <a:rPr lang="en-GB" smtClean="0"/>
              <a:t>‹#›</a:t>
            </a:fld>
            <a:endParaRPr lang="en-GB"/>
          </a:p>
        </p:txBody>
      </p:sp>
    </p:spTree>
    <p:extLst>
      <p:ext uri="{BB962C8B-B14F-4D97-AF65-F5344CB8AC3E}">
        <p14:creationId xmlns:p14="http://schemas.microsoft.com/office/powerpoint/2010/main" val="374865706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F5C192-9DEF-4209-A92B-C22114EB3CE5}" type="datetimeFigureOut">
              <a:rPr lang="en-GB" smtClean="0">
                <a:solidFill>
                  <a:prstClr val="black">
                    <a:tint val="75000"/>
                  </a:prstClr>
                </a:solidFill>
              </a:rPr>
              <a:pPr/>
              <a:t>08/11/2020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6DC2333-B647-41DD-AA08-616FB1DBC5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3756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6F5C192-9DEF-4209-A92B-C22114EB3CE5}" type="datetimeFigureOut">
              <a:rPr lang="en-GB" smtClean="0">
                <a:solidFill>
                  <a:prstClr val="black">
                    <a:tint val="75000"/>
                  </a:prstClr>
                </a:solidFill>
              </a:rPr>
              <a:pPr/>
              <a:t>08/11/2020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6DC2333-B647-41DD-AA08-616FB1DBC5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478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6F5C192-9DEF-4209-A92B-C22114EB3CE5}" type="datetimeFigureOut">
              <a:rPr lang="en-GB" smtClean="0">
                <a:solidFill>
                  <a:prstClr val="black">
                    <a:tint val="75000"/>
                  </a:prstClr>
                </a:solidFill>
              </a:rPr>
              <a:pPr/>
              <a:t>08/11/2020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6DC2333-B647-41DD-AA08-616FB1DBC5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8909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6F5C192-9DEF-4209-A92B-C22114EB3CE5}" type="datetimeFigureOut">
              <a:rPr lang="en-GB" smtClean="0">
                <a:solidFill>
                  <a:prstClr val="black">
                    <a:tint val="75000"/>
                  </a:prstClr>
                </a:solidFill>
              </a:rPr>
              <a:pPr/>
              <a:t>08/11/2020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6DC2333-B647-41DD-AA08-616FB1DBC5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10513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F5C192-9DEF-4209-A92B-C22114EB3CE5}" type="datetimeFigureOut">
              <a:rPr lang="en-GB" smtClean="0">
                <a:solidFill>
                  <a:prstClr val="black">
                    <a:tint val="75000"/>
                  </a:prstClr>
                </a:solidFill>
              </a:rPr>
              <a:pPr/>
              <a:t>08/11/2020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6DC2333-B647-41DD-AA08-616FB1DBC5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9940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F5C192-9DEF-4209-A92B-C22114EB3CE5}" type="datetimeFigureOut">
              <a:rPr lang="en-GB" smtClean="0">
                <a:solidFill>
                  <a:prstClr val="black">
                    <a:tint val="75000"/>
                  </a:prstClr>
                </a:solidFill>
              </a:rPr>
              <a:pPr/>
              <a:t>08/11/2020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6DC2333-B647-41DD-AA08-616FB1DBC5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00530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F5C192-9DEF-4209-A92B-C22114EB3CE5}" type="datetimeFigureOut">
              <a:rPr lang="en-GB" smtClean="0">
                <a:solidFill>
                  <a:prstClr val="black">
                    <a:tint val="75000"/>
                  </a:prstClr>
                </a:solidFill>
              </a:rPr>
              <a:pPr/>
              <a:t>08/11/2020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6DC2333-B647-41DD-AA08-616FB1DBC5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7929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F5C192-9DEF-4209-A92B-C22114EB3CE5}" type="datetimeFigureOut">
              <a:rPr lang="en-GB" smtClean="0">
                <a:solidFill>
                  <a:prstClr val="black">
                    <a:tint val="75000"/>
                  </a:prstClr>
                </a:solidFill>
              </a:rPr>
              <a:pPr/>
              <a:t>08/11/2020</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C2333-B647-41DD-AA08-616FB1DBC534}" type="slidenum">
              <a:rPr lang="en-GB" smtClean="0">
                <a:solidFill>
                  <a:prstClr val="black">
                    <a:tint val="75000"/>
                  </a:prstClr>
                </a:solidFill>
              </a:rPr>
              <a:pPr/>
              <a:t>‹#›</a:t>
            </a:fld>
            <a:endParaRPr lang="en-GB">
              <a:solidFill>
                <a:prstClr val="black">
                  <a:tint val="75000"/>
                </a:prstClr>
              </a:solidFill>
            </a:endParaRPr>
          </a:p>
        </p:txBody>
      </p:sp>
      <p:pic>
        <p:nvPicPr>
          <p:cNvPr id="7" name="Picture 20" descr="BlueSwoosh"/>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7330" y="44624"/>
            <a:ext cx="12243005" cy="681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44145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F0000">
                <a:lumMod val="85000"/>
                <a:lumOff val="15000"/>
              </a:srgbClr>
            </a:gs>
            <a:gs pos="0">
              <a:srgbClr val="FFFF00"/>
            </a:gs>
            <a:gs pos="38000">
              <a:srgbClr val="FFFF00"/>
            </a:gs>
            <a:gs pos="44000">
              <a:srgbClr val="FFC000"/>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C4A1C0-B164-4333-9C17-C4B47CC77DDA}" type="datetimeFigureOut">
              <a:rPr lang="en-GB" smtClean="0"/>
              <a:t>08/11/2020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EBE99-A83C-4DBB-A5C8-D922E20451F4}" type="slidenum">
              <a:rPr lang="en-GB" smtClean="0"/>
              <a:t>‹#›</a:t>
            </a:fld>
            <a:endParaRPr lang="en-GB"/>
          </a:p>
        </p:txBody>
      </p:sp>
    </p:spTree>
    <p:extLst>
      <p:ext uri="{BB962C8B-B14F-4D97-AF65-F5344CB8AC3E}">
        <p14:creationId xmlns:p14="http://schemas.microsoft.com/office/powerpoint/2010/main" val="111885463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ailto:maria.collins3@coventry.gov.uk"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hyperlink" Target="mailto:virtual.school@coventry.gov.uk"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phonicsbloom.com/" TargetMode="External"/><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hyperlink" Target="https://www.ictgames.com/phonicsPop/index.html" TargetMode="External"/><Relationship Id="rId5" Type="http://schemas.openxmlformats.org/officeDocument/2006/relationships/image" Target="../media/image34.png"/><Relationship Id="rId4" Type="http://schemas.openxmlformats.org/officeDocument/2006/relationships/hyperlink" Target="https://www.readwithphonics.co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s://www.booktrust.org.uk/tips-for-carers-and-foster-families" TargetMode="External"/><Relationship Id="rId2" Type="http://schemas.openxmlformats.org/officeDocument/2006/relationships/hyperlink" Target="https://www.booktrust.org.uk/what-we-do/programmes-and-campaigns/letterbox-club/" TargetMode="Externa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www.pearsonschoolsandfecolleges.co.uk/secondary/EnglishAndMedia/LearningSupport/RapidPlus/RapidPlus.aspx" TargetMode="External"/><Relationship Id="rId2" Type="http://schemas.openxmlformats.org/officeDocument/2006/relationships/hyperlink" Target="https://www.badgerlearning.co.uk/struggling-and-reluctant-reader-books.html"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mailto:virtualschool@coventry.gov.u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theguardian.com/education/sat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13034"/>
            <a:ext cx="10972800" cy="1143000"/>
          </a:xfrm>
        </p:spPr>
        <p:txBody>
          <a:bodyPr>
            <a:noAutofit/>
          </a:bodyPr>
          <a:lstStyle/>
          <a:p>
            <a:r>
              <a:rPr lang="en-GB" dirty="0">
                <a:latin typeface="Arial" panose="020B0604020202020204" pitchFamily="34" charset="0"/>
                <a:cs typeface="Arial" panose="020B0604020202020204" pitchFamily="34" charset="0"/>
              </a:rPr>
              <a:t>Developing Reading skills in Key stage 3</a:t>
            </a:r>
          </a:p>
        </p:txBody>
      </p:sp>
      <p:sp>
        <p:nvSpPr>
          <p:cNvPr id="3" name="Subtitle 2"/>
          <p:cNvSpPr>
            <a:spLocks noGrp="1"/>
          </p:cNvSpPr>
          <p:nvPr>
            <p:ph type="subTitle" idx="4294967295"/>
          </p:nvPr>
        </p:nvSpPr>
        <p:spPr>
          <a:xfrm>
            <a:off x="1532237" y="2697643"/>
            <a:ext cx="9127525" cy="2832969"/>
          </a:xfrm>
        </p:spPr>
        <p:txBody>
          <a:bodyPr>
            <a:normAutofit/>
          </a:bodyPr>
          <a:lstStyle/>
          <a:p>
            <a:pPr marL="0" indent="0" algn="ctr">
              <a:buNone/>
            </a:pPr>
            <a:r>
              <a:rPr lang="en-GB" sz="2500" b="1" dirty="0">
                <a:latin typeface="Arial" panose="020B0604020202020204" pitchFamily="34" charset="0"/>
                <a:cs typeface="Arial" panose="020B0604020202020204" pitchFamily="34" charset="0"/>
              </a:rPr>
              <a:t>Friday 6th November 2020: </a:t>
            </a:r>
          </a:p>
          <a:p>
            <a:pPr marL="0" indent="0" algn="ctr">
              <a:buNone/>
            </a:pPr>
            <a:r>
              <a:rPr lang="en-GB" sz="2500" b="1" dirty="0">
                <a:latin typeface="Arial" panose="020B0604020202020204" pitchFamily="34" charset="0"/>
                <a:cs typeface="Arial" panose="020B0604020202020204" pitchFamily="34" charset="0"/>
              </a:rPr>
              <a:t>9:30am to 11:30am</a:t>
            </a:r>
          </a:p>
          <a:p>
            <a:pPr marL="0" indent="0" algn="ctr">
              <a:buNone/>
            </a:pPr>
            <a:r>
              <a:rPr lang="en-GB" sz="2500" b="1" dirty="0">
                <a:latin typeface="Arial" panose="020B0604020202020204" pitchFamily="34" charset="0"/>
                <a:cs typeface="Arial" panose="020B0604020202020204" pitchFamily="34" charset="0"/>
              </a:rPr>
              <a:t>Coventry Virtual School</a:t>
            </a:r>
          </a:p>
          <a:p>
            <a:pPr marL="0" indent="0" algn="ctr">
              <a:buNone/>
            </a:pPr>
            <a:r>
              <a:rPr lang="en-GB" sz="2500" b="1" dirty="0">
                <a:latin typeface="Arial" panose="020B0604020202020204" pitchFamily="34" charset="0"/>
                <a:cs typeface="Arial" panose="020B0604020202020204" pitchFamily="34" charset="0"/>
              </a:rPr>
              <a:t>Maria Collins: Advisory Teacher LAC: Key Stage 3 Lead</a:t>
            </a:r>
          </a:p>
          <a:p>
            <a:pPr marL="0" indent="0" algn="ctr">
              <a:buNone/>
            </a:pPr>
            <a:r>
              <a:rPr lang="en-GB" sz="2500" b="1" dirty="0">
                <a:latin typeface="Arial" panose="020B0604020202020204" pitchFamily="34" charset="0"/>
                <a:cs typeface="Arial" panose="020B0604020202020204" pitchFamily="34" charset="0"/>
              </a:rPr>
              <a:t>Email: </a:t>
            </a:r>
            <a:r>
              <a:rPr lang="en-GB" sz="2500" b="1" dirty="0">
                <a:latin typeface="Arial" panose="020B0604020202020204" pitchFamily="34" charset="0"/>
                <a:cs typeface="Arial" panose="020B0604020202020204" pitchFamily="34" charset="0"/>
                <a:hlinkClick r:id="rId2"/>
              </a:rPr>
              <a:t>maria.collins3@coventry.gov.uk</a:t>
            </a:r>
            <a:r>
              <a:rPr lang="en-GB" sz="2500" b="1" dirty="0">
                <a:latin typeface="Arial" panose="020B0604020202020204" pitchFamily="34" charset="0"/>
                <a:cs typeface="Arial" panose="020B0604020202020204" pitchFamily="34" charset="0"/>
              </a:rPr>
              <a:t> </a:t>
            </a:r>
          </a:p>
          <a:p>
            <a:pPr marL="0" indent="0" algn="ctr">
              <a:buNone/>
            </a:pPr>
            <a:endParaRPr lang="en-GB" b="1" dirty="0">
              <a:latin typeface="Arial" panose="020B0604020202020204" pitchFamily="34" charset="0"/>
              <a:cs typeface="Arial" panose="020B0604020202020204" pitchFamily="34" charset="0"/>
            </a:endParaRPr>
          </a:p>
        </p:txBody>
      </p:sp>
      <p:pic>
        <p:nvPicPr>
          <p:cNvPr id="4" name="Picture 21" descr="Top B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1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2"/>
          <p:cNvSpPr txBox="1">
            <a:spLocks noChangeArrowheads="1"/>
          </p:cNvSpPr>
          <p:nvPr/>
        </p:nvSpPr>
        <p:spPr bwMode="auto">
          <a:xfrm>
            <a:off x="9032119" y="92756"/>
            <a:ext cx="2651733"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15" tIns="34208" rIns="68415" bIns="34208">
            <a:spAutoFit/>
          </a:bodyPr>
          <a:lstStyle>
            <a:lvl1pPr defTabSz="684213">
              <a:defRPr sz="2400">
                <a:solidFill>
                  <a:schemeClr val="tx1"/>
                </a:solidFill>
                <a:latin typeface="Times" pitchFamily="18" charset="0"/>
              </a:defRPr>
            </a:lvl1pPr>
            <a:lvl2pPr marL="742950" indent="-285750" defTabSz="684213">
              <a:defRPr sz="2400">
                <a:solidFill>
                  <a:schemeClr val="tx1"/>
                </a:solidFill>
                <a:latin typeface="Times" pitchFamily="18" charset="0"/>
              </a:defRPr>
            </a:lvl2pPr>
            <a:lvl3pPr marL="1143000" indent="-228600" defTabSz="684213">
              <a:defRPr sz="2400">
                <a:solidFill>
                  <a:schemeClr val="tx1"/>
                </a:solidFill>
                <a:latin typeface="Times" pitchFamily="18" charset="0"/>
              </a:defRPr>
            </a:lvl3pPr>
            <a:lvl4pPr marL="1600200" indent="-228600" defTabSz="684213">
              <a:defRPr sz="2400">
                <a:solidFill>
                  <a:schemeClr val="tx1"/>
                </a:solidFill>
                <a:latin typeface="Times" pitchFamily="18" charset="0"/>
              </a:defRPr>
            </a:lvl4pPr>
            <a:lvl5pPr marL="2057400" indent="-228600" defTabSz="684213">
              <a:defRPr sz="2400">
                <a:solidFill>
                  <a:schemeClr val="tx1"/>
                </a:solidFill>
                <a:latin typeface="Times" pitchFamily="18" charset="0"/>
              </a:defRPr>
            </a:lvl5pPr>
            <a:lvl6pPr marL="2514600" indent="-228600" defTabSz="684213" eaLnBrk="0" fontAlgn="base" hangingPunct="0">
              <a:spcBef>
                <a:spcPct val="0"/>
              </a:spcBef>
              <a:spcAft>
                <a:spcPct val="0"/>
              </a:spcAft>
              <a:defRPr sz="2400">
                <a:solidFill>
                  <a:schemeClr val="tx1"/>
                </a:solidFill>
                <a:latin typeface="Times" pitchFamily="18" charset="0"/>
              </a:defRPr>
            </a:lvl6pPr>
            <a:lvl7pPr marL="2971800" indent="-228600" defTabSz="684213" eaLnBrk="0" fontAlgn="base" hangingPunct="0">
              <a:spcBef>
                <a:spcPct val="0"/>
              </a:spcBef>
              <a:spcAft>
                <a:spcPct val="0"/>
              </a:spcAft>
              <a:defRPr sz="2400">
                <a:solidFill>
                  <a:schemeClr val="tx1"/>
                </a:solidFill>
                <a:latin typeface="Times" pitchFamily="18" charset="0"/>
              </a:defRPr>
            </a:lvl7pPr>
            <a:lvl8pPr marL="3429000" indent="-228600" defTabSz="684213" eaLnBrk="0" fontAlgn="base" hangingPunct="0">
              <a:spcBef>
                <a:spcPct val="0"/>
              </a:spcBef>
              <a:spcAft>
                <a:spcPct val="0"/>
              </a:spcAft>
              <a:defRPr sz="2400">
                <a:solidFill>
                  <a:schemeClr val="tx1"/>
                </a:solidFill>
                <a:latin typeface="Times" pitchFamily="18" charset="0"/>
              </a:defRPr>
            </a:lvl8pPr>
            <a:lvl9pPr marL="3886200" indent="-228600" defTabSz="684213" eaLnBrk="0" fontAlgn="base" hangingPunct="0">
              <a:spcBef>
                <a:spcPct val="0"/>
              </a:spcBef>
              <a:spcAft>
                <a:spcPct val="0"/>
              </a:spcAft>
              <a:defRPr sz="2400">
                <a:solidFill>
                  <a:schemeClr val="tx1"/>
                </a:solidFill>
                <a:latin typeface="Times" pitchFamily="18" charset="0"/>
              </a:defRPr>
            </a:lvl9pPr>
          </a:lstStyle>
          <a:p>
            <a:pPr algn="r" eaLnBrk="0" fontAlgn="base" hangingPunct="0">
              <a:spcBef>
                <a:spcPct val="50000"/>
              </a:spcBef>
              <a:spcAft>
                <a:spcPct val="0"/>
              </a:spcAft>
              <a:defRPr/>
            </a:pPr>
            <a:r>
              <a:rPr lang="en-GB" altLang="en-GB" sz="1800" dirty="0">
                <a:solidFill>
                  <a:srgbClr val="0000CC"/>
                </a:solidFill>
                <a:latin typeface="Arial" pitchFamily="34" charset="0"/>
              </a:rPr>
              <a:t>www.coventry.gov.uk</a:t>
            </a:r>
          </a:p>
        </p:txBody>
      </p:sp>
    </p:spTree>
    <p:extLst>
      <p:ext uri="{BB962C8B-B14F-4D97-AF65-F5344CB8AC3E}">
        <p14:creationId xmlns:p14="http://schemas.microsoft.com/office/powerpoint/2010/main" val="1883641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a:t>KS2 National Curriculum (Reading)</a:t>
            </a:r>
            <a:endParaRPr lang="en-GB" dirty="0"/>
          </a:p>
        </p:txBody>
      </p:sp>
      <p:pic>
        <p:nvPicPr>
          <p:cNvPr id="4" name="Picture 3"/>
          <p:cNvPicPr>
            <a:picLocks noChangeAspect="1"/>
          </p:cNvPicPr>
          <p:nvPr/>
        </p:nvPicPr>
        <p:blipFill rotWithShape="1">
          <a:blip r:embed="rId2"/>
          <a:srcRect l="22714" t="43132" r="24764" b="13604"/>
          <a:stretch/>
        </p:blipFill>
        <p:spPr>
          <a:xfrm>
            <a:off x="838200" y="1805925"/>
            <a:ext cx="9845706" cy="4308548"/>
          </a:xfrm>
          <a:prstGeom prst="rect">
            <a:avLst/>
          </a:prstGeom>
        </p:spPr>
      </p:pic>
      <p:cxnSp>
        <p:nvCxnSpPr>
          <p:cNvPr id="8" name="Straight Connector 7"/>
          <p:cNvCxnSpPr/>
          <p:nvPr/>
        </p:nvCxnSpPr>
        <p:spPr>
          <a:xfrm>
            <a:off x="6832034" y="3336993"/>
            <a:ext cx="3642002" cy="1580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599633" y="3703782"/>
            <a:ext cx="5798694" cy="1652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363780" y="3960199"/>
            <a:ext cx="456102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68907" y="4341091"/>
            <a:ext cx="3956038" cy="30126"/>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3906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567" y="1797266"/>
            <a:ext cx="10363200" cy="1362075"/>
          </a:xfrm>
        </p:spPr>
        <p:txBody>
          <a:bodyPr>
            <a:normAutofit fontScale="90000"/>
          </a:bodyPr>
          <a:lstStyle/>
          <a:p>
            <a:r>
              <a:rPr lang="en-US" dirty="0"/>
              <a:t>Reading within the Key Stage 3 English Curriculum and interventions to support with reading</a:t>
            </a:r>
          </a:p>
        </p:txBody>
      </p:sp>
    </p:spTree>
    <p:extLst>
      <p:ext uri="{BB962C8B-B14F-4D97-AF65-F5344CB8AC3E}">
        <p14:creationId xmlns:p14="http://schemas.microsoft.com/office/powerpoint/2010/main" val="4283464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a:t>KS3 National Curriculum</a:t>
            </a:r>
            <a:endParaRPr lang="en-GB" dirty="0"/>
          </a:p>
        </p:txBody>
      </p:sp>
      <p:pic>
        <p:nvPicPr>
          <p:cNvPr id="4" name="Picture 3"/>
          <p:cNvPicPr>
            <a:picLocks noChangeAspect="1"/>
          </p:cNvPicPr>
          <p:nvPr/>
        </p:nvPicPr>
        <p:blipFill rotWithShape="1">
          <a:blip r:embed="rId2"/>
          <a:srcRect l="22613" t="18220" r="23779" b="1593"/>
          <a:stretch/>
        </p:blipFill>
        <p:spPr>
          <a:xfrm>
            <a:off x="0" y="1893454"/>
            <a:ext cx="5846619" cy="4645891"/>
          </a:xfrm>
          <a:prstGeom prst="rect">
            <a:avLst/>
          </a:prstGeom>
        </p:spPr>
      </p:pic>
      <p:pic>
        <p:nvPicPr>
          <p:cNvPr id="5" name="Picture 4"/>
          <p:cNvPicPr>
            <a:picLocks noChangeAspect="1"/>
          </p:cNvPicPr>
          <p:nvPr/>
        </p:nvPicPr>
        <p:blipFill rotWithShape="1">
          <a:blip r:embed="rId3"/>
          <a:srcRect l="22760" t="21165" r="26659" b="36737"/>
          <a:stretch/>
        </p:blipFill>
        <p:spPr>
          <a:xfrm>
            <a:off x="5763491" y="2138216"/>
            <a:ext cx="6444585" cy="2849420"/>
          </a:xfrm>
          <a:prstGeom prst="rect">
            <a:avLst/>
          </a:prstGeom>
        </p:spPr>
      </p:pic>
    </p:spTree>
    <p:extLst>
      <p:ext uri="{BB962C8B-B14F-4D97-AF65-F5344CB8AC3E}">
        <p14:creationId xmlns:p14="http://schemas.microsoft.com/office/powerpoint/2010/main" val="1594595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336"/>
            <a:ext cx="10515600" cy="1325563"/>
          </a:xfrm>
          <a:solidFill>
            <a:srgbClr val="FFC000"/>
          </a:solidFill>
        </p:spPr>
        <p:txBody>
          <a:bodyPr>
            <a:noAutofit/>
          </a:bodyPr>
          <a:lstStyle/>
          <a:p>
            <a:r>
              <a:rPr lang="en-GB" sz="3200" dirty="0"/>
              <a:t>Improving Literacy in Key Stage Two</a:t>
            </a:r>
            <a:br>
              <a:rPr lang="en-GB" sz="3200" dirty="0"/>
            </a:br>
            <a:r>
              <a:rPr lang="en-GB" sz="3200" dirty="0"/>
              <a:t>Guidance Report</a:t>
            </a:r>
            <a:br>
              <a:rPr lang="en-GB" sz="3200" dirty="0"/>
            </a:br>
            <a:r>
              <a:rPr lang="en-GB" sz="3200" dirty="0"/>
              <a:t>Education Endowment Foundation</a:t>
            </a:r>
          </a:p>
        </p:txBody>
      </p:sp>
      <p:sp>
        <p:nvSpPr>
          <p:cNvPr id="3" name="Content Placeholder 2"/>
          <p:cNvSpPr>
            <a:spLocks noGrp="1"/>
          </p:cNvSpPr>
          <p:nvPr>
            <p:ph idx="1"/>
          </p:nvPr>
        </p:nvSpPr>
        <p:spPr>
          <a:xfrm>
            <a:off x="6838681" y="1661375"/>
            <a:ext cx="5061397" cy="4515588"/>
          </a:xfrm>
        </p:spPr>
        <p:txBody>
          <a:bodyPr>
            <a:normAutofit fontScale="92500" lnSpcReduction="10000"/>
          </a:bodyPr>
          <a:lstStyle/>
          <a:p>
            <a:r>
              <a:rPr lang="en-GB" dirty="0"/>
              <a:t>Repeated exposure to new vocabulary is necessary across spoken language, reading and writing</a:t>
            </a:r>
          </a:p>
          <a:p>
            <a:r>
              <a:rPr lang="en-GB" dirty="0"/>
              <a:t>Pre-teaching and discussing new words can support reading comprehension</a:t>
            </a:r>
          </a:p>
          <a:p>
            <a:r>
              <a:rPr lang="en-GB" dirty="0"/>
              <a:t>Pupils should learn both new words and how to use familiar words in contexts</a:t>
            </a:r>
          </a:p>
        </p:txBody>
      </p:sp>
      <p:pic>
        <p:nvPicPr>
          <p:cNvPr id="5" name="Picture 4"/>
          <p:cNvPicPr>
            <a:picLocks noChangeAspect="1"/>
          </p:cNvPicPr>
          <p:nvPr/>
        </p:nvPicPr>
        <p:blipFill rotWithShape="1">
          <a:blip r:embed="rId2"/>
          <a:srcRect l="2851" t="24120" r="52676" b="18436"/>
          <a:stretch/>
        </p:blipFill>
        <p:spPr>
          <a:xfrm>
            <a:off x="347729" y="1825625"/>
            <a:ext cx="5981720" cy="4163051"/>
          </a:xfrm>
          <a:prstGeom prst="rect">
            <a:avLst/>
          </a:prstGeom>
        </p:spPr>
      </p:pic>
    </p:spTree>
    <p:extLst>
      <p:ext uri="{BB962C8B-B14F-4D97-AF65-F5344CB8AC3E}">
        <p14:creationId xmlns:p14="http://schemas.microsoft.com/office/powerpoint/2010/main" val="2944777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9138" y="360608"/>
            <a:ext cx="4463601" cy="5911403"/>
          </a:xfrm>
          <a:solidFill>
            <a:srgbClr val="FFC000"/>
          </a:solidFill>
        </p:spPr>
        <p:txBody>
          <a:bodyPr>
            <a:normAutofit/>
          </a:bodyPr>
          <a:lstStyle/>
          <a:p>
            <a:r>
              <a:rPr lang="en-US" dirty="0"/>
              <a:t>Improving Literacy in Key Stage Two</a:t>
            </a:r>
            <a:br>
              <a:rPr lang="en-US" dirty="0"/>
            </a:br>
            <a:r>
              <a:rPr lang="en-US" dirty="0"/>
              <a:t>Guidance Report</a:t>
            </a:r>
            <a:br>
              <a:rPr lang="en-US" dirty="0"/>
            </a:br>
            <a:r>
              <a:rPr lang="en-US" dirty="0"/>
              <a:t>Education Endowment Foundation</a:t>
            </a:r>
            <a:endParaRPr lang="en-GB" dirty="0"/>
          </a:p>
        </p:txBody>
      </p:sp>
      <p:pic>
        <p:nvPicPr>
          <p:cNvPr id="4" name="Picture 3"/>
          <p:cNvPicPr>
            <a:picLocks noChangeAspect="1"/>
          </p:cNvPicPr>
          <p:nvPr/>
        </p:nvPicPr>
        <p:blipFill rotWithShape="1">
          <a:blip r:embed="rId2"/>
          <a:srcRect l="1584" t="26229" r="74965" b="4173"/>
          <a:stretch/>
        </p:blipFill>
        <p:spPr>
          <a:xfrm>
            <a:off x="979868" y="154546"/>
            <a:ext cx="4068650" cy="6506172"/>
          </a:xfrm>
          <a:prstGeom prst="rect">
            <a:avLst/>
          </a:prstGeom>
        </p:spPr>
      </p:pic>
    </p:spTree>
    <p:extLst>
      <p:ext uri="{BB962C8B-B14F-4D97-AF65-F5344CB8AC3E}">
        <p14:creationId xmlns:p14="http://schemas.microsoft.com/office/powerpoint/2010/main" val="2615334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1669"/>
            <a:ext cx="10515600" cy="1549020"/>
          </a:xfrm>
          <a:solidFill>
            <a:srgbClr val="FFC000"/>
          </a:solidFill>
        </p:spPr>
        <p:txBody>
          <a:bodyPr>
            <a:normAutofit fontScale="90000"/>
          </a:bodyPr>
          <a:lstStyle/>
          <a:p>
            <a:r>
              <a:rPr lang="en-GB" dirty="0" err="1"/>
              <a:t>DfE</a:t>
            </a:r>
            <a:br>
              <a:rPr lang="en-GB" dirty="0"/>
            </a:br>
            <a:r>
              <a:rPr lang="en-GB" dirty="0"/>
              <a:t>Literacy and numeracy catch-up strategies November 2017</a:t>
            </a:r>
          </a:p>
        </p:txBody>
      </p:sp>
      <p:sp>
        <p:nvSpPr>
          <p:cNvPr id="3" name="Content Placeholder 2"/>
          <p:cNvSpPr>
            <a:spLocks noGrp="1"/>
          </p:cNvSpPr>
          <p:nvPr>
            <p:ph idx="1"/>
          </p:nvPr>
        </p:nvSpPr>
        <p:spPr/>
        <p:txBody>
          <a:bodyPr>
            <a:normAutofit/>
          </a:bodyPr>
          <a:lstStyle/>
          <a:p>
            <a:r>
              <a:rPr lang="en-GB" sz="3200" dirty="0"/>
              <a:t>Writing interventions appear to show consistently good results</a:t>
            </a:r>
          </a:p>
          <a:p>
            <a:r>
              <a:rPr lang="en-GB" sz="3200" dirty="0"/>
              <a:t>Computer-based interventions appear effective</a:t>
            </a:r>
          </a:p>
          <a:p>
            <a:r>
              <a:rPr lang="en-GB" sz="3200" dirty="0"/>
              <a:t>Some one-to-one methods have substantial positive results on pupils’ literacy progress</a:t>
            </a:r>
          </a:p>
          <a:p>
            <a:r>
              <a:rPr lang="en-GB" sz="3200" dirty="0"/>
              <a:t>Phonics is a consistently effective approach for younger readers (aged 4-7)</a:t>
            </a:r>
          </a:p>
        </p:txBody>
      </p:sp>
    </p:spTree>
    <p:extLst>
      <p:ext uri="{BB962C8B-B14F-4D97-AF65-F5344CB8AC3E}">
        <p14:creationId xmlns:p14="http://schemas.microsoft.com/office/powerpoint/2010/main" val="904950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6"/>
            <a:ext cx="10515600" cy="492702"/>
          </a:xfrm>
        </p:spPr>
        <p:txBody>
          <a:bodyPr>
            <a:normAutofit fontScale="92500" lnSpcReduction="20000"/>
          </a:bodyPr>
          <a:lstStyle/>
          <a:p>
            <a:r>
              <a:rPr lang="en-US" dirty="0"/>
              <a:t>Vocabulary expansion</a:t>
            </a:r>
          </a:p>
        </p:txBody>
      </p:sp>
      <p:pic>
        <p:nvPicPr>
          <p:cNvPr id="4" name="Picture 3"/>
          <p:cNvPicPr>
            <a:picLocks noChangeAspect="1"/>
          </p:cNvPicPr>
          <p:nvPr/>
        </p:nvPicPr>
        <p:blipFill rotWithShape="1">
          <a:blip r:embed="rId2"/>
          <a:srcRect l="29850" t="23887" r="15561" b="22724"/>
          <a:stretch/>
        </p:blipFill>
        <p:spPr>
          <a:xfrm>
            <a:off x="341745" y="2733965"/>
            <a:ext cx="5504874" cy="2890982"/>
          </a:xfrm>
          <a:prstGeom prst="rect">
            <a:avLst/>
          </a:prstGeom>
        </p:spPr>
      </p:pic>
      <p:pic>
        <p:nvPicPr>
          <p:cNvPr id="5" name="Picture 4"/>
          <p:cNvPicPr>
            <a:picLocks noChangeAspect="1"/>
          </p:cNvPicPr>
          <p:nvPr/>
        </p:nvPicPr>
        <p:blipFill rotWithShape="1">
          <a:blip r:embed="rId3"/>
          <a:srcRect l="29498" t="22652" r="14908" b="16601"/>
          <a:stretch/>
        </p:blipFill>
        <p:spPr>
          <a:xfrm>
            <a:off x="6428510" y="2558475"/>
            <a:ext cx="5357090" cy="3143277"/>
          </a:xfrm>
          <a:prstGeom prst="rect">
            <a:avLst/>
          </a:prstGeom>
        </p:spPr>
      </p:pic>
    </p:spTree>
    <p:extLst>
      <p:ext uri="{BB962C8B-B14F-4D97-AF65-F5344CB8AC3E}">
        <p14:creationId xmlns:p14="http://schemas.microsoft.com/office/powerpoint/2010/main" val="2114590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Toe by Toe delivered through SEND</a:t>
            </a:r>
          </a:p>
          <a:p>
            <a:r>
              <a:rPr lang="en-US" dirty="0"/>
              <a:t>Handwriting and Fresh Start (rooted in phonics)</a:t>
            </a:r>
          </a:p>
          <a:p>
            <a:r>
              <a:rPr lang="en-US" dirty="0"/>
              <a:t>Guided reading</a:t>
            </a:r>
          </a:p>
          <a:p>
            <a:r>
              <a:rPr lang="en-US" dirty="0"/>
              <a:t>Year 7 students can be tested using NGRT (a reading test completed on the computer)</a:t>
            </a:r>
          </a:p>
        </p:txBody>
      </p:sp>
      <p:sp>
        <p:nvSpPr>
          <p:cNvPr id="5" name="Title 4">
            <a:extLst>
              <a:ext uri="{FF2B5EF4-FFF2-40B4-BE49-F238E27FC236}">
                <a16:creationId xmlns:a16="http://schemas.microsoft.com/office/drawing/2014/main" id="{411AC38C-7621-4B0D-8475-043CE60B1FAC}"/>
              </a:ext>
            </a:extLst>
          </p:cNvPr>
          <p:cNvSpPr>
            <a:spLocks noGrp="1"/>
          </p:cNvSpPr>
          <p:nvPr>
            <p:ph type="title"/>
          </p:nvPr>
        </p:nvSpPr>
        <p:spPr/>
        <p:txBody>
          <a:bodyPr/>
          <a:lstStyle/>
          <a:p>
            <a:r>
              <a:rPr lang="en-GB" dirty="0"/>
              <a:t>Other Strategies that can be used:</a:t>
            </a:r>
          </a:p>
        </p:txBody>
      </p:sp>
    </p:spTree>
    <p:extLst>
      <p:ext uri="{BB962C8B-B14F-4D97-AF65-F5344CB8AC3E}">
        <p14:creationId xmlns:p14="http://schemas.microsoft.com/office/powerpoint/2010/main" val="1700321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a:t>KS3 Recommended Books</a:t>
            </a:r>
            <a:endParaRPr lang="en-GB" dirty="0"/>
          </a:p>
        </p:txBody>
      </p:sp>
      <p:pic>
        <p:nvPicPr>
          <p:cNvPr id="4" name="Picture 3"/>
          <p:cNvPicPr>
            <a:picLocks noChangeAspect="1"/>
          </p:cNvPicPr>
          <p:nvPr/>
        </p:nvPicPr>
        <p:blipFill rotWithShape="1">
          <a:blip r:embed="rId2"/>
          <a:srcRect l="30263" t="33814" r="52361" b="6660"/>
          <a:stretch/>
        </p:blipFill>
        <p:spPr>
          <a:xfrm>
            <a:off x="-1" y="1771048"/>
            <a:ext cx="2613021" cy="4806848"/>
          </a:xfrm>
          <a:prstGeom prst="rect">
            <a:avLst/>
          </a:prstGeom>
        </p:spPr>
      </p:pic>
      <p:pic>
        <p:nvPicPr>
          <p:cNvPr id="5" name="Picture 4"/>
          <p:cNvPicPr>
            <a:picLocks noChangeAspect="1"/>
          </p:cNvPicPr>
          <p:nvPr/>
        </p:nvPicPr>
        <p:blipFill rotWithShape="1">
          <a:blip r:embed="rId3"/>
          <a:srcRect l="30025" t="34028" r="49250" b="19989"/>
          <a:stretch/>
        </p:blipFill>
        <p:spPr>
          <a:xfrm>
            <a:off x="2613020" y="2050472"/>
            <a:ext cx="3021267" cy="3599557"/>
          </a:xfrm>
          <a:prstGeom prst="rect">
            <a:avLst/>
          </a:prstGeom>
        </p:spPr>
      </p:pic>
      <p:pic>
        <p:nvPicPr>
          <p:cNvPr id="6" name="Picture 5"/>
          <p:cNvPicPr>
            <a:picLocks noChangeAspect="1"/>
          </p:cNvPicPr>
          <p:nvPr/>
        </p:nvPicPr>
        <p:blipFill rotWithShape="1">
          <a:blip r:embed="rId4"/>
          <a:srcRect l="30058" t="33678" r="46975" b="6602"/>
          <a:stretch/>
        </p:blipFill>
        <p:spPr>
          <a:xfrm>
            <a:off x="5489714" y="1771048"/>
            <a:ext cx="3442529" cy="4806848"/>
          </a:xfrm>
          <a:prstGeom prst="rect">
            <a:avLst/>
          </a:prstGeom>
        </p:spPr>
      </p:pic>
      <p:pic>
        <p:nvPicPr>
          <p:cNvPr id="7" name="Picture 6"/>
          <p:cNvPicPr>
            <a:picLocks noChangeAspect="1"/>
          </p:cNvPicPr>
          <p:nvPr/>
        </p:nvPicPr>
        <p:blipFill rotWithShape="1">
          <a:blip r:embed="rId5"/>
          <a:srcRect l="30331" t="43633" r="51490" b="16618"/>
          <a:stretch/>
        </p:blipFill>
        <p:spPr>
          <a:xfrm>
            <a:off x="8932243" y="2050472"/>
            <a:ext cx="2926291" cy="3435928"/>
          </a:xfrm>
          <a:prstGeom prst="rect">
            <a:avLst/>
          </a:prstGeom>
        </p:spPr>
      </p:pic>
    </p:spTree>
    <p:extLst>
      <p:ext uri="{BB962C8B-B14F-4D97-AF65-F5344CB8AC3E}">
        <p14:creationId xmlns:p14="http://schemas.microsoft.com/office/powerpoint/2010/main" val="1736553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963" y="106506"/>
            <a:ext cx="10515600" cy="1325563"/>
          </a:xfrm>
          <a:solidFill>
            <a:srgbClr val="FFC000"/>
          </a:solidFill>
        </p:spPr>
        <p:txBody>
          <a:bodyPr/>
          <a:lstStyle/>
          <a:p>
            <a:r>
              <a:rPr lang="en-US" dirty="0"/>
              <a:t>Year 9 and 10 Recommended Books</a:t>
            </a:r>
            <a:endParaRPr lang="en-GB" dirty="0"/>
          </a:p>
        </p:txBody>
      </p:sp>
      <p:pic>
        <p:nvPicPr>
          <p:cNvPr id="4" name="Picture 3"/>
          <p:cNvPicPr>
            <a:picLocks noChangeAspect="1"/>
          </p:cNvPicPr>
          <p:nvPr/>
        </p:nvPicPr>
        <p:blipFill rotWithShape="1">
          <a:blip r:embed="rId2"/>
          <a:srcRect l="29201" t="21897" r="51394" b="22838"/>
          <a:stretch/>
        </p:blipFill>
        <p:spPr>
          <a:xfrm>
            <a:off x="563418" y="1593818"/>
            <a:ext cx="3278909" cy="5014253"/>
          </a:xfrm>
          <a:prstGeom prst="rect">
            <a:avLst/>
          </a:prstGeom>
        </p:spPr>
      </p:pic>
      <p:pic>
        <p:nvPicPr>
          <p:cNvPr id="5" name="Picture 4"/>
          <p:cNvPicPr>
            <a:picLocks noChangeAspect="1"/>
          </p:cNvPicPr>
          <p:nvPr/>
        </p:nvPicPr>
        <p:blipFill rotWithShape="1">
          <a:blip r:embed="rId3"/>
          <a:srcRect l="29100" t="33840" r="36167" b="16756"/>
          <a:stretch/>
        </p:blipFill>
        <p:spPr>
          <a:xfrm>
            <a:off x="5791200" y="1865745"/>
            <a:ext cx="5852863" cy="4470400"/>
          </a:xfrm>
          <a:prstGeom prst="rect">
            <a:avLst/>
          </a:prstGeom>
        </p:spPr>
      </p:pic>
    </p:spTree>
    <p:extLst>
      <p:ext uri="{BB962C8B-B14F-4D97-AF65-F5344CB8AC3E}">
        <p14:creationId xmlns:p14="http://schemas.microsoft.com/office/powerpoint/2010/main" val="2816886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52873" y="290109"/>
            <a:ext cx="10086254" cy="1752600"/>
          </a:xfrm>
        </p:spPr>
        <p:txBody>
          <a:bodyPr>
            <a:noAutofit/>
          </a:bodyPr>
          <a:lstStyle/>
          <a:p>
            <a:r>
              <a:rPr lang="en-GB" sz="4400" u="sng" dirty="0">
                <a:solidFill>
                  <a:schemeClr val="tx1"/>
                </a:solidFill>
                <a:latin typeface="Arial" panose="020B0604020202020204" pitchFamily="34" charset="0"/>
                <a:cs typeface="Arial" panose="020B0604020202020204" pitchFamily="34" charset="0"/>
              </a:rPr>
              <a:t>Introductions and Welcome</a:t>
            </a:r>
          </a:p>
          <a:p>
            <a:endParaRPr lang="en-GB" b="1" u="sng" dirty="0">
              <a:solidFill>
                <a:schemeClr val="tx1"/>
              </a:solidFill>
              <a:latin typeface="Arial" panose="020B0604020202020204" pitchFamily="34" charset="0"/>
              <a:cs typeface="Arial" panose="020B0604020202020204" pitchFamily="34" charset="0"/>
            </a:endParaRPr>
          </a:p>
          <a:p>
            <a:r>
              <a:rPr lang="en-GB" sz="2800" dirty="0">
                <a:solidFill>
                  <a:schemeClr val="tx1"/>
                </a:solidFill>
                <a:latin typeface="Arial" panose="020B0604020202020204" pitchFamily="34" charset="0"/>
                <a:cs typeface="Arial" panose="020B0604020202020204" pitchFamily="34" charset="0"/>
              </a:rPr>
              <a:t>Maria Collins: Advisory Teacher LAC – Key Stage 3 Lead</a:t>
            </a:r>
          </a:p>
          <a:p>
            <a:r>
              <a:rPr lang="en-GB" sz="2800" b="1" u="sng" dirty="0">
                <a:solidFill>
                  <a:schemeClr val="tx1"/>
                </a:solidFill>
                <a:latin typeface="Arial" panose="020B0604020202020204" pitchFamily="34" charset="0"/>
                <a:cs typeface="Arial" panose="020B0604020202020204" pitchFamily="34" charset="0"/>
              </a:rPr>
              <a:t>Coundon Court</a:t>
            </a:r>
          </a:p>
          <a:p>
            <a:r>
              <a:rPr lang="en-GB" sz="2800" dirty="0">
                <a:solidFill>
                  <a:schemeClr val="tx1"/>
                </a:solidFill>
                <a:latin typeface="Arial" panose="020B0604020202020204" pitchFamily="34" charset="0"/>
                <a:cs typeface="Arial" panose="020B0604020202020204" pitchFamily="34" charset="0"/>
              </a:rPr>
              <a:t>Laura </a:t>
            </a:r>
            <a:r>
              <a:rPr lang="en-GB" sz="2800" dirty="0" err="1">
                <a:solidFill>
                  <a:schemeClr val="tx1"/>
                </a:solidFill>
                <a:latin typeface="Arial" panose="020B0604020202020204" pitchFamily="34" charset="0"/>
                <a:cs typeface="Arial" panose="020B0604020202020204" pitchFamily="34" charset="0"/>
              </a:rPr>
              <a:t>Maton</a:t>
            </a:r>
            <a:r>
              <a:rPr lang="en-GB" sz="2800" dirty="0">
                <a:solidFill>
                  <a:schemeClr val="tx1"/>
                </a:solidFill>
                <a:latin typeface="Arial" panose="020B0604020202020204" pitchFamily="34" charset="0"/>
                <a:cs typeface="Arial" panose="020B0604020202020204" pitchFamily="34" charset="0"/>
              </a:rPr>
              <a:t>: Head of English</a:t>
            </a:r>
          </a:p>
          <a:p>
            <a:r>
              <a:rPr lang="en-GB" sz="2800" dirty="0">
                <a:solidFill>
                  <a:schemeClr val="tx1"/>
                </a:solidFill>
                <a:latin typeface="Arial" panose="020B0604020202020204" pitchFamily="34" charset="0"/>
                <a:cs typeface="Arial" panose="020B0604020202020204" pitchFamily="34" charset="0"/>
              </a:rPr>
              <a:t> </a:t>
            </a:r>
            <a:r>
              <a:rPr lang="en-GB" sz="2800" b="1" u="sng" dirty="0">
                <a:solidFill>
                  <a:schemeClr val="tx1"/>
                </a:solidFill>
                <a:latin typeface="Arial" panose="020B0604020202020204" pitchFamily="34" charset="0"/>
                <a:cs typeface="Arial" panose="020B0604020202020204" pitchFamily="34" charset="0"/>
              </a:rPr>
              <a:t>Lyng Hall</a:t>
            </a:r>
          </a:p>
          <a:p>
            <a:r>
              <a:rPr lang="en-GB" sz="2800" dirty="0">
                <a:solidFill>
                  <a:schemeClr val="tx1"/>
                </a:solidFill>
                <a:latin typeface="Arial" panose="020B0604020202020204" pitchFamily="34" charset="0"/>
                <a:cs typeface="Arial" panose="020B0604020202020204" pitchFamily="34" charset="0"/>
              </a:rPr>
              <a:t>Liz </a:t>
            </a:r>
            <a:r>
              <a:rPr lang="en-GB" sz="2800" dirty="0" err="1">
                <a:solidFill>
                  <a:schemeClr val="tx1"/>
                </a:solidFill>
                <a:latin typeface="Arial" panose="020B0604020202020204" pitchFamily="34" charset="0"/>
                <a:cs typeface="Arial" panose="020B0604020202020204" pitchFamily="34" charset="0"/>
              </a:rPr>
              <a:t>Gaynon</a:t>
            </a:r>
            <a:r>
              <a:rPr lang="en-GB" sz="2800" dirty="0">
                <a:solidFill>
                  <a:schemeClr val="tx1"/>
                </a:solidFill>
                <a:latin typeface="Arial" panose="020B0604020202020204" pitchFamily="34" charset="0"/>
                <a:cs typeface="Arial" panose="020B0604020202020204" pitchFamily="34" charset="0"/>
              </a:rPr>
              <a:t>: SENCO </a:t>
            </a:r>
          </a:p>
          <a:p>
            <a:endParaRPr lang="en-GB" sz="2800" b="1" dirty="0">
              <a:solidFill>
                <a:schemeClr val="tx1"/>
              </a:solidFill>
              <a:latin typeface="Arial" panose="020B0604020202020204" pitchFamily="34" charset="0"/>
              <a:cs typeface="Arial" panose="020B0604020202020204" pitchFamily="34" charset="0"/>
            </a:endParaRPr>
          </a:p>
          <a:p>
            <a:endParaRPr lang="en-GB" sz="2800" b="1" dirty="0">
              <a:solidFill>
                <a:schemeClr val="tx1"/>
              </a:solidFill>
              <a:latin typeface="Arial" panose="020B0604020202020204" pitchFamily="34" charset="0"/>
              <a:cs typeface="Arial" panose="020B0604020202020204" pitchFamily="34" charset="0"/>
            </a:endParaRPr>
          </a:p>
          <a:p>
            <a:pPr algn="l"/>
            <a:r>
              <a:rPr lang="en-GB" sz="2300" dirty="0">
                <a:latin typeface="Arial" panose="020B0604020202020204" pitchFamily="34" charset="0"/>
                <a:cs typeface="Arial" panose="020B0604020202020204" pitchFamily="34" charset="0"/>
              </a:rPr>
              <a:t> </a:t>
            </a:r>
          </a:p>
          <a:p>
            <a:pPr marL="457200" indent="-457200" algn="l">
              <a:buFont typeface="Wingdings" panose="05000000000000000000" pitchFamily="2" charset="2"/>
              <a:buChar char="§"/>
            </a:pPr>
            <a:endParaRPr lang="en-GB" sz="800" b="1" dirty="0"/>
          </a:p>
        </p:txBody>
      </p:sp>
    </p:spTree>
    <p:extLst>
      <p:ext uri="{BB962C8B-B14F-4D97-AF65-F5344CB8AC3E}">
        <p14:creationId xmlns:p14="http://schemas.microsoft.com/office/powerpoint/2010/main" val="2771712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082" y="2066925"/>
            <a:ext cx="10363200" cy="1362075"/>
          </a:xfrm>
        </p:spPr>
        <p:txBody>
          <a:bodyPr>
            <a:normAutofit fontScale="90000"/>
          </a:bodyPr>
          <a:lstStyle/>
          <a:p>
            <a:r>
              <a:rPr lang="en-GB" dirty="0"/>
              <a:t>Preparing for GCSE English and what can parents/carers do to support reading at home?</a:t>
            </a:r>
          </a:p>
        </p:txBody>
      </p:sp>
    </p:spTree>
    <p:extLst>
      <p:ext uri="{BB962C8B-B14F-4D97-AF65-F5344CB8AC3E}">
        <p14:creationId xmlns:p14="http://schemas.microsoft.com/office/powerpoint/2010/main" val="270310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92620"/>
          </a:xfrm>
          <a:solidFill>
            <a:srgbClr val="FFC000"/>
          </a:solidFill>
        </p:spPr>
        <p:txBody>
          <a:bodyPr/>
          <a:lstStyle/>
          <a:p>
            <a:r>
              <a:rPr lang="en-US" dirty="0"/>
              <a:t>Reading at KS4</a:t>
            </a:r>
            <a:endParaRPr lang="en-GB" dirty="0"/>
          </a:p>
        </p:txBody>
      </p:sp>
      <p:sp>
        <p:nvSpPr>
          <p:cNvPr id="3" name="Content Placeholder 2"/>
          <p:cNvSpPr>
            <a:spLocks noGrp="1"/>
          </p:cNvSpPr>
          <p:nvPr>
            <p:ph idx="1"/>
          </p:nvPr>
        </p:nvSpPr>
        <p:spPr>
          <a:xfrm>
            <a:off x="609599" y="1542473"/>
            <a:ext cx="11102109" cy="5227782"/>
          </a:xfrm>
        </p:spPr>
        <p:txBody>
          <a:bodyPr>
            <a:normAutofit fontScale="47500" lnSpcReduction="20000"/>
          </a:bodyPr>
          <a:lstStyle/>
          <a:p>
            <a:r>
              <a:rPr lang="en-US" dirty="0"/>
              <a:t>The average reading age of GCSE exam papers is 15 years and 7 months.</a:t>
            </a:r>
          </a:p>
          <a:p>
            <a:r>
              <a:rPr lang="en-US" dirty="0"/>
              <a:t>Children who are weak readers will struggle as much in </a:t>
            </a:r>
            <a:r>
              <a:rPr lang="en-US" dirty="0" err="1"/>
              <a:t>maths</a:t>
            </a:r>
            <a:r>
              <a:rPr lang="en-US" dirty="0"/>
              <a:t> and science at GCSE as they do in English and in arts subjects, according to one of the biggest ever studies of student reading.</a:t>
            </a:r>
          </a:p>
          <a:p>
            <a:r>
              <a:rPr lang="en-US" dirty="0"/>
              <a:t>The findings show that while there is a significant connection between reading ability and success in all GCSE subjects, the link between good reading and good grades is actually higher in </a:t>
            </a:r>
            <a:r>
              <a:rPr lang="en-US" dirty="0" err="1"/>
              <a:t>maths</a:t>
            </a:r>
            <a:r>
              <a:rPr lang="en-US" dirty="0"/>
              <a:t> than in some arts subjects like English literature and history; it also discovered that doing well in creative subjects such as art, drama, music, media and PE has very strong correlations to a student’s reading ability, underscoring how ‘text heavy’ and challenging these subjects are too.</a:t>
            </a:r>
          </a:p>
          <a:p>
            <a:r>
              <a:rPr lang="en-US" dirty="0"/>
              <a:t>The analysis, which is based on students who took the New Group Reading Test assessment, establishes a correlation coefficient (between 0 and 1) for how important literacy is to success in each subject. Correlations above 0.7 are considered strong, while correlations around 0.5 and 0.6 are moderate and statistically significant.</a:t>
            </a:r>
          </a:p>
          <a:p>
            <a:r>
              <a:rPr lang="en-US" dirty="0"/>
              <a:t>English language and geography topped the pile with a correlation of 0.65, followed by mathematics in third with 0.63. Then came history (0.61), combined sciences (0.61), English literature (0.6), drama (0.57), and citizenship (0.56).</a:t>
            </a:r>
          </a:p>
          <a:p>
            <a:r>
              <a:rPr lang="en-US" dirty="0"/>
              <a:t>The study also found that a quarter of all 15-year-olds have a reading age of 12 or below, and that the reading ability gap between boys and girls widens significantly after primary school.</a:t>
            </a:r>
          </a:p>
          <a:p>
            <a:r>
              <a:rPr lang="en-US" dirty="0"/>
              <a:t>According to the ‘</a:t>
            </a:r>
            <a:r>
              <a:rPr lang="en-US" i="1" dirty="0"/>
              <a:t>Read All About It’ </a:t>
            </a:r>
            <a:r>
              <a:rPr lang="en-US" dirty="0"/>
              <a:t>report, 20% of all 15-year-olds have a reading age of 11 and below, and 10% a reading age of 9 and below. The report authors conclude that “given the importance of literacy to the whole school curriculum, it follows that those students who struggle with reading are at a significant disadvantage in every one of the GCSE examinations they take”. </a:t>
            </a:r>
          </a:p>
          <a:p>
            <a:r>
              <a:rPr lang="en-US" dirty="0"/>
              <a:t>In </a:t>
            </a:r>
            <a:r>
              <a:rPr lang="en-US" dirty="0" err="1"/>
              <a:t>Maths</a:t>
            </a:r>
            <a:r>
              <a:rPr lang="en-US" dirty="0"/>
              <a:t> GCSE word problems can be especially challenging as a student often needs to read and comprehend a passage of text, identify the question that is being asked, and then solve a numerical challenge. </a:t>
            </a:r>
            <a:endParaRPr lang="en-GB" dirty="0"/>
          </a:p>
        </p:txBody>
      </p:sp>
    </p:spTree>
    <p:extLst>
      <p:ext uri="{BB962C8B-B14F-4D97-AF65-F5344CB8AC3E}">
        <p14:creationId xmlns:p14="http://schemas.microsoft.com/office/powerpoint/2010/main" val="2459369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a:t>Strategies for Reading</a:t>
            </a:r>
            <a:endParaRPr lang="en-GB" dirty="0"/>
          </a:p>
        </p:txBody>
      </p:sp>
      <p:sp>
        <p:nvSpPr>
          <p:cNvPr id="3" name="Content Placeholder 2"/>
          <p:cNvSpPr>
            <a:spLocks noGrp="1"/>
          </p:cNvSpPr>
          <p:nvPr>
            <p:ph idx="1"/>
          </p:nvPr>
        </p:nvSpPr>
        <p:spPr/>
        <p:txBody>
          <a:bodyPr>
            <a:normAutofit/>
          </a:bodyPr>
          <a:lstStyle/>
          <a:p>
            <a:r>
              <a:rPr lang="en-US" sz="3600" dirty="0"/>
              <a:t>Fiction and non-fiction texts</a:t>
            </a:r>
          </a:p>
          <a:p>
            <a:r>
              <a:rPr lang="en-US" sz="3600" dirty="0"/>
              <a:t>It doesn’t have to be a book: newspapers, magazines, online articles, blogs etc.</a:t>
            </a:r>
          </a:p>
          <a:p>
            <a:r>
              <a:rPr lang="en-US" sz="3600" dirty="0"/>
              <a:t>Talk about the texts that are being read</a:t>
            </a:r>
          </a:p>
          <a:p>
            <a:r>
              <a:rPr lang="en-US" sz="3600" dirty="0"/>
              <a:t>Vocabulary expansion</a:t>
            </a:r>
            <a:endParaRPr lang="en-GB" sz="3600" dirty="0"/>
          </a:p>
        </p:txBody>
      </p:sp>
    </p:spTree>
    <p:extLst>
      <p:ext uri="{BB962C8B-B14F-4D97-AF65-F5344CB8AC3E}">
        <p14:creationId xmlns:p14="http://schemas.microsoft.com/office/powerpoint/2010/main" val="786032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pPr algn="ctr"/>
            <a:r>
              <a:rPr lang="en-GB" b="1" dirty="0"/>
              <a:t>Close Reading defined</a:t>
            </a:r>
          </a:p>
        </p:txBody>
      </p:sp>
      <p:sp>
        <p:nvSpPr>
          <p:cNvPr id="3" name="TextBox 2"/>
          <p:cNvSpPr txBox="1"/>
          <p:nvPr/>
        </p:nvSpPr>
        <p:spPr>
          <a:xfrm>
            <a:off x="1816994" y="1880315"/>
            <a:ext cx="9181563"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Close Reading is the </a:t>
            </a: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t>methodical breaking down of the language and structure of a complex passage</a:t>
            </a: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t>to establish and analyse its meaning</a:t>
            </a: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 Teaching students to do it requires </a:t>
            </a: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t>layered reading</a:t>
            </a: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t>asking sequenced, text dependent questions</a:t>
            </a: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 and it should </a:t>
            </a: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t>end wherever possible with mastery expressed through writing</a:t>
            </a: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738621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pPr algn="ctr"/>
            <a:r>
              <a:rPr lang="en-GB" b="1" dirty="0"/>
              <a:t>Why is Close Reading so important?</a:t>
            </a:r>
          </a:p>
        </p:txBody>
      </p:sp>
      <p:sp>
        <p:nvSpPr>
          <p:cNvPr id="3" name="TextBox 2"/>
          <p:cNvSpPr txBox="1"/>
          <p:nvPr/>
        </p:nvSpPr>
        <p:spPr>
          <a:xfrm>
            <a:off x="1622738" y="2189408"/>
            <a:ext cx="9924572"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Helps defend against ‘gist’ readings – interpretations based on the text but not grounded in comprehension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Allows students to read a text that is over their heads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Develops ‘language sense’</a:t>
            </a:r>
          </a:p>
        </p:txBody>
      </p:sp>
    </p:spTree>
    <p:extLst>
      <p:ext uri="{BB962C8B-B14F-4D97-AF65-F5344CB8AC3E}">
        <p14:creationId xmlns:p14="http://schemas.microsoft.com/office/powerpoint/2010/main" val="2997031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fontScale="90000"/>
          </a:bodyPr>
          <a:lstStyle/>
          <a:p>
            <a:pPr algn="ctr"/>
            <a:r>
              <a:rPr lang="en-GB" b="1" dirty="0"/>
              <a:t>A Close Reading session has four parts </a:t>
            </a:r>
            <a:br>
              <a:rPr lang="en-GB" b="1" dirty="0"/>
            </a:br>
            <a:r>
              <a:rPr lang="en-GB" sz="2800" b="1" dirty="0"/>
              <a:t>(occur roughly in this order but will overlap).</a:t>
            </a:r>
          </a:p>
        </p:txBody>
      </p:sp>
      <p:sp>
        <p:nvSpPr>
          <p:cNvPr id="3" name="TextBox 2"/>
          <p:cNvSpPr txBox="1"/>
          <p:nvPr/>
        </p:nvSpPr>
        <p:spPr>
          <a:xfrm>
            <a:off x="1018504" y="2060620"/>
            <a:ext cx="10566226" cy="3970318"/>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Using layered readings to read the text multiple times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Establish meaning via text dependent questions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Analyse meaning also via text dependent questions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Process insights in writing </a:t>
            </a:r>
          </a:p>
        </p:txBody>
      </p:sp>
    </p:spTree>
    <p:extLst>
      <p:ext uri="{BB962C8B-B14F-4D97-AF65-F5344CB8AC3E}">
        <p14:creationId xmlns:p14="http://schemas.microsoft.com/office/powerpoint/2010/main" val="2456649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a:bodyPr>
          <a:lstStyle/>
          <a:p>
            <a:r>
              <a:rPr lang="en-GB" b="1" dirty="0"/>
              <a:t>Part 1: Layered Reading </a:t>
            </a:r>
          </a:p>
        </p:txBody>
      </p:sp>
      <p:sp>
        <p:nvSpPr>
          <p:cNvPr id="3" name="TextBox 2"/>
          <p:cNvSpPr txBox="1"/>
          <p:nvPr/>
        </p:nvSpPr>
        <p:spPr>
          <a:xfrm>
            <a:off x="1075367" y="2087851"/>
            <a:ext cx="10041265" cy="4308872"/>
          </a:xfrm>
          <a:prstGeom prst="rect">
            <a:avLst/>
          </a:prstGeom>
          <a:noFill/>
        </p:spPr>
        <p:txBody>
          <a:bodyPr wrap="square" rtlCol="0">
            <a:spAutoFit/>
          </a:bodyPr>
          <a:lstStyle/>
          <a:p>
            <a:pPr lvl="0">
              <a:defRPr/>
            </a:pPr>
            <a:r>
              <a:rPr lang="en-GB" sz="2400" dirty="0">
                <a:solidFill>
                  <a:prstClr val="black"/>
                </a:solidFill>
                <a:latin typeface="Calibri" panose="020F0502020204030204"/>
              </a:rPr>
              <a:t>1.</a:t>
            </a:r>
            <a:r>
              <a:rPr kumimoji="0" lang="en-GB" sz="2400" b="0" i="0" u="none" strike="noStrike" kern="1200" cap="none" spc="0" normalizeH="0" baseline="0" noProof="0" dirty="0">
                <a:ln>
                  <a:noFill/>
                </a:ln>
                <a:solidFill>
                  <a:prstClr val="black"/>
                </a:solidFill>
                <a:effectLst/>
                <a:uLnTx/>
                <a:uFillTx/>
                <a:latin typeface="Calibri" panose="020F0502020204030204"/>
              </a:rPr>
              <a:t> The Contiguous Read: </a:t>
            </a:r>
            <a:r>
              <a:rPr lang="en-GB" sz="2400" b="1" dirty="0">
                <a:solidFill>
                  <a:prstClr val="black"/>
                </a:solidFill>
              </a:rPr>
              <a:t>Get the broad context – read the whole text from beginning to end</a:t>
            </a:r>
          </a:p>
          <a:p>
            <a:pPr lvl="0">
              <a:defRPr/>
            </a:pPr>
            <a:r>
              <a:rPr lang="en-GB" sz="2400" b="1" dirty="0">
                <a:solidFill>
                  <a:prstClr val="black"/>
                </a:solidFill>
              </a:rPr>
              <a:t>Unmediated read, little discussion except define vocabulary</a:t>
            </a:r>
            <a:endParaRPr lang="en-GB" sz="2400" dirty="0">
              <a:solidFill>
                <a:prstClr val="black"/>
              </a:solidFill>
              <a:latin typeface="Calibri" panose="020F0502020204030204"/>
            </a:endParaRPr>
          </a:p>
          <a:p>
            <a:pPr lvl="0">
              <a:defRPr/>
            </a:pPr>
            <a:endParaRPr kumimoji="0" lang="en-GB" sz="2400" b="0" i="0" u="none" strike="noStrike" kern="1200" cap="none" spc="0" normalizeH="0" baseline="0" noProof="0" dirty="0">
              <a:ln>
                <a:noFill/>
              </a:ln>
              <a:solidFill>
                <a:prstClr val="black"/>
              </a:solidFill>
              <a:effectLst/>
              <a:uLnTx/>
              <a:uFillTx/>
              <a:latin typeface="Calibri" panose="020F0502020204030204"/>
            </a:endParaRPr>
          </a:p>
          <a:p>
            <a:pPr lvl="0">
              <a:defRPr/>
            </a:pPr>
            <a:r>
              <a:rPr lang="en-GB" sz="2400" dirty="0">
                <a:solidFill>
                  <a:prstClr val="black"/>
                </a:solidFill>
                <a:latin typeface="Calibri" panose="020F0502020204030204"/>
              </a:rPr>
              <a:t>2. </a:t>
            </a:r>
            <a:r>
              <a:rPr kumimoji="0" lang="en-GB" sz="2400" b="0" i="0" u="none" strike="noStrike" kern="1200" cap="none" spc="0" normalizeH="0" baseline="0" noProof="0" dirty="0">
                <a:ln>
                  <a:noFill/>
                </a:ln>
                <a:solidFill>
                  <a:prstClr val="black"/>
                </a:solidFill>
                <a:effectLst/>
                <a:uLnTx/>
                <a:uFillTx/>
                <a:latin typeface="Calibri" panose="020F0502020204030204"/>
              </a:rPr>
              <a:t>The line-by-line read: </a:t>
            </a:r>
            <a:r>
              <a:rPr lang="en-GB" sz="2400" b="1" dirty="0">
                <a:solidFill>
                  <a:prstClr val="black"/>
                </a:solidFill>
              </a:rPr>
              <a:t>Pauses for discussion and analysis are frequent: you and the class read a section, then stop to make sense of it, unpicking meaning</a:t>
            </a:r>
            <a:endParaRPr kumimoji="0" lang="en-GB" sz="2400" b="0" i="0" u="none" strike="noStrike" kern="1200" cap="none" spc="0" normalizeH="0" baseline="0" noProof="0" dirty="0">
              <a:ln>
                <a:noFill/>
              </a:ln>
              <a:solidFill>
                <a:prstClr val="black"/>
              </a:solidFill>
              <a:effectLst/>
              <a:uLnTx/>
              <a:uFillTx/>
              <a:latin typeface="Calibri" panose="020F0502020204030204"/>
            </a:endParaRPr>
          </a:p>
          <a:p>
            <a:pPr>
              <a:defRPr/>
            </a:pPr>
            <a:endParaRPr lang="en-GB" sz="2400" dirty="0">
              <a:solidFill>
                <a:prstClr val="black"/>
              </a:solidFill>
              <a:latin typeface="Calibri" panose="020F0502020204030204"/>
            </a:endParaRPr>
          </a:p>
          <a:p>
            <a:pPr>
              <a:defRPr/>
            </a:pPr>
            <a:r>
              <a:rPr kumimoji="0" lang="en-GB" sz="2400" b="0" i="0" u="none" strike="noStrike" kern="1200" cap="none" spc="0" normalizeH="0" baseline="0" noProof="0" dirty="0">
                <a:ln>
                  <a:noFill/>
                </a:ln>
                <a:solidFill>
                  <a:prstClr val="black"/>
                </a:solidFill>
                <a:effectLst/>
                <a:uLnTx/>
                <a:uFillTx/>
                <a:latin typeface="Calibri" panose="020F0502020204030204"/>
              </a:rPr>
              <a:t>3.</a:t>
            </a:r>
            <a:r>
              <a:rPr kumimoji="0" lang="en-GB" sz="2400" b="0" i="0" u="none" strike="noStrike" kern="1200" cap="none" spc="0" normalizeH="0" noProof="0" dirty="0">
                <a:ln>
                  <a:noFill/>
                </a:ln>
                <a:solidFill>
                  <a:prstClr val="black"/>
                </a:solidFill>
                <a:effectLst/>
                <a:uLnTx/>
                <a:uFillTx/>
                <a:latin typeface="Calibri" panose="020F0502020204030204"/>
              </a:rPr>
              <a:t> </a:t>
            </a:r>
            <a:r>
              <a:rPr kumimoji="0" lang="en-GB" sz="2400" b="0" i="0" u="none" strike="noStrike" kern="1200" cap="none" spc="0" normalizeH="0" baseline="0" noProof="0" dirty="0">
                <a:ln>
                  <a:noFill/>
                </a:ln>
                <a:solidFill>
                  <a:prstClr val="black"/>
                </a:solidFill>
                <a:effectLst/>
                <a:uLnTx/>
                <a:uFillTx/>
                <a:latin typeface="Calibri" panose="020F0502020204030204"/>
              </a:rPr>
              <a:t>The leap frog read: </a:t>
            </a:r>
            <a:r>
              <a:rPr lang="en-GB" sz="2400" b="1" dirty="0">
                <a:solidFill>
                  <a:prstClr val="black"/>
                </a:solidFill>
              </a:rPr>
              <a:t>Follows an image, phrase or idea through a passage. This means leaping over others to glimpse related images or phrase</a:t>
            </a:r>
            <a:endParaRPr kumimoji="0" lang="en-GB" sz="2400" b="0" i="0" u="none" strike="noStrike" kern="1200" cap="none" spc="0" normalizeH="0" baseline="0" noProof="0" dirty="0">
              <a:ln>
                <a:noFill/>
              </a:ln>
              <a:solidFill>
                <a:prstClr val="black"/>
              </a:solidFill>
              <a:effectLst/>
              <a:uLnTx/>
              <a:uFillTx/>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918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20211" cy="1325563"/>
          </a:xfrm>
          <a:solidFill>
            <a:srgbClr val="FFC000"/>
          </a:solidFill>
        </p:spPr>
        <p:txBody>
          <a:bodyPr>
            <a:normAutofit fontScale="90000"/>
          </a:bodyPr>
          <a:lstStyle/>
          <a:p>
            <a:r>
              <a:rPr lang="en-GB" b="1" dirty="0"/>
              <a:t>Part 2: Using Text-Dependent Questions to Establish Meaning</a:t>
            </a:r>
          </a:p>
        </p:txBody>
      </p:sp>
      <p:sp>
        <p:nvSpPr>
          <p:cNvPr id="4" name="TextBox 3"/>
          <p:cNvSpPr txBox="1"/>
          <p:nvPr/>
        </p:nvSpPr>
        <p:spPr>
          <a:xfrm>
            <a:off x="579711" y="1877844"/>
            <a:ext cx="11437186" cy="4524315"/>
          </a:xfrm>
          <a:prstGeom prst="rect">
            <a:avLst/>
          </a:prstGeom>
          <a:noFill/>
        </p:spPr>
        <p:txBody>
          <a:bodyPr wrap="square" rtlCol="0">
            <a:spAutoFit/>
          </a:bodyPr>
          <a:lstStyle/>
          <a:p>
            <a:pPr>
              <a:defRPr/>
            </a:pPr>
            <a:r>
              <a:rPr lang="en-GB" sz="3200" b="1" dirty="0">
                <a:solidFill>
                  <a:prstClr val="black"/>
                </a:solidFill>
              </a:rPr>
              <a:t>Referent Questions </a:t>
            </a:r>
            <a:r>
              <a:rPr lang="en-GB" sz="3200" dirty="0">
                <a:solidFill>
                  <a:prstClr val="black"/>
                </a:solidFill>
              </a:rPr>
              <a:t>– ask what a word, often a pronoun, refers to.</a:t>
            </a:r>
          </a:p>
          <a:p>
            <a:pPr>
              <a:defRPr/>
            </a:pPr>
            <a:r>
              <a:rPr lang="en-GB" sz="3200" b="1" dirty="0">
                <a:solidFill>
                  <a:prstClr val="black"/>
                </a:solidFill>
              </a:rPr>
              <a:t>Denotation Questions </a:t>
            </a:r>
            <a:r>
              <a:rPr lang="en-GB" sz="3200" dirty="0">
                <a:solidFill>
                  <a:prstClr val="black"/>
                </a:solidFill>
              </a:rPr>
              <a:t>– asks about a meaning of a specific word or phrase.</a:t>
            </a:r>
          </a:p>
          <a:p>
            <a:pPr>
              <a:defRPr/>
            </a:pPr>
            <a:r>
              <a:rPr lang="en-GB" sz="3200" b="1" dirty="0">
                <a:solidFill>
                  <a:prstClr val="black"/>
                </a:solidFill>
              </a:rPr>
              <a:t>Explanation Questions </a:t>
            </a:r>
            <a:r>
              <a:rPr lang="en-GB" sz="3200" dirty="0">
                <a:solidFill>
                  <a:prstClr val="black"/>
                </a:solidFill>
              </a:rPr>
              <a:t>– ask what a word or phrase means in this setting. It emphasises understanding where several possible usages of a word is relevant.</a:t>
            </a:r>
          </a:p>
          <a:p>
            <a:pPr>
              <a:defRPr/>
            </a:pPr>
            <a:endParaRPr lang="en-GB" sz="3200" dirty="0">
              <a:solidFill>
                <a:prstClr val="black"/>
              </a:solidFill>
            </a:endParaRPr>
          </a:p>
          <a:p>
            <a:pPr>
              <a:defRPr/>
            </a:pPr>
            <a:r>
              <a:rPr lang="en-GB" sz="3200" dirty="0">
                <a:solidFill>
                  <a:prstClr val="black"/>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296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397" y="171162"/>
            <a:ext cx="11083636" cy="1325563"/>
          </a:xfrm>
          <a:solidFill>
            <a:srgbClr val="FFC000"/>
          </a:solidFill>
        </p:spPr>
        <p:txBody>
          <a:bodyPr>
            <a:normAutofit fontScale="90000"/>
          </a:bodyPr>
          <a:lstStyle/>
          <a:p>
            <a:r>
              <a:rPr lang="en-GB" b="1" dirty="0"/>
              <a:t>Part 2: Sentence and Line-Level Questions to Establish Meaning</a:t>
            </a:r>
          </a:p>
        </p:txBody>
      </p:sp>
      <p:sp>
        <p:nvSpPr>
          <p:cNvPr id="3" name="TextBox 2"/>
          <p:cNvSpPr txBox="1"/>
          <p:nvPr/>
        </p:nvSpPr>
        <p:spPr>
          <a:xfrm>
            <a:off x="620397" y="1564718"/>
            <a:ext cx="1101143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It is important for students to practice reading challenging sentences attentively and technically to understand how they create meaning.</a:t>
            </a:r>
          </a:p>
          <a:p>
            <a:pPr marL="514350" lvl="0" indent="-514350">
              <a:buAutoNum type="arabicPeriod"/>
              <a:defRPr/>
            </a:pPr>
            <a:r>
              <a:rPr lang="en-GB" sz="2800" b="1" dirty="0">
                <a:solidFill>
                  <a:prstClr val="black"/>
                </a:solidFill>
              </a:rPr>
              <a:t>A key line question </a:t>
            </a:r>
            <a:r>
              <a:rPr lang="en-GB" sz="2800" dirty="0">
                <a:solidFill>
                  <a:prstClr val="black"/>
                </a:solidFill>
              </a:rPr>
              <a:t>asks about the denotation or connotation of a key line or sentence. Sometimes it asks what role it plays in a paragraph. </a:t>
            </a:r>
          </a:p>
          <a:p>
            <a:pPr marL="514350" lvl="0" indent="-514350">
              <a:buAutoNum type="arabicPeriod"/>
              <a:defRPr/>
            </a:pPr>
            <a:r>
              <a:rPr lang="en-GB" sz="2800" b="1" dirty="0">
                <a:solidFill>
                  <a:prstClr val="black"/>
                </a:solidFill>
              </a:rPr>
              <a:t>A reference question </a:t>
            </a:r>
            <a:r>
              <a:rPr lang="en-GB" sz="2800" dirty="0">
                <a:solidFill>
                  <a:prstClr val="black"/>
                </a:solidFill>
              </a:rPr>
              <a:t>asks who or what a sentence refers to, especially whom characters are talking about, who spoke a certain line, or what event they are referring to.</a:t>
            </a:r>
          </a:p>
          <a:p>
            <a:pPr marL="514350" indent="-514350">
              <a:buFontTx/>
              <a:buAutoNum type="arabicPeriod"/>
              <a:defRPr/>
            </a:pPr>
            <a:r>
              <a:rPr lang="en-GB" sz="2800" b="1" dirty="0">
                <a:solidFill>
                  <a:prstClr val="black"/>
                </a:solidFill>
              </a:rPr>
              <a:t>A sentence structure question </a:t>
            </a:r>
            <a:r>
              <a:rPr lang="en-GB" sz="2800" dirty="0">
                <a:solidFill>
                  <a:prstClr val="black"/>
                </a:solidFill>
              </a:rPr>
              <a:t>asks how the syntax of a sentence affects meaning.</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094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291" y="171162"/>
            <a:ext cx="11353800" cy="1325563"/>
          </a:xfrm>
          <a:solidFill>
            <a:srgbClr val="FFC000"/>
          </a:solidFill>
        </p:spPr>
        <p:txBody>
          <a:bodyPr>
            <a:normAutofit fontScale="90000"/>
          </a:bodyPr>
          <a:lstStyle/>
          <a:p>
            <a:r>
              <a:rPr lang="en-GB" b="1" dirty="0"/>
              <a:t>Part 2: Paragraph and Stanza-Level Questions to Establish Meaning</a:t>
            </a:r>
          </a:p>
        </p:txBody>
      </p:sp>
      <p:sp>
        <p:nvSpPr>
          <p:cNvPr id="3" name="TextBox 2"/>
          <p:cNvSpPr txBox="1"/>
          <p:nvPr/>
        </p:nvSpPr>
        <p:spPr>
          <a:xfrm>
            <a:off x="507479" y="1857550"/>
            <a:ext cx="11388957"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rPr>
              <a:t>It is important for students to see how ideas come together in a text.</a:t>
            </a:r>
          </a:p>
          <a:p>
            <a:pPr>
              <a:defRPr/>
            </a:pPr>
            <a:r>
              <a:rPr lang="en-US" sz="2800" dirty="0">
                <a:solidFill>
                  <a:prstClr val="black"/>
                </a:solidFill>
                <a:latin typeface="Calibri" panose="020F0502020204030204"/>
              </a:rPr>
              <a:t>1. </a:t>
            </a:r>
            <a:r>
              <a:rPr lang="en-GB" sz="2800" b="1" dirty="0">
                <a:solidFill>
                  <a:prstClr val="black"/>
                </a:solidFill>
              </a:rPr>
              <a:t>A summary question </a:t>
            </a:r>
            <a:r>
              <a:rPr lang="en-GB" sz="2800" dirty="0">
                <a:solidFill>
                  <a:prstClr val="black"/>
                </a:solidFill>
              </a:rPr>
              <a:t>asks students to </a:t>
            </a:r>
            <a:r>
              <a:rPr lang="en-GB" sz="2800" dirty="0" err="1">
                <a:solidFill>
                  <a:prstClr val="black"/>
                </a:solidFill>
              </a:rPr>
              <a:t>distill</a:t>
            </a:r>
            <a:r>
              <a:rPr lang="en-GB" sz="2800" dirty="0">
                <a:solidFill>
                  <a:prstClr val="black"/>
                </a:solidFill>
              </a:rPr>
              <a:t> a block of text and reduce it in scope to it most important ideas.</a:t>
            </a:r>
          </a:p>
          <a:p>
            <a:pPr>
              <a:defRPr/>
            </a:pPr>
            <a:r>
              <a:rPr lang="en-GB" sz="2800" dirty="0">
                <a:solidFill>
                  <a:prstClr val="black"/>
                </a:solidFill>
              </a:rPr>
              <a:t>2. </a:t>
            </a:r>
            <a:r>
              <a:rPr lang="en-GB" sz="2800" b="1" dirty="0">
                <a:solidFill>
                  <a:prstClr val="black"/>
                </a:solidFill>
              </a:rPr>
              <a:t>A delineation question </a:t>
            </a:r>
            <a:r>
              <a:rPr lang="en-GB" sz="2800" dirty="0">
                <a:solidFill>
                  <a:prstClr val="black"/>
                </a:solidFill>
              </a:rPr>
              <a:t>is similar to a targeted summary question in that it asks students to trace the elements of an author’s argument or the sequence of events in a narrative</a:t>
            </a:r>
          </a:p>
          <a:p>
            <a:pPr>
              <a:defRPr/>
            </a:pPr>
            <a:r>
              <a:rPr lang="en-US" sz="2800" dirty="0">
                <a:solidFill>
                  <a:prstClr val="black"/>
                </a:solidFill>
              </a:rPr>
              <a:t>3. </a:t>
            </a:r>
            <a:r>
              <a:rPr lang="en-GB" sz="2800" b="1" dirty="0">
                <a:solidFill>
                  <a:prstClr val="black"/>
                </a:solidFill>
              </a:rPr>
              <a:t>A finite evidence question </a:t>
            </a:r>
            <a:r>
              <a:rPr lang="en-GB" sz="2800" dirty="0">
                <a:solidFill>
                  <a:prstClr val="black"/>
                </a:solidFill>
              </a:rPr>
              <a:t>asks students to track evidence comprehensively through a section of text. It requires students to find multiple pieces of evidence (or all the evidence or fixed pieces of evidence) </a:t>
            </a:r>
          </a:p>
        </p:txBody>
      </p:sp>
    </p:spTree>
    <p:extLst>
      <p:ext uri="{BB962C8B-B14F-4D97-AF65-F5344CB8AC3E}">
        <p14:creationId xmlns:p14="http://schemas.microsoft.com/office/powerpoint/2010/main" val="804830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5591" y="0"/>
            <a:ext cx="10363200" cy="864973"/>
          </a:xfrm>
        </p:spPr>
        <p:txBody>
          <a:bodyPr/>
          <a:lstStyle/>
          <a:p>
            <a:pPr algn="ctr"/>
            <a:r>
              <a:rPr lang="en-GB" dirty="0">
                <a:latin typeface="Arial" panose="020B0604020202020204" pitchFamily="34" charset="0"/>
                <a:cs typeface="Arial" panose="020B0604020202020204" pitchFamily="34" charset="0"/>
              </a:rPr>
              <a:t>Agenda</a:t>
            </a:r>
          </a:p>
        </p:txBody>
      </p:sp>
      <p:sp>
        <p:nvSpPr>
          <p:cNvPr id="3" name="Subtitle 2"/>
          <p:cNvSpPr>
            <a:spLocks noGrp="1"/>
          </p:cNvSpPr>
          <p:nvPr>
            <p:ph type="subTitle" idx="1"/>
          </p:nvPr>
        </p:nvSpPr>
        <p:spPr>
          <a:xfrm>
            <a:off x="1509563" y="-11327"/>
            <a:ext cx="9597080" cy="1752600"/>
          </a:xfrm>
        </p:spPr>
        <p:txBody>
          <a:bodyPr>
            <a:noAutofit/>
          </a:bodyPr>
          <a:lstStyle/>
          <a:p>
            <a:pPr marL="457200" indent="-457200" algn="l">
              <a:buFont typeface="Wingdings" panose="05000000000000000000" pitchFamily="2" charset="2"/>
              <a:buChar char="§"/>
            </a:pPr>
            <a:endParaRPr lang="en-GB" sz="2400" dirty="0">
              <a:solidFill>
                <a:schemeClr val="tx1"/>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pPr>
            <a:r>
              <a:rPr lang="en-GB" sz="2000" dirty="0">
                <a:solidFill>
                  <a:schemeClr val="tx1"/>
                </a:solidFill>
                <a:latin typeface="Arial" panose="020B0604020202020204" pitchFamily="34" charset="0"/>
                <a:cs typeface="Arial" panose="020B0604020202020204" pitchFamily="34" charset="0"/>
              </a:rPr>
              <a:t>Introductions </a:t>
            </a:r>
          </a:p>
          <a:p>
            <a:pPr marL="457200" indent="-457200" algn="l">
              <a:buFont typeface="Wingdings" panose="05000000000000000000" pitchFamily="2" charset="2"/>
              <a:buChar char="§"/>
            </a:pPr>
            <a:r>
              <a:rPr lang="en-GB" sz="2000" dirty="0">
                <a:solidFill>
                  <a:schemeClr val="tx1"/>
                </a:solidFill>
                <a:latin typeface="Arial" panose="020B0604020202020204" pitchFamily="34" charset="0"/>
                <a:cs typeface="Arial" panose="020B0604020202020204" pitchFamily="34" charset="0"/>
              </a:rPr>
              <a:t>Information – Virtual School Team</a:t>
            </a:r>
          </a:p>
          <a:p>
            <a:pPr algn="l"/>
            <a:r>
              <a:rPr lang="en-GB" sz="2000" b="1" dirty="0">
                <a:solidFill>
                  <a:schemeClr val="tx1"/>
                </a:solidFill>
                <a:latin typeface="Arial" panose="020B0604020202020204" pitchFamily="34" charset="0"/>
                <a:cs typeface="Arial" panose="020B0604020202020204" pitchFamily="34" charset="0"/>
              </a:rPr>
              <a:t>Coundon Court:</a:t>
            </a:r>
          </a:p>
          <a:p>
            <a:pPr marL="457200" indent="-457200" algn="l">
              <a:buFont typeface="Wingdings" panose="05000000000000000000" pitchFamily="2" charset="2"/>
              <a:buChar char="§"/>
            </a:pPr>
            <a:r>
              <a:rPr lang="en-GB" sz="2000" dirty="0">
                <a:solidFill>
                  <a:schemeClr val="tx1"/>
                </a:solidFill>
                <a:latin typeface="Arial" panose="020B0604020202020204" pitchFamily="34" charset="0"/>
                <a:cs typeface="Arial" panose="020B0604020202020204" pitchFamily="34" charset="0"/>
              </a:rPr>
              <a:t>Transition from KS2 to KS3 - What are the Reading demands on a young person at KS3?</a:t>
            </a:r>
          </a:p>
          <a:p>
            <a:pPr marL="457200" indent="-457200" algn="l">
              <a:buFont typeface="Wingdings" panose="05000000000000000000" pitchFamily="2" charset="2"/>
              <a:buChar char="§"/>
            </a:pPr>
            <a:r>
              <a:rPr lang="en-GB" sz="2000" dirty="0">
                <a:solidFill>
                  <a:schemeClr val="tx1"/>
                </a:solidFill>
                <a:latin typeface="Arial" panose="020B0604020202020204" pitchFamily="34" charset="0"/>
                <a:cs typeface="Arial" panose="020B0604020202020204" pitchFamily="34" charset="0"/>
              </a:rPr>
              <a:t>Reading within the Key Stage 3 English Curriculum</a:t>
            </a:r>
          </a:p>
          <a:p>
            <a:pPr marL="457200" indent="-457200" algn="l">
              <a:buFont typeface="Wingdings" panose="05000000000000000000" pitchFamily="2" charset="2"/>
              <a:buChar char="§"/>
            </a:pPr>
            <a:r>
              <a:rPr lang="en-GB" sz="2000" dirty="0">
                <a:solidFill>
                  <a:schemeClr val="tx1"/>
                </a:solidFill>
                <a:latin typeface="Arial" panose="020B0604020202020204" pitchFamily="34" charset="0"/>
                <a:cs typeface="Arial" panose="020B0604020202020204" pitchFamily="34" charset="0"/>
              </a:rPr>
              <a:t>Interventions to support Reading in KS3</a:t>
            </a:r>
          </a:p>
          <a:p>
            <a:pPr marL="457200" indent="-457200" algn="l">
              <a:buFont typeface="Wingdings" panose="05000000000000000000" pitchFamily="2" charset="2"/>
              <a:buChar char="§"/>
            </a:pPr>
            <a:r>
              <a:rPr lang="en-GB" sz="2000" dirty="0">
                <a:solidFill>
                  <a:schemeClr val="tx1"/>
                </a:solidFill>
                <a:latin typeface="Arial" panose="020B0604020202020204" pitchFamily="34" charset="0"/>
                <a:cs typeface="Arial" panose="020B0604020202020204" pitchFamily="34" charset="0"/>
              </a:rPr>
              <a:t>Preparing for GCSE English </a:t>
            </a:r>
          </a:p>
          <a:p>
            <a:pPr marL="457200" indent="-457200" algn="l">
              <a:buFont typeface="Wingdings" panose="05000000000000000000" pitchFamily="2" charset="2"/>
              <a:buChar char="§"/>
            </a:pPr>
            <a:r>
              <a:rPr lang="en-GB" sz="2000" dirty="0">
                <a:solidFill>
                  <a:schemeClr val="tx1"/>
                </a:solidFill>
                <a:latin typeface="Arial" panose="020B0604020202020204" pitchFamily="34" charset="0"/>
                <a:cs typeface="Arial" panose="020B0604020202020204" pitchFamily="34" charset="0"/>
              </a:rPr>
              <a:t>What can parents/carers do to support Reading at home?</a:t>
            </a:r>
          </a:p>
          <a:p>
            <a:pPr algn="l"/>
            <a:r>
              <a:rPr lang="en-GB" sz="2000" b="1" dirty="0">
                <a:solidFill>
                  <a:schemeClr val="tx1"/>
                </a:solidFill>
                <a:latin typeface="Arial" panose="020B0604020202020204" pitchFamily="34" charset="0"/>
                <a:cs typeface="Arial" panose="020B0604020202020204" pitchFamily="34" charset="0"/>
              </a:rPr>
              <a:t>Lyng Hall:</a:t>
            </a:r>
          </a:p>
          <a:p>
            <a:pPr marL="342900" indent="-342900" algn="l">
              <a:buFont typeface="Wingdings" panose="05000000000000000000" pitchFamily="2" charset="2"/>
              <a:buChar char="§"/>
            </a:pPr>
            <a:r>
              <a:rPr lang="en-GB" sz="2000" dirty="0">
                <a:solidFill>
                  <a:schemeClr val="tx1"/>
                </a:solidFill>
                <a:latin typeface="Arial" panose="020B0604020202020204" pitchFamily="34" charset="0"/>
                <a:cs typeface="Arial" panose="020B0604020202020204" pitchFamily="34" charset="0"/>
              </a:rPr>
              <a:t> Supporting Reading at KS3</a:t>
            </a:r>
          </a:p>
          <a:p>
            <a:pPr algn="l"/>
            <a:r>
              <a:rPr lang="en-GB" sz="2000" b="1" dirty="0">
                <a:solidFill>
                  <a:schemeClr val="tx1"/>
                </a:solidFill>
                <a:latin typeface="Arial" panose="020B0604020202020204" pitchFamily="34" charset="0"/>
                <a:cs typeface="Arial" panose="020B0604020202020204" pitchFamily="34" charset="0"/>
              </a:rPr>
              <a:t>Virtual School:</a:t>
            </a:r>
          </a:p>
          <a:p>
            <a:pPr marL="457200" indent="-457200" algn="l">
              <a:buFont typeface="Wingdings" panose="05000000000000000000" pitchFamily="2" charset="2"/>
              <a:buChar char="§"/>
            </a:pPr>
            <a:r>
              <a:rPr lang="en-GB" sz="2000" dirty="0">
                <a:solidFill>
                  <a:schemeClr val="tx1"/>
                </a:solidFill>
                <a:latin typeface="Arial" panose="020B0604020202020204" pitchFamily="34" charset="0"/>
                <a:cs typeface="Arial" panose="020B0604020202020204" pitchFamily="34" charset="0"/>
              </a:rPr>
              <a:t>Letterbox Club</a:t>
            </a:r>
          </a:p>
          <a:p>
            <a:pPr marL="457200" indent="-457200" algn="l">
              <a:buFont typeface="Wingdings" panose="05000000000000000000" pitchFamily="2" charset="2"/>
              <a:buChar char="§"/>
            </a:pPr>
            <a:r>
              <a:rPr lang="en-GB" sz="2000" dirty="0" err="1">
                <a:solidFill>
                  <a:schemeClr val="tx1"/>
                </a:solidFill>
                <a:latin typeface="Arial" panose="020B0604020202020204" pitchFamily="34" charset="0"/>
                <a:cs typeface="Arial" panose="020B0604020202020204" pitchFamily="34" charset="0"/>
              </a:rPr>
              <a:t>BookTrust</a:t>
            </a:r>
            <a:r>
              <a:rPr lang="en-GB" sz="2000" dirty="0">
                <a:solidFill>
                  <a:schemeClr val="tx1"/>
                </a:solidFill>
                <a:latin typeface="Arial" panose="020B0604020202020204" pitchFamily="34" charset="0"/>
                <a:cs typeface="Arial" panose="020B0604020202020204" pitchFamily="34" charset="0"/>
              </a:rPr>
              <a:t> – Information and Practical Tips for reading with your child</a:t>
            </a:r>
          </a:p>
          <a:p>
            <a:pPr marL="457200" indent="-457200" algn="l">
              <a:buFont typeface="Wingdings" panose="05000000000000000000" pitchFamily="2" charset="2"/>
              <a:buChar char="§"/>
            </a:pPr>
            <a:r>
              <a:rPr lang="en-GB" sz="2000" dirty="0">
                <a:solidFill>
                  <a:schemeClr val="tx1"/>
                </a:solidFill>
                <a:latin typeface="Arial" panose="020B0604020202020204" pitchFamily="34" charset="0"/>
                <a:cs typeface="Arial" panose="020B0604020202020204" pitchFamily="34" charset="0"/>
              </a:rPr>
              <a:t>Questions</a:t>
            </a:r>
          </a:p>
          <a:p>
            <a:pPr marL="457200" indent="-457200" algn="l">
              <a:buFont typeface="Wingdings" panose="05000000000000000000" pitchFamily="2" charset="2"/>
              <a:buChar char="§"/>
            </a:pPr>
            <a:endParaRPr lang="en-GB" sz="2400" dirty="0">
              <a:solidFill>
                <a:schemeClr val="tx1"/>
              </a:solidFill>
              <a:latin typeface="Arial" panose="020B0604020202020204" pitchFamily="34" charset="0"/>
              <a:cs typeface="Arial" panose="020B0604020202020204" pitchFamily="34" charset="0"/>
            </a:endParaRPr>
          </a:p>
          <a:p>
            <a:pPr algn="l"/>
            <a:r>
              <a:rPr lang="en-GB" sz="2300" dirty="0">
                <a:latin typeface="Arial" panose="020B0604020202020204" pitchFamily="34" charset="0"/>
                <a:cs typeface="Arial" panose="020B0604020202020204" pitchFamily="34" charset="0"/>
              </a:rPr>
              <a:t> </a:t>
            </a:r>
          </a:p>
          <a:p>
            <a:pPr marL="457200" indent="-457200" algn="l">
              <a:buFont typeface="Wingdings" panose="05000000000000000000" pitchFamily="2" charset="2"/>
              <a:buChar char="§"/>
            </a:pPr>
            <a:endParaRPr lang="en-GB" sz="800" b="1" dirty="0"/>
          </a:p>
        </p:txBody>
      </p:sp>
    </p:spTree>
    <p:extLst>
      <p:ext uri="{BB962C8B-B14F-4D97-AF65-F5344CB8AC3E}">
        <p14:creationId xmlns:p14="http://schemas.microsoft.com/office/powerpoint/2010/main" val="1677129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966" y="144492"/>
            <a:ext cx="11508509" cy="1157835"/>
          </a:xfrm>
          <a:solidFill>
            <a:srgbClr val="FFC000"/>
          </a:solidFill>
        </p:spPr>
        <p:txBody>
          <a:bodyPr>
            <a:normAutofit fontScale="90000"/>
          </a:bodyPr>
          <a:lstStyle/>
          <a:p>
            <a:pPr algn="ctr"/>
            <a:r>
              <a:rPr lang="en-GB" b="1" dirty="0"/>
              <a:t>Part 3: Word and Phrase-Level Questions to Analyse Meaning</a:t>
            </a:r>
          </a:p>
        </p:txBody>
      </p:sp>
      <p:sp>
        <p:nvSpPr>
          <p:cNvPr id="3" name="TextBox 2"/>
          <p:cNvSpPr txBox="1"/>
          <p:nvPr/>
        </p:nvSpPr>
        <p:spPr>
          <a:xfrm>
            <a:off x="569920" y="1682492"/>
            <a:ext cx="11146599"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 word pattern question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asks a question about a pattern that is set up (or sometimes broken) by repeated words and how this pattern contributes to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 connotation question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asks a question about the implied meanings of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 figurative/literal meaning question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asks students to clarify figurative meanings.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 sensitivity analysis question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asks students to consider how a text could be read differently if the author had chosen a different word.</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827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291" y="171161"/>
            <a:ext cx="11231418" cy="1306657"/>
          </a:xfrm>
          <a:solidFill>
            <a:srgbClr val="FFC000"/>
          </a:solidFill>
        </p:spPr>
        <p:txBody>
          <a:bodyPr>
            <a:normAutofit fontScale="90000"/>
          </a:bodyPr>
          <a:lstStyle/>
          <a:p>
            <a:r>
              <a:rPr lang="en-GB" b="1" dirty="0"/>
              <a:t>Part 3: Line and Sentence-Level Questions to Analyse Meanings</a:t>
            </a:r>
          </a:p>
        </p:txBody>
      </p:sp>
      <p:sp>
        <p:nvSpPr>
          <p:cNvPr id="3" name="TextBox 2"/>
          <p:cNvSpPr txBox="1"/>
          <p:nvPr/>
        </p:nvSpPr>
        <p:spPr>
          <a:xfrm>
            <a:off x="268310" y="1880316"/>
            <a:ext cx="11655380" cy="33239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 key line question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asks about the role a sentence plays in a passage. </a:t>
            </a:r>
          </a:p>
          <a:p>
            <a:pPr marR="0" lvl="0" algn="l" defTabSz="9144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An allusion question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asks students to analyse an indirect reference to another text or to an important scene in the text they are 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 figurative language question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the sentence level asks about the meaning of imagery.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 pattern question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sentence level asks about a pattern in structure, syntax or sound.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138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GB" b="1" dirty="0"/>
              <a:t>Part 4: Process Insights into Writing </a:t>
            </a:r>
          </a:p>
        </p:txBody>
      </p:sp>
      <p:sp>
        <p:nvSpPr>
          <p:cNvPr id="3" name="TextBox 2"/>
          <p:cNvSpPr txBox="1"/>
          <p:nvPr/>
        </p:nvSpPr>
        <p:spPr>
          <a:xfrm>
            <a:off x="838200" y="2099256"/>
            <a:ext cx="1098273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 Close Reading session should be completed with an activity of written processing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Writing requires every student to independently complete the analysis that synthesises the lesson</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Writing makes thinking permanent </a:t>
            </a:r>
          </a:p>
        </p:txBody>
      </p:sp>
    </p:spTree>
    <p:extLst>
      <p:ext uri="{BB962C8B-B14F-4D97-AF65-F5344CB8AC3E}">
        <p14:creationId xmlns:p14="http://schemas.microsoft.com/office/powerpoint/2010/main" val="798326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112" t="20151" r="33662" b="4564"/>
          <a:stretch/>
        </p:blipFill>
        <p:spPr>
          <a:xfrm>
            <a:off x="3065171" y="103032"/>
            <a:ext cx="5602311" cy="6639776"/>
          </a:xfrm>
          <a:prstGeom prst="rect">
            <a:avLst/>
          </a:prstGeom>
        </p:spPr>
      </p:pic>
    </p:spTree>
    <p:extLst>
      <p:ext uri="{BB962C8B-B14F-4D97-AF65-F5344CB8AC3E}">
        <p14:creationId xmlns:p14="http://schemas.microsoft.com/office/powerpoint/2010/main" val="4122029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588" y="618835"/>
            <a:ext cx="10995212" cy="5558127"/>
          </a:xfrm>
        </p:spPr>
        <p:txBody>
          <a:bodyPr>
            <a:normAutofit fontScale="70000" lnSpcReduction="20000"/>
          </a:bodyPr>
          <a:lstStyle/>
          <a:p>
            <a:pPr marL="0" indent="0" algn="ctr">
              <a:buNone/>
            </a:pPr>
            <a:r>
              <a:rPr lang="en-US" sz="3800" b="1" dirty="0"/>
              <a:t>Questions to Support Reading</a:t>
            </a:r>
          </a:p>
          <a:p>
            <a:r>
              <a:rPr lang="en-US" dirty="0"/>
              <a:t>Based on what you’ve read/ seen so far, what do you think is going to happen? Why?</a:t>
            </a:r>
          </a:p>
          <a:p>
            <a:r>
              <a:rPr lang="en-US" dirty="0"/>
              <a:t>What questions have you got about the text so far? Is there anything that you are unsure of? (Students to write down questions and try to answer them as they read through the text)</a:t>
            </a:r>
          </a:p>
          <a:p>
            <a:r>
              <a:rPr lang="en-US" dirty="0"/>
              <a:t>Identify any words or phrases that the child is unsure of and seek information and clarify meaning</a:t>
            </a:r>
          </a:p>
          <a:p>
            <a:r>
              <a:rPr lang="en-US" dirty="0"/>
              <a:t>How could you </a:t>
            </a:r>
            <a:r>
              <a:rPr lang="en-US" dirty="0" err="1"/>
              <a:t>summarise</a:t>
            </a:r>
            <a:r>
              <a:rPr lang="en-US" dirty="0"/>
              <a:t> what you have read so far? What are the key ideas/ points/ events?</a:t>
            </a:r>
          </a:p>
          <a:p>
            <a:r>
              <a:rPr lang="en-US" dirty="0"/>
              <a:t>What do you already know about this topic?</a:t>
            </a:r>
          </a:p>
          <a:p>
            <a:r>
              <a:rPr lang="en-US" dirty="0"/>
              <a:t>What happens to the character during this section?</a:t>
            </a:r>
          </a:p>
          <a:p>
            <a:r>
              <a:rPr lang="en-US" dirty="0"/>
              <a:t>What does that word mean?</a:t>
            </a:r>
          </a:p>
          <a:p>
            <a:r>
              <a:rPr lang="en-US" dirty="0"/>
              <a:t>What does the word suggest?</a:t>
            </a:r>
          </a:p>
          <a:p>
            <a:r>
              <a:rPr lang="en-US" dirty="0"/>
              <a:t>How does the word link to what is happening in that section of the text?</a:t>
            </a:r>
          </a:p>
          <a:p>
            <a:r>
              <a:rPr lang="en-US" dirty="0"/>
              <a:t>Who or what does that sentence refer to?</a:t>
            </a:r>
            <a:endParaRPr lang="en-GB" dirty="0"/>
          </a:p>
        </p:txBody>
      </p:sp>
    </p:spTree>
    <p:extLst>
      <p:ext uri="{BB962C8B-B14F-4D97-AF65-F5344CB8AC3E}">
        <p14:creationId xmlns:p14="http://schemas.microsoft.com/office/powerpoint/2010/main" val="4281858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5244"/>
            <a:ext cx="9144000" cy="2387600"/>
          </a:xfrm>
        </p:spPr>
        <p:txBody>
          <a:bodyPr/>
          <a:lstStyle/>
          <a:p>
            <a:r>
              <a:rPr lang="en-GB" b="1" dirty="0"/>
              <a:t>Reading support at </a:t>
            </a:r>
            <a:br>
              <a:rPr lang="en-GB" b="1" dirty="0"/>
            </a:br>
            <a:r>
              <a:rPr lang="en-GB" b="1" dirty="0" err="1"/>
              <a:t>Lyng</a:t>
            </a:r>
            <a:r>
              <a:rPr lang="en-GB" b="1" dirty="0"/>
              <a:t> Hall School</a:t>
            </a:r>
          </a:p>
        </p:txBody>
      </p:sp>
      <p:pic>
        <p:nvPicPr>
          <p:cNvPr id="2052" name="Picture 4" descr="The Lion Alli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0091" y="2817537"/>
            <a:ext cx="4855122" cy="364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172346"/>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18171" y="710217"/>
            <a:ext cx="3355657" cy="4439792"/>
          </a:xfrm>
          <a:prstGeom prst="rect">
            <a:avLst/>
          </a:prstGeom>
        </p:spPr>
      </p:pic>
    </p:spTree>
    <p:extLst>
      <p:ext uri="{BB962C8B-B14F-4D97-AF65-F5344CB8AC3E}">
        <p14:creationId xmlns:p14="http://schemas.microsoft.com/office/powerpoint/2010/main" val="1313842333"/>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3380" y="1715"/>
            <a:ext cx="4960882" cy="7016496"/>
          </a:xfrm>
          <a:prstGeom prst="rect">
            <a:avLst/>
          </a:prstGeom>
        </p:spPr>
      </p:pic>
      <p:pic>
        <p:nvPicPr>
          <p:cNvPr id="1026" name="Picture 2" descr="Accelerated Reader Levels by Color · The Typical M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6512" y="0"/>
            <a:ext cx="3972921" cy="6810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177931"/>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92074" y="914401"/>
            <a:ext cx="4407852" cy="2203926"/>
          </a:xfrm>
          <a:prstGeom prst="rect">
            <a:avLst/>
          </a:prstGeom>
        </p:spPr>
      </p:pic>
    </p:spTree>
    <p:extLst>
      <p:ext uri="{BB962C8B-B14F-4D97-AF65-F5344CB8AC3E}">
        <p14:creationId xmlns:p14="http://schemas.microsoft.com/office/powerpoint/2010/main" val="3082493973"/>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Students complete a reading test</a:t>
            </a:r>
          </a:p>
        </p:txBody>
      </p:sp>
      <p:pic>
        <p:nvPicPr>
          <p:cNvPr id="4" name="Content Placeholder 3"/>
          <p:cNvPicPr>
            <a:picLocks noGrp="1" noChangeAspect="1"/>
          </p:cNvPicPr>
          <p:nvPr>
            <p:ph idx="1"/>
          </p:nvPr>
        </p:nvPicPr>
        <p:blipFill>
          <a:blip r:embed="rId2"/>
          <a:stretch>
            <a:fillRect/>
          </a:stretch>
        </p:blipFill>
        <p:spPr>
          <a:xfrm>
            <a:off x="2047970" y="1939924"/>
            <a:ext cx="8096060" cy="4632325"/>
          </a:xfrm>
          <a:prstGeom prst="rect">
            <a:avLst/>
          </a:prstGeom>
        </p:spPr>
      </p:pic>
      <p:sp>
        <p:nvSpPr>
          <p:cNvPr id="5" name="Explosion 2 4"/>
          <p:cNvSpPr/>
          <p:nvPr/>
        </p:nvSpPr>
        <p:spPr>
          <a:xfrm rot="2544730">
            <a:off x="144780" y="3730942"/>
            <a:ext cx="3383280" cy="300609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628650" y="4495323"/>
            <a:ext cx="220599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This test covers lots of key areas of reading, letter sounds, blending, comprehension</a:t>
            </a:r>
          </a:p>
        </p:txBody>
      </p:sp>
    </p:spTree>
    <p:extLst>
      <p:ext uri="{BB962C8B-B14F-4D97-AF65-F5344CB8AC3E}">
        <p14:creationId xmlns:p14="http://schemas.microsoft.com/office/powerpoint/2010/main" val="339911135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5591" y="0"/>
            <a:ext cx="10363200" cy="864973"/>
          </a:xfrm>
        </p:spPr>
        <p:txBody>
          <a:bodyPr/>
          <a:lstStyle/>
          <a:p>
            <a:pPr algn="ctr"/>
            <a:r>
              <a:rPr lang="en-GB" dirty="0">
                <a:latin typeface="Arial" panose="020B0604020202020204" pitchFamily="34" charset="0"/>
                <a:cs typeface="Arial" panose="020B0604020202020204" pitchFamily="34" charset="0"/>
              </a:rPr>
              <a:t>Virtual School</a:t>
            </a:r>
          </a:p>
        </p:txBody>
      </p:sp>
      <p:sp>
        <p:nvSpPr>
          <p:cNvPr id="3" name="Subtitle 2"/>
          <p:cNvSpPr>
            <a:spLocks noGrp="1"/>
          </p:cNvSpPr>
          <p:nvPr>
            <p:ph type="subTitle" idx="1"/>
          </p:nvPr>
        </p:nvSpPr>
        <p:spPr>
          <a:xfrm>
            <a:off x="1499288" y="733169"/>
            <a:ext cx="9597080" cy="1752600"/>
          </a:xfrm>
        </p:spPr>
        <p:txBody>
          <a:bodyPr>
            <a:noAutofit/>
          </a:bodyPr>
          <a:lstStyle/>
          <a:p>
            <a:pPr algn="l"/>
            <a:r>
              <a:rPr lang="en-GB" sz="2300" dirty="0">
                <a:latin typeface="Arial" panose="020B0604020202020204" pitchFamily="34" charset="0"/>
                <a:cs typeface="Arial" panose="020B0604020202020204" pitchFamily="34" charset="0"/>
              </a:rPr>
              <a:t> </a:t>
            </a:r>
          </a:p>
          <a:p>
            <a:pPr marL="457200" indent="-457200" algn="l">
              <a:buFont typeface="Wingdings" panose="05000000000000000000" pitchFamily="2" charset="2"/>
              <a:buChar char="§"/>
            </a:pPr>
            <a:endParaRPr lang="en-GB" sz="800" b="1" dirty="0"/>
          </a:p>
        </p:txBody>
      </p:sp>
      <p:sp>
        <p:nvSpPr>
          <p:cNvPr id="4" name="Subtitle 2">
            <a:extLst>
              <a:ext uri="{FF2B5EF4-FFF2-40B4-BE49-F238E27FC236}">
                <a16:creationId xmlns:a16="http://schemas.microsoft.com/office/drawing/2014/main" id="{6A5643FB-C72D-4A3B-8428-EA4CC569CD4A}"/>
              </a:ext>
            </a:extLst>
          </p:cNvPr>
          <p:cNvSpPr txBox="1">
            <a:spLocks/>
          </p:cNvSpPr>
          <p:nvPr/>
        </p:nvSpPr>
        <p:spPr>
          <a:xfrm>
            <a:off x="1651688" y="885569"/>
            <a:ext cx="9597080"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Wingdings" panose="05000000000000000000" pitchFamily="2" charset="2"/>
              <a:buChar char="§"/>
            </a:pPr>
            <a:r>
              <a:rPr lang="en-GB" sz="2400" dirty="0">
                <a:solidFill>
                  <a:schemeClr val="tx1"/>
                </a:solidFill>
                <a:latin typeface="Arial" panose="020B0604020202020204" pitchFamily="34" charset="0"/>
                <a:cs typeface="Arial" panose="020B0604020202020204" pitchFamily="34" charset="0"/>
              </a:rPr>
              <a:t>The Virtual School is a small team set up to help improve the attainment of looked after children.</a:t>
            </a:r>
          </a:p>
          <a:p>
            <a:pPr marL="457200" indent="-457200" algn="l">
              <a:buFont typeface="Wingdings" panose="05000000000000000000" pitchFamily="2" charset="2"/>
              <a:buChar char="§"/>
            </a:pPr>
            <a:endParaRPr lang="en-GB" sz="2400" dirty="0">
              <a:solidFill>
                <a:schemeClr val="tx1"/>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pPr>
            <a:r>
              <a:rPr lang="en-GB" sz="2400" dirty="0">
                <a:solidFill>
                  <a:schemeClr val="tx1"/>
                </a:solidFill>
                <a:latin typeface="Arial" panose="020B0604020202020204" pitchFamily="34" charset="0"/>
                <a:cs typeface="Arial" panose="020B0604020202020204" pitchFamily="34" charset="0"/>
              </a:rPr>
              <a:t>The team is made up of Advisory Teachers, a Next Steps Mentor - Post 16 PEPs, an Engagement &amp; Enhancement Officer and a Lead Mentor</a:t>
            </a:r>
          </a:p>
          <a:p>
            <a:pPr marL="457200" indent="-457200" algn="l">
              <a:buFont typeface="Wingdings" panose="05000000000000000000" pitchFamily="2" charset="2"/>
              <a:buChar char="§"/>
            </a:pPr>
            <a:endParaRPr lang="en-GB" sz="2400" dirty="0">
              <a:solidFill>
                <a:schemeClr val="tx1"/>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pPr>
            <a:r>
              <a:rPr lang="en-GB" sz="2400" dirty="0">
                <a:solidFill>
                  <a:schemeClr val="tx1"/>
                </a:solidFill>
                <a:latin typeface="Arial" panose="020B0604020202020204" pitchFamily="34" charset="0"/>
                <a:cs typeface="Arial" panose="020B0604020202020204" pitchFamily="34" charset="0"/>
              </a:rPr>
              <a:t>The team works with schools, social workers, carers and anyone involved in the education of looked after children, including post 16 providers.</a:t>
            </a:r>
          </a:p>
          <a:p>
            <a:pPr marL="457200" indent="-457200" algn="l">
              <a:buFont typeface="Wingdings" panose="05000000000000000000" pitchFamily="2" charset="2"/>
              <a:buChar char="§"/>
            </a:pPr>
            <a:endParaRPr lang="en-GB" sz="2400" dirty="0">
              <a:solidFill>
                <a:schemeClr val="tx1"/>
              </a:solidFill>
              <a:latin typeface="Arial" panose="020B0604020202020204" pitchFamily="34" charset="0"/>
              <a:cs typeface="Arial" panose="020B0604020202020204" pitchFamily="34" charset="0"/>
              <a:hlinkClick r:id="rId2"/>
            </a:endParaRPr>
          </a:p>
          <a:p>
            <a:pPr marL="457200" indent="-457200" algn="l">
              <a:buFont typeface="Wingdings" panose="05000000000000000000" pitchFamily="2" charset="2"/>
              <a:buChar char="§"/>
            </a:pPr>
            <a:r>
              <a:rPr lang="en-GB" sz="2400" dirty="0">
                <a:solidFill>
                  <a:schemeClr val="tx1"/>
                </a:solidFill>
                <a:latin typeface="Arial" panose="020B0604020202020204" pitchFamily="34" charset="0"/>
                <a:cs typeface="Arial" panose="020B0604020202020204" pitchFamily="34" charset="0"/>
                <a:hlinkClick r:id="rId2"/>
              </a:rPr>
              <a:t>virtualschool@coventry.gov.uk</a:t>
            </a:r>
            <a:r>
              <a:rPr lang="en-GB" sz="2400" dirty="0">
                <a:solidFill>
                  <a:schemeClr val="tx1"/>
                </a:solidFill>
                <a:latin typeface="Arial" panose="020B0604020202020204" pitchFamily="34" charset="0"/>
                <a:cs typeface="Arial" panose="020B0604020202020204" pitchFamily="34" charset="0"/>
              </a:rPr>
              <a:t> 024 7697 5535</a:t>
            </a:r>
          </a:p>
          <a:p>
            <a:pPr marL="457200" indent="-457200" algn="l">
              <a:buFont typeface="Wingdings" panose="05000000000000000000" pitchFamily="2" charset="2"/>
              <a:buChar char="§"/>
            </a:pPr>
            <a:endParaRPr lang="en-GB" sz="2400" b="1" dirty="0">
              <a:solidFill>
                <a:schemeClr val="tx1"/>
              </a:solidFill>
              <a:latin typeface="Arial" panose="020B0604020202020204" pitchFamily="34" charset="0"/>
              <a:cs typeface="Arial" panose="020B0604020202020204" pitchFamily="34" charset="0"/>
            </a:endParaRPr>
          </a:p>
          <a:p>
            <a:pPr algn="l"/>
            <a:r>
              <a:rPr lang="en-GB" sz="2300" dirty="0">
                <a:latin typeface="Arial" panose="020B0604020202020204" pitchFamily="34" charset="0"/>
                <a:cs typeface="Arial" panose="020B0604020202020204" pitchFamily="34" charset="0"/>
              </a:rPr>
              <a:t> </a:t>
            </a:r>
          </a:p>
          <a:p>
            <a:pPr marL="457200" indent="-457200" algn="l">
              <a:buFont typeface="Wingdings" panose="05000000000000000000" pitchFamily="2" charset="2"/>
              <a:buChar char="§"/>
            </a:pPr>
            <a:endParaRPr lang="en-GB" sz="800" b="1" dirty="0"/>
          </a:p>
        </p:txBody>
      </p:sp>
    </p:spTree>
    <p:extLst>
      <p:ext uri="{BB962C8B-B14F-4D97-AF65-F5344CB8AC3E}">
        <p14:creationId xmlns:p14="http://schemas.microsoft.com/office/powerpoint/2010/main" val="13678793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150" y="0"/>
            <a:ext cx="10515600" cy="1325563"/>
          </a:xfrm>
        </p:spPr>
        <p:txBody>
          <a:bodyPr/>
          <a:lstStyle/>
          <a:p>
            <a:r>
              <a:rPr lang="en-GB" dirty="0"/>
              <a:t>The test sets out a path for the student</a:t>
            </a:r>
          </a:p>
        </p:txBody>
      </p:sp>
      <p:pic>
        <p:nvPicPr>
          <p:cNvPr id="4" name="Content Placeholder 3"/>
          <p:cNvPicPr>
            <a:picLocks noGrp="1" noChangeAspect="1"/>
          </p:cNvPicPr>
          <p:nvPr>
            <p:ph idx="1"/>
          </p:nvPr>
        </p:nvPicPr>
        <p:blipFill>
          <a:blip r:embed="rId2"/>
          <a:stretch>
            <a:fillRect/>
          </a:stretch>
        </p:blipFill>
        <p:spPr>
          <a:xfrm>
            <a:off x="3215396" y="1226447"/>
            <a:ext cx="6248644" cy="5430576"/>
          </a:xfrm>
          <a:prstGeom prst="rect">
            <a:avLst/>
          </a:prstGeom>
        </p:spPr>
      </p:pic>
      <p:sp>
        <p:nvSpPr>
          <p:cNvPr id="5" name="Explosion 2 4"/>
          <p:cNvSpPr/>
          <p:nvPr/>
        </p:nvSpPr>
        <p:spPr>
          <a:xfrm rot="2544730">
            <a:off x="304802" y="3299624"/>
            <a:ext cx="3383280" cy="300609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802007" y="4140949"/>
            <a:ext cx="213741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Students work their way through their path.  The interventions are done online independently</a:t>
            </a:r>
          </a:p>
        </p:txBody>
      </p:sp>
    </p:spTree>
    <p:extLst>
      <p:ext uri="{BB962C8B-B14F-4D97-AF65-F5344CB8AC3E}">
        <p14:creationId xmlns:p14="http://schemas.microsoft.com/office/powerpoint/2010/main" val="1534695958"/>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Teacher, student, parent/carer can track progress</a:t>
            </a: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1333398" y="2239169"/>
            <a:ext cx="9525204" cy="3937794"/>
          </a:xfrm>
          <a:prstGeom prst="rect">
            <a:avLst/>
          </a:prstGeom>
        </p:spPr>
      </p:pic>
    </p:spTree>
    <p:extLst>
      <p:ext uri="{BB962C8B-B14F-4D97-AF65-F5344CB8AC3E}">
        <p14:creationId xmlns:p14="http://schemas.microsoft.com/office/powerpoint/2010/main" val="814430838"/>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15240"/>
            <a:ext cx="12192000" cy="6827520"/>
          </a:xfrm>
          <a:prstGeom prst="rect">
            <a:avLst/>
          </a:prstGeom>
        </p:spPr>
      </p:pic>
    </p:spTree>
    <p:extLst>
      <p:ext uri="{BB962C8B-B14F-4D97-AF65-F5344CB8AC3E}">
        <p14:creationId xmlns:p14="http://schemas.microsoft.com/office/powerpoint/2010/main" val="463558852"/>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625" y="3656013"/>
            <a:ext cx="10515600" cy="1325563"/>
          </a:xfrm>
        </p:spPr>
        <p:txBody>
          <a:bodyPr/>
          <a:lstStyle/>
          <a:p>
            <a:endParaRPr lang="en-GB" dirty="0"/>
          </a:p>
        </p:txBody>
      </p:sp>
      <p:sp>
        <p:nvSpPr>
          <p:cNvPr id="5" name="Content Placeholder 4"/>
          <p:cNvSpPr>
            <a:spLocks noGrp="1"/>
          </p:cNvSpPr>
          <p:nvPr>
            <p:ph idx="1"/>
          </p:nvPr>
        </p:nvSpPr>
        <p:spPr/>
        <p:txBody>
          <a:bodyPr/>
          <a:lstStyle/>
          <a:p>
            <a:endParaRPr lang="en-GB" dirty="0"/>
          </a:p>
        </p:txBody>
      </p:sp>
      <p:pic>
        <p:nvPicPr>
          <p:cNvPr id="3074" name="Picture 2" descr="How to add new users to MyOn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Explosion 2 6"/>
          <p:cNvSpPr/>
          <p:nvPr/>
        </p:nvSpPr>
        <p:spPr>
          <a:xfrm rot="2544730">
            <a:off x="304801" y="3250881"/>
            <a:ext cx="3383280" cy="300609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838200" y="4015262"/>
            <a:ext cx="212598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Students receive a log in.  It can be accessed from any device, laptop, tablet, phone</a:t>
            </a:r>
          </a:p>
        </p:txBody>
      </p:sp>
    </p:spTree>
    <p:extLst>
      <p:ext uri="{BB962C8B-B14F-4D97-AF65-F5344CB8AC3E}">
        <p14:creationId xmlns:p14="http://schemas.microsoft.com/office/powerpoint/2010/main" val="3147898286"/>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5" name="Content Placeholder 4"/>
          <p:cNvSpPr>
            <a:spLocks noGrp="1"/>
          </p:cNvSpPr>
          <p:nvPr>
            <p:ph idx="1"/>
          </p:nvPr>
        </p:nvSpPr>
        <p:spPr/>
        <p:txBody>
          <a:bodyPr/>
          <a:lstStyle/>
          <a:p>
            <a:endParaRPr lang="en-GB"/>
          </a:p>
        </p:txBody>
      </p:sp>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Explosion 2 6"/>
          <p:cNvSpPr/>
          <p:nvPr/>
        </p:nvSpPr>
        <p:spPr>
          <a:xfrm rot="1447113">
            <a:off x="121921" y="3989036"/>
            <a:ext cx="3383280" cy="300609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rot="20612302">
            <a:off x="708660" y="5017770"/>
            <a:ext cx="20688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Students can search for books based on author, genre, topic</a:t>
            </a:r>
          </a:p>
        </p:txBody>
      </p:sp>
    </p:spTree>
    <p:extLst>
      <p:ext uri="{BB962C8B-B14F-4D97-AF65-F5344CB8AC3E}">
        <p14:creationId xmlns:p14="http://schemas.microsoft.com/office/powerpoint/2010/main" val="1529529618"/>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594360" y="0"/>
            <a:ext cx="11224260" cy="6874860"/>
          </a:xfrm>
          <a:prstGeom prst="rect">
            <a:avLst/>
          </a:prstGeom>
        </p:spPr>
      </p:pic>
      <p:sp>
        <p:nvSpPr>
          <p:cNvPr id="5" name="Explosion 2 4"/>
          <p:cNvSpPr/>
          <p:nvPr/>
        </p:nvSpPr>
        <p:spPr>
          <a:xfrm rot="2544730">
            <a:off x="8671561" y="187642"/>
            <a:ext cx="3383280" cy="300609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rot="1145774">
            <a:off x="9246870" y="1090523"/>
            <a:ext cx="2057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Students can read books on line.  They can choose to read or be read to.</a:t>
            </a:r>
          </a:p>
        </p:txBody>
      </p:sp>
      <p:sp>
        <p:nvSpPr>
          <p:cNvPr id="7" name="Explosion 2 6"/>
          <p:cNvSpPr/>
          <p:nvPr/>
        </p:nvSpPr>
        <p:spPr>
          <a:xfrm rot="755585">
            <a:off x="393089" y="3940492"/>
            <a:ext cx="3383280" cy="300609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rot="20276628">
            <a:off x="760754" y="4843372"/>
            <a:ext cx="264795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Student can make notes or highlight words they don’t understand and find out what they mean.</a:t>
            </a:r>
          </a:p>
        </p:txBody>
      </p:sp>
    </p:spTree>
    <p:extLst>
      <p:ext uri="{BB962C8B-B14F-4D97-AF65-F5344CB8AC3E}">
        <p14:creationId xmlns:p14="http://schemas.microsoft.com/office/powerpoint/2010/main" val="323613607"/>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190" y="2273935"/>
            <a:ext cx="10515600" cy="1325563"/>
          </a:xfrm>
        </p:spPr>
        <p:txBody>
          <a:bodyPr>
            <a:noAutofit/>
          </a:bodyPr>
          <a:lstStyle/>
          <a:p>
            <a:pPr algn="ctr"/>
            <a:r>
              <a:rPr lang="en-GB" sz="4800" b="1" dirty="0"/>
              <a:t>What can I do to support my child with their reading?</a:t>
            </a:r>
          </a:p>
        </p:txBody>
      </p:sp>
    </p:spTree>
    <p:extLst>
      <p:ext uri="{BB962C8B-B14F-4D97-AF65-F5344CB8AC3E}">
        <p14:creationId xmlns:p14="http://schemas.microsoft.com/office/powerpoint/2010/main" val="3044493617"/>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Precision teaching</a:t>
            </a:r>
          </a:p>
        </p:txBody>
      </p:sp>
      <p:pic>
        <p:nvPicPr>
          <p:cNvPr id="6" name="Content Placeholder 5"/>
          <p:cNvPicPr>
            <a:picLocks noGrp="1" noChangeAspect="1"/>
          </p:cNvPicPr>
          <p:nvPr>
            <p:ph idx="1"/>
          </p:nvPr>
        </p:nvPicPr>
        <p:blipFill>
          <a:blip r:embed="rId2"/>
          <a:stretch>
            <a:fillRect/>
          </a:stretch>
        </p:blipFill>
        <p:spPr>
          <a:xfrm>
            <a:off x="4048125" y="1991519"/>
            <a:ext cx="4095750" cy="4019550"/>
          </a:xfrm>
          <a:prstGeom prst="rect">
            <a:avLst/>
          </a:prstGeom>
        </p:spPr>
      </p:pic>
      <p:sp>
        <p:nvSpPr>
          <p:cNvPr id="7" name="Explosion 2 6"/>
          <p:cNvSpPr/>
          <p:nvPr/>
        </p:nvSpPr>
        <p:spPr>
          <a:xfrm rot="1171029">
            <a:off x="582930" y="2813649"/>
            <a:ext cx="3463290" cy="300609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1131570" y="3901195"/>
            <a:ext cx="21145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You can complete a test with your child which would take around 30mins</a:t>
            </a:r>
          </a:p>
        </p:txBody>
      </p:sp>
      <p:sp>
        <p:nvSpPr>
          <p:cNvPr id="9" name="Explosion 2 8"/>
          <p:cNvSpPr/>
          <p:nvPr/>
        </p:nvSpPr>
        <p:spPr>
          <a:xfrm rot="451860">
            <a:off x="7993666" y="3132173"/>
            <a:ext cx="3851910" cy="278892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rot="21046672">
            <a:off x="8713470" y="4165365"/>
            <a:ext cx="21145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Students read words, letter sounds, combination sounds </a:t>
            </a:r>
          </a:p>
        </p:txBody>
      </p:sp>
    </p:spTree>
    <p:extLst>
      <p:ext uri="{BB962C8B-B14F-4D97-AF65-F5344CB8AC3E}">
        <p14:creationId xmlns:p14="http://schemas.microsoft.com/office/powerpoint/2010/main" val="2635015000"/>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Reading the results sheet</a:t>
            </a:r>
          </a:p>
        </p:txBody>
      </p:sp>
      <p:sp>
        <p:nvSpPr>
          <p:cNvPr id="7" name="Explosion 2 6"/>
          <p:cNvSpPr/>
          <p:nvPr/>
        </p:nvSpPr>
        <p:spPr>
          <a:xfrm rot="2557956">
            <a:off x="8326057" y="1280108"/>
            <a:ext cx="3463290" cy="300609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rot="1180699">
            <a:off x="8892539" y="2148524"/>
            <a:ext cx="21259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We can then work on these specific areas to make them solid.</a:t>
            </a:r>
          </a:p>
        </p:txBody>
      </p:sp>
      <p:sp>
        <p:nvSpPr>
          <p:cNvPr id="4" name="Rectangle 3"/>
          <p:cNvSpPr/>
          <p:nvPr/>
        </p:nvSpPr>
        <p:spPr>
          <a:xfrm>
            <a:off x="3531476" y="1996966"/>
            <a:ext cx="4550979" cy="4445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3710152" y="2112579"/>
            <a:ext cx="4235669"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High frequency words	20-25	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Letter Sounds		20-25	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Blending			20-25	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Combination sounds	20-25	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CVC words		20-25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CVCC words		20-25	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xplosion 2 4"/>
          <p:cNvSpPr/>
          <p:nvPr/>
        </p:nvSpPr>
        <p:spPr>
          <a:xfrm rot="1171029">
            <a:off x="607397" y="2944590"/>
            <a:ext cx="3463290" cy="300609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232164" y="3985970"/>
            <a:ext cx="20916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From this we can see where the gaps in their reading are.</a:t>
            </a:r>
          </a:p>
        </p:txBody>
      </p:sp>
    </p:spTree>
    <p:extLst>
      <p:ext uri="{BB962C8B-B14F-4D97-AF65-F5344CB8AC3E}">
        <p14:creationId xmlns:p14="http://schemas.microsoft.com/office/powerpoint/2010/main" val="2636354179"/>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433955"/>
            <a:ext cx="10515600" cy="1325563"/>
          </a:xfrm>
        </p:spPr>
        <p:txBody>
          <a:bodyPr/>
          <a:lstStyle/>
          <a:p>
            <a:r>
              <a:rPr lang="en-GB" b="1" dirty="0"/>
              <a:t>How do I work on these specific areas?</a:t>
            </a:r>
          </a:p>
        </p:txBody>
      </p:sp>
    </p:spTree>
    <p:extLst>
      <p:ext uri="{BB962C8B-B14F-4D97-AF65-F5344CB8AC3E}">
        <p14:creationId xmlns:p14="http://schemas.microsoft.com/office/powerpoint/2010/main" val="234772380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Developing Reading Skills in KS3</a:t>
            </a:r>
            <a:endParaRPr lang="en-GB" dirty="0"/>
          </a:p>
        </p:txBody>
      </p:sp>
    </p:spTree>
    <p:extLst>
      <p:ext uri="{BB962C8B-B14F-4D97-AF65-F5344CB8AC3E}">
        <p14:creationId xmlns:p14="http://schemas.microsoft.com/office/powerpoint/2010/main" val="2204886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4858951" y="2870419"/>
            <a:ext cx="2385849" cy="9624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7997584" y="211611"/>
            <a:ext cx="3928110" cy="2451682"/>
          </a:xfrm>
          <a:prstGeom prst="rect">
            <a:avLst/>
          </a:prstGeom>
        </p:spPr>
      </p:pic>
      <p:sp>
        <p:nvSpPr>
          <p:cNvPr id="3" name="Content Placeholder 2"/>
          <p:cNvSpPr>
            <a:spLocks noGrp="1"/>
          </p:cNvSpPr>
          <p:nvPr>
            <p:ph idx="1"/>
          </p:nvPr>
        </p:nvSpPr>
        <p:spPr>
          <a:xfrm>
            <a:off x="7031749" y="2622747"/>
            <a:ext cx="5859780" cy="1987550"/>
          </a:xfrm>
        </p:spPr>
        <p:txBody>
          <a:bodyPr/>
          <a:lstStyle/>
          <a:p>
            <a:r>
              <a:rPr lang="en-GB" dirty="0">
                <a:hlinkClick r:id="rId3"/>
              </a:rPr>
              <a:t>https://www.phonicsbloom.com</a:t>
            </a:r>
            <a:endParaRPr lang="en-GB" dirty="0"/>
          </a:p>
          <a:p>
            <a:pPr marL="0" indent="0" algn="ctr">
              <a:buNone/>
            </a:pPr>
            <a:r>
              <a:rPr lang="en-GB" sz="1600" dirty="0"/>
              <a:t>Free – Targeted at KS2 and low end of KS3</a:t>
            </a:r>
          </a:p>
          <a:p>
            <a:endParaRPr lang="en-GB" dirty="0"/>
          </a:p>
        </p:txBody>
      </p:sp>
      <p:sp>
        <p:nvSpPr>
          <p:cNvPr id="5" name="Rectangle 4"/>
          <p:cNvSpPr/>
          <p:nvPr/>
        </p:nvSpPr>
        <p:spPr>
          <a:xfrm>
            <a:off x="135194" y="2882953"/>
            <a:ext cx="4563557" cy="116955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https://www.readwithphonics.com</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Read with phonics £7.99.  There is a free demo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Aimed at KS1 – KS2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5"/>
          <a:stretch>
            <a:fillRect/>
          </a:stretch>
        </p:blipFill>
        <p:spPr>
          <a:xfrm>
            <a:off x="291659" y="255958"/>
            <a:ext cx="4208998" cy="2626995"/>
          </a:xfrm>
          <a:prstGeom prst="rect">
            <a:avLst/>
          </a:prstGeom>
        </p:spPr>
      </p:pic>
      <p:sp>
        <p:nvSpPr>
          <p:cNvPr id="7" name="Rectangle 6"/>
          <p:cNvSpPr/>
          <p:nvPr/>
        </p:nvSpPr>
        <p:spPr>
          <a:xfrm>
            <a:off x="135194" y="6132981"/>
            <a:ext cx="6595203"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https://www.ictgames.com/phonicsPop/index.html</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Free – Targeted at KS2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7"/>
          <a:stretch>
            <a:fillRect/>
          </a:stretch>
        </p:blipFill>
        <p:spPr>
          <a:xfrm>
            <a:off x="292329" y="3763269"/>
            <a:ext cx="3901440" cy="2435037"/>
          </a:xfrm>
          <a:prstGeom prst="rect">
            <a:avLst/>
          </a:prstGeom>
        </p:spPr>
      </p:pic>
      <p:pic>
        <p:nvPicPr>
          <p:cNvPr id="9" name="Picture 8"/>
          <p:cNvPicPr>
            <a:picLocks noChangeAspect="1"/>
          </p:cNvPicPr>
          <p:nvPr/>
        </p:nvPicPr>
        <p:blipFill>
          <a:blip r:embed="rId8"/>
          <a:stretch>
            <a:fillRect/>
          </a:stretch>
        </p:blipFill>
        <p:spPr>
          <a:xfrm>
            <a:off x="7997584" y="3616522"/>
            <a:ext cx="3850746" cy="2361433"/>
          </a:xfrm>
          <a:prstGeom prst="rect">
            <a:avLst/>
          </a:prstGeom>
        </p:spPr>
      </p:pic>
      <p:sp>
        <p:nvSpPr>
          <p:cNvPr id="2" name="TextBox 1"/>
          <p:cNvSpPr txBox="1"/>
          <p:nvPr/>
        </p:nvSpPr>
        <p:spPr>
          <a:xfrm>
            <a:off x="8163788" y="6198306"/>
            <a:ext cx="36845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Free aimed at KS2 and low end KS3</a:t>
            </a:r>
          </a:p>
        </p:txBody>
      </p:sp>
      <p:sp>
        <p:nvSpPr>
          <p:cNvPr id="11" name="TextBox 10"/>
          <p:cNvSpPr txBox="1"/>
          <p:nvPr/>
        </p:nvSpPr>
        <p:spPr>
          <a:xfrm>
            <a:off x="4922013" y="3090040"/>
            <a:ext cx="22597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Websites</a:t>
            </a:r>
          </a:p>
        </p:txBody>
      </p:sp>
    </p:spTree>
    <p:extLst>
      <p:ext uri="{BB962C8B-B14F-4D97-AF65-F5344CB8AC3E}">
        <p14:creationId xmlns:p14="http://schemas.microsoft.com/office/powerpoint/2010/main" val="5502692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6720840" y="3974096"/>
            <a:ext cx="5334000" cy="2781300"/>
          </a:xfrm>
          <a:prstGeom prst="rect">
            <a:avLst/>
          </a:prstGeom>
        </p:spPr>
      </p:pic>
      <p:pic>
        <p:nvPicPr>
          <p:cNvPr id="5" name="Picture 4"/>
          <p:cNvPicPr>
            <a:picLocks noChangeAspect="1"/>
          </p:cNvPicPr>
          <p:nvPr/>
        </p:nvPicPr>
        <p:blipFill>
          <a:blip r:embed="rId3"/>
          <a:stretch>
            <a:fillRect/>
          </a:stretch>
        </p:blipFill>
        <p:spPr>
          <a:xfrm>
            <a:off x="71932" y="1094048"/>
            <a:ext cx="3336981" cy="5382578"/>
          </a:xfrm>
          <a:prstGeom prst="rect">
            <a:avLst/>
          </a:prstGeom>
        </p:spPr>
      </p:pic>
      <p:pic>
        <p:nvPicPr>
          <p:cNvPr id="6" name="Picture 5"/>
          <p:cNvPicPr>
            <a:picLocks noChangeAspect="1"/>
          </p:cNvPicPr>
          <p:nvPr/>
        </p:nvPicPr>
        <p:blipFill>
          <a:blip r:embed="rId4"/>
          <a:stretch>
            <a:fillRect/>
          </a:stretch>
        </p:blipFill>
        <p:spPr>
          <a:xfrm>
            <a:off x="3434663" y="121680"/>
            <a:ext cx="3482340" cy="3081871"/>
          </a:xfrm>
          <a:prstGeom prst="rect">
            <a:avLst/>
          </a:prstGeom>
        </p:spPr>
      </p:pic>
      <p:pic>
        <p:nvPicPr>
          <p:cNvPr id="7" name="Picture 6"/>
          <p:cNvPicPr>
            <a:picLocks noChangeAspect="1"/>
          </p:cNvPicPr>
          <p:nvPr/>
        </p:nvPicPr>
        <p:blipFill>
          <a:blip r:embed="rId5"/>
          <a:stretch>
            <a:fillRect/>
          </a:stretch>
        </p:blipFill>
        <p:spPr>
          <a:xfrm>
            <a:off x="3970972" y="3298926"/>
            <a:ext cx="2315528" cy="3479618"/>
          </a:xfrm>
          <a:prstGeom prst="rect">
            <a:avLst/>
          </a:prstGeom>
        </p:spPr>
      </p:pic>
      <p:pic>
        <p:nvPicPr>
          <p:cNvPr id="8" name="Picture 7"/>
          <p:cNvPicPr>
            <a:picLocks noChangeAspect="1"/>
          </p:cNvPicPr>
          <p:nvPr/>
        </p:nvPicPr>
        <p:blipFill>
          <a:blip r:embed="rId6"/>
          <a:stretch>
            <a:fillRect/>
          </a:stretch>
        </p:blipFill>
        <p:spPr>
          <a:xfrm>
            <a:off x="7228523" y="613235"/>
            <a:ext cx="4217244" cy="3172101"/>
          </a:xfrm>
          <a:prstGeom prst="rect">
            <a:avLst/>
          </a:prstGeom>
        </p:spPr>
      </p:pic>
      <p:sp>
        <p:nvSpPr>
          <p:cNvPr id="3" name="Rectangle 2"/>
          <p:cNvSpPr/>
          <p:nvPr/>
        </p:nvSpPr>
        <p:spPr>
          <a:xfrm>
            <a:off x="6974683" y="424475"/>
            <a:ext cx="6096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https://flippedtechcoaching.com/2017/03/06/reading-response-choice-board/</a:t>
            </a:r>
          </a:p>
        </p:txBody>
      </p:sp>
      <p:sp>
        <p:nvSpPr>
          <p:cNvPr id="9" name="Rectangle 8"/>
          <p:cNvSpPr/>
          <p:nvPr/>
        </p:nvSpPr>
        <p:spPr>
          <a:xfrm>
            <a:off x="6848559" y="128416"/>
            <a:ext cx="520628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http://theorganizedchaosofinstruction.blogspot.com/2012/09/reading-response-choice-board-all-in-one.html</a:t>
            </a:r>
          </a:p>
        </p:txBody>
      </p:sp>
      <p:sp>
        <p:nvSpPr>
          <p:cNvPr id="10" name="Rectangle 9"/>
          <p:cNvSpPr/>
          <p:nvPr/>
        </p:nvSpPr>
        <p:spPr>
          <a:xfrm>
            <a:off x="6720840" y="6495310"/>
            <a:ext cx="6096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https://www.themeasuredmom.com/free-letters-and-sounds-game/</a:t>
            </a:r>
          </a:p>
        </p:txBody>
      </p:sp>
      <p:sp>
        <p:nvSpPr>
          <p:cNvPr id="11" name="Rectangle 10"/>
          <p:cNvSpPr/>
          <p:nvPr/>
        </p:nvSpPr>
        <p:spPr>
          <a:xfrm>
            <a:off x="0" y="6439486"/>
            <a:ext cx="3408913"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https://www.dailyrecord.co.uk/lifestyle/family-kids/coronavirus-mum-invents-fun-nerf-21752585</a:t>
            </a:r>
          </a:p>
        </p:txBody>
      </p:sp>
    </p:spTree>
    <p:extLst>
      <p:ext uri="{BB962C8B-B14F-4D97-AF65-F5344CB8AC3E}">
        <p14:creationId xmlns:p14="http://schemas.microsoft.com/office/powerpoint/2010/main" val="2679821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113791" y="2132849"/>
            <a:ext cx="1735858" cy="1459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Skybrary – Kids Books &amp; Videos Review for Teachers | Common Sense Educ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441" y="3732902"/>
            <a:ext cx="3752204" cy="28141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8044" y="3049608"/>
            <a:ext cx="42169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Skybrary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Age 2 – 13 £4.99 month or £39.99 a year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9369967" y="2874078"/>
            <a:ext cx="2484960" cy="3311992"/>
          </a:xfrm>
          <a:prstGeom prst="rect">
            <a:avLst/>
          </a:prstGeom>
        </p:spPr>
      </p:pic>
      <p:sp>
        <p:nvSpPr>
          <p:cNvPr id="6" name="TextBox 5"/>
          <p:cNvSpPr txBox="1"/>
          <p:nvPr/>
        </p:nvSpPr>
        <p:spPr>
          <a:xfrm>
            <a:off x="9552817" y="2504746"/>
            <a:ext cx="21192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OG card deck</a:t>
            </a:r>
          </a:p>
        </p:txBody>
      </p:sp>
      <p:pic>
        <p:nvPicPr>
          <p:cNvPr id="3" name="Picture 2"/>
          <p:cNvPicPr>
            <a:picLocks noChangeAspect="1"/>
          </p:cNvPicPr>
          <p:nvPr/>
        </p:nvPicPr>
        <p:blipFill>
          <a:blip r:embed="rId4"/>
          <a:stretch>
            <a:fillRect/>
          </a:stretch>
        </p:blipFill>
        <p:spPr>
          <a:xfrm>
            <a:off x="7153767" y="22820"/>
            <a:ext cx="3398619" cy="2545684"/>
          </a:xfrm>
          <a:prstGeom prst="rect">
            <a:avLst/>
          </a:prstGeom>
        </p:spPr>
      </p:pic>
      <p:sp>
        <p:nvSpPr>
          <p:cNvPr id="9" name="TextBox 8"/>
          <p:cNvSpPr txBox="1"/>
          <p:nvPr/>
        </p:nvSpPr>
        <p:spPr>
          <a:xfrm>
            <a:off x="10552386" y="848750"/>
            <a:ext cx="182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Sound Literacy</a:t>
            </a:r>
          </a:p>
        </p:txBody>
      </p:sp>
      <p:pic>
        <p:nvPicPr>
          <p:cNvPr id="10" name="Picture 9"/>
          <p:cNvPicPr>
            <a:picLocks noChangeAspect="1"/>
          </p:cNvPicPr>
          <p:nvPr/>
        </p:nvPicPr>
        <p:blipFill>
          <a:blip r:embed="rId5"/>
          <a:stretch>
            <a:fillRect/>
          </a:stretch>
        </p:blipFill>
        <p:spPr>
          <a:xfrm>
            <a:off x="4614680" y="3870315"/>
            <a:ext cx="1905000" cy="1905000"/>
          </a:xfrm>
          <a:prstGeom prst="rect">
            <a:avLst/>
          </a:prstGeom>
        </p:spPr>
      </p:pic>
      <p:sp>
        <p:nvSpPr>
          <p:cNvPr id="11" name="TextBox 10"/>
          <p:cNvSpPr txBox="1"/>
          <p:nvPr/>
        </p:nvSpPr>
        <p:spPr>
          <a:xfrm>
            <a:off x="10694270" y="1218082"/>
            <a:ext cx="12424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£9.99 KS3</a:t>
            </a:r>
          </a:p>
        </p:txBody>
      </p:sp>
      <p:sp>
        <p:nvSpPr>
          <p:cNvPr id="12" name="TextBox 11"/>
          <p:cNvSpPr txBox="1"/>
          <p:nvPr/>
        </p:nvSpPr>
        <p:spPr>
          <a:xfrm>
            <a:off x="4159000" y="5855226"/>
            <a:ext cx="26906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One month free then £6.99 a month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Age 5 - 13</a:t>
            </a:r>
          </a:p>
        </p:txBody>
      </p:sp>
      <p:sp>
        <p:nvSpPr>
          <p:cNvPr id="13" name="TextBox 12"/>
          <p:cNvSpPr txBox="1"/>
          <p:nvPr/>
        </p:nvSpPr>
        <p:spPr>
          <a:xfrm>
            <a:off x="9552817" y="6186070"/>
            <a:ext cx="25077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Free – Age 8-14</a:t>
            </a:r>
          </a:p>
        </p:txBody>
      </p:sp>
      <p:pic>
        <p:nvPicPr>
          <p:cNvPr id="14" name="Picture 13"/>
          <p:cNvPicPr>
            <a:picLocks noChangeAspect="1"/>
          </p:cNvPicPr>
          <p:nvPr/>
        </p:nvPicPr>
        <p:blipFill>
          <a:blip r:embed="rId6"/>
          <a:stretch>
            <a:fillRect/>
          </a:stretch>
        </p:blipFill>
        <p:spPr>
          <a:xfrm>
            <a:off x="686457" y="99698"/>
            <a:ext cx="4043218" cy="2519893"/>
          </a:xfrm>
          <a:prstGeom prst="rect">
            <a:avLst/>
          </a:prstGeom>
        </p:spPr>
      </p:pic>
      <p:sp>
        <p:nvSpPr>
          <p:cNvPr id="15" name="TextBox 14"/>
          <p:cNvSpPr txBox="1"/>
          <p:nvPr/>
        </p:nvSpPr>
        <p:spPr>
          <a:xfrm>
            <a:off x="763784" y="2595736"/>
            <a:ext cx="4682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Comprehension Builder    Age 9-11 £7.99</a:t>
            </a:r>
          </a:p>
        </p:txBody>
      </p:sp>
      <p:pic>
        <p:nvPicPr>
          <p:cNvPr id="18" name="Picture 17"/>
          <p:cNvPicPr>
            <a:picLocks noChangeAspect="1"/>
          </p:cNvPicPr>
          <p:nvPr/>
        </p:nvPicPr>
        <p:blipFill>
          <a:blip r:embed="rId7"/>
          <a:stretch>
            <a:fillRect/>
          </a:stretch>
        </p:blipFill>
        <p:spPr>
          <a:xfrm>
            <a:off x="6711336" y="3898890"/>
            <a:ext cx="2466975" cy="1847850"/>
          </a:xfrm>
          <a:prstGeom prst="rect">
            <a:avLst/>
          </a:prstGeom>
        </p:spPr>
      </p:pic>
      <p:sp>
        <p:nvSpPr>
          <p:cNvPr id="20" name="TextBox 19"/>
          <p:cNvSpPr txBox="1"/>
          <p:nvPr/>
        </p:nvSpPr>
        <p:spPr>
          <a:xfrm>
            <a:off x="6537434" y="5826651"/>
            <a:ext cx="26906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99p Age 8-11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p:cNvSpPr txBox="1"/>
          <p:nvPr/>
        </p:nvSpPr>
        <p:spPr>
          <a:xfrm>
            <a:off x="5426965" y="2505897"/>
            <a:ext cx="16558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Apps</a:t>
            </a:r>
          </a:p>
        </p:txBody>
      </p:sp>
    </p:spTree>
    <p:extLst>
      <p:ext uri="{BB962C8B-B14F-4D97-AF65-F5344CB8AC3E}">
        <p14:creationId xmlns:p14="http://schemas.microsoft.com/office/powerpoint/2010/main" val="30189245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5591" y="0"/>
            <a:ext cx="10363200" cy="864973"/>
          </a:xfrm>
        </p:spPr>
        <p:txBody>
          <a:bodyPr/>
          <a:lstStyle/>
          <a:p>
            <a:pPr algn="ctr"/>
            <a:r>
              <a:rPr lang="en-GB" dirty="0">
                <a:latin typeface="Arial" panose="020B0604020202020204" pitchFamily="34" charset="0"/>
                <a:cs typeface="Arial" panose="020B0604020202020204" pitchFamily="34" charset="0"/>
              </a:rPr>
              <a:t>Letter Box Club</a:t>
            </a:r>
          </a:p>
        </p:txBody>
      </p:sp>
      <p:sp>
        <p:nvSpPr>
          <p:cNvPr id="3" name="Subtitle 2"/>
          <p:cNvSpPr>
            <a:spLocks noGrp="1"/>
          </p:cNvSpPr>
          <p:nvPr>
            <p:ph type="subTitle" idx="1"/>
          </p:nvPr>
        </p:nvSpPr>
        <p:spPr>
          <a:xfrm>
            <a:off x="1499288" y="733169"/>
            <a:ext cx="9597080" cy="1752600"/>
          </a:xfrm>
        </p:spPr>
        <p:txBody>
          <a:bodyPr>
            <a:noAutofit/>
          </a:bodyPr>
          <a:lstStyle/>
          <a:p>
            <a:pPr algn="l"/>
            <a:r>
              <a:rPr lang="en-GB" sz="2300" dirty="0">
                <a:latin typeface="Arial" panose="020B0604020202020204" pitchFamily="34" charset="0"/>
                <a:cs typeface="Arial" panose="020B0604020202020204" pitchFamily="34" charset="0"/>
              </a:rPr>
              <a:t> </a:t>
            </a:r>
          </a:p>
          <a:p>
            <a:pPr marL="457200" indent="-457200" algn="l">
              <a:buFont typeface="Wingdings" panose="05000000000000000000" pitchFamily="2" charset="2"/>
              <a:buChar char="§"/>
            </a:pPr>
            <a:endParaRPr lang="en-GB" sz="800" b="1" dirty="0"/>
          </a:p>
        </p:txBody>
      </p:sp>
      <p:sp>
        <p:nvSpPr>
          <p:cNvPr id="4" name="Subtitle 2">
            <a:extLst>
              <a:ext uri="{FF2B5EF4-FFF2-40B4-BE49-F238E27FC236}">
                <a16:creationId xmlns:a16="http://schemas.microsoft.com/office/drawing/2014/main" id="{6A5643FB-C72D-4A3B-8428-EA4CC569CD4A}"/>
              </a:ext>
            </a:extLst>
          </p:cNvPr>
          <p:cNvSpPr txBox="1">
            <a:spLocks/>
          </p:cNvSpPr>
          <p:nvPr/>
        </p:nvSpPr>
        <p:spPr>
          <a:xfrm>
            <a:off x="1651688" y="885569"/>
            <a:ext cx="9597080"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Wingdings" panose="05000000000000000000" pitchFamily="2" charset="2"/>
              <a:buChar char="§"/>
            </a:pPr>
            <a:r>
              <a:rPr lang="en-GB" sz="2400" dirty="0">
                <a:solidFill>
                  <a:schemeClr val="tx1"/>
                </a:solidFill>
                <a:latin typeface="Arial" panose="020B0604020202020204" pitchFamily="34" charset="0"/>
                <a:cs typeface="Arial" panose="020B0604020202020204" pitchFamily="34" charset="0"/>
              </a:rPr>
              <a:t>The Letterbox Club has been running for six years</a:t>
            </a:r>
          </a:p>
          <a:p>
            <a:pPr marL="457200" indent="-457200" algn="l">
              <a:buFont typeface="Wingdings" panose="05000000000000000000" pitchFamily="2" charset="2"/>
              <a:buChar char="§"/>
            </a:pPr>
            <a:endParaRPr lang="en-GB" sz="2400" dirty="0">
              <a:solidFill>
                <a:schemeClr val="tx1"/>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pPr>
            <a:r>
              <a:rPr lang="en-GB" sz="2400" dirty="0">
                <a:solidFill>
                  <a:schemeClr val="tx1"/>
                </a:solidFill>
                <a:latin typeface="Arial" panose="020B0604020202020204" pitchFamily="34" charset="0"/>
                <a:cs typeface="Arial" panose="020B0604020202020204" pitchFamily="34" charset="0"/>
              </a:rPr>
              <a:t>It is a programme which aims to inspire a love of reading and engagement with numeracy in children who are looked-after aged 3-13. It’s run by a reading charity called </a:t>
            </a:r>
            <a:r>
              <a:rPr lang="en-GB" sz="2400" dirty="0" err="1">
                <a:solidFill>
                  <a:schemeClr val="tx1"/>
                </a:solidFill>
                <a:latin typeface="Arial" panose="020B0604020202020204" pitchFamily="34" charset="0"/>
                <a:cs typeface="Arial" panose="020B0604020202020204" pitchFamily="34" charset="0"/>
              </a:rPr>
              <a:t>BookTrust</a:t>
            </a:r>
            <a:r>
              <a:rPr lang="en-GB" sz="2400" dirty="0">
                <a:solidFill>
                  <a:schemeClr val="tx1"/>
                </a:solidFill>
                <a:latin typeface="Arial" panose="020B0604020202020204" pitchFamily="34" charset="0"/>
                <a:cs typeface="Arial" panose="020B0604020202020204" pitchFamily="34" charset="0"/>
              </a:rPr>
              <a:t>, in partnership with the University of Leicester. </a:t>
            </a:r>
          </a:p>
          <a:p>
            <a:pPr marL="457200" indent="-457200" algn="l">
              <a:buFont typeface="Wingdings" panose="05000000000000000000" pitchFamily="2" charset="2"/>
              <a:buChar char="§"/>
            </a:pPr>
            <a:endParaRPr lang="en-GB" sz="2400" b="1" dirty="0">
              <a:solidFill>
                <a:schemeClr val="tx1"/>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pPr>
            <a:r>
              <a:rPr lang="en-GB" sz="2400" dirty="0">
                <a:solidFill>
                  <a:schemeClr val="tx1"/>
                </a:solidFill>
                <a:latin typeface="Arial" panose="020B0604020202020204" pitchFamily="34" charset="0"/>
                <a:cs typeface="Arial" panose="020B0604020202020204" pitchFamily="34" charset="0"/>
              </a:rPr>
              <a:t>Children in year groups 2, 4, 6, and 8 will receive a brightly coloured parcel, once each month for six months from September 2020 to March 2021. The parcels are theirs to own and keep.</a:t>
            </a:r>
            <a:endParaRPr lang="en-GB" sz="800" dirty="0"/>
          </a:p>
        </p:txBody>
      </p:sp>
    </p:spTree>
    <p:extLst>
      <p:ext uri="{BB962C8B-B14F-4D97-AF65-F5344CB8AC3E}">
        <p14:creationId xmlns:p14="http://schemas.microsoft.com/office/powerpoint/2010/main" val="3153540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5632" y="560845"/>
            <a:ext cx="10363200" cy="864973"/>
          </a:xfrm>
        </p:spPr>
        <p:txBody>
          <a:bodyPr>
            <a:normAutofit fontScale="90000"/>
          </a:bodyPr>
          <a:lstStyle/>
          <a:p>
            <a:pPr algn="ctr"/>
            <a:r>
              <a:rPr lang="en-GB" dirty="0">
                <a:latin typeface="Arial" panose="020B0604020202020204" pitchFamily="34" charset="0"/>
                <a:cs typeface="Arial" panose="020B0604020202020204" pitchFamily="34" charset="0"/>
              </a:rPr>
              <a:t>Letter Box Parcels include:</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499288" y="733169"/>
            <a:ext cx="9597080" cy="1752600"/>
          </a:xfrm>
        </p:spPr>
        <p:txBody>
          <a:bodyPr>
            <a:noAutofit/>
          </a:bodyPr>
          <a:lstStyle/>
          <a:p>
            <a:pPr algn="l"/>
            <a:r>
              <a:rPr lang="en-GB" sz="2300" dirty="0">
                <a:latin typeface="Arial" panose="020B0604020202020204" pitchFamily="34" charset="0"/>
                <a:cs typeface="Arial" panose="020B0604020202020204" pitchFamily="34" charset="0"/>
              </a:rPr>
              <a:t> </a:t>
            </a:r>
          </a:p>
          <a:p>
            <a:pPr marL="457200" indent="-457200" algn="l">
              <a:buFont typeface="Wingdings" panose="05000000000000000000" pitchFamily="2" charset="2"/>
              <a:buChar char="§"/>
            </a:pPr>
            <a:endParaRPr lang="en-GB" sz="800" b="1" dirty="0"/>
          </a:p>
        </p:txBody>
      </p:sp>
      <p:sp>
        <p:nvSpPr>
          <p:cNvPr id="4" name="Subtitle 2">
            <a:extLst>
              <a:ext uri="{FF2B5EF4-FFF2-40B4-BE49-F238E27FC236}">
                <a16:creationId xmlns:a16="http://schemas.microsoft.com/office/drawing/2014/main" id="{6A5643FB-C72D-4A3B-8428-EA4CC569CD4A}"/>
              </a:ext>
            </a:extLst>
          </p:cNvPr>
          <p:cNvSpPr txBox="1">
            <a:spLocks/>
          </p:cNvSpPr>
          <p:nvPr/>
        </p:nvSpPr>
        <p:spPr>
          <a:xfrm>
            <a:off x="1752533" y="1425818"/>
            <a:ext cx="9597080"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Wingdings" panose="05000000000000000000" pitchFamily="2" charset="2"/>
              <a:buChar char="§"/>
            </a:pPr>
            <a:r>
              <a:rPr lang="en-GB" sz="2400" dirty="0">
                <a:solidFill>
                  <a:schemeClr val="tx1"/>
                </a:solidFill>
                <a:latin typeface="Arial" panose="020B0604020202020204" pitchFamily="34" charset="0"/>
                <a:cs typeface="Arial" panose="020B0604020202020204" pitchFamily="34" charset="0"/>
              </a:rPr>
              <a:t>A range of carefully selected books from different genres.</a:t>
            </a:r>
          </a:p>
          <a:p>
            <a:pPr marL="457200" indent="-457200" algn="l">
              <a:buFont typeface="Wingdings" panose="05000000000000000000" pitchFamily="2" charset="2"/>
              <a:buChar char="§"/>
            </a:pPr>
            <a:endParaRPr lang="en-GB" sz="2400" dirty="0">
              <a:solidFill>
                <a:schemeClr val="tx1"/>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pPr>
            <a:r>
              <a:rPr lang="en-GB" sz="2400" dirty="0">
                <a:solidFill>
                  <a:schemeClr val="tx1"/>
                </a:solidFill>
                <a:latin typeface="Arial" panose="020B0604020202020204" pitchFamily="34" charset="0"/>
                <a:cs typeface="Arial" panose="020B0604020202020204" pitchFamily="34" charset="0"/>
              </a:rPr>
              <a:t>Fun number games that can be played individually or as a group – you might want to join in the fun!</a:t>
            </a:r>
          </a:p>
          <a:p>
            <a:pPr marL="457200" indent="-457200" algn="l">
              <a:buFont typeface="Wingdings" panose="05000000000000000000" pitchFamily="2" charset="2"/>
              <a:buChar char="§"/>
            </a:pPr>
            <a:endParaRPr lang="en-GB" sz="2400" dirty="0">
              <a:solidFill>
                <a:schemeClr val="tx1"/>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pPr>
            <a:r>
              <a:rPr lang="en-GB" sz="2400" dirty="0">
                <a:solidFill>
                  <a:schemeClr val="tx1"/>
                </a:solidFill>
                <a:latin typeface="Arial" panose="020B0604020202020204" pitchFamily="34" charset="0"/>
                <a:cs typeface="Arial" panose="020B0604020202020204" pitchFamily="34" charset="0"/>
              </a:rPr>
              <a:t>Stationery items, for writing and drawing, and other supportive materials. </a:t>
            </a:r>
          </a:p>
          <a:p>
            <a:pPr marL="457200" indent="-457200" algn="l">
              <a:buFont typeface="Wingdings" panose="05000000000000000000" pitchFamily="2" charset="2"/>
              <a:buChar char="§"/>
            </a:pPr>
            <a:endParaRPr lang="en-GB" sz="2400" dirty="0">
              <a:solidFill>
                <a:schemeClr val="tx1"/>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pPr>
            <a:r>
              <a:rPr lang="en-GB" sz="2400" dirty="0">
                <a:solidFill>
                  <a:schemeClr val="tx1"/>
                </a:solidFill>
                <a:latin typeface="Arial" panose="020B0604020202020204" pitchFamily="34" charset="0"/>
                <a:cs typeface="Arial" panose="020B0604020202020204" pitchFamily="34" charset="0"/>
              </a:rPr>
              <a:t>Some of the parcels also include letters from famous children’s authors!</a:t>
            </a:r>
          </a:p>
          <a:p>
            <a:pPr marL="457200" indent="-457200" algn="l">
              <a:buFont typeface="Wingdings" panose="05000000000000000000" pitchFamily="2" charset="2"/>
              <a:buChar char="§"/>
            </a:pPr>
            <a:endParaRPr lang="en-GB" sz="2400" b="1" dirty="0">
              <a:solidFill>
                <a:schemeClr val="tx1"/>
              </a:solidFill>
              <a:latin typeface="Arial" panose="020B0604020202020204" pitchFamily="34" charset="0"/>
              <a:cs typeface="Arial" panose="020B0604020202020204" pitchFamily="34" charset="0"/>
            </a:endParaRPr>
          </a:p>
          <a:p>
            <a:pPr algn="l"/>
            <a:r>
              <a:rPr lang="en-GB" sz="2300" dirty="0">
                <a:latin typeface="Arial" panose="020B0604020202020204" pitchFamily="34" charset="0"/>
                <a:cs typeface="Arial" panose="020B0604020202020204" pitchFamily="34" charset="0"/>
              </a:rPr>
              <a:t> </a:t>
            </a:r>
          </a:p>
          <a:p>
            <a:pPr marL="457200" indent="-457200" algn="l">
              <a:buFont typeface="Wingdings" panose="05000000000000000000" pitchFamily="2" charset="2"/>
              <a:buChar char="§"/>
            </a:pPr>
            <a:endParaRPr lang="en-GB" sz="800" b="1" dirty="0"/>
          </a:p>
        </p:txBody>
      </p:sp>
    </p:spTree>
    <p:extLst>
      <p:ext uri="{BB962C8B-B14F-4D97-AF65-F5344CB8AC3E}">
        <p14:creationId xmlns:p14="http://schemas.microsoft.com/office/powerpoint/2010/main" val="2633292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5632" y="560845"/>
            <a:ext cx="10363200" cy="864973"/>
          </a:xfrm>
        </p:spPr>
        <p:txBody>
          <a:bodyPr>
            <a:normAutofit fontScale="90000"/>
          </a:bodyPr>
          <a:lstStyle/>
          <a:p>
            <a:pPr algn="ctr"/>
            <a:r>
              <a:rPr lang="en-GB" dirty="0">
                <a:latin typeface="Arial" panose="020B0604020202020204" pitchFamily="34" charset="0"/>
                <a:cs typeface="Arial" panose="020B0604020202020204" pitchFamily="34" charset="0"/>
              </a:rPr>
              <a:t>Letter Box Website and other resources</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499288" y="733169"/>
            <a:ext cx="9597080" cy="1752600"/>
          </a:xfrm>
        </p:spPr>
        <p:txBody>
          <a:bodyPr>
            <a:noAutofit/>
          </a:bodyPr>
          <a:lstStyle/>
          <a:p>
            <a:pPr algn="l"/>
            <a:r>
              <a:rPr lang="en-GB" sz="2300" dirty="0">
                <a:latin typeface="Arial" panose="020B0604020202020204" pitchFamily="34" charset="0"/>
                <a:cs typeface="Arial" panose="020B0604020202020204" pitchFamily="34" charset="0"/>
              </a:rPr>
              <a:t> </a:t>
            </a:r>
          </a:p>
          <a:p>
            <a:pPr marL="457200" indent="-457200" algn="l">
              <a:buFont typeface="Wingdings" panose="05000000000000000000" pitchFamily="2" charset="2"/>
              <a:buChar char="§"/>
            </a:pPr>
            <a:endParaRPr lang="en-GB" sz="800" b="1" dirty="0"/>
          </a:p>
        </p:txBody>
      </p:sp>
      <p:sp>
        <p:nvSpPr>
          <p:cNvPr id="4" name="Subtitle 2">
            <a:extLst>
              <a:ext uri="{FF2B5EF4-FFF2-40B4-BE49-F238E27FC236}">
                <a16:creationId xmlns:a16="http://schemas.microsoft.com/office/drawing/2014/main" id="{6A5643FB-C72D-4A3B-8428-EA4CC569CD4A}"/>
              </a:ext>
            </a:extLst>
          </p:cNvPr>
          <p:cNvSpPr txBox="1">
            <a:spLocks/>
          </p:cNvSpPr>
          <p:nvPr/>
        </p:nvSpPr>
        <p:spPr>
          <a:xfrm>
            <a:off x="1752533" y="1425818"/>
            <a:ext cx="9597080"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Wingdings" panose="05000000000000000000" pitchFamily="2" charset="2"/>
              <a:buChar char="§"/>
            </a:pPr>
            <a:r>
              <a:rPr lang="en-GB" sz="2400" dirty="0">
                <a:solidFill>
                  <a:schemeClr val="tx1"/>
                </a:solidFill>
                <a:latin typeface="Arial" panose="020B0604020202020204" pitchFamily="34" charset="0"/>
                <a:cs typeface="Arial" panose="020B0604020202020204" pitchFamily="34" charset="0"/>
                <a:hlinkClick r:id="rId2"/>
              </a:rPr>
              <a:t>https://www.booktrust.org.uk/what-we-do/programmes-and-campaigns/letterbox-club/</a:t>
            </a:r>
            <a:r>
              <a:rPr lang="en-GB" sz="2400" dirty="0">
                <a:solidFill>
                  <a:schemeClr val="tx1"/>
                </a:solidFill>
                <a:latin typeface="Arial" panose="020B0604020202020204" pitchFamily="34" charset="0"/>
                <a:cs typeface="Arial" panose="020B0604020202020204" pitchFamily="34" charset="0"/>
              </a:rPr>
              <a:t> </a:t>
            </a:r>
          </a:p>
          <a:p>
            <a:r>
              <a:rPr lang="en-GB" sz="2400" dirty="0">
                <a:solidFill>
                  <a:schemeClr val="tx1"/>
                </a:solidFill>
                <a:latin typeface="Arial" panose="020B0604020202020204" pitchFamily="34" charset="0"/>
                <a:cs typeface="Arial" panose="020B0604020202020204" pitchFamily="34" charset="0"/>
              </a:rPr>
              <a:t>Book Finder – search for books on a particular topic / age</a:t>
            </a:r>
          </a:p>
          <a:p>
            <a:r>
              <a:rPr lang="en-GB" sz="2400" dirty="0">
                <a:solidFill>
                  <a:schemeClr val="tx1"/>
                </a:solidFill>
                <a:latin typeface="Arial" panose="020B0604020202020204" pitchFamily="34" charset="0"/>
                <a:cs typeface="Arial" panose="020B0604020202020204" pitchFamily="34" charset="0"/>
              </a:rPr>
              <a:t>Articles / News</a:t>
            </a:r>
          </a:p>
          <a:p>
            <a:r>
              <a:rPr lang="en-GB" sz="2400" dirty="0">
                <a:solidFill>
                  <a:schemeClr val="tx1"/>
                </a:solidFill>
                <a:latin typeface="Arial" panose="020B0604020202020204" pitchFamily="34" charset="0"/>
                <a:cs typeface="Arial" panose="020B0604020202020204" pitchFamily="34" charset="0"/>
              </a:rPr>
              <a:t>Tips and Advice</a:t>
            </a:r>
          </a:p>
          <a:p>
            <a:pPr marL="457200" indent="-457200" algn="l">
              <a:buFont typeface="Wingdings" panose="05000000000000000000" pitchFamily="2" charset="2"/>
              <a:buChar char="§"/>
            </a:pPr>
            <a:endParaRPr lang="en-GB" sz="2300" dirty="0">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pPr>
            <a:r>
              <a:rPr lang="en-GB" sz="2400" dirty="0">
                <a:hlinkClick r:id="rId3"/>
              </a:rPr>
              <a:t>https://www.booktrust.org.uk/tips-for-carers-and-foster-families</a:t>
            </a:r>
            <a:endParaRPr lang="en-GB" sz="2300" dirty="0">
              <a:latin typeface="Arial" panose="020B0604020202020204" pitchFamily="34" charset="0"/>
              <a:cs typeface="Arial" panose="020B0604020202020204" pitchFamily="34" charset="0"/>
            </a:endParaRPr>
          </a:p>
          <a:p>
            <a:r>
              <a:rPr lang="en-GB" sz="2300" dirty="0">
                <a:solidFill>
                  <a:schemeClr val="tx1"/>
                </a:solidFill>
                <a:latin typeface="Arial" panose="020B0604020202020204" pitchFamily="34" charset="0"/>
                <a:cs typeface="Arial" panose="020B0604020202020204" pitchFamily="34" charset="0"/>
              </a:rPr>
              <a:t>(You’ll find information and practical tips about reading with your child by visiting)</a:t>
            </a:r>
          </a:p>
          <a:p>
            <a:r>
              <a:rPr lang="en-GB" sz="2300" dirty="0">
                <a:solidFill>
                  <a:schemeClr val="tx1"/>
                </a:solidFill>
                <a:latin typeface="Arial" panose="020B0604020202020204" pitchFamily="34" charset="0"/>
                <a:cs typeface="Arial" panose="020B0604020202020204" pitchFamily="34" charset="0"/>
              </a:rPr>
              <a:t>Including interactive books to read online ….</a:t>
            </a:r>
          </a:p>
          <a:p>
            <a:pPr marL="457200" indent="-457200" algn="l">
              <a:buFont typeface="Wingdings" panose="05000000000000000000" pitchFamily="2" charset="2"/>
              <a:buChar char="§"/>
            </a:pPr>
            <a:endParaRPr lang="en-GB" sz="800" b="1" dirty="0"/>
          </a:p>
        </p:txBody>
      </p:sp>
    </p:spTree>
    <p:extLst>
      <p:ext uri="{BB962C8B-B14F-4D97-AF65-F5344CB8AC3E}">
        <p14:creationId xmlns:p14="http://schemas.microsoft.com/office/powerpoint/2010/main" val="18570993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8374" y="2302118"/>
            <a:ext cx="10363200" cy="864973"/>
          </a:xfrm>
        </p:spPr>
        <p:txBody>
          <a:bodyPr>
            <a:normAutofit fontScale="90000"/>
          </a:bodyPr>
          <a:lstStyle/>
          <a:p>
            <a:br>
              <a:rPr lang="en-GB"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Foster Carers Library Card</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&gt; No fines</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&gt; Loan 25 books as a family</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See Virtual School web</a:t>
            </a:r>
          </a:p>
        </p:txBody>
      </p:sp>
      <p:sp>
        <p:nvSpPr>
          <p:cNvPr id="3" name="Subtitle 2"/>
          <p:cNvSpPr>
            <a:spLocks noGrp="1"/>
          </p:cNvSpPr>
          <p:nvPr>
            <p:ph type="subTitle" idx="1"/>
          </p:nvPr>
        </p:nvSpPr>
        <p:spPr>
          <a:xfrm>
            <a:off x="1396546" y="2302118"/>
            <a:ext cx="9597080" cy="1752600"/>
          </a:xfrm>
        </p:spPr>
        <p:txBody>
          <a:bodyPr>
            <a:noAutofit/>
          </a:bodyPr>
          <a:lstStyle/>
          <a:p>
            <a:pPr algn="l"/>
            <a:r>
              <a:rPr lang="en-GB" sz="2300" dirty="0">
                <a:latin typeface="Arial" panose="020B0604020202020204" pitchFamily="34" charset="0"/>
                <a:cs typeface="Arial" panose="020B0604020202020204" pitchFamily="34" charset="0"/>
              </a:rPr>
              <a:t> </a:t>
            </a:r>
          </a:p>
          <a:p>
            <a:pPr marL="457200" indent="-457200" algn="l">
              <a:buFont typeface="Wingdings" panose="05000000000000000000" pitchFamily="2" charset="2"/>
              <a:buChar char="§"/>
            </a:pPr>
            <a:endParaRPr lang="en-GB" sz="800" b="1" dirty="0"/>
          </a:p>
        </p:txBody>
      </p:sp>
      <p:sp>
        <p:nvSpPr>
          <p:cNvPr id="4" name="Subtitle 2">
            <a:extLst>
              <a:ext uri="{FF2B5EF4-FFF2-40B4-BE49-F238E27FC236}">
                <a16:creationId xmlns:a16="http://schemas.microsoft.com/office/drawing/2014/main" id="{6A5643FB-C72D-4A3B-8428-EA4CC569CD4A}"/>
              </a:ext>
            </a:extLst>
          </p:cNvPr>
          <p:cNvSpPr txBox="1">
            <a:spLocks/>
          </p:cNvSpPr>
          <p:nvPr/>
        </p:nvSpPr>
        <p:spPr>
          <a:xfrm>
            <a:off x="1752533" y="1425818"/>
            <a:ext cx="9597080"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Wingdings" panose="05000000000000000000" pitchFamily="2" charset="2"/>
              <a:buChar char="§"/>
            </a:pPr>
            <a:endParaRPr lang="en-GB" sz="2300" dirty="0">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pPr>
            <a:endParaRPr lang="en-GB" sz="800" b="1" dirty="0"/>
          </a:p>
        </p:txBody>
      </p:sp>
    </p:spTree>
    <p:extLst>
      <p:ext uri="{BB962C8B-B14F-4D97-AF65-F5344CB8AC3E}">
        <p14:creationId xmlns:p14="http://schemas.microsoft.com/office/powerpoint/2010/main" val="2281633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8374" y="2302118"/>
            <a:ext cx="10363200" cy="864973"/>
          </a:xfrm>
        </p:spPr>
        <p:txBody>
          <a:bodyPr>
            <a:normAutofit fontScale="90000"/>
          </a:bodyPr>
          <a:lstStyle/>
          <a:p>
            <a:br>
              <a:rPr lang="en-GB"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Weblinks to books for teenagers with a low Reading Age:</a:t>
            </a:r>
            <a:br>
              <a:rPr lang="en-GB" b="1" dirty="0">
                <a:latin typeface="Arial" panose="020B0604020202020204" pitchFamily="34" charset="0"/>
                <a:cs typeface="Arial" panose="020B0604020202020204" pitchFamily="34" charset="0"/>
              </a:rPr>
            </a:br>
            <a:br>
              <a:rPr lang="en-GB" b="1" dirty="0">
                <a:latin typeface="Arial" panose="020B0604020202020204" pitchFamily="34" charset="0"/>
                <a:cs typeface="Arial" panose="020B0604020202020204" pitchFamily="34" charset="0"/>
              </a:rPr>
            </a:br>
            <a:r>
              <a:rPr lang="en-GB" dirty="0">
                <a:hlinkClick r:id="rId2"/>
              </a:rPr>
              <a:t>https://www.badgerlearning.co.uk/struggling-and-reluctant-reader-books.html</a:t>
            </a:r>
            <a:br>
              <a:rPr lang="en-GB" dirty="0"/>
            </a:br>
            <a:br>
              <a:rPr lang="en-GB" dirty="0"/>
            </a:br>
            <a:r>
              <a:rPr lang="en-GB" dirty="0">
                <a:hlinkClick r:id="rId3"/>
              </a:rPr>
              <a:t>https://www.pearsonschoolsandfecolleges.co.uk/secondary/EnglishAndMedia/LearningSupport/RapidPlus/RapidPlus.aspx</a:t>
            </a:r>
            <a:endParaRPr lang="en-GB" dirty="0">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6A5643FB-C72D-4A3B-8428-EA4CC569CD4A}"/>
              </a:ext>
            </a:extLst>
          </p:cNvPr>
          <p:cNvSpPr txBox="1">
            <a:spLocks/>
          </p:cNvSpPr>
          <p:nvPr/>
        </p:nvSpPr>
        <p:spPr>
          <a:xfrm>
            <a:off x="1752533" y="1425818"/>
            <a:ext cx="9597080"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Wingdings" panose="05000000000000000000" pitchFamily="2" charset="2"/>
              <a:buChar char="§"/>
            </a:pPr>
            <a:endParaRPr lang="en-GB" sz="2300" dirty="0">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pPr>
            <a:endParaRPr lang="en-GB" sz="800" b="1" dirty="0"/>
          </a:p>
        </p:txBody>
      </p:sp>
    </p:spTree>
    <p:extLst>
      <p:ext uri="{BB962C8B-B14F-4D97-AF65-F5344CB8AC3E}">
        <p14:creationId xmlns:p14="http://schemas.microsoft.com/office/powerpoint/2010/main" val="42151938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6228" y="2224111"/>
            <a:ext cx="10363200" cy="864973"/>
          </a:xfrm>
        </p:spPr>
        <p:txBody>
          <a:bodyPr>
            <a:normAutofit/>
          </a:bodyPr>
          <a:lstStyle/>
          <a:p>
            <a:r>
              <a:rPr lang="en-GB" dirty="0">
                <a:latin typeface="Arial" panose="020B0604020202020204" pitchFamily="34" charset="0"/>
                <a:cs typeface="Arial" panose="020B0604020202020204" pitchFamily="34" charset="0"/>
              </a:rPr>
              <a:t>Any Questions</a:t>
            </a:r>
          </a:p>
        </p:txBody>
      </p:sp>
      <p:sp>
        <p:nvSpPr>
          <p:cNvPr id="3" name="Subtitle 2"/>
          <p:cNvSpPr>
            <a:spLocks noGrp="1"/>
          </p:cNvSpPr>
          <p:nvPr>
            <p:ph type="subTitle" idx="1"/>
          </p:nvPr>
        </p:nvSpPr>
        <p:spPr>
          <a:xfrm>
            <a:off x="1478692" y="1336484"/>
            <a:ext cx="9597080" cy="1752600"/>
          </a:xfrm>
        </p:spPr>
        <p:txBody>
          <a:bodyPr>
            <a:noAutofit/>
          </a:bodyPr>
          <a:lstStyle/>
          <a:p>
            <a:pPr algn="l"/>
            <a:r>
              <a:rPr lang="en-GB" sz="2300" dirty="0">
                <a:latin typeface="Arial" panose="020B0604020202020204" pitchFamily="34" charset="0"/>
                <a:cs typeface="Arial" panose="020B0604020202020204" pitchFamily="34" charset="0"/>
              </a:rPr>
              <a:t> </a:t>
            </a:r>
          </a:p>
          <a:p>
            <a:pPr marL="457200" indent="-457200" algn="l">
              <a:buFont typeface="Wingdings" panose="05000000000000000000" pitchFamily="2" charset="2"/>
              <a:buChar char="§"/>
            </a:pPr>
            <a:endParaRPr lang="en-GB" sz="800" b="1" dirty="0"/>
          </a:p>
        </p:txBody>
      </p:sp>
      <p:sp>
        <p:nvSpPr>
          <p:cNvPr id="4" name="Subtitle 2">
            <a:extLst>
              <a:ext uri="{FF2B5EF4-FFF2-40B4-BE49-F238E27FC236}">
                <a16:creationId xmlns:a16="http://schemas.microsoft.com/office/drawing/2014/main" id="{6A5643FB-C72D-4A3B-8428-EA4CC569CD4A}"/>
              </a:ext>
            </a:extLst>
          </p:cNvPr>
          <p:cNvSpPr txBox="1">
            <a:spLocks/>
          </p:cNvSpPr>
          <p:nvPr/>
        </p:nvSpPr>
        <p:spPr>
          <a:xfrm>
            <a:off x="542467" y="1149051"/>
            <a:ext cx="11724948"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GB" sz="2300" dirty="0">
                <a:latin typeface="Arial" panose="020B0604020202020204" pitchFamily="34" charset="0"/>
                <a:cs typeface="Arial" panose="020B0604020202020204" pitchFamily="34" charset="0"/>
              </a:rPr>
              <a:t> </a:t>
            </a:r>
          </a:p>
          <a:p>
            <a:pPr marL="457200" indent="-457200" algn="l">
              <a:buFont typeface="Wingdings" panose="05000000000000000000" pitchFamily="2" charset="2"/>
              <a:buChar char="§"/>
            </a:pPr>
            <a:endParaRPr lang="en-GB" sz="800" b="1" dirty="0"/>
          </a:p>
        </p:txBody>
      </p:sp>
    </p:spTree>
    <p:extLst>
      <p:ext uri="{BB962C8B-B14F-4D97-AF65-F5344CB8AC3E}">
        <p14:creationId xmlns:p14="http://schemas.microsoft.com/office/powerpoint/2010/main" val="1836938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19E1B6DA-4107-44DC-93AC-60A57627EBDB}"/>
              </a:ext>
            </a:extLst>
          </p:cNvPr>
          <p:cNvSpPr>
            <a:spLocks noGrp="1"/>
          </p:cNvSpPr>
          <p:nvPr>
            <p:ph type="title"/>
          </p:nvPr>
        </p:nvSpPr>
        <p:spPr/>
        <p:txBody>
          <a:bodyPr/>
          <a:lstStyle/>
          <a:p>
            <a:r>
              <a:rPr lang="en-GB" altLang="en-US" dirty="0">
                <a:latin typeface="Arial" panose="020B0604020202020204" pitchFamily="34" charset="0"/>
                <a:cs typeface="Arial" panose="020B0604020202020204" pitchFamily="34" charset="0"/>
              </a:rPr>
              <a:t>Virtual School contact details</a:t>
            </a:r>
          </a:p>
        </p:txBody>
      </p:sp>
      <p:sp>
        <p:nvSpPr>
          <p:cNvPr id="58371" name="Content Placeholder 2">
            <a:extLst>
              <a:ext uri="{FF2B5EF4-FFF2-40B4-BE49-F238E27FC236}">
                <a16:creationId xmlns:a16="http://schemas.microsoft.com/office/drawing/2014/main" id="{939062A7-5842-4113-8832-E8F6A1EA30CE}"/>
              </a:ext>
            </a:extLst>
          </p:cNvPr>
          <p:cNvSpPr>
            <a:spLocks noGrp="1"/>
          </p:cNvSpPr>
          <p:nvPr>
            <p:ph idx="1"/>
          </p:nvPr>
        </p:nvSpPr>
        <p:spPr/>
        <p:txBody>
          <a:bodyPr/>
          <a:lstStyle/>
          <a:p>
            <a:r>
              <a:rPr lang="en-GB" altLang="en-US" dirty="0">
                <a:solidFill>
                  <a:srgbClr val="2D2D8A"/>
                </a:solidFill>
                <a:latin typeface="Arial" panose="020B0604020202020204" pitchFamily="34" charset="0"/>
                <a:cs typeface="Arial" panose="020B0604020202020204" pitchFamily="34" charset="0"/>
              </a:rPr>
              <a:t>024 7697 5535</a:t>
            </a:r>
          </a:p>
          <a:p>
            <a:pPr eaLnBrk="1" hangingPunct="1"/>
            <a:endParaRPr lang="en-GB" altLang="en-US" dirty="0">
              <a:solidFill>
                <a:srgbClr val="2D2D8A"/>
              </a:solidFill>
              <a:latin typeface="Arial" panose="020B0604020202020204" pitchFamily="34" charset="0"/>
              <a:cs typeface="Arial" panose="020B0604020202020204" pitchFamily="34" charset="0"/>
            </a:endParaRPr>
          </a:p>
          <a:p>
            <a:pPr eaLnBrk="1" hangingPunct="1"/>
            <a:r>
              <a:rPr lang="en-GB" altLang="en-US" dirty="0">
                <a:solidFill>
                  <a:srgbClr val="2D2D8A"/>
                </a:solidFill>
                <a:latin typeface="Arial" panose="020B0604020202020204" pitchFamily="34" charset="0"/>
                <a:cs typeface="Arial" panose="020B0604020202020204" pitchFamily="34" charset="0"/>
                <a:hlinkClick r:id="rId2"/>
              </a:rPr>
              <a:t>virtualschool@coventry.gov.uk</a:t>
            </a:r>
            <a:endParaRPr lang="en-GB" altLang="en-US" dirty="0">
              <a:solidFill>
                <a:srgbClr val="2D2D8A"/>
              </a:solidFill>
              <a:latin typeface="Arial" panose="020B0604020202020204" pitchFamily="34" charset="0"/>
              <a:cs typeface="Arial" panose="020B0604020202020204" pitchFamily="34" charset="0"/>
            </a:endParaRPr>
          </a:p>
          <a:p>
            <a:pPr eaLnBrk="1" hangingPunct="1"/>
            <a:endParaRPr lang="en-GB" altLang="en-US" dirty="0">
              <a:solidFill>
                <a:srgbClr val="2D2D8A"/>
              </a:solidFill>
            </a:endParaRPr>
          </a:p>
          <a:p>
            <a:pPr eaLnBrk="1" hangingPunct="1"/>
            <a:r>
              <a:rPr lang="en-GB" altLang="en-US" dirty="0">
                <a:solidFill>
                  <a:srgbClr val="2D2D8A"/>
                </a:solidFill>
              </a:rPr>
              <a:t>.</a:t>
            </a:r>
          </a:p>
          <a:p>
            <a:pPr eaLnBrk="1" hangingPunct="1"/>
            <a:endParaRPr lang="en-GB" altLang="en-US" dirty="0">
              <a:solidFill>
                <a:srgbClr val="2D2D8A"/>
              </a:solidFill>
            </a:endParaRPr>
          </a:p>
        </p:txBody>
      </p:sp>
      <p:pic>
        <p:nvPicPr>
          <p:cNvPr id="32774" name="Picture 6">
            <a:extLst>
              <a:ext uri="{FF2B5EF4-FFF2-40B4-BE49-F238E27FC236}">
                <a16:creationId xmlns:a16="http://schemas.microsoft.com/office/drawing/2014/main" id="{152B65F7-DB9A-4F00-85DC-C03D359C3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50" y="3848102"/>
            <a:ext cx="4606952" cy="795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3502" y="2239054"/>
            <a:ext cx="10363200" cy="1362075"/>
          </a:xfrm>
        </p:spPr>
        <p:txBody>
          <a:bodyPr>
            <a:normAutofit fontScale="90000"/>
          </a:bodyPr>
          <a:lstStyle/>
          <a:p>
            <a:r>
              <a:rPr lang="en-US" dirty="0"/>
              <a:t>Transition from KS2 to KS3 - What are the reading demands on a young person at KS2?</a:t>
            </a:r>
            <a:endParaRPr lang="en-GB" dirty="0"/>
          </a:p>
        </p:txBody>
      </p:sp>
    </p:spTree>
    <p:extLst>
      <p:ext uri="{BB962C8B-B14F-4D97-AF65-F5344CB8AC3E}">
        <p14:creationId xmlns:p14="http://schemas.microsoft.com/office/powerpoint/2010/main" val="13721672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38A621B7-71D8-4829-B0B6-217B829BFB2D}"/>
              </a:ext>
            </a:extLst>
          </p:cNvPr>
          <p:cNvSpPr>
            <a:spLocks noGrp="1" noChangeArrowheads="1"/>
          </p:cNvSpPr>
          <p:nvPr>
            <p:ph type="title"/>
          </p:nvPr>
        </p:nvSpPr>
        <p:spPr/>
        <p:txBody>
          <a:bodyPr/>
          <a:lstStyle/>
          <a:p>
            <a:pPr eaLnBrk="1" hangingPunct="1"/>
            <a:r>
              <a:rPr lang="en-GB" altLang="en-US" dirty="0">
                <a:solidFill>
                  <a:schemeClr val="tx1"/>
                </a:solidFill>
                <a:latin typeface="Arial" panose="020B0604020202020204" pitchFamily="34" charset="0"/>
                <a:cs typeface="Arial" panose="020B0604020202020204" pitchFamily="34" charset="0"/>
              </a:rPr>
              <a:t>And finally ….</a:t>
            </a:r>
          </a:p>
        </p:txBody>
      </p:sp>
      <p:sp>
        <p:nvSpPr>
          <p:cNvPr id="25603" name="Rectangle 3">
            <a:extLst>
              <a:ext uri="{FF2B5EF4-FFF2-40B4-BE49-F238E27FC236}">
                <a16:creationId xmlns:a16="http://schemas.microsoft.com/office/drawing/2014/main" id="{0E90FC16-AE5D-4CE0-BA2A-254BC2E8F815}"/>
              </a:ext>
            </a:extLst>
          </p:cNvPr>
          <p:cNvSpPr>
            <a:spLocks noGrp="1" noChangeArrowheads="1"/>
          </p:cNvSpPr>
          <p:nvPr>
            <p:ph type="body" idx="1"/>
          </p:nvPr>
        </p:nvSpPr>
        <p:spPr/>
        <p:txBody>
          <a:bodyPr/>
          <a:lstStyle/>
          <a:p>
            <a:pPr eaLnBrk="1" hangingPunct="1">
              <a:defRPr/>
            </a:pPr>
            <a:endParaRPr lang="en-GB" dirty="0">
              <a:solidFill>
                <a:schemeClr val="accent6"/>
              </a:solidFill>
            </a:endParaRPr>
          </a:p>
          <a:p>
            <a:pPr eaLnBrk="1" hangingPunct="1">
              <a:defRPr/>
            </a:pPr>
            <a:r>
              <a:rPr lang="en-GB" dirty="0">
                <a:latin typeface="Arial" panose="020B0604020202020204" pitchFamily="34" charset="0"/>
                <a:cs typeface="Arial" panose="020B0604020202020204" pitchFamily="34" charset="0"/>
              </a:rPr>
              <a:t>Many thanks for attending today</a:t>
            </a:r>
          </a:p>
          <a:p>
            <a:pPr eaLnBrk="1" hangingPunct="1">
              <a:defRPr/>
            </a:pPr>
            <a:endParaRPr lang="en-GB" dirty="0">
              <a:latin typeface="Arial" panose="020B0604020202020204" pitchFamily="34" charset="0"/>
              <a:cs typeface="Arial" panose="020B0604020202020204" pitchFamily="34" charset="0"/>
            </a:endParaRPr>
          </a:p>
          <a:p>
            <a:pPr eaLnBrk="1" hangingPunct="1">
              <a:defRPr/>
            </a:pPr>
            <a:r>
              <a:rPr lang="en-GB" dirty="0">
                <a:latin typeface="Arial" panose="020B0604020202020204" pitchFamily="34" charset="0"/>
                <a:cs typeface="Arial" panose="020B0604020202020204" pitchFamily="34" charset="0"/>
              </a:rPr>
              <a:t>Please complete the evaluations that will be emailed to you after the training</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59396" name="Picture 6" descr="C:\Users\CVANA040\AppData\Local\Microsoft\Windows\Temporary Internet Files\Content.IE5\75F7WP3W\original_smiley_face[1].png">
            <a:extLst>
              <a:ext uri="{FF2B5EF4-FFF2-40B4-BE49-F238E27FC236}">
                <a16:creationId xmlns:a16="http://schemas.microsoft.com/office/drawing/2014/main" id="{BE459830-1D69-405D-B976-55C968E2A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7013" y="4297363"/>
            <a:ext cx="1541462"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a:t>SATs</a:t>
            </a:r>
            <a:endParaRPr lang="en-GB" dirty="0"/>
          </a:p>
        </p:txBody>
      </p:sp>
      <p:sp>
        <p:nvSpPr>
          <p:cNvPr id="3" name="Content Placeholder 2"/>
          <p:cNvSpPr>
            <a:spLocks noGrp="1"/>
          </p:cNvSpPr>
          <p:nvPr>
            <p:ph idx="1"/>
          </p:nvPr>
        </p:nvSpPr>
        <p:spPr>
          <a:xfrm>
            <a:off x="766618" y="1825624"/>
            <a:ext cx="10587182" cy="4879975"/>
          </a:xfrm>
        </p:spPr>
        <p:txBody>
          <a:bodyPr>
            <a:normAutofit fontScale="70000" lnSpcReduction="20000"/>
          </a:bodyPr>
          <a:lstStyle/>
          <a:p>
            <a:r>
              <a:rPr lang="en-US" dirty="0"/>
              <a:t>At the end of KS2 pupils take national curriculum tests in mathematics, English reading and English grammar, punctuation and spelling.</a:t>
            </a:r>
          </a:p>
          <a:p>
            <a:r>
              <a:rPr lang="en-US" dirty="0"/>
              <a:t>Pupils scoring at least 100 (scaled score) will have met the expected standard on the test. However, given that the difficulty of the tests may vary each year, the number of raw score marks needed to achieve a scaled score of 100 may also change. For example, if the overall difficulty of a test decreases compared to previous years, the raw score required to meet the expected standard will increase. Similarly, if the test is more difficult, the raw score required to meet the expected standard will decrease.</a:t>
            </a:r>
          </a:p>
          <a:p>
            <a:r>
              <a:rPr lang="en-US" dirty="0"/>
              <a:t>The lowest scaled score that can be awarded on a KS2 test is 80. The highest scaled score is 120.</a:t>
            </a:r>
          </a:p>
          <a:p>
            <a:r>
              <a:rPr lang="en-US" dirty="0"/>
              <a:t>Pupils scoring at least a scaled score of 100 will have met the expected standard in the test.</a:t>
            </a:r>
          </a:p>
          <a:p>
            <a:r>
              <a:rPr lang="en-US" dirty="0"/>
              <a:t>A pupil awarded a scaled score of 99 or less has not met the expected standard in the test</a:t>
            </a:r>
          </a:p>
        </p:txBody>
      </p:sp>
    </p:spTree>
    <p:extLst>
      <p:ext uri="{BB962C8B-B14F-4D97-AF65-F5344CB8AC3E}">
        <p14:creationId xmlns:p14="http://schemas.microsoft.com/office/powerpoint/2010/main" val="1929150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a:t>KS2 Headlines</a:t>
            </a:r>
            <a:endParaRPr lang="en-GB" dirty="0"/>
          </a:p>
        </p:txBody>
      </p:sp>
      <p:sp>
        <p:nvSpPr>
          <p:cNvPr id="3" name="Content Placeholder 2"/>
          <p:cNvSpPr>
            <a:spLocks noGrp="1"/>
          </p:cNvSpPr>
          <p:nvPr>
            <p:ph idx="1"/>
          </p:nvPr>
        </p:nvSpPr>
        <p:spPr>
          <a:xfrm>
            <a:off x="616528" y="2702138"/>
            <a:ext cx="11326090" cy="3672454"/>
          </a:xfrm>
        </p:spPr>
        <p:txBody>
          <a:bodyPr>
            <a:normAutofit fontScale="77500" lnSpcReduction="20000"/>
          </a:bodyPr>
          <a:lstStyle/>
          <a:p>
            <a:pPr marL="0" indent="0">
              <a:buNone/>
            </a:pPr>
            <a:r>
              <a:rPr lang="en-US" dirty="0"/>
              <a:t>National tests for 11-year-olds in England this year have shown a slight improvement in the proportion reaching the government’s expected standards in </a:t>
            </a:r>
            <a:r>
              <a:rPr lang="en-US" dirty="0" err="1"/>
              <a:t>Maths</a:t>
            </a:r>
            <a:r>
              <a:rPr lang="en-US" dirty="0"/>
              <a:t> and Literacy by the time they finish primary school.</a:t>
            </a:r>
          </a:p>
          <a:p>
            <a:pPr marL="0" indent="0">
              <a:buNone/>
            </a:pPr>
            <a:r>
              <a:rPr lang="en-US" dirty="0"/>
              <a:t>Results for the standard attainment tests, known as </a:t>
            </a:r>
            <a:r>
              <a:rPr lang="en-US" dirty="0" err="1">
                <a:hlinkClick r:id="rId2"/>
              </a:rPr>
              <a:t>Sats</a:t>
            </a:r>
            <a:r>
              <a:rPr lang="en-US" dirty="0"/>
              <a:t>, taken at the end of key stage 2 found 65% met the government’s targets, compared with 64% last year and 61% in 2017, although attainment in </a:t>
            </a:r>
            <a:r>
              <a:rPr lang="en-US" dirty="0" err="1"/>
              <a:t>Maths</a:t>
            </a:r>
            <a:r>
              <a:rPr lang="en-US" dirty="0"/>
              <a:t> and reading scores moved in opposite directions.</a:t>
            </a:r>
          </a:p>
          <a:p>
            <a:pPr marL="0" indent="0">
              <a:buNone/>
            </a:pPr>
            <a:r>
              <a:rPr lang="en-US" dirty="0"/>
              <a:t>In </a:t>
            </a:r>
            <a:r>
              <a:rPr lang="en-US" dirty="0" err="1"/>
              <a:t>Maths</a:t>
            </a:r>
            <a:r>
              <a:rPr lang="en-US" dirty="0"/>
              <a:t> the national figures showed a stronger improvement, with the percentage reaching the expected standard rising from 76% in 2018 to 79% this year. But tests of reading fell from 75% to 73%, although teacher-assessed scores for writing were unchanged at 78%.</a:t>
            </a:r>
          </a:p>
          <a:p>
            <a:pPr marL="0" indent="0">
              <a:buNone/>
            </a:pPr>
            <a:endParaRPr lang="en-GB" dirty="0"/>
          </a:p>
        </p:txBody>
      </p:sp>
      <p:pic>
        <p:nvPicPr>
          <p:cNvPr id="4" name="Picture 3"/>
          <p:cNvPicPr>
            <a:picLocks noChangeAspect="1"/>
          </p:cNvPicPr>
          <p:nvPr/>
        </p:nvPicPr>
        <p:blipFill rotWithShape="1">
          <a:blip r:embed="rId3"/>
          <a:srcRect l="18135" t="12169" r="34824" b="13137"/>
          <a:stretch/>
        </p:blipFill>
        <p:spPr>
          <a:xfrm>
            <a:off x="8645236" y="107662"/>
            <a:ext cx="3075710" cy="2594476"/>
          </a:xfrm>
          <a:prstGeom prst="rect">
            <a:avLst/>
          </a:prstGeom>
        </p:spPr>
      </p:pic>
      <p:cxnSp>
        <p:nvCxnSpPr>
          <p:cNvPr id="6" name="Straight Connector 5"/>
          <p:cNvCxnSpPr/>
          <p:nvPr/>
        </p:nvCxnSpPr>
        <p:spPr>
          <a:xfrm>
            <a:off x="988291" y="5745019"/>
            <a:ext cx="3925454" cy="923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119418" y="5828222"/>
            <a:ext cx="7823200" cy="646331"/>
          </a:xfrm>
          <a:prstGeom prst="rect">
            <a:avLst/>
          </a:prstGeom>
          <a:noFill/>
        </p:spPr>
        <p:txBody>
          <a:bodyPr wrap="square" rtlCol="0">
            <a:spAutoFit/>
          </a:bodyPr>
          <a:lstStyle/>
          <a:p>
            <a:r>
              <a:rPr lang="en-US" dirty="0"/>
              <a:t>Now the weakest area when it used to be grammar, punctuation and spelling. We have found that more time is spent on writing in primary schools than reading.</a:t>
            </a:r>
            <a:endParaRPr lang="en-GB" dirty="0"/>
          </a:p>
        </p:txBody>
      </p:sp>
      <p:cxnSp>
        <p:nvCxnSpPr>
          <p:cNvPr id="10" name="Straight Arrow Connector 9"/>
          <p:cNvCxnSpPr/>
          <p:nvPr/>
        </p:nvCxnSpPr>
        <p:spPr>
          <a:xfrm>
            <a:off x="3500583" y="5828222"/>
            <a:ext cx="618835" cy="230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613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181926" cy="2304184"/>
          </a:xfrm>
          <a:solidFill>
            <a:srgbClr val="FFC000"/>
          </a:solidFill>
        </p:spPr>
        <p:txBody>
          <a:bodyPr/>
          <a:lstStyle/>
          <a:p>
            <a:r>
              <a:rPr lang="en-US" dirty="0"/>
              <a:t>KS2 National Curriculum (Reading)</a:t>
            </a:r>
            <a:endParaRPr lang="en-GB" dirty="0"/>
          </a:p>
        </p:txBody>
      </p:sp>
      <p:pic>
        <p:nvPicPr>
          <p:cNvPr id="6" name="Picture 5"/>
          <p:cNvPicPr>
            <a:picLocks noChangeAspect="1"/>
          </p:cNvPicPr>
          <p:nvPr/>
        </p:nvPicPr>
        <p:blipFill rotWithShape="1">
          <a:blip r:embed="rId2"/>
          <a:srcRect l="23477" t="20961" r="25335" b="30790"/>
          <a:stretch/>
        </p:blipFill>
        <p:spPr>
          <a:xfrm>
            <a:off x="37029" y="3278909"/>
            <a:ext cx="6197516" cy="3103417"/>
          </a:xfrm>
          <a:prstGeom prst="rect">
            <a:avLst/>
          </a:prstGeom>
        </p:spPr>
      </p:pic>
      <p:pic>
        <p:nvPicPr>
          <p:cNvPr id="7" name="Picture 6"/>
          <p:cNvPicPr>
            <a:picLocks noChangeAspect="1"/>
          </p:cNvPicPr>
          <p:nvPr/>
        </p:nvPicPr>
        <p:blipFill rotWithShape="1">
          <a:blip r:embed="rId3"/>
          <a:srcRect l="31803" t="18915" r="33446"/>
          <a:stretch/>
        </p:blipFill>
        <p:spPr>
          <a:xfrm>
            <a:off x="6234545" y="0"/>
            <a:ext cx="5532583" cy="6858115"/>
          </a:xfrm>
          <a:prstGeom prst="rect">
            <a:avLst/>
          </a:prstGeom>
        </p:spPr>
      </p:pic>
    </p:spTree>
    <p:extLst>
      <p:ext uri="{BB962C8B-B14F-4D97-AF65-F5344CB8AC3E}">
        <p14:creationId xmlns:p14="http://schemas.microsoft.com/office/powerpoint/2010/main" val="233201419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2087</TotalTime>
  <Words>2918</Words>
  <Application>Microsoft Office PowerPoint</Application>
  <PresentationFormat>Widescreen</PresentationFormat>
  <Paragraphs>267</Paragraphs>
  <Slides>60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60</vt:i4>
      </vt:variant>
    </vt:vector>
  </HeadingPairs>
  <TitlesOfParts>
    <vt:vector size="66" baseType="lpstr">
      <vt:lpstr>Arial</vt:lpstr>
      <vt:lpstr>Calibri</vt:lpstr>
      <vt:lpstr>Calibri Light</vt:lpstr>
      <vt:lpstr>Wingdings</vt:lpstr>
      <vt:lpstr>1_Office Theme</vt:lpstr>
      <vt:lpstr>Office Theme</vt:lpstr>
      <vt:lpstr>Developing Reading skills in Key stage 3</vt:lpstr>
      <vt:lpstr>PowerPoint Presentation</vt:lpstr>
      <vt:lpstr>Agenda</vt:lpstr>
      <vt:lpstr>Virtual School</vt:lpstr>
      <vt:lpstr>Developing Reading Skills in KS3</vt:lpstr>
      <vt:lpstr>Transition from KS2 to KS3 - What are the reading demands on a young person at KS2?</vt:lpstr>
      <vt:lpstr>SATs</vt:lpstr>
      <vt:lpstr>KS2 Headlines</vt:lpstr>
      <vt:lpstr>KS2 National Curriculum (Reading)</vt:lpstr>
      <vt:lpstr>KS2 National Curriculum (Reading)</vt:lpstr>
      <vt:lpstr>Reading within the Key Stage 3 English Curriculum and interventions to support with reading</vt:lpstr>
      <vt:lpstr>KS3 National Curriculum</vt:lpstr>
      <vt:lpstr>Improving Literacy in Key Stage Two Guidance Report Education Endowment Foundation</vt:lpstr>
      <vt:lpstr>Improving Literacy in Key Stage Two Guidance Report Education Endowment Foundation</vt:lpstr>
      <vt:lpstr>DfE Literacy and numeracy catch-up strategies November 2017</vt:lpstr>
      <vt:lpstr>PowerPoint Presentation</vt:lpstr>
      <vt:lpstr>Other Strategies that can be used:</vt:lpstr>
      <vt:lpstr>KS3 Recommended Books</vt:lpstr>
      <vt:lpstr>Year 9 and 10 Recommended Books</vt:lpstr>
      <vt:lpstr>Preparing for GCSE English and what can parents/carers do to support reading at home?</vt:lpstr>
      <vt:lpstr>Reading at KS4</vt:lpstr>
      <vt:lpstr>Strategies for Reading</vt:lpstr>
      <vt:lpstr>Close Reading defined</vt:lpstr>
      <vt:lpstr>Why is Close Reading so important?</vt:lpstr>
      <vt:lpstr>A Close Reading session has four parts  (occur roughly in this order but will overlap).</vt:lpstr>
      <vt:lpstr>Part 1: Layered Reading </vt:lpstr>
      <vt:lpstr>Part 2: Using Text-Dependent Questions to Establish Meaning</vt:lpstr>
      <vt:lpstr>Part 2: Sentence and Line-Level Questions to Establish Meaning</vt:lpstr>
      <vt:lpstr>Part 2: Paragraph and Stanza-Level Questions to Establish Meaning</vt:lpstr>
      <vt:lpstr>Part 3: Word and Phrase-Level Questions to Analyse Meaning</vt:lpstr>
      <vt:lpstr>Part 3: Line and Sentence-Level Questions to Analyse Meanings</vt:lpstr>
      <vt:lpstr>Part 4: Process Insights into Writing </vt:lpstr>
      <vt:lpstr>PowerPoint Presentation</vt:lpstr>
      <vt:lpstr>PowerPoint Presentation</vt:lpstr>
      <vt:lpstr>Reading support at  Lyng Hall School</vt:lpstr>
      <vt:lpstr>PowerPoint Presentation</vt:lpstr>
      <vt:lpstr>PowerPoint Presentation</vt:lpstr>
      <vt:lpstr>PowerPoint Presentation</vt:lpstr>
      <vt:lpstr>Students complete a reading test</vt:lpstr>
      <vt:lpstr>The test sets out a path for the student</vt:lpstr>
      <vt:lpstr>Teacher, student, parent/carer can track progress</vt:lpstr>
      <vt:lpstr>PowerPoint Presentation</vt:lpstr>
      <vt:lpstr>PowerPoint Presentation</vt:lpstr>
      <vt:lpstr>PowerPoint Presentation</vt:lpstr>
      <vt:lpstr>PowerPoint Presentation</vt:lpstr>
      <vt:lpstr>What can I do to support my child with their reading?</vt:lpstr>
      <vt:lpstr>Precision teaching</vt:lpstr>
      <vt:lpstr>Reading the results sheet</vt:lpstr>
      <vt:lpstr>How do I work on these specific areas?</vt:lpstr>
      <vt:lpstr>PowerPoint Presentation</vt:lpstr>
      <vt:lpstr>PowerPoint Presentation</vt:lpstr>
      <vt:lpstr>PowerPoint Presentation</vt:lpstr>
      <vt:lpstr>Letter Box Club</vt:lpstr>
      <vt:lpstr>Letter Box Parcels include: </vt:lpstr>
      <vt:lpstr>Letter Box Website and other resources </vt:lpstr>
      <vt:lpstr> Foster Carers Library Card &gt; No fines &gt; Loan 25 books as a family See Virtual School web</vt:lpstr>
      <vt:lpstr> Weblinks to books for teenagers with a low Reading Age:  https://www.badgerlearning.co.uk/struggling-and-reluctant-reader-books.html  https://www.pearsonschoolsandfecolleges.co.uk/secondary/EnglishAndMedia/LearningSupport/RapidPlus/RapidPlus.aspx</vt:lpstr>
      <vt:lpstr>Any Questions</vt:lpstr>
      <vt:lpstr>Virtual School contact details</vt:lpstr>
      <vt:lpstr>And finally ….</vt:lpstr>
    </vt:vector>
  </TitlesOfParts>
  <Company>Coventry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KS3 Progress Group</dc:title>
  <dc:creator>Collins, Maria (MGSS)</dc:creator>
  <cp:lastModifiedBy>Collins, Maria</cp:lastModifiedBy>
  <cp:revision>56</cp:revision>
  <cp:lastPrinted>2018-09-13T11:48:36Z</cp:lastPrinted>
  <dcterms:created xsi:type="dcterms:W3CDTF">2018-01-25T16:27:23Z</dcterms:created>
  <dcterms:modified xsi:type="dcterms:W3CDTF">2020-11-08T11:37:13Z</dcterms:modified>
</cp:coreProperties>
</file>