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86" r:id="rId5"/>
    <p:sldId id="297" r:id="rId6"/>
    <p:sldId id="305" r:id="rId7"/>
    <p:sldId id="299" r:id="rId8"/>
    <p:sldId id="301" r:id="rId9"/>
    <p:sldId id="308" r:id="rId10"/>
    <p:sldId id="306" r:id="rId11"/>
    <p:sldId id="281" r:id="rId12"/>
    <p:sldId id="296" r:id="rId13"/>
    <p:sldId id="269" r:id="rId14"/>
    <p:sldId id="282" r:id="rId15"/>
    <p:sldId id="292" r:id="rId16"/>
    <p:sldId id="293" r:id="rId17"/>
    <p:sldId id="294"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en, Kristi" initials="LK" lastIdx="2" clrIdx="0">
    <p:extLst>
      <p:ext uri="{19B8F6BF-5375-455C-9EA6-DF929625EA0E}">
        <p15:presenceInfo xmlns:p15="http://schemas.microsoft.com/office/powerpoint/2012/main" userId="S::cvkla080@coventry.gov.uk::2eb84f46-43bb-4029-bf9a-5606d1400cdf" providerId="AD"/>
      </p:ext>
    </p:extLst>
  </p:cmAuthor>
  <p:cmAuthor id="2" name="Mann, Jaspal" initials="MJ" lastIdx="1" clrIdx="1">
    <p:extLst>
      <p:ext uri="{19B8F6BF-5375-455C-9EA6-DF929625EA0E}">
        <p15:presenceInfo xmlns:p15="http://schemas.microsoft.com/office/powerpoint/2012/main" userId="S::cvjma120@coventry.gov.uk::bb541bd0-b783-4cbf-b0e1-1ad06357f310" providerId="AD"/>
      </p:ext>
    </p:extLst>
  </p:cmAuthor>
  <p:cmAuthor id="3" name="Lam, Si Chun" initials="LC" lastIdx="2" clrIdx="2">
    <p:extLst>
      <p:ext uri="{19B8F6BF-5375-455C-9EA6-DF929625EA0E}">
        <p15:presenceInfo xmlns:p15="http://schemas.microsoft.com/office/powerpoint/2012/main" userId="S::cvsla230@coventry.gov.uk::09284ec2-26ca-457a-aaf5-a1fc36da1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E94E1B"/>
    <a:srgbClr val="7FCCE0"/>
    <a:srgbClr val="95C11F"/>
    <a:srgbClr val="E4157E"/>
    <a:srgbClr val="0092A5"/>
    <a:srgbClr val="4362A7"/>
    <a:srgbClr val="E5006F"/>
    <a:srgbClr val="E6E6E6"/>
    <a:srgbClr val="FFCD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F49FA8-4C67-4070-A8B9-FC9C24E4B4B4}" v="13" dt="2020-11-13T10:32:52.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83" autoAdjust="0"/>
    <p:restoredTop sz="95220" autoAdjust="0"/>
  </p:normalViewPr>
  <p:slideViewPr>
    <p:cSldViewPr snapToGrid="0">
      <p:cViewPr varScale="1">
        <p:scale>
          <a:sx n="76" d="100"/>
          <a:sy n="76" d="100"/>
        </p:scale>
        <p:origin x="120" y="306"/>
      </p:cViewPr>
      <p:guideLst/>
    </p:cSldViewPr>
  </p:slideViewPr>
  <p:notesTextViewPr>
    <p:cViewPr>
      <p:scale>
        <a:sx n="1" d="1"/>
        <a:sy n="1" d="1"/>
      </p:scale>
      <p:origin x="0" y="0"/>
    </p:cViewPr>
  </p:notesTextViewPr>
  <p:sorterViewPr>
    <p:cViewPr>
      <p:scale>
        <a:sx n="100" d="100"/>
        <a:sy n="100" d="100"/>
      </p:scale>
      <p:origin x="0" y="-688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5E34D-A1E5-4E36-91F2-457FEF19D1B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3D547EE2-6DD7-424A-B5C6-BDAB6BBA283B}">
      <dgm:prSet phldrT="[Text]" custT="1"/>
      <dgm:spPr>
        <a:solidFill>
          <a:srgbClr val="FFCD1C"/>
        </a:solidFill>
      </dgm:spPr>
      <dgm:t>
        <a:bodyPr/>
        <a:lstStyle/>
        <a:p>
          <a:r>
            <a:rPr lang="en-GB" sz="1900" dirty="0">
              <a:solidFill>
                <a:schemeClr val="tx1"/>
              </a:solidFill>
            </a:rPr>
            <a:t>Why does wellbeing matter?</a:t>
          </a:r>
        </a:p>
      </dgm:t>
    </dgm:pt>
    <dgm:pt modelId="{A9315315-8A70-4A00-B6E9-E78C5F5F3D87}" type="parTrans" cxnId="{9488F602-FE75-47CE-9F94-E30417C81B1C}">
      <dgm:prSet/>
      <dgm:spPr/>
      <dgm:t>
        <a:bodyPr/>
        <a:lstStyle/>
        <a:p>
          <a:endParaRPr lang="en-GB"/>
        </a:p>
      </dgm:t>
    </dgm:pt>
    <dgm:pt modelId="{6968CCBC-B74D-48D2-8EAF-8F26A9175D5B}" type="sibTrans" cxnId="{9488F602-FE75-47CE-9F94-E30417C81B1C}">
      <dgm:prSet/>
      <dgm:spPr/>
      <dgm:t>
        <a:bodyPr/>
        <a:lstStyle/>
        <a:p>
          <a:endParaRPr lang="en-GB"/>
        </a:p>
      </dgm:t>
    </dgm:pt>
    <dgm:pt modelId="{F953FA3A-21A9-47A7-A951-A4864FA6B0C0}">
      <dgm:prSet phldrT="[Text]"/>
      <dgm:spPr>
        <a:solidFill>
          <a:srgbClr val="7FCCE0"/>
        </a:solidFill>
      </dgm:spPr>
      <dgm:t>
        <a:bodyPr/>
        <a:lstStyle/>
        <a:p>
          <a:r>
            <a:rPr lang="en-GB" dirty="0">
              <a:solidFill>
                <a:schemeClr val="tx1"/>
              </a:solidFill>
            </a:rPr>
            <a:t>How do we measure wellbeing?</a:t>
          </a:r>
        </a:p>
      </dgm:t>
    </dgm:pt>
    <dgm:pt modelId="{97F7F3E3-4317-4DE0-9DB2-5559D5A32439}" type="parTrans" cxnId="{93097BC2-3058-4B0D-BA81-634188F562D2}">
      <dgm:prSet/>
      <dgm:spPr/>
      <dgm:t>
        <a:bodyPr/>
        <a:lstStyle/>
        <a:p>
          <a:endParaRPr lang="en-GB"/>
        </a:p>
      </dgm:t>
    </dgm:pt>
    <dgm:pt modelId="{4C40CE87-08AD-4610-A9D9-ACD4491A1E89}" type="sibTrans" cxnId="{93097BC2-3058-4B0D-BA81-634188F562D2}">
      <dgm:prSet/>
      <dgm:spPr/>
      <dgm:t>
        <a:bodyPr/>
        <a:lstStyle/>
        <a:p>
          <a:endParaRPr lang="en-GB"/>
        </a:p>
      </dgm:t>
    </dgm:pt>
    <dgm:pt modelId="{A286876D-8A80-46AD-B4DD-EFE0A305CF13}">
      <dgm:prSet phldrT="[Text]"/>
      <dgm:spPr>
        <a:solidFill>
          <a:srgbClr val="0092A5"/>
        </a:solidFill>
      </dgm:spPr>
      <dgm:t>
        <a:bodyPr/>
        <a:lstStyle/>
        <a:p>
          <a:r>
            <a:rPr lang="en-GB" dirty="0"/>
            <a:t>What can we, as individuals, do to improve our wellbeing?</a:t>
          </a:r>
        </a:p>
      </dgm:t>
    </dgm:pt>
    <dgm:pt modelId="{1DC5E598-BEA9-43F6-A38E-DB799F1EC540}" type="parTrans" cxnId="{01958F75-6AB2-4EE1-8FFB-306CE4BBA581}">
      <dgm:prSet/>
      <dgm:spPr/>
      <dgm:t>
        <a:bodyPr/>
        <a:lstStyle/>
        <a:p>
          <a:endParaRPr lang="en-GB"/>
        </a:p>
      </dgm:t>
    </dgm:pt>
    <dgm:pt modelId="{1B7C53F1-08E3-4D96-A3EC-365746481C60}" type="sibTrans" cxnId="{01958F75-6AB2-4EE1-8FFB-306CE4BBA581}">
      <dgm:prSet/>
      <dgm:spPr/>
      <dgm:t>
        <a:bodyPr/>
        <a:lstStyle/>
        <a:p>
          <a:endParaRPr lang="en-GB"/>
        </a:p>
      </dgm:t>
    </dgm:pt>
    <dgm:pt modelId="{1D909176-F995-4019-B55D-2DBA04E29E92}">
      <dgm:prSet phldrT="[Text]"/>
      <dgm:spPr>
        <a:solidFill>
          <a:srgbClr val="E94E1B"/>
        </a:solidFill>
      </dgm:spPr>
      <dgm:t>
        <a:bodyPr/>
        <a:lstStyle/>
        <a:p>
          <a:r>
            <a:rPr lang="en-GB" dirty="0"/>
            <a:t>What did we, as organisations and as a system, learn about Coventry’s approach to improving wellbeing?</a:t>
          </a:r>
        </a:p>
      </dgm:t>
    </dgm:pt>
    <dgm:pt modelId="{B120D58B-B675-490D-81F7-FCDFB4F0C386}" type="parTrans" cxnId="{86BA64DD-3B0B-40EF-BAD5-31403DBC55F0}">
      <dgm:prSet/>
      <dgm:spPr/>
      <dgm:t>
        <a:bodyPr/>
        <a:lstStyle/>
        <a:p>
          <a:endParaRPr lang="en-GB"/>
        </a:p>
      </dgm:t>
    </dgm:pt>
    <dgm:pt modelId="{4FD0DC93-0C9F-47E2-BD97-6232092F3E79}" type="sibTrans" cxnId="{86BA64DD-3B0B-40EF-BAD5-31403DBC55F0}">
      <dgm:prSet/>
      <dgm:spPr/>
      <dgm:t>
        <a:bodyPr/>
        <a:lstStyle/>
        <a:p>
          <a:endParaRPr lang="en-GB"/>
        </a:p>
      </dgm:t>
    </dgm:pt>
    <dgm:pt modelId="{AA674C60-7B19-427D-AEE2-668438A59E3C}">
      <dgm:prSet phldrT="[Text]"/>
      <dgm:spPr>
        <a:solidFill>
          <a:srgbClr val="E4157E"/>
        </a:solidFill>
      </dgm:spPr>
      <dgm:t>
        <a:bodyPr/>
        <a:lstStyle/>
        <a:p>
          <a:r>
            <a:rPr lang="en-GB" dirty="0"/>
            <a:t>What can we, as organisations and as a system, do to improve our residents’ wellbeing during COVID-19?</a:t>
          </a:r>
        </a:p>
      </dgm:t>
    </dgm:pt>
    <dgm:pt modelId="{E85C0F72-E0FA-43D1-8019-3922C2B15CBB}" type="parTrans" cxnId="{0A44D651-208E-43E1-8BAE-F3AEF240D5CB}">
      <dgm:prSet/>
      <dgm:spPr/>
      <dgm:t>
        <a:bodyPr/>
        <a:lstStyle/>
        <a:p>
          <a:endParaRPr lang="en-GB"/>
        </a:p>
      </dgm:t>
    </dgm:pt>
    <dgm:pt modelId="{7466BF7C-7076-4190-8A58-8C8F96A80035}" type="sibTrans" cxnId="{0A44D651-208E-43E1-8BAE-F3AEF240D5CB}">
      <dgm:prSet/>
      <dgm:spPr/>
      <dgm:t>
        <a:bodyPr/>
        <a:lstStyle/>
        <a:p>
          <a:endParaRPr lang="en-GB"/>
        </a:p>
      </dgm:t>
    </dgm:pt>
    <dgm:pt modelId="{1CD6C765-1730-4E40-A4BE-9FD45C39151B}">
      <dgm:prSet phldrT="[Text]"/>
      <dgm:spPr>
        <a:solidFill>
          <a:srgbClr val="95C11F"/>
        </a:solidFill>
      </dgm:spPr>
      <dgm:t>
        <a:bodyPr/>
        <a:lstStyle/>
        <a:p>
          <a:r>
            <a:rPr lang="en-GB" dirty="0">
              <a:solidFill>
                <a:schemeClr val="tx1"/>
              </a:solidFill>
            </a:rPr>
            <a:t>Progress on 2019 recommendations</a:t>
          </a:r>
        </a:p>
      </dgm:t>
    </dgm:pt>
    <dgm:pt modelId="{E22A7050-EB4C-43EE-B82B-B9C2B3F743CC}" type="parTrans" cxnId="{9ADEE2FF-CC6B-4857-8879-7159A504F75F}">
      <dgm:prSet/>
      <dgm:spPr/>
      <dgm:t>
        <a:bodyPr/>
        <a:lstStyle/>
        <a:p>
          <a:endParaRPr lang="en-GB"/>
        </a:p>
      </dgm:t>
    </dgm:pt>
    <dgm:pt modelId="{BB136DBA-A6D8-4FF4-B2E5-72ACDE0D43CA}" type="sibTrans" cxnId="{9ADEE2FF-CC6B-4857-8879-7159A504F75F}">
      <dgm:prSet/>
      <dgm:spPr/>
      <dgm:t>
        <a:bodyPr/>
        <a:lstStyle/>
        <a:p>
          <a:endParaRPr lang="en-GB"/>
        </a:p>
      </dgm:t>
    </dgm:pt>
    <dgm:pt modelId="{33676D65-EC2F-4DA6-B8E3-9AA0BD3E726C}" type="pres">
      <dgm:prSet presAssocID="{C935E34D-A1E5-4E36-91F2-457FEF19D1B6}" presName="Name0" presStyleCnt="0">
        <dgm:presLayoutVars>
          <dgm:chMax val="7"/>
          <dgm:chPref val="7"/>
          <dgm:dir/>
        </dgm:presLayoutVars>
      </dgm:prSet>
      <dgm:spPr/>
    </dgm:pt>
    <dgm:pt modelId="{02280E5E-B94F-400C-8235-0D1353AF2C44}" type="pres">
      <dgm:prSet presAssocID="{C935E34D-A1E5-4E36-91F2-457FEF19D1B6}" presName="Name1" presStyleCnt="0"/>
      <dgm:spPr/>
    </dgm:pt>
    <dgm:pt modelId="{7E01B2F0-9522-4428-93CE-942264EE4F9A}" type="pres">
      <dgm:prSet presAssocID="{C935E34D-A1E5-4E36-91F2-457FEF19D1B6}" presName="cycle" presStyleCnt="0"/>
      <dgm:spPr/>
    </dgm:pt>
    <dgm:pt modelId="{7D626118-EE24-4B8F-808B-6DC11869EA89}" type="pres">
      <dgm:prSet presAssocID="{C935E34D-A1E5-4E36-91F2-457FEF19D1B6}" presName="srcNode" presStyleLbl="node1" presStyleIdx="0" presStyleCnt="6"/>
      <dgm:spPr/>
    </dgm:pt>
    <dgm:pt modelId="{0C2988A9-E37C-4573-976A-49D74B2AB078}" type="pres">
      <dgm:prSet presAssocID="{C935E34D-A1E5-4E36-91F2-457FEF19D1B6}" presName="conn" presStyleLbl="parChTrans1D2" presStyleIdx="0" presStyleCnt="1"/>
      <dgm:spPr/>
    </dgm:pt>
    <dgm:pt modelId="{961154EF-350A-43A5-A272-8FF99A936104}" type="pres">
      <dgm:prSet presAssocID="{C935E34D-A1E5-4E36-91F2-457FEF19D1B6}" presName="extraNode" presStyleLbl="node1" presStyleIdx="0" presStyleCnt="6"/>
      <dgm:spPr/>
    </dgm:pt>
    <dgm:pt modelId="{1D5B9E44-7F2B-4BA5-83C4-DEA4C9720965}" type="pres">
      <dgm:prSet presAssocID="{C935E34D-A1E5-4E36-91F2-457FEF19D1B6}" presName="dstNode" presStyleLbl="node1" presStyleIdx="0" presStyleCnt="6"/>
      <dgm:spPr/>
    </dgm:pt>
    <dgm:pt modelId="{03F02A34-233C-418E-865F-9B9F8BFA9CAE}" type="pres">
      <dgm:prSet presAssocID="{3D547EE2-6DD7-424A-B5C6-BDAB6BBA283B}" presName="text_1" presStyleLbl="node1" presStyleIdx="0" presStyleCnt="6">
        <dgm:presLayoutVars>
          <dgm:bulletEnabled val="1"/>
        </dgm:presLayoutVars>
      </dgm:prSet>
      <dgm:spPr/>
    </dgm:pt>
    <dgm:pt modelId="{75A57E20-C0AF-41DC-8760-2B9768A8F800}" type="pres">
      <dgm:prSet presAssocID="{3D547EE2-6DD7-424A-B5C6-BDAB6BBA283B}" presName="accent_1" presStyleCnt="0"/>
      <dgm:spPr/>
    </dgm:pt>
    <dgm:pt modelId="{3AC0BA8C-6D0B-4C3B-8904-06D185100CEC}" type="pres">
      <dgm:prSet presAssocID="{3D547EE2-6DD7-424A-B5C6-BDAB6BBA283B}" presName="accentRepeatNode" presStyleLbl="solidFgAcc1" presStyleIdx="0" presStyleCnt="6"/>
      <dgm:spPr/>
    </dgm:pt>
    <dgm:pt modelId="{15BD783C-929F-4E0C-A26F-74D919861B07}" type="pres">
      <dgm:prSet presAssocID="{F953FA3A-21A9-47A7-A951-A4864FA6B0C0}" presName="text_2" presStyleLbl="node1" presStyleIdx="1" presStyleCnt="6">
        <dgm:presLayoutVars>
          <dgm:bulletEnabled val="1"/>
        </dgm:presLayoutVars>
      </dgm:prSet>
      <dgm:spPr/>
    </dgm:pt>
    <dgm:pt modelId="{0BC62A7A-98EC-4848-8FE2-0D463D7752CA}" type="pres">
      <dgm:prSet presAssocID="{F953FA3A-21A9-47A7-A951-A4864FA6B0C0}" presName="accent_2" presStyleCnt="0"/>
      <dgm:spPr/>
    </dgm:pt>
    <dgm:pt modelId="{77A3D918-804E-420F-ADCE-52C8A582505E}" type="pres">
      <dgm:prSet presAssocID="{F953FA3A-21A9-47A7-A951-A4864FA6B0C0}" presName="accentRepeatNode" presStyleLbl="solidFgAcc1" presStyleIdx="1" presStyleCnt="6"/>
      <dgm:spPr/>
    </dgm:pt>
    <dgm:pt modelId="{A957D976-3F26-469B-A92A-87C2A436C709}" type="pres">
      <dgm:prSet presAssocID="{A286876D-8A80-46AD-B4DD-EFE0A305CF13}" presName="text_3" presStyleLbl="node1" presStyleIdx="2" presStyleCnt="6">
        <dgm:presLayoutVars>
          <dgm:bulletEnabled val="1"/>
        </dgm:presLayoutVars>
      </dgm:prSet>
      <dgm:spPr/>
    </dgm:pt>
    <dgm:pt modelId="{CC009C67-0404-400E-8F13-76D21DC15EE0}" type="pres">
      <dgm:prSet presAssocID="{A286876D-8A80-46AD-B4DD-EFE0A305CF13}" presName="accent_3" presStyleCnt="0"/>
      <dgm:spPr/>
    </dgm:pt>
    <dgm:pt modelId="{7CCDEFF2-3888-4267-91AA-7B22DA01B03B}" type="pres">
      <dgm:prSet presAssocID="{A286876D-8A80-46AD-B4DD-EFE0A305CF13}" presName="accentRepeatNode" presStyleLbl="solidFgAcc1" presStyleIdx="2" presStyleCnt="6"/>
      <dgm:spPr/>
    </dgm:pt>
    <dgm:pt modelId="{1BD9496D-26E7-4732-9DE0-E7A81F64CFF0}" type="pres">
      <dgm:prSet presAssocID="{1D909176-F995-4019-B55D-2DBA04E29E92}" presName="text_4" presStyleLbl="node1" presStyleIdx="3" presStyleCnt="6">
        <dgm:presLayoutVars>
          <dgm:bulletEnabled val="1"/>
        </dgm:presLayoutVars>
      </dgm:prSet>
      <dgm:spPr/>
    </dgm:pt>
    <dgm:pt modelId="{7BC3C10F-D66C-44BB-A67D-C3A1FD963084}" type="pres">
      <dgm:prSet presAssocID="{1D909176-F995-4019-B55D-2DBA04E29E92}" presName="accent_4" presStyleCnt="0"/>
      <dgm:spPr/>
    </dgm:pt>
    <dgm:pt modelId="{9C7696F5-CA2E-4B6E-A4A0-EE29EC46870A}" type="pres">
      <dgm:prSet presAssocID="{1D909176-F995-4019-B55D-2DBA04E29E92}" presName="accentRepeatNode" presStyleLbl="solidFgAcc1" presStyleIdx="3" presStyleCnt="6"/>
      <dgm:spPr/>
    </dgm:pt>
    <dgm:pt modelId="{D827E053-6E8F-4D12-830E-8D793842AC50}" type="pres">
      <dgm:prSet presAssocID="{AA674C60-7B19-427D-AEE2-668438A59E3C}" presName="text_5" presStyleLbl="node1" presStyleIdx="4" presStyleCnt="6">
        <dgm:presLayoutVars>
          <dgm:bulletEnabled val="1"/>
        </dgm:presLayoutVars>
      </dgm:prSet>
      <dgm:spPr/>
    </dgm:pt>
    <dgm:pt modelId="{F2C41202-D17E-4601-944D-AF273CA3BA36}" type="pres">
      <dgm:prSet presAssocID="{AA674C60-7B19-427D-AEE2-668438A59E3C}" presName="accent_5" presStyleCnt="0"/>
      <dgm:spPr/>
    </dgm:pt>
    <dgm:pt modelId="{BF90A599-9D15-4AEA-B266-1CFF8E0C7D59}" type="pres">
      <dgm:prSet presAssocID="{AA674C60-7B19-427D-AEE2-668438A59E3C}" presName="accentRepeatNode" presStyleLbl="solidFgAcc1" presStyleIdx="4" presStyleCnt="6"/>
      <dgm:spPr/>
    </dgm:pt>
    <dgm:pt modelId="{36115339-F5AB-40D1-83D9-542A4A3D7EBF}" type="pres">
      <dgm:prSet presAssocID="{1CD6C765-1730-4E40-A4BE-9FD45C39151B}" presName="text_6" presStyleLbl="node1" presStyleIdx="5" presStyleCnt="6">
        <dgm:presLayoutVars>
          <dgm:bulletEnabled val="1"/>
        </dgm:presLayoutVars>
      </dgm:prSet>
      <dgm:spPr/>
    </dgm:pt>
    <dgm:pt modelId="{5B734297-0D05-42D3-BA5E-8392FC772D52}" type="pres">
      <dgm:prSet presAssocID="{1CD6C765-1730-4E40-A4BE-9FD45C39151B}" presName="accent_6" presStyleCnt="0"/>
      <dgm:spPr/>
    </dgm:pt>
    <dgm:pt modelId="{7CE0E64E-4E38-485E-B776-41A01BA7345E}" type="pres">
      <dgm:prSet presAssocID="{1CD6C765-1730-4E40-A4BE-9FD45C39151B}" presName="accentRepeatNode" presStyleLbl="solidFgAcc1" presStyleIdx="5" presStyleCnt="6"/>
      <dgm:spPr/>
    </dgm:pt>
  </dgm:ptLst>
  <dgm:cxnLst>
    <dgm:cxn modelId="{9488F602-FE75-47CE-9F94-E30417C81B1C}" srcId="{C935E34D-A1E5-4E36-91F2-457FEF19D1B6}" destId="{3D547EE2-6DD7-424A-B5C6-BDAB6BBA283B}" srcOrd="0" destOrd="0" parTransId="{A9315315-8A70-4A00-B6E9-E78C5F5F3D87}" sibTransId="{6968CCBC-B74D-48D2-8EAF-8F26A9175D5B}"/>
    <dgm:cxn modelId="{6C7D7C24-E3E6-4135-B5C9-9932D6FA5F3C}" type="presOf" srcId="{AA674C60-7B19-427D-AEE2-668438A59E3C}" destId="{D827E053-6E8F-4D12-830E-8D793842AC50}" srcOrd="0" destOrd="0" presId="urn:microsoft.com/office/officeart/2008/layout/VerticalCurvedList"/>
    <dgm:cxn modelId="{BB29C22C-E42D-4A0B-B015-5B3C64C1D3B5}" type="presOf" srcId="{1CD6C765-1730-4E40-A4BE-9FD45C39151B}" destId="{36115339-F5AB-40D1-83D9-542A4A3D7EBF}" srcOrd="0" destOrd="0" presId="urn:microsoft.com/office/officeart/2008/layout/VerticalCurvedList"/>
    <dgm:cxn modelId="{0A44D651-208E-43E1-8BAE-F3AEF240D5CB}" srcId="{C935E34D-A1E5-4E36-91F2-457FEF19D1B6}" destId="{AA674C60-7B19-427D-AEE2-668438A59E3C}" srcOrd="4" destOrd="0" parTransId="{E85C0F72-E0FA-43D1-8019-3922C2B15CBB}" sibTransId="{7466BF7C-7076-4190-8A58-8C8F96A80035}"/>
    <dgm:cxn modelId="{3A70F472-94F7-468F-A905-C9F10F43A32D}" type="presOf" srcId="{1D909176-F995-4019-B55D-2DBA04E29E92}" destId="{1BD9496D-26E7-4732-9DE0-E7A81F64CFF0}" srcOrd="0" destOrd="0" presId="urn:microsoft.com/office/officeart/2008/layout/VerticalCurvedList"/>
    <dgm:cxn modelId="{01958F75-6AB2-4EE1-8FFB-306CE4BBA581}" srcId="{C935E34D-A1E5-4E36-91F2-457FEF19D1B6}" destId="{A286876D-8A80-46AD-B4DD-EFE0A305CF13}" srcOrd="2" destOrd="0" parTransId="{1DC5E598-BEA9-43F6-A38E-DB799F1EC540}" sibTransId="{1B7C53F1-08E3-4D96-A3EC-365746481C60}"/>
    <dgm:cxn modelId="{C5BD8679-D150-4DC4-879F-48BE90E2BF34}" type="presOf" srcId="{A286876D-8A80-46AD-B4DD-EFE0A305CF13}" destId="{A957D976-3F26-469B-A92A-87C2A436C709}" srcOrd="0" destOrd="0" presId="urn:microsoft.com/office/officeart/2008/layout/VerticalCurvedList"/>
    <dgm:cxn modelId="{3899C882-E12D-481B-BAB8-8907712097A4}" type="presOf" srcId="{C935E34D-A1E5-4E36-91F2-457FEF19D1B6}" destId="{33676D65-EC2F-4DA6-B8E3-9AA0BD3E726C}" srcOrd="0" destOrd="0" presId="urn:microsoft.com/office/officeart/2008/layout/VerticalCurvedList"/>
    <dgm:cxn modelId="{93097BC2-3058-4B0D-BA81-634188F562D2}" srcId="{C935E34D-A1E5-4E36-91F2-457FEF19D1B6}" destId="{F953FA3A-21A9-47A7-A951-A4864FA6B0C0}" srcOrd="1" destOrd="0" parTransId="{97F7F3E3-4317-4DE0-9DB2-5559D5A32439}" sibTransId="{4C40CE87-08AD-4610-A9D9-ACD4491A1E89}"/>
    <dgm:cxn modelId="{9F4D26DD-62EC-4FB9-80D1-32081B55EE42}" type="presOf" srcId="{F953FA3A-21A9-47A7-A951-A4864FA6B0C0}" destId="{15BD783C-929F-4E0C-A26F-74D919861B07}" srcOrd="0" destOrd="0" presId="urn:microsoft.com/office/officeart/2008/layout/VerticalCurvedList"/>
    <dgm:cxn modelId="{86BA64DD-3B0B-40EF-BAD5-31403DBC55F0}" srcId="{C935E34D-A1E5-4E36-91F2-457FEF19D1B6}" destId="{1D909176-F995-4019-B55D-2DBA04E29E92}" srcOrd="3" destOrd="0" parTransId="{B120D58B-B675-490D-81F7-FCDFB4F0C386}" sibTransId="{4FD0DC93-0C9F-47E2-BD97-6232092F3E79}"/>
    <dgm:cxn modelId="{B1EEB1E9-A4E5-4F85-9416-4620B516222E}" type="presOf" srcId="{6968CCBC-B74D-48D2-8EAF-8F26A9175D5B}" destId="{0C2988A9-E37C-4573-976A-49D74B2AB078}" srcOrd="0" destOrd="0" presId="urn:microsoft.com/office/officeart/2008/layout/VerticalCurvedList"/>
    <dgm:cxn modelId="{23A667F7-E67E-4247-AC33-DE97BA25F745}" type="presOf" srcId="{3D547EE2-6DD7-424A-B5C6-BDAB6BBA283B}" destId="{03F02A34-233C-418E-865F-9B9F8BFA9CAE}" srcOrd="0" destOrd="0" presId="urn:microsoft.com/office/officeart/2008/layout/VerticalCurvedList"/>
    <dgm:cxn modelId="{9ADEE2FF-CC6B-4857-8879-7159A504F75F}" srcId="{C935E34D-A1E5-4E36-91F2-457FEF19D1B6}" destId="{1CD6C765-1730-4E40-A4BE-9FD45C39151B}" srcOrd="5" destOrd="0" parTransId="{E22A7050-EB4C-43EE-B82B-B9C2B3F743CC}" sibTransId="{BB136DBA-A6D8-4FF4-B2E5-72ACDE0D43CA}"/>
    <dgm:cxn modelId="{FBF5E301-B415-4577-95F2-4BBC4B8673AD}" type="presParOf" srcId="{33676D65-EC2F-4DA6-B8E3-9AA0BD3E726C}" destId="{02280E5E-B94F-400C-8235-0D1353AF2C44}" srcOrd="0" destOrd="0" presId="urn:microsoft.com/office/officeart/2008/layout/VerticalCurvedList"/>
    <dgm:cxn modelId="{1E726233-53A0-4830-B818-24F66FD107F9}" type="presParOf" srcId="{02280E5E-B94F-400C-8235-0D1353AF2C44}" destId="{7E01B2F0-9522-4428-93CE-942264EE4F9A}" srcOrd="0" destOrd="0" presId="urn:microsoft.com/office/officeart/2008/layout/VerticalCurvedList"/>
    <dgm:cxn modelId="{ACCE5396-EB4F-4965-B302-8E8A60A58101}" type="presParOf" srcId="{7E01B2F0-9522-4428-93CE-942264EE4F9A}" destId="{7D626118-EE24-4B8F-808B-6DC11869EA89}" srcOrd="0" destOrd="0" presId="urn:microsoft.com/office/officeart/2008/layout/VerticalCurvedList"/>
    <dgm:cxn modelId="{A39547C3-F3D3-4075-8DF1-92471D5EF39A}" type="presParOf" srcId="{7E01B2F0-9522-4428-93CE-942264EE4F9A}" destId="{0C2988A9-E37C-4573-976A-49D74B2AB078}" srcOrd="1" destOrd="0" presId="urn:microsoft.com/office/officeart/2008/layout/VerticalCurvedList"/>
    <dgm:cxn modelId="{99BBB545-539B-425C-9000-0D047E02DA53}" type="presParOf" srcId="{7E01B2F0-9522-4428-93CE-942264EE4F9A}" destId="{961154EF-350A-43A5-A272-8FF99A936104}" srcOrd="2" destOrd="0" presId="urn:microsoft.com/office/officeart/2008/layout/VerticalCurvedList"/>
    <dgm:cxn modelId="{2F431F48-240E-4911-83BD-F3379BAD249F}" type="presParOf" srcId="{7E01B2F0-9522-4428-93CE-942264EE4F9A}" destId="{1D5B9E44-7F2B-4BA5-83C4-DEA4C9720965}" srcOrd="3" destOrd="0" presId="urn:microsoft.com/office/officeart/2008/layout/VerticalCurvedList"/>
    <dgm:cxn modelId="{AA9F4405-6E07-44E3-9BF4-B914EA72690E}" type="presParOf" srcId="{02280E5E-B94F-400C-8235-0D1353AF2C44}" destId="{03F02A34-233C-418E-865F-9B9F8BFA9CAE}" srcOrd="1" destOrd="0" presId="urn:microsoft.com/office/officeart/2008/layout/VerticalCurvedList"/>
    <dgm:cxn modelId="{C8E62BF3-3751-49DC-ADE1-88249D85466B}" type="presParOf" srcId="{02280E5E-B94F-400C-8235-0D1353AF2C44}" destId="{75A57E20-C0AF-41DC-8760-2B9768A8F800}" srcOrd="2" destOrd="0" presId="urn:microsoft.com/office/officeart/2008/layout/VerticalCurvedList"/>
    <dgm:cxn modelId="{94663216-07C1-486D-A782-8C58C7D8938D}" type="presParOf" srcId="{75A57E20-C0AF-41DC-8760-2B9768A8F800}" destId="{3AC0BA8C-6D0B-4C3B-8904-06D185100CEC}" srcOrd="0" destOrd="0" presId="urn:microsoft.com/office/officeart/2008/layout/VerticalCurvedList"/>
    <dgm:cxn modelId="{15E41BC7-4600-4215-B8C7-92C744F69547}" type="presParOf" srcId="{02280E5E-B94F-400C-8235-0D1353AF2C44}" destId="{15BD783C-929F-4E0C-A26F-74D919861B07}" srcOrd="3" destOrd="0" presId="urn:microsoft.com/office/officeart/2008/layout/VerticalCurvedList"/>
    <dgm:cxn modelId="{FD47F1D6-A8F8-4870-868B-8EEA3C7AFE29}" type="presParOf" srcId="{02280E5E-B94F-400C-8235-0D1353AF2C44}" destId="{0BC62A7A-98EC-4848-8FE2-0D463D7752CA}" srcOrd="4" destOrd="0" presId="urn:microsoft.com/office/officeart/2008/layout/VerticalCurvedList"/>
    <dgm:cxn modelId="{F107E992-C351-4C07-A86B-79F47CAEBF78}" type="presParOf" srcId="{0BC62A7A-98EC-4848-8FE2-0D463D7752CA}" destId="{77A3D918-804E-420F-ADCE-52C8A582505E}" srcOrd="0" destOrd="0" presId="urn:microsoft.com/office/officeart/2008/layout/VerticalCurvedList"/>
    <dgm:cxn modelId="{01B28ACC-3E46-4963-8CBB-41D61DCE0F40}" type="presParOf" srcId="{02280E5E-B94F-400C-8235-0D1353AF2C44}" destId="{A957D976-3F26-469B-A92A-87C2A436C709}" srcOrd="5" destOrd="0" presId="urn:microsoft.com/office/officeart/2008/layout/VerticalCurvedList"/>
    <dgm:cxn modelId="{DB5F6E7E-268E-4D43-8960-CCC0D62C018E}" type="presParOf" srcId="{02280E5E-B94F-400C-8235-0D1353AF2C44}" destId="{CC009C67-0404-400E-8F13-76D21DC15EE0}" srcOrd="6" destOrd="0" presId="urn:microsoft.com/office/officeart/2008/layout/VerticalCurvedList"/>
    <dgm:cxn modelId="{C893F59A-75F7-495E-BC72-F0A477FF85EE}" type="presParOf" srcId="{CC009C67-0404-400E-8F13-76D21DC15EE0}" destId="{7CCDEFF2-3888-4267-91AA-7B22DA01B03B}" srcOrd="0" destOrd="0" presId="urn:microsoft.com/office/officeart/2008/layout/VerticalCurvedList"/>
    <dgm:cxn modelId="{69E91791-8B0D-4B3B-B03F-54B69151C952}" type="presParOf" srcId="{02280E5E-B94F-400C-8235-0D1353AF2C44}" destId="{1BD9496D-26E7-4732-9DE0-E7A81F64CFF0}" srcOrd="7" destOrd="0" presId="urn:microsoft.com/office/officeart/2008/layout/VerticalCurvedList"/>
    <dgm:cxn modelId="{7A5DAB82-9BD2-42EB-B32C-53B17A0DB7EC}" type="presParOf" srcId="{02280E5E-B94F-400C-8235-0D1353AF2C44}" destId="{7BC3C10F-D66C-44BB-A67D-C3A1FD963084}" srcOrd="8" destOrd="0" presId="urn:microsoft.com/office/officeart/2008/layout/VerticalCurvedList"/>
    <dgm:cxn modelId="{B4EA78A0-DC43-4AB6-84FD-C4BB98F254ED}" type="presParOf" srcId="{7BC3C10F-D66C-44BB-A67D-C3A1FD963084}" destId="{9C7696F5-CA2E-4B6E-A4A0-EE29EC46870A}" srcOrd="0" destOrd="0" presId="urn:microsoft.com/office/officeart/2008/layout/VerticalCurvedList"/>
    <dgm:cxn modelId="{C04B2977-87B8-485E-9A3F-889A817DFE71}" type="presParOf" srcId="{02280E5E-B94F-400C-8235-0D1353AF2C44}" destId="{D827E053-6E8F-4D12-830E-8D793842AC50}" srcOrd="9" destOrd="0" presId="urn:microsoft.com/office/officeart/2008/layout/VerticalCurvedList"/>
    <dgm:cxn modelId="{84E9C174-18FE-4978-8ADD-0AC137A29BD0}" type="presParOf" srcId="{02280E5E-B94F-400C-8235-0D1353AF2C44}" destId="{F2C41202-D17E-4601-944D-AF273CA3BA36}" srcOrd="10" destOrd="0" presId="urn:microsoft.com/office/officeart/2008/layout/VerticalCurvedList"/>
    <dgm:cxn modelId="{955C2C39-2528-429B-8CFF-AF51D7F81935}" type="presParOf" srcId="{F2C41202-D17E-4601-944D-AF273CA3BA36}" destId="{BF90A599-9D15-4AEA-B266-1CFF8E0C7D59}" srcOrd="0" destOrd="0" presId="urn:microsoft.com/office/officeart/2008/layout/VerticalCurvedList"/>
    <dgm:cxn modelId="{EFF98398-804C-419C-8B2F-5B514108B5A3}" type="presParOf" srcId="{02280E5E-B94F-400C-8235-0D1353AF2C44}" destId="{36115339-F5AB-40D1-83D9-542A4A3D7EBF}" srcOrd="11" destOrd="0" presId="urn:microsoft.com/office/officeart/2008/layout/VerticalCurvedList"/>
    <dgm:cxn modelId="{EF025173-F0BB-4463-B186-3167343999D6}" type="presParOf" srcId="{02280E5E-B94F-400C-8235-0D1353AF2C44}" destId="{5B734297-0D05-42D3-BA5E-8392FC772D52}" srcOrd="12" destOrd="0" presId="urn:microsoft.com/office/officeart/2008/layout/VerticalCurvedList"/>
    <dgm:cxn modelId="{8B88AE11-93F5-4742-A1AF-1227146ECD28}" type="presParOf" srcId="{5B734297-0D05-42D3-BA5E-8392FC772D52}" destId="{7CE0E64E-4E38-485E-B776-41A01BA734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988A9-E37C-4573-976A-49D74B2AB078}">
      <dsp:nvSpPr>
        <dsp:cNvPr id="0" name=""/>
        <dsp:cNvSpPr/>
      </dsp:nvSpPr>
      <dsp:spPr>
        <a:xfrm>
          <a:off x="-6674918" y="-1020729"/>
          <a:ext cx="7944534" cy="7944534"/>
        </a:xfrm>
        <a:prstGeom prst="blockArc">
          <a:avLst>
            <a:gd name="adj1" fmla="val 18900000"/>
            <a:gd name="adj2" fmla="val 2700000"/>
            <a:gd name="adj3" fmla="val 27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F02A34-233C-418E-865F-9B9F8BFA9CAE}">
      <dsp:nvSpPr>
        <dsp:cNvPr id="0" name=""/>
        <dsp:cNvSpPr/>
      </dsp:nvSpPr>
      <dsp:spPr>
        <a:xfrm>
          <a:off x="472541" y="310855"/>
          <a:ext cx="8160463" cy="621475"/>
        </a:xfrm>
        <a:prstGeom prst="rect">
          <a:avLst/>
        </a:prstGeom>
        <a:solidFill>
          <a:srgbClr val="FFCD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296"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solidFill>
                <a:schemeClr val="tx1"/>
              </a:solidFill>
            </a:rPr>
            <a:t>Why does wellbeing matter?</a:t>
          </a:r>
        </a:p>
      </dsp:txBody>
      <dsp:txXfrm>
        <a:off x="472541" y="310855"/>
        <a:ext cx="8160463" cy="621475"/>
      </dsp:txXfrm>
    </dsp:sp>
    <dsp:sp modelId="{3AC0BA8C-6D0B-4C3B-8904-06D185100CEC}">
      <dsp:nvSpPr>
        <dsp:cNvPr id="0" name=""/>
        <dsp:cNvSpPr/>
      </dsp:nvSpPr>
      <dsp:spPr>
        <a:xfrm>
          <a:off x="84118" y="233171"/>
          <a:ext cx="776844" cy="776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BD783C-929F-4E0C-A26F-74D919861B07}">
      <dsp:nvSpPr>
        <dsp:cNvPr id="0" name=""/>
        <dsp:cNvSpPr/>
      </dsp:nvSpPr>
      <dsp:spPr>
        <a:xfrm>
          <a:off x="983747" y="1242951"/>
          <a:ext cx="7649257" cy="621475"/>
        </a:xfrm>
        <a:prstGeom prst="rect">
          <a:avLst/>
        </a:prstGeom>
        <a:solidFill>
          <a:srgbClr val="7FCC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296"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solidFill>
                <a:schemeClr val="tx1"/>
              </a:solidFill>
            </a:rPr>
            <a:t>How do we measure wellbeing?</a:t>
          </a:r>
        </a:p>
      </dsp:txBody>
      <dsp:txXfrm>
        <a:off x="983747" y="1242951"/>
        <a:ext cx="7649257" cy="621475"/>
      </dsp:txXfrm>
    </dsp:sp>
    <dsp:sp modelId="{77A3D918-804E-420F-ADCE-52C8A582505E}">
      <dsp:nvSpPr>
        <dsp:cNvPr id="0" name=""/>
        <dsp:cNvSpPr/>
      </dsp:nvSpPr>
      <dsp:spPr>
        <a:xfrm>
          <a:off x="595325" y="1165267"/>
          <a:ext cx="776844" cy="776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57D976-3F26-469B-A92A-87C2A436C709}">
      <dsp:nvSpPr>
        <dsp:cNvPr id="0" name=""/>
        <dsp:cNvSpPr/>
      </dsp:nvSpPr>
      <dsp:spPr>
        <a:xfrm>
          <a:off x="1217509" y="2175047"/>
          <a:ext cx="7415495" cy="621475"/>
        </a:xfrm>
        <a:prstGeom prst="rect">
          <a:avLst/>
        </a:prstGeom>
        <a:solidFill>
          <a:srgbClr val="0092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296"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t>What can we, as individuals, do to improve our wellbeing?</a:t>
          </a:r>
        </a:p>
      </dsp:txBody>
      <dsp:txXfrm>
        <a:off x="1217509" y="2175047"/>
        <a:ext cx="7415495" cy="621475"/>
      </dsp:txXfrm>
    </dsp:sp>
    <dsp:sp modelId="{7CCDEFF2-3888-4267-91AA-7B22DA01B03B}">
      <dsp:nvSpPr>
        <dsp:cNvPr id="0" name=""/>
        <dsp:cNvSpPr/>
      </dsp:nvSpPr>
      <dsp:spPr>
        <a:xfrm>
          <a:off x="829087" y="2097362"/>
          <a:ext cx="776844" cy="776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D9496D-26E7-4732-9DE0-E7A81F64CFF0}">
      <dsp:nvSpPr>
        <dsp:cNvPr id="0" name=""/>
        <dsp:cNvSpPr/>
      </dsp:nvSpPr>
      <dsp:spPr>
        <a:xfrm>
          <a:off x="1217509" y="3106552"/>
          <a:ext cx="7415495" cy="621475"/>
        </a:xfrm>
        <a:prstGeom prst="rect">
          <a:avLst/>
        </a:prstGeom>
        <a:solidFill>
          <a:srgbClr val="E94E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296"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t>What did we, as organisations and as a system, learn about Coventry’s approach to improving wellbeing?</a:t>
          </a:r>
        </a:p>
      </dsp:txBody>
      <dsp:txXfrm>
        <a:off x="1217509" y="3106552"/>
        <a:ext cx="7415495" cy="621475"/>
      </dsp:txXfrm>
    </dsp:sp>
    <dsp:sp modelId="{9C7696F5-CA2E-4B6E-A4A0-EE29EC46870A}">
      <dsp:nvSpPr>
        <dsp:cNvPr id="0" name=""/>
        <dsp:cNvSpPr/>
      </dsp:nvSpPr>
      <dsp:spPr>
        <a:xfrm>
          <a:off x="829087" y="3028868"/>
          <a:ext cx="776844" cy="776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27E053-6E8F-4D12-830E-8D793842AC50}">
      <dsp:nvSpPr>
        <dsp:cNvPr id="0" name=""/>
        <dsp:cNvSpPr/>
      </dsp:nvSpPr>
      <dsp:spPr>
        <a:xfrm>
          <a:off x="983747" y="4038648"/>
          <a:ext cx="7649257" cy="621475"/>
        </a:xfrm>
        <a:prstGeom prst="rect">
          <a:avLst/>
        </a:prstGeom>
        <a:solidFill>
          <a:srgbClr val="E415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296"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t>What can we, as organisations and as a system, do to improve our residents’ wellbeing during COVID-19?</a:t>
          </a:r>
        </a:p>
      </dsp:txBody>
      <dsp:txXfrm>
        <a:off x="983747" y="4038648"/>
        <a:ext cx="7649257" cy="621475"/>
      </dsp:txXfrm>
    </dsp:sp>
    <dsp:sp modelId="{BF90A599-9D15-4AEA-B266-1CFF8E0C7D59}">
      <dsp:nvSpPr>
        <dsp:cNvPr id="0" name=""/>
        <dsp:cNvSpPr/>
      </dsp:nvSpPr>
      <dsp:spPr>
        <a:xfrm>
          <a:off x="595325" y="3960963"/>
          <a:ext cx="776844" cy="776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115339-F5AB-40D1-83D9-542A4A3D7EBF}">
      <dsp:nvSpPr>
        <dsp:cNvPr id="0" name=""/>
        <dsp:cNvSpPr/>
      </dsp:nvSpPr>
      <dsp:spPr>
        <a:xfrm>
          <a:off x="472541" y="4970744"/>
          <a:ext cx="8160463" cy="621475"/>
        </a:xfrm>
        <a:prstGeom prst="rect">
          <a:avLst/>
        </a:prstGeom>
        <a:solidFill>
          <a:srgbClr val="95C1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296"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solidFill>
                <a:schemeClr val="tx1"/>
              </a:solidFill>
            </a:rPr>
            <a:t>Progress on 2019 recommendations</a:t>
          </a:r>
        </a:p>
      </dsp:txBody>
      <dsp:txXfrm>
        <a:off x="472541" y="4970744"/>
        <a:ext cx="8160463" cy="621475"/>
      </dsp:txXfrm>
    </dsp:sp>
    <dsp:sp modelId="{7CE0E64E-4E38-485E-B776-41A01BA7345E}">
      <dsp:nvSpPr>
        <dsp:cNvPr id="0" name=""/>
        <dsp:cNvSpPr/>
      </dsp:nvSpPr>
      <dsp:spPr>
        <a:xfrm>
          <a:off x="84118" y="4893059"/>
          <a:ext cx="776844" cy="776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272F1-919D-4D35-9F1F-75F70512245D}" type="datetimeFigureOut">
              <a:rPr lang="en-GB" smtClean="0"/>
              <a:t>13/11/2020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B7A55-AF73-4617-8201-EE6C4C0936AA}" type="slidenum">
              <a:rPr lang="en-GB" smtClean="0"/>
              <a:t>‹#›</a:t>
            </a:fld>
            <a:endParaRPr lang="en-GB"/>
          </a:p>
        </p:txBody>
      </p:sp>
    </p:spTree>
    <p:extLst>
      <p:ext uri="{BB962C8B-B14F-4D97-AF65-F5344CB8AC3E}">
        <p14:creationId xmlns:p14="http://schemas.microsoft.com/office/powerpoint/2010/main" val="195490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Vaccinations</a:t>
            </a:r>
          </a:p>
          <a:p>
            <a:r>
              <a:rPr lang="en-GB"/>
              <a:t>Flu vaccination</a:t>
            </a:r>
          </a:p>
          <a:p>
            <a:r>
              <a:rPr lang="en-GB"/>
              <a:t>Healthy lifestyle – Eat healthily, active travel, do physical activities</a:t>
            </a:r>
          </a:p>
          <a:p>
            <a:r>
              <a:rPr lang="en-GB"/>
              <a:t>Five ways to wellbeing – Keep learning, be active, connect, take notice, and give</a:t>
            </a:r>
          </a:p>
        </p:txBody>
      </p:sp>
      <p:sp>
        <p:nvSpPr>
          <p:cNvPr id="4" name="Slide Number Placeholder 3"/>
          <p:cNvSpPr>
            <a:spLocks noGrp="1"/>
          </p:cNvSpPr>
          <p:nvPr>
            <p:ph type="sldNum" sz="quarter" idx="5"/>
          </p:nvPr>
        </p:nvSpPr>
        <p:spPr/>
        <p:txBody>
          <a:bodyPr/>
          <a:lstStyle/>
          <a:p>
            <a:fld id="{349B7A55-AF73-4617-8201-EE6C4C0936AA}" type="slidenum">
              <a:rPr lang="en-GB" smtClean="0"/>
              <a:t>8</a:t>
            </a:fld>
            <a:endParaRPr lang="en-GB"/>
          </a:p>
        </p:txBody>
      </p:sp>
    </p:spTree>
    <p:extLst>
      <p:ext uri="{BB962C8B-B14F-4D97-AF65-F5344CB8AC3E}">
        <p14:creationId xmlns:p14="http://schemas.microsoft.com/office/powerpoint/2010/main" val="302832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9B7A55-AF73-4617-8201-EE6C4C0936AA}" type="slidenum">
              <a:rPr lang="en-GB" smtClean="0"/>
              <a:t>15</a:t>
            </a:fld>
            <a:endParaRPr lang="en-GB"/>
          </a:p>
        </p:txBody>
      </p:sp>
    </p:spTree>
    <p:extLst>
      <p:ext uri="{BB962C8B-B14F-4D97-AF65-F5344CB8AC3E}">
        <p14:creationId xmlns:p14="http://schemas.microsoft.com/office/powerpoint/2010/main" val="411730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AFAE-AAB5-4BA0-8BFD-AD91DA110F95}"/>
              </a:ext>
            </a:extLst>
          </p:cNvPr>
          <p:cNvSpPr>
            <a:spLocks noGrp="1"/>
          </p:cNvSpPr>
          <p:nvPr>
            <p:ph type="ctrTitle"/>
          </p:nvPr>
        </p:nvSpPr>
        <p:spPr>
          <a:xfrm>
            <a:off x="1524000" y="1623580"/>
            <a:ext cx="9144000" cy="1581438"/>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F1F08E-6BE6-43ED-BED3-7C6BF1D27886}"/>
              </a:ext>
            </a:extLst>
          </p:cNvPr>
          <p:cNvSpPr>
            <a:spLocks noGrp="1"/>
          </p:cNvSpPr>
          <p:nvPr>
            <p:ph type="subTitle" idx="1"/>
          </p:nvPr>
        </p:nvSpPr>
        <p:spPr>
          <a:xfrm>
            <a:off x="1524000" y="3362036"/>
            <a:ext cx="9144000" cy="2396981"/>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17B083-1122-459E-A0ED-D36B117FA246}"/>
              </a:ext>
            </a:extLst>
          </p:cNvPr>
          <p:cNvSpPr>
            <a:spLocks noGrp="1"/>
          </p:cNvSpPr>
          <p:nvPr>
            <p:ph type="dt" sz="half" idx="10"/>
          </p:nvPr>
        </p:nvSpPr>
        <p:spPr/>
        <p:txBody>
          <a:bodyPr/>
          <a:lstStyle/>
          <a:p>
            <a:fld id="{A5479030-9EE6-4665-96BB-FD43807D93E5}" type="datetimeFigureOut">
              <a:rPr lang="en-GB" smtClean="0"/>
              <a:t>13/11/2020</a:t>
            </a:fld>
            <a:endParaRPr lang="en-GB"/>
          </a:p>
        </p:txBody>
      </p:sp>
      <p:sp>
        <p:nvSpPr>
          <p:cNvPr id="5" name="Footer Placeholder 4">
            <a:extLst>
              <a:ext uri="{FF2B5EF4-FFF2-40B4-BE49-F238E27FC236}">
                <a16:creationId xmlns:a16="http://schemas.microsoft.com/office/drawing/2014/main" id="{FDF3E486-8BF7-4E83-A7BA-8E337D66E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54C91B-E816-406A-AF13-84ADCA489B1A}"/>
              </a:ext>
            </a:extLst>
          </p:cNvPr>
          <p:cNvSpPr>
            <a:spLocks noGrp="1"/>
          </p:cNvSpPr>
          <p:nvPr>
            <p:ph type="sldNum" sz="quarter" idx="12"/>
          </p:nvPr>
        </p:nvSpPr>
        <p:spPr/>
        <p:txBody>
          <a:bodyPr/>
          <a:lstStyle/>
          <a:p>
            <a:fld id="{BF95FB5E-0A18-42DC-BB66-93777A65765B}" type="slidenum">
              <a:rPr lang="en-GB" smtClean="0"/>
              <a:t>‹#›</a:t>
            </a:fld>
            <a:endParaRPr lang="en-GB"/>
          </a:p>
        </p:txBody>
      </p:sp>
    </p:spTree>
    <p:extLst>
      <p:ext uri="{BB962C8B-B14F-4D97-AF65-F5344CB8AC3E}">
        <p14:creationId xmlns:p14="http://schemas.microsoft.com/office/powerpoint/2010/main" val="142664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9585F-AE29-453C-9D96-444B931FA7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2895CB-3B42-4A2B-91EA-D9C6A00D9F8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5EF692-010A-424B-BE1F-A5AF6073B1E2}"/>
              </a:ext>
            </a:extLst>
          </p:cNvPr>
          <p:cNvSpPr>
            <a:spLocks noGrp="1"/>
          </p:cNvSpPr>
          <p:nvPr>
            <p:ph type="dt" sz="half" idx="10"/>
          </p:nvPr>
        </p:nvSpPr>
        <p:spPr/>
        <p:txBody>
          <a:bodyPr/>
          <a:lstStyle/>
          <a:p>
            <a:fld id="{A5479030-9EE6-4665-96BB-FD43807D93E5}" type="datetimeFigureOut">
              <a:rPr lang="en-GB" smtClean="0"/>
              <a:t>13/11/2020</a:t>
            </a:fld>
            <a:endParaRPr lang="en-GB"/>
          </a:p>
        </p:txBody>
      </p:sp>
      <p:sp>
        <p:nvSpPr>
          <p:cNvPr id="5" name="Footer Placeholder 4">
            <a:extLst>
              <a:ext uri="{FF2B5EF4-FFF2-40B4-BE49-F238E27FC236}">
                <a16:creationId xmlns:a16="http://schemas.microsoft.com/office/drawing/2014/main" id="{8413F5B3-05AD-499C-9B80-0E5B1926B2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B90560-1C71-45DE-8833-EA7E6FB4F583}"/>
              </a:ext>
            </a:extLst>
          </p:cNvPr>
          <p:cNvSpPr>
            <a:spLocks noGrp="1"/>
          </p:cNvSpPr>
          <p:nvPr>
            <p:ph type="sldNum" sz="quarter" idx="12"/>
          </p:nvPr>
        </p:nvSpPr>
        <p:spPr/>
        <p:txBody>
          <a:bodyPr/>
          <a:lstStyle/>
          <a:p>
            <a:fld id="{BF95FB5E-0A18-42DC-BB66-93777A65765B}" type="slidenum">
              <a:rPr lang="en-GB" smtClean="0"/>
              <a:t>‹#›</a:t>
            </a:fld>
            <a:endParaRPr lang="en-GB"/>
          </a:p>
        </p:txBody>
      </p:sp>
    </p:spTree>
    <p:extLst>
      <p:ext uri="{BB962C8B-B14F-4D97-AF65-F5344CB8AC3E}">
        <p14:creationId xmlns:p14="http://schemas.microsoft.com/office/powerpoint/2010/main" val="187923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B879CB-B1FE-4095-AE07-B524CE1D37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DB3262-BDC1-4180-B465-56E11075C4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55CD34-D499-41E5-BC17-6E5FD17F2993}"/>
              </a:ext>
            </a:extLst>
          </p:cNvPr>
          <p:cNvSpPr>
            <a:spLocks noGrp="1"/>
          </p:cNvSpPr>
          <p:nvPr>
            <p:ph type="dt" sz="half" idx="10"/>
          </p:nvPr>
        </p:nvSpPr>
        <p:spPr/>
        <p:txBody>
          <a:bodyPr/>
          <a:lstStyle/>
          <a:p>
            <a:fld id="{A5479030-9EE6-4665-96BB-FD43807D93E5}" type="datetimeFigureOut">
              <a:rPr lang="en-GB" smtClean="0"/>
              <a:t>13/11/2020</a:t>
            </a:fld>
            <a:endParaRPr lang="en-GB"/>
          </a:p>
        </p:txBody>
      </p:sp>
      <p:sp>
        <p:nvSpPr>
          <p:cNvPr id="5" name="Footer Placeholder 4">
            <a:extLst>
              <a:ext uri="{FF2B5EF4-FFF2-40B4-BE49-F238E27FC236}">
                <a16:creationId xmlns:a16="http://schemas.microsoft.com/office/drawing/2014/main" id="{CE761AEC-0407-46F9-97F3-6ADAE28909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3BF1B7-BA15-4189-B66A-B88E75120C45}"/>
              </a:ext>
            </a:extLst>
          </p:cNvPr>
          <p:cNvSpPr>
            <a:spLocks noGrp="1"/>
          </p:cNvSpPr>
          <p:nvPr>
            <p:ph type="sldNum" sz="quarter" idx="12"/>
          </p:nvPr>
        </p:nvSpPr>
        <p:spPr/>
        <p:txBody>
          <a:bodyPr/>
          <a:lstStyle/>
          <a:p>
            <a:fld id="{BF95FB5E-0A18-42DC-BB66-93777A65765B}" type="slidenum">
              <a:rPr lang="en-GB" smtClean="0"/>
              <a:t>‹#›</a:t>
            </a:fld>
            <a:endParaRPr lang="en-GB"/>
          </a:p>
        </p:txBody>
      </p:sp>
    </p:spTree>
    <p:extLst>
      <p:ext uri="{BB962C8B-B14F-4D97-AF65-F5344CB8AC3E}">
        <p14:creationId xmlns:p14="http://schemas.microsoft.com/office/powerpoint/2010/main" val="100194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DEB9-5FD7-4282-99A4-C75CA43E1C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6917E0-5A5C-4628-B9E3-170B8077AB43}"/>
              </a:ext>
            </a:extLst>
          </p:cNvPr>
          <p:cNvSpPr>
            <a:spLocks noGrp="1"/>
          </p:cNvSpPr>
          <p:nvPr>
            <p:ph idx="1"/>
          </p:nvPr>
        </p:nvSpPr>
        <p:spPr>
          <a:xfrm>
            <a:off x="0" y="0"/>
            <a:ext cx="12192000" cy="6857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665241-A668-4840-B442-F86C0D0FBE0E}"/>
              </a:ext>
            </a:extLst>
          </p:cNvPr>
          <p:cNvSpPr>
            <a:spLocks noGrp="1"/>
          </p:cNvSpPr>
          <p:nvPr>
            <p:ph type="dt" sz="half" idx="10"/>
          </p:nvPr>
        </p:nvSpPr>
        <p:spPr/>
        <p:txBody>
          <a:bodyPr/>
          <a:lstStyle/>
          <a:p>
            <a:fld id="{A5479030-9EE6-4665-96BB-FD43807D93E5}" type="datetimeFigureOut">
              <a:rPr lang="en-GB" smtClean="0"/>
              <a:t>13/11/2020</a:t>
            </a:fld>
            <a:endParaRPr lang="en-GB"/>
          </a:p>
        </p:txBody>
      </p:sp>
      <p:sp>
        <p:nvSpPr>
          <p:cNvPr id="5" name="Footer Placeholder 4">
            <a:extLst>
              <a:ext uri="{FF2B5EF4-FFF2-40B4-BE49-F238E27FC236}">
                <a16:creationId xmlns:a16="http://schemas.microsoft.com/office/drawing/2014/main" id="{044AACF6-54CA-431C-9907-CA3BA9FB03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F5D07B-C344-4BCF-B960-A9A297991A40}"/>
              </a:ext>
            </a:extLst>
          </p:cNvPr>
          <p:cNvSpPr>
            <a:spLocks noGrp="1"/>
          </p:cNvSpPr>
          <p:nvPr>
            <p:ph type="sldNum" sz="quarter" idx="12"/>
          </p:nvPr>
        </p:nvSpPr>
        <p:spPr/>
        <p:txBody>
          <a:bodyPr/>
          <a:lstStyle/>
          <a:p>
            <a:fld id="{BF95FB5E-0A18-42DC-BB66-93777A65765B}" type="slidenum">
              <a:rPr lang="en-GB" smtClean="0"/>
              <a:t>‹#›</a:t>
            </a:fld>
            <a:endParaRPr lang="en-GB"/>
          </a:p>
        </p:txBody>
      </p:sp>
    </p:spTree>
    <p:extLst>
      <p:ext uri="{BB962C8B-B14F-4D97-AF65-F5344CB8AC3E}">
        <p14:creationId xmlns:p14="http://schemas.microsoft.com/office/powerpoint/2010/main" val="369003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C2E9A-8168-4615-8A0D-24368CED2E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4F4093-C392-497B-9C58-E82B6D8B56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8A7B9F-D468-47E0-A940-AFCAACC2C7FE}"/>
              </a:ext>
            </a:extLst>
          </p:cNvPr>
          <p:cNvSpPr>
            <a:spLocks noGrp="1"/>
          </p:cNvSpPr>
          <p:nvPr>
            <p:ph type="dt" sz="half" idx="10"/>
          </p:nvPr>
        </p:nvSpPr>
        <p:spPr/>
        <p:txBody>
          <a:bodyPr/>
          <a:lstStyle/>
          <a:p>
            <a:fld id="{A5479030-9EE6-4665-96BB-FD43807D93E5}" type="datetimeFigureOut">
              <a:rPr lang="en-GB" smtClean="0"/>
              <a:t>13/11/2020</a:t>
            </a:fld>
            <a:endParaRPr lang="en-GB"/>
          </a:p>
        </p:txBody>
      </p:sp>
      <p:sp>
        <p:nvSpPr>
          <p:cNvPr id="5" name="Footer Placeholder 4">
            <a:extLst>
              <a:ext uri="{FF2B5EF4-FFF2-40B4-BE49-F238E27FC236}">
                <a16:creationId xmlns:a16="http://schemas.microsoft.com/office/drawing/2014/main" id="{E54AF6F0-B62B-45B3-AC85-1237E44273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41CE96-F60A-4090-83D5-368747E3D335}"/>
              </a:ext>
            </a:extLst>
          </p:cNvPr>
          <p:cNvSpPr>
            <a:spLocks noGrp="1"/>
          </p:cNvSpPr>
          <p:nvPr>
            <p:ph type="sldNum" sz="quarter" idx="12"/>
          </p:nvPr>
        </p:nvSpPr>
        <p:spPr/>
        <p:txBody>
          <a:bodyPr/>
          <a:lstStyle/>
          <a:p>
            <a:fld id="{BF95FB5E-0A18-42DC-BB66-93777A65765B}" type="slidenum">
              <a:rPr lang="en-GB" smtClean="0"/>
              <a:t>‹#›</a:t>
            </a:fld>
            <a:endParaRPr lang="en-GB"/>
          </a:p>
        </p:txBody>
      </p:sp>
    </p:spTree>
    <p:extLst>
      <p:ext uri="{BB962C8B-B14F-4D97-AF65-F5344CB8AC3E}">
        <p14:creationId xmlns:p14="http://schemas.microsoft.com/office/powerpoint/2010/main" val="63553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40B1-C8A2-4C81-AF1B-3C9B2EA6E6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A8FAC9-91E9-4015-91BA-7233A3B3E1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C77A9C-D1BE-4D1D-983E-F36A512AC4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80D71C-D1B3-437B-AE9A-F3BCE8289EF1}"/>
              </a:ext>
            </a:extLst>
          </p:cNvPr>
          <p:cNvSpPr>
            <a:spLocks noGrp="1"/>
          </p:cNvSpPr>
          <p:nvPr>
            <p:ph type="dt" sz="half" idx="10"/>
          </p:nvPr>
        </p:nvSpPr>
        <p:spPr/>
        <p:txBody>
          <a:bodyPr/>
          <a:lstStyle/>
          <a:p>
            <a:fld id="{A5479030-9EE6-4665-96BB-FD43807D93E5}" type="datetimeFigureOut">
              <a:rPr lang="en-GB" smtClean="0"/>
              <a:t>13/11/2020</a:t>
            </a:fld>
            <a:endParaRPr lang="en-GB"/>
          </a:p>
        </p:txBody>
      </p:sp>
      <p:sp>
        <p:nvSpPr>
          <p:cNvPr id="6" name="Footer Placeholder 5">
            <a:extLst>
              <a:ext uri="{FF2B5EF4-FFF2-40B4-BE49-F238E27FC236}">
                <a16:creationId xmlns:a16="http://schemas.microsoft.com/office/drawing/2014/main" id="{A9FF3A2B-255F-42FA-A3A0-CDD34824D3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2A3CCB-83CC-42F0-8166-7DEE297C9148}"/>
              </a:ext>
            </a:extLst>
          </p:cNvPr>
          <p:cNvSpPr>
            <a:spLocks noGrp="1"/>
          </p:cNvSpPr>
          <p:nvPr>
            <p:ph type="sldNum" sz="quarter" idx="12"/>
          </p:nvPr>
        </p:nvSpPr>
        <p:spPr/>
        <p:txBody>
          <a:bodyPr/>
          <a:lstStyle/>
          <a:p>
            <a:fld id="{BF95FB5E-0A18-42DC-BB66-93777A65765B}" type="slidenum">
              <a:rPr lang="en-GB" smtClean="0"/>
              <a:t>‹#›</a:t>
            </a:fld>
            <a:endParaRPr lang="en-GB"/>
          </a:p>
        </p:txBody>
      </p:sp>
    </p:spTree>
    <p:extLst>
      <p:ext uri="{BB962C8B-B14F-4D97-AF65-F5344CB8AC3E}">
        <p14:creationId xmlns:p14="http://schemas.microsoft.com/office/powerpoint/2010/main" val="71655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33E3-80F3-4C6B-B561-825AC3F3C5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674446-7EEE-48D5-8433-F5F3A0DF1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DB9758-CF66-42A8-930A-23BFE0D22F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90A256-0180-4332-982E-57327BAE8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64A50D-7F4E-4929-84F6-ADA4BE6226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F0093F-B1EE-4C38-BDF0-BEDA83AEED1F}"/>
              </a:ext>
            </a:extLst>
          </p:cNvPr>
          <p:cNvSpPr>
            <a:spLocks noGrp="1"/>
          </p:cNvSpPr>
          <p:nvPr>
            <p:ph type="dt" sz="half" idx="10"/>
          </p:nvPr>
        </p:nvSpPr>
        <p:spPr/>
        <p:txBody>
          <a:bodyPr/>
          <a:lstStyle/>
          <a:p>
            <a:fld id="{A5479030-9EE6-4665-96BB-FD43807D93E5}" type="datetimeFigureOut">
              <a:rPr lang="en-GB" smtClean="0"/>
              <a:t>13/11/2020</a:t>
            </a:fld>
            <a:endParaRPr lang="en-GB"/>
          </a:p>
        </p:txBody>
      </p:sp>
      <p:sp>
        <p:nvSpPr>
          <p:cNvPr id="8" name="Footer Placeholder 7">
            <a:extLst>
              <a:ext uri="{FF2B5EF4-FFF2-40B4-BE49-F238E27FC236}">
                <a16:creationId xmlns:a16="http://schemas.microsoft.com/office/drawing/2014/main" id="{2BCC3E9C-4C9E-4FA9-98B8-88668D8A9F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55DDE8-10ED-42CA-9475-E06A2E40BFB6}"/>
              </a:ext>
            </a:extLst>
          </p:cNvPr>
          <p:cNvSpPr>
            <a:spLocks noGrp="1"/>
          </p:cNvSpPr>
          <p:nvPr>
            <p:ph type="sldNum" sz="quarter" idx="12"/>
          </p:nvPr>
        </p:nvSpPr>
        <p:spPr/>
        <p:txBody>
          <a:bodyPr/>
          <a:lstStyle/>
          <a:p>
            <a:fld id="{BF95FB5E-0A18-42DC-BB66-93777A65765B}" type="slidenum">
              <a:rPr lang="en-GB" smtClean="0"/>
              <a:t>‹#›</a:t>
            </a:fld>
            <a:endParaRPr lang="en-GB"/>
          </a:p>
        </p:txBody>
      </p:sp>
    </p:spTree>
    <p:extLst>
      <p:ext uri="{BB962C8B-B14F-4D97-AF65-F5344CB8AC3E}">
        <p14:creationId xmlns:p14="http://schemas.microsoft.com/office/powerpoint/2010/main" val="114996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C9D23-F141-407F-84C8-4DACC398E6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543DF3-DC29-4966-B2F3-ACD55076EB94}"/>
              </a:ext>
            </a:extLst>
          </p:cNvPr>
          <p:cNvSpPr>
            <a:spLocks noGrp="1"/>
          </p:cNvSpPr>
          <p:nvPr>
            <p:ph type="dt" sz="half" idx="10"/>
          </p:nvPr>
        </p:nvSpPr>
        <p:spPr/>
        <p:txBody>
          <a:bodyPr/>
          <a:lstStyle/>
          <a:p>
            <a:fld id="{A5479030-9EE6-4665-96BB-FD43807D93E5}" type="datetimeFigureOut">
              <a:rPr lang="en-GB" smtClean="0"/>
              <a:t>13/11/2020</a:t>
            </a:fld>
            <a:endParaRPr lang="en-GB"/>
          </a:p>
        </p:txBody>
      </p:sp>
      <p:sp>
        <p:nvSpPr>
          <p:cNvPr id="4" name="Footer Placeholder 3">
            <a:extLst>
              <a:ext uri="{FF2B5EF4-FFF2-40B4-BE49-F238E27FC236}">
                <a16:creationId xmlns:a16="http://schemas.microsoft.com/office/drawing/2014/main" id="{90FFFCA4-FCEE-441F-B0AC-61645F26B2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740FF9-9D18-4A0D-A2D7-D91F0EF0A4FD}"/>
              </a:ext>
            </a:extLst>
          </p:cNvPr>
          <p:cNvSpPr>
            <a:spLocks noGrp="1"/>
          </p:cNvSpPr>
          <p:nvPr>
            <p:ph type="sldNum" sz="quarter" idx="12"/>
          </p:nvPr>
        </p:nvSpPr>
        <p:spPr/>
        <p:txBody>
          <a:bodyPr/>
          <a:lstStyle/>
          <a:p>
            <a:fld id="{BF95FB5E-0A18-42DC-BB66-93777A65765B}" type="slidenum">
              <a:rPr lang="en-GB" smtClean="0"/>
              <a:t>‹#›</a:t>
            </a:fld>
            <a:endParaRPr lang="en-GB"/>
          </a:p>
        </p:txBody>
      </p:sp>
    </p:spTree>
    <p:extLst>
      <p:ext uri="{BB962C8B-B14F-4D97-AF65-F5344CB8AC3E}">
        <p14:creationId xmlns:p14="http://schemas.microsoft.com/office/powerpoint/2010/main" val="2686726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22253-E98D-40DA-8C96-E5C0C2863F9A}"/>
              </a:ext>
            </a:extLst>
          </p:cNvPr>
          <p:cNvSpPr>
            <a:spLocks noGrp="1"/>
          </p:cNvSpPr>
          <p:nvPr>
            <p:ph type="dt" sz="half" idx="10"/>
          </p:nvPr>
        </p:nvSpPr>
        <p:spPr/>
        <p:txBody>
          <a:bodyPr/>
          <a:lstStyle/>
          <a:p>
            <a:fld id="{A5479030-9EE6-4665-96BB-FD43807D93E5}" type="datetimeFigureOut">
              <a:rPr lang="en-GB" smtClean="0"/>
              <a:t>13/11/2020</a:t>
            </a:fld>
            <a:endParaRPr lang="en-GB"/>
          </a:p>
        </p:txBody>
      </p:sp>
      <p:sp>
        <p:nvSpPr>
          <p:cNvPr id="3" name="Footer Placeholder 2">
            <a:extLst>
              <a:ext uri="{FF2B5EF4-FFF2-40B4-BE49-F238E27FC236}">
                <a16:creationId xmlns:a16="http://schemas.microsoft.com/office/drawing/2014/main" id="{31E9E8E0-A6BC-42CF-9B0D-3154F0DC32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BFF722-E1FA-4DFA-BF70-84FB313B46C7}"/>
              </a:ext>
            </a:extLst>
          </p:cNvPr>
          <p:cNvSpPr>
            <a:spLocks noGrp="1"/>
          </p:cNvSpPr>
          <p:nvPr>
            <p:ph type="sldNum" sz="quarter" idx="12"/>
          </p:nvPr>
        </p:nvSpPr>
        <p:spPr/>
        <p:txBody>
          <a:bodyPr/>
          <a:lstStyle/>
          <a:p>
            <a:fld id="{BF95FB5E-0A18-42DC-BB66-93777A65765B}" type="slidenum">
              <a:rPr lang="en-GB" smtClean="0"/>
              <a:t>‹#›</a:t>
            </a:fld>
            <a:endParaRPr lang="en-GB"/>
          </a:p>
        </p:txBody>
      </p:sp>
    </p:spTree>
    <p:extLst>
      <p:ext uri="{BB962C8B-B14F-4D97-AF65-F5344CB8AC3E}">
        <p14:creationId xmlns:p14="http://schemas.microsoft.com/office/powerpoint/2010/main" val="326991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39D1-DB65-49D0-B6E0-CE5E3CBEA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E311D3-0B08-4C64-98D7-50398E69DD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A7110F-D9EA-486F-B638-740F44BF2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0F7B27-C82A-40B2-91ED-19A081F658F8}"/>
              </a:ext>
            </a:extLst>
          </p:cNvPr>
          <p:cNvSpPr>
            <a:spLocks noGrp="1"/>
          </p:cNvSpPr>
          <p:nvPr>
            <p:ph type="dt" sz="half" idx="10"/>
          </p:nvPr>
        </p:nvSpPr>
        <p:spPr/>
        <p:txBody>
          <a:bodyPr/>
          <a:lstStyle/>
          <a:p>
            <a:fld id="{A5479030-9EE6-4665-96BB-FD43807D93E5}" type="datetimeFigureOut">
              <a:rPr lang="en-GB" smtClean="0"/>
              <a:t>13/11/2020</a:t>
            </a:fld>
            <a:endParaRPr lang="en-GB"/>
          </a:p>
        </p:txBody>
      </p:sp>
      <p:sp>
        <p:nvSpPr>
          <p:cNvPr id="6" name="Footer Placeholder 5">
            <a:extLst>
              <a:ext uri="{FF2B5EF4-FFF2-40B4-BE49-F238E27FC236}">
                <a16:creationId xmlns:a16="http://schemas.microsoft.com/office/drawing/2014/main" id="{38E3B37A-6E95-49A5-A664-19E78629E6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F8FD14-67CE-4C47-9B0E-B8FDFF1F9D5D}"/>
              </a:ext>
            </a:extLst>
          </p:cNvPr>
          <p:cNvSpPr>
            <a:spLocks noGrp="1"/>
          </p:cNvSpPr>
          <p:nvPr>
            <p:ph type="sldNum" sz="quarter" idx="12"/>
          </p:nvPr>
        </p:nvSpPr>
        <p:spPr/>
        <p:txBody>
          <a:bodyPr/>
          <a:lstStyle/>
          <a:p>
            <a:fld id="{BF95FB5E-0A18-42DC-BB66-93777A65765B}" type="slidenum">
              <a:rPr lang="en-GB" smtClean="0"/>
              <a:t>‹#›</a:t>
            </a:fld>
            <a:endParaRPr lang="en-GB"/>
          </a:p>
        </p:txBody>
      </p:sp>
    </p:spTree>
    <p:extLst>
      <p:ext uri="{BB962C8B-B14F-4D97-AF65-F5344CB8AC3E}">
        <p14:creationId xmlns:p14="http://schemas.microsoft.com/office/powerpoint/2010/main" val="146724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053C-E654-44D4-B87D-526AEF4FFB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5C9B25-7051-4367-9DDF-A0425834E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263F6C-6574-47CB-923B-B444C81A9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AF0FB3-AE33-40E2-81A5-53CE043106A0}"/>
              </a:ext>
            </a:extLst>
          </p:cNvPr>
          <p:cNvSpPr>
            <a:spLocks noGrp="1"/>
          </p:cNvSpPr>
          <p:nvPr>
            <p:ph type="dt" sz="half" idx="10"/>
          </p:nvPr>
        </p:nvSpPr>
        <p:spPr/>
        <p:txBody>
          <a:bodyPr/>
          <a:lstStyle/>
          <a:p>
            <a:fld id="{A5479030-9EE6-4665-96BB-FD43807D93E5}" type="datetimeFigureOut">
              <a:rPr lang="en-GB" smtClean="0"/>
              <a:t>13/11/2020</a:t>
            </a:fld>
            <a:endParaRPr lang="en-GB"/>
          </a:p>
        </p:txBody>
      </p:sp>
      <p:sp>
        <p:nvSpPr>
          <p:cNvPr id="6" name="Footer Placeholder 5">
            <a:extLst>
              <a:ext uri="{FF2B5EF4-FFF2-40B4-BE49-F238E27FC236}">
                <a16:creationId xmlns:a16="http://schemas.microsoft.com/office/drawing/2014/main" id="{F271E4B4-606C-4A07-8B14-B88A7001F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293E11-728D-47DB-BCA1-FC529731AFE9}"/>
              </a:ext>
            </a:extLst>
          </p:cNvPr>
          <p:cNvSpPr>
            <a:spLocks noGrp="1"/>
          </p:cNvSpPr>
          <p:nvPr>
            <p:ph type="sldNum" sz="quarter" idx="12"/>
          </p:nvPr>
        </p:nvSpPr>
        <p:spPr/>
        <p:txBody>
          <a:bodyPr/>
          <a:lstStyle/>
          <a:p>
            <a:fld id="{BF95FB5E-0A18-42DC-BB66-93777A65765B}" type="slidenum">
              <a:rPr lang="en-GB" smtClean="0"/>
              <a:t>‹#›</a:t>
            </a:fld>
            <a:endParaRPr lang="en-GB"/>
          </a:p>
        </p:txBody>
      </p:sp>
    </p:spTree>
    <p:extLst>
      <p:ext uri="{BB962C8B-B14F-4D97-AF65-F5344CB8AC3E}">
        <p14:creationId xmlns:p14="http://schemas.microsoft.com/office/powerpoint/2010/main" val="125766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966AB2-2C97-455F-A30F-F4124E7C2C0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473" y="3503842"/>
            <a:ext cx="12312074" cy="3559374"/>
          </a:xfrm>
          <a:prstGeom prst="rect">
            <a:avLst/>
          </a:prstGeom>
        </p:spPr>
      </p:pic>
      <p:sp>
        <p:nvSpPr>
          <p:cNvPr id="4" name="Date Placeholder 3">
            <a:extLst>
              <a:ext uri="{FF2B5EF4-FFF2-40B4-BE49-F238E27FC236}">
                <a16:creationId xmlns:a16="http://schemas.microsoft.com/office/drawing/2014/main" id="{EA9BEBEE-7BE9-483E-9A66-B3045FD35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79030-9EE6-4665-96BB-FD43807D93E5}" type="datetimeFigureOut">
              <a:rPr lang="en-GB" smtClean="0"/>
              <a:t>13/11/2020</a:t>
            </a:fld>
            <a:endParaRPr lang="en-GB"/>
          </a:p>
        </p:txBody>
      </p:sp>
      <p:sp>
        <p:nvSpPr>
          <p:cNvPr id="5" name="Footer Placeholder 4">
            <a:extLst>
              <a:ext uri="{FF2B5EF4-FFF2-40B4-BE49-F238E27FC236}">
                <a16:creationId xmlns:a16="http://schemas.microsoft.com/office/drawing/2014/main" id="{B81FBD56-BD74-4EDA-9333-26DAC09B6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674777-A860-46E3-A7E9-EDC9C04031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5FB5E-0A18-42DC-BB66-93777A65765B}" type="slidenum">
              <a:rPr lang="en-GB" smtClean="0"/>
              <a:t>‹#›</a:t>
            </a:fld>
            <a:endParaRPr lang="en-GB"/>
          </a:p>
        </p:txBody>
      </p:sp>
      <p:sp>
        <p:nvSpPr>
          <p:cNvPr id="8" name="Rectangle 7">
            <a:extLst>
              <a:ext uri="{FF2B5EF4-FFF2-40B4-BE49-F238E27FC236}">
                <a16:creationId xmlns:a16="http://schemas.microsoft.com/office/drawing/2014/main" id="{102AE0DC-0ADF-40EB-AD5B-DF8CF0ECDF89}"/>
              </a:ext>
            </a:extLst>
          </p:cNvPr>
          <p:cNvSpPr/>
          <p:nvPr userDrawn="1"/>
        </p:nvSpPr>
        <p:spPr>
          <a:xfrm>
            <a:off x="0" y="0"/>
            <a:ext cx="12192000" cy="685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FE3C1F12-85AA-4D10-9BCC-C26BCFABC25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2632" y="106637"/>
            <a:ext cx="947259" cy="597902"/>
          </a:xfrm>
          <a:prstGeom prst="rect">
            <a:avLst/>
          </a:prstGeom>
        </p:spPr>
      </p:pic>
      <p:sp>
        <p:nvSpPr>
          <p:cNvPr id="2" name="Title Placeholder 1">
            <a:extLst>
              <a:ext uri="{FF2B5EF4-FFF2-40B4-BE49-F238E27FC236}">
                <a16:creationId xmlns:a16="http://schemas.microsoft.com/office/drawing/2014/main" id="{C665BD6B-9146-4F75-9A17-3CBCA8D42682}"/>
              </a:ext>
            </a:extLst>
          </p:cNvPr>
          <p:cNvSpPr>
            <a:spLocks noGrp="1"/>
          </p:cNvSpPr>
          <p:nvPr>
            <p:ph type="title"/>
          </p:nvPr>
        </p:nvSpPr>
        <p:spPr>
          <a:xfrm>
            <a:off x="0" y="0"/>
            <a:ext cx="12192000" cy="77744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C0F73A-A14E-4250-BF49-8277821A8795}"/>
              </a:ext>
            </a:extLst>
          </p:cNvPr>
          <p:cNvSpPr>
            <a:spLocks noGrp="1"/>
          </p:cNvSpPr>
          <p:nvPr>
            <p:ph type="body" idx="1"/>
          </p:nvPr>
        </p:nvSpPr>
        <p:spPr>
          <a:xfrm>
            <a:off x="655779" y="777447"/>
            <a:ext cx="10880440" cy="511535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6816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https://www.coventry.gov.uk/publichealthreport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smarturl.it/coventrydph2020"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3.svg"/><Relationship Id="rId5" Type="http://schemas.openxmlformats.org/officeDocument/2006/relationships/diagramQuickStyle" Target="../diagrams/quickStyle1.xml"/><Relationship Id="rId10" Type="http://schemas.openxmlformats.org/officeDocument/2006/relationships/image" Target="../media/image22.png"/><Relationship Id="rId4" Type="http://schemas.openxmlformats.org/officeDocument/2006/relationships/diagramLayout" Target="../diagrams/layout1.xml"/><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ons.gov.uk/peoplepopulationandcommunity/wellbeing/articles/measuresofnationalwellbeingdashboard/2018-04-2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marturl.it/coventrydph2020data"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coventry.gov.uk/downloads/file/31936/data_sources_used_in_the_profiles" TargetMode="External"/><Relationship Id="rId3" Type="http://schemas.openxmlformats.org/officeDocument/2006/relationships/hyperlink" Target="http://fingertips.phe.org.uk/" TargetMode="External"/><Relationship Id="rId7" Type="http://schemas.openxmlformats.org/officeDocument/2006/relationships/hyperlink" Target="https://www.coventry.gov.uk/citywideintelhub/"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www.gov.uk/government/publications/local-authority-interactive-tool-lait" TargetMode="External"/><Relationship Id="rId5" Type="http://schemas.openxmlformats.org/officeDocument/2006/relationships/hyperlink" Target="https://shapeatlas.net/" TargetMode="External"/><Relationship Id="rId4" Type="http://schemas.openxmlformats.org/officeDocument/2006/relationships/hyperlink" Target="http://www.localhealth.org.uk/#l=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A3FEFB4C-E2A0-4E2C-A275-C99E4A4F9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034" y="0"/>
            <a:ext cx="4848992" cy="6858000"/>
          </a:xfrm>
          <a:prstGeom prst="rect">
            <a:avLst/>
          </a:prstGeom>
        </p:spPr>
      </p:pic>
      <p:pic>
        <p:nvPicPr>
          <p:cNvPr id="3" name="Picture 2">
            <a:extLst>
              <a:ext uri="{FF2B5EF4-FFF2-40B4-BE49-F238E27FC236}">
                <a16:creationId xmlns:a16="http://schemas.microsoft.com/office/drawing/2014/main" id="{217967A9-49E7-4602-A0FB-0E027C089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700" y="0"/>
            <a:ext cx="2019300" cy="1104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03A16C-C4E7-4E8C-99F3-AB47C699D758}"/>
              </a:ext>
            </a:extLst>
          </p:cNvPr>
          <p:cNvSpPr txBox="1"/>
          <p:nvPr/>
        </p:nvSpPr>
        <p:spPr>
          <a:xfrm>
            <a:off x="7030370" y="2898067"/>
            <a:ext cx="5087739" cy="923330"/>
          </a:xfrm>
          <a:prstGeom prst="rect">
            <a:avLst/>
          </a:prstGeom>
          <a:noFill/>
        </p:spPr>
        <p:txBody>
          <a:bodyPr wrap="square" rtlCol="0">
            <a:spAutoFit/>
          </a:bodyPr>
          <a:lstStyle/>
          <a:p>
            <a:r>
              <a:rPr lang="en-GB" dirty="0"/>
              <a:t>Download the Director of Public Health’s</a:t>
            </a:r>
          </a:p>
          <a:p>
            <a:r>
              <a:rPr lang="en-GB" dirty="0"/>
              <a:t>Annual </a:t>
            </a:r>
            <a:r>
              <a:rPr lang="en-GB"/>
              <a:t>Report 2019-2020:</a:t>
            </a:r>
            <a:endParaRPr lang="en-GB" dirty="0"/>
          </a:p>
          <a:p>
            <a:r>
              <a:rPr lang="en-GB" dirty="0">
                <a:hlinkClick r:id="rId4"/>
              </a:rPr>
              <a:t>https://www.coventry.gov.uk/publichealthreports/</a:t>
            </a:r>
            <a:endParaRPr lang="en-GB" dirty="0"/>
          </a:p>
        </p:txBody>
      </p:sp>
    </p:spTree>
    <p:extLst>
      <p:ext uri="{BB962C8B-B14F-4D97-AF65-F5344CB8AC3E}">
        <p14:creationId xmlns:p14="http://schemas.microsoft.com/office/powerpoint/2010/main" val="189791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977760C-9525-4684-9C57-4A640977068A}"/>
              </a:ext>
            </a:extLst>
          </p:cNvPr>
          <p:cNvSpPr txBox="1">
            <a:spLocks/>
          </p:cNvSpPr>
          <p:nvPr/>
        </p:nvSpPr>
        <p:spPr>
          <a:xfrm>
            <a:off x="1130289" y="0"/>
            <a:ext cx="9042411" cy="1356360"/>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dirty="0"/>
              <a:t>What did we, as </a:t>
            </a:r>
            <a:r>
              <a:rPr lang="en-GB" dirty="0">
                <a:solidFill>
                  <a:srgbClr val="E44131"/>
                </a:solidFill>
              </a:rPr>
              <a:t>organisations and a system</a:t>
            </a:r>
            <a:r>
              <a:rPr lang="en-GB" dirty="0"/>
              <a:t>, </a:t>
            </a:r>
            <a:br>
              <a:rPr lang="en-GB" dirty="0"/>
            </a:br>
            <a:r>
              <a:rPr lang="en-GB" dirty="0"/>
              <a:t>learn about Coventry’s approach to improving wellbeing?</a:t>
            </a:r>
          </a:p>
        </p:txBody>
      </p:sp>
      <p:pic>
        <p:nvPicPr>
          <p:cNvPr id="4" name="Picture 3">
            <a:extLst>
              <a:ext uri="{FF2B5EF4-FFF2-40B4-BE49-F238E27FC236}">
                <a16:creationId xmlns:a16="http://schemas.microsoft.com/office/drawing/2014/main" id="{32A7ED3A-C936-4555-BFEB-A993A372C5C1}"/>
              </a:ext>
            </a:extLst>
          </p:cNvPr>
          <p:cNvPicPr>
            <a:picLocks noChangeAspect="1"/>
          </p:cNvPicPr>
          <p:nvPr/>
        </p:nvPicPr>
        <p:blipFill>
          <a:blip r:embed="rId2"/>
          <a:stretch>
            <a:fillRect/>
          </a:stretch>
        </p:blipFill>
        <p:spPr>
          <a:xfrm>
            <a:off x="178479" y="1325504"/>
            <a:ext cx="8615001" cy="5443057"/>
          </a:xfrm>
          <a:prstGeom prst="rect">
            <a:avLst/>
          </a:prstGeom>
        </p:spPr>
      </p:pic>
      <p:pic>
        <p:nvPicPr>
          <p:cNvPr id="7" name="Picture 2">
            <a:extLst>
              <a:ext uri="{FF2B5EF4-FFF2-40B4-BE49-F238E27FC236}">
                <a16:creationId xmlns:a16="http://schemas.microsoft.com/office/drawing/2014/main" id="{8B268D4E-DC1B-4647-AB27-E489B38A5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700" y="0"/>
            <a:ext cx="2019300" cy="1104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93DBE-02B2-40DB-B9DB-0EBBDD89172C}"/>
              </a:ext>
            </a:extLst>
          </p:cNvPr>
          <p:cNvSpPr txBox="1"/>
          <p:nvPr/>
        </p:nvSpPr>
        <p:spPr>
          <a:xfrm>
            <a:off x="8897631" y="2892870"/>
            <a:ext cx="3021921" cy="2031325"/>
          </a:xfrm>
          <a:prstGeom prst="rect">
            <a:avLst/>
          </a:prstGeom>
          <a:noFill/>
          <a:ln>
            <a:solidFill>
              <a:srgbClr val="E94E1B"/>
            </a:solidFill>
          </a:ln>
        </p:spPr>
        <p:txBody>
          <a:bodyPr wrap="square" rtlCol="0">
            <a:spAutoFit/>
          </a:bodyPr>
          <a:lstStyle/>
          <a:p>
            <a:r>
              <a:rPr lang="en-GB" dirty="0"/>
              <a:t>Informed by:</a:t>
            </a:r>
          </a:p>
          <a:p>
            <a:pPr marL="285750" indent="-285750">
              <a:buFont typeface="Arial" panose="020B0604020202020204" pitchFamily="34" charset="0"/>
              <a:buChar char="•"/>
            </a:pPr>
            <a:r>
              <a:rPr lang="en-GB" dirty="0">
                <a:solidFill>
                  <a:srgbClr val="E94E1B"/>
                </a:solidFill>
              </a:rPr>
              <a:t>Interviews</a:t>
            </a:r>
            <a:r>
              <a:rPr lang="en-GB" dirty="0"/>
              <a:t> with 20+ colleagues across teams and organisations</a:t>
            </a:r>
          </a:p>
          <a:p>
            <a:pPr marL="285750" indent="-285750">
              <a:buFont typeface="Arial" panose="020B0604020202020204" pitchFamily="34" charset="0"/>
              <a:buChar char="•"/>
            </a:pPr>
            <a:r>
              <a:rPr lang="en-GB" dirty="0">
                <a:solidFill>
                  <a:srgbClr val="E94E1B"/>
                </a:solidFill>
              </a:rPr>
              <a:t>Performance reports</a:t>
            </a:r>
            <a:r>
              <a:rPr lang="en-GB" dirty="0"/>
              <a:t> and </a:t>
            </a:r>
            <a:r>
              <a:rPr lang="en-GB" dirty="0">
                <a:solidFill>
                  <a:srgbClr val="E94E1B"/>
                </a:solidFill>
              </a:rPr>
              <a:t>evaluations</a:t>
            </a:r>
            <a:r>
              <a:rPr lang="en-GB" dirty="0"/>
              <a:t> from the Council and partners</a:t>
            </a:r>
          </a:p>
        </p:txBody>
      </p:sp>
    </p:spTree>
    <p:extLst>
      <p:ext uri="{BB962C8B-B14F-4D97-AF65-F5344CB8AC3E}">
        <p14:creationId xmlns:p14="http://schemas.microsoft.com/office/powerpoint/2010/main" val="348385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B71B64AC-B1DE-4415-B889-31BC04292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700" y="0"/>
            <a:ext cx="2019300" cy="11049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7D2F2EE-4346-410D-AEAB-F372419D6719}"/>
              </a:ext>
            </a:extLst>
          </p:cNvPr>
          <p:cNvSpPr txBox="1">
            <a:spLocks/>
          </p:cNvSpPr>
          <p:nvPr/>
        </p:nvSpPr>
        <p:spPr>
          <a:xfrm>
            <a:off x="1130289" y="0"/>
            <a:ext cx="9151631" cy="1356360"/>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dirty="0"/>
              <a:t>What can we, as </a:t>
            </a:r>
            <a:r>
              <a:rPr lang="en-GB" dirty="0">
                <a:solidFill>
                  <a:srgbClr val="E44131"/>
                </a:solidFill>
              </a:rPr>
              <a:t>organisations and a system</a:t>
            </a:r>
            <a:r>
              <a:rPr lang="en-GB" dirty="0"/>
              <a:t>, </a:t>
            </a:r>
            <a:br>
              <a:rPr lang="en-GB" dirty="0"/>
            </a:br>
            <a:r>
              <a:rPr lang="en-GB" dirty="0"/>
              <a:t>do to improve our residents’ wellbeing during COVID-19?</a:t>
            </a:r>
          </a:p>
        </p:txBody>
      </p:sp>
      <p:grpSp>
        <p:nvGrpSpPr>
          <p:cNvPr id="3" name="Group 2">
            <a:extLst>
              <a:ext uri="{FF2B5EF4-FFF2-40B4-BE49-F238E27FC236}">
                <a16:creationId xmlns:a16="http://schemas.microsoft.com/office/drawing/2014/main" id="{1F2B5E52-473C-4390-8331-D629D168B703}"/>
              </a:ext>
            </a:extLst>
          </p:cNvPr>
          <p:cNvGrpSpPr/>
          <p:nvPr/>
        </p:nvGrpSpPr>
        <p:grpSpPr>
          <a:xfrm>
            <a:off x="274320" y="1356360"/>
            <a:ext cx="11643360" cy="5384948"/>
            <a:chOff x="274320" y="1356360"/>
            <a:chExt cx="11643360" cy="5384948"/>
          </a:xfrm>
        </p:grpSpPr>
        <p:pic>
          <p:nvPicPr>
            <p:cNvPr id="5" name="Picture 4">
              <a:extLst>
                <a:ext uri="{FF2B5EF4-FFF2-40B4-BE49-F238E27FC236}">
                  <a16:creationId xmlns:a16="http://schemas.microsoft.com/office/drawing/2014/main" id="{FDD9087B-F9E0-485C-B270-AFDC40038B4B}"/>
                </a:ext>
              </a:extLst>
            </p:cNvPr>
            <p:cNvPicPr>
              <a:picLocks noChangeAspect="1"/>
            </p:cNvPicPr>
            <p:nvPr/>
          </p:nvPicPr>
          <p:blipFill>
            <a:blip r:embed="rId3"/>
            <a:stretch>
              <a:fillRect/>
            </a:stretch>
          </p:blipFill>
          <p:spPr>
            <a:xfrm>
              <a:off x="274320" y="1356360"/>
              <a:ext cx="11643360" cy="5384948"/>
            </a:xfrm>
            <a:prstGeom prst="rect">
              <a:avLst/>
            </a:prstGeom>
          </p:spPr>
        </p:pic>
        <p:sp>
          <p:nvSpPr>
            <p:cNvPr id="2" name="Rectangle 1">
              <a:extLst>
                <a:ext uri="{FF2B5EF4-FFF2-40B4-BE49-F238E27FC236}">
                  <a16:creationId xmlns:a16="http://schemas.microsoft.com/office/drawing/2014/main" id="{334DA635-34EE-42E2-92B4-820E6B6B41C8}"/>
                </a:ext>
              </a:extLst>
            </p:cNvPr>
            <p:cNvSpPr/>
            <p:nvPr/>
          </p:nvSpPr>
          <p:spPr>
            <a:xfrm>
              <a:off x="452636" y="5593025"/>
              <a:ext cx="5045795" cy="926339"/>
            </a:xfrm>
            <a:prstGeom prst="rect">
              <a:avLst/>
            </a:prstGeom>
            <a:solidFill>
              <a:srgbClr val="E8E8E8"/>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50" dirty="0">
                  <a:solidFill>
                    <a:schemeClr val="tx1"/>
                  </a:solidFill>
                </a:rPr>
                <a:t>Employment inequality was addressed through specialist support for residents and influencing employers to improve recruitment practice</a:t>
              </a:r>
            </a:p>
          </p:txBody>
        </p:sp>
      </p:grpSp>
    </p:spTree>
    <p:extLst>
      <p:ext uri="{BB962C8B-B14F-4D97-AF65-F5344CB8AC3E}">
        <p14:creationId xmlns:p14="http://schemas.microsoft.com/office/powerpoint/2010/main" val="385839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B71B64AC-B1DE-4415-B889-31BC04292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700" y="0"/>
            <a:ext cx="2019300" cy="11049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7D2F2EE-4346-410D-AEAB-F372419D6719}"/>
              </a:ext>
            </a:extLst>
          </p:cNvPr>
          <p:cNvSpPr txBox="1">
            <a:spLocks/>
          </p:cNvSpPr>
          <p:nvPr/>
        </p:nvSpPr>
        <p:spPr>
          <a:xfrm>
            <a:off x="1130289" y="0"/>
            <a:ext cx="9151631" cy="1356360"/>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dirty="0"/>
              <a:t>What can we, as </a:t>
            </a:r>
            <a:r>
              <a:rPr lang="en-GB" dirty="0">
                <a:solidFill>
                  <a:srgbClr val="E44131"/>
                </a:solidFill>
              </a:rPr>
              <a:t>organisations and a system</a:t>
            </a:r>
            <a:r>
              <a:rPr lang="en-GB" dirty="0"/>
              <a:t>, </a:t>
            </a:r>
            <a:br>
              <a:rPr lang="en-GB" dirty="0"/>
            </a:br>
            <a:r>
              <a:rPr lang="en-GB" dirty="0"/>
              <a:t>do to improve our residents’ wellbeing during COVID-19?</a:t>
            </a:r>
          </a:p>
        </p:txBody>
      </p:sp>
      <p:pic>
        <p:nvPicPr>
          <p:cNvPr id="6" name="Picture 5">
            <a:extLst>
              <a:ext uri="{FF2B5EF4-FFF2-40B4-BE49-F238E27FC236}">
                <a16:creationId xmlns:a16="http://schemas.microsoft.com/office/drawing/2014/main" id="{85D55D06-6526-49C2-9A3C-BA186FE07248}"/>
              </a:ext>
            </a:extLst>
          </p:cNvPr>
          <p:cNvPicPr>
            <a:picLocks noChangeAspect="1"/>
          </p:cNvPicPr>
          <p:nvPr/>
        </p:nvPicPr>
        <p:blipFill>
          <a:blip r:embed="rId3"/>
          <a:stretch>
            <a:fillRect/>
          </a:stretch>
        </p:blipFill>
        <p:spPr>
          <a:xfrm>
            <a:off x="167640" y="1356360"/>
            <a:ext cx="11643360" cy="3157666"/>
          </a:xfrm>
          <a:prstGeom prst="rect">
            <a:avLst/>
          </a:prstGeom>
        </p:spPr>
      </p:pic>
      <p:pic>
        <p:nvPicPr>
          <p:cNvPr id="3" name="Picture 2">
            <a:extLst>
              <a:ext uri="{FF2B5EF4-FFF2-40B4-BE49-F238E27FC236}">
                <a16:creationId xmlns:a16="http://schemas.microsoft.com/office/drawing/2014/main" id="{BE87BC9E-A4F0-48EE-B651-4B120155AAF6}"/>
              </a:ext>
            </a:extLst>
          </p:cNvPr>
          <p:cNvPicPr>
            <a:picLocks noChangeAspect="1"/>
          </p:cNvPicPr>
          <p:nvPr/>
        </p:nvPicPr>
        <p:blipFill rotWithShape="1">
          <a:blip r:embed="rId4"/>
          <a:srcRect b="8325"/>
          <a:stretch/>
        </p:blipFill>
        <p:spPr>
          <a:xfrm>
            <a:off x="274320" y="4514026"/>
            <a:ext cx="11430000" cy="2130614"/>
          </a:xfrm>
          <a:prstGeom prst="rect">
            <a:avLst/>
          </a:prstGeom>
        </p:spPr>
      </p:pic>
    </p:spTree>
    <p:extLst>
      <p:ext uri="{BB962C8B-B14F-4D97-AF65-F5344CB8AC3E}">
        <p14:creationId xmlns:p14="http://schemas.microsoft.com/office/powerpoint/2010/main" val="2060057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B71B64AC-B1DE-4415-B889-31BC04292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700" y="0"/>
            <a:ext cx="2019300" cy="11049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7D2F2EE-4346-410D-AEAB-F372419D6719}"/>
              </a:ext>
            </a:extLst>
          </p:cNvPr>
          <p:cNvSpPr txBox="1">
            <a:spLocks/>
          </p:cNvSpPr>
          <p:nvPr/>
        </p:nvSpPr>
        <p:spPr>
          <a:xfrm>
            <a:off x="1130289" y="0"/>
            <a:ext cx="9151631" cy="1356360"/>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dirty="0"/>
              <a:t>What can we, as </a:t>
            </a:r>
            <a:r>
              <a:rPr lang="en-GB" dirty="0">
                <a:solidFill>
                  <a:srgbClr val="E44131"/>
                </a:solidFill>
              </a:rPr>
              <a:t>organisations and a system</a:t>
            </a:r>
            <a:r>
              <a:rPr lang="en-GB" dirty="0"/>
              <a:t>, </a:t>
            </a:r>
            <a:br>
              <a:rPr lang="en-GB" dirty="0"/>
            </a:br>
            <a:r>
              <a:rPr lang="en-GB" dirty="0"/>
              <a:t>do to improve our residents’ wellbeing during COVID-19?</a:t>
            </a:r>
          </a:p>
        </p:txBody>
      </p:sp>
      <p:pic>
        <p:nvPicPr>
          <p:cNvPr id="6" name="Picture 5">
            <a:extLst>
              <a:ext uri="{FF2B5EF4-FFF2-40B4-BE49-F238E27FC236}">
                <a16:creationId xmlns:a16="http://schemas.microsoft.com/office/drawing/2014/main" id="{A2E7EC39-179B-4581-A742-C91BD399852F}"/>
              </a:ext>
            </a:extLst>
          </p:cNvPr>
          <p:cNvPicPr>
            <a:picLocks noChangeAspect="1"/>
          </p:cNvPicPr>
          <p:nvPr/>
        </p:nvPicPr>
        <p:blipFill>
          <a:blip r:embed="rId3"/>
          <a:stretch>
            <a:fillRect/>
          </a:stretch>
        </p:blipFill>
        <p:spPr>
          <a:xfrm>
            <a:off x="396240" y="1196340"/>
            <a:ext cx="11399520" cy="5582412"/>
          </a:xfrm>
          <a:prstGeom prst="rect">
            <a:avLst/>
          </a:prstGeom>
        </p:spPr>
      </p:pic>
    </p:spTree>
    <p:extLst>
      <p:ext uri="{BB962C8B-B14F-4D97-AF65-F5344CB8AC3E}">
        <p14:creationId xmlns:p14="http://schemas.microsoft.com/office/powerpoint/2010/main" val="227602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B71B64AC-B1DE-4415-B889-31BC04292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700" y="0"/>
            <a:ext cx="2019300" cy="11049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7D2F2EE-4346-410D-AEAB-F372419D6719}"/>
              </a:ext>
            </a:extLst>
          </p:cNvPr>
          <p:cNvSpPr txBox="1">
            <a:spLocks/>
          </p:cNvSpPr>
          <p:nvPr/>
        </p:nvSpPr>
        <p:spPr>
          <a:xfrm>
            <a:off x="1130289" y="0"/>
            <a:ext cx="9151631" cy="1356360"/>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dirty="0"/>
              <a:t>What can we, as </a:t>
            </a:r>
            <a:r>
              <a:rPr lang="en-GB" dirty="0">
                <a:solidFill>
                  <a:srgbClr val="E44131"/>
                </a:solidFill>
              </a:rPr>
              <a:t>organisations and a system</a:t>
            </a:r>
            <a:r>
              <a:rPr lang="en-GB" dirty="0"/>
              <a:t>, </a:t>
            </a:r>
            <a:br>
              <a:rPr lang="en-GB" dirty="0"/>
            </a:br>
            <a:r>
              <a:rPr lang="en-GB" dirty="0"/>
              <a:t>do to improve our residents’ wellbeing during COVID-19?</a:t>
            </a:r>
          </a:p>
        </p:txBody>
      </p:sp>
      <p:sp>
        <p:nvSpPr>
          <p:cNvPr id="5" name="Rectangle 4">
            <a:extLst>
              <a:ext uri="{FF2B5EF4-FFF2-40B4-BE49-F238E27FC236}">
                <a16:creationId xmlns:a16="http://schemas.microsoft.com/office/drawing/2014/main" id="{612E69E3-9B13-4C84-A87B-3622E43A8FD1}"/>
              </a:ext>
            </a:extLst>
          </p:cNvPr>
          <p:cNvSpPr/>
          <p:nvPr/>
        </p:nvSpPr>
        <p:spPr>
          <a:xfrm>
            <a:off x="375294" y="1356361"/>
            <a:ext cx="11278824" cy="4992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1BD2DF79-52C1-4FAD-8935-026201F12FAF}"/>
              </a:ext>
            </a:extLst>
          </p:cNvPr>
          <p:cNvPicPr>
            <a:picLocks noChangeAspect="1"/>
          </p:cNvPicPr>
          <p:nvPr/>
        </p:nvPicPr>
        <p:blipFill>
          <a:blip r:embed="rId3"/>
          <a:stretch>
            <a:fillRect/>
          </a:stretch>
        </p:blipFill>
        <p:spPr>
          <a:xfrm>
            <a:off x="274320" y="1412557"/>
            <a:ext cx="7791450" cy="390525"/>
          </a:xfrm>
          <a:prstGeom prst="rect">
            <a:avLst/>
          </a:prstGeom>
        </p:spPr>
      </p:pic>
      <p:pic>
        <p:nvPicPr>
          <p:cNvPr id="11" name="Picture 10">
            <a:extLst>
              <a:ext uri="{FF2B5EF4-FFF2-40B4-BE49-F238E27FC236}">
                <a16:creationId xmlns:a16="http://schemas.microsoft.com/office/drawing/2014/main" id="{68B27061-3942-460F-870F-0E28D609BA3B}"/>
              </a:ext>
            </a:extLst>
          </p:cNvPr>
          <p:cNvPicPr>
            <a:picLocks noChangeAspect="1"/>
          </p:cNvPicPr>
          <p:nvPr/>
        </p:nvPicPr>
        <p:blipFill rotWithShape="1">
          <a:blip r:embed="rId4"/>
          <a:srcRect t="4059" r="7410" b="1463"/>
          <a:stretch/>
        </p:blipFill>
        <p:spPr>
          <a:xfrm>
            <a:off x="375296" y="1975485"/>
            <a:ext cx="5123135" cy="466264"/>
          </a:xfrm>
          <a:prstGeom prst="rect">
            <a:avLst/>
          </a:prstGeom>
        </p:spPr>
      </p:pic>
      <p:pic>
        <p:nvPicPr>
          <p:cNvPr id="12" name="Picture 11">
            <a:extLst>
              <a:ext uri="{FF2B5EF4-FFF2-40B4-BE49-F238E27FC236}">
                <a16:creationId xmlns:a16="http://schemas.microsoft.com/office/drawing/2014/main" id="{4D58A4E5-A5EC-48D9-AF68-997D2304E64E}"/>
              </a:ext>
            </a:extLst>
          </p:cNvPr>
          <p:cNvPicPr>
            <a:picLocks noChangeAspect="1"/>
          </p:cNvPicPr>
          <p:nvPr/>
        </p:nvPicPr>
        <p:blipFill rotWithShape="1">
          <a:blip r:embed="rId5"/>
          <a:srcRect r="8256"/>
          <a:stretch/>
        </p:blipFill>
        <p:spPr>
          <a:xfrm>
            <a:off x="6358722" y="1965437"/>
            <a:ext cx="5417945" cy="485775"/>
          </a:xfrm>
          <a:prstGeom prst="rect">
            <a:avLst/>
          </a:prstGeom>
        </p:spPr>
      </p:pic>
      <p:sp>
        <p:nvSpPr>
          <p:cNvPr id="4" name="TextBox 3">
            <a:extLst>
              <a:ext uri="{FF2B5EF4-FFF2-40B4-BE49-F238E27FC236}">
                <a16:creationId xmlns:a16="http://schemas.microsoft.com/office/drawing/2014/main" id="{100406AD-E035-4864-87C0-2E8D01EA388E}"/>
              </a:ext>
            </a:extLst>
          </p:cNvPr>
          <p:cNvSpPr txBox="1"/>
          <p:nvPr/>
        </p:nvSpPr>
        <p:spPr>
          <a:xfrm>
            <a:off x="375296" y="2532186"/>
            <a:ext cx="5123135" cy="946413"/>
          </a:xfrm>
          <a:prstGeom prst="rect">
            <a:avLst/>
          </a:prstGeom>
          <a:solidFill>
            <a:srgbClr val="E8E8E8"/>
          </a:solidFill>
        </p:spPr>
        <p:txBody>
          <a:bodyPr wrap="square" rtlCol="0">
            <a:spAutoFit/>
          </a:bodyPr>
          <a:lstStyle/>
          <a:p>
            <a:r>
              <a:rPr lang="en-GB" sz="1850" dirty="0"/>
              <a:t>During COVID-19, place-based groups shared resources and intelligence to provide food relief and spread of public health messages</a:t>
            </a:r>
          </a:p>
        </p:txBody>
      </p:sp>
      <p:sp>
        <p:nvSpPr>
          <p:cNvPr id="14" name="TextBox 13">
            <a:extLst>
              <a:ext uri="{FF2B5EF4-FFF2-40B4-BE49-F238E27FC236}">
                <a16:creationId xmlns:a16="http://schemas.microsoft.com/office/drawing/2014/main" id="{441334EB-EB55-46D3-8E76-5EC53CBF682F}"/>
              </a:ext>
            </a:extLst>
          </p:cNvPr>
          <p:cNvSpPr txBox="1"/>
          <p:nvPr/>
        </p:nvSpPr>
        <p:spPr>
          <a:xfrm>
            <a:off x="375295" y="3540177"/>
            <a:ext cx="5123135" cy="1231106"/>
          </a:xfrm>
          <a:prstGeom prst="rect">
            <a:avLst/>
          </a:prstGeom>
          <a:solidFill>
            <a:srgbClr val="E8E8E8"/>
          </a:solidFill>
        </p:spPr>
        <p:txBody>
          <a:bodyPr wrap="square" rtlCol="0">
            <a:spAutoFit/>
          </a:bodyPr>
          <a:lstStyle/>
          <a:p>
            <a:r>
              <a:rPr lang="en-GB" sz="1850" dirty="0"/>
              <a:t>New methods of consultation and engagement enabled residents to make informed decisions about their communities and start movements to address issues that mattered to them</a:t>
            </a:r>
          </a:p>
        </p:txBody>
      </p:sp>
      <p:sp>
        <p:nvSpPr>
          <p:cNvPr id="15" name="TextBox 14">
            <a:extLst>
              <a:ext uri="{FF2B5EF4-FFF2-40B4-BE49-F238E27FC236}">
                <a16:creationId xmlns:a16="http://schemas.microsoft.com/office/drawing/2014/main" id="{4A24E8C6-D49C-4306-8022-35A4E2338505}"/>
              </a:ext>
            </a:extLst>
          </p:cNvPr>
          <p:cNvSpPr txBox="1"/>
          <p:nvPr/>
        </p:nvSpPr>
        <p:spPr>
          <a:xfrm>
            <a:off x="375294" y="4832861"/>
            <a:ext cx="5123135" cy="1515800"/>
          </a:xfrm>
          <a:prstGeom prst="rect">
            <a:avLst/>
          </a:prstGeom>
          <a:solidFill>
            <a:srgbClr val="E8E8E8"/>
          </a:solidFill>
        </p:spPr>
        <p:txBody>
          <a:bodyPr wrap="square" rtlCol="0">
            <a:spAutoFit/>
          </a:bodyPr>
          <a:lstStyle/>
          <a:p>
            <a:r>
              <a:rPr lang="en-GB" sz="1850" dirty="0"/>
              <a:t>Before and during COVID-19, activities from local organisations and the Council helped to alleviate loneliness and build community cohesion. Operation Shield has further identified socially isolated individuals</a:t>
            </a:r>
          </a:p>
        </p:txBody>
      </p:sp>
      <p:pic>
        <p:nvPicPr>
          <p:cNvPr id="16" name="Picture 15">
            <a:extLst>
              <a:ext uri="{FF2B5EF4-FFF2-40B4-BE49-F238E27FC236}">
                <a16:creationId xmlns:a16="http://schemas.microsoft.com/office/drawing/2014/main" id="{411C999F-116A-4EC1-8FFE-E37DA606DE79}"/>
              </a:ext>
            </a:extLst>
          </p:cNvPr>
          <p:cNvPicPr>
            <a:picLocks noChangeAspect="1"/>
          </p:cNvPicPr>
          <p:nvPr/>
        </p:nvPicPr>
        <p:blipFill>
          <a:blip r:embed="rId6"/>
          <a:stretch>
            <a:fillRect/>
          </a:stretch>
        </p:blipFill>
        <p:spPr>
          <a:xfrm>
            <a:off x="5599403" y="1965437"/>
            <a:ext cx="670585" cy="4383224"/>
          </a:xfrm>
          <a:prstGeom prst="rect">
            <a:avLst/>
          </a:prstGeom>
        </p:spPr>
      </p:pic>
      <p:grpSp>
        <p:nvGrpSpPr>
          <p:cNvPr id="7" name="Group 6">
            <a:extLst>
              <a:ext uri="{FF2B5EF4-FFF2-40B4-BE49-F238E27FC236}">
                <a16:creationId xmlns:a16="http://schemas.microsoft.com/office/drawing/2014/main" id="{E391A767-BE7D-4B85-8F01-4407E708C2B3}"/>
              </a:ext>
            </a:extLst>
          </p:cNvPr>
          <p:cNvGrpSpPr/>
          <p:nvPr/>
        </p:nvGrpSpPr>
        <p:grpSpPr>
          <a:xfrm>
            <a:off x="6358722" y="2532186"/>
            <a:ext cx="5396368" cy="3801961"/>
            <a:chOff x="6358722" y="2532186"/>
            <a:chExt cx="5396368" cy="3801961"/>
          </a:xfrm>
        </p:grpSpPr>
        <p:sp>
          <p:nvSpPr>
            <p:cNvPr id="2" name="TextBox 1">
              <a:extLst>
                <a:ext uri="{FF2B5EF4-FFF2-40B4-BE49-F238E27FC236}">
                  <a16:creationId xmlns:a16="http://schemas.microsoft.com/office/drawing/2014/main" id="{AB800A79-E3DC-4920-866F-57F7F0E3700E}"/>
                </a:ext>
              </a:extLst>
            </p:cNvPr>
            <p:cNvSpPr txBox="1"/>
            <p:nvPr/>
          </p:nvSpPr>
          <p:spPr>
            <a:xfrm>
              <a:off x="6358722" y="2532186"/>
              <a:ext cx="5396368" cy="1754326"/>
            </a:xfrm>
            <a:prstGeom prst="rect">
              <a:avLst/>
            </a:prstGeom>
            <a:solidFill>
              <a:srgbClr val="E8E8E8"/>
            </a:solidFill>
          </p:spPr>
          <p:txBody>
            <a:bodyPr wrap="square" rtlCol="0">
              <a:spAutoFit/>
            </a:bodyPr>
            <a:lstStyle/>
            <a:p>
              <a:r>
                <a:rPr lang="en-GB" dirty="0"/>
                <a:t>Coventry City Council and partners should set up spaces and channels to meet with residents, with the aim of inspiring them to imagine the change they wish to see in their communities, and enabling residents to lead the change.</a:t>
              </a:r>
            </a:p>
            <a:p>
              <a:endParaRPr lang="en-GB" dirty="0"/>
            </a:p>
          </p:txBody>
        </p:sp>
        <p:sp>
          <p:nvSpPr>
            <p:cNvPr id="6" name="Rectangle 5">
              <a:extLst>
                <a:ext uri="{FF2B5EF4-FFF2-40B4-BE49-F238E27FC236}">
                  <a16:creationId xmlns:a16="http://schemas.microsoft.com/office/drawing/2014/main" id="{82689696-8679-447E-AC1E-228A3D5B9FBF}"/>
                </a:ext>
              </a:extLst>
            </p:cNvPr>
            <p:cNvSpPr/>
            <p:nvPr/>
          </p:nvSpPr>
          <p:spPr>
            <a:xfrm>
              <a:off x="6358722" y="4107543"/>
              <a:ext cx="5384130" cy="2226604"/>
            </a:xfrm>
            <a:prstGeom prst="rect">
              <a:avLst/>
            </a:prstGeom>
            <a:solidFill>
              <a:srgbClr val="E8E8E8"/>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67796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30B1C-A0F1-4C2C-90A8-720BBBC69834}"/>
              </a:ext>
            </a:extLst>
          </p:cNvPr>
          <p:cNvSpPr txBox="1">
            <a:spLocks/>
          </p:cNvSpPr>
          <p:nvPr/>
        </p:nvSpPr>
        <p:spPr>
          <a:xfrm>
            <a:off x="0" y="0"/>
            <a:ext cx="12192000" cy="777447"/>
          </a:xfrm>
          <a:prstGeom prst="rect">
            <a:avLst/>
          </a:prstGeom>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dirty="0"/>
              <a:t>Report outline</a:t>
            </a:r>
          </a:p>
        </p:txBody>
      </p:sp>
      <p:grpSp>
        <p:nvGrpSpPr>
          <p:cNvPr id="11" name="Group 10">
            <a:extLst>
              <a:ext uri="{FF2B5EF4-FFF2-40B4-BE49-F238E27FC236}">
                <a16:creationId xmlns:a16="http://schemas.microsoft.com/office/drawing/2014/main" id="{CBBD5D51-D9A6-462A-95E0-6C27C3661074}"/>
              </a:ext>
            </a:extLst>
          </p:cNvPr>
          <p:cNvGrpSpPr/>
          <p:nvPr/>
        </p:nvGrpSpPr>
        <p:grpSpPr>
          <a:xfrm>
            <a:off x="358050" y="777447"/>
            <a:ext cx="8717124" cy="5903076"/>
            <a:chOff x="1115134" y="777447"/>
            <a:chExt cx="9961732" cy="5903076"/>
          </a:xfrm>
        </p:grpSpPr>
        <p:graphicFrame>
          <p:nvGraphicFramePr>
            <p:cNvPr id="2" name="Diagram 1">
              <a:extLst>
                <a:ext uri="{FF2B5EF4-FFF2-40B4-BE49-F238E27FC236}">
                  <a16:creationId xmlns:a16="http://schemas.microsoft.com/office/drawing/2014/main" id="{93EA9EA0-BE86-48B0-8CD6-AE7E3971B824}"/>
                </a:ext>
              </a:extLst>
            </p:cNvPr>
            <p:cNvGraphicFramePr/>
            <p:nvPr>
              <p:extLst>
                <p:ext uri="{D42A27DB-BD31-4B8C-83A1-F6EECF244321}">
                  <p14:modId xmlns:p14="http://schemas.microsoft.com/office/powerpoint/2010/main" val="3785452980"/>
                </p:ext>
              </p:extLst>
            </p:nvPr>
          </p:nvGraphicFramePr>
          <p:xfrm>
            <a:off x="1115134" y="777447"/>
            <a:ext cx="9961732" cy="5903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Graphic 21" descr="Man">
              <a:extLst>
                <a:ext uri="{FF2B5EF4-FFF2-40B4-BE49-F238E27FC236}">
                  <a16:creationId xmlns:a16="http://schemas.microsoft.com/office/drawing/2014/main" id="{EC688ADB-50A3-4C86-9812-CC15325521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99783" y="2955095"/>
              <a:ext cx="615082" cy="615082"/>
            </a:xfrm>
            <a:prstGeom prst="rect">
              <a:avLst/>
            </a:prstGeom>
          </p:spPr>
        </p:pic>
        <p:pic>
          <p:nvPicPr>
            <p:cNvPr id="23" name="Graphic 22" descr="Group success">
              <a:extLst>
                <a:ext uri="{FF2B5EF4-FFF2-40B4-BE49-F238E27FC236}">
                  <a16:creationId xmlns:a16="http://schemas.microsoft.com/office/drawing/2014/main" id="{6EE0F57B-BB99-419C-913B-97B88D773D1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27128" y="4754794"/>
              <a:ext cx="816500" cy="816499"/>
            </a:xfrm>
            <a:prstGeom prst="rect">
              <a:avLst/>
            </a:prstGeom>
          </p:spPr>
        </p:pic>
      </p:grpSp>
      <p:pic>
        <p:nvPicPr>
          <p:cNvPr id="24" name="Picture 2">
            <a:extLst>
              <a:ext uri="{FF2B5EF4-FFF2-40B4-BE49-F238E27FC236}">
                <a16:creationId xmlns:a16="http://schemas.microsoft.com/office/drawing/2014/main" id="{30CA1A21-F5C6-4422-84F1-0CE1850339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72700" y="0"/>
            <a:ext cx="2019300" cy="1104900"/>
          </a:xfrm>
          <a:prstGeom prst="rect">
            <a:avLst/>
          </a:prstGeom>
          <a:noFill/>
          <a:extLst>
            <a:ext uri="{909E8E84-426E-40DD-AFC4-6F175D3DCCD1}">
              <a14:hiddenFill xmlns:a14="http://schemas.microsoft.com/office/drawing/2010/main">
                <a:solidFill>
                  <a:srgbClr val="FFFFFF"/>
                </a:solidFill>
              </a14:hiddenFill>
            </a:ext>
          </a:extLst>
        </p:spPr>
      </p:pic>
      <p:sp>
        <p:nvSpPr>
          <p:cNvPr id="26" name="Callout: Line 25">
            <a:extLst>
              <a:ext uri="{FF2B5EF4-FFF2-40B4-BE49-F238E27FC236}">
                <a16:creationId xmlns:a16="http://schemas.microsoft.com/office/drawing/2014/main" id="{97FB9527-F213-4593-B873-66EF980C9CD7}"/>
              </a:ext>
            </a:extLst>
          </p:cNvPr>
          <p:cNvSpPr/>
          <p:nvPr/>
        </p:nvSpPr>
        <p:spPr>
          <a:xfrm>
            <a:off x="9714450" y="1439565"/>
            <a:ext cx="2119499" cy="1762911"/>
          </a:xfrm>
          <a:prstGeom prst="borderCallout1">
            <a:avLst>
              <a:gd name="adj1" fmla="val 49395"/>
              <a:gd name="adj2" fmla="val 419"/>
              <a:gd name="adj3" fmla="val 49915"/>
              <a:gd name="adj4" fmla="val -34771"/>
            </a:avLst>
          </a:prstGeom>
          <a:solidFill>
            <a:schemeClr val="bg1"/>
          </a:solidFill>
          <a:ln>
            <a:solidFill>
              <a:srgbClr val="7FC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Record of </a:t>
            </a:r>
          </a:p>
          <a:p>
            <a:r>
              <a:rPr lang="en-GB" sz="1600" dirty="0">
                <a:solidFill>
                  <a:schemeClr val="tx1"/>
                </a:solidFill>
              </a:rPr>
              <a:t>Coventry’s level of wellbeing in 2019/20</a:t>
            </a:r>
          </a:p>
          <a:p>
            <a:endParaRPr lang="en-GB" sz="1600" dirty="0">
              <a:solidFill>
                <a:schemeClr val="tx1"/>
              </a:solidFill>
            </a:endParaRPr>
          </a:p>
          <a:p>
            <a:r>
              <a:rPr lang="en-GB" sz="1600" dirty="0">
                <a:solidFill>
                  <a:schemeClr val="tx1"/>
                </a:solidFill>
                <a:hlinkClick r:id="rId13"/>
              </a:rPr>
              <a:t>Explore the data in Power BI</a:t>
            </a:r>
            <a:endParaRPr lang="en-GB" sz="1600" dirty="0">
              <a:solidFill>
                <a:schemeClr val="tx1"/>
              </a:solidFill>
            </a:endParaRPr>
          </a:p>
        </p:txBody>
      </p:sp>
      <p:sp>
        <p:nvSpPr>
          <p:cNvPr id="34" name="Callout: Line 33">
            <a:extLst>
              <a:ext uri="{FF2B5EF4-FFF2-40B4-BE49-F238E27FC236}">
                <a16:creationId xmlns:a16="http://schemas.microsoft.com/office/drawing/2014/main" id="{E93CEE1C-5346-4F33-821A-CD5B30534FE9}"/>
              </a:ext>
            </a:extLst>
          </p:cNvPr>
          <p:cNvSpPr/>
          <p:nvPr/>
        </p:nvSpPr>
        <p:spPr>
          <a:xfrm>
            <a:off x="9714450" y="3339972"/>
            <a:ext cx="2119499" cy="1762911"/>
          </a:xfrm>
          <a:prstGeom prst="borderCallout1">
            <a:avLst>
              <a:gd name="adj1" fmla="val 47884"/>
              <a:gd name="adj2" fmla="val 0"/>
              <a:gd name="adj3" fmla="val 48333"/>
              <a:gd name="adj4" fmla="val -40312"/>
            </a:avLst>
          </a:prstGeom>
          <a:noFill/>
          <a:ln>
            <a:solidFill>
              <a:srgbClr val="E94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dirty="0">
                <a:solidFill>
                  <a:schemeClr val="tx1"/>
                </a:solidFill>
              </a:rPr>
              <a:t>Reflection on Coventry’s approach to improving wellbeing last year and in our early COVID-19 response</a:t>
            </a:r>
          </a:p>
        </p:txBody>
      </p:sp>
    </p:spTree>
    <p:extLst>
      <p:ext uri="{BB962C8B-B14F-4D97-AF65-F5344CB8AC3E}">
        <p14:creationId xmlns:p14="http://schemas.microsoft.com/office/powerpoint/2010/main" val="4048239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4ADB-9383-4B0E-869F-FE19494787DF}"/>
              </a:ext>
            </a:extLst>
          </p:cNvPr>
          <p:cNvSpPr>
            <a:spLocks noGrp="1"/>
          </p:cNvSpPr>
          <p:nvPr>
            <p:ph type="title"/>
          </p:nvPr>
        </p:nvSpPr>
        <p:spPr/>
        <p:txBody>
          <a:bodyPr/>
          <a:lstStyle/>
          <a:p>
            <a:r>
              <a:rPr lang="en-GB" dirty="0"/>
              <a:t>Aim of presentation</a:t>
            </a:r>
          </a:p>
        </p:txBody>
      </p:sp>
      <p:sp>
        <p:nvSpPr>
          <p:cNvPr id="3" name="Content Placeholder 2">
            <a:extLst>
              <a:ext uri="{FF2B5EF4-FFF2-40B4-BE49-F238E27FC236}">
                <a16:creationId xmlns:a16="http://schemas.microsoft.com/office/drawing/2014/main" id="{51AD0AAB-3A2C-491A-8BD9-BB460A9FE604}"/>
              </a:ext>
            </a:extLst>
          </p:cNvPr>
          <p:cNvSpPr>
            <a:spLocks noGrp="1"/>
          </p:cNvSpPr>
          <p:nvPr>
            <p:ph idx="1"/>
          </p:nvPr>
        </p:nvSpPr>
        <p:spPr>
          <a:xfrm>
            <a:off x="977462" y="1308537"/>
            <a:ext cx="11214538" cy="5549461"/>
          </a:xfrm>
        </p:spPr>
        <p:txBody>
          <a:bodyPr/>
          <a:lstStyle/>
          <a:p>
            <a:r>
              <a:rPr lang="en-GB" dirty="0"/>
              <a:t>Wellbeing and surrounding concepts</a:t>
            </a:r>
          </a:p>
          <a:p>
            <a:r>
              <a:rPr lang="en-GB" dirty="0"/>
              <a:t>Useful links for data</a:t>
            </a:r>
          </a:p>
          <a:p>
            <a:r>
              <a:rPr lang="en-GB" dirty="0"/>
              <a:t>How we, as individuals and as organisations, can help to improve wellbeing</a:t>
            </a:r>
          </a:p>
          <a:p>
            <a:endParaRPr lang="en-GB" dirty="0"/>
          </a:p>
          <a:p>
            <a:endParaRPr lang="en-GB" dirty="0"/>
          </a:p>
        </p:txBody>
      </p:sp>
      <p:pic>
        <p:nvPicPr>
          <p:cNvPr id="4" name="Picture 3">
            <a:extLst>
              <a:ext uri="{FF2B5EF4-FFF2-40B4-BE49-F238E27FC236}">
                <a16:creationId xmlns:a16="http://schemas.microsoft.com/office/drawing/2014/main" id="{F9FD22C8-BCA9-47FD-9134-D61FDDAC8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700" y="0"/>
            <a:ext cx="201930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075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8F42947-1D74-4CAE-A024-67D2FFD5DA7B}"/>
              </a:ext>
            </a:extLst>
          </p:cNvPr>
          <p:cNvGraphicFramePr>
            <a:graphicFrameLocks noGrp="1"/>
          </p:cNvGraphicFramePr>
          <p:nvPr>
            <p:ph idx="1"/>
            <p:extLst>
              <p:ext uri="{D42A27DB-BD31-4B8C-83A1-F6EECF244321}">
                <p14:modId xmlns:p14="http://schemas.microsoft.com/office/powerpoint/2010/main" val="559336829"/>
              </p:ext>
            </p:extLst>
          </p:nvPr>
        </p:nvGraphicFramePr>
        <p:xfrm>
          <a:off x="878222" y="1752897"/>
          <a:ext cx="10458556" cy="3779520"/>
        </p:xfrm>
        <a:graphic>
          <a:graphicData uri="http://schemas.openxmlformats.org/drawingml/2006/table">
            <a:tbl>
              <a:tblPr firstRow="1" bandRow="1">
                <a:tableStyleId>{00A15C55-8517-42AA-B614-E9B94910E393}</a:tableStyleId>
              </a:tblPr>
              <a:tblGrid>
                <a:gridCol w="4865627">
                  <a:extLst>
                    <a:ext uri="{9D8B030D-6E8A-4147-A177-3AD203B41FA5}">
                      <a16:colId xmlns:a16="http://schemas.microsoft.com/office/drawing/2014/main" val="2479059653"/>
                    </a:ext>
                  </a:extLst>
                </a:gridCol>
                <a:gridCol w="5592929">
                  <a:extLst>
                    <a:ext uri="{9D8B030D-6E8A-4147-A177-3AD203B41FA5}">
                      <a16:colId xmlns:a16="http://schemas.microsoft.com/office/drawing/2014/main" val="850468494"/>
                    </a:ext>
                  </a:extLst>
                </a:gridCol>
              </a:tblGrid>
              <a:tr h="370840">
                <a:tc>
                  <a:txBody>
                    <a:bodyPr/>
                    <a:lstStyle/>
                    <a:p>
                      <a:r>
                        <a:rPr lang="en-GB" sz="2400" dirty="0"/>
                        <a:t>Terminology</a:t>
                      </a:r>
                    </a:p>
                  </a:txBody>
                  <a:tcPr/>
                </a:tc>
                <a:tc>
                  <a:txBody>
                    <a:bodyPr/>
                    <a:lstStyle/>
                    <a:p>
                      <a:r>
                        <a:rPr lang="en-GB" sz="2400" dirty="0"/>
                        <a:t>Meaning</a:t>
                      </a:r>
                    </a:p>
                  </a:txBody>
                  <a:tcPr/>
                </a:tc>
                <a:extLst>
                  <a:ext uri="{0D108BD9-81ED-4DB2-BD59-A6C34878D82A}">
                    <a16:rowId xmlns:a16="http://schemas.microsoft.com/office/drawing/2014/main" val="3179144399"/>
                  </a:ext>
                </a:extLst>
              </a:tr>
              <a:tr h="370840">
                <a:tc>
                  <a:txBody>
                    <a:bodyPr/>
                    <a:lstStyle/>
                    <a:p>
                      <a:r>
                        <a:rPr lang="en-GB" sz="2200" dirty="0"/>
                        <a:t>Wellbeing</a:t>
                      </a:r>
                    </a:p>
                  </a:txBody>
                  <a:tcPr/>
                </a:tc>
                <a:tc>
                  <a:txBody>
                    <a:bodyPr/>
                    <a:lstStyle/>
                    <a:p>
                      <a:r>
                        <a:rPr lang="en-GB" sz="2200" dirty="0"/>
                        <a:t>Feeling good and functioning well</a:t>
                      </a:r>
                    </a:p>
                  </a:txBody>
                  <a:tcPr/>
                </a:tc>
                <a:extLst>
                  <a:ext uri="{0D108BD9-81ED-4DB2-BD59-A6C34878D82A}">
                    <a16:rowId xmlns:a16="http://schemas.microsoft.com/office/drawing/2014/main" val="2374461595"/>
                  </a:ext>
                </a:extLst>
              </a:tr>
              <a:tr h="370840">
                <a:tc>
                  <a:txBody>
                    <a:bodyPr/>
                    <a:lstStyle/>
                    <a:p>
                      <a:r>
                        <a:rPr lang="en-GB" sz="2200" dirty="0"/>
                        <a:t>Wider determinants of health</a:t>
                      </a:r>
                    </a:p>
                  </a:txBody>
                  <a:tcPr/>
                </a:tc>
                <a:tc>
                  <a:txBody>
                    <a:bodyPr/>
                    <a:lstStyle/>
                    <a:p>
                      <a:r>
                        <a:rPr lang="en-GB" sz="2200" dirty="0"/>
                        <a:t>Factors affecting health and wellbeing</a:t>
                      </a:r>
                    </a:p>
                  </a:txBody>
                  <a:tcPr/>
                </a:tc>
                <a:extLst>
                  <a:ext uri="{0D108BD9-81ED-4DB2-BD59-A6C34878D82A}">
                    <a16:rowId xmlns:a16="http://schemas.microsoft.com/office/drawing/2014/main" val="2413201855"/>
                  </a:ext>
                </a:extLst>
              </a:tr>
              <a:tr h="370840">
                <a:tc>
                  <a:txBody>
                    <a:bodyPr/>
                    <a:lstStyle/>
                    <a:p>
                      <a:r>
                        <a:rPr lang="en-GB" sz="2200" dirty="0"/>
                        <a:t>Health inequalities</a:t>
                      </a:r>
                    </a:p>
                  </a:txBody>
                  <a:tcPr/>
                </a:tc>
                <a:tc>
                  <a:txBody>
                    <a:bodyPr/>
                    <a:lstStyle/>
                    <a:p>
                      <a:r>
                        <a:rPr lang="en-GB" sz="2200" dirty="0">
                          <a:sym typeface="Wingdings" panose="05000000000000000000" pitchFamily="2" charset="2"/>
                        </a:rPr>
                        <a:t></a:t>
                      </a:r>
                      <a:endParaRPr lang="en-GB" sz="2200" dirty="0"/>
                    </a:p>
                  </a:txBody>
                  <a:tcPr/>
                </a:tc>
                <a:extLst>
                  <a:ext uri="{0D108BD9-81ED-4DB2-BD59-A6C34878D82A}">
                    <a16:rowId xmlns:a16="http://schemas.microsoft.com/office/drawing/2014/main" val="2725278057"/>
                  </a:ext>
                </a:extLst>
              </a:tr>
              <a:tr h="370840">
                <a:tc>
                  <a:txBody>
                    <a:bodyPr/>
                    <a:lstStyle/>
                    <a:p>
                      <a:r>
                        <a:rPr lang="en-GB" sz="2200" dirty="0"/>
                        <a:t>Compensatory action</a:t>
                      </a:r>
                    </a:p>
                  </a:txBody>
                  <a:tcPr/>
                </a:tc>
                <a:tc rowSpan="2">
                  <a:txBody>
                    <a:bodyPr/>
                    <a:lstStyle/>
                    <a:p>
                      <a:r>
                        <a:rPr lang="en-GB" sz="2200" dirty="0"/>
                        <a:t>Extra support</a:t>
                      </a:r>
                    </a:p>
                  </a:txBody>
                  <a:tcPr anchor="ctr"/>
                </a:tc>
                <a:extLst>
                  <a:ext uri="{0D108BD9-81ED-4DB2-BD59-A6C34878D82A}">
                    <a16:rowId xmlns:a16="http://schemas.microsoft.com/office/drawing/2014/main" val="1205728875"/>
                  </a:ext>
                </a:extLst>
              </a:tr>
              <a:tr h="370840">
                <a:tc>
                  <a:txBody>
                    <a:bodyPr/>
                    <a:lstStyle/>
                    <a:p>
                      <a:r>
                        <a:rPr lang="en-GB" sz="2200" dirty="0"/>
                        <a:t>Address / tackling / reducing health inequalities</a:t>
                      </a:r>
                    </a:p>
                  </a:txBody>
                  <a:tcPr/>
                </a:tc>
                <a:tc vMerge="1">
                  <a:txBody>
                    <a:bodyPr/>
                    <a:lstStyle/>
                    <a:p>
                      <a:endParaRPr lang="en-GB" sz="2200" dirty="0"/>
                    </a:p>
                  </a:txBody>
                  <a:tcPr/>
                </a:tc>
                <a:extLst>
                  <a:ext uri="{0D108BD9-81ED-4DB2-BD59-A6C34878D82A}">
                    <a16:rowId xmlns:a16="http://schemas.microsoft.com/office/drawing/2014/main" val="3329542518"/>
                  </a:ext>
                </a:extLst>
              </a:tr>
              <a:tr h="370840">
                <a:tc>
                  <a:txBody>
                    <a:bodyPr/>
                    <a:lstStyle/>
                    <a:p>
                      <a:r>
                        <a:rPr lang="en-GB" sz="2200" dirty="0"/>
                        <a:t>Population health framework</a:t>
                      </a:r>
                    </a:p>
                  </a:txBody>
                  <a:tcPr/>
                </a:tc>
                <a:tc>
                  <a:txBody>
                    <a:bodyPr/>
                    <a:lstStyle/>
                    <a:p>
                      <a:r>
                        <a:rPr lang="en-GB" sz="2200" dirty="0"/>
                        <a:t>Organisations and communities      System</a:t>
                      </a:r>
                    </a:p>
                  </a:txBody>
                  <a:tcPr/>
                </a:tc>
                <a:extLst>
                  <a:ext uri="{0D108BD9-81ED-4DB2-BD59-A6C34878D82A}">
                    <a16:rowId xmlns:a16="http://schemas.microsoft.com/office/drawing/2014/main" val="3552323360"/>
                  </a:ext>
                </a:extLst>
              </a:tr>
              <a:tr h="370840">
                <a:tc>
                  <a:txBody>
                    <a:bodyPr/>
                    <a:lstStyle/>
                    <a:p>
                      <a:r>
                        <a:rPr lang="en-GB" sz="2200" dirty="0"/>
                        <a:t>Health and wellbeing system</a:t>
                      </a:r>
                    </a:p>
                  </a:txBody>
                  <a:tcPr/>
                </a:tc>
                <a:tc>
                  <a:txBody>
                    <a:bodyPr/>
                    <a:lstStyle/>
                    <a:p>
                      <a:r>
                        <a:rPr lang="en-GB" sz="2200" dirty="0"/>
                        <a:t>Outcome of Population health framework</a:t>
                      </a:r>
                    </a:p>
                  </a:txBody>
                  <a:tcPr/>
                </a:tc>
                <a:extLst>
                  <a:ext uri="{0D108BD9-81ED-4DB2-BD59-A6C34878D82A}">
                    <a16:rowId xmlns:a16="http://schemas.microsoft.com/office/drawing/2014/main" val="726287471"/>
                  </a:ext>
                </a:extLst>
              </a:tr>
            </a:tbl>
          </a:graphicData>
        </a:graphic>
      </p:graphicFrame>
      <p:pic>
        <p:nvPicPr>
          <p:cNvPr id="4" name="Picture 3">
            <a:extLst>
              <a:ext uri="{FF2B5EF4-FFF2-40B4-BE49-F238E27FC236}">
                <a16:creationId xmlns:a16="http://schemas.microsoft.com/office/drawing/2014/main" id="{F9FD22C8-BCA9-47FD-9134-D61FDDAC8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700" y="0"/>
            <a:ext cx="2019300" cy="11049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E3F66ADD-3A46-450C-994A-572F8689AE71}"/>
              </a:ext>
            </a:extLst>
          </p:cNvPr>
          <p:cNvCxnSpPr>
            <a:cxnSpLocks/>
          </p:cNvCxnSpPr>
          <p:nvPr/>
        </p:nvCxnSpPr>
        <p:spPr>
          <a:xfrm rot="16200000">
            <a:off x="9985946" y="4774454"/>
            <a:ext cx="0" cy="268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3A5ADB0A-4854-4592-B9B5-3692105C2789}"/>
              </a:ext>
            </a:extLst>
          </p:cNvPr>
          <p:cNvSpPr>
            <a:spLocks noGrp="1"/>
          </p:cNvSpPr>
          <p:nvPr>
            <p:ph type="title"/>
          </p:nvPr>
        </p:nvSpPr>
        <p:spPr>
          <a:xfrm>
            <a:off x="0" y="0"/>
            <a:ext cx="12192000" cy="777447"/>
          </a:xfrm>
        </p:spPr>
        <p:txBody>
          <a:bodyPr/>
          <a:lstStyle/>
          <a:p>
            <a:r>
              <a:rPr lang="en-GB" dirty="0"/>
              <a:t>Wellbeing and surrounding concepts</a:t>
            </a:r>
          </a:p>
        </p:txBody>
      </p:sp>
    </p:spTree>
    <p:extLst>
      <p:ext uri="{BB962C8B-B14F-4D97-AF65-F5344CB8AC3E}">
        <p14:creationId xmlns:p14="http://schemas.microsoft.com/office/powerpoint/2010/main" val="2196071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76487472-37A8-4FFE-A0DE-DD9D54FF477D}"/>
              </a:ext>
            </a:extLst>
          </p:cNvPr>
          <p:cNvPicPr>
            <a:picLocks noChangeAspect="1"/>
          </p:cNvPicPr>
          <p:nvPr/>
        </p:nvPicPr>
        <p:blipFill rotWithShape="1">
          <a:blip r:embed="rId2">
            <a:extLst>
              <a:ext uri="{28A0092B-C50C-407E-A947-70E740481C1C}">
                <a14:useLocalDpi xmlns:a14="http://schemas.microsoft.com/office/drawing/2010/main" val="0"/>
              </a:ext>
            </a:extLst>
          </a:blip>
          <a:srcRect r="3146"/>
          <a:stretch/>
        </p:blipFill>
        <p:spPr>
          <a:xfrm>
            <a:off x="-1" y="930167"/>
            <a:ext cx="12186745" cy="5927834"/>
          </a:xfrm>
          <a:prstGeom prst="rect">
            <a:avLst/>
          </a:prstGeom>
        </p:spPr>
      </p:pic>
      <p:pic>
        <p:nvPicPr>
          <p:cNvPr id="6" name="Picture 5">
            <a:extLst>
              <a:ext uri="{FF2B5EF4-FFF2-40B4-BE49-F238E27FC236}">
                <a16:creationId xmlns:a16="http://schemas.microsoft.com/office/drawing/2014/main" id="{88D523F4-C988-4C25-8941-44BEA0CF3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700" y="0"/>
            <a:ext cx="2019300" cy="11049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9C3D877-7260-4821-A231-02E16492E1F5}"/>
              </a:ext>
            </a:extLst>
          </p:cNvPr>
          <p:cNvSpPr>
            <a:spLocks noGrp="1"/>
          </p:cNvSpPr>
          <p:nvPr>
            <p:ph type="title"/>
          </p:nvPr>
        </p:nvSpPr>
        <p:spPr>
          <a:xfrm>
            <a:off x="0" y="0"/>
            <a:ext cx="12192000" cy="777447"/>
          </a:xfrm>
        </p:spPr>
        <p:txBody>
          <a:bodyPr/>
          <a:lstStyle/>
          <a:p>
            <a:r>
              <a:rPr lang="en-GB" dirty="0"/>
              <a:t>ONS 10 domains</a:t>
            </a:r>
          </a:p>
        </p:txBody>
      </p:sp>
      <p:sp>
        <p:nvSpPr>
          <p:cNvPr id="8" name="TextBox 7">
            <a:extLst>
              <a:ext uri="{FF2B5EF4-FFF2-40B4-BE49-F238E27FC236}">
                <a16:creationId xmlns:a16="http://schemas.microsoft.com/office/drawing/2014/main" id="{1A29CDFA-A72A-4A9A-8D57-1341748A1671}"/>
              </a:ext>
            </a:extLst>
          </p:cNvPr>
          <p:cNvSpPr txBox="1"/>
          <p:nvPr/>
        </p:nvSpPr>
        <p:spPr>
          <a:xfrm>
            <a:off x="8012824" y="6148605"/>
            <a:ext cx="2159876" cy="646331"/>
          </a:xfrm>
          <a:prstGeom prst="rect">
            <a:avLst/>
          </a:prstGeom>
          <a:noFill/>
        </p:spPr>
        <p:txBody>
          <a:bodyPr wrap="square" rtlCol="0">
            <a:spAutoFit/>
          </a:bodyPr>
          <a:lstStyle/>
          <a:p>
            <a:r>
              <a:rPr lang="en-GB" sz="900" dirty="0">
                <a:hlinkClick r:id="rId4"/>
              </a:rPr>
              <a:t>https://www.ons.gov.uk/peoplepopulationandcommunity/wellbeing/articles/measuresofnationalwellbeingdashboard/2018-04-25</a:t>
            </a:r>
            <a:endParaRPr lang="en-GB" sz="900" dirty="0"/>
          </a:p>
        </p:txBody>
      </p:sp>
    </p:spTree>
    <p:extLst>
      <p:ext uri="{BB962C8B-B14F-4D97-AF65-F5344CB8AC3E}">
        <p14:creationId xmlns:p14="http://schemas.microsoft.com/office/powerpoint/2010/main" val="281147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501E-022A-40D2-A040-30020C764E0D}"/>
              </a:ext>
            </a:extLst>
          </p:cNvPr>
          <p:cNvSpPr>
            <a:spLocks noGrp="1"/>
          </p:cNvSpPr>
          <p:nvPr>
            <p:ph type="title"/>
          </p:nvPr>
        </p:nvSpPr>
        <p:spPr/>
        <p:txBody>
          <a:bodyPr/>
          <a:lstStyle/>
          <a:p>
            <a:r>
              <a:rPr lang="en-GB"/>
              <a:t>Two case studies</a:t>
            </a:r>
            <a:endParaRPr lang="en-GB" dirty="0"/>
          </a:p>
        </p:txBody>
      </p:sp>
      <p:pic>
        <p:nvPicPr>
          <p:cNvPr id="1026" name="Picture 2" descr="Batman | Batman Wiki | Fandom">
            <a:extLst>
              <a:ext uri="{FF2B5EF4-FFF2-40B4-BE49-F238E27FC236}">
                <a16:creationId xmlns:a16="http://schemas.microsoft.com/office/drawing/2014/main" id="{2163A07D-7F7D-4B2A-82B0-87054E62E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50" y="843393"/>
            <a:ext cx="4290263" cy="55524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coracion de oso winnie de pooh | Winnie the pooh pictures, Cute winnie  the pooh, Winnie the pooh">
            <a:extLst>
              <a:ext uri="{FF2B5EF4-FFF2-40B4-BE49-F238E27FC236}">
                <a16:creationId xmlns:a16="http://schemas.microsoft.com/office/drawing/2014/main" id="{FACE8793-838E-47BE-89DE-5016509C4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75" y="2039007"/>
            <a:ext cx="1518019" cy="2779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68CEEBF6-A7CF-4175-90AD-735EE94E2724}"/>
              </a:ext>
            </a:extLst>
          </p:cNvPr>
          <p:cNvGraphicFramePr>
            <a:graphicFrameLocks noGrp="1"/>
          </p:cNvGraphicFramePr>
          <p:nvPr>
            <p:extLst>
              <p:ext uri="{D42A27DB-BD31-4B8C-83A1-F6EECF244321}">
                <p14:modId xmlns:p14="http://schemas.microsoft.com/office/powerpoint/2010/main" val="1588775705"/>
              </p:ext>
            </p:extLst>
          </p:nvPr>
        </p:nvGraphicFramePr>
        <p:xfrm>
          <a:off x="2932386" y="1882237"/>
          <a:ext cx="6621516" cy="3840480"/>
        </p:xfrm>
        <a:graphic>
          <a:graphicData uri="http://schemas.openxmlformats.org/drawingml/2006/table">
            <a:tbl>
              <a:tblPr firstRow="1" bandRow="1">
                <a:tableStyleId>{5C22544A-7EE6-4342-B048-85BDC9FD1C3A}</a:tableStyleId>
              </a:tblPr>
              <a:tblGrid>
                <a:gridCol w="1916389">
                  <a:extLst>
                    <a:ext uri="{9D8B030D-6E8A-4147-A177-3AD203B41FA5}">
                      <a16:colId xmlns:a16="http://schemas.microsoft.com/office/drawing/2014/main" val="228668850"/>
                    </a:ext>
                  </a:extLst>
                </a:gridCol>
                <a:gridCol w="214569">
                  <a:extLst>
                    <a:ext uri="{9D8B030D-6E8A-4147-A177-3AD203B41FA5}">
                      <a16:colId xmlns:a16="http://schemas.microsoft.com/office/drawing/2014/main" val="858501332"/>
                    </a:ext>
                  </a:extLst>
                </a:gridCol>
                <a:gridCol w="2313085">
                  <a:extLst>
                    <a:ext uri="{9D8B030D-6E8A-4147-A177-3AD203B41FA5}">
                      <a16:colId xmlns:a16="http://schemas.microsoft.com/office/drawing/2014/main" val="2177419049"/>
                    </a:ext>
                  </a:extLst>
                </a:gridCol>
                <a:gridCol w="214569">
                  <a:extLst>
                    <a:ext uri="{9D8B030D-6E8A-4147-A177-3AD203B41FA5}">
                      <a16:colId xmlns:a16="http://schemas.microsoft.com/office/drawing/2014/main" val="2642788221"/>
                    </a:ext>
                  </a:extLst>
                </a:gridCol>
                <a:gridCol w="1962904">
                  <a:extLst>
                    <a:ext uri="{9D8B030D-6E8A-4147-A177-3AD203B41FA5}">
                      <a16:colId xmlns:a16="http://schemas.microsoft.com/office/drawing/2014/main" val="3308492733"/>
                    </a:ext>
                  </a:extLst>
                </a:gridCol>
              </a:tblGrid>
              <a:tr h="363735">
                <a:tc gridSpan="2">
                  <a:txBody>
                    <a:bodyPr/>
                    <a:lstStyle/>
                    <a:p>
                      <a:pPr algn="ctr"/>
                      <a:r>
                        <a:rPr lang="en-GB" dirty="0"/>
                        <a:t>Batman</a:t>
                      </a:r>
                    </a:p>
                    <a:p>
                      <a:pPr algn="ctr"/>
                      <a:r>
                        <a:rPr lang="en-GB" dirty="0"/>
                        <a:t>[Gotham City]</a:t>
                      </a:r>
                    </a:p>
                  </a:txBody>
                  <a:tcPr anchor="ctr"/>
                </a:tc>
                <a:tc hMerge="1">
                  <a:txBody>
                    <a:bodyPr/>
                    <a:lstStyle/>
                    <a:p>
                      <a:endParaRPr lang="en-GB"/>
                    </a:p>
                  </a:txBody>
                  <a:tcPr/>
                </a:tc>
                <a:tc>
                  <a:txBody>
                    <a:bodyPr/>
                    <a:lstStyle/>
                    <a:p>
                      <a:pPr algn="ctr"/>
                      <a:r>
                        <a:rPr lang="en-GB" dirty="0"/>
                        <a:t>ONS domain</a:t>
                      </a:r>
                    </a:p>
                  </a:txBody>
                  <a:tcPr anchor="ctr"/>
                </a:tc>
                <a:tc gridSpan="2">
                  <a:txBody>
                    <a:bodyPr/>
                    <a:lstStyle/>
                    <a:p>
                      <a:pPr algn="ctr"/>
                      <a:r>
                        <a:rPr lang="en-GB" dirty="0"/>
                        <a:t>Winnie the Pooh</a:t>
                      </a:r>
                    </a:p>
                    <a:p>
                      <a:pPr algn="ctr"/>
                      <a:r>
                        <a:rPr lang="en-GB" dirty="0"/>
                        <a:t>[Hundred Acre Wood]</a:t>
                      </a:r>
                    </a:p>
                  </a:txBody>
                  <a:tcPr anchor="ctr"/>
                </a:tc>
                <a:tc hMerge="1">
                  <a:txBody>
                    <a:bodyPr/>
                    <a:lstStyle/>
                    <a:p>
                      <a:endParaRPr lang="en-GB"/>
                    </a:p>
                  </a:txBody>
                  <a:tcPr/>
                </a:tc>
                <a:extLst>
                  <a:ext uri="{0D108BD9-81ED-4DB2-BD59-A6C34878D82A}">
                    <a16:rowId xmlns:a16="http://schemas.microsoft.com/office/drawing/2014/main" val="2370973736"/>
                  </a:ext>
                </a:extLst>
              </a:tr>
              <a:tr h="363735">
                <a:tc>
                  <a:txBody>
                    <a:bodyPr/>
                    <a:lstStyle/>
                    <a:p>
                      <a:r>
                        <a:rPr lang="en-GB" dirty="0"/>
                        <a:t>Anxious</a:t>
                      </a:r>
                    </a:p>
                  </a:txBody>
                  <a:tcP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tc>
                <a:tc>
                  <a:txBody>
                    <a:bodyPr/>
                    <a:lstStyle/>
                    <a:p>
                      <a:pPr algn="ctr"/>
                      <a:r>
                        <a:rPr lang="en-GB" b="1" dirty="0">
                          <a:solidFill>
                            <a:schemeClr val="tx1"/>
                          </a:solidFill>
                        </a:rPr>
                        <a:t>Personal wellbeing</a:t>
                      </a:r>
                    </a:p>
                  </a:txBody>
                  <a:tcPr/>
                </a:tc>
                <a:tc>
                  <a:txBody>
                    <a:bodyPr/>
                    <a:lstStyle/>
                    <a:p>
                      <a:pPr algn="ctr"/>
                      <a:r>
                        <a:rPr lang="en-GB" dirty="0">
                          <a:solidFill>
                            <a:schemeClr val="tx1"/>
                          </a:solidFill>
                          <a:highlight>
                            <a:srgbClr val="FFFF00"/>
                          </a:highlight>
                          <a:sym typeface="Wingdings" panose="05000000000000000000" pitchFamily="2" charset="2"/>
                        </a:rPr>
                        <a:t></a:t>
                      </a:r>
                      <a:endParaRPr lang="en-GB" dirty="0">
                        <a:solidFill>
                          <a:schemeClr val="tx1"/>
                        </a:solidFill>
                        <a:highlight>
                          <a:srgbClr val="FFFF00"/>
                        </a:highlight>
                      </a:endParaRPr>
                    </a:p>
                  </a:txBody>
                  <a:tcPr/>
                </a:tc>
                <a:tc>
                  <a:txBody>
                    <a:bodyPr/>
                    <a:lstStyle/>
                    <a:p>
                      <a:pPr algn="r"/>
                      <a:r>
                        <a:rPr lang="en-GB" dirty="0">
                          <a:solidFill>
                            <a:schemeClr val="tx1"/>
                          </a:solidFill>
                        </a:rPr>
                        <a:t>Satisfied</a:t>
                      </a:r>
                    </a:p>
                  </a:txBody>
                  <a:tcPr/>
                </a:tc>
                <a:extLst>
                  <a:ext uri="{0D108BD9-81ED-4DB2-BD59-A6C34878D82A}">
                    <a16:rowId xmlns:a16="http://schemas.microsoft.com/office/drawing/2014/main" val="2520135379"/>
                  </a:ext>
                </a:extLst>
              </a:tr>
              <a:tr h="311255">
                <a:tc>
                  <a:txBody>
                    <a:bodyPr/>
                    <a:lstStyle/>
                    <a:p>
                      <a:r>
                        <a:rPr lang="en-GB" dirty="0"/>
                        <a:t>Peak</a:t>
                      </a:r>
                    </a:p>
                  </a:txBody>
                  <a:tcPr/>
                </a:tc>
                <a:tc>
                  <a:txBody>
                    <a:bodyPr/>
                    <a:lstStyle/>
                    <a:p>
                      <a:pPr algn="ctr"/>
                      <a:r>
                        <a:rPr lang="en-GB" dirty="0">
                          <a:solidFill>
                            <a:schemeClr val="tx1"/>
                          </a:solidFill>
                          <a:highlight>
                            <a:srgbClr val="FFFF00"/>
                          </a:highlight>
                          <a:sym typeface="Wingdings" panose="05000000000000000000" pitchFamily="2" charset="2"/>
                        </a:rPr>
                        <a:t></a:t>
                      </a:r>
                      <a:endParaRPr lang="en-GB" dirty="0">
                        <a:solidFill>
                          <a:schemeClr val="tx1"/>
                        </a:solidFill>
                        <a:highlight>
                          <a:srgbClr val="FFFF00"/>
                        </a:highlight>
                      </a:endParaRPr>
                    </a:p>
                  </a:txBody>
                  <a:tcPr/>
                </a:tc>
                <a:tc>
                  <a:txBody>
                    <a:bodyPr/>
                    <a:lstStyle/>
                    <a:p>
                      <a:pPr algn="ctr"/>
                      <a:r>
                        <a:rPr lang="en-GB" b="1" dirty="0">
                          <a:solidFill>
                            <a:schemeClr val="tx1"/>
                          </a:solidFill>
                        </a:rPr>
                        <a:t>Health</a:t>
                      </a:r>
                    </a:p>
                  </a:txBody>
                  <a:tcP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tc>
                <a:tc>
                  <a:txBody>
                    <a:bodyPr/>
                    <a:lstStyle/>
                    <a:p>
                      <a:pPr algn="r"/>
                      <a:r>
                        <a:rPr lang="en-GB" dirty="0">
                          <a:solidFill>
                            <a:schemeClr val="tx1"/>
                          </a:solidFill>
                        </a:rPr>
                        <a:t>Overweight</a:t>
                      </a:r>
                    </a:p>
                  </a:txBody>
                  <a:tcPr/>
                </a:tc>
                <a:extLst>
                  <a:ext uri="{0D108BD9-81ED-4DB2-BD59-A6C34878D82A}">
                    <a16:rowId xmlns:a16="http://schemas.microsoft.com/office/drawing/2014/main" val="744633553"/>
                  </a:ext>
                </a:extLst>
              </a:tr>
              <a:tr h="363735">
                <a:tc>
                  <a:txBody>
                    <a:bodyPr/>
                    <a:lstStyle/>
                    <a:p>
                      <a:r>
                        <a:rPr lang="en-GB" dirty="0"/>
                        <a:t>Self-employed</a:t>
                      </a:r>
                    </a:p>
                  </a:txBody>
                  <a:tcPr/>
                </a:tc>
                <a:tc>
                  <a:txBody>
                    <a:bodyPr/>
                    <a:lstStyle/>
                    <a:p>
                      <a:pPr algn="ctr"/>
                      <a:r>
                        <a:rPr lang="en-GB" dirty="0">
                          <a:solidFill>
                            <a:schemeClr val="tx1"/>
                          </a:solidFill>
                          <a:highlight>
                            <a:srgbClr val="FFFF00"/>
                          </a:highlight>
                          <a:sym typeface="Wingdings" panose="05000000000000000000" pitchFamily="2" charset="2"/>
                        </a:rPr>
                        <a:t></a:t>
                      </a:r>
                      <a:endParaRPr lang="en-GB" dirty="0">
                        <a:solidFill>
                          <a:schemeClr val="tx1"/>
                        </a:solidFill>
                      </a:endParaRPr>
                    </a:p>
                  </a:txBody>
                  <a:tcPr/>
                </a:tc>
                <a:tc rowSpan="2">
                  <a:txBody>
                    <a:bodyPr/>
                    <a:lstStyle/>
                    <a:p>
                      <a:pPr algn="ctr"/>
                      <a:r>
                        <a:rPr lang="en-GB" b="1" dirty="0">
                          <a:solidFill>
                            <a:schemeClr val="tx1"/>
                          </a:solidFill>
                        </a:rPr>
                        <a:t>What we do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sym typeface="Wingdings" panose="05000000000000000000" pitchFamily="2" charset="2"/>
                        </a:rPr>
                        <a:t></a:t>
                      </a:r>
                      <a:endParaRPr lang="en-GB" dirty="0">
                        <a:solidFill>
                          <a:schemeClr val="tx1"/>
                        </a:solidFill>
                      </a:endParaRPr>
                    </a:p>
                  </a:txBody>
                  <a:tcPr/>
                </a:tc>
                <a:tc>
                  <a:txBody>
                    <a:bodyPr/>
                    <a:lstStyle/>
                    <a:p>
                      <a:pPr algn="r"/>
                      <a:r>
                        <a:rPr lang="en-GB" dirty="0">
                          <a:solidFill>
                            <a:schemeClr val="tx1"/>
                          </a:solidFill>
                        </a:rPr>
                        <a:t>Inactive</a:t>
                      </a:r>
                    </a:p>
                  </a:txBody>
                  <a:tcPr/>
                </a:tc>
                <a:extLst>
                  <a:ext uri="{0D108BD9-81ED-4DB2-BD59-A6C34878D82A}">
                    <a16:rowId xmlns:a16="http://schemas.microsoft.com/office/drawing/2014/main" val="2314739099"/>
                  </a:ext>
                </a:extLst>
              </a:tr>
              <a:tr h="363735">
                <a:tc>
                  <a:txBody>
                    <a:bodyPr/>
                    <a:lstStyle/>
                    <a:p>
                      <a:r>
                        <a:rPr lang="en-GB" dirty="0"/>
                        <a:t>Vigilantism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sym typeface="Wingdings" panose="05000000000000000000" pitchFamily="2" charset="2"/>
                        </a:rPr>
                        <a:t></a:t>
                      </a:r>
                      <a:endParaRPr lang="en-GB" dirty="0">
                        <a:solidFill>
                          <a:schemeClr val="tx1"/>
                        </a:solidFill>
                      </a:endParaRPr>
                    </a:p>
                  </a:txBody>
                  <a:tcPr/>
                </a:tc>
                <a:tc vMerge="1">
                  <a:txBody>
                    <a:bodyPr/>
                    <a:lstStyle/>
                    <a:p>
                      <a:pPr algn="ctr"/>
                      <a:endParaRPr lang="en-GB"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highlight>
                            <a:srgbClr val="FFFF00"/>
                          </a:highlight>
                          <a:sym typeface="Wingdings" panose="05000000000000000000" pitchFamily="2" charset="2"/>
                        </a:rPr>
                        <a:t></a:t>
                      </a:r>
                      <a:endParaRPr lang="en-GB" dirty="0">
                        <a:solidFill>
                          <a:schemeClr val="tx1"/>
                        </a:solidFill>
                        <a:highlight>
                          <a:srgbClr val="FFFF00"/>
                        </a:highlight>
                      </a:endParaRPr>
                    </a:p>
                  </a:txBody>
                  <a:tcPr/>
                </a:tc>
                <a:tc>
                  <a:txBody>
                    <a:bodyPr/>
                    <a:lstStyle/>
                    <a:p>
                      <a:pPr algn="r"/>
                      <a:r>
                        <a:rPr lang="en-GB" dirty="0">
                          <a:solidFill>
                            <a:schemeClr val="tx1"/>
                          </a:solidFill>
                        </a:rPr>
                        <a:t>Socialise</a:t>
                      </a:r>
                    </a:p>
                  </a:txBody>
                  <a:tcPr/>
                </a:tc>
                <a:extLst>
                  <a:ext uri="{0D108BD9-81ED-4DB2-BD59-A6C34878D82A}">
                    <a16:rowId xmlns:a16="http://schemas.microsoft.com/office/drawing/2014/main" val="1030203780"/>
                  </a:ext>
                </a:extLst>
              </a:tr>
              <a:tr h="363735">
                <a:tc>
                  <a:txBody>
                    <a:bodyPr/>
                    <a:lstStyle/>
                    <a:p>
                      <a:r>
                        <a:rPr lang="en-GB" dirty="0"/>
                        <a:t>Not safe</a:t>
                      </a:r>
                    </a:p>
                  </a:txBody>
                  <a:tcP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tc>
                <a:tc>
                  <a:txBody>
                    <a:bodyPr/>
                    <a:lstStyle/>
                    <a:p>
                      <a:pPr algn="ctr"/>
                      <a:r>
                        <a:rPr lang="en-GB" b="1" dirty="0">
                          <a:solidFill>
                            <a:schemeClr val="tx1"/>
                          </a:solidFill>
                        </a:rPr>
                        <a:t>Where we live</a:t>
                      </a:r>
                    </a:p>
                  </a:txBody>
                  <a:tcPr/>
                </a:tc>
                <a:tc>
                  <a:txBody>
                    <a:bodyPr/>
                    <a:lstStyle/>
                    <a:p>
                      <a:pPr algn="ctr"/>
                      <a:r>
                        <a:rPr lang="en-GB" dirty="0">
                          <a:solidFill>
                            <a:schemeClr val="tx1"/>
                          </a:solidFill>
                          <a:highlight>
                            <a:srgbClr val="FFFF00"/>
                          </a:highlight>
                          <a:sym typeface="Wingdings" panose="05000000000000000000" pitchFamily="2" charset="2"/>
                        </a:rPr>
                        <a:t></a:t>
                      </a:r>
                      <a:endParaRPr lang="en-GB" dirty="0">
                        <a:solidFill>
                          <a:schemeClr val="tx1"/>
                        </a:solidFill>
                        <a:highlight>
                          <a:srgbClr val="FFFF00"/>
                        </a:highlight>
                      </a:endParaRPr>
                    </a:p>
                  </a:txBody>
                  <a:tcPr/>
                </a:tc>
                <a:tc>
                  <a:txBody>
                    <a:bodyPr/>
                    <a:lstStyle/>
                    <a:p>
                      <a:pPr algn="r"/>
                      <a:r>
                        <a:rPr lang="en-GB" dirty="0">
                          <a:solidFill>
                            <a:schemeClr val="tx1"/>
                          </a:solidFill>
                        </a:rPr>
                        <a:t>Safe</a:t>
                      </a:r>
                    </a:p>
                  </a:txBody>
                  <a:tcPr/>
                </a:tc>
                <a:extLst>
                  <a:ext uri="{0D108BD9-81ED-4DB2-BD59-A6C34878D82A}">
                    <a16:rowId xmlns:a16="http://schemas.microsoft.com/office/drawing/2014/main" val="3484088619"/>
                  </a:ext>
                </a:extLst>
              </a:tr>
              <a:tr h="363735">
                <a:tc>
                  <a:txBody>
                    <a:bodyPr/>
                    <a:lstStyle/>
                    <a:p>
                      <a:r>
                        <a:rPr lang="en-GB" dirty="0"/>
                        <a:t>£££</a:t>
                      </a:r>
                    </a:p>
                  </a:txBody>
                  <a:tcPr/>
                </a:tc>
                <a:tc>
                  <a:txBody>
                    <a:bodyPr/>
                    <a:lstStyle/>
                    <a:p>
                      <a:pPr algn="ctr"/>
                      <a:r>
                        <a:rPr lang="en-GB" dirty="0">
                          <a:solidFill>
                            <a:schemeClr val="tx1"/>
                          </a:solidFill>
                          <a:highlight>
                            <a:srgbClr val="FFFF00"/>
                          </a:highlight>
                          <a:sym typeface="Wingdings" panose="05000000000000000000" pitchFamily="2" charset="2"/>
                        </a:rPr>
                        <a:t></a:t>
                      </a:r>
                      <a:endParaRPr lang="en-GB" dirty="0">
                        <a:solidFill>
                          <a:schemeClr val="tx1"/>
                        </a:solidFill>
                        <a:highlight>
                          <a:srgbClr val="FFFF00"/>
                        </a:highlight>
                      </a:endParaRPr>
                    </a:p>
                  </a:txBody>
                  <a:tcPr/>
                </a:tc>
                <a:tc>
                  <a:txBody>
                    <a:bodyPr/>
                    <a:lstStyle/>
                    <a:p>
                      <a:pPr algn="ctr"/>
                      <a:r>
                        <a:rPr lang="en-GB" b="1" dirty="0">
                          <a:solidFill>
                            <a:schemeClr val="tx1"/>
                          </a:solidFill>
                        </a:rPr>
                        <a:t>Personal finance</a:t>
                      </a:r>
                    </a:p>
                  </a:txBody>
                  <a:tcP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tc>
                <a:tc>
                  <a:txBody>
                    <a:bodyPr/>
                    <a:lstStyle/>
                    <a:p>
                      <a:pPr algn="r"/>
                      <a:r>
                        <a:rPr lang="en-GB" dirty="0">
                          <a:solidFill>
                            <a:schemeClr val="tx1"/>
                          </a:solidFill>
                        </a:rPr>
                        <a:t>£0</a:t>
                      </a:r>
                    </a:p>
                  </a:txBody>
                  <a:tcPr/>
                </a:tc>
                <a:extLst>
                  <a:ext uri="{0D108BD9-81ED-4DB2-BD59-A6C34878D82A}">
                    <a16:rowId xmlns:a16="http://schemas.microsoft.com/office/drawing/2014/main" val="3137369121"/>
                  </a:ext>
                </a:extLst>
              </a:tr>
              <a:tr h="363735">
                <a:tc>
                  <a:txBody>
                    <a:bodyPr/>
                    <a:lstStyle/>
                    <a:p>
                      <a:r>
                        <a:rPr lang="en-GB" dirty="0"/>
                        <a:t>Corruption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sym typeface="Wingdings" panose="05000000000000000000" pitchFamily="2" charset="2"/>
                        </a:rPr>
                        <a:t></a:t>
                      </a:r>
                      <a:endParaRPr lang="en-GB" dirty="0">
                        <a:solidFill>
                          <a:schemeClr val="tx1"/>
                        </a:solidFill>
                      </a:endParaRPr>
                    </a:p>
                  </a:txBody>
                  <a:tcPr/>
                </a:tc>
                <a:tc>
                  <a:txBody>
                    <a:bodyPr/>
                    <a:lstStyle/>
                    <a:p>
                      <a:pPr algn="ctr"/>
                      <a:r>
                        <a:rPr lang="en-GB" b="1" dirty="0">
                          <a:solidFill>
                            <a:schemeClr val="tx1"/>
                          </a:solidFill>
                        </a:rPr>
                        <a:t>Governance</a:t>
                      </a:r>
                    </a:p>
                  </a:txBody>
                  <a:tcPr/>
                </a:tc>
                <a:tc>
                  <a:txBody>
                    <a:bodyPr/>
                    <a:lstStyle/>
                    <a:p>
                      <a:pPr algn="ctr"/>
                      <a:r>
                        <a:rPr lang="en-GB" dirty="0">
                          <a:solidFill>
                            <a:schemeClr val="tx1"/>
                          </a:solidFill>
                          <a:highlight>
                            <a:srgbClr val="FFFF00"/>
                          </a:highlight>
                          <a:sym typeface="Wingdings" panose="05000000000000000000" pitchFamily="2" charset="2"/>
                        </a:rPr>
                        <a:t></a:t>
                      </a:r>
                      <a:endParaRPr lang="en-GB" dirty="0">
                        <a:solidFill>
                          <a:schemeClr val="tx1"/>
                        </a:solidFill>
                        <a:highlight>
                          <a:srgbClr val="FFFF00"/>
                        </a:highlight>
                      </a:endParaRPr>
                    </a:p>
                  </a:txBody>
                  <a:tcPr/>
                </a:tc>
                <a:tc>
                  <a:txBody>
                    <a:bodyPr/>
                    <a:lstStyle/>
                    <a:p>
                      <a:pPr algn="r"/>
                      <a:r>
                        <a:rPr lang="en-GB" dirty="0">
                          <a:solidFill>
                            <a:schemeClr val="tx1"/>
                          </a:solidFill>
                        </a:rPr>
                        <a:t>Local decisions</a:t>
                      </a:r>
                    </a:p>
                  </a:txBody>
                  <a:tcPr/>
                </a:tc>
                <a:extLst>
                  <a:ext uri="{0D108BD9-81ED-4DB2-BD59-A6C34878D82A}">
                    <a16:rowId xmlns:a16="http://schemas.microsoft.com/office/drawing/2014/main" val="340437644"/>
                  </a:ext>
                </a:extLst>
              </a:tr>
              <a:tr h="363735">
                <a:tc>
                  <a:txBody>
                    <a:bodyPr/>
                    <a:lstStyle/>
                    <a:p>
                      <a:r>
                        <a:rPr lang="en-GB" dirty="0"/>
                        <a:t>Pollution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sym typeface="Wingdings" panose="05000000000000000000" pitchFamily="2" charset="2"/>
                        </a:rPr>
                        <a:t></a:t>
                      </a:r>
                      <a:endParaRPr lang="en-GB" dirty="0">
                        <a:solidFill>
                          <a:schemeClr val="tx1"/>
                        </a:solidFill>
                      </a:endParaRPr>
                    </a:p>
                  </a:txBody>
                  <a:tcPr/>
                </a:tc>
                <a:tc>
                  <a:txBody>
                    <a:bodyPr/>
                    <a:lstStyle/>
                    <a:p>
                      <a:pPr algn="ctr"/>
                      <a:r>
                        <a:rPr lang="en-GB" b="1" dirty="0">
                          <a:solidFill>
                            <a:schemeClr val="tx1"/>
                          </a:solidFill>
                        </a:rPr>
                        <a:t>Environment</a:t>
                      </a:r>
                    </a:p>
                  </a:txBody>
                  <a:tcPr/>
                </a:tc>
                <a:tc>
                  <a:txBody>
                    <a:bodyPr/>
                    <a:lstStyle/>
                    <a:p>
                      <a:pPr algn="ctr"/>
                      <a:r>
                        <a:rPr lang="en-GB" dirty="0">
                          <a:solidFill>
                            <a:schemeClr val="tx1"/>
                          </a:solidFill>
                          <a:highlight>
                            <a:srgbClr val="FFFF00"/>
                          </a:highlight>
                          <a:sym typeface="Wingdings" panose="05000000000000000000" pitchFamily="2" charset="2"/>
                        </a:rPr>
                        <a:t></a:t>
                      </a:r>
                      <a:endParaRPr lang="en-GB" dirty="0">
                        <a:solidFill>
                          <a:schemeClr val="tx1"/>
                        </a:solidFill>
                        <a:highlight>
                          <a:srgbClr val="FFFF00"/>
                        </a:highlight>
                      </a:endParaRPr>
                    </a:p>
                  </a:txBody>
                  <a:tcPr/>
                </a:tc>
                <a:tc>
                  <a:txBody>
                    <a:bodyPr/>
                    <a:lstStyle/>
                    <a:p>
                      <a:pPr algn="r"/>
                      <a:r>
                        <a:rPr lang="en-GB" dirty="0">
                          <a:solidFill>
                            <a:schemeClr val="tx1"/>
                          </a:solidFill>
                        </a:rPr>
                        <a:t>Clean air</a:t>
                      </a:r>
                    </a:p>
                  </a:txBody>
                  <a:tcPr/>
                </a:tc>
                <a:extLst>
                  <a:ext uri="{0D108BD9-81ED-4DB2-BD59-A6C34878D82A}">
                    <a16:rowId xmlns:a16="http://schemas.microsoft.com/office/drawing/2014/main" val="2281529736"/>
                  </a:ext>
                </a:extLst>
              </a:tr>
            </a:tbl>
          </a:graphicData>
        </a:graphic>
      </p:graphicFrame>
      <p:pic>
        <p:nvPicPr>
          <p:cNvPr id="6" name="Picture 5">
            <a:extLst>
              <a:ext uri="{FF2B5EF4-FFF2-40B4-BE49-F238E27FC236}">
                <a16:creationId xmlns:a16="http://schemas.microsoft.com/office/drawing/2014/main" id="{CC8D146B-8183-482A-8D8A-03EAFF6141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2700" y="0"/>
            <a:ext cx="201930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20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9F0F5C-8987-4368-879B-8385A8E531A3}"/>
              </a:ext>
            </a:extLst>
          </p:cNvPr>
          <p:cNvPicPr>
            <a:picLocks noChangeAspect="1"/>
          </p:cNvPicPr>
          <p:nvPr/>
        </p:nvPicPr>
        <p:blipFill>
          <a:blip r:embed="rId2"/>
          <a:stretch>
            <a:fillRect/>
          </a:stretch>
        </p:blipFill>
        <p:spPr>
          <a:xfrm>
            <a:off x="1153663" y="0"/>
            <a:ext cx="9884674" cy="6858000"/>
          </a:xfrm>
          <a:prstGeom prst="rect">
            <a:avLst/>
          </a:prstGeom>
        </p:spPr>
      </p:pic>
      <p:pic>
        <p:nvPicPr>
          <p:cNvPr id="3" name="Picture 2">
            <a:extLst>
              <a:ext uri="{FF2B5EF4-FFF2-40B4-BE49-F238E27FC236}">
                <a16:creationId xmlns:a16="http://schemas.microsoft.com/office/drawing/2014/main" id="{841C430B-7AE1-43A3-9F4C-8FA557D68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336" y="0"/>
            <a:ext cx="1153663" cy="63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3E5A8D-643F-4D7F-B506-9F7D5E317051}"/>
              </a:ext>
            </a:extLst>
          </p:cNvPr>
          <p:cNvSpPr txBox="1"/>
          <p:nvPr/>
        </p:nvSpPr>
        <p:spPr>
          <a:xfrm>
            <a:off x="2705156" y="3105834"/>
            <a:ext cx="6687419" cy="646331"/>
          </a:xfrm>
          <a:prstGeom prst="rect">
            <a:avLst/>
          </a:prstGeom>
          <a:solidFill>
            <a:schemeClr val="bg1"/>
          </a:solidFill>
          <a:ln w="57150">
            <a:solidFill>
              <a:schemeClr val="tx1"/>
            </a:solidFill>
          </a:ln>
        </p:spPr>
        <p:txBody>
          <a:bodyPr wrap="square" rtlCol="0">
            <a:spAutoFit/>
          </a:bodyPr>
          <a:lstStyle/>
          <a:p>
            <a:r>
              <a:rPr lang="en-GB" sz="3600" dirty="0">
                <a:hlinkClick r:id="rId4"/>
              </a:rPr>
              <a:t>Accompanying Power BI Report</a:t>
            </a:r>
            <a:endParaRPr lang="en-GB" sz="3600" dirty="0"/>
          </a:p>
        </p:txBody>
      </p:sp>
    </p:spTree>
    <p:extLst>
      <p:ext uri="{BB962C8B-B14F-4D97-AF65-F5344CB8AC3E}">
        <p14:creationId xmlns:p14="http://schemas.microsoft.com/office/powerpoint/2010/main" val="265949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1C430B-7AE1-43A3-9F4C-8FA557D68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8336" y="0"/>
            <a:ext cx="1153663" cy="631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8C1DAA53-0F16-4BF1-A34B-515EA01C0FA0}"/>
              </a:ext>
            </a:extLst>
          </p:cNvPr>
          <p:cNvSpPr txBox="1">
            <a:spLocks/>
          </p:cNvSpPr>
          <p:nvPr/>
        </p:nvSpPr>
        <p:spPr>
          <a:xfrm>
            <a:off x="0" y="0"/>
            <a:ext cx="12192000" cy="777447"/>
          </a:xfrm>
          <a:prstGeom prst="rect">
            <a:avLst/>
          </a:prstGeom>
        </p:spPr>
        <p:txBody>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dirty="0"/>
              <a:t>Useful links for data</a:t>
            </a:r>
          </a:p>
        </p:txBody>
      </p:sp>
      <p:graphicFrame>
        <p:nvGraphicFramePr>
          <p:cNvPr id="8" name="Table 5">
            <a:extLst>
              <a:ext uri="{FF2B5EF4-FFF2-40B4-BE49-F238E27FC236}">
                <a16:creationId xmlns:a16="http://schemas.microsoft.com/office/drawing/2014/main" id="{A1A772B7-887B-4ABA-94D8-CDC16E4B0AE0}"/>
              </a:ext>
            </a:extLst>
          </p:cNvPr>
          <p:cNvGraphicFramePr>
            <a:graphicFrameLocks/>
          </p:cNvGraphicFramePr>
          <p:nvPr>
            <p:extLst>
              <p:ext uri="{D42A27DB-BD31-4B8C-83A1-F6EECF244321}">
                <p14:modId xmlns:p14="http://schemas.microsoft.com/office/powerpoint/2010/main" val="1279993869"/>
              </p:ext>
            </p:extLst>
          </p:nvPr>
        </p:nvGraphicFramePr>
        <p:xfrm>
          <a:off x="866722" y="2133600"/>
          <a:ext cx="10458556" cy="3352800"/>
        </p:xfrm>
        <a:graphic>
          <a:graphicData uri="http://schemas.openxmlformats.org/drawingml/2006/table">
            <a:tbl>
              <a:tblPr firstRow="1" bandRow="1">
                <a:tableStyleId>{7DF18680-E054-41AD-8BC1-D1AEF772440D}</a:tableStyleId>
              </a:tblPr>
              <a:tblGrid>
                <a:gridCol w="4125003">
                  <a:extLst>
                    <a:ext uri="{9D8B030D-6E8A-4147-A177-3AD203B41FA5}">
                      <a16:colId xmlns:a16="http://schemas.microsoft.com/office/drawing/2014/main" val="2479059653"/>
                    </a:ext>
                  </a:extLst>
                </a:gridCol>
                <a:gridCol w="6333553">
                  <a:extLst>
                    <a:ext uri="{9D8B030D-6E8A-4147-A177-3AD203B41FA5}">
                      <a16:colId xmlns:a16="http://schemas.microsoft.com/office/drawing/2014/main" val="850468494"/>
                    </a:ext>
                  </a:extLst>
                </a:gridCol>
              </a:tblGrid>
              <a:tr h="370840">
                <a:tc>
                  <a:txBody>
                    <a:bodyPr/>
                    <a:lstStyle/>
                    <a:p>
                      <a:r>
                        <a:rPr lang="en-GB" sz="2400" dirty="0"/>
                        <a:t>Website</a:t>
                      </a:r>
                    </a:p>
                  </a:txBody>
                  <a:tcPr/>
                </a:tc>
                <a:tc>
                  <a:txBody>
                    <a:bodyPr/>
                    <a:lstStyle/>
                    <a:p>
                      <a:r>
                        <a:rPr lang="en-GB" sz="2400" dirty="0"/>
                        <a:t>What you’ll find</a:t>
                      </a:r>
                    </a:p>
                  </a:txBody>
                  <a:tcPr/>
                </a:tc>
                <a:extLst>
                  <a:ext uri="{0D108BD9-81ED-4DB2-BD59-A6C34878D82A}">
                    <a16:rowId xmlns:a16="http://schemas.microsoft.com/office/drawing/2014/main" val="3179144399"/>
                  </a:ext>
                </a:extLst>
              </a:tr>
              <a:tr h="370840">
                <a:tc>
                  <a:txBody>
                    <a:bodyPr/>
                    <a:lstStyle/>
                    <a:p>
                      <a:r>
                        <a:rPr lang="en-GB" sz="2200" dirty="0">
                          <a:hlinkClick r:id="rId3"/>
                        </a:rPr>
                        <a:t>Fingertips</a:t>
                      </a:r>
                      <a:endParaRPr lang="en-GB" sz="2200" dirty="0"/>
                    </a:p>
                  </a:txBody>
                  <a:tcPr/>
                </a:tc>
                <a:tc>
                  <a:txBody>
                    <a:bodyPr/>
                    <a:lstStyle/>
                    <a:p>
                      <a:r>
                        <a:rPr lang="en-GB" sz="2200" dirty="0"/>
                        <a:t>Health data at LA level</a:t>
                      </a:r>
                    </a:p>
                  </a:txBody>
                  <a:tcPr/>
                </a:tc>
                <a:extLst>
                  <a:ext uri="{0D108BD9-81ED-4DB2-BD59-A6C34878D82A}">
                    <a16:rowId xmlns:a16="http://schemas.microsoft.com/office/drawing/2014/main" val="2725278057"/>
                  </a:ext>
                </a:extLst>
              </a:tr>
              <a:tr h="370840">
                <a:tc>
                  <a:txBody>
                    <a:bodyPr/>
                    <a:lstStyle/>
                    <a:p>
                      <a:r>
                        <a:rPr lang="en-GB" sz="2200" dirty="0">
                          <a:hlinkClick r:id="rId4"/>
                        </a:rPr>
                        <a:t>Local Health</a:t>
                      </a:r>
                      <a:endParaRPr lang="en-GB" sz="2200" dirty="0"/>
                    </a:p>
                  </a:txBody>
                  <a:tcPr/>
                </a:tc>
                <a:tc>
                  <a:txBody>
                    <a:bodyPr/>
                    <a:lstStyle/>
                    <a:p>
                      <a:r>
                        <a:rPr lang="en-GB" sz="2200" dirty="0"/>
                        <a:t>Health data at neighbourhood level</a:t>
                      </a:r>
                    </a:p>
                  </a:txBody>
                  <a:tcPr anchor="ctr"/>
                </a:tc>
                <a:extLst>
                  <a:ext uri="{0D108BD9-81ED-4DB2-BD59-A6C34878D82A}">
                    <a16:rowId xmlns:a16="http://schemas.microsoft.com/office/drawing/2014/main" val="1205728875"/>
                  </a:ext>
                </a:extLst>
              </a:tr>
              <a:tr h="370840">
                <a:tc>
                  <a:txBody>
                    <a:bodyPr/>
                    <a:lstStyle/>
                    <a:p>
                      <a:r>
                        <a:rPr lang="en-GB" sz="2200" dirty="0">
                          <a:hlinkClick r:id="rId5"/>
                        </a:rPr>
                        <a:t>SHAPE tool</a:t>
                      </a:r>
                      <a:endParaRPr lang="en-GB" sz="2200" dirty="0"/>
                    </a:p>
                  </a:txBody>
                  <a:tcPr/>
                </a:tc>
                <a:tc>
                  <a:txBody>
                    <a:bodyPr/>
                    <a:lstStyle/>
                    <a:p>
                      <a:r>
                        <a:rPr lang="en-GB" sz="2200" dirty="0"/>
                        <a:t>NHS, PH, primary care, and demographic data + map of healthcare assets and travel times</a:t>
                      </a:r>
                    </a:p>
                  </a:txBody>
                  <a:tcPr/>
                </a:tc>
                <a:extLst>
                  <a:ext uri="{0D108BD9-81ED-4DB2-BD59-A6C34878D82A}">
                    <a16:rowId xmlns:a16="http://schemas.microsoft.com/office/drawing/2014/main" val="3552323360"/>
                  </a:ext>
                </a:extLst>
              </a:tr>
              <a:tr h="370840">
                <a:tc>
                  <a:txBody>
                    <a:bodyPr/>
                    <a:lstStyle/>
                    <a:p>
                      <a:r>
                        <a:rPr lang="en-GB" sz="2200" dirty="0">
                          <a:hlinkClick r:id="rId6"/>
                        </a:rPr>
                        <a:t>Local Authority Interactive Tool</a:t>
                      </a:r>
                      <a:endParaRPr lang="en-GB" sz="2200" dirty="0"/>
                    </a:p>
                  </a:txBody>
                  <a:tcPr/>
                </a:tc>
                <a:tc>
                  <a:txBody>
                    <a:bodyPr/>
                    <a:lstStyle/>
                    <a:p>
                      <a:r>
                        <a:rPr lang="en-GB" sz="2200" dirty="0"/>
                        <a:t>Children and young people data at LA level</a:t>
                      </a:r>
                    </a:p>
                  </a:txBody>
                  <a:tcPr/>
                </a:tc>
                <a:extLst>
                  <a:ext uri="{0D108BD9-81ED-4DB2-BD59-A6C34878D82A}">
                    <a16:rowId xmlns:a16="http://schemas.microsoft.com/office/drawing/2014/main" val="604385560"/>
                  </a:ext>
                </a:extLst>
              </a:tr>
              <a:tr h="370840">
                <a:tc>
                  <a:txBody>
                    <a:bodyPr/>
                    <a:lstStyle/>
                    <a:p>
                      <a:r>
                        <a:rPr lang="en-GB" sz="2200" dirty="0">
                          <a:hlinkClick r:id="rId7"/>
                        </a:rPr>
                        <a:t>JSNA intelligence hub</a:t>
                      </a:r>
                      <a:endParaRPr lang="en-GB" sz="2200" dirty="0"/>
                    </a:p>
                  </a:txBody>
                  <a:tcPr/>
                </a:tc>
                <a:tc>
                  <a:txBody>
                    <a:bodyPr/>
                    <a:lstStyle/>
                    <a:p>
                      <a:r>
                        <a:rPr lang="en-GB" sz="2200" dirty="0"/>
                        <a:t>Melting pot of publicly available data</a:t>
                      </a:r>
                    </a:p>
                  </a:txBody>
                  <a:tcPr/>
                </a:tc>
                <a:extLst>
                  <a:ext uri="{0D108BD9-81ED-4DB2-BD59-A6C34878D82A}">
                    <a16:rowId xmlns:a16="http://schemas.microsoft.com/office/drawing/2014/main" val="3052593615"/>
                  </a:ext>
                </a:extLst>
              </a:tr>
              <a:tr h="370840">
                <a:tc>
                  <a:txBody>
                    <a:bodyPr/>
                    <a:lstStyle/>
                    <a:p>
                      <a:r>
                        <a:rPr lang="en-GB" sz="2200" dirty="0">
                          <a:hlinkClick r:id="rId8"/>
                        </a:rPr>
                        <a:t>JSNA data sources</a:t>
                      </a:r>
                      <a:endParaRPr lang="en-GB" sz="2200" dirty="0"/>
                    </a:p>
                  </a:txBody>
                  <a:tcPr/>
                </a:tc>
                <a:tc>
                  <a:txBody>
                    <a:bodyPr/>
                    <a:lstStyle/>
                    <a:p>
                      <a:r>
                        <a:rPr lang="en-GB" sz="2200" dirty="0"/>
                        <a:t>List of indicators used in place-based JSNAs</a:t>
                      </a:r>
                    </a:p>
                  </a:txBody>
                  <a:tcPr/>
                </a:tc>
                <a:extLst>
                  <a:ext uri="{0D108BD9-81ED-4DB2-BD59-A6C34878D82A}">
                    <a16:rowId xmlns:a16="http://schemas.microsoft.com/office/drawing/2014/main" val="3185130844"/>
                  </a:ext>
                </a:extLst>
              </a:tr>
            </a:tbl>
          </a:graphicData>
        </a:graphic>
      </p:graphicFrame>
    </p:spTree>
    <p:extLst>
      <p:ext uri="{BB962C8B-B14F-4D97-AF65-F5344CB8AC3E}">
        <p14:creationId xmlns:p14="http://schemas.microsoft.com/office/powerpoint/2010/main" val="238283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31BA0-C11C-4AC3-8C78-E55FA4214A3E}"/>
              </a:ext>
            </a:extLst>
          </p:cNvPr>
          <p:cNvSpPr>
            <a:spLocks noGrp="1"/>
          </p:cNvSpPr>
          <p:nvPr>
            <p:ph type="title"/>
          </p:nvPr>
        </p:nvSpPr>
        <p:spPr>
          <a:xfrm>
            <a:off x="0" y="0"/>
            <a:ext cx="12192000" cy="1097280"/>
          </a:xfrm>
        </p:spPr>
        <p:txBody>
          <a:bodyPr>
            <a:normAutofit/>
          </a:bodyPr>
          <a:lstStyle/>
          <a:p>
            <a:r>
              <a:rPr lang="en-GB" dirty="0"/>
              <a:t>What can we, as </a:t>
            </a:r>
            <a:r>
              <a:rPr lang="en-GB" dirty="0">
                <a:solidFill>
                  <a:srgbClr val="E44131"/>
                </a:solidFill>
              </a:rPr>
              <a:t>individuals</a:t>
            </a:r>
            <a:r>
              <a:rPr lang="en-GB" dirty="0"/>
              <a:t>, </a:t>
            </a:r>
            <a:br>
              <a:rPr lang="en-GB" dirty="0"/>
            </a:br>
            <a:r>
              <a:rPr lang="en-GB" dirty="0"/>
              <a:t>do to improve our wellbeing?</a:t>
            </a:r>
          </a:p>
        </p:txBody>
      </p:sp>
      <p:pic>
        <p:nvPicPr>
          <p:cNvPr id="3" name="Picture 2">
            <a:extLst>
              <a:ext uri="{FF2B5EF4-FFF2-40B4-BE49-F238E27FC236}">
                <a16:creationId xmlns:a16="http://schemas.microsoft.com/office/drawing/2014/main" id="{5A6EF47B-020B-4004-A4DA-987B3395A019}"/>
              </a:ext>
            </a:extLst>
          </p:cNvPr>
          <p:cNvPicPr>
            <a:picLocks noChangeAspect="1"/>
          </p:cNvPicPr>
          <p:nvPr/>
        </p:nvPicPr>
        <p:blipFill>
          <a:blip r:embed="rId3"/>
          <a:stretch>
            <a:fillRect/>
          </a:stretch>
        </p:blipFill>
        <p:spPr>
          <a:xfrm>
            <a:off x="855279" y="1542699"/>
            <a:ext cx="10481441" cy="4471062"/>
          </a:xfrm>
          <a:prstGeom prst="rect">
            <a:avLst/>
          </a:prstGeom>
        </p:spPr>
      </p:pic>
      <p:pic>
        <p:nvPicPr>
          <p:cNvPr id="4" name="Picture 2">
            <a:extLst>
              <a:ext uri="{FF2B5EF4-FFF2-40B4-BE49-F238E27FC236}">
                <a16:creationId xmlns:a16="http://schemas.microsoft.com/office/drawing/2014/main" id="{F4B47430-BF4C-4DC5-A998-506EFFD1E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2700" y="0"/>
            <a:ext cx="201930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2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DAD253-B77D-4F2E-9303-9CFD9009D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8336" y="0"/>
            <a:ext cx="1153663" cy="631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0F86914-05CD-4717-A90D-0DC5B8290AB2}"/>
              </a:ext>
            </a:extLst>
          </p:cNvPr>
          <p:cNvPicPr>
            <a:picLocks noChangeAspect="1"/>
          </p:cNvPicPr>
          <p:nvPr/>
        </p:nvPicPr>
        <p:blipFill rotWithShape="1">
          <a:blip r:embed="rId3"/>
          <a:srcRect l="17262" t="6984" r="15237" b="9418"/>
          <a:stretch/>
        </p:blipFill>
        <p:spPr>
          <a:xfrm>
            <a:off x="1233714" y="-11586"/>
            <a:ext cx="9804622" cy="6830381"/>
          </a:xfrm>
          <a:prstGeom prst="rect">
            <a:avLst/>
          </a:prstGeom>
        </p:spPr>
      </p:pic>
    </p:spTree>
    <p:extLst>
      <p:ext uri="{BB962C8B-B14F-4D97-AF65-F5344CB8AC3E}">
        <p14:creationId xmlns:p14="http://schemas.microsoft.com/office/powerpoint/2010/main" val="2670131573"/>
      </p:ext>
    </p:extLst>
  </p:cSld>
  <p:clrMapOvr>
    <a:masterClrMapping/>
  </p:clrMapOvr>
</p:sld>
</file>

<file path=ppt/theme/theme1.xml><?xml version="1.0" encoding="utf-8"?>
<a:theme xmlns:a="http://schemas.openxmlformats.org/drawingml/2006/main" name="Office Theme">
  <a:themeElements>
    <a:clrScheme name="Paint the World!">
      <a:dk1>
        <a:srgbClr val="1A1D25"/>
      </a:dk1>
      <a:lt1>
        <a:srgbClr val="FFFFFF"/>
      </a:lt1>
      <a:dk2>
        <a:srgbClr val="044A90"/>
      </a:dk2>
      <a:lt2>
        <a:srgbClr val="EEECE1"/>
      </a:lt2>
      <a:accent1>
        <a:srgbClr val="044A90"/>
      </a:accent1>
      <a:accent2>
        <a:srgbClr val="900404"/>
      </a:accent2>
      <a:accent3>
        <a:srgbClr val="4A9000"/>
      </a:accent3>
      <a:accent4>
        <a:srgbClr val="4A0490"/>
      </a:accent4>
      <a:accent5>
        <a:srgbClr val="04904A"/>
      </a:accent5>
      <a:accent6>
        <a:srgbClr val="904A00"/>
      </a:accent6>
      <a:hlink>
        <a:srgbClr val="044A90"/>
      </a:hlink>
      <a:folHlink>
        <a:srgbClr val="044A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030db69-1d5c-4c1f-887a-00e75fed0d5c">
      <Value>2</Value>
    </TaxCatchAll>
    <SharedWithUsers xmlns="6a450456-32e7-4803-8a72-663c77b3cefc">
      <UserInfo>
        <DisplayName>Chegwidden, Yolanda</DisplayName>
        <AccountId>5778</AccountId>
        <AccountType/>
      </UserInfo>
      <UserInfo>
        <DisplayName>Dawson, Debbie</DisplayName>
        <AccountId>623</AccountId>
        <AccountType/>
      </UserInfo>
      <UserInfo>
        <DisplayName>Hewitt, Tessa</DisplayName>
        <AccountId>7221</AccountId>
        <AccountType/>
      </UserInfo>
      <UserInfo>
        <DisplayName>Larsen, Kristi</DisplayName>
        <AccountId>627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839553D1BA574CA82CE554BA585D9A" ma:contentTypeVersion="4" ma:contentTypeDescription="Create a new document." ma:contentTypeScope="" ma:versionID="220e946b24f7c633f980cb1f3fcf39e8">
  <xsd:schema xmlns:xsd="http://www.w3.org/2001/XMLSchema" xmlns:xs="http://www.w3.org/2001/XMLSchema" xmlns:p="http://schemas.microsoft.com/office/2006/metadata/properties" xmlns:ns2="f030db69-1d5c-4c1f-887a-00e75fed0d5c" xmlns:ns3="0b29f03b-d999-47a8-a238-373156d3e912" xmlns:ns4="6a450456-32e7-4803-8a72-663c77b3cefc" targetNamespace="http://schemas.microsoft.com/office/2006/metadata/properties" ma:root="true" ma:fieldsID="d713017d9eb89024bf6a8899ab70a1a4" ns2:_="" ns3:_="" ns4:_="">
    <xsd:import namespace="f030db69-1d5c-4c1f-887a-00e75fed0d5c"/>
    <xsd:import namespace="0b29f03b-d999-47a8-a238-373156d3e912"/>
    <xsd:import namespace="6a450456-32e7-4803-8a72-663c77b3cefc"/>
    <xsd:element name="properties">
      <xsd:complexType>
        <xsd:sequence>
          <xsd:element name="documentManagement">
            <xsd:complexType>
              <xsd:all>
                <xsd:element ref="ns2:TaxCatchAll" minOccurs="0"/>
                <xsd:element ref="ns2:TaxCatchAllLabel" minOccurs="0"/>
                <xsd:element ref="ns3:MediaServiceMetadata" minOccurs="0"/>
                <xsd:element ref="ns3:MediaServiceFastMetadata"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30db69-1d5c-4c1f-887a-00e75fed0d5c"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404866d9-16cf-4ec7-ba65-01a052170975}" ma:internalName="TaxCatchAll" ma:showField="CatchAllData" ma:web="6a450456-32e7-4803-8a72-663c77b3cefc">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404866d9-16cf-4ec7-ba65-01a052170975}" ma:internalName="TaxCatchAllLabel" ma:readOnly="true" ma:showField="CatchAllDataLabel" ma:web="6a450456-32e7-4803-8a72-663c77b3cef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29f03b-d999-47a8-a238-373156d3e9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450456-32e7-4803-8a72-663c77b3ce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82A333-B228-4580-B8F4-57B0BB1E69C7}">
  <ds:schemaRefs>
    <ds:schemaRef ds:uri="f030db69-1d5c-4c1f-887a-00e75fed0d5c"/>
    <ds:schemaRef ds:uri="http://purl.org/dc/elements/1.1/"/>
    <ds:schemaRef ds:uri="http://schemas.microsoft.com/office/infopath/2007/PartnerControls"/>
    <ds:schemaRef ds:uri="http://schemas.openxmlformats.org/package/2006/metadata/core-properties"/>
    <ds:schemaRef ds:uri="http://purl.org/dc/terms/"/>
    <ds:schemaRef ds:uri="6a450456-32e7-4803-8a72-663c77b3cefc"/>
    <ds:schemaRef ds:uri="0b29f03b-d999-47a8-a238-373156d3e912"/>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0A9B17A-880E-4FF1-9C29-B5CB24E6E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30db69-1d5c-4c1f-887a-00e75fed0d5c"/>
    <ds:schemaRef ds:uri="0b29f03b-d999-47a8-a238-373156d3e912"/>
    <ds:schemaRef ds:uri="6a450456-32e7-4803-8a72-663c77b3ce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039339-B83E-4026-B643-F91F61AD7D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1913</TotalTime>
  <Words>606</Words>
  <Application>Microsoft Office PowerPoint</Application>
  <PresentationFormat>Widescreen</PresentationFormat>
  <Paragraphs>118</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PowerPoint Presentation</vt:lpstr>
      <vt:lpstr>Aim of presentation</vt:lpstr>
      <vt:lpstr>Wellbeing and surrounding concepts</vt:lpstr>
      <vt:lpstr>ONS 10 domains</vt:lpstr>
      <vt:lpstr>Two case studies</vt:lpstr>
      <vt:lpstr>PowerPoint Presentation</vt:lpstr>
      <vt:lpstr>PowerPoint Presentation</vt:lpstr>
      <vt:lpstr>What can we, as individuals,  do to improve our wellbeing?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Resetting Our Wellbeing A reflection on Coventry’s level of wellbeing in 2019/20 and our approach to improving it</dc:title>
  <dc:creator>Shang, Yeng Yeng</dc:creator>
  <cp:lastModifiedBy>Paul Hargrave</cp:lastModifiedBy>
  <cp:revision>2</cp:revision>
  <dcterms:created xsi:type="dcterms:W3CDTF">2020-09-22T09:42:10Z</dcterms:created>
  <dcterms:modified xsi:type="dcterms:W3CDTF">2020-11-13T10:51:33Z</dcterms:modified>
</cp:coreProperties>
</file>