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3" r:id="rId4"/>
    <p:sldMasterId id="2147484264" r:id="rId5"/>
    <p:sldMasterId id="2147484333" r:id="rId6"/>
  </p:sldMasterIdLst>
  <p:notesMasterIdLst>
    <p:notesMasterId r:id="rId48"/>
  </p:notesMasterIdLst>
  <p:handoutMasterIdLst>
    <p:handoutMasterId r:id="rId49"/>
  </p:handoutMasterIdLst>
  <p:sldIdLst>
    <p:sldId id="600" r:id="rId7"/>
    <p:sldId id="601" r:id="rId8"/>
    <p:sldId id="792" r:id="rId9"/>
    <p:sldId id="798" r:id="rId10"/>
    <p:sldId id="755" r:id="rId11"/>
    <p:sldId id="760" r:id="rId12"/>
    <p:sldId id="757" r:id="rId13"/>
    <p:sldId id="817" r:id="rId14"/>
    <p:sldId id="787" r:id="rId15"/>
    <p:sldId id="779" r:id="rId16"/>
    <p:sldId id="811" r:id="rId17"/>
    <p:sldId id="812" r:id="rId18"/>
    <p:sldId id="813" r:id="rId19"/>
    <p:sldId id="814" r:id="rId20"/>
    <p:sldId id="815" r:id="rId21"/>
    <p:sldId id="788" r:id="rId22"/>
    <p:sldId id="558" r:id="rId23"/>
    <p:sldId id="737" r:id="rId24"/>
    <p:sldId id="804" r:id="rId25"/>
    <p:sldId id="607" r:id="rId26"/>
    <p:sldId id="789" r:id="rId27"/>
    <p:sldId id="766" r:id="rId28"/>
    <p:sldId id="769" r:id="rId29"/>
    <p:sldId id="795" r:id="rId30"/>
    <p:sldId id="791" r:id="rId31"/>
    <p:sldId id="775" r:id="rId32"/>
    <p:sldId id="796" r:id="rId33"/>
    <p:sldId id="806" r:id="rId34"/>
    <p:sldId id="685" r:id="rId35"/>
    <p:sldId id="772" r:id="rId36"/>
    <p:sldId id="773" r:id="rId37"/>
    <p:sldId id="774" r:id="rId38"/>
    <p:sldId id="786" r:id="rId39"/>
    <p:sldId id="805" r:id="rId40"/>
    <p:sldId id="782" r:id="rId41"/>
    <p:sldId id="314" r:id="rId42"/>
    <p:sldId id="807" r:id="rId43"/>
    <p:sldId id="783" r:id="rId44"/>
    <p:sldId id="784" r:id="rId45"/>
    <p:sldId id="808" r:id="rId46"/>
    <p:sldId id="801" r:id="rId47"/>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adden" initials="AM [2]" lastIdx="6" clrIdx="0">
    <p:extLst>
      <p:ext uri="{19B8F6BF-5375-455C-9EA6-DF929625EA0E}">
        <p15:presenceInfo xmlns:p15="http://schemas.microsoft.com/office/powerpoint/2012/main" userId="S::amanda.madden@icecreates.com::0cecc139-efc3-455e-b686-33a6565f6b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5C5"/>
    <a:srgbClr val="F7BA33"/>
    <a:srgbClr val="D04080"/>
    <a:srgbClr val="CA3E7C"/>
    <a:srgbClr val="BB3D84"/>
    <a:srgbClr val="22A6B3"/>
    <a:srgbClr val="00B1BE"/>
    <a:srgbClr val="C81250"/>
    <a:srgbClr val="00B3BF"/>
    <a:srgbClr val="5C9F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autoAdjust="0"/>
    <p:restoredTop sz="69278" autoAdjust="0"/>
  </p:normalViewPr>
  <p:slideViewPr>
    <p:cSldViewPr snapToObjects="1">
      <p:cViewPr varScale="1">
        <p:scale>
          <a:sx n="76" d="100"/>
          <a:sy n="76" d="100"/>
        </p:scale>
        <p:origin x="32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4" y="0"/>
            <a:ext cx="2945659" cy="496411"/>
          </a:xfrm>
          <a:prstGeom prst="rect">
            <a:avLst/>
          </a:prstGeom>
        </p:spPr>
        <p:txBody>
          <a:bodyPr vert="horz" lIns="91440" tIns="45720" rIns="91440" bIns="45720" rtlCol="0"/>
          <a:lstStyle>
            <a:lvl1pPr algn="r">
              <a:defRPr sz="1200"/>
            </a:lvl1pPr>
          </a:lstStyle>
          <a:p>
            <a:fld id="{8083B430-44B7-4A16-AC98-D3B0F305CCDC}" type="datetimeFigureOut">
              <a:rPr lang="en-US" smtClean="0"/>
              <a:pPr/>
              <a:t>11/15/20</a:t>
            </a:fld>
            <a:endParaRPr lang="en-GB"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4" y="9430091"/>
            <a:ext cx="2945659" cy="496411"/>
          </a:xfrm>
          <a:prstGeom prst="rect">
            <a:avLst/>
          </a:prstGeom>
        </p:spPr>
        <p:txBody>
          <a:bodyPr vert="horz" lIns="91440" tIns="45720" rIns="91440" bIns="45720" rtlCol="0" anchor="b"/>
          <a:lstStyle>
            <a:lvl1pPr algn="r">
              <a:defRPr sz="1200"/>
            </a:lvl1pPr>
          </a:lstStyle>
          <a:p>
            <a:fld id="{15136E1E-CE3F-4D71-81C9-07D9C502BF02}" type="slidenum">
              <a:rPr lang="en-GB" smtClean="0"/>
              <a:pPr/>
              <a:t>‹#›</a:t>
            </a:fld>
            <a:endParaRPr lang="en-GB" dirty="0"/>
          </a:p>
        </p:txBody>
      </p:sp>
    </p:spTree>
    <p:extLst>
      <p:ext uri="{BB962C8B-B14F-4D97-AF65-F5344CB8AC3E}">
        <p14:creationId xmlns:p14="http://schemas.microsoft.com/office/powerpoint/2010/main" val="4195806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dirty="0"/>
          </a:p>
        </p:txBody>
      </p:sp>
      <p:sp>
        <p:nvSpPr>
          <p:cNvPr id="3" name="Date Placeholder 2"/>
          <p:cNvSpPr>
            <a:spLocks noGrp="1"/>
          </p:cNvSpPr>
          <p:nvPr>
            <p:ph type="dt" idx="1"/>
          </p:nvPr>
        </p:nvSpPr>
        <p:spPr>
          <a:xfrm>
            <a:off x="3850444"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D621C4D-06B8-4EF0-8C01-58AC42D2ACE4}" type="datetime1">
              <a:rPr lang="en-US"/>
              <a:pPr/>
              <a:t>11/15/20</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wrap="square" lIns="91440" tIns="45720" rIns="91440" bIns="45720" numCol="1" anchor="t" anchorCtr="0" compatLnSpc="1">
            <a:prstTxWarp prst="textNoShape">
              <a:avLst/>
            </a:prstTxWarp>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dirty="0"/>
          </a:p>
        </p:txBody>
      </p:sp>
      <p:sp>
        <p:nvSpPr>
          <p:cNvPr id="7" name="Slide Number Placeholder 6"/>
          <p:cNvSpPr>
            <a:spLocks noGrp="1"/>
          </p:cNvSpPr>
          <p:nvPr>
            <p:ph type="sldNum" sz="quarter" idx="5"/>
          </p:nvPr>
        </p:nvSpPr>
        <p:spPr>
          <a:xfrm>
            <a:off x="3850444"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F86B0E6-D288-4E8B-98F4-2189D1783B90}" type="slidenum">
              <a:rPr lang="en-US"/>
              <a:pPr/>
              <a:t>‹#›</a:t>
            </a:fld>
            <a:endParaRPr lang="en-US" dirty="0"/>
          </a:p>
        </p:txBody>
      </p:sp>
    </p:spTree>
    <p:extLst>
      <p:ext uri="{BB962C8B-B14F-4D97-AF65-F5344CB8AC3E}">
        <p14:creationId xmlns:p14="http://schemas.microsoft.com/office/powerpoint/2010/main" val="17403449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111" charset="-128"/>
        <a:cs typeface="ヒラギノ角ゴ Pro W3" pitchFamily="-108"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111" charset="-128"/>
        <a:cs typeface="ヒラギノ角ゴ Pro W3" pitchFamily="-108" charset="-128"/>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111" charset="-128"/>
        <a:cs typeface="ヒラギノ角ゴ Pro W3" pitchFamily="-108"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1</a:t>
            </a:fld>
            <a:endParaRPr lang="en-US" dirty="0"/>
          </a:p>
        </p:txBody>
      </p:sp>
    </p:spTree>
    <p:extLst>
      <p:ext uri="{BB962C8B-B14F-4D97-AF65-F5344CB8AC3E}">
        <p14:creationId xmlns:p14="http://schemas.microsoft.com/office/powerpoint/2010/main" val="290679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11</a:t>
            </a:fld>
            <a:endParaRPr lang="en-US" dirty="0"/>
          </a:p>
        </p:txBody>
      </p:sp>
    </p:spTree>
    <p:extLst>
      <p:ext uri="{BB962C8B-B14F-4D97-AF65-F5344CB8AC3E}">
        <p14:creationId xmlns:p14="http://schemas.microsoft.com/office/powerpoint/2010/main" val="4194722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16</a:t>
            </a:fld>
            <a:endParaRPr lang="en-US" dirty="0"/>
          </a:p>
        </p:txBody>
      </p:sp>
    </p:spTree>
    <p:extLst>
      <p:ext uri="{BB962C8B-B14F-4D97-AF65-F5344CB8AC3E}">
        <p14:creationId xmlns:p14="http://schemas.microsoft.com/office/powerpoint/2010/main" val="79522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going to give you a minute to read this quote here</a:t>
            </a:r>
          </a:p>
          <a:p>
            <a:endParaRPr lang="en-US" dirty="0"/>
          </a:p>
          <a:p>
            <a:r>
              <a:rPr lang="en-US" dirty="0"/>
              <a:t>So yes, as humans even though we know things are bad for us we often don’t stick to them. </a:t>
            </a:r>
          </a:p>
          <a:p>
            <a:r>
              <a:rPr lang="en-US" dirty="0"/>
              <a:t>Lots of temptation around us to not be our healthiest</a:t>
            </a:r>
          </a:p>
          <a:p>
            <a:endParaRPr lang="en-US" dirty="0"/>
          </a:p>
        </p:txBody>
      </p:sp>
      <p:sp>
        <p:nvSpPr>
          <p:cNvPr id="4" name="Slide Number Placeholder 3"/>
          <p:cNvSpPr>
            <a:spLocks noGrp="1"/>
          </p:cNvSpPr>
          <p:nvPr>
            <p:ph type="sldNum" sz="quarter" idx="10"/>
          </p:nvPr>
        </p:nvSpPr>
        <p:spPr/>
        <p:txBody>
          <a:bodyPr/>
          <a:lstStyle/>
          <a:p>
            <a:fld id="{0F86B0E6-D288-4E8B-98F4-2189D1783B90}" type="slidenum">
              <a:rPr lang="en-US" smtClean="0"/>
              <a:pPr/>
              <a:t>17</a:t>
            </a:fld>
            <a:endParaRPr lang="en-US" dirty="0"/>
          </a:p>
        </p:txBody>
      </p:sp>
    </p:spTree>
    <p:extLst>
      <p:ext uri="{BB962C8B-B14F-4D97-AF65-F5344CB8AC3E}">
        <p14:creationId xmlns:p14="http://schemas.microsoft.com/office/powerpoint/2010/main" val="3025836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a lot of people think that genetics and access to care effects what makes us healthy or our ability to be healthier but our own behaviors make up 50% of what makes us healthy. </a:t>
            </a:r>
          </a:p>
        </p:txBody>
      </p:sp>
      <p:sp>
        <p:nvSpPr>
          <p:cNvPr id="4" name="Slide Number Placeholder 3"/>
          <p:cNvSpPr>
            <a:spLocks noGrp="1"/>
          </p:cNvSpPr>
          <p:nvPr>
            <p:ph type="sldNum" sz="quarter" idx="5"/>
          </p:nvPr>
        </p:nvSpPr>
        <p:spPr/>
        <p:txBody>
          <a:bodyPr/>
          <a:lstStyle/>
          <a:p>
            <a:fld id="{0F86B0E6-D288-4E8B-98F4-2189D1783B90}" type="slidenum">
              <a:rPr lang="en-US" smtClean="0"/>
              <a:pPr/>
              <a:t>18</a:t>
            </a:fld>
            <a:endParaRPr lang="en-US" dirty="0"/>
          </a:p>
        </p:txBody>
      </p:sp>
    </p:spTree>
    <p:extLst>
      <p:ext uri="{BB962C8B-B14F-4D97-AF65-F5344CB8AC3E}">
        <p14:creationId xmlns:p14="http://schemas.microsoft.com/office/powerpoint/2010/main" val="428436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see here the stages of change</a:t>
            </a:r>
          </a:p>
          <a:p>
            <a:endParaRPr lang="en-US" dirty="0"/>
          </a:p>
          <a:p>
            <a:r>
              <a:rPr lang="en-US" dirty="0"/>
              <a:t>We have all done this. </a:t>
            </a:r>
          </a:p>
          <a:p>
            <a:r>
              <a:rPr lang="en-US" dirty="0"/>
              <a:t>I signed up to a 10k a couple of weeks ago, I wanted to keep the pounds off in the lead up to Christmas so I booked it. </a:t>
            </a:r>
          </a:p>
          <a:p>
            <a:r>
              <a:rPr lang="en-US" dirty="0"/>
              <a:t>I found training program I took the action I was running a couple of times a week and even got to running 11.5K and loved it!  </a:t>
            </a:r>
          </a:p>
          <a:p>
            <a:r>
              <a:rPr lang="en-US" dirty="0"/>
              <a:t>but recently life has got in the way and I haven’t ran for over 2 weeks now.. I told Lucy I was going to go for a run this weekend but I didn’t! It was cold and dark,  I had no intention of going outside to run</a:t>
            </a:r>
          </a:p>
          <a:p>
            <a:r>
              <a:rPr lang="en-US" dirty="0"/>
              <a:t>I’m blaming the dark nights....  I’m needing some support and motivation… especially now that I haven’t been for a while, it’s going to be tough. </a:t>
            </a:r>
          </a:p>
          <a:p>
            <a:r>
              <a:rPr lang="en-US" dirty="0"/>
              <a:t>Hopefully you’re all smiling now and remembering a time where you have been through the same pattern</a:t>
            </a:r>
          </a:p>
          <a:p>
            <a:endParaRPr lang="en-US" dirty="0"/>
          </a:p>
          <a:p>
            <a:r>
              <a:rPr lang="en-US" dirty="0"/>
              <a:t>It’s really important that we put that motivation and support in place for people to keep them on track. </a:t>
            </a:r>
          </a:p>
          <a:p>
            <a:endParaRPr lang="en-US" dirty="0"/>
          </a:p>
        </p:txBody>
      </p:sp>
      <p:sp>
        <p:nvSpPr>
          <p:cNvPr id="4" name="Slide Number Placeholder 3"/>
          <p:cNvSpPr>
            <a:spLocks noGrp="1"/>
          </p:cNvSpPr>
          <p:nvPr>
            <p:ph type="sldNum" sz="quarter" idx="10"/>
          </p:nvPr>
        </p:nvSpPr>
        <p:spPr/>
        <p:txBody>
          <a:bodyPr/>
          <a:lstStyle/>
          <a:p>
            <a:fld id="{72997A00-124D-6C44-B8CC-ECDBAD01C5AC}" type="slidenum">
              <a:rPr lang="en-US" smtClean="0"/>
              <a:t>19</a:t>
            </a:fld>
            <a:endParaRPr lang="en-US" dirty="0"/>
          </a:p>
        </p:txBody>
      </p:sp>
    </p:spTree>
    <p:extLst>
      <p:ext uri="{BB962C8B-B14F-4D97-AF65-F5344CB8AC3E}">
        <p14:creationId xmlns:p14="http://schemas.microsoft.com/office/powerpoint/2010/main" val="412503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all starts with influencing their decision making</a:t>
            </a:r>
          </a:p>
        </p:txBody>
      </p:sp>
      <p:sp>
        <p:nvSpPr>
          <p:cNvPr id="4" name="Slide Number Placeholder 3"/>
          <p:cNvSpPr>
            <a:spLocks noGrp="1"/>
          </p:cNvSpPr>
          <p:nvPr>
            <p:ph type="sldNum" sz="quarter" idx="5"/>
          </p:nvPr>
        </p:nvSpPr>
        <p:spPr/>
        <p:txBody>
          <a:bodyPr/>
          <a:lstStyle/>
          <a:p>
            <a:fld id="{0F86B0E6-D288-4E8B-98F4-2189D1783B90}" type="slidenum">
              <a:rPr lang="en-US" smtClean="0"/>
              <a:pPr/>
              <a:t>20</a:t>
            </a:fld>
            <a:endParaRPr lang="en-US" dirty="0"/>
          </a:p>
        </p:txBody>
      </p:sp>
    </p:spTree>
    <p:extLst>
      <p:ext uri="{BB962C8B-B14F-4D97-AF65-F5344CB8AC3E}">
        <p14:creationId xmlns:p14="http://schemas.microsoft.com/office/powerpoint/2010/main" val="109902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lots of </a:t>
            </a:r>
            <a:r>
              <a:rPr lang="en-US" dirty="0" err="1"/>
              <a:t>behavioural</a:t>
            </a:r>
            <a:r>
              <a:rPr lang="en-US" dirty="0"/>
              <a:t> theories but as we don’t have tons of time today I’m going to talk through 3 very powerful ones in influencing behaviour. </a:t>
            </a:r>
          </a:p>
        </p:txBody>
      </p:sp>
      <p:sp>
        <p:nvSpPr>
          <p:cNvPr id="4" name="Slide Number Placeholder 3"/>
          <p:cNvSpPr>
            <a:spLocks noGrp="1"/>
          </p:cNvSpPr>
          <p:nvPr>
            <p:ph type="sldNum" sz="quarter" idx="5"/>
          </p:nvPr>
        </p:nvSpPr>
        <p:spPr/>
        <p:txBody>
          <a:bodyPr/>
          <a:lstStyle/>
          <a:p>
            <a:fld id="{0F86B0E6-D288-4E8B-98F4-2189D1783B90}" type="slidenum">
              <a:rPr lang="en-US" smtClean="0"/>
              <a:pPr/>
              <a:t>21</a:t>
            </a:fld>
            <a:endParaRPr lang="en-US" dirty="0"/>
          </a:p>
        </p:txBody>
      </p:sp>
    </p:spTree>
    <p:extLst>
      <p:ext uri="{BB962C8B-B14F-4D97-AF65-F5344CB8AC3E}">
        <p14:creationId xmlns:p14="http://schemas.microsoft.com/office/powerpoint/2010/main" val="2587587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theory suggests that although many people think of themselves as individuals, people have a strong tendency to conform to group patterns and expectations – herd behaviour </a:t>
            </a:r>
          </a:p>
          <a:p>
            <a:r>
              <a:rPr lang="en-GB" dirty="0"/>
              <a:t>Its why we use people based case studies and videos – people buy into people like me </a:t>
            </a:r>
          </a:p>
          <a:p>
            <a:r>
              <a:rPr lang="en-GB" dirty="0"/>
              <a:t>We think if they can do it I can do it… </a:t>
            </a:r>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22</a:t>
            </a:fld>
            <a:endParaRPr lang="en-US" dirty="0"/>
          </a:p>
        </p:txBody>
      </p:sp>
    </p:spTree>
    <p:extLst>
      <p:ext uri="{BB962C8B-B14F-4D97-AF65-F5344CB8AC3E}">
        <p14:creationId xmlns:p14="http://schemas.microsoft.com/office/powerpoint/2010/main" val="304033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23</a:t>
            </a:fld>
            <a:endParaRPr lang="en-US" dirty="0"/>
          </a:p>
        </p:txBody>
      </p:sp>
    </p:spTree>
    <p:extLst>
      <p:ext uri="{BB962C8B-B14F-4D97-AF65-F5344CB8AC3E}">
        <p14:creationId xmlns:p14="http://schemas.microsoft.com/office/powerpoint/2010/main" val="3709156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24</a:t>
            </a:fld>
            <a:endParaRPr lang="en-US" dirty="0"/>
          </a:p>
        </p:txBody>
      </p:sp>
    </p:spTree>
    <p:extLst>
      <p:ext uri="{BB962C8B-B14F-4D97-AF65-F5344CB8AC3E}">
        <p14:creationId xmlns:p14="http://schemas.microsoft.com/office/powerpoint/2010/main" val="200157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Our mission is to co-create a well, confident and resilient society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dirty="0"/>
              <a:t>For anybody who hasn’t heard of HLS Coventry, </a:t>
            </a:r>
            <a:r>
              <a:rPr lang="en-GB" sz="1200" b="1" kern="1200" dirty="0">
                <a:solidFill>
                  <a:schemeClr val="tx1"/>
                </a:solidFill>
                <a:effectLst/>
                <a:latin typeface="+mn-lt"/>
                <a:ea typeface="ＭＳ Ｐゴシック" pitchFamily="-110" charset="-128"/>
              </a:rPr>
              <a:t>w</a:t>
            </a:r>
            <a:r>
              <a:rPr lang="en-GB" sz="1200" b="1" kern="1200" dirty="0">
                <a:solidFill>
                  <a:schemeClr val="tx1"/>
                </a:solidFill>
                <a:effectLst/>
                <a:latin typeface="+mn-lt"/>
                <a:ea typeface="ＭＳ Ｐゴシック" pitchFamily="-110" charset="-128"/>
                <a:cs typeface="ＭＳ Ｐゴシック" pitchFamily="-110" charset="-128"/>
              </a:rPr>
              <a:t>e are an integrated service – the first of its kind in Coventry. This means we</a:t>
            </a:r>
            <a:r>
              <a:rPr lang="en-GB" dirty="0"/>
              <a:t> support people to lose weight, quit smoking, get more active, reduce alcohol consumption and receive free </a:t>
            </a:r>
            <a:r>
              <a:rPr lang="en-GB" dirty="0" err="1"/>
              <a:t>nhs</a:t>
            </a:r>
            <a:r>
              <a:rPr lang="en-GB" dirty="0"/>
              <a:t> health checks.  It’s all FREE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ＭＳ Ｐゴシック" pitchFamily="-110" charset="-128"/>
                <a:cs typeface="ＭＳ Ｐゴシック" pitchFamily="-110" charset="-128"/>
              </a:rPr>
              <a:t>in its first two years we supported over 2.5K achieve and most importantly sustain multiple improvements in their health and wellbeing.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pitchFamily="-110" charset="-128"/>
                <a:cs typeface="ＭＳ Ｐゴシック" pitchFamily="-110" charset="-128"/>
              </a:rPr>
              <a:t>Our team of behavioural coaches typically work with their clients on a </a:t>
            </a:r>
            <a:r>
              <a:rPr lang="en-GB" sz="1200" b="1" kern="1200" dirty="0">
                <a:solidFill>
                  <a:schemeClr val="tx1"/>
                </a:solidFill>
                <a:effectLst/>
                <a:latin typeface="+mn-lt"/>
                <a:ea typeface="ＭＳ Ｐゴシック" pitchFamily="-110" charset="-128"/>
                <a:cs typeface="ＭＳ Ｐゴシック" pitchFamily="-110" charset="-128"/>
              </a:rPr>
              <a:t>one-to-one and group basis, </a:t>
            </a:r>
            <a:r>
              <a:rPr lang="en-GB" sz="1200" kern="1200" dirty="0">
                <a:solidFill>
                  <a:schemeClr val="tx1"/>
                </a:solidFill>
                <a:effectLst/>
                <a:latin typeface="+mn-lt"/>
                <a:ea typeface="ＭＳ Ｐゴシック" pitchFamily="-110" charset="-128"/>
                <a:cs typeface="ＭＳ Ｐゴシック" pitchFamily="-110" charset="-128"/>
              </a:rPr>
              <a:t>with appointments every 1-3 weeks across a 12-week programme.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pitchFamily="-110" charset="-128"/>
                <a:cs typeface="ＭＳ Ｐゴシック" pitchFamily="-110" charset="-128"/>
              </a:rPr>
              <a:t>prior to COVID coaches were meeting with clients face-to-face, and virtually whereas the service is now fully virtual and and we’ve seen great success with this</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79C143F4-5A4F-9543-9B21-305375292FF8}" type="slidenum">
              <a:rPr lang="en-US" smtClean="0"/>
              <a:t>2</a:t>
            </a:fld>
            <a:endParaRPr lang="en-US" dirty="0"/>
          </a:p>
        </p:txBody>
      </p:sp>
    </p:spTree>
    <p:extLst>
      <p:ext uri="{BB962C8B-B14F-4D97-AF65-F5344CB8AC3E}">
        <p14:creationId xmlns:p14="http://schemas.microsoft.com/office/powerpoint/2010/main" val="2541699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need to protect myself and feel safe</a:t>
            </a:r>
          </a:p>
          <a:p>
            <a:endParaRPr lang="en-US" dirty="0"/>
          </a:p>
          <a:p>
            <a:r>
              <a:rPr lang="en-US" dirty="0"/>
              <a:t>Normal behaviour </a:t>
            </a:r>
          </a:p>
        </p:txBody>
      </p:sp>
      <p:sp>
        <p:nvSpPr>
          <p:cNvPr id="4" name="Slide Number Placeholder 3"/>
          <p:cNvSpPr>
            <a:spLocks noGrp="1"/>
          </p:cNvSpPr>
          <p:nvPr>
            <p:ph type="sldNum" sz="quarter" idx="5"/>
          </p:nvPr>
        </p:nvSpPr>
        <p:spPr/>
        <p:txBody>
          <a:bodyPr/>
          <a:lstStyle/>
          <a:p>
            <a:fld id="{0F86B0E6-D288-4E8B-98F4-2189D1783B90}" type="slidenum">
              <a:rPr lang="en-US" smtClean="0"/>
              <a:pPr/>
              <a:t>25</a:t>
            </a:fld>
            <a:endParaRPr lang="en-US" dirty="0"/>
          </a:p>
        </p:txBody>
      </p:sp>
    </p:spTree>
    <p:extLst>
      <p:ext uri="{BB962C8B-B14F-4D97-AF65-F5344CB8AC3E}">
        <p14:creationId xmlns:p14="http://schemas.microsoft.com/office/powerpoint/2010/main" val="4011782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loss I the more </a:t>
            </a:r>
            <a:r>
              <a:rPr lang="en-US" dirty="0" err="1"/>
              <a:t>influenctial</a:t>
            </a:r>
            <a:r>
              <a:rPr lang="en-US" dirty="0"/>
              <a:t> way </a:t>
            </a:r>
          </a:p>
          <a:p>
            <a:endParaRPr lang="en-US" dirty="0"/>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26</a:t>
            </a:fld>
            <a:endParaRPr lang="en-US" dirty="0"/>
          </a:p>
        </p:txBody>
      </p:sp>
    </p:spTree>
    <p:extLst>
      <p:ext uri="{BB962C8B-B14F-4D97-AF65-F5344CB8AC3E}">
        <p14:creationId xmlns:p14="http://schemas.microsoft.com/office/powerpoint/2010/main" val="4212771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people value the loss much more than the gain we use this in our messaging to make the loss more attractive </a:t>
            </a:r>
          </a:p>
          <a:p>
            <a:r>
              <a:rPr lang="en-US" dirty="0"/>
              <a:t>If you carry on smoking you could lose out on saving £400+ </a:t>
            </a:r>
          </a:p>
        </p:txBody>
      </p:sp>
      <p:sp>
        <p:nvSpPr>
          <p:cNvPr id="4" name="Slide Number Placeholder 3"/>
          <p:cNvSpPr>
            <a:spLocks noGrp="1"/>
          </p:cNvSpPr>
          <p:nvPr>
            <p:ph type="sldNum" sz="quarter" idx="5"/>
          </p:nvPr>
        </p:nvSpPr>
        <p:spPr/>
        <p:txBody>
          <a:bodyPr/>
          <a:lstStyle/>
          <a:p>
            <a:fld id="{0F86B0E6-D288-4E8B-98F4-2189D1783B90}" type="slidenum">
              <a:rPr lang="en-US" smtClean="0"/>
              <a:pPr/>
              <a:t>27</a:t>
            </a:fld>
            <a:endParaRPr lang="en-US" dirty="0"/>
          </a:p>
        </p:txBody>
      </p:sp>
    </p:spTree>
    <p:extLst>
      <p:ext uri="{BB962C8B-B14F-4D97-AF65-F5344CB8AC3E}">
        <p14:creationId xmlns:p14="http://schemas.microsoft.com/office/powerpoint/2010/main" val="2609728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28</a:t>
            </a:fld>
            <a:endParaRPr lang="en-US" dirty="0"/>
          </a:p>
        </p:txBody>
      </p:sp>
    </p:spTree>
    <p:extLst>
      <p:ext uri="{BB962C8B-B14F-4D97-AF65-F5344CB8AC3E}">
        <p14:creationId xmlns:p14="http://schemas.microsoft.com/office/powerpoint/2010/main" val="1635757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mn-lt"/>
                <a:ea typeface="ＭＳ Ｐゴシック" pitchFamily="-110" charset="-128"/>
                <a:cs typeface="ＭＳ Ｐゴシック" pitchFamily="-110" charset="-128"/>
              </a:rPr>
              <a:t>The COM-B model of behaviour is widely used to identify what needs to change in order for a behaviour change intervention to be effective. It identifies three factors that need to be present for any behaviour to occur: capability, opportunity and motivation. These factors interact over time so that behaviour can be seen as part of a dynamic system with positive and negative feedback loops.</a:t>
            </a:r>
          </a:p>
          <a:p>
            <a:endParaRPr lang="en-GB" sz="1200" b="0" i="0" kern="1200" dirty="0">
              <a:solidFill>
                <a:schemeClr val="tx1"/>
              </a:solidFill>
              <a:effectLst/>
              <a:latin typeface="+mn-lt"/>
              <a:ea typeface="ＭＳ Ｐゴシック" pitchFamily="-110" charset="-128"/>
              <a:cs typeface="ＭＳ Ｐゴシック" pitchFamily="-110" charset="-128"/>
            </a:endParaRPr>
          </a:p>
          <a:p>
            <a:r>
              <a:rPr lang="en-GB" sz="1200" b="0" i="0" kern="1200" dirty="0">
                <a:solidFill>
                  <a:schemeClr val="tx1"/>
                </a:solidFill>
                <a:effectLst/>
                <a:latin typeface="+mn-lt"/>
                <a:ea typeface="ＭＳ Ｐゴシック" pitchFamily="-110" charset="-128"/>
                <a:cs typeface="ＭＳ Ｐゴシック" pitchFamily="-110" charset="-128"/>
              </a:rPr>
              <a:t>The COM-B model represents the observation that at any given moment, a particular behaviour will occur only when the person concerned has the capability and opportunity to engage in the behaviour and is more motivated to enact that behaviour than any other behaviours</a:t>
            </a:r>
          </a:p>
          <a:p>
            <a:endParaRPr lang="en-GB" sz="1200" b="0" i="0" kern="1200" dirty="0">
              <a:solidFill>
                <a:schemeClr val="tx1"/>
              </a:solidFill>
              <a:effectLst/>
              <a:latin typeface="+mn-lt"/>
              <a:ea typeface="ＭＳ Ｐゴシック" pitchFamily="-110" charset="-128"/>
            </a:endParaRPr>
          </a:p>
          <a:p>
            <a:endParaRPr lang="en-US" sz="1200" b="1" dirty="0">
              <a:solidFill>
                <a:srgbClr val="22A6B3"/>
              </a:solidFill>
            </a:endParaRPr>
          </a:p>
          <a:p>
            <a:endParaRPr lang="en-US" sz="1200" dirty="0"/>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29</a:t>
            </a:fld>
            <a:endParaRPr lang="en-US" dirty="0"/>
          </a:p>
        </p:txBody>
      </p:sp>
    </p:spTree>
    <p:extLst>
      <p:ext uri="{BB962C8B-B14F-4D97-AF65-F5344CB8AC3E}">
        <p14:creationId xmlns:p14="http://schemas.microsoft.com/office/powerpoint/2010/main" val="2188571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solidFill>
                  <a:srgbClr val="22A6B3"/>
                </a:solidFill>
              </a:rPr>
              <a:t>CAPABILITY</a:t>
            </a:r>
            <a:r>
              <a:rPr lang="en-US" sz="1200" b="1" dirty="0"/>
              <a:t>: </a:t>
            </a:r>
            <a:r>
              <a:rPr lang="en-US" sz="1200" dirty="0"/>
              <a:t>the physical strength, knowledge, skills etc. needed to perform the behaviour; the ability to overcome barriers to performance.</a:t>
            </a:r>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30</a:t>
            </a:fld>
            <a:endParaRPr lang="en-US" dirty="0"/>
          </a:p>
        </p:txBody>
      </p:sp>
    </p:spTree>
    <p:extLst>
      <p:ext uri="{BB962C8B-B14F-4D97-AF65-F5344CB8AC3E}">
        <p14:creationId xmlns:p14="http://schemas.microsoft.com/office/powerpoint/2010/main" val="1445173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solidFill>
                  <a:srgbClr val="22A6B3"/>
                </a:solidFill>
              </a:rPr>
              <a:t>OPPORTUNITY</a:t>
            </a:r>
            <a:r>
              <a:rPr lang="en-US" sz="1200" b="1" dirty="0"/>
              <a:t>:</a:t>
            </a:r>
            <a:r>
              <a:rPr lang="en-US" sz="1200" dirty="0"/>
              <a:t> there must be the opportunity for the behaviour to occur, e.g. is it accessible? Affordable? Sufficient time to do it? Prompts to do it?</a:t>
            </a:r>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31</a:t>
            </a:fld>
            <a:endParaRPr lang="en-US" dirty="0"/>
          </a:p>
        </p:txBody>
      </p:sp>
    </p:spTree>
    <p:extLst>
      <p:ext uri="{BB962C8B-B14F-4D97-AF65-F5344CB8AC3E}">
        <p14:creationId xmlns:p14="http://schemas.microsoft.com/office/powerpoint/2010/main" val="1330082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200" dirty="0"/>
          </a:p>
          <a:p>
            <a:r>
              <a:rPr lang="en-US" sz="1200" b="1" dirty="0">
                <a:solidFill>
                  <a:srgbClr val="22A6B3"/>
                </a:solidFill>
              </a:rPr>
              <a:t>MOTIVATION</a:t>
            </a:r>
            <a:r>
              <a:rPr lang="en-US" sz="1200" b="1" dirty="0"/>
              <a:t>:</a:t>
            </a:r>
            <a:r>
              <a:rPr lang="en-US" sz="1200" dirty="0"/>
              <a:t> the person must be more highly motivated to do the behaviour at the relevant time than not to do the behaviour, or to engage in some competing behaviour. Do I want to do it? Is it important to me to do it?</a:t>
            </a:r>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32</a:t>
            </a:fld>
            <a:endParaRPr lang="en-US" dirty="0"/>
          </a:p>
        </p:txBody>
      </p:sp>
    </p:spTree>
    <p:extLst>
      <p:ext uri="{BB962C8B-B14F-4D97-AF65-F5344CB8AC3E}">
        <p14:creationId xmlns:p14="http://schemas.microsoft.com/office/powerpoint/2010/main" val="1287075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33</a:t>
            </a:fld>
            <a:endParaRPr lang="en-US" dirty="0"/>
          </a:p>
        </p:txBody>
      </p:sp>
    </p:spTree>
    <p:extLst>
      <p:ext uri="{BB962C8B-B14F-4D97-AF65-F5344CB8AC3E}">
        <p14:creationId xmlns:p14="http://schemas.microsoft.com/office/powerpoint/2010/main" val="3104963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lumMod val="65000"/>
                    <a:lumOff val="35000"/>
                  </a:schemeClr>
                </a:solidFill>
              </a:rPr>
              <a:t>Campaigns are great influence in providing a kick-start and sense of motivation</a:t>
            </a:r>
          </a:p>
          <a:p>
            <a:r>
              <a:rPr lang="en-GB" sz="1200" dirty="0">
                <a:solidFill>
                  <a:schemeClr val="tx1">
                    <a:lumMod val="65000"/>
                    <a:lumOff val="35000"/>
                  </a:schemeClr>
                </a:solidFill>
              </a:rPr>
              <a:t>It’s clear that they do influence healthier behaviours BUT</a:t>
            </a:r>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34</a:t>
            </a:fld>
            <a:endParaRPr lang="en-US" dirty="0"/>
          </a:p>
        </p:txBody>
      </p:sp>
    </p:spTree>
    <p:extLst>
      <p:ext uri="{BB962C8B-B14F-4D97-AF65-F5344CB8AC3E}">
        <p14:creationId xmlns:p14="http://schemas.microsoft.com/office/powerpoint/2010/main" val="365283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our agenda for today</a:t>
            </a:r>
          </a:p>
        </p:txBody>
      </p:sp>
      <p:sp>
        <p:nvSpPr>
          <p:cNvPr id="4" name="Slide Number Placeholder 3"/>
          <p:cNvSpPr>
            <a:spLocks noGrp="1"/>
          </p:cNvSpPr>
          <p:nvPr>
            <p:ph type="sldNum" sz="quarter" idx="5"/>
          </p:nvPr>
        </p:nvSpPr>
        <p:spPr/>
        <p:txBody>
          <a:bodyPr/>
          <a:lstStyle/>
          <a:p>
            <a:fld id="{0F86B0E6-D288-4E8B-98F4-2189D1783B90}" type="slidenum">
              <a:rPr lang="en-US" smtClean="0"/>
              <a:pPr/>
              <a:t>3</a:t>
            </a:fld>
            <a:endParaRPr lang="en-US" dirty="0"/>
          </a:p>
        </p:txBody>
      </p:sp>
    </p:spTree>
    <p:extLst>
      <p:ext uri="{BB962C8B-B14F-4D97-AF65-F5344CB8AC3E}">
        <p14:creationId xmlns:p14="http://schemas.microsoft.com/office/powerpoint/2010/main" val="473935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35</a:t>
            </a:fld>
            <a:endParaRPr lang="en-US" dirty="0"/>
          </a:p>
        </p:txBody>
      </p:sp>
    </p:spTree>
    <p:extLst>
      <p:ext uri="{BB962C8B-B14F-4D97-AF65-F5344CB8AC3E}">
        <p14:creationId xmlns:p14="http://schemas.microsoft.com/office/powerpoint/2010/main" val="513039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Relapse is quite a few places away from action. But with each relapse they learn </a:t>
            </a:r>
          </a:p>
        </p:txBody>
      </p:sp>
      <p:sp>
        <p:nvSpPr>
          <p:cNvPr id="4" name="Slide Number Placeholder 3"/>
          <p:cNvSpPr>
            <a:spLocks noGrp="1"/>
          </p:cNvSpPr>
          <p:nvPr>
            <p:ph type="sldNum" sz="quarter" idx="10"/>
          </p:nvPr>
        </p:nvSpPr>
        <p:spPr/>
        <p:txBody>
          <a:bodyPr/>
          <a:lstStyle/>
          <a:p>
            <a:fld id="{72997A00-124D-6C44-B8CC-ECDBAD01C5AC}" type="slidenum">
              <a:rPr lang="en-US" smtClean="0"/>
              <a:t>36</a:t>
            </a:fld>
            <a:endParaRPr lang="en-US" dirty="0"/>
          </a:p>
        </p:txBody>
      </p:sp>
    </p:spTree>
    <p:extLst>
      <p:ext uri="{BB962C8B-B14F-4D97-AF65-F5344CB8AC3E}">
        <p14:creationId xmlns:p14="http://schemas.microsoft.com/office/powerpoint/2010/main" val="1845275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service is about creating a long-term sustainable behaviour change through an holistic approach to health </a:t>
            </a:r>
          </a:p>
          <a:p>
            <a:r>
              <a:rPr lang="en-US" dirty="0"/>
              <a:t>Kirsty to hand over to </a:t>
            </a:r>
            <a:r>
              <a:rPr lang="en-US" dirty="0" err="1"/>
              <a:t>lucy</a:t>
            </a:r>
            <a:r>
              <a:rPr lang="en-US" dirty="0"/>
              <a:t> after this slide, 30% more effective than digital alone</a:t>
            </a:r>
          </a:p>
        </p:txBody>
      </p:sp>
      <p:sp>
        <p:nvSpPr>
          <p:cNvPr id="4" name="Slide Number Placeholder 3"/>
          <p:cNvSpPr>
            <a:spLocks noGrp="1"/>
          </p:cNvSpPr>
          <p:nvPr>
            <p:ph type="sldNum" sz="quarter" idx="5"/>
          </p:nvPr>
        </p:nvSpPr>
        <p:spPr/>
        <p:txBody>
          <a:bodyPr/>
          <a:lstStyle/>
          <a:p>
            <a:fld id="{0F86B0E6-D288-4E8B-98F4-2189D1783B90}" type="slidenum">
              <a:rPr lang="en-US" smtClean="0"/>
              <a:pPr/>
              <a:t>37</a:t>
            </a:fld>
            <a:endParaRPr lang="en-US" dirty="0"/>
          </a:p>
        </p:txBody>
      </p:sp>
    </p:spTree>
    <p:extLst>
      <p:ext uri="{BB962C8B-B14F-4D97-AF65-F5344CB8AC3E}">
        <p14:creationId xmlns:p14="http://schemas.microsoft.com/office/powerpoint/2010/main" val="4044805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38</a:t>
            </a:fld>
            <a:endParaRPr lang="en-US" dirty="0"/>
          </a:p>
        </p:txBody>
      </p:sp>
    </p:spTree>
    <p:extLst>
      <p:ext uri="{BB962C8B-B14F-4D97-AF65-F5344CB8AC3E}">
        <p14:creationId xmlns:p14="http://schemas.microsoft.com/office/powerpoint/2010/main" val="4238298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39</a:t>
            </a:fld>
            <a:endParaRPr lang="en-US" dirty="0"/>
          </a:p>
        </p:txBody>
      </p:sp>
    </p:spTree>
    <p:extLst>
      <p:ext uri="{BB962C8B-B14F-4D97-AF65-F5344CB8AC3E}">
        <p14:creationId xmlns:p14="http://schemas.microsoft.com/office/powerpoint/2010/main" val="3563261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Kirsty to </a:t>
            </a:r>
            <a:r>
              <a:rPr lang="en-US" dirty="0" err="1"/>
              <a:t>summarise</a:t>
            </a:r>
            <a:r>
              <a:rPr lang="en-US" dirty="0"/>
              <a:t> </a:t>
            </a:r>
          </a:p>
        </p:txBody>
      </p:sp>
      <p:sp>
        <p:nvSpPr>
          <p:cNvPr id="4" name="Slide Number Placeholder 3"/>
          <p:cNvSpPr>
            <a:spLocks noGrp="1"/>
          </p:cNvSpPr>
          <p:nvPr>
            <p:ph type="sldNum" sz="quarter" idx="5"/>
          </p:nvPr>
        </p:nvSpPr>
        <p:spPr/>
        <p:txBody>
          <a:bodyPr/>
          <a:lstStyle/>
          <a:p>
            <a:fld id="{0F86B0E6-D288-4E8B-98F4-2189D1783B90}" type="slidenum">
              <a:rPr lang="en-US" smtClean="0"/>
              <a:pPr/>
              <a:t>40</a:t>
            </a:fld>
            <a:endParaRPr lang="en-US" dirty="0"/>
          </a:p>
        </p:txBody>
      </p:sp>
    </p:spTree>
    <p:extLst>
      <p:ext uri="{BB962C8B-B14F-4D97-AF65-F5344CB8AC3E}">
        <p14:creationId xmlns:p14="http://schemas.microsoft.com/office/powerpoint/2010/main" val="2917641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Little book of insights </a:t>
            </a:r>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41</a:t>
            </a:fld>
            <a:endParaRPr lang="en-US" dirty="0"/>
          </a:p>
        </p:txBody>
      </p:sp>
    </p:spTree>
    <p:extLst>
      <p:ext uri="{BB962C8B-B14F-4D97-AF65-F5344CB8AC3E}">
        <p14:creationId xmlns:p14="http://schemas.microsoft.com/office/powerpoint/2010/main" val="407023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you a snippet of the 50+ national campaigns that take place each year according to NHS Employers website </a:t>
            </a:r>
          </a:p>
          <a:p>
            <a:r>
              <a:rPr lang="en-US" dirty="0"/>
              <a:t>National campaigns generally focus on raising awareness and educating people about health and wellbeing</a:t>
            </a:r>
          </a:p>
          <a:p>
            <a:r>
              <a:rPr lang="en-US" dirty="0"/>
              <a:t>And there are a lot </a:t>
            </a:r>
          </a:p>
          <a:p>
            <a:r>
              <a:rPr lang="en-US" dirty="0"/>
              <a:t>have become quite trendy and a good marketing tactic for lots of companies in and outside of health, many work in our </a:t>
            </a:r>
            <a:r>
              <a:rPr lang="en-US" dirty="0" err="1"/>
              <a:t>favour</a:t>
            </a:r>
            <a:r>
              <a:rPr lang="en-US" dirty="0"/>
              <a:t> and support us in achieving our mission</a:t>
            </a:r>
          </a:p>
        </p:txBody>
      </p:sp>
      <p:sp>
        <p:nvSpPr>
          <p:cNvPr id="4" name="Slide Number Placeholder 3"/>
          <p:cNvSpPr>
            <a:spLocks noGrp="1"/>
          </p:cNvSpPr>
          <p:nvPr>
            <p:ph type="sldNum" sz="quarter" idx="5"/>
          </p:nvPr>
        </p:nvSpPr>
        <p:spPr/>
        <p:txBody>
          <a:bodyPr/>
          <a:lstStyle/>
          <a:p>
            <a:fld id="{0F86B0E6-D288-4E8B-98F4-2189D1783B90}" type="slidenum">
              <a:rPr lang="en-US" smtClean="0"/>
              <a:pPr/>
              <a:t>5</a:t>
            </a:fld>
            <a:endParaRPr lang="en-US" dirty="0"/>
          </a:p>
        </p:txBody>
      </p:sp>
    </p:spTree>
    <p:extLst>
      <p:ext uri="{BB962C8B-B14F-4D97-AF65-F5344CB8AC3E}">
        <p14:creationId xmlns:p14="http://schemas.microsoft.com/office/powerpoint/2010/main" val="291197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not so much… </a:t>
            </a:r>
          </a:p>
          <a:p>
            <a:r>
              <a:rPr lang="en-US" dirty="0"/>
              <a:t>But we can create healthy messages around days like the ones shown here such as create your own pizza, adding a sprinkle of chocolate to your fruit and yogurt </a:t>
            </a:r>
          </a:p>
        </p:txBody>
      </p:sp>
      <p:sp>
        <p:nvSpPr>
          <p:cNvPr id="4" name="Slide Number Placeholder 3"/>
          <p:cNvSpPr>
            <a:spLocks noGrp="1"/>
          </p:cNvSpPr>
          <p:nvPr>
            <p:ph type="sldNum" sz="quarter" idx="5"/>
          </p:nvPr>
        </p:nvSpPr>
        <p:spPr/>
        <p:txBody>
          <a:bodyPr/>
          <a:lstStyle/>
          <a:p>
            <a:fld id="{0F86B0E6-D288-4E8B-98F4-2189D1783B90}" type="slidenum">
              <a:rPr lang="en-US" smtClean="0"/>
              <a:pPr/>
              <a:t>6</a:t>
            </a:fld>
            <a:endParaRPr lang="en-US" dirty="0"/>
          </a:p>
        </p:txBody>
      </p:sp>
    </p:spTree>
    <p:extLst>
      <p:ext uri="{BB962C8B-B14F-4D97-AF65-F5344CB8AC3E}">
        <p14:creationId xmlns:p14="http://schemas.microsoft.com/office/powerpoint/2010/main" val="181462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Health England run a number of campaigns throughout the year, some images from Better Health, </a:t>
            </a:r>
          </a:p>
          <a:p>
            <a:r>
              <a:rPr lang="en-US" dirty="0"/>
              <a:t>Every Mind Matters and we are undefeatable, Stoptober are shown here </a:t>
            </a:r>
          </a:p>
          <a:p>
            <a:endParaRPr lang="en-US" dirty="0"/>
          </a:p>
          <a:p>
            <a:r>
              <a:rPr lang="en-US" dirty="0"/>
              <a:t>As a local service it is great to have large national campaigns like this to piggyback on to but </a:t>
            </a:r>
            <a:r>
              <a:rPr lang="en-US" dirty="0" err="1"/>
              <a:t>localise</a:t>
            </a:r>
            <a:r>
              <a:rPr lang="en-US" dirty="0"/>
              <a:t> our message and signpost to our free service. </a:t>
            </a:r>
          </a:p>
        </p:txBody>
      </p:sp>
      <p:sp>
        <p:nvSpPr>
          <p:cNvPr id="4" name="Slide Number Placeholder 3"/>
          <p:cNvSpPr>
            <a:spLocks noGrp="1"/>
          </p:cNvSpPr>
          <p:nvPr>
            <p:ph type="sldNum" sz="quarter" idx="5"/>
          </p:nvPr>
        </p:nvSpPr>
        <p:spPr/>
        <p:txBody>
          <a:bodyPr/>
          <a:lstStyle/>
          <a:p>
            <a:fld id="{0F86B0E6-D288-4E8B-98F4-2189D1783B90}" type="slidenum">
              <a:rPr lang="en-US" smtClean="0"/>
              <a:pPr/>
              <a:t>7</a:t>
            </a:fld>
            <a:endParaRPr lang="en-US" dirty="0"/>
          </a:p>
        </p:txBody>
      </p:sp>
    </p:spTree>
    <p:extLst>
      <p:ext uri="{BB962C8B-B14F-4D97-AF65-F5344CB8AC3E}">
        <p14:creationId xmlns:p14="http://schemas.microsoft.com/office/powerpoint/2010/main" val="199813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ＭＳ Ｐゴシック" pitchFamily="-110" charset="-128"/>
                <a:cs typeface="ＭＳ Ｐゴシック" pitchFamily="-110" charset="-128"/>
              </a:rPr>
              <a:t>&amp; we’ve seen great results this year </a:t>
            </a:r>
          </a:p>
          <a:p>
            <a:r>
              <a:rPr lang="en-GB" sz="1200" b="0" i="0" u="none" strike="noStrike" kern="1200" dirty="0">
                <a:solidFill>
                  <a:schemeClr val="tx1"/>
                </a:solidFill>
                <a:effectLst/>
                <a:latin typeface="+mn-lt"/>
                <a:ea typeface="ＭＳ Ｐゴシック" pitchFamily="-110" charset="-128"/>
                <a:cs typeface="ＭＳ Ｐゴシック" pitchFamily="-110" charset="-128"/>
              </a:rPr>
              <a:t>Q1 2020: 74% of all referrals were smokers influenced by fear of </a:t>
            </a:r>
            <a:r>
              <a:rPr lang="en-GB" sz="1200" b="0" i="0" u="none" strike="noStrike" kern="1200" dirty="0" err="1">
                <a:solidFill>
                  <a:schemeClr val="tx1"/>
                </a:solidFill>
                <a:effectLst/>
                <a:latin typeface="+mn-lt"/>
                <a:ea typeface="ＭＳ Ｐゴシック" pitchFamily="-110" charset="-128"/>
                <a:cs typeface="ＭＳ Ｐゴシック" pitchFamily="-110" charset="-128"/>
              </a:rPr>
              <a:t>covid</a:t>
            </a:r>
            <a:r>
              <a:rPr lang="en-GB" sz="1200" b="0" i="0" u="none" strike="noStrike" kern="1200" dirty="0">
                <a:solidFill>
                  <a:schemeClr val="tx1"/>
                </a:solidFill>
                <a:effectLst/>
                <a:latin typeface="+mn-lt"/>
                <a:ea typeface="ＭＳ Ｐゴシック" pitchFamily="-110" charset="-128"/>
                <a:cs typeface="ＭＳ Ｐゴシック" pitchFamily="-110" charset="-128"/>
              </a:rPr>
              <a:t>, </a:t>
            </a:r>
          </a:p>
          <a:p>
            <a:r>
              <a:rPr lang="en-GB" sz="1200" b="0" i="0" u="none" strike="noStrike" kern="1200" dirty="0">
                <a:solidFill>
                  <a:schemeClr val="tx1"/>
                </a:solidFill>
                <a:effectLst/>
                <a:latin typeface="+mn-lt"/>
                <a:ea typeface="ＭＳ Ｐゴシック" pitchFamily="-110" charset="-128"/>
                <a:cs typeface="ＭＳ Ｐゴシック" pitchFamily="-110" charset="-128"/>
              </a:rPr>
              <a:t>There was a big fear around COVID if you were a smoker, as a free service offering smoking support we used paid targeted ads to reach citizens and it worked.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ＭＳ Ｐゴシック" pitchFamily="-110" charset="-128"/>
                <a:cs typeface="ＭＳ Ｐゴシック" pitchFamily="-110" charset="-128"/>
              </a:rPr>
              <a:t>Then we saw a drop off in Q2 BYT we saw an uplift in WM – we focused our messages around WM &amp; PA to tie in with PHE and it worked – GPs got behind us, sending texts to their patients and it paid off</a:t>
            </a:r>
            <a:endParaRPr lang="en-GB" sz="1200" b="0" i="0" u="none" strike="noStrike" kern="1200" dirty="0">
              <a:solidFill>
                <a:schemeClr val="tx1"/>
              </a:solidFill>
              <a:effectLst/>
              <a:latin typeface="+mn-lt"/>
              <a:ea typeface="ＭＳ Ｐゴシック" pitchFamily="-110" charset="-128"/>
              <a:cs typeface="ＭＳ Ｐゴシック" pitchFamily="-110"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dirty="0">
                <a:solidFill>
                  <a:schemeClr val="tx1"/>
                </a:solidFill>
                <a:effectLst/>
                <a:latin typeface="+mn-lt"/>
                <a:ea typeface="ＭＳ Ｐゴシック" pitchFamily="-110" charset="-128"/>
                <a:cs typeface="ＭＳ Ｐゴシック" pitchFamily="-110" charset="-128"/>
              </a:rPr>
              <a:t>Shows the power of national above the line with localised targeting</a:t>
            </a:r>
            <a:endParaRPr lang="en-US" dirty="0"/>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8</a:t>
            </a:fld>
            <a:endParaRPr lang="en-US" dirty="0"/>
          </a:p>
        </p:txBody>
      </p:sp>
    </p:spTree>
    <p:extLst>
      <p:ext uri="{BB962C8B-B14F-4D97-AF65-F5344CB8AC3E}">
        <p14:creationId xmlns:p14="http://schemas.microsoft.com/office/powerpoint/2010/main" val="206520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dirty="0"/>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9</a:t>
            </a:fld>
            <a:endParaRPr lang="en-US" dirty="0"/>
          </a:p>
        </p:txBody>
      </p:sp>
    </p:spTree>
    <p:extLst>
      <p:ext uri="{BB962C8B-B14F-4D97-AF65-F5344CB8AC3E}">
        <p14:creationId xmlns:p14="http://schemas.microsoft.com/office/powerpoint/2010/main" val="416752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from evidence in our own services - we see an uplift in self and HCP referrals in</a:t>
            </a:r>
          </a:p>
          <a:p>
            <a:pPr marL="0" indent="0">
              <a:buNone/>
            </a:pPr>
            <a:r>
              <a:rPr lang="en-GB" sz="2400" b="1" dirty="0">
                <a:solidFill>
                  <a:srgbClr val="FFC000"/>
                </a:solidFill>
              </a:rPr>
              <a:t>3x</a:t>
            </a:r>
            <a:r>
              <a:rPr lang="en-GB" sz="1800" dirty="0"/>
              <a:t> </a:t>
            </a:r>
            <a:r>
              <a:rPr lang="en-GB" sz="1200" dirty="0"/>
              <a:t>as many people start an </a:t>
            </a:r>
            <a:r>
              <a:rPr lang="en-GB" sz="1200" i="1" dirty="0"/>
              <a:t>alcohol journey in January </a:t>
            </a:r>
            <a:r>
              <a:rPr lang="en-GB" sz="1200" dirty="0"/>
              <a:t>compared to any other month in the year.</a:t>
            </a:r>
          </a:p>
          <a:p>
            <a:endParaRPr lang="en-GB" sz="1200" dirty="0"/>
          </a:p>
          <a:p>
            <a:pPr marL="0" indent="0">
              <a:buNone/>
            </a:pPr>
            <a:r>
              <a:rPr lang="en-GB" sz="2400" b="1" dirty="0">
                <a:solidFill>
                  <a:srgbClr val="22A6B3"/>
                </a:solidFill>
              </a:rPr>
              <a:t>40% </a:t>
            </a:r>
            <a:r>
              <a:rPr lang="en-GB" sz="1200" dirty="0"/>
              <a:t>more people start a </a:t>
            </a:r>
            <a:r>
              <a:rPr lang="en-GB" sz="1200" i="1" dirty="0"/>
              <a:t>weight journey in January</a:t>
            </a:r>
            <a:r>
              <a:rPr lang="en-GB" sz="1200" dirty="0"/>
              <a:t> compared to any other month in the year.</a:t>
            </a:r>
          </a:p>
          <a:p>
            <a:endParaRPr lang="en-GB" sz="1200" dirty="0"/>
          </a:p>
          <a:p>
            <a:pPr marL="0" indent="0">
              <a:buNone/>
            </a:pPr>
            <a:r>
              <a:rPr lang="en-GB" sz="2400" b="1" dirty="0">
                <a:solidFill>
                  <a:srgbClr val="FFC000"/>
                </a:solidFill>
              </a:rPr>
              <a:t>25% </a:t>
            </a:r>
            <a:r>
              <a:rPr lang="en-GB" sz="1200" dirty="0"/>
              <a:t>more people start a </a:t>
            </a:r>
            <a:r>
              <a:rPr lang="en-GB" sz="1200" i="1" dirty="0"/>
              <a:t>smoking journey in January </a:t>
            </a:r>
            <a:r>
              <a:rPr lang="en-GB" sz="1200" dirty="0"/>
              <a:t>than any other month in the year (including October!).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Q4 – </a:t>
            </a:r>
            <a:r>
              <a:rPr lang="en-US" dirty="0" err="1"/>
              <a:t>jan</a:t>
            </a:r>
            <a:r>
              <a:rPr lang="en-US" dirty="0"/>
              <a:t> – march as patients and citizens buy into the new year new me message. They want to work off the excess weight and feel their best after over indulging over Xmas and New Year, so each year we push this </a:t>
            </a:r>
          </a:p>
          <a:p>
            <a:endParaRPr lang="en-US" dirty="0"/>
          </a:p>
        </p:txBody>
      </p:sp>
      <p:sp>
        <p:nvSpPr>
          <p:cNvPr id="4" name="Slide Number Placeholder 3"/>
          <p:cNvSpPr>
            <a:spLocks noGrp="1"/>
          </p:cNvSpPr>
          <p:nvPr>
            <p:ph type="sldNum" sz="quarter" idx="5"/>
          </p:nvPr>
        </p:nvSpPr>
        <p:spPr/>
        <p:txBody>
          <a:bodyPr/>
          <a:lstStyle/>
          <a:p>
            <a:fld id="{0F86B0E6-D288-4E8B-98F4-2189D1783B90}" type="slidenum">
              <a:rPr lang="en-US" smtClean="0"/>
              <a:pPr/>
              <a:t>10</a:t>
            </a:fld>
            <a:endParaRPr lang="en-US" dirty="0"/>
          </a:p>
        </p:txBody>
      </p:sp>
    </p:spTree>
    <p:extLst>
      <p:ext uri="{BB962C8B-B14F-4D97-AF65-F5344CB8AC3E}">
        <p14:creationId xmlns:p14="http://schemas.microsoft.com/office/powerpoint/2010/main" val="1488362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41362"/>
          </a:xfrm>
        </p:spPr>
        <p:txBody>
          <a:bodyPr/>
          <a:lstStyle>
            <a:lvl1pPr algn="ctr">
              <a:defRPr>
                <a:solidFill>
                  <a:schemeClr val="tx1">
                    <a:lumMod val="65000"/>
                    <a:lumOff val="35000"/>
                  </a:schemeClr>
                </a:solidFill>
              </a:defRPr>
            </a:lvl1pPr>
          </a:lstStyle>
          <a:p>
            <a:r>
              <a:rPr lang="en-US" dirty="0"/>
              <a:t>agenda</a:t>
            </a:r>
          </a:p>
        </p:txBody>
      </p:sp>
      <p:sp>
        <p:nvSpPr>
          <p:cNvPr id="3" name="Content Placeholder 2"/>
          <p:cNvSpPr>
            <a:spLocks noGrp="1"/>
          </p:cNvSpPr>
          <p:nvPr>
            <p:ph idx="1"/>
          </p:nvPr>
        </p:nvSpPr>
        <p:spPr>
          <a:xfrm>
            <a:off x="457200" y="2148453"/>
            <a:ext cx="8229600" cy="650876"/>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a:p>
            <a:pPr lvl="0"/>
            <a:endParaRPr lang="en-US" dirty="0"/>
          </a:p>
        </p:txBody>
      </p:sp>
      <p:sp>
        <p:nvSpPr>
          <p:cNvPr id="9" name="Content Placeholder 2"/>
          <p:cNvSpPr>
            <a:spLocks noGrp="1"/>
          </p:cNvSpPr>
          <p:nvPr>
            <p:ph idx="11"/>
          </p:nvPr>
        </p:nvSpPr>
        <p:spPr>
          <a:xfrm>
            <a:off x="458788" y="3645218"/>
            <a:ext cx="8229600" cy="650876"/>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a:p>
            <a:pPr lvl="0"/>
            <a:endParaRPr lang="en-US" dirty="0"/>
          </a:p>
        </p:txBody>
      </p:sp>
      <p:sp>
        <p:nvSpPr>
          <p:cNvPr id="12" name="Content Placeholder 2"/>
          <p:cNvSpPr>
            <a:spLocks noGrp="1"/>
          </p:cNvSpPr>
          <p:nvPr>
            <p:ph idx="13"/>
          </p:nvPr>
        </p:nvSpPr>
        <p:spPr>
          <a:xfrm>
            <a:off x="500063" y="5186752"/>
            <a:ext cx="8229600" cy="650876"/>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a:p>
            <a:pPr lvl="0"/>
            <a:endParaRPr lang="en-US" dirty="0"/>
          </a:p>
        </p:txBody>
      </p:sp>
      <p:grpSp>
        <p:nvGrpSpPr>
          <p:cNvPr id="18" name="Group 17"/>
          <p:cNvGrpSpPr/>
          <p:nvPr userDrawn="1"/>
        </p:nvGrpSpPr>
        <p:grpSpPr>
          <a:xfrm>
            <a:off x="-79375" y="6405563"/>
            <a:ext cx="9286875" cy="523875"/>
            <a:chOff x="-79375" y="6405563"/>
            <a:chExt cx="9286875" cy="523875"/>
          </a:xfrm>
        </p:grpSpPr>
        <p:sp>
          <p:nvSpPr>
            <p:cNvPr id="16" name="Rectangle 1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
          <p:nvSpPr>
            <p:cNvPr id="17"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20" name="Group 19"/>
          <p:cNvGrpSpPr/>
          <p:nvPr userDrawn="1"/>
        </p:nvGrpSpPr>
        <p:grpSpPr>
          <a:xfrm>
            <a:off x="4222750" y="1368419"/>
            <a:ext cx="817563" cy="817563"/>
            <a:chOff x="4222750" y="1368419"/>
            <a:chExt cx="817563" cy="817563"/>
          </a:xfrm>
        </p:grpSpPr>
        <p:sp>
          <p:nvSpPr>
            <p:cNvPr id="7" name="Oval 6"/>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1</a:t>
              </a:r>
            </a:p>
          </p:txBody>
        </p:sp>
      </p:grpSp>
      <p:grpSp>
        <p:nvGrpSpPr>
          <p:cNvPr id="22" name="Group 21"/>
          <p:cNvGrpSpPr/>
          <p:nvPr userDrawn="1"/>
        </p:nvGrpSpPr>
        <p:grpSpPr>
          <a:xfrm>
            <a:off x="4243385" y="2868618"/>
            <a:ext cx="817563" cy="817563"/>
            <a:chOff x="4222750" y="1368419"/>
            <a:chExt cx="817563" cy="817563"/>
          </a:xfrm>
        </p:grpSpPr>
        <p:sp>
          <p:nvSpPr>
            <p:cNvPr id="23" name="Oval 22"/>
            <p:cNvSpPr/>
            <p:nvPr userDrawn="1"/>
          </p:nvSpPr>
          <p:spPr>
            <a:xfrm>
              <a:off x="4222750" y="1368419"/>
              <a:ext cx="817563" cy="817563"/>
            </a:xfrm>
            <a:prstGeom prst="ellipse">
              <a:avLst/>
            </a:prstGeom>
            <a:solidFill>
              <a:srgbClr val="22A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2</a:t>
              </a:r>
            </a:p>
          </p:txBody>
        </p:sp>
      </p:grpSp>
      <p:grpSp>
        <p:nvGrpSpPr>
          <p:cNvPr id="25" name="Group 24"/>
          <p:cNvGrpSpPr/>
          <p:nvPr userDrawn="1"/>
        </p:nvGrpSpPr>
        <p:grpSpPr>
          <a:xfrm>
            <a:off x="4287047" y="4402131"/>
            <a:ext cx="817563" cy="817563"/>
            <a:chOff x="4222750" y="1368419"/>
            <a:chExt cx="817563" cy="817563"/>
          </a:xfrm>
        </p:grpSpPr>
        <p:sp>
          <p:nvSpPr>
            <p:cNvPr id="26" name="Oval 25"/>
            <p:cNvSpPr/>
            <p:nvPr userDrawn="1"/>
          </p:nvSpPr>
          <p:spPr>
            <a:xfrm>
              <a:off x="4222750" y="1368419"/>
              <a:ext cx="817563" cy="817563"/>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3</a:t>
              </a:r>
            </a:p>
          </p:txBody>
        </p:sp>
      </p:grpSp>
    </p:spTree>
    <p:extLst>
      <p:ext uri="{BB962C8B-B14F-4D97-AF65-F5344CB8AC3E}">
        <p14:creationId xmlns:p14="http://schemas.microsoft.com/office/powerpoint/2010/main" val="927809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Maz Board landsc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799155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Maz Board landsc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900332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Maz Board landsc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509249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2" name="Picture 1" descr="Kids Boar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1" name="Title 1"/>
          <p:cNvSpPr>
            <a:spLocks noGrp="1"/>
          </p:cNvSpPr>
          <p:nvPr>
            <p:ph type="title"/>
          </p:nvPr>
        </p:nvSpPr>
        <p:spPr>
          <a:xfrm>
            <a:off x="6248400" y="477838"/>
            <a:ext cx="2342114" cy="2328862"/>
          </a:xfrm>
        </p:spPr>
        <p:txBody>
          <a:bodyPr/>
          <a:lstStyle>
            <a:lvl1pPr algn="r">
              <a:defRPr/>
            </a:lvl1pPr>
          </a:lstStyle>
          <a:p>
            <a:r>
              <a:rPr lang="en-US" dirty="0"/>
              <a:t>Click to edit Master title style</a:t>
            </a:r>
          </a:p>
        </p:txBody>
      </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0552734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Ki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1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6248400" y="477838"/>
            <a:ext cx="2342114" cy="2328862"/>
          </a:xfrm>
        </p:spPr>
        <p:txBody>
          <a:bodyPr/>
          <a:lstStyle>
            <a:lvl1pPr algn="r">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204211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Ki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1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6248400" y="477838"/>
            <a:ext cx="2342114" cy="2328862"/>
          </a:xfrm>
        </p:spPr>
        <p:txBody>
          <a:bodyPr/>
          <a:lstStyle>
            <a:lvl1pPr algn="r">
              <a:defRPr>
                <a:solidFill>
                  <a:srgbClr val="F5B42F"/>
                </a:solidFill>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455392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Ki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1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6248400" y="477838"/>
            <a:ext cx="2342114" cy="2328862"/>
          </a:xfrm>
        </p:spPr>
        <p:txBody>
          <a:bodyPr/>
          <a:lstStyle>
            <a:lvl1pPr algn="r">
              <a:defRPr>
                <a:solidFill>
                  <a:srgbClr val="F5B42F"/>
                </a:solidFill>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114238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2" name="Picture 1" descr="Holding pap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1"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751881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Holding pap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pic>
        <p:nvPicPr>
          <p:cNvPr id="14" name="Picture 13"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063460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Holding pap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sp>
        <p:nvSpPr>
          <p:cNvPr id="13"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4" name="Picture 13"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048046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p:grpSpPr>
        <p:sp>
          <p:nvSpPr>
            <p:cNvPr id="12" name="Oval 11"/>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1</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357106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Holding pap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sp>
        <p:nvSpPr>
          <p:cNvPr id="13"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4" name="Picture 13"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445043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2" name="Picture 1" descr="4 Hands Boar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1"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2"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318186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4 Han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4"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83064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4 Han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4"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78884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4 Han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4"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201279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Laptop.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28896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Lapto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29609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Lapto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937603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3" name="Picture 2" descr="Lapto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8430384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Table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090207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a:solidFill>
            <a:schemeClr val="bg1"/>
          </a:solidFill>
        </p:grpSpPr>
        <p:sp>
          <p:nvSpPr>
            <p:cNvPr id="12" name="Oval 11"/>
            <p:cNvSpPr/>
            <p:nvPr userDrawn="1"/>
          </p:nvSpPr>
          <p:spPr>
            <a:xfrm>
              <a:off x="4222750" y="1368419"/>
              <a:ext cx="817563" cy="81756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a:noFill/>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rgbClr val="F5B42F"/>
                  </a:solidFill>
                </a:rPr>
                <a:t>1</a:t>
              </a:r>
            </a:p>
          </p:txBody>
        </p:sp>
      </p:grpSp>
      <p:pic>
        <p:nvPicPr>
          <p:cNvPr id="14" name="Picture 13"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677896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Table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751647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Table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455920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Table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718222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233576"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pic>
        <p:nvPicPr>
          <p:cNvPr id="4" name="Picture 3" descr="Mobil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99688" y="380099"/>
            <a:ext cx="4979419" cy="7466520"/>
          </a:xfrm>
          <a:prstGeom prst="rect">
            <a:avLst/>
          </a:prstGeom>
        </p:spPr>
      </p:pic>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2413464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502415"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pic>
        <p:nvPicPr>
          <p:cNvPr id="12" name="Picture 11" descr="Mobi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99688" y="380099"/>
            <a:ext cx="4979419" cy="7466520"/>
          </a:xfrm>
          <a:prstGeom prst="rect">
            <a:avLst/>
          </a:prstGeom>
        </p:spPr>
      </p:pic>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333681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a:xfrm>
            <a:off x="457200" y="1600200"/>
            <a:ext cx="4520955"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pic>
        <p:nvPicPr>
          <p:cNvPr id="12" name="Picture 11" descr="Mobi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99688" y="380099"/>
            <a:ext cx="4979419" cy="7466520"/>
          </a:xfrm>
          <a:prstGeom prst="rect">
            <a:avLst/>
          </a:prstGeom>
        </p:spPr>
      </p:pic>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646836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a:xfrm>
            <a:off x="457200" y="1600200"/>
            <a:ext cx="4493144"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pic>
        <p:nvPicPr>
          <p:cNvPr id="12" name="Picture 11" descr="Mobi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99688" y="380099"/>
            <a:ext cx="4979419" cy="7466520"/>
          </a:xfrm>
          <a:prstGeom prst="rect">
            <a:avLst/>
          </a:prstGeom>
        </p:spPr>
      </p:pic>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119687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733297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73896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707401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a:solidFill>
            <a:srgbClr val="FFFFFF"/>
          </a:solidFill>
        </p:grpSpPr>
        <p:sp>
          <p:nvSpPr>
            <p:cNvPr id="12" name="Oval 11"/>
            <p:cNvSpPr/>
            <p:nvPr userDrawn="1"/>
          </p:nvSpPr>
          <p:spPr>
            <a:xfrm>
              <a:off x="4222750" y="1368419"/>
              <a:ext cx="817563" cy="81756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a:noFill/>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rgbClr val="22A6B3"/>
                  </a:solidFill>
                </a:rPr>
                <a:t>2</a:t>
              </a:r>
            </a:p>
          </p:txBody>
        </p:sp>
      </p:grpSp>
      <p:pic>
        <p:nvPicPr>
          <p:cNvPr id="14" name="Picture 13"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83085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835889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511170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lnSpc>
                <a:spcPct val="80000"/>
              </a:lnSpc>
              <a:defRPr/>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85570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333508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469654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9" name="Picture 8"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4923534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6858000"/>
          </a:xfrm>
          <a:prstGeom prst="rect">
            <a:avLst/>
          </a:prstGeom>
        </p:spPr>
      </p:pic>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801633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6858000"/>
          </a:xfrm>
          <a:prstGeom prst="rect">
            <a:avLst/>
          </a:prstGeom>
        </p:spPr>
      </p:pic>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421407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677056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742113" y="3817938"/>
            <a:ext cx="2401887" cy="3028940"/>
          </a:xfrm>
        </p:spPr>
        <p:txBody>
          <a:bodyPr/>
          <a:lstStyle>
            <a:lvl1pPr algn="l">
              <a:lnSpc>
                <a:spcPct val="70000"/>
              </a:lnSpc>
              <a:defRPr i="0">
                <a:solidFill>
                  <a:schemeClr val="bg1"/>
                </a:solidFill>
              </a:defRPr>
            </a:lvl1pPr>
          </a:lstStyle>
          <a:p>
            <a:r>
              <a:rPr lang="en-US" dirty="0"/>
              <a:t>make </a:t>
            </a:r>
            <a:br>
              <a:rPr lang="en-US" dirty="0"/>
            </a:br>
            <a:r>
              <a:rPr lang="en-US" dirty="0"/>
              <a:t>better </a:t>
            </a:r>
            <a:br>
              <a:rPr lang="en-US" dirty="0"/>
            </a:br>
            <a:r>
              <a:rPr lang="en-US" dirty="0"/>
              <a:t>happen</a:t>
            </a:r>
          </a:p>
        </p:txBody>
      </p:sp>
      <p:sp>
        <p:nvSpPr>
          <p:cNvPr id="8"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t>thank you</a:t>
            </a:r>
          </a:p>
        </p:txBody>
      </p:sp>
      <p:sp>
        <p:nvSpPr>
          <p:cNvPr id="6"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solidFill>
                  <a:schemeClr val="tx1">
                    <a:lumMod val="65000"/>
                    <a:lumOff val="35000"/>
                  </a:schemeClr>
                </a:solidFill>
              </a:rPr>
              <a:t>www.icecreates.com</a:t>
            </a:r>
          </a:p>
        </p:txBody>
      </p:sp>
      <p:pic>
        <p:nvPicPr>
          <p:cNvPr id="9" name="Picture 8"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797679" y="3523804"/>
            <a:ext cx="784221" cy="683523"/>
          </a:xfrm>
          <a:prstGeom prst="rect">
            <a:avLst/>
          </a:prstGeom>
        </p:spPr>
      </p:pic>
    </p:spTree>
    <p:extLst>
      <p:ext uri="{BB962C8B-B14F-4D97-AF65-F5344CB8AC3E}">
        <p14:creationId xmlns:p14="http://schemas.microsoft.com/office/powerpoint/2010/main" val="468808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solidFill>
                  <a:schemeClr val="bg1"/>
                </a:solidFill>
              </a:defRPr>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77997"/>
            <a:ext cx="817563" cy="825508"/>
            <a:chOff x="4222750" y="1360474"/>
            <a:chExt cx="817563" cy="825508"/>
          </a:xfrm>
        </p:grpSpPr>
        <p:sp>
          <p:nvSpPr>
            <p:cNvPr id="12" name="Oval 11"/>
            <p:cNvSpPr/>
            <p:nvPr userDrawn="1"/>
          </p:nvSpPr>
          <p:spPr>
            <a:xfrm>
              <a:off x="4222750" y="1368419"/>
              <a:ext cx="817563" cy="8175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60474"/>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tx1">
                      <a:lumMod val="65000"/>
                      <a:lumOff val="35000"/>
                    </a:schemeClr>
                  </a:solidFill>
                </a:rPr>
                <a:t>3</a:t>
              </a:r>
            </a:p>
          </p:txBody>
        </p:sp>
      </p:grpSp>
      <p:pic>
        <p:nvPicPr>
          <p:cNvPr id="14" name="Picture 13"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693442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742113" y="3817938"/>
            <a:ext cx="2401887" cy="3028940"/>
          </a:xfrm>
        </p:spPr>
        <p:txBody>
          <a:bodyPr/>
          <a:lstStyle>
            <a:lvl1pPr algn="l">
              <a:lnSpc>
                <a:spcPct val="70000"/>
              </a:lnSpc>
              <a:defRPr i="0">
                <a:solidFill>
                  <a:srgbClr val="F5B42F"/>
                </a:solidFill>
              </a:defRPr>
            </a:lvl1pPr>
          </a:lstStyle>
          <a:p>
            <a:r>
              <a:rPr lang="en-US" dirty="0"/>
              <a:t>make </a:t>
            </a:r>
            <a:br>
              <a:rPr lang="en-US" dirty="0"/>
            </a:br>
            <a:r>
              <a:rPr lang="en-US" dirty="0"/>
              <a:t>better </a:t>
            </a:r>
            <a:br>
              <a:rPr lang="en-US" dirty="0"/>
            </a:br>
            <a:r>
              <a:rPr lang="en-US" dirty="0"/>
              <a:t>happen</a:t>
            </a:r>
          </a:p>
        </p:txBody>
      </p:sp>
      <p:sp>
        <p:nvSpPr>
          <p:cNvPr id="9"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solidFill>
                  <a:schemeClr val="tx1">
                    <a:lumMod val="65000"/>
                    <a:lumOff val="35000"/>
                  </a:schemeClr>
                </a:solidFill>
              </a:rPr>
              <a:t>thank you</a:t>
            </a:r>
          </a:p>
        </p:txBody>
      </p:sp>
      <p:sp>
        <p:nvSpPr>
          <p:cNvPr id="5"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solidFill>
                  <a:schemeClr val="tx1">
                    <a:lumMod val="65000"/>
                    <a:lumOff val="35000"/>
                  </a:schemeClr>
                </a:solidFill>
              </a:rPr>
              <a:t>www.icecreates.com</a:t>
            </a:r>
          </a:p>
        </p:txBody>
      </p:sp>
      <p:pic>
        <p:nvPicPr>
          <p:cNvPr id="6" name="Picture 5"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31516" y="3651939"/>
            <a:ext cx="785310" cy="683523"/>
          </a:xfrm>
          <a:prstGeom prst="rect">
            <a:avLst/>
          </a:prstGeom>
        </p:spPr>
      </p:pic>
    </p:spTree>
    <p:extLst>
      <p:ext uri="{BB962C8B-B14F-4D97-AF65-F5344CB8AC3E}">
        <p14:creationId xmlns:p14="http://schemas.microsoft.com/office/powerpoint/2010/main" val="5494004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6858000"/>
          </a:xfrm>
          <a:prstGeom prst="rect">
            <a:avLst/>
          </a:prstGeom>
        </p:spPr>
      </p:pic>
      <p:sp>
        <p:nvSpPr>
          <p:cNvPr id="9" name="Title 1"/>
          <p:cNvSpPr>
            <a:spLocks noGrp="1"/>
          </p:cNvSpPr>
          <p:nvPr>
            <p:ph type="ctrTitle" hasCustomPrompt="1"/>
          </p:nvPr>
        </p:nvSpPr>
        <p:spPr>
          <a:xfrm>
            <a:off x="6742113" y="3817938"/>
            <a:ext cx="2401887" cy="3028940"/>
          </a:xfrm>
        </p:spPr>
        <p:txBody>
          <a:bodyPr/>
          <a:lstStyle>
            <a:lvl1pPr algn="l">
              <a:lnSpc>
                <a:spcPct val="70000"/>
              </a:lnSpc>
              <a:defRPr i="0">
                <a:solidFill>
                  <a:schemeClr val="tx1">
                    <a:lumMod val="65000"/>
                    <a:lumOff val="35000"/>
                  </a:schemeClr>
                </a:solidFill>
              </a:defRPr>
            </a:lvl1pPr>
          </a:lstStyle>
          <a:p>
            <a:r>
              <a:rPr lang="en-US" dirty="0"/>
              <a:t>make </a:t>
            </a:r>
            <a:br>
              <a:rPr lang="en-US" dirty="0"/>
            </a:br>
            <a:r>
              <a:rPr lang="en-US" dirty="0"/>
              <a:t>better </a:t>
            </a:r>
            <a:br>
              <a:rPr lang="en-US" dirty="0"/>
            </a:br>
            <a:r>
              <a:rPr lang="en-US" dirty="0"/>
              <a:t>happen</a:t>
            </a:r>
          </a:p>
        </p:txBody>
      </p:sp>
      <p:sp>
        <p:nvSpPr>
          <p:cNvPr id="15"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t>thank you</a:t>
            </a:r>
          </a:p>
        </p:txBody>
      </p:sp>
      <p:sp>
        <p:nvSpPr>
          <p:cNvPr id="6"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t>www.icecreates.com</a:t>
            </a:r>
          </a:p>
        </p:txBody>
      </p:sp>
      <p:pic>
        <p:nvPicPr>
          <p:cNvPr id="7" name="Picture 6"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797679" y="3523804"/>
            <a:ext cx="784221" cy="683523"/>
          </a:xfrm>
          <a:prstGeom prst="rect">
            <a:avLst/>
          </a:prstGeom>
        </p:spPr>
      </p:pic>
    </p:spTree>
    <p:extLst>
      <p:ext uri="{BB962C8B-B14F-4D97-AF65-F5344CB8AC3E}">
        <p14:creationId xmlns:p14="http://schemas.microsoft.com/office/powerpoint/2010/main" val="1077836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le 1"/>
          <p:cNvSpPr>
            <a:spLocks noGrp="1"/>
          </p:cNvSpPr>
          <p:nvPr>
            <p:ph type="ctrTitle" hasCustomPrompt="1"/>
          </p:nvPr>
        </p:nvSpPr>
        <p:spPr>
          <a:xfrm>
            <a:off x="6742113" y="3817938"/>
            <a:ext cx="2401887" cy="3028940"/>
          </a:xfrm>
        </p:spPr>
        <p:txBody>
          <a:bodyPr/>
          <a:lstStyle>
            <a:lvl1pPr algn="l">
              <a:lnSpc>
                <a:spcPct val="70000"/>
              </a:lnSpc>
              <a:defRPr i="0">
                <a:solidFill>
                  <a:srgbClr val="F5B42F"/>
                </a:solidFill>
              </a:defRPr>
            </a:lvl1pPr>
          </a:lstStyle>
          <a:p>
            <a:r>
              <a:rPr lang="en-US" dirty="0"/>
              <a:t>make </a:t>
            </a:r>
            <a:br>
              <a:rPr lang="en-US" dirty="0"/>
            </a:br>
            <a:r>
              <a:rPr lang="en-US" dirty="0"/>
              <a:t>better </a:t>
            </a:r>
            <a:br>
              <a:rPr lang="en-US" dirty="0"/>
            </a:br>
            <a:r>
              <a:rPr lang="en-US" dirty="0"/>
              <a:t>happen</a:t>
            </a:r>
          </a:p>
        </p:txBody>
      </p:sp>
      <p:sp>
        <p:nvSpPr>
          <p:cNvPr id="11"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t>thank you</a:t>
            </a:r>
          </a:p>
        </p:txBody>
      </p:sp>
      <p:sp>
        <p:nvSpPr>
          <p:cNvPr id="6"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t>www.icecreates.com</a:t>
            </a:r>
          </a:p>
        </p:txBody>
      </p:sp>
      <p:pic>
        <p:nvPicPr>
          <p:cNvPr id="7" name="Picture 6"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797679" y="3523804"/>
            <a:ext cx="784221" cy="683523"/>
          </a:xfrm>
          <a:prstGeom prst="rect">
            <a:avLst/>
          </a:prstGeom>
        </p:spPr>
      </p:pic>
    </p:spTree>
    <p:extLst>
      <p:ext uri="{BB962C8B-B14F-4D97-AF65-F5344CB8AC3E}">
        <p14:creationId xmlns:p14="http://schemas.microsoft.com/office/powerpoint/2010/main" val="2901219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133965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934800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00076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038862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233576"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517919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581" y="1600201"/>
            <a:ext cx="7580683"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p:cNvSpPr>
            <a:spLocks noGrp="1"/>
          </p:cNvSpPr>
          <p:nvPr>
            <p:ph type="title"/>
          </p:nvPr>
        </p:nvSpPr>
        <p:spPr>
          <a:xfrm>
            <a:off x="269580" y="136757"/>
            <a:ext cx="7366264" cy="942903"/>
          </a:xfrm>
          <a:prstGeom prst="rect">
            <a:avLst/>
          </a:prstGeom>
          <a:effectLst>
            <a:reflection stA="16000" endPos="53000" dir="5400000" sy="-100000" algn="bl" rotWithShape="0"/>
          </a:effectLst>
        </p:spPr>
        <p:txBody>
          <a:bodyPr/>
          <a:lstStyle/>
          <a:p>
            <a:pPr lvl="0"/>
            <a:r>
              <a:rPr lang="en-GB"/>
              <a:t>Click to edit Master title style</a:t>
            </a:r>
            <a:endParaRPr lang="en-GB"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en-US" dirty="0"/>
              <a:t>People Shaped Approach</a:t>
            </a:r>
          </a:p>
        </p:txBody>
      </p:sp>
      <p:sp>
        <p:nvSpPr>
          <p:cNvPr id="3" name="Content Placeholder 2"/>
          <p:cNvSpPr>
            <a:spLocks noGrp="1"/>
          </p:cNvSpPr>
          <p:nvPr>
            <p:ph idx="1" hasCustomPrompt="1"/>
          </p:nvPr>
        </p:nvSpPr>
        <p:spPr>
          <a:xfrm>
            <a:off x="457200" y="1600200"/>
            <a:ext cx="5067300" cy="4525963"/>
          </a:xfrm>
        </p:spPr>
        <p:txBody>
          <a:bodyPr/>
          <a:lstStyle>
            <a:lvl1pPr marL="0" indent="0">
              <a:buNone/>
              <a:defRPr>
                <a:solidFill>
                  <a:srgbClr val="F5B42F"/>
                </a:solidFill>
              </a:defRPr>
            </a:lvl1pPr>
            <a:lvl2pPr marL="457200" marR="0" indent="0" algn="l" defTabSz="457200" rtl="0" eaLnBrk="1" fontAlgn="auto" latinLnBrk="0" hangingPunct="1">
              <a:lnSpc>
                <a:spcPct val="110000"/>
              </a:lnSpc>
              <a:spcBef>
                <a:spcPct val="20000"/>
              </a:spcBef>
              <a:spcAft>
                <a:spcPts val="0"/>
              </a:spcAft>
              <a:buClrTx/>
              <a:buSzTx/>
              <a:buFont typeface="Arial"/>
              <a:buNone/>
              <a:tabLst/>
              <a:defRPr sz="1800" i="1"/>
            </a:lvl2pPr>
          </a:lstStyle>
          <a:p>
            <a:pPr lvl="0"/>
            <a:r>
              <a:rPr lang="en-US" dirty="0"/>
              <a:t>Insight</a:t>
            </a:r>
          </a:p>
          <a:p>
            <a:pPr lvl="1"/>
            <a:r>
              <a:rPr lang="en-GB" dirty="0">
                <a:solidFill>
                  <a:srgbClr val="7F7F7F"/>
                </a:solidFill>
                <a:latin typeface="Georgia"/>
                <a:cs typeface="Georgia"/>
              </a:rPr>
              <a:t>find out why people think and behave the way they do, so that we know how to best engage with them</a:t>
            </a:r>
          </a:p>
          <a:p>
            <a:pPr lvl="0"/>
            <a:r>
              <a:rPr lang="en-GB" dirty="0"/>
              <a:t>C</a:t>
            </a:r>
            <a:r>
              <a:rPr lang="en-US" dirty="0"/>
              <a:t>o-create</a:t>
            </a:r>
          </a:p>
          <a:p>
            <a:pPr lvl="1"/>
            <a:r>
              <a:rPr lang="en-US" dirty="0">
                <a:solidFill>
                  <a:srgbClr val="7F7F7F"/>
                </a:solidFill>
                <a:latin typeface="Georgia"/>
                <a:cs typeface="Georgia"/>
              </a:rPr>
              <a:t>to ensure we resonate and everything will work for people</a:t>
            </a:r>
            <a:endParaRPr lang="en-US" dirty="0"/>
          </a:p>
          <a:p>
            <a:pPr lvl="0"/>
            <a:r>
              <a:rPr lang="en-US" dirty="0"/>
              <a:t>Engage</a:t>
            </a:r>
          </a:p>
          <a:p>
            <a:pPr marL="457200" marR="0" lvl="1" indent="0" algn="l" defTabSz="457200" rtl="0" eaLnBrk="1" fontAlgn="auto" latinLnBrk="0" hangingPunct="1">
              <a:lnSpc>
                <a:spcPct val="110000"/>
              </a:lnSpc>
              <a:spcBef>
                <a:spcPct val="20000"/>
              </a:spcBef>
              <a:spcAft>
                <a:spcPts val="0"/>
              </a:spcAft>
              <a:buClrTx/>
              <a:buSzTx/>
              <a:buFont typeface="Arial"/>
              <a:buNone/>
              <a:tabLst/>
              <a:defRPr/>
            </a:pPr>
            <a:r>
              <a:rPr lang="en-GB" dirty="0">
                <a:solidFill>
                  <a:srgbClr val="7F7F7F"/>
                </a:solidFill>
                <a:latin typeface="Georgia"/>
                <a:cs typeface="Georgia"/>
              </a:rPr>
              <a:t>on ‘their turf and in their style’ through a range of tactics that are received best.</a:t>
            </a:r>
          </a:p>
          <a:p>
            <a:pPr lvl="1"/>
            <a:endParaRPr lang="en-US" dirty="0"/>
          </a:p>
          <a:p>
            <a:pPr lvl="1"/>
            <a:endParaRPr lang="en-US" dirty="0"/>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8019" y="965200"/>
            <a:ext cx="2529306" cy="5029200"/>
          </a:xfrm>
          <a:prstGeom prst="rect">
            <a:avLst/>
          </a:prstGeom>
        </p:spPr>
      </p:pic>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477554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3" descr="Hands board upr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2" name="Title 1"/>
          <p:cNvSpPr>
            <a:spLocks noGrp="1"/>
          </p:cNvSpPr>
          <p:nvPr>
            <p:ph type="title"/>
          </p:nvPr>
        </p:nvSpPr>
        <p:spPr>
          <a:xfrm>
            <a:off x="457200" y="274638"/>
            <a:ext cx="2342114" cy="2328862"/>
          </a:xfrm>
        </p:spPr>
        <p:txBody>
          <a:bodyPr/>
          <a:lstStyle/>
          <a:p>
            <a:r>
              <a:rPr lang="en-US" dirty="0"/>
              <a:t>Click to edit Master title style</a:t>
            </a:r>
          </a:p>
        </p:txBody>
      </p:sp>
      <p:sp>
        <p:nvSpPr>
          <p:cNvPr id="3"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273004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Hands board uprigh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13" name="Title 1"/>
          <p:cNvSpPr>
            <a:spLocks noGrp="1"/>
          </p:cNvSpPr>
          <p:nvPr>
            <p:ph type="title"/>
          </p:nvPr>
        </p:nvSpPr>
        <p:spPr>
          <a:xfrm>
            <a:off x="457200" y="274638"/>
            <a:ext cx="2342114" cy="2328862"/>
          </a:xfrm>
        </p:spPr>
        <p:txBody>
          <a:bodyPr/>
          <a:lstStyle/>
          <a:p>
            <a:r>
              <a:rPr lang="en-US" dirty="0"/>
              <a:t>Click to edit Master title style</a:t>
            </a:r>
          </a:p>
        </p:txBody>
      </p:sp>
      <p:sp>
        <p:nvSpPr>
          <p:cNvPr id="14"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083285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Hands board uprigh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13" name="Title 1"/>
          <p:cNvSpPr>
            <a:spLocks noGrp="1"/>
          </p:cNvSpPr>
          <p:nvPr>
            <p:ph type="title"/>
          </p:nvPr>
        </p:nvSpPr>
        <p:spPr>
          <a:xfrm>
            <a:off x="457200" y="274638"/>
            <a:ext cx="2342114" cy="2328862"/>
          </a:xfrm>
        </p:spPr>
        <p:txBody>
          <a:bodyPr/>
          <a:lstStyle>
            <a:lvl1pPr>
              <a:defRPr>
                <a:solidFill>
                  <a:srgbClr val="F5B42F"/>
                </a:solidFill>
              </a:defRPr>
            </a:lvl1pPr>
          </a:lstStyle>
          <a:p>
            <a:r>
              <a:rPr lang="en-US" dirty="0"/>
              <a:t>Click to edit Master title style</a:t>
            </a:r>
          </a:p>
        </p:txBody>
      </p:sp>
      <p:sp>
        <p:nvSpPr>
          <p:cNvPr id="14"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934127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Hands board uprigh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13" name="Title 1"/>
          <p:cNvSpPr>
            <a:spLocks noGrp="1"/>
          </p:cNvSpPr>
          <p:nvPr>
            <p:ph type="title"/>
          </p:nvPr>
        </p:nvSpPr>
        <p:spPr>
          <a:xfrm>
            <a:off x="457200" y="274638"/>
            <a:ext cx="2342114" cy="2328862"/>
          </a:xfrm>
        </p:spPr>
        <p:txBody>
          <a:bodyPr/>
          <a:lstStyle>
            <a:lvl1pPr>
              <a:defRPr>
                <a:solidFill>
                  <a:srgbClr val="F5B42F"/>
                </a:solidFill>
              </a:defRPr>
            </a:lvl1pPr>
          </a:lstStyle>
          <a:p>
            <a:r>
              <a:rPr lang="en-US" dirty="0"/>
              <a:t>Click to edit Master title style</a:t>
            </a:r>
          </a:p>
        </p:txBody>
      </p:sp>
      <p:sp>
        <p:nvSpPr>
          <p:cNvPr id="14"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914392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Picture 4" descr="Landscape boar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3"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066130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5" name="Picture 14" descr="Landscape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55447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5" name="Picture 14" descr="Landscape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578315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descr="Landscape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832254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11" name="Picture 10" descr="Maz Board landscap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3"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771264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GB"/>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a:p>
        </p:txBody>
      </p:sp>
      <p:sp>
        <p:nvSpPr>
          <p:cNvPr id="4" name="Date Placeholder 3"/>
          <p:cNvSpPr>
            <a:spLocks noGrp="1"/>
          </p:cNvSpPr>
          <p:nvPr>
            <p:ph type="dt" sz="half" idx="10"/>
          </p:nvPr>
        </p:nvSpPr>
        <p:spPr>
          <a:xfrm>
            <a:off x="4800600" y="6426200"/>
            <a:ext cx="12319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3C55943-877C-429E-A845-18195C595346}" type="datetime1">
              <a:rPr lang="en-US"/>
              <a:pPr/>
              <a:t>11/15/20</a:t>
            </a:fld>
            <a:endParaRPr lang="en-US" dirty="0"/>
          </a:p>
        </p:txBody>
      </p:sp>
      <p:sp>
        <p:nvSpPr>
          <p:cNvPr id="5" name="Footer Placeholder 4"/>
          <p:cNvSpPr>
            <a:spLocks noGrp="1"/>
          </p:cNvSpPr>
          <p:nvPr>
            <p:ph type="ftr" sz="quarter" idx="11"/>
          </p:nvPr>
        </p:nvSpPr>
        <p:spPr>
          <a:xfrm>
            <a:off x="6311900" y="6426200"/>
            <a:ext cx="2616200" cy="365125"/>
          </a:xfrm>
          <a:prstGeom prst="rect">
            <a:avLst/>
          </a:prstGeom>
        </p:spPr>
        <p:txBody>
          <a:bodyPr/>
          <a:lstStyle>
            <a:lvl1pPr algn="r">
              <a:defRPr>
                <a:cs typeface="ＭＳ Ｐゴシック" charset="-128"/>
              </a:defRPr>
            </a:lvl1pPr>
          </a:lstStyle>
          <a:p>
            <a:pPr>
              <a:defRPr/>
            </a:pPr>
            <a:endParaRPr lang="en-US"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Maz Board landsc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061600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Maz Board landsc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178672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Maz Board landscap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805268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2" name="Picture 1" descr="Kids Boar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1" name="Title 1"/>
          <p:cNvSpPr>
            <a:spLocks noGrp="1"/>
          </p:cNvSpPr>
          <p:nvPr>
            <p:ph type="title"/>
          </p:nvPr>
        </p:nvSpPr>
        <p:spPr>
          <a:xfrm>
            <a:off x="6248400" y="477838"/>
            <a:ext cx="2342114" cy="2328862"/>
          </a:xfrm>
        </p:spPr>
        <p:txBody>
          <a:bodyPr/>
          <a:lstStyle>
            <a:lvl1pPr algn="r">
              <a:defRPr/>
            </a:lvl1pPr>
          </a:lstStyle>
          <a:p>
            <a:r>
              <a:rPr lang="en-US" dirty="0"/>
              <a:t>Click to edit Master title style</a:t>
            </a:r>
          </a:p>
        </p:txBody>
      </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452105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Ki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1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6248400" y="477838"/>
            <a:ext cx="2342114" cy="2328862"/>
          </a:xfrm>
        </p:spPr>
        <p:txBody>
          <a:bodyPr/>
          <a:lstStyle>
            <a:lvl1pPr algn="r">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460271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Ki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1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6248400" y="477838"/>
            <a:ext cx="2342114" cy="2328862"/>
          </a:xfrm>
        </p:spPr>
        <p:txBody>
          <a:bodyPr/>
          <a:lstStyle>
            <a:lvl1pPr algn="r">
              <a:defRPr>
                <a:solidFill>
                  <a:srgbClr val="F5B42F"/>
                </a:solidFill>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560275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Ki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800" y="-740972"/>
            <a:ext cx="6934200" cy="7697660"/>
          </a:xfrm>
          <a:prstGeom prst="rect">
            <a:avLst/>
          </a:prstGeom>
        </p:spPr>
      </p:pic>
      <p:sp>
        <p:nvSpPr>
          <p:cNvPr id="13" name="Content Placeholder 2"/>
          <p:cNvSpPr>
            <a:spLocks noGrp="1"/>
          </p:cNvSpPr>
          <p:nvPr>
            <p:ph idx="1"/>
          </p:nvPr>
        </p:nvSpPr>
        <p:spPr>
          <a:xfrm>
            <a:off x="1228726" y="3486151"/>
            <a:ext cx="3787774" cy="26352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6248400" y="477838"/>
            <a:ext cx="2342114" cy="2328862"/>
          </a:xfrm>
        </p:spPr>
        <p:txBody>
          <a:bodyPr/>
          <a:lstStyle>
            <a:lvl1pPr algn="r">
              <a:defRPr>
                <a:solidFill>
                  <a:srgbClr val="F5B42F"/>
                </a:solidFill>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0188518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2" name="Picture 1" descr="Holding paper.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1"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155162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Holding pap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pic>
        <p:nvPicPr>
          <p:cNvPr id="14" name="Picture 13"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697152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Holding pap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sp>
        <p:nvSpPr>
          <p:cNvPr id="13"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4" name="Picture 13"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8339752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 CONTENT (with logo)">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lgn="ctr">
              <a:defRPr/>
            </a:lvl1pPr>
          </a:lstStyle>
          <a:p>
            <a:r>
              <a:rPr lang="en-US" dirty="0"/>
              <a:t>CLICK TO ADD HEADLINE TITLE, 32pt</a:t>
            </a:r>
            <a:endParaRPr lang="en-GB" dirty="0"/>
          </a:p>
        </p:txBody>
      </p:sp>
      <p:sp>
        <p:nvSpPr>
          <p:cNvPr id="3" name="Content Placeholder 2"/>
          <p:cNvSpPr>
            <a:spLocks noGrp="1"/>
          </p:cNvSpPr>
          <p:nvPr userDrawn="1">
            <p:ph idx="1" hasCustomPrompt="1"/>
          </p:nvPr>
        </p:nvSpPr>
        <p:spPr>
          <a:xfrm>
            <a:off x="457200" y="1414463"/>
            <a:ext cx="8229600" cy="4515500"/>
          </a:xfrm>
        </p:spPr>
        <p:txBody>
          <a:bodyPr/>
          <a:lstStyle>
            <a:lvl1pPr>
              <a:buClr>
                <a:srgbClr val="A3A828"/>
              </a:buClr>
              <a:defRPr sz="1800"/>
            </a:lvl1pPr>
            <a:lvl2pPr>
              <a:buClr>
                <a:srgbClr val="A3A828"/>
              </a:buClr>
              <a:defRPr/>
            </a:lvl2pPr>
            <a:lvl3pPr>
              <a:buClr>
                <a:srgbClr val="A3A828"/>
              </a:buClr>
              <a:defRPr/>
            </a:lvl3pPr>
            <a:lvl4pPr>
              <a:buClr>
                <a:srgbClr val="A3A828"/>
              </a:buClr>
              <a:defRPr/>
            </a:lvl4pPr>
            <a:lvl5pPr>
              <a:buClr>
                <a:srgbClr val="A3A828"/>
              </a:buClr>
              <a:defRPr/>
            </a:lvl5pPr>
          </a:lstStyle>
          <a:p>
            <a:pPr lvl="0"/>
            <a:r>
              <a:rPr lang="en-US" dirty="0"/>
              <a:t>Click to add body copy, 18pt</a:t>
            </a:r>
          </a:p>
          <a:p>
            <a:pPr lvl="1"/>
            <a:r>
              <a:rPr lang="en-US" dirty="0"/>
              <a:t>Second level body copy, 18pt</a:t>
            </a:r>
          </a:p>
          <a:p>
            <a:pPr lvl="2"/>
            <a:r>
              <a:rPr lang="en-US" dirty="0"/>
              <a:t>Third level body copy, 16pt</a:t>
            </a:r>
          </a:p>
          <a:p>
            <a:pPr lvl="3"/>
            <a:r>
              <a:rPr lang="en-US" dirty="0"/>
              <a:t>Fourth level body copy, 16pt</a:t>
            </a:r>
          </a:p>
          <a:p>
            <a:pPr lvl="4"/>
            <a:r>
              <a:rPr lang="en-US" dirty="0"/>
              <a:t>Fifth level body copy, 16pt</a:t>
            </a:r>
            <a:endParaRPr lang="en-GB" dirty="0"/>
          </a:p>
        </p:txBody>
      </p:sp>
    </p:spTree>
    <p:extLst>
      <p:ext uri="{BB962C8B-B14F-4D97-AF65-F5344CB8AC3E}">
        <p14:creationId xmlns:p14="http://schemas.microsoft.com/office/powerpoint/2010/main" val="3380143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Holding paper.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88504" y="0"/>
            <a:ext cx="11532504" cy="6405563"/>
          </a:xfrm>
          <a:prstGeom prst="rect">
            <a:avLst/>
          </a:prstGeom>
        </p:spPr>
      </p:pic>
      <p:sp>
        <p:nvSpPr>
          <p:cNvPr id="13" name="Title 1"/>
          <p:cNvSpPr>
            <a:spLocks noGrp="1"/>
          </p:cNvSpPr>
          <p:nvPr>
            <p:ph type="title"/>
          </p:nvPr>
        </p:nvSpPr>
        <p:spPr>
          <a:xfrm>
            <a:off x="4952999" y="2928938"/>
            <a:ext cx="3098801" cy="2328862"/>
          </a:xfrm>
        </p:spPr>
        <p:txBody>
          <a:bodyPr/>
          <a:lstStyle>
            <a:lvl1pPr algn="ctr">
              <a:defRPr/>
            </a:lvl1pPr>
          </a:lstStyle>
          <a:p>
            <a:r>
              <a:rPr lang="en-US" dirty="0"/>
              <a:t>Click to edit Master title style</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4" name="Picture 13"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156272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2" name="Picture 1" descr="4 Hands Boar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1"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2"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884721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4 Han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4"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917486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4 Han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4"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470286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4 Hands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5945" y="-596900"/>
            <a:ext cx="10533574" cy="78994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sp>
        <p:nvSpPr>
          <p:cNvPr id="13" name="Title 1"/>
          <p:cNvSpPr>
            <a:spLocks noGrp="1"/>
          </p:cNvSpPr>
          <p:nvPr>
            <p:ph type="title"/>
          </p:nvPr>
        </p:nvSpPr>
        <p:spPr>
          <a:xfrm>
            <a:off x="2501900" y="1003300"/>
            <a:ext cx="4051300" cy="1168400"/>
          </a:xfrm>
        </p:spPr>
        <p:txBody>
          <a:bodyPr/>
          <a:lstStyle>
            <a:lvl1pPr algn="ctr">
              <a:defRPr/>
            </a:lvl1pPr>
          </a:lstStyle>
          <a:p>
            <a:r>
              <a:rPr lang="en-US" dirty="0"/>
              <a:t>Click to edit Master title style</a:t>
            </a:r>
          </a:p>
        </p:txBody>
      </p:sp>
      <p:sp>
        <p:nvSpPr>
          <p:cNvPr id="14" name="Content Placeholder 2"/>
          <p:cNvSpPr>
            <a:spLocks noGrp="1"/>
          </p:cNvSpPr>
          <p:nvPr>
            <p:ph idx="1"/>
          </p:nvPr>
        </p:nvSpPr>
        <p:spPr>
          <a:xfrm>
            <a:off x="2870200" y="2374900"/>
            <a:ext cx="4000500" cy="2959100"/>
          </a:xfrm>
        </p:spPr>
        <p:txBody>
          <a:bodyPr/>
          <a:lstStyle>
            <a:lvl1pPr algn="ctr">
              <a:defRPr/>
            </a:lvl1pPr>
            <a:lvl2pPr algn="ctr">
              <a:defRPr/>
            </a:lvl2pPr>
            <a:lvl3pPr algn="ctr">
              <a:defRPr/>
            </a:lvl3pPr>
            <a:lvl4pPr algn="ctr">
              <a:defRPr/>
            </a:lvl4pPr>
            <a:lvl5pPr algn="ct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934238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Laptop.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592576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Lapto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826451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Lapto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746634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3" name="Picture 2" descr="Laptop.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825500"/>
            <a:ext cx="8380382" cy="5080000"/>
          </a:xfrm>
          <a:prstGeom prst="rect">
            <a:avLst/>
          </a:prstGeom>
        </p:spPr>
      </p:pic>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965115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Table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392900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383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Table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330804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2" name="Picture 11" descr="Table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8373262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Table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7623" y="-1054099"/>
            <a:ext cx="10843357" cy="8199438"/>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559286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233576"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4" name="Picture 3" descr="Mobil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9838" y="380099"/>
            <a:ext cx="4979419" cy="7466520"/>
          </a:xfrm>
          <a:prstGeom prst="rect">
            <a:avLst/>
          </a:prstGeom>
        </p:spPr>
      </p:pic>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407860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502415"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Mobi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72506" y="380099"/>
            <a:ext cx="4979419" cy="7466520"/>
          </a:xfrm>
          <a:prstGeom prst="rect">
            <a:avLst/>
          </a:prstGeom>
        </p:spPr>
      </p:pic>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678166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a:xfrm>
            <a:off x="457200" y="1600200"/>
            <a:ext cx="4520955"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Mobi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7613" y="380099"/>
            <a:ext cx="4979419" cy="7466520"/>
          </a:xfrm>
          <a:prstGeom prst="rect">
            <a:avLst/>
          </a:prstGeom>
        </p:spPr>
      </p:pic>
      <p:pic>
        <p:nvPicPr>
          <p:cNvPr id="13" name="Picture 12"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468306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a:xfrm>
            <a:off x="457200" y="1600200"/>
            <a:ext cx="4493144"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Mobil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58206" y="402324"/>
            <a:ext cx="4979419" cy="7466520"/>
          </a:xfrm>
          <a:prstGeom prst="rect">
            <a:avLst/>
          </a:prstGeom>
        </p:spPr>
      </p:pic>
    </p:spTree>
    <p:extLst>
      <p:ext uri="{BB962C8B-B14F-4D97-AF65-F5344CB8AC3E}">
        <p14:creationId xmlns:p14="http://schemas.microsoft.com/office/powerpoint/2010/main" val="17776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4476983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966636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871624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57200" y="3111490"/>
            <a:ext cx="8001000" cy="1330325"/>
          </a:xfrm>
        </p:spPr>
        <p:txBody>
          <a:bodyPr/>
          <a:lstStyle>
            <a:lvl1pPr algn="r">
              <a:lnSpc>
                <a:spcPct val="80000"/>
              </a:lnSpc>
              <a:defRPr/>
            </a:lvl1pPr>
          </a:lstStyle>
          <a:p>
            <a:r>
              <a:rPr lang="en-US" dirty="0"/>
              <a:t>Click to edit Master title style</a:t>
            </a:r>
          </a:p>
        </p:txBody>
      </p:sp>
      <p:sp>
        <p:nvSpPr>
          <p:cNvPr id="3" name="Subtitle 2"/>
          <p:cNvSpPr>
            <a:spLocks noGrp="1"/>
          </p:cNvSpPr>
          <p:nvPr>
            <p:ph type="subTitle" idx="1"/>
          </p:nvPr>
        </p:nvSpPr>
        <p:spPr>
          <a:xfrm>
            <a:off x="457200" y="4579926"/>
            <a:ext cx="8001000" cy="508001"/>
          </a:xfrm>
        </p:spPr>
        <p:txBody>
          <a:bodyPr>
            <a:normAutofit/>
          </a:bodyPr>
          <a:lstStyle>
            <a:lvl1pPr marL="0" indent="0" algn="r">
              <a:lnSpc>
                <a:spcPct val="80000"/>
              </a:lnSpc>
              <a:buNone/>
              <a:defRPr sz="1800">
                <a:solidFill>
                  <a:srgbClr val="22A6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324600" y="5118089"/>
            <a:ext cx="2133600" cy="365125"/>
          </a:xfrm>
        </p:spPr>
        <p:txBody>
          <a:bodyPr/>
          <a:lstStyle>
            <a:lvl1pPr algn="r">
              <a:defRPr/>
            </a:lvl1pPr>
          </a:lstStyle>
          <a:p>
            <a:fld id="{DCC5F732-CFA6-2A44-B560-BC6AB2666480}" type="datetimeFigureOut">
              <a:rPr lang="en-US" smtClean="0"/>
              <a:pPr/>
              <a:t>11/15/20</a:t>
            </a:fld>
            <a:endParaRPr lang="en-US" dirty="0"/>
          </a:p>
        </p:txBody>
      </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06214" y="5786967"/>
            <a:ext cx="788485" cy="556683"/>
          </a:xfrm>
          <a:prstGeom prst="rect">
            <a:avLst/>
          </a:prstGeom>
        </p:spPr>
      </p:pic>
      <p:sp>
        <p:nvSpPr>
          <p:cNvPr id="12"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tx1">
                    <a:lumMod val="65000"/>
                    <a:lumOff val="35000"/>
                  </a:schemeClr>
                </a:solidFill>
              </a:rPr>
              <a:t>Specially prepared for you by team</a:t>
            </a:r>
          </a:p>
        </p:txBody>
      </p:sp>
    </p:spTree>
    <p:extLst>
      <p:ext uri="{BB962C8B-B14F-4D97-AF65-F5344CB8AC3E}">
        <p14:creationId xmlns:p14="http://schemas.microsoft.com/office/powerpoint/2010/main" val="722198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79375" y="6405563"/>
            <a:ext cx="9286875" cy="523875"/>
            <a:chOff x="-79375" y="6405563"/>
            <a:chExt cx="9286875" cy="523875"/>
          </a:xfrm>
        </p:grpSpPr>
        <p:sp>
          <p:nvSpPr>
            <p:cNvPr id="9" name="Rectangle 8"/>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3" name="Picture 12"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361184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546607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lnSpc>
                <a:spcPct val="80000"/>
              </a:lnSpc>
              <a:defRPr/>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551374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002486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561894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9" name="Picture 8"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137101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6858000"/>
          </a:xfrm>
          <a:prstGeom prst="rect">
            <a:avLst/>
          </a:prstGeom>
        </p:spPr>
      </p:pic>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335513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4000" cy="6858000"/>
          </a:xfrm>
          <a:prstGeom prst="rect">
            <a:avLst/>
          </a:prstGeom>
        </p:spPr>
      </p:pic>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029331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5" name="Group 4"/>
          <p:cNvGrpSpPr/>
          <p:nvPr userDrawn="1"/>
        </p:nvGrpSpPr>
        <p:grpSpPr>
          <a:xfrm>
            <a:off x="-79375" y="6405563"/>
            <a:ext cx="9286875" cy="523875"/>
            <a:chOff x="-79375" y="6405563"/>
            <a:chExt cx="9286875" cy="523875"/>
          </a:xfrm>
        </p:grpSpPr>
        <p:sp>
          <p:nvSpPr>
            <p:cNvPr id="6" name="Rectangle 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0" name="Picture 9"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616272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742113" y="3817938"/>
            <a:ext cx="2401887" cy="3028940"/>
          </a:xfrm>
          <a:ln>
            <a:noFill/>
          </a:ln>
        </p:spPr>
        <p:txBody>
          <a:bodyPr/>
          <a:lstStyle>
            <a:lvl1pPr algn="l">
              <a:lnSpc>
                <a:spcPct val="70000"/>
              </a:lnSpc>
              <a:defRPr i="0">
                <a:solidFill>
                  <a:schemeClr val="bg1"/>
                </a:solidFill>
              </a:defRPr>
            </a:lvl1pPr>
          </a:lstStyle>
          <a:p>
            <a:r>
              <a:rPr lang="en-US" dirty="0"/>
              <a:t>make </a:t>
            </a:r>
            <a:br>
              <a:rPr lang="en-US" dirty="0"/>
            </a:br>
            <a:r>
              <a:rPr lang="en-US" dirty="0"/>
              <a:t>better </a:t>
            </a:r>
            <a:br>
              <a:rPr lang="en-US" dirty="0"/>
            </a:br>
            <a:r>
              <a:rPr lang="en-US" dirty="0"/>
              <a:t>happen</a:t>
            </a:r>
          </a:p>
        </p:txBody>
      </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31515" y="3651939"/>
            <a:ext cx="782135" cy="683523"/>
          </a:xfrm>
          <a:prstGeom prst="rect">
            <a:avLst/>
          </a:prstGeom>
        </p:spPr>
      </p:pic>
      <p:sp>
        <p:nvSpPr>
          <p:cNvPr id="8"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t>thank you</a:t>
            </a:r>
          </a:p>
        </p:txBody>
      </p:sp>
      <p:sp>
        <p:nvSpPr>
          <p:cNvPr id="6"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solidFill>
                  <a:schemeClr val="tx1">
                    <a:lumMod val="65000"/>
                    <a:lumOff val="35000"/>
                  </a:schemeClr>
                </a:solidFill>
              </a:rPr>
              <a:t>www.icecreates.com</a:t>
            </a:r>
          </a:p>
        </p:txBody>
      </p:sp>
    </p:spTree>
    <p:extLst>
      <p:ext uri="{BB962C8B-B14F-4D97-AF65-F5344CB8AC3E}">
        <p14:creationId xmlns:p14="http://schemas.microsoft.com/office/powerpoint/2010/main" val="2492608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11887" y="5221285"/>
            <a:ext cx="2133600" cy="365125"/>
          </a:xfrm>
        </p:spPr>
        <p:txBody>
          <a:bodyPr/>
          <a:lstStyle>
            <a:lvl1pPr algn="r">
              <a:defRPr/>
            </a:lvl1pPr>
          </a:lstStyle>
          <a:p>
            <a:fld id="{DCC5F732-CFA6-2A44-B560-BC6AB2666480}" type="datetimeFigureOut">
              <a:rPr lang="en-US" smtClean="0"/>
              <a:pPr/>
              <a:t>11/15/20</a:t>
            </a:fld>
            <a:endParaRPr lang="en-US" dirty="0"/>
          </a:p>
        </p:txBody>
      </p:sp>
      <p:sp>
        <p:nvSpPr>
          <p:cNvPr id="12" name="Title 1"/>
          <p:cNvSpPr txBox="1">
            <a:spLocks/>
          </p:cNvSpPr>
          <p:nvPr userDrawn="1"/>
        </p:nvSpPr>
        <p:spPr>
          <a:xfrm>
            <a:off x="457200" y="3238498"/>
            <a:ext cx="8001000" cy="1330325"/>
          </a:xfrm>
          <a:prstGeom prst="rect">
            <a:avLst/>
          </a:prstGeom>
        </p:spPr>
        <p:txBody>
          <a:bodyPr vert="horz" lIns="91440" tIns="45720" rIns="91440" bIns="45720" rtlCol="0" anchor="ctr">
            <a:normAutofit/>
          </a:bodyPr>
          <a:lstStyle>
            <a:lvl1pPr algn="r"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r>
              <a:rPr lang="en-US" dirty="0"/>
              <a:t>Click to edit Master title style</a:t>
            </a:r>
          </a:p>
        </p:txBody>
      </p:sp>
      <p:sp>
        <p:nvSpPr>
          <p:cNvPr id="13" name="Subtitle 2"/>
          <p:cNvSpPr txBox="1">
            <a:spLocks/>
          </p:cNvSpPr>
          <p:nvPr userDrawn="1"/>
        </p:nvSpPr>
        <p:spPr>
          <a:xfrm>
            <a:off x="457200" y="4706934"/>
            <a:ext cx="8001000" cy="508001"/>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F5B42F"/>
                </a:solidFill>
              </a:rPr>
              <a:t>Click to edit Master subtitle style</a:t>
            </a:r>
          </a:p>
        </p:txBody>
      </p:sp>
      <p:sp>
        <p:nvSpPr>
          <p:cNvPr id="14"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tx1">
                    <a:lumMod val="65000"/>
                    <a:lumOff val="35000"/>
                  </a:schemeClr>
                </a:solidFill>
              </a:rPr>
              <a:t>Specially prepared for you by team</a:t>
            </a:r>
          </a:p>
        </p:txBody>
      </p:sp>
      <p:pic>
        <p:nvPicPr>
          <p:cNvPr id="7" name="Picture 6"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06214" y="5786967"/>
            <a:ext cx="788485" cy="556683"/>
          </a:xfrm>
          <a:prstGeom prst="rect">
            <a:avLst/>
          </a:prstGeom>
        </p:spPr>
      </p:pic>
    </p:spTree>
    <p:extLst>
      <p:ext uri="{BB962C8B-B14F-4D97-AF65-F5344CB8AC3E}">
        <p14:creationId xmlns:p14="http://schemas.microsoft.com/office/powerpoint/2010/main" val="4218841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742113" y="3817938"/>
            <a:ext cx="2401887" cy="3028940"/>
          </a:xfrm>
        </p:spPr>
        <p:txBody>
          <a:bodyPr/>
          <a:lstStyle>
            <a:lvl1pPr algn="l">
              <a:lnSpc>
                <a:spcPct val="70000"/>
              </a:lnSpc>
              <a:defRPr i="0">
                <a:solidFill>
                  <a:srgbClr val="F5B42F"/>
                </a:solidFill>
              </a:defRPr>
            </a:lvl1pPr>
          </a:lstStyle>
          <a:p>
            <a:r>
              <a:rPr lang="en-US" dirty="0"/>
              <a:t>make </a:t>
            </a:r>
            <a:br>
              <a:rPr lang="en-US" dirty="0"/>
            </a:br>
            <a:r>
              <a:rPr lang="en-US" dirty="0"/>
              <a:t>better </a:t>
            </a:r>
            <a:br>
              <a:rPr lang="en-US" dirty="0"/>
            </a:br>
            <a:r>
              <a:rPr lang="en-US" dirty="0"/>
              <a:t>happen</a:t>
            </a:r>
          </a:p>
        </p:txBody>
      </p:sp>
      <p:pic>
        <p:nvPicPr>
          <p:cNvPr id="8" name="Picture 7"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31516" y="3651939"/>
            <a:ext cx="785310" cy="683523"/>
          </a:xfrm>
          <a:prstGeom prst="rect">
            <a:avLst/>
          </a:prstGeom>
        </p:spPr>
      </p:pic>
      <p:sp>
        <p:nvSpPr>
          <p:cNvPr id="9"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solidFill>
                  <a:schemeClr val="tx1">
                    <a:lumMod val="65000"/>
                    <a:lumOff val="35000"/>
                  </a:schemeClr>
                </a:solidFill>
              </a:rPr>
              <a:t>thank you</a:t>
            </a:r>
          </a:p>
        </p:txBody>
      </p:sp>
      <p:sp>
        <p:nvSpPr>
          <p:cNvPr id="5"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solidFill>
                  <a:schemeClr val="tx1">
                    <a:lumMod val="65000"/>
                    <a:lumOff val="35000"/>
                  </a:schemeClr>
                </a:solidFill>
              </a:rPr>
              <a:t>www.icecreates.com</a:t>
            </a:r>
          </a:p>
        </p:txBody>
      </p:sp>
    </p:spTree>
    <p:extLst>
      <p:ext uri="{BB962C8B-B14F-4D97-AF65-F5344CB8AC3E}">
        <p14:creationId xmlns:p14="http://schemas.microsoft.com/office/powerpoint/2010/main" val="2906838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6858000"/>
          </a:xfrm>
          <a:prstGeom prst="rect">
            <a:avLst/>
          </a:prstGeom>
        </p:spPr>
      </p:pic>
      <p:pic>
        <p:nvPicPr>
          <p:cNvPr id="10" name="Picture 9"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797679" y="3523804"/>
            <a:ext cx="784221" cy="683523"/>
          </a:xfrm>
          <a:prstGeom prst="rect">
            <a:avLst/>
          </a:prstGeom>
        </p:spPr>
      </p:pic>
      <p:sp>
        <p:nvSpPr>
          <p:cNvPr id="9" name="Title 1"/>
          <p:cNvSpPr>
            <a:spLocks noGrp="1"/>
          </p:cNvSpPr>
          <p:nvPr>
            <p:ph type="ctrTitle" hasCustomPrompt="1"/>
          </p:nvPr>
        </p:nvSpPr>
        <p:spPr>
          <a:xfrm>
            <a:off x="6742113" y="3817938"/>
            <a:ext cx="2401887" cy="3028940"/>
          </a:xfrm>
        </p:spPr>
        <p:txBody>
          <a:bodyPr/>
          <a:lstStyle>
            <a:lvl1pPr algn="l">
              <a:lnSpc>
                <a:spcPct val="70000"/>
              </a:lnSpc>
              <a:defRPr i="0">
                <a:solidFill>
                  <a:schemeClr val="tx1">
                    <a:lumMod val="65000"/>
                    <a:lumOff val="35000"/>
                  </a:schemeClr>
                </a:solidFill>
              </a:defRPr>
            </a:lvl1pPr>
          </a:lstStyle>
          <a:p>
            <a:r>
              <a:rPr lang="en-US" dirty="0"/>
              <a:t>make </a:t>
            </a:r>
            <a:br>
              <a:rPr lang="en-US" dirty="0"/>
            </a:br>
            <a:r>
              <a:rPr lang="en-US" dirty="0"/>
              <a:t>better </a:t>
            </a:r>
            <a:br>
              <a:rPr lang="en-US" dirty="0"/>
            </a:br>
            <a:r>
              <a:rPr lang="en-US" dirty="0"/>
              <a:t>happen</a:t>
            </a:r>
          </a:p>
        </p:txBody>
      </p:sp>
      <p:sp>
        <p:nvSpPr>
          <p:cNvPr id="15"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t>thank you</a:t>
            </a:r>
          </a:p>
        </p:txBody>
      </p:sp>
      <p:sp>
        <p:nvSpPr>
          <p:cNvPr id="6"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t>www.icecreates.com</a:t>
            </a:r>
          </a:p>
        </p:txBody>
      </p:sp>
    </p:spTree>
    <p:extLst>
      <p:ext uri="{BB962C8B-B14F-4D97-AF65-F5344CB8AC3E}">
        <p14:creationId xmlns:p14="http://schemas.microsoft.com/office/powerpoint/2010/main" val="3586851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797679" y="3523804"/>
            <a:ext cx="784221" cy="683523"/>
          </a:xfrm>
          <a:prstGeom prst="rect">
            <a:avLst/>
          </a:prstGeom>
        </p:spPr>
      </p:pic>
      <p:sp>
        <p:nvSpPr>
          <p:cNvPr id="9" name="Title 1"/>
          <p:cNvSpPr>
            <a:spLocks noGrp="1"/>
          </p:cNvSpPr>
          <p:nvPr>
            <p:ph type="ctrTitle" hasCustomPrompt="1"/>
          </p:nvPr>
        </p:nvSpPr>
        <p:spPr>
          <a:xfrm>
            <a:off x="6742113" y="3817938"/>
            <a:ext cx="2401887" cy="3028940"/>
          </a:xfrm>
          <a:ln>
            <a:noFill/>
          </a:ln>
        </p:spPr>
        <p:txBody>
          <a:bodyPr/>
          <a:lstStyle>
            <a:lvl1pPr algn="l">
              <a:lnSpc>
                <a:spcPct val="70000"/>
              </a:lnSpc>
              <a:defRPr i="0">
                <a:solidFill>
                  <a:srgbClr val="F5B42F"/>
                </a:solidFill>
              </a:defRPr>
            </a:lvl1pPr>
          </a:lstStyle>
          <a:p>
            <a:r>
              <a:rPr lang="en-US" dirty="0"/>
              <a:t>make </a:t>
            </a:r>
            <a:br>
              <a:rPr lang="en-US" dirty="0"/>
            </a:br>
            <a:r>
              <a:rPr lang="en-US" dirty="0"/>
              <a:t>better </a:t>
            </a:r>
            <a:br>
              <a:rPr lang="en-US" dirty="0"/>
            </a:br>
            <a:r>
              <a:rPr lang="en-US" dirty="0"/>
              <a:t>happen</a:t>
            </a:r>
          </a:p>
        </p:txBody>
      </p:sp>
      <p:sp>
        <p:nvSpPr>
          <p:cNvPr id="11" name="Title 1"/>
          <p:cNvSpPr txBox="1">
            <a:spLocks/>
          </p:cNvSpPr>
          <p:nvPr userDrawn="1"/>
        </p:nvSpPr>
        <p:spPr>
          <a:xfrm>
            <a:off x="1084263" y="1628776"/>
            <a:ext cx="4083050" cy="3028940"/>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6600" i="1" dirty="0"/>
              <a:t>thank you</a:t>
            </a:r>
          </a:p>
        </p:txBody>
      </p:sp>
      <p:sp>
        <p:nvSpPr>
          <p:cNvPr id="6" name="Title 1"/>
          <p:cNvSpPr txBox="1">
            <a:spLocks/>
          </p:cNvSpPr>
          <p:nvPr userDrawn="1"/>
        </p:nvSpPr>
        <p:spPr>
          <a:xfrm>
            <a:off x="6742059" y="6036427"/>
            <a:ext cx="2401941" cy="521782"/>
          </a:xfrm>
          <a:prstGeom prst="rect">
            <a:avLst/>
          </a:prstGeom>
        </p:spPr>
        <p:txBody>
          <a:bodyPr vert="horz" lIns="91440" tIns="45720" rIns="91440" bIns="45720" rtlCol="0" anchor="ctr">
            <a:normAutofit/>
          </a:bodyPr>
          <a:lstStyle>
            <a:lvl1pPr algn="l" defTabSz="457200" rtl="0" eaLnBrk="1" latinLnBrk="0" hangingPunct="1">
              <a:lnSpc>
                <a:spcPct val="70000"/>
              </a:lnSpc>
              <a:spcBef>
                <a:spcPct val="0"/>
              </a:spcBef>
              <a:buNone/>
              <a:defRPr sz="3600" i="0" kern="1200">
                <a:solidFill>
                  <a:schemeClr val="bg1"/>
                </a:solidFill>
                <a:latin typeface="Georgia"/>
                <a:ea typeface="+mj-ea"/>
                <a:cs typeface="Georgia"/>
              </a:defRPr>
            </a:lvl1pPr>
          </a:lstStyle>
          <a:p>
            <a:r>
              <a:rPr lang="en-US" sz="1400" i="1" dirty="0"/>
              <a:t>www.icecreates.com</a:t>
            </a:r>
          </a:p>
        </p:txBody>
      </p:sp>
    </p:spTree>
    <p:extLst>
      <p:ext uri="{BB962C8B-B14F-4D97-AF65-F5344CB8AC3E}">
        <p14:creationId xmlns:p14="http://schemas.microsoft.com/office/powerpoint/2010/main" val="11550929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57200" y="3111490"/>
            <a:ext cx="8001000" cy="1330325"/>
          </a:xfrm>
        </p:spPr>
        <p:txBody>
          <a:bodyPr/>
          <a:lstStyle>
            <a:lvl1pPr algn="r">
              <a:lnSpc>
                <a:spcPct val="80000"/>
              </a:lnSpc>
              <a:defRPr/>
            </a:lvl1pPr>
          </a:lstStyle>
          <a:p>
            <a:r>
              <a:rPr lang="en-US" dirty="0"/>
              <a:t>Click to edit Master title style</a:t>
            </a:r>
          </a:p>
        </p:txBody>
      </p:sp>
      <p:sp>
        <p:nvSpPr>
          <p:cNvPr id="3" name="Subtitle 2"/>
          <p:cNvSpPr>
            <a:spLocks noGrp="1"/>
          </p:cNvSpPr>
          <p:nvPr>
            <p:ph type="subTitle" idx="1"/>
          </p:nvPr>
        </p:nvSpPr>
        <p:spPr>
          <a:xfrm>
            <a:off x="457200" y="4579926"/>
            <a:ext cx="8001000" cy="508001"/>
          </a:xfrm>
        </p:spPr>
        <p:txBody>
          <a:bodyPr>
            <a:normAutofit/>
          </a:bodyPr>
          <a:lstStyle>
            <a:lvl1pPr marL="0" indent="0" algn="r">
              <a:lnSpc>
                <a:spcPct val="80000"/>
              </a:lnSpc>
              <a:buNone/>
              <a:defRPr sz="1800">
                <a:solidFill>
                  <a:srgbClr val="22A6B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324600" y="5118089"/>
            <a:ext cx="2133600" cy="365125"/>
          </a:xfrm>
        </p:spPr>
        <p:txBody>
          <a:bodyPr/>
          <a:lstStyle>
            <a:lvl1pPr algn="r">
              <a:defRPr/>
            </a:lvl1pPr>
          </a:lstStyle>
          <a:p>
            <a:fld id="{DCC5F732-CFA6-2A44-B560-BC6AB2666480}" type="datetimeFigureOut">
              <a:rPr lang="en-US" smtClean="0"/>
              <a:pPr/>
              <a:t>11/15/20</a:t>
            </a:fld>
            <a:endParaRPr lang="en-US" dirty="0"/>
          </a:p>
        </p:txBody>
      </p:sp>
      <p:sp>
        <p:nvSpPr>
          <p:cNvPr id="12"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tx1">
                    <a:lumMod val="65000"/>
                    <a:lumOff val="35000"/>
                  </a:schemeClr>
                </a:solidFill>
              </a:rPr>
              <a:t>Specially prepared for you by team</a:t>
            </a:r>
          </a:p>
        </p:txBody>
      </p:sp>
      <p:pic>
        <p:nvPicPr>
          <p:cNvPr id="8" name="Picture 7"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71794" y="5778500"/>
            <a:ext cx="789040" cy="547000"/>
          </a:xfrm>
          <a:prstGeom prst="rect">
            <a:avLst/>
          </a:prstGeom>
        </p:spPr>
      </p:pic>
    </p:spTree>
    <p:extLst>
      <p:ext uri="{BB962C8B-B14F-4D97-AF65-F5344CB8AC3E}">
        <p14:creationId xmlns:p14="http://schemas.microsoft.com/office/powerpoint/2010/main" val="3261996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11887" y="5221285"/>
            <a:ext cx="2133600" cy="365125"/>
          </a:xfrm>
        </p:spPr>
        <p:txBody>
          <a:bodyPr/>
          <a:lstStyle>
            <a:lvl1pPr algn="r">
              <a:defRPr/>
            </a:lvl1pPr>
          </a:lstStyle>
          <a:p>
            <a:fld id="{DCC5F732-CFA6-2A44-B560-BC6AB2666480}" type="datetimeFigureOut">
              <a:rPr lang="en-US" smtClean="0"/>
              <a:pPr/>
              <a:t>11/15/20</a:t>
            </a:fld>
            <a:endParaRPr lang="en-US" dirty="0"/>
          </a:p>
        </p:txBody>
      </p:sp>
      <p:sp>
        <p:nvSpPr>
          <p:cNvPr id="12" name="Title 1"/>
          <p:cNvSpPr txBox="1">
            <a:spLocks/>
          </p:cNvSpPr>
          <p:nvPr userDrawn="1"/>
        </p:nvSpPr>
        <p:spPr>
          <a:xfrm>
            <a:off x="457200" y="3238498"/>
            <a:ext cx="8001000" cy="1330325"/>
          </a:xfrm>
          <a:prstGeom prst="rect">
            <a:avLst/>
          </a:prstGeom>
        </p:spPr>
        <p:txBody>
          <a:bodyPr vert="horz" lIns="91440" tIns="45720" rIns="91440" bIns="45720" rtlCol="0" anchor="ctr">
            <a:normAutofit/>
          </a:bodyPr>
          <a:lstStyle>
            <a:lvl1pPr algn="r"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r>
              <a:rPr lang="en-US" dirty="0"/>
              <a:t>Click to edit Master title style</a:t>
            </a:r>
          </a:p>
        </p:txBody>
      </p:sp>
      <p:sp>
        <p:nvSpPr>
          <p:cNvPr id="13" name="Subtitle 2"/>
          <p:cNvSpPr txBox="1">
            <a:spLocks/>
          </p:cNvSpPr>
          <p:nvPr userDrawn="1"/>
        </p:nvSpPr>
        <p:spPr>
          <a:xfrm>
            <a:off x="457200" y="4706934"/>
            <a:ext cx="8001000" cy="508001"/>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F5B42F"/>
                </a:solidFill>
              </a:rPr>
              <a:t>Click to edit Master subtitle style</a:t>
            </a:r>
          </a:p>
        </p:txBody>
      </p:sp>
      <p:sp>
        <p:nvSpPr>
          <p:cNvPr id="14"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tx1">
                    <a:lumMod val="65000"/>
                    <a:lumOff val="35000"/>
                  </a:schemeClr>
                </a:solidFill>
              </a:rPr>
              <a:t>Specially prepared for you by team</a:t>
            </a:r>
          </a:p>
        </p:txBody>
      </p:sp>
    </p:spTree>
    <p:extLst>
      <p:ext uri="{BB962C8B-B14F-4D97-AF65-F5344CB8AC3E}">
        <p14:creationId xmlns:p14="http://schemas.microsoft.com/office/powerpoint/2010/main" val="12737011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6324600" y="5268912"/>
            <a:ext cx="2133600" cy="365125"/>
          </a:xfrm>
        </p:spPr>
        <p:txBody>
          <a:bodyPr/>
          <a:lstStyle>
            <a:lvl1pPr algn="r">
              <a:defRPr/>
            </a:lvl1pPr>
          </a:lstStyle>
          <a:p>
            <a:fld id="{DCC5F732-CFA6-2A44-B560-BC6AB2666480}" type="datetimeFigureOut">
              <a:rPr lang="en-US" smtClean="0"/>
              <a:pPr/>
              <a:t>11/15/20</a:t>
            </a:fld>
            <a:endParaRPr lang="en-US" dirty="0"/>
          </a:p>
        </p:txBody>
      </p:sp>
      <p:sp>
        <p:nvSpPr>
          <p:cNvPr id="12" name="Title 1"/>
          <p:cNvSpPr>
            <a:spLocks noGrp="1"/>
          </p:cNvSpPr>
          <p:nvPr>
            <p:ph type="ctrTitle"/>
          </p:nvPr>
        </p:nvSpPr>
        <p:spPr>
          <a:xfrm>
            <a:off x="457200" y="3278188"/>
            <a:ext cx="8001000" cy="1330325"/>
          </a:xfrm>
        </p:spPr>
        <p:txBody>
          <a:bodyPr/>
          <a:lstStyle>
            <a:lvl1pPr algn="r">
              <a:lnSpc>
                <a:spcPct val="80000"/>
              </a:lnSpc>
              <a:defRPr/>
            </a:lvl1pPr>
          </a:lstStyle>
          <a:p>
            <a:r>
              <a:rPr lang="en-US" dirty="0"/>
              <a:t>Click to edit Master title style</a:t>
            </a:r>
          </a:p>
        </p:txBody>
      </p:sp>
      <p:sp>
        <p:nvSpPr>
          <p:cNvPr id="13" name="Subtitle 2"/>
          <p:cNvSpPr>
            <a:spLocks noGrp="1"/>
          </p:cNvSpPr>
          <p:nvPr>
            <p:ph type="subTitle" idx="1"/>
          </p:nvPr>
        </p:nvSpPr>
        <p:spPr>
          <a:xfrm>
            <a:off x="457200" y="4746624"/>
            <a:ext cx="8001000" cy="508001"/>
          </a:xfrm>
        </p:spPr>
        <p:txBody>
          <a:bodyPr>
            <a:normAutofit/>
          </a:bodyPr>
          <a:lstStyle>
            <a:lvl1pPr marL="0" indent="0" algn="r">
              <a:lnSpc>
                <a:spcPct val="80000"/>
              </a:lnSpc>
              <a:buNone/>
              <a:defRPr sz="1800">
                <a:solidFill>
                  <a:srgbClr val="F5B42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tx1">
                    <a:lumMod val="65000"/>
                    <a:lumOff val="35000"/>
                  </a:schemeClr>
                </a:solidFill>
              </a:rPr>
              <a:t>Specially prepared for you by team</a:t>
            </a:r>
          </a:p>
        </p:txBody>
      </p:sp>
      <p:pic>
        <p:nvPicPr>
          <p:cNvPr id="9" name="Picture 8"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71794" y="5778500"/>
            <a:ext cx="789040" cy="547000"/>
          </a:xfrm>
          <a:prstGeom prst="rect">
            <a:avLst/>
          </a:prstGeom>
        </p:spPr>
      </p:pic>
    </p:spTree>
    <p:extLst>
      <p:ext uri="{BB962C8B-B14F-4D97-AF65-F5344CB8AC3E}">
        <p14:creationId xmlns:p14="http://schemas.microsoft.com/office/powerpoint/2010/main" val="3748238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6324600" y="5245100"/>
            <a:ext cx="2133600" cy="365125"/>
          </a:xfrm>
        </p:spPr>
        <p:txBody>
          <a:bodyPr/>
          <a:lstStyle>
            <a:lvl1pPr algn="r">
              <a:defRPr>
                <a:solidFill>
                  <a:srgbClr val="F5B42F"/>
                </a:solidFill>
              </a:defRPr>
            </a:lvl1pPr>
          </a:lstStyle>
          <a:p>
            <a:fld id="{DCC5F732-CFA6-2A44-B560-BC6AB2666480}" type="datetimeFigureOut">
              <a:rPr lang="en-US" smtClean="0"/>
              <a:pPr/>
              <a:t>11/15/20</a:t>
            </a:fld>
            <a:endParaRPr lang="en-US" dirty="0"/>
          </a:p>
        </p:txBody>
      </p:sp>
      <p:sp>
        <p:nvSpPr>
          <p:cNvPr id="13" name="Title 1"/>
          <p:cNvSpPr>
            <a:spLocks noGrp="1"/>
          </p:cNvSpPr>
          <p:nvPr>
            <p:ph type="ctrTitle"/>
          </p:nvPr>
        </p:nvSpPr>
        <p:spPr>
          <a:xfrm>
            <a:off x="457200" y="3278188"/>
            <a:ext cx="8001000" cy="1330325"/>
          </a:xfrm>
        </p:spPr>
        <p:txBody>
          <a:bodyPr/>
          <a:lstStyle>
            <a:lvl1pPr algn="r">
              <a:lnSpc>
                <a:spcPct val="80000"/>
              </a:lnSpc>
              <a:defRPr>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457200" y="4746624"/>
            <a:ext cx="8001000" cy="508001"/>
          </a:xfrm>
        </p:spPr>
        <p:txBody>
          <a:bodyPr>
            <a:normAutofit/>
          </a:bodyPr>
          <a:lstStyle>
            <a:lvl1pPr marL="0" indent="0" algn="r">
              <a:lnSpc>
                <a:spcPct val="80000"/>
              </a:lnSpc>
              <a:buNone/>
              <a:defRPr sz="1800">
                <a:solidFill>
                  <a:srgbClr val="F5B42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bg1"/>
                </a:solidFill>
              </a:rPr>
              <a:t>Specially prepared for you by team</a:t>
            </a:r>
          </a:p>
        </p:txBody>
      </p:sp>
      <p:pic>
        <p:nvPicPr>
          <p:cNvPr id="8" name="Picture 7"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71794" y="5778500"/>
            <a:ext cx="789040" cy="547000"/>
          </a:xfrm>
          <a:prstGeom prst="rect">
            <a:avLst/>
          </a:prstGeom>
        </p:spPr>
      </p:pic>
    </p:spTree>
    <p:extLst>
      <p:ext uri="{BB962C8B-B14F-4D97-AF65-F5344CB8AC3E}">
        <p14:creationId xmlns:p14="http://schemas.microsoft.com/office/powerpoint/2010/main" val="2102607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41362"/>
          </a:xfrm>
        </p:spPr>
        <p:txBody>
          <a:bodyPr/>
          <a:lstStyle>
            <a:lvl1pPr algn="ctr">
              <a:defRPr>
                <a:solidFill>
                  <a:schemeClr val="tx1">
                    <a:lumMod val="65000"/>
                    <a:lumOff val="35000"/>
                  </a:schemeClr>
                </a:solidFill>
              </a:defRPr>
            </a:lvl1pPr>
          </a:lstStyle>
          <a:p>
            <a:r>
              <a:rPr lang="en-US" dirty="0"/>
              <a:t>agenda</a:t>
            </a:r>
          </a:p>
        </p:txBody>
      </p:sp>
      <p:sp>
        <p:nvSpPr>
          <p:cNvPr id="3" name="Content Placeholder 2"/>
          <p:cNvSpPr>
            <a:spLocks noGrp="1"/>
          </p:cNvSpPr>
          <p:nvPr>
            <p:ph idx="1"/>
          </p:nvPr>
        </p:nvSpPr>
        <p:spPr>
          <a:xfrm>
            <a:off x="457200" y="2148453"/>
            <a:ext cx="8229600" cy="650876"/>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a:p>
            <a:pPr lvl="0"/>
            <a:endParaRPr lang="en-US" dirty="0"/>
          </a:p>
        </p:txBody>
      </p:sp>
      <p:sp>
        <p:nvSpPr>
          <p:cNvPr id="9" name="Content Placeholder 2"/>
          <p:cNvSpPr>
            <a:spLocks noGrp="1"/>
          </p:cNvSpPr>
          <p:nvPr>
            <p:ph idx="11"/>
          </p:nvPr>
        </p:nvSpPr>
        <p:spPr>
          <a:xfrm>
            <a:off x="458788" y="3645218"/>
            <a:ext cx="8229600" cy="650876"/>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a:p>
            <a:pPr lvl="0"/>
            <a:endParaRPr lang="en-US" dirty="0"/>
          </a:p>
        </p:txBody>
      </p:sp>
      <p:sp>
        <p:nvSpPr>
          <p:cNvPr id="12" name="Content Placeholder 2"/>
          <p:cNvSpPr>
            <a:spLocks noGrp="1"/>
          </p:cNvSpPr>
          <p:nvPr>
            <p:ph idx="13"/>
          </p:nvPr>
        </p:nvSpPr>
        <p:spPr>
          <a:xfrm>
            <a:off x="500063" y="5186752"/>
            <a:ext cx="8229600" cy="650876"/>
          </a:xfrm>
        </p:spPr>
        <p:txBody>
          <a:bodyPr/>
          <a:lstStyle>
            <a:lvl1pPr marL="0" indent="0" algn="ctr">
              <a:buNone/>
              <a:defRPr sz="2400"/>
            </a:lvl1pPr>
            <a:lvl2pPr algn="ctr">
              <a:defRPr/>
            </a:lvl2pPr>
            <a:lvl3pPr algn="ctr">
              <a:defRPr/>
            </a:lvl3pPr>
            <a:lvl4pPr algn="ctr">
              <a:defRPr/>
            </a:lvl4pPr>
            <a:lvl5pPr algn="ctr">
              <a:defRPr/>
            </a:lvl5pPr>
          </a:lstStyle>
          <a:p>
            <a:pPr lvl="0"/>
            <a:r>
              <a:rPr lang="en-US" dirty="0"/>
              <a:t>Click to edit Master text styles</a:t>
            </a:r>
          </a:p>
          <a:p>
            <a:pPr lvl="0"/>
            <a:endParaRPr lang="en-US" dirty="0"/>
          </a:p>
        </p:txBody>
      </p:sp>
      <p:grpSp>
        <p:nvGrpSpPr>
          <p:cNvPr id="18" name="Group 17"/>
          <p:cNvGrpSpPr/>
          <p:nvPr userDrawn="1"/>
        </p:nvGrpSpPr>
        <p:grpSpPr>
          <a:xfrm>
            <a:off x="-79375" y="6405563"/>
            <a:ext cx="9286875" cy="523875"/>
            <a:chOff x="-79375" y="6405563"/>
            <a:chExt cx="9286875" cy="523875"/>
          </a:xfrm>
        </p:grpSpPr>
        <p:sp>
          <p:nvSpPr>
            <p:cNvPr id="16" name="Rectangle 15"/>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20" name="Group 19"/>
          <p:cNvGrpSpPr/>
          <p:nvPr userDrawn="1"/>
        </p:nvGrpSpPr>
        <p:grpSpPr>
          <a:xfrm>
            <a:off x="4222750" y="1368419"/>
            <a:ext cx="817563" cy="817563"/>
            <a:chOff x="4222750" y="1368419"/>
            <a:chExt cx="817563" cy="817563"/>
          </a:xfrm>
        </p:grpSpPr>
        <p:sp>
          <p:nvSpPr>
            <p:cNvPr id="7" name="Oval 6"/>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1</a:t>
              </a:r>
            </a:p>
          </p:txBody>
        </p:sp>
      </p:grpSp>
      <p:grpSp>
        <p:nvGrpSpPr>
          <p:cNvPr id="22" name="Group 21"/>
          <p:cNvGrpSpPr/>
          <p:nvPr userDrawn="1"/>
        </p:nvGrpSpPr>
        <p:grpSpPr>
          <a:xfrm>
            <a:off x="4243385" y="2868618"/>
            <a:ext cx="817563" cy="817563"/>
            <a:chOff x="4222750" y="1368419"/>
            <a:chExt cx="817563" cy="817563"/>
          </a:xfrm>
        </p:grpSpPr>
        <p:sp>
          <p:nvSpPr>
            <p:cNvPr id="23" name="Oval 22"/>
            <p:cNvSpPr/>
            <p:nvPr userDrawn="1"/>
          </p:nvSpPr>
          <p:spPr>
            <a:xfrm>
              <a:off x="4222750" y="1368419"/>
              <a:ext cx="817563" cy="817563"/>
            </a:xfrm>
            <a:prstGeom prst="ellipse">
              <a:avLst/>
            </a:prstGeom>
            <a:solidFill>
              <a:srgbClr val="22A6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2</a:t>
              </a:r>
            </a:p>
          </p:txBody>
        </p:sp>
      </p:grpSp>
      <p:grpSp>
        <p:nvGrpSpPr>
          <p:cNvPr id="25" name="Group 24"/>
          <p:cNvGrpSpPr/>
          <p:nvPr userDrawn="1"/>
        </p:nvGrpSpPr>
        <p:grpSpPr>
          <a:xfrm>
            <a:off x="4287047" y="4402131"/>
            <a:ext cx="817563" cy="817563"/>
            <a:chOff x="4222750" y="1368419"/>
            <a:chExt cx="817563" cy="817563"/>
          </a:xfrm>
        </p:grpSpPr>
        <p:sp>
          <p:nvSpPr>
            <p:cNvPr id="26" name="Oval 25"/>
            <p:cNvSpPr/>
            <p:nvPr userDrawn="1"/>
          </p:nvSpPr>
          <p:spPr>
            <a:xfrm>
              <a:off x="4222750" y="1368419"/>
              <a:ext cx="817563" cy="817563"/>
            </a:xfrm>
            <a:prstGeom prst="ellipse">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3</a:t>
              </a:r>
            </a:p>
          </p:txBody>
        </p:sp>
      </p:grpSp>
    </p:spTree>
    <p:extLst>
      <p:ext uri="{BB962C8B-B14F-4D97-AF65-F5344CB8AC3E}">
        <p14:creationId xmlns:p14="http://schemas.microsoft.com/office/powerpoint/2010/main" val="3363004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p:grpSpPr>
        <p:sp>
          <p:nvSpPr>
            <p:cNvPr id="12" name="Oval 11"/>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1</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544129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p:grpSpPr>
        <p:sp>
          <p:nvSpPr>
            <p:cNvPr id="12" name="Oval 11"/>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2</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256522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6324600" y="5268912"/>
            <a:ext cx="2133600" cy="365125"/>
          </a:xfrm>
        </p:spPr>
        <p:txBody>
          <a:bodyPr/>
          <a:lstStyle>
            <a:lvl1pPr algn="r">
              <a:defRPr/>
            </a:lvl1pPr>
          </a:lstStyle>
          <a:p>
            <a:fld id="{DCC5F732-CFA6-2A44-B560-BC6AB2666480}" type="datetimeFigureOut">
              <a:rPr lang="en-US" smtClean="0"/>
              <a:pPr/>
              <a:t>11/15/20</a:t>
            </a:fld>
            <a:endParaRPr lang="en-US" dirty="0"/>
          </a:p>
        </p:txBody>
      </p:sp>
      <p:pic>
        <p:nvPicPr>
          <p:cNvPr id="10" name="Picture 9"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612070" y="5774267"/>
            <a:ext cx="786864" cy="559166"/>
          </a:xfrm>
          <a:prstGeom prst="rect">
            <a:avLst/>
          </a:prstGeom>
        </p:spPr>
      </p:pic>
      <p:sp>
        <p:nvSpPr>
          <p:cNvPr id="12" name="Title 1"/>
          <p:cNvSpPr>
            <a:spLocks noGrp="1"/>
          </p:cNvSpPr>
          <p:nvPr>
            <p:ph type="ctrTitle"/>
          </p:nvPr>
        </p:nvSpPr>
        <p:spPr>
          <a:xfrm>
            <a:off x="457200" y="3278188"/>
            <a:ext cx="8001000" cy="1330325"/>
          </a:xfrm>
        </p:spPr>
        <p:txBody>
          <a:bodyPr/>
          <a:lstStyle>
            <a:lvl1pPr algn="r">
              <a:lnSpc>
                <a:spcPct val="80000"/>
              </a:lnSpc>
              <a:defRPr/>
            </a:lvl1pPr>
          </a:lstStyle>
          <a:p>
            <a:r>
              <a:rPr lang="en-US" dirty="0"/>
              <a:t>Click to edit Master title style</a:t>
            </a:r>
          </a:p>
        </p:txBody>
      </p:sp>
      <p:sp>
        <p:nvSpPr>
          <p:cNvPr id="13" name="Subtitle 2"/>
          <p:cNvSpPr>
            <a:spLocks noGrp="1"/>
          </p:cNvSpPr>
          <p:nvPr>
            <p:ph type="subTitle" idx="1"/>
          </p:nvPr>
        </p:nvSpPr>
        <p:spPr>
          <a:xfrm>
            <a:off x="457200" y="4746624"/>
            <a:ext cx="8001000" cy="508001"/>
          </a:xfrm>
        </p:spPr>
        <p:txBody>
          <a:bodyPr>
            <a:normAutofit/>
          </a:bodyPr>
          <a:lstStyle>
            <a:lvl1pPr marL="0" indent="0" algn="r">
              <a:lnSpc>
                <a:spcPct val="80000"/>
              </a:lnSpc>
              <a:buNone/>
              <a:defRPr sz="1800">
                <a:solidFill>
                  <a:srgbClr val="F5B42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tx1">
                    <a:lumMod val="65000"/>
                    <a:lumOff val="35000"/>
                  </a:schemeClr>
                </a:solidFill>
              </a:rPr>
              <a:t>Specially prepared for you by team</a:t>
            </a:r>
          </a:p>
        </p:txBody>
      </p:sp>
    </p:spTree>
    <p:extLst>
      <p:ext uri="{BB962C8B-B14F-4D97-AF65-F5344CB8AC3E}">
        <p14:creationId xmlns:p14="http://schemas.microsoft.com/office/powerpoint/2010/main" val="37552627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p:grpSpPr>
        <p:sp>
          <p:nvSpPr>
            <p:cNvPr id="12" name="Oval 11"/>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3</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849809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p:grpSpPr>
        <p:sp>
          <p:nvSpPr>
            <p:cNvPr id="12" name="Oval 11"/>
            <p:cNvSpPr/>
            <p:nvPr userDrawn="1"/>
          </p:nvSpPr>
          <p:spPr>
            <a:xfrm>
              <a:off x="4222750" y="1368419"/>
              <a:ext cx="817563" cy="817563"/>
            </a:xfrm>
            <a:prstGeom prst="ellipse">
              <a:avLst/>
            </a:prstGeom>
            <a:solidFill>
              <a:srgbClr val="F5B4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bg1"/>
                  </a:solidFill>
                </a:rPr>
                <a:t>4</a:t>
              </a:r>
            </a:p>
          </p:txBody>
        </p:sp>
      </p:grpSp>
      <p:pic>
        <p:nvPicPr>
          <p:cNvPr id="10" name="Picture 9"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50170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a:solidFill>
            <a:schemeClr val="bg1"/>
          </a:solidFill>
        </p:grpSpPr>
        <p:sp>
          <p:nvSpPr>
            <p:cNvPr id="12" name="Oval 11"/>
            <p:cNvSpPr/>
            <p:nvPr userDrawn="1"/>
          </p:nvSpPr>
          <p:spPr>
            <a:xfrm>
              <a:off x="4222750" y="1368419"/>
              <a:ext cx="817563" cy="81756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a:noFill/>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rgbClr val="F5B42F"/>
                  </a:solidFill>
                </a:rPr>
                <a:t>1</a:t>
              </a:r>
            </a:p>
          </p:txBody>
        </p:sp>
      </p:grpSp>
      <p:pic>
        <p:nvPicPr>
          <p:cNvPr id="14" name="Picture 13"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7332487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85942"/>
            <a:ext cx="817563" cy="817563"/>
            <a:chOff x="4222750" y="1368419"/>
            <a:chExt cx="817563" cy="817563"/>
          </a:xfrm>
          <a:solidFill>
            <a:srgbClr val="FFFFFF"/>
          </a:solidFill>
        </p:grpSpPr>
        <p:sp>
          <p:nvSpPr>
            <p:cNvPr id="12" name="Oval 11"/>
            <p:cNvSpPr/>
            <p:nvPr userDrawn="1"/>
          </p:nvSpPr>
          <p:spPr>
            <a:xfrm>
              <a:off x="4222750" y="1368419"/>
              <a:ext cx="817563" cy="817563"/>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92226"/>
              <a:ext cx="685005" cy="568331"/>
            </a:xfrm>
            <a:prstGeom prst="rect">
              <a:avLst/>
            </a:prstGeom>
            <a:noFill/>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rgbClr val="22A6B3"/>
                  </a:solidFill>
                </a:rPr>
                <a:t>2</a:t>
              </a:r>
            </a:p>
          </p:txBody>
        </p:sp>
      </p:grpSp>
      <p:pic>
        <p:nvPicPr>
          <p:cNvPr id="14" name="Picture 13"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576973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6587" y="1954847"/>
            <a:ext cx="5030788" cy="2670175"/>
          </a:xfrm>
        </p:spPr>
        <p:txBody>
          <a:bodyPr>
            <a:normAutofit/>
          </a:bodyPr>
          <a:lstStyle>
            <a:lvl1pPr algn="ctr">
              <a:lnSpc>
                <a:spcPct val="80000"/>
              </a:lnSpc>
              <a:defRPr sz="4800">
                <a:solidFill>
                  <a:schemeClr val="bg1"/>
                </a:solidFill>
              </a:defRPr>
            </a:lvl1pPr>
          </a:lstStyle>
          <a:p>
            <a:r>
              <a:rPr lang="en-US" dirty="0"/>
              <a:t>Click to edit Master title style</a:t>
            </a:r>
          </a:p>
        </p:txBody>
      </p:sp>
      <p:grpSp>
        <p:nvGrpSpPr>
          <p:cNvPr id="6" name="Group 5"/>
          <p:cNvGrpSpPr/>
          <p:nvPr userDrawn="1"/>
        </p:nvGrpSpPr>
        <p:grpSpPr>
          <a:xfrm>
            <a:off x="-79375" y="6405563"/>
            <a:ext cx="9286875" cy="523875"/>
            <a:chOff x="-79375" y="6405563"/>
            <a:chExt cx="9286875" cy="523875"/>
          </a:xfrm>
        </p:grpSpPr>
        <p:sp>
          <p:nvSpPr>
            <p:cNvPr id="7" name="Rectangle 6"/>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grpSp>
        <p:nvGrpSpPr>
          <p:cNvPr id="11" name="Group 10"/>
          <p:cNvGrpSpPr/>
          <p:nvPr userDrawn="1"/>
        </p:nvGrpSpPr>
        <p:grpSpPr>
          <a:xfrm>
            <a:off x="4064000" y="1677997"/>
            <a:ext cx="817563" cy="825508"/>
            <a:chOff x="4222750" y="1360474"/>
            <a:chExt cx="817563" cy="825508"/>
          </a:xfrm>
        </p:grpSpPr>
        <p:sp>
          <p:nvSpPr>
            <p:cNvPr id="12" name="Oval 11"/>
            <p:cNvSpPr/>
            <p:nvPr userDrawn="1"/>
          </p:nvSpPr>
          <p:spPr>
            <a:xfrm>
              <a:off x="4222750" y="1368419"/>
              <a:ext cx="817563" cy="8175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Subtitle 2"/>
            <p:cNvSpPr txBox="1">
              <a:spLocks/>
            </p:cNvSpPr>
            <p:nvPr userDrawn="1"/>
          </p:nvSpPr>
          <p:spPr>
            <a:xfrm>
              <a:off x="4287047" y="1360474"/>
              <a:ext cx="685005" cy="568331"/>
            </a:xfrm>
            <a:prstGeom prst="rect">
              <a:avLst/>
            </a:prstGeom>
          </p:spPr>
          <p:txBody>
            <a:bodyPr vert="horz" lIns="91440" tIns="45720" rIns="91440" bIns="45720" rtlCol="0">
              <a:no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4800" i="1" dirty="0">
                  <a:solidFill>
                    <a:schemeClr val="tx1">
                      <a:lumMod val="65000"/>
                      <a:lumOff val="35000"/>
                    </a:schemeClr>
                  </a:solidFill>
                </a:rPr>
                <a:t>3</a:t>
              </a:r>
            </a:p>
          </p:txBody>
        </p:sp>
      </p:grpSp>
      <p:pic>
        <p:nvPicPr>
          <p:cNvPr id="14" name="Picture 13"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701852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539840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930269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81598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rgbClr val="F5B42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662180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4233576"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503392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6324600" y="5245100"/>
            <a:ext cx="2133600" cy="365125"/>
          </a:xfrm>
        </p:spPr>
        <p:txBody>
          <a:bodyPr/>
          <a:lstStyle>
            <a:lvl1pPr algn="r">
              <a:defRPr>
                <a:solidFill>
                  <a:srgbClr val="F5B42F"/>
                </a:solidFill>
              </a:defRPr>
            </a:lvl1pPr>
          </a:lstStyle>
          <a:p>
            <a:fld id="{DCC5F732-CFA6-2A44-B560-BC6AB2666480}" type="datetimeFigureOut">
              <a:rPr lang="en-US" smtClean="0"/>
              <a:pPr/>
              <a:t>11/15/20</a:t>
            </a:fld>
            <a:endParaRPr lang="en-US" dirty="0"/>
          </a:p>
        </p:txBody>
      </p:sp>
      <p:pic>
        <p:nvPicPr>
          <p:cNvPr id="10" name="Picture 9" descr="ICE LOGO whi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571794" y="5778500"/>
            <a:ext cx="789040" cy="547000"/>
          </a:xfrm>
          <a:prstGeom prst="rect">
            <a:avLst/>
          </a:prstGeom>
        </p:spPr>
      </p:pic>
      <p:sp>
        <p:nvSpPr>
          <p:cNvPr id="13" name="Title 1"/>
          <p:cNvSpPr>
            <a:spLocks noGrp="1"/>
          </p:cNvSpPr>
          <p:nvPr>
            <p:ph type="ctrTitle"/>
          </p:nvPr>
        </p:nvSpPr>
        <p:spPr>
          <a:xfrm>
            <a:off x="457200" y="3278188"/>
            <a:ext cx="8001000" cy="1330325"/>
          </a:xfrm>
        </p:spPr>
        <p:txBody>
          <a:bodyPr/>
          <a:lstStyle>
            <a:lvl1pPr algn="r">
              <a:lnSpc>
                <a:spcPct val="80000"/>
              </a:lnSpc>
              <a:defRPr>
                <a:solidFill>
                  <a:schemeClr val="bg1"/>
                </a:solidFill>
              </a:defRPr>
            </a:lvl1pPr>
          </a:lstStyle>
          <a:p>
            <a:r>
              <a:rPr lang="en-US" dirty="0"/>
              <a:t>Click to edit Master title style</a:t>
            </a:r>
          </a:p>
        </p:txBody>
      </p:sp>
      <p:sp>
        <p:nvSpPr>
          <p:cNvPr id="14" name="Subtitle 2"/>
          <p:cNvSpPr>
            <a:spLocks noGrp="1"/>
          </p:cNvSpPr>
          <p:nvPr>
            <p:ph type="subTitle" idx="1"/>
          </p:nvPr>
        </p:nvSpPr>
        <p:spPr>
          <a:xfrm>
            <a:off x="457200" y="4746624"/>
            <a:ext cx="8001000" cy="508001"/>
          </a:xfrm>
        </p:spPr>
        <p:txBody>
          <a:bodyPr>
            <a:normAutofit/>
          </a:bodyPr>
          <a:lstStyle>
            <a:lvl1pPr marL="0" indent="0" algn="r">
              <a:lnSpc>
                <a:spcPct val="80000"/>
              </a:lnSpc>
              <a:buNone/>
              <a:defRPr sz="1800">
                <a:solidFill>
                  <a:srgbClr val="F5B42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Subtitle 2"/>
          <p:cNvSpPr txBox="1">
            <a:spLocks/>
          </p:cNvSpPr>
          <p:nvPr userDrawn="1"/>
        </p:nvSpPr>
        <p:spPr>
          <a:xfrm>
            <a:off x="1" y="6151563"/>
            <a:ext cx="7532688" cy="446087"/>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i="1" dirty="0">
                <a:solidFill>
                  <a:schemeClr val="bg1"/>
                </a:solidFill>
              </a:rPr>
              <a:t>Specially prepared for you by team</a:t>
            </a:r>
          </a:p>
        </p:txBody>
      </p:sp>
    </p:spTree>
    <p:extLst>
      <p:ext uri="{BB962C8B-B14F-4D97-AF65-F5344CB8AC3E}">
        <p14:creationId xmlns:p14="http://schemas.microsoft.com/office/powerpoint/2010/main" val="1144633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en-US" dirty="0"/>
              <a:t>People Shaped Approach</a:t>
            </a:r>
          </a:p>
        </p:txBody>
      </p:sp>
      <p:sp>
        <p:nvSpPr>
          <p:cNvPr id="3" name="Content Placeholder 2"/>
          <p:cNvSpPr>
            <a:spLocks noGrp="1"/>
          </p:cNvSpPr>
          <p:nvPr>
            <p:ph idx="1" hasCustomPrompt="1"/>
          </p:nvPr>
        </p:nvSpPr>
        <p:spPr>
          <a:xfrm>
            <a:off x="457200" y="1600200"/>
            <a:ext cx="5067300" cy="4525963"/>
          </a:xfrm>
        </p:spPr>
        <p:txBody>
          <a:bodyPr/>
          <a:lstStyle>
            <a:lvl1pPr marL="0" indent="0">
              <a:buNone/>
              <a:defRPr>
                <a:solidFill>
                  <a:srgbClr val="F5B42F"/>
                </a:solidFill>
              </a:defRPr>
            </a:lvl1pPr>
            <a:lvl2pPr marL="457200" marR="0" indent="0" algn="l" defTabSz="457200" rtl="0" eaLnBrk="1" fontAlgn="auto" latinLnBrk="0" hangingPunct="1">
              <a:lnSpc>
                <a:spcPct val="110000"/>
              </a:lnSpc>
              <a:spcBef>
                <a:spcPct val="20000"/>
              </a:spcBef>
              <a:spcAft>
                <a:spcPts val="0"/>
              </a:spcAft>
              <a:buClrTx/>
              <a:buSzTx/>
              <a:buFont typeface="Arial"/>
              <a:buNone/>
              <a:tabLst/>
              <a:defRPr sz="1800" i="1"/>
            </a:lvl2pPr>
          </a:lstStyle>
          <a:p>
            <a:pPr lvl="0"/>
            <a:r>
              <a:rPr lang="en-US" dirty="0"/>
              <a:t>Insight</a:t>
            </a:r>
          </a:p>
          <a:p>
            <a:pPr lvl="1"/>
            <a:r>
              <a:rPr lang="en-GB" dirty="0">
                <a:solidFill>
                  <a:srgbClr val="7F7F7F"/>
                </a:solidFill>
                <a:latin typeface="Georgia"/>
                <a:cs typeface="Georgia"/>
              </a:rPr>
              <a:t>find out why people think and behave the way they do, so that we know how to best engage with them</a:t>
            </a:r>
          </a:p>
          <a:p>
            <a:pPr lvl="0"/>
            <a:r>
              <a:rPr lang="en-GB" dirty="0"/>
              <a:t>C</a:t>
            </a:r>
            <a:r>
              <a:rPr lang="en-US" dirty="0"/>
              <a:t>o-create</a:t>
            </a:r>
          </a:p>
          <a:p>
            <a:pPr lvl="1"/>
            <a:r>
              <a:rPr lang="en-US" dirty="0">
                <a:solidFill>
                  <a:srgbClr val="7F7F7F"/>
                </a:solidFill>
                <a:latin typeface="Georgia"/>
                <a:cs typeface="Georgia"/>
              </a:rPr>
              <a:t>to ensure we resonate and everything will work for people</a:t>
            </a:r>
            <a:endParaRPr lang="en-US" dirty="0"/>
          </a:p>
          <a:p>
            <a:pPr lvl="0"/>
            <a:r>
              <a:rPr lang="en-US" dirty="0"/>
              <a:t>Engage</a:t>
            </a:r>
          </a:p>
          <a:p>
            <a:pPr marL="457200" marR="0" lvl="1" indent="0" algn="l" defTabSz="457200" rtl="0" eaLnBrk="1" fontAlgn="auto" latinLnBrk="0" hangingPunct="1">
              <a:lnSpc>
                <a:spcPct val="110000"/>
              </a:lnSpc>
              <a:spcBef>
                <a:spcPct val="20000"/>
              </a:spcBef>
              <a:spcAft>
                <a:spcPts val="0"/>
              </a:spcAft>
              <a:buClrTx/>
              <a:buSzTx/>
              <a:buFont typeface="Arial"/>
              <a:buNone/>
              <a:tabLst/>
              <a:defRPr/>
            </a:pPr>
            <a:r>
              <a:rPr lang="en-GB" dirty="0">
                <a:solidFill>
                  <a:srgbClr val="7F7F7F"/>
                </a:solidFill>
                <a:latin typeface="Georgia"/>
                <a:cs typeface="Georgia"/>
              </a:rPr>
              <a:t>on ‘their turf and in their style’ through a range of tactics that are received best.</a:t>
            </a:r>
          </a:p>
          <a:p>
            <a:pPr lvl="1"/>
            <a:endParaRPr lang="en-US" dirty="0"/>
          </a:p>
          <a:p>
            <a:pPr lvl="1"/>
            <a:endParaRPr lang="en-US" dirty="0"/>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18019" y="965200"/>
            <a:ext cx="2529306" cy="5029200"/>
          </a:xfrm>
          <a:prstGeom prst="rect">
            <a:avLst/>
          </a:prstGeom>
        </p:spPr>
      </p:pic>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764401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3" descr="Hands board uprigh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2" name="Title 1"/>
          <p:cNvSpPr>
            <a:spLocks noGrp="1"/>
          </p:cNvSpPr>
          <p:nvPr>
            <p:ph type="title"/>
          </p:nvPr>
        </p:nvSpPr>
        <p:spPr>
          <a:xfrm>
            <a:off x="457200" y="274638"/>
            <a:ext cx="2342114" cy="2328862"/>
          </a:xfrm>
        </p:spPr>
        <p:txBody>
          <a:bodyPr/>
          <a:lstStyle/>
          <a:p>
            <a:r>
              <a:rPr lang="en-US" dirty="0"/>
              <a:t>Click to edit Master title style</a:t>
            </a:r>
          </a:p>
        </p:txBody>
      </p:sp>
      <p:sp>
        <p:nvSpPr>
          <p:cNvPr id="3"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597536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Hands board uprigh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13" name="Title 1"/>
          <p:cNvSpPr>
            <a:spLocks noGrp="1"/>
          </p:cNvSpPr>
          <p:nvPr>
            <p:ph type="title"/>
          </p:nvPr>
        </p:nvSpPr>
        <p:spPr>
          <a:xfrm>
            <a:off x="457200" y="274638"/>
            <a:ext cx="2342114" cy="2328862"/>
          </a:xfrm>
        </p:spPr>
        <p:txBody>
          <a:bodyPr/>
          <a:lstStyle/>
          <a:p>
            <a:r>
              <a:rPr lang="en-US" dirty="0"/>
              <a:t>Click to edit Master title style</a:t>
            </a:r>
          </a:p>
        </p:txBody>
      </p:sp>
      <p:sp>
        <p:nvSpPr>
          <p:cNvPr id="14"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885954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Hands board uprigh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13" name="Title 1"/>
          <p:cNvSpPr>
            <a:spLocks noGrp="1"/>
          </p:cNvSpPr>
          <p:nvPr>
            <p:ph type="title"/>
          </p:nvPr>
        </p:nvSpPr>
        <p:spPr>
          <a:xfrm>
            <a:off x="457200" y="274638"/>
            <a:ext cx="2342114" cy="2328862"/>
          </a:xfrm>
        </p:spPr>
        <p:txBody>
          <a:bodyPr/>
          <a:lstStyle>
            <a:lvl1pPr>
              <a:defRPr>
                <a:solidFill>
                  <a:srgbClr val="F5B42F"/>
                </a:solidFill>
              </a:defRPr>
            </a:lvl1pPr>
          </a:lstStyle>
          <a:p>
            <a:r>
              <a:rPr lang="en-US" dirty="0"/>
              <a:t>Click to edit Master title style</a:t>
            </a:r>
          </a:p>
        </p:txBody>
      </p:sp>
      <p:sp>
        <p:nvSpPr>
          <p:cNvPr id="14"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161813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Hands board uprigh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92400" y="0"/>
            <a:ext cx="6451600" cy="6405563"/>
          </a:xfrm>
          <a:prstGeom prst="rect">
            <a:avLst/>
          </a:prstGeom>
        </p:spPr>
      </p:pic>
      <p:sp>
        <p:nvSpPr>
          <p:cNvPr id="13" name="Title 1"/>
          <p:cNvSpPr>
            <a:spLocks noGrp="1"/>
          </p:cNvSpPr>
          <p:nvPr>
            <p:ph type="title"/>
          </p:nvPr>
        </p:nvSpPr>
        <p:spPr>
          <a:xfrm>
            <a:off x="457200" y="274638"/>
            <a:ext cx="2342114" cy="2328862"/>
          </a:xfrm>
        </p:spPr>
        <p:txBody>
          <a:bodyPr/>
          <a:lstStyle>
            <a:lvl1pPr>
              <a:defRPr>
                <a:solidFill>
                  <a:srgbClr val="F5B42F"/>
                </a:solidFill>
              </a:defRPr>
            </a:lvl1pPr>
          </a:lstStyle>
          <a:p>
            <a:r>
              <a:rPr lang="en-US" dirty="0"/>
              <a:t>Click to edit Master title style</a:t>
            </a:r>
          </a:p>
        </p:txBody>
      </p:sp>
      <p:sp>
        <p:nvSpPr>
          <p:cNvPr id="14" name="Content Placeholder 2"/>
          <p:cNvSpPr>
            <a:spLocks noGrp="1"/>
          </p:cNvSpPr>
          <p:nvPr>
            <p:ph idx="1"/>
          </p:nvPr>
        </p:nvSpPr>
        <p:spPr>
          <a:xfrm>
            <a:off x="3784600" y="977900"/>
            <a:ext cx="4305300" cy="5148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744719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Picture 4" descr="Landscape boar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3"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1" name="Picture 10"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832243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5" name="Picture 14" descr="Landscape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773261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6858000"/>
          </a:xfrm>
          <a:prstGeom prst="rect">
            <a:avLst/>
          </a:prstGeom>
        </p:spPr>
      </p:pic>
      <p:pic>
        <p:nvPicPr>
          <p:cNvPr id="15" name="Picture 14" descr="Landscape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1804266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descr="Landscape boar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1400" y="-408615"/>
            <a:ext cx="8315073" cy="7545965"/>
          </a:xfrm>
          <a:prstGeom prst="rect">
            <a:avLst/>
          </a:prstGeom>
        </p:spPr>
      </p:pic>
      <p:sp>
        <p:nvSpPr>
          <p:cNvPr id="16"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284058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11" name="Picture 10" descr="Maz Board landscap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6295" y="-165100"/>
            <a:ext cx="10346273" cy="6664884"/>
          </a:xfrm>
          <a:prstGeom prst="rect">
            <a:avLst/>
          </a:prstGeom>
        </p:spPr>
      </p:pic>
      <p:sp>
        <p:nvSpPr>
          <p:cNvPr id="3" name="Content Placeholder 2"/>
          <p:cNvSpPr>
            <a:spLocks noGrp="1"/>
          </p:cNvSpPr>
          <p:nvPr>
            <p:ph idx="1"/>
          </p:nvPr>
        </p:nvSpPr>
        <p:spPr>
          <a:xfrm>
            <a:off x="1851026" y="1308102"/>
            <a:ext cx="6442074" cy="43560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79375" y="6405563"/>
            <a:ext cx="9286875" cy="523875"/>
            <a:chOff x="-79375" y="6405563"/>
            <a:chExt cx="9286875" cy="523875"/>
          </a:xfrm>
        </p:grpSpPr>
        <p:sp>
          <p:nvSpPr>
            <p:cNvPr id="8" name="Rectangle 7"/>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200" i="1" dirty="0">
                  <a:solidFill>
                    <a:schemeClr val="tx1">
                      <a:lumMod val="65000"/>
                      <a:lumOff val="35000"/>
                    </a:schemeClr>
                  </a:solidFill>
                </a:rPr>
                <a:t>www.icecreates.com</a:t>
              </a:r>
            </a:p>
          </p:txBody>
        </p:sp>
      </p:grpSp>
      <p:pic>
        <p:nvPicPr>
          <p:cNvPr id="12" name="Picture 11" descr="ICE LOGO grey.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spTree>
    <p:extLst>
      <p:ext uri="{BB962C8B-B14F-4D97-AF65-F5344CB8AC3E}">
        <p14:creationId xmlns:p14="http://schemas.microsoft.com/office/powerpoint/2010/main" val="393365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63" Type="http://schemas.openxmlformats.org/officeDocument/2006/relationships/slideLayout" Target="../slideLayouts/slideLayout68.xml"/><Relationship Id="rId68" Type="http://schemas.openxmlformats.org/officeDocument/2006/relationships/theme" Target="../theme/theme2.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66" Type="http://schemas.openxmlformats.org/officeDocument/2006/relationships/slideLayout" Target="../slideLayouts/slideLayout71.xml"/><Relationship Id="rId5" Type="http://schemas.openxmlformats.org/officeDocument/2006/relationships/slideLayout" Target="../slideLayouts/slideLayout10.xml"/><Relationship Id="rId61" Type="http://schemas.openxmlformats.org/officeDocument/2006/relationships/slideLayout" Target="../slideLayouts/slideLayout66.xml"/><Relationship Id="rId19" Type="http://schemas.openxmlformats.org/officeDocument/2006/relationships/slideLayout" Target="../slideLayouts/slideLayout2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64" Type="http://schemas.openxmlformats.org/officeDocument/2006/relationships/slideLayout" Target="../slideLayouts/slideLayout69.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slideLayout" Target="../slideLayouts/slideLayout64.xml"/><Relationship Id="rId67" Type="http://schemas.openxmlformats.org/officeDocument/2006/relationships/slideLayout" Target="../slideLayouts/slideLayout72.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62" Type="http://schemas.openxmlformats.org/officeDocument/2006/relationships/slideLayout" Target="../slideLayouts/slideLayout6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slideLayout" Target="../slideLayouts/slideLayout65.xml"/><Relationship Id="rId65" Type="http://schemas.openxmlformats.org/officeDocument/2006/relationships/slideLayout" Target="../slideLayouts/slideLayout70.xml"/><Relationship Id="rId4" Type="http://schemas.openxmlformats.org/officeDocument/2006/relationships/slideLayout" Target="../slideLayouts/slideLayout9.xml"/><Relationship Id="rId9" Type="http://schemas.openxmlformats.org/officeDocument/2006/relationships/slideLayout" Target="../slideLayouts/slideLayout14.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8.xml"/><Relationship Id="rId21" Type="http://schemas.openxmlformats.org/officeDocument/2006/relationships/slideLayout" Target="../slideLayouts/slideLayout93.xml"/><Relationship Id="rId42" Type="http://schemas.openxmlformats.org/officeDocument/2006/relationships/slideLayout" Target="../slideLayouts/slideLayout114.xml"/><Relationship Id="rId47" Type="http://schemas.openxmlformats.org/officeDocument/2006/relationships/slideLayout" Target="../slideLayouts/slideLayout119.xml"/><Relationship Id="rId63" Type="http://schemas.openxmlformats.org/officeDocument/2006/relationships/slideLayout" Target="../slideLayouts/slideLayout135.xml"/><Relationship Id="rId68" Type="http://schemas.openxmlformats.org/officeDocument/2006/relationships/slideLayout" Target="../slideLayouts/slideLayout140.xml"/><Relationship Id="rId7" Type="http://schemas.openxmlformats.org/officeDocument/2006/relationships/slideLayout" Target="../slideLayouts/slideLayout79.xml"/><Relationship Id="rId71" Type="http://schemas.openxmlformats.org/officeDocument/2006/relationships/theme" Target="../theme/theme3.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slideLayout" Target="../slideLayouts/slideLayout117.xml"/><Relationship Id="rId53" Type="http://schemas.openxmlformats.org/officeDocument/2006/relationships/slideLayout" Target="../slideLayouts/slideLayout125.xml"/><Relationship Id="rId58" Type="http://schemas.openxmlformats.org/officeDocument/2006/relationships/slideLayout" Target="../slideLayouts/slideLayout130.xml"/><Relationship Id="rId66" Type="http://schemas.openxmlformats.org/officeDocument/2006/relationships/slideLayout" Target="../slideLayouts/slideLayout138.xml"/><Relationship Id="rId5" Type="http://schemas.openxmlformats.org/officeDocument/2006/relationships/slideLayout" Target="../slideLayouts/slideLayout77.xml"/><Relationship Id="rId61" Type="http://schemas.openxmlformats.org/officeDocument/2006/relationships/slideLayout" Target="../slideLayouts/slideLayout133.xml"/><Relationship Id="rId19" Type="http://schemas.openxmlformats.org/officeDocument/2006/relationships/slideLayout" Target="../slideLayouts/slideLayout9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slideLayout" Target="../slideLayouts/slideLayout115.xml"/><Relationship Id="rId48" Type="http://schemas.openxmlformats.org/officeDocument/2006/relationships/slideLayout" Target="../slideLayouts/slideLayout120.xml"/><Relationship Id="rId56" Type="http://schemas.openxmlformats.org/officeDocument/2006/relationships/slideLayout" Target="../slideLayouts/slideLayout128.xml"/><Relationship Id="rId64" Type="http://schemas.openxmlformats.org/officeDocument/2006/relationships/slideLayout" Target="../slideLayouts/slideLayout136.xml"/><Relationship Id="rId69" Type="http://schemas.openxmlformats.org/officeDocument/2006/relationships/slideLayout" Target="../slideLayouts/slideLayout141.xml"/><Relationship Id="rId8" Type="http://schemas.openxmlformats.org/officeDocument/2006/relationships/slideLayout" Target="../slideLayouts/slideLayout80.xml"/><Relationship Id="rId51" Type="http://schemas.openxmlformats.org/officeDocument/2006/relationships/slideLayout" Target="../slideLayouts/slideLayout123.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46" Type="http://schemas.openxmlformats.org/officeDocument/2006/relationships/slideLayout" Target="../slideLayouts/slideLayout118.xml"/><Relationship Id="rId59" Type="http://schemas.openxmlformats.org/officeDocument/2006/relationships/slideLayout" Target="../slideLayouts/slideLayout131.xml"/><Relationship Id="rId67" Type="http://schemas.openxmlformats.org/officeDocument/2006/relationships/slideLayout" Target="../slideLayouts/slideLayout139.xml"/><Relationship Id="rId20" Type="http://schemas.openxmlformats.org/officeDocument/2006/relationships/slideLayout" Target="../slideLayouts/slideLayout92.xml"/><Relationship Id="rId41" Type="http://schemas.openxmlformats.org/officeDocument/2006/relationships/slideLayout" Target="../slideLayouts/slideLayout113.xml"/><Relationship Id="rId54" Type="http://schemas.openxmlformats.org/officeDocument/2006/relationships/slideLayout" Target="../slideLayouts/slideLayout126.xml"/><Relationship Id="rId62" Type="http://schemas.openxmlformats.org/officeDocument/2006/relationships/slideLayout" Target="../slideLayouts/slideLayout134.xml"/><Relationship Id="rId70" Type="http://schemas.openxmlformats.org/officeDocument/2006/relationships/slideLayout" Target="../slideLayouts/slideLayout14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49" Type="http://schemas.openxmlformats.org/officeDocument/2006/relationships/slideLayout" Target="../slideLayouts/slideLayout121.xml"/><Relationship Id="rId57" Type="http://schemas.openxmlformats.org/officeDocument/2006/relationships/slideLayout" Target="../slideLayouts/slideLayout129.xml"/><Relationship Id="rId10" Type="http://schemas.openxmlformats.org/officeDocument/2006/relationships/slideLayout" Target="../slideLayouts/slideLayout82.xml"/><Relationship Id="rId31" Type="http://schemas.openxmlformats.org/officeDocument/2006/relationships/slideLayout" Target="../slideLayouts/slideLayout103.xml"/><Relationship Id="rId44" Type="http://schemas.openxmlformats.org/officeDocument/2006/relationships/slideLayout" Target="../slideLayouts/slideLayout116.xml"/><Relationship Id="rId52" Type="http://schemas.openxmlformats.org/officeDocument/2006/relationships/slideLayout" Target="../slideLayouts/slideLayout124.xml"/><Relationship Id="rId60" Type="http://schemas.openxmlformats.org/officeDocument/2006/relationships/slideLayout" Target="../slideLayouts/slideLayout132.xml"/><Relationship Id="rId65" Type="http://schemas.openxmlformats.org/officeDocument/2006/relationships/slideLayout" Target="../slideLayouts/slideLayout137.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9" Type="http://schemas.openxmlformats.org/officeDocument/2006/relationships/slideLayout" Target="../slideLayouts/slideLayout111.xml"/><Relationship Id="rId34" Type="http://schemas.openxmlformats.org/officeDocument/2006/relationships/slideLayout" Target="../slideLayouts/slideLayout106.xml"/><Relationship Id="rId50" Type="http://schemas.openxmlformats.org/officeDocument/2006/relationships/slideLayout" Target="../slideLayouts/slideLayout122.xml"/><Relationship Id="rId55"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69875" y="1600200"/>
            <a:ext cx="7562850" cy="4525963"/>
          </a:xfrm>
          <a:prstGeom prst="rect">
            <a:avLst/>
          </a:prstGeom>
          <a:noFill/>
          <a:ln w="9525">
            <a:noFill/>
            <a:miter lim="800000"/>
            <a:headEnd/>
            <a:tailEnd/>
          </a:ln>
        </p:spPr>
        <p:txBody>
          <a:bodyPr vert="horz" wrap="square" lIns="80165" tIns="40083" rIns="80165" bIns="4008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Title Placeholder 1"/>
          <p:cNvSpPr>
            <a:spLocks noGrp="1"/>
          </p:cNvSpPr>
          <p:nvPr>
            <p:ph type="title"/>
          </p:nvPr>
        </p:nvSpPr>
        <p:spPr>
          <a:xfrm>
            <a:off x="269875" y="136525"/>
            <a:ext cx="7366000" cy="942975"/>
          </a:xfrm>
          <a:prstGeom prst="rect">
            <a:avLst/>
          </a:prstGeom>
          <a:effectLst>
            <a:reflection stA="16000" endPos="53000" dir="5400000" sy="-100000" algn="bl" rotWithShape="0"/>
          </a:effectLst>
        </p:spPr>
        <p:txBody>
          <a:bodyPr vert="horz" wrap="square" lIns="80165" tIns="40083" rIns="80165" bIns="40083" numCol="1" anchor="ctr" anchorCtr="0" compatLnSpc="1">
            <a:prstTxWarp prst="textNoShape">
              <a:avLst/>
            </a:prstTxWarp>
            <a:noAutofit/>
          </a:bodyPr>
          <a:lstStyle/>
          <a:p>
            <a:pPr lvl="0"/>
            <a:r>
              <a:rPr lang="en-US"/>
              <a:t>Click to edit title style</a:t>
            </a:r>
            <a:endParaRPr lang="en-GB"/>
          </a:p>
        </p:txBody>
      </p:sp>
      <p:pic>
        <p:nvPicPr>
          <p:cNvPr id="2" name="Picture 1" descr="Master page-01.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14" y="0"/>
            <a:ext cx="9143086" cy="6858000"/>
          </a:xfrm>
          <a:prstGeom prst="rect">
            <a:avLst/>
          </a:prstGeom>
        </p:spPr>
      </p:pic>
    </p:spTree>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60" r:id="rId4"/>
    <p:sldLayoutId id="2147484262" r:id="rId5"/>
  </p:sldLayoutIdLst>
  <p:transition spd="slow">
    <p:fade/>
  </p:transition>
  <p:txStyles>
    <p:titleStyle>
      <a:lvl1pPr algn="l" rtl="0" eaLnBrk="0" fontAlgn="base" hangingPunct="0">
        <a:spcBef>
          <a:spcPct val="0"/>
        </a:spcBef>
        <a:spcAft>
          <a:spcPct val="0"/>
        </a:spcAft>
        <a:defRPr sz="2800">
          <a:solidFill>
            <a:schemeClr val="bg1"/>
          </a:solidFill>
          <a:latin typeface="Georgia"/>
          <a:ea typeface="ＭＳ Ｐゴシック" pitchFamily="-65" charset="-128"/>
          <a:cs typeface="Georgia"/>
        </a:defRPr>
      </a:lvl1pPr>
      <a:lvl2pPr algn="l" rtl="0" eaLnBrk="0" fontAlgn="base" hangingPunct="0">
        <a:spcBef>
          <a:spcPct val="0"/>
        </a:spcBef>
        <a:spcAft>
          <a:spcPct val="0"/>
        </a:spcAft>
        <a:defRPr sz="2800">
          <a:solidFill>
            <a:schemeClr val="bg1"/>
          </a:solidFill>
          <a:latin typeface="Georgia" pitchFamily="-107" charset="0"/>
          <a:ea typeface="ＭＳ Ｐゴシック" pitchFamily="-65" charset="-128"/>
        </a:defRPr>
      </a:lvl2pPr>
      <a:lvl3pPr algn="l" rtl="0" eaLnBrk="0" fontAlgn="base" hangingPunct="0">
        <a:spcBef>
          <a:spcPct val="0"/>
        </a:spcBef>
        <a:spcAft>
          <a:spcPct val="0"/>
        </a:spcAft>
        <a:defRPr sz="2800">
          <a:solidFill>
            <a:schemeClr val="bg1"/>
          </a:solidFill>
          <a:latin typeface="Georgia" pitchFamily="-107" charset="0"/>
          <a:ea typeface="ＭＳ Ｐゴシック" pitchFamily="-65" charset="-128"/>
        </a:defRPr>
      </a:lvl3pPr>
      <a:lvl4pPr algn="l" rtl="0" eaLnBrk="0" fontAlgn="base" hangingPunct="0">
        <a:spcBef>
          <a:spcPct val="0"/>
        </a:spcBef>
        <a:spcAft>
          <a:spcPct val="0"/>
        </a:spcAft>
        <a:defRPr sz="2800">
          <a:solidFill>
            <a:schemeClr val="bg1"/>
          </a:solidFill>
          <a:latin typeface="Georgia" pitchFamily="-107" charset="0"/>
          <a:ea typeface="ＭＳ Ｐゴシック" pitchFamily="-65" charset="-128"/>
        </a:defRPr>
      </a:lvl4pPr>
      <a:lvl5pPr algn="l" rtl="0" eaLnBrk="0" fontAlgn="base" hangingPunct="0">
        <a:spcBef>
          <a:spcPct val="0"/>
        </a:spcBef>
        <a:spcAft>
          <a:spcPct val="0"/>
        </a:spcAft>
        <a:defRPr sz="2800">
          <a:solidFill>
            <a:schemeClr val="bg1"/>
          </a:solidFill>
          <a:latin typeface="Georgia" pitchFamily="-107" charset="0"/>
          <a:ea typeface="ＭＳ Ｐゴシック" pitchFamily="-65" charset="-128"/>
        </a:defRPr>
      </a:lvl5pPr>
      <a:lvl6pPr marL="400827" algn="l" rtl="0" eaLnBrk="1" fontAlgn="base" hangingPunct="1">
        <a:spcBef>
          <a:spcPct val="0"/>
        </a:spcBef>
        <a:spcAft>
          <a:spcPct val="0"/>
        </a:spcAft>
        <a:defRPr sz="5800">
          <a:solidFill>
            <a:srgbClr val="660066"/>
          </a:solidFill>
          <a:latin typeface="Rockwell" pitchFamily="-65" charset="0"/>
          <a:ea typeface="ＭＳ Ｐゴシック" pitchFamily="-65" charset="-128"/>
        </a:defRPr>
      </a:lvl6pPr>
      <a:lvl7pPr marL="801654" algn="l" rtl="0" eaLnBrk="1" fontAlgn="base" hangingPunct="1">
        <a:spcBef>
          <a:spcPct val="0"/>
        </a:spcBef>
        <a:spcAft>
          <a:spcPct val="0"/>
        </a:spcAft>
        <a:defRPr sz="5800">
          <a:solidFill>
            <a:srgbClr val="660066"/>
          </a:solidFill>
          <a:latin typeface="Rockwell" pitchFamily="-65" charset="0"/>
          <a:ea typeface="ＭＳ Ｐゴシック" pitchFamily="-65" charset="-128"/>
        </a:defRPr>
      </a:lvl7pPr>
      <a:lvl8pPr marL="1202482" algn="l" rtl="0" eaLnBrk="1" fontAlgn="base" hangingPunct="1">
        <a:spcBef>
          <a:spcPct val="0"/>
        </a:spcBef>
        <a:spcAft>
          <a:spcPct val="0"/>
        </a:spcAft>
        <a:defRPr sz="5800">
          <a:solidFill>
            <a:srgbClr val="660066"/>
          </a:solidFill>
          <a:latin typeface="Rockwell" pitchFamily="-65" charset="0"/>
          <a:ea typeface="ＭＳ Ｐゴシック" pitchFamily="-65" charset="-128"/>
        </a:defRPr>
      </a:lvl8pPr>
      <a:lvl9pPr marL="1603309" algn="l" rtl="0" eaLnBrk="1" fontAlgn="base" hangingPunct="1">
        <a:spcBef>
          <a:spcPct val="0"/>
        </a:spcBef>
        <a:spcAft>
          <a:spcPct val="0"/>
        </a:spcAft>
        <a:defRPr sz="5800">
          <a:solidFill>
            <a:srgbClr val="660066"/>
          </a:solidFill>
          <a:latin typeface="Rockwell" pitchFamily="-65" charset="0"/>
          <a:ea typeface="ＭＳ Ｐゴシック" pitchFamily="-65" charset="-128"/>
        </a:defRPr>
      </a:lvl9pPr>
    </p:titleStyle>
    <p:bodyStyle>
      <a:lvl1pPr marL="300038" indent="-300038" algn="l" rtl="0" eaLnBrk="0" fontAlgn="base" hangingPunct="0">
        <a:spcBef>
          <a:spcPct val="20000"/>
        </a:spcBef>
        <a:spcAft>
          <a:spcPct val="0"/>
        </a:spcAft>
        <a:buClr>
          <a:srgbClr val="660066"/>
        </a:buClr>
        <a:buFont typeface="Arial" charset="0"/>
        <a:buChar char="•"/>
        <a:defRPr sz="2200">
          <a:solidFill>
            <a:srgbClr val="7F7F7F"/>
          </a:solidFill>
          <a:latin typeface="Century Gothic"/>
          <a:ea typeface="ＭＳ Ｐゴシック" pitchFamily="-65" charset="-128"/>
          <a:cs typeface="Century Gothic"/>
        </a:defRPr>
      </a:lvl1pPr>
      <a:lvl2pPr marL="650875" indent="-249238" algn="l" rtl="0" eaLnBrk="0" fontAlgn="base" hangingPunct="0">
        <a:spcBef>
          <a:spcPct val="20000"/>
        </a:spcBef>
        <a:spcAft>
          <a:spcPct val="0"/>
        </a:spcAft>
        <a:buClr>
          <a:srgbClr val="660066"/>
        </a:buClr>
        <a:buFont typeface="Arial" charset="0"/>
        <a:buChar char="•"/>
        <a:defRPr sz="2000">
          <a:solidFill>
            <a:srgbClr val="7F7F7F"/>
          </a:solidFill>
          <a:latin typeface="Century Gothic"/>
          <a:ea typeface="ＭＳ Ｐゴシック" pitchFamily="-65" charset="-128"/>
          <a:cs typeface="Century Gothic"/>
        </a:defRPr>
      </a:lvl2pPr>
      <a:lvl3pPr marL="1001713" indent="-200025" algn="l" rtl="0" eaLnBrk="0" fontAlgn="base" hangingPunct="0">
        <a:spcBef>
          <a:spcPct val="20000"/>
        </a:spcBef>
        <a:spcAft>
          <a:spcPct val="0"/>
        </a:spcAft>
        <a:buClr>
          <a:srgbClr val="660066"/>
        </a:buClr>
        <a:buFont typeface="Arial" charset="0"/>
        <a:buChar char="•"/>
        <a:defRPr>
          <a:solidFill>
            <a:srgbClr val="7F7F7F"/>
          </a:solidFill>
          <a:latin typeface="Century Gothic"/>
          <a:ea typeface="ＭＳ Ｐゴシック" pitchFamily="-65" charset="-128"/>
          <a:cs typeface="Century Gothic"/>
        </a:defRPr>
      </a:lvl3pPr>
      <a:lvl4pPr marL="1401763" indent="-200025" algn="l" rtl="0" eaLnBrk="0" fontAlgn="base" hangingPunct="0">
        <a:spcBef>
          <a:spcPct val="20000"/>
        </a:spcBef>
        <a:spcAft>
          <a:spcPct val="0"/>
        </a:spcAft>
        <a:buClr>
          <a:srgbClr val="660066"/>
        </a:buClr>
        <a:buFont typeface="Arial" charset="0"/>
        <a:buChar char="•"/>
        <a:defRPr sz="1600">
          <a:solidFill>
            <a:srgbClr val="7F7F7F"/>
          </a:solidFill>
          <a:latin typeface="Century Gothic"/>
          <a:ea typeface="ＭＳ Ｐゴシック" pitchFamily="-65" charset="-128"/>
          <a:cs typeface="Century Gothic"/>
        </a:defRPr>
      </a:lvl4pPr>
      <a:lvl5pPr marL="1803400" indent="-200025" algn="l" rtl="0" eaLnBrk="0" fontAlgn="base" hangingPunct="0">
        <a:spcBef>
          <a:spcPct val="20000"/>
        </a:spcBef>
        <a:spcAft>
          <a:spcPct val="0"/>
        </a:spcAft>
        <a:buClr>
          <a:srgbClr val="660066"/>
        </a:buClr>
        <a:buFont typeface="Arial" charset="0"/>
        <a:buChar char="•"/>
        <a:defRPr sz="1200">
          <a:solidFill>
            <a:srgbClr val="7F7F7F"/>
          </a:solidFill>
          <a:latin typeface="Century Gothic"/>
          <a:ea typeface="ＭＳ Ｐゴシック" pitchFamily="-65" charset="-128"/>
          <a:cs typeface="Century Gothic"/>
        </a:defRPr>
      </a:lvl5pPr>
      <a:lvl6pPr marL="2204550" indent="-200414" algn="l" rtl="0" eaLnBrk="1" fontAlgn="base" hangingPunct="1">
        <a:spcBef>
          <a:spcPct val="20000"/>
        </a:spcBef>
        <a:spcAft>
          <a:spcPct val="0"/>
        </a:spcAft>
        <a:buClr>
          <a:srgbClr val="660066"/>
        </a:buClr>
        <a:buFont typeface="Arial" pitchFamily="-65" charset="0"/>
        <a:buChar char="•"/>
        <a:defRPr>
          <a:solidFill>
            <a:srgbClr val="7F7F7F"/>
          </a:solidFill>
          <a:latin typeface="HelveticaNeueLT Std Lt"/>
          <a:ea typeface="ＭＳ Ｐゴシック" pitchFamily="-65" charset="-128"/>
          <a:cs typeface="HelveticaNeueLT Std Lt"/>
        </a:defRPr>
      </a:lvl6pPr>
      <a:lvl7pPr marL="2605377" indent="-200414" algn="l" rtl="0" eaLnBrk="1" fontAlgn="base" hangingPunct="1">
        <a:spcBef>
          <a:spcPct val="20000"/>
        </a:spcBef>
        <a:spcAft>
          <a:spcPct val="0"/>
        </a:spcAft>
        <a:buClr>
          <a:srgbClr val="660066"/>
        </a:buClr>
        <a:buFont typeface="Arial" pitchFamily="-65" charset="0"/>
        <a:buChar char="•"/>
        <a:defRPr>
          <a:solidFill>
            <a:srgbClr val="7F7F7F"/>
          </a:solidFill>
          <a:latin typeface="HelveticaNeueLT Std Lt"/>
          <a:ea typeface="ＭＳ Ｐゴシック" pitchFamily="-65" charset="-128"/>
          <a:cs typeface="HelveticaNeueLT Std Lt"/>
        </a:defRPr>
      </a:lvl7pPr>
      <a:lvl8pPr marL="3006204" indent="-200414" algn="l" rtl="0" eaLnBrk="1" fontAlgn="base" hangingPunct="1">
        <a:spcBef>
          <a:spcPct val="20000"/>
        </a:spcBef>
        <a:spcAft>
          <a:spcPct val="0"/>
        </a:spcAft>
        <a:buClr>
          <a:srgbClr val="660066"/>
        </a:buClr>
        <a:buFont typeface="Arial" pitchFamily="-65" charset="0"/>
        <a:buChar char="•"/>
        <a:defRPr>
          <a:solidFill>
            <a:srgbClr val="7F7F7F"/>
          </a:solidFill>
          <a:latin typeface="HelveticaNeueLT Std Lt"/>
          <a:ea typeface="ＭＳ Ｐゴシック" pitchFamily="-65" charset="-128"/>
          <a:cs typeface="HelveticaNeueLT Std Lt"/>
        </a:defRPr>
      </a:lvl8pPr>
      <a:lvl9pPr marL="3407032" indent="-200414" algn="l" rtl="0" eaLnBrk="1" fontAlgn="base" hangingPunct="1">
        <a:spcBef>
          <a:spcPct val="20000"/>
        </a:spcBef>
        <a:spcAft>
          <a:spcPct val="0"/>
        </a:spcAft>
        <a:buClr>
          <a:srgbClr val="660066"/>
        </a:buClr>
        <a:buFont typeface="Arial" pitchFamily="-65" charset="0"/>
        <a:buChar char="•"/>
        <a:defRPr>
          <a:solidFill>
            <a:srgbClr val="7F7F7F"/>
          </a:solidFill>
          <a:latin typeface="HelveticaNeueLT Std Lt"/>
          <a:ea typeface="ＭＳ Ｐゴシック" pitchFamily="-65" charset="-128"/>
          <a:cs typeface="HelveticaNeueLT Std Lt"/>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595959"/>
                </a:solidFill>
                <a:latin typeface="Georgia"/>
                <a:cs typeface="Georgia"/>
              </a:defRPr>
            </a:lvl1pPr>
          </a:lstStyle>
          <a:p>
            <a:fld id="{DCC5F732-CFA6-2A44-B560-BC6AB2666480}" type="datetimeFigureOut">
              <a:rPr lang="en-US" smtClean="0"/>
              <a:pPr/>
              <a:t>11/15/20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595959"/>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595959"/>
                </a:solidFill>
                <a:latin typeface="Georgia"/>
                <a:cs typeface="Georgia"/>
              </a:defRPr>
            </a:lvl1pPr>
          </a:lstStyle>
          <a:p>
            <a:fld id="{17F28942-0057-2A40-8C25-4E43F900F891}" type="slidenum">
              <a:rPr lang="en-US" smtClean="0"/>
              <a:pPr/>
              <a:t>‹#›</a:t>
            </a:fld>
            <a:endParaRPr lang="en-US" dirty="0"/>
          </a:p>
        </p:txBody>
      </p:sp>
    </p:spTree>
    <p:extLst>
      <p:ext uri="{BB962C8B-B14F-4D97-AF65-F5344CB8AC3E}">
        <p14:creationId xmlns:p14="http://schemas.microsoft.com/office/powerpoint/2010/main" val="208491501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 id="2147484277" r:id="rId13"/>
    <p:sldLayoutId id="2147484278" r:id="rId14"/>
    <p:sldLayoutId id="2147484279" r:id="rId15"/>
    <p:sldLayoutId id="2147484280" r:id="rId16"/>
    <p:sldLayoutId id="2147484281" r:id="rId17"/>
    <p:sldLayoutId id="2147484282" r:id="rId18"/>
    <p:sldLayoutId id="2147484283" r:id="rId19"/>
    <p:sldLayoutId id="2147484284" r:id="rId20"/>
    <p:sldLayoutId id="2147484285" r:id="rId21"/>
    <p:sldLayoutId id="2147484286" r:id="rId22"/>
    <p:sldLayoutId id="2147484287" r:id="rId23"/>
    <p:sldLayoutId id="2147484288" r:id="rId24"/>
    <p:sldLayoutId id="2147484289" r:id="rId25"/>
    <p:sldLayoutId id="2147484290" r:id="rId26"/>
    <p:sldLayoutId id="2147484291" r:id="rId27"/>
    <p:sldLayoutId id="2147484292" r:id="rId28"/>
    <p:sldLayoutId id="2147484293" r:id="rId29"/>
    <p:sldLayoutId id="2147484294" r:id="rId30"/>
    <p:sldLayoutId id="2147484295" r:id="rId31"/>
    <p:sldLayoutId id="2147484296" r:id="rId32"/>
    <p:sldLayoutId id="2147484297" r:id="rId33"/>
    <p:sldLayoutId id="2147484298" r:id="rId34"/>
    <p:sldLayoutId id="2147484299" r:id="rId35"/>
    <p:sldLayoutId id="2147484300" r:id="rId36"/>
    <p:sldLayoutId id="2147484301" r:id="rId37"/>
    <p:sldLayoutId id="2147484302" r:id="rId38"/>
    <p:sldLayoutId id="2147484303" r:id="rId39"/>
    <p:sldLayoutId id="2147484304" r:id="rId40"/>
    <p:sldLayoutId id="2147484305" r:id="rId41"/>
    <p:sldLayoutId id="2147484306" r:id="rId42"/>
    <p:sldLayoutId id="2147484307" r:id="rId43"/>
    <p:sldLayoutId id="2147484308" r:id="rId44"/>
    <p:sldLayoutId id="2147484309" r:id="rId45"/>
    <p:sldLayoutId id="2147484310" r:id="rId46"/>
    <p:sldLayoutId id="2147484311" r:id="rId47"/>
    <p:sldLayoutId id="2147484312" r:id="rId48"/>
    <p:sldLayoutId id="2147484313" r:id="rId49"/>
    <p:sldLayoutId id="2147484314" r:id="rId50"/>
    <p:sldLayoutId id="2147484315" r:id="rId51"/>
    <p:sldLayoutId id="2147484316" r:id="rId52"/>
    <p:sldLayoutId id="2147484317" r:id="rId53"/>
    <p:sldLayoutId id="2147484318" r:id="rId54"/>
    <p:sldLayoutId id="2147484319" r:id="rId55"/>
    <p:sldLayoutId id="2147484320" r:id="rId56"/>
    <p:sldLayoutId id="2147484321" r:id="rId57"/>
    <p:sldLayoutId id="2147484322" r:id="rId58"/>
    <p:sldLayoutId id="2147484323" r:id="rId59"/>
    <p:sldLayoutId id="2147484324" r:id="rId60"/>
    <p:sldLayoutId id="2147484325" r:id="rId61"/>
    <p:sldLayoutId id="2147484326" r:id="rId62"/>
    <p:sldLayoutId id="2147484327" r:id="rId63"/>
    <p:sldLayoutId id="2147484328" r:id="rId64"/>
    <p:sldLayoutId id="2147484329" r:id="rId65"/>
    <p:sldLayoutId id="2147484330" r:id="rId66"/>
    <p:sldLayoutId id="2147484331" r:id="rId67"/>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p:titleStyle>
    <p:bodyStyle>
      <a:lvl1pPr marL="342900" indent="-342900" algn="l" defTabSz="457200" rtl="0" eaLnBrk="1" latinLnBrk="0" hangingPunct="1">
        <a:lnSpc>
          <a:spcPct val="110000"/>
        </a:lnSpc>
        <a:spcBef>
          <a:spcPct val="20000"/>
        </a:spcBef>
        <a:buFont typeface="Arial"/>
        <a:buChar char="•"/>
        <a:defRPr sz="3200" kern="1200">
          <a:solidFill>
            <a:srgbClr val="595959"/>
          </a:solidFill>
          <a:latin typeface="Georgia"/>
          <a:ea typeface="+mn-ea"/>
          <a:cs typeface="Georgia"/>
        </a:defRPr>
      </a:lvl1pPr>
      <a:lvl2pPr marL="742950" indent="-285750" algn="l" defTabSz="457200" rtl="0" eaLnBrk="1" latinLnBrk="0" hangingPunct="1">
        <a:lnSpc>
          <a:spcPct val="110000"/>
        </a:lnSpc>
        <a:spcBef>
          <a:spcPct val="20000"/>
        </a:spcBef>
        <a:buFont typeface="Arial"/>
        <a:buChar char="–"/>
        <a:defRPr sz="2800" kern="1200">
          <a:solidFill>
            <a:srgbClr val="595959"/>
          </a:solidFill>
          <a:latin typeface="Georgia"/>
          <a:ea typeface="+mn-ea"/>
          <a:cs typeface="Georgia"/>
        </a:defRPr>
      </a:lvl2pPr>
      <a:lvl3pPr marL="1143000" indent="-228600" algn="l" defTabSz="457200" rtl="0" eaLnBrk="1" latinLnBrk="0" hangingPunct="1">
        <a:lnSpc>
          <a:spcPct val="110000"/>
        </a:lnSpc>
        <a:spcBef>
          <a:spcPct val="20000"/>
        </a:spcBef>
        <a:buFont typeface="Arial"/>
        <a:buChar char="•"/>
        <a:defRPr sz="2400" kern="1200">
          <a:solidFill>
            <a:srgbClr val="595959"/>
          </a:solidFill>
          <a:latin typeface="Georgia"/>
          <a:ea typeface="+mn-ea"/>
          <a:cs typeface="Georgia"/>
        </a:defRPr>
      </a:lvl3pPr>
      <a:lvl4pPr marL="1600200" indent="-228600" algn="l" defTabSz="457200" rtl="0" eaLnBrk="1" latinLnBrk="0" hangingPunct="1">
        <a:lnSpc>
          <a:spcPct val="110000"/>
        </a:lnSpc>
        <a:spcBef>
          <a:spcPct val="20000"/>
        </a:spcBef>
        <a:buFont typeface="Arial"/>
        <a:buChar char="–"/>
        <a:defRPr sz="2000" kern="1200">
          <a:solidFill>
            <a:srgbClr val="595959"/>
          </a:solidFill>
          <a:latin typeface="Georgia"/>
          <a:ea typeface="+mn-ea"/>
          <a:cs typeface="Georgia"/>
        </a:defRPr>
      </a:lvl4pPr>
      <a:lvl5pPr marL="2057400" indent="-228600" algn="l" defTabSz="457200" rtl="0" eaLnBrk="1" latinLnBrk="0" hangingPunct="1">
        <a:lnSpc>
          <a:spcPct val="110000"/>
        </a:lnSpc>
        <a:spcBef>
          <a:spcPct val="20000"/>
        </a:spcBef>
        <a:buFont typeface="Arial"/>
        <a:buChar char="»"/>
        <a:defRPr sz="2000" kern="1200">
          <a:solidFill>
            <a:srgbClr val="595959"/>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595959"/>
                </a:solidFill>
                <a:latin typeface="Georgia"/>
                <a:cs typeface="Georgia"/>
              </a:defRPr>
            </a:lvl1pPr>
          </a:lstStyle>
          <a:p>
            <a:fld id="{DCC5F732-CFA6-2A44-B560-BC6AB2666480}" type="datetimeFigureOut">
              <a:rPr lang="en-US" smtClean="0"/>
              <a:pPr/>
              <a:t>11/15/20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595959"/>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595959"/>
                </a:solidFill>
                <a:latin typeface="Georgia"/>
                <a:cs typeface="Georgia"/>
              </a:defRPr>
            </a:lvl1pPr>
          </a:lstStyle>
          <a:p>
            <a:fld id="{17F28942-0057-2A40-8C25-4E43F900F891}" type="slidenum">
              <a:rPr lang="en-US" smtClean="0"/>
              <a:pPr/>
              <a:t>‹#›</a:t>
            </a:fld>
            <a:endParaRPr lang="en-US" dirty="0"/>
          </a:p>
        </p:txBody>
      </p:sp>
    </p:spTree>
    <p:extLst>
      <p:ext uri="{BB962C8B-B14F-4D97-AF65-F5344CB8AC3E}">
        <p14:creationId xmlns:p14="http://schemas.microsoft.com/office/powerpoint/2010/main" val="3449815148"/>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 id="2147484348" r:id="rId15"/>
    <p:sldLayoutId id="2147484349" r:id="rId16"/>
    <p:sldLayoutId id="2147484350" r:id="rId17"/>
    <p:sldLayoutId id="2147484351" r:id="rId18"/>
    <p:sldLayoutId id="2147484352" r:id="rId19"/>
    <p:sldLayoutId id="2147484353" r:id="rId20"/>
    <p:sldLayoutId id="2147484354" r:id="rId21"/>
    <p:sldLayoutId id="2147484355" r:id="rId22"/>
    <p:sldLayoutId id="2147484356" r:id="rId23"/>
    <p:sldLayoutId id="2147484357" r:id="rId24"/>
    <p:sldLayoutId id="2147484358" r:id="rId25"/>
    <p:sldLayoutId id="2147484359" r:id="rId26"/>
    <p:sldLayoutId id="2147484360" r:id="rId27"/>
    <p:sldLayoutId id="2147484361" r:id="rId28"/>
    <p:sldLayoutId id="2147484362" r:id="rId29"/>
    <p:sldLayoutId id="2147484363" r:id="rId30"/>
    <p:sldLayoutId id="2147484364" r:id="rId31"/>
    <p:sldLayoutId id="2147484365" r:id="rId32"/>
    <p:sldLayoutId id="2147484366" r:id="rId33"/>
    <p:sldLayoutId id="2147484367" r:id="rId34"/>
    <p:sldLayoutId id="2147484368" r:id="rId35"/>
    <p:sldLayoutId id="2147484369" r:id="rId36"/>
    <p:sldLayoutId id="2147484370" r:id="rId37"/>
    <p:sldLayoutId id="2147484371" r:id="rId38"/>
    <p:sldLayoutId id="2147484372" r:id="rId39"/>
    <p:sldLayoutId id="2147484373" r:id="rId40"/>
    <p:sldLayoutId id="2147484374" r:id="rId41"/>
    <p:sldLayoutId id="2147484375" r:id="rId42"/>
    <p:sldLayoutId id="2147484376" r:id="rId43"/>
    <p:sldLayoutId id="2147484377" r:id="rId44"/>
    <p:sldLayoutId id="2147484378" r:id="rId45"/>
    <p:sldLayoutId id="2147484379" r:id="rId46"/>
    <p:sldLayoutId id="2147484380" r:id="rId47"/>
    <p:sldLayoutId id="2147484381" r:id="rId48"/>
    <p:sldLayoutId id="2147484382" r:id="rId49"/>
    <p:sldLayoutId id="2147484383" r:id="rId50"/>
    <p:sldLayoutId id="2147484384" r:id="rId51"/>
    <p:sldLayoutId id="2147484385" r:id="rId52"/>
    <p:sldLayoutId id="2147484386" r:id="rId53"/>
    <p:sldLayoutId id="2147484387" r:id="rId54"/>
    <p:sldLayoutId id="2147484388" r:id="rId55"/>
    <p:sldLayoutId id="2147484389" r:id="rId56"/>
    <p:sldLayoutId id="2147484390" r:id="rId57"/>
    <p:sldLayoutId id="2147484391" r:id="rId58"/>
    <p:sldLayoutId id="2147484392" r:id="rId59"/>
    <p:sldLayoutId id="2147484393" r:id="rId60"/>
    <p:sldLayoutId id="2147484394" r:id="rId61"/>
    <p:sldLayoutId id="2147484395" r:id="rId62"/>
    <p:sldLayoutId id="2147484396" r:id="rId63"/>
    <p:sldLayoutId id="2147484397" r:id="rId64"/>
    <p:sldLayoutId id="2147484398" r:id="rId65"/>
    <p:sldLayoutId id="2147484399" r:id="rId66"/>
    <p:sldLayoutId id="2147484400" r:id="rId67"/>
    <p:sldLayoutId id="2147484401" r:id="rId68"/>
    <p:sldLayoutId id="2147484402" r:id="rId69"/>
    <p:sldLayoutId id="2147484403" r:id="rId70"/>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p:titleStyle>
    <p:bodyStyle>
      <a:lvl1pPr marL="342900" indent="-342900" algn="l" defTabSz="457200" rtl="0" eaLnBrk="1" latinLnBrk="0" hangingPunct="1">
        <a:lnSpc>
          <a:spcPct val="110000"/>
        </a:lnSpc>
        <a:spcBef>
          <a:spcPct val="20000"/>
        </a:spcBef>
        <a:buFont typeface="Arial"/>
        <a:buChar char="•"/>
        <a:defRPr sz="3200" kern="1200">
          <a:solidFill>
            <a:srgbClr val="595959"/>
          </a:solidFill>
          <a:latin typeface="Georgia"/>
          <a:ea typeface="+mn-ea"/>
          <a:cs typeface="Georgia"/>
        </a:defRPr>
      </a:lvl1pPr>
      <a:lvl2pPr marL="742950" indent="-285750" algn="l" defTabSz="457200" rtl="0" eaLnBrk="1" latinLnBrk="0" hangingPunct="1">
        <a:lnSpc>
          <a:spcPct val="110000"/>
        </a:lnSpc>
        <a:spcBef>
          <a:spcPct val="20000"/>
        </a:spcBef>
        <a:buFont typeface="Arial"/>
        <a:buChar char="–"/>
        <a:defRPr sz="2800" kern="1200">
          <a:solidFill>
            <a:srgbClr val="595959"/>
          </a:solidFill>
          <a:latin typeface="Georgia"/>
          <a:ea typeface="+mn-ea"/>
          <a:cs typeface="Georgia"/>
        </a:defRPr>
      </a:lvl2pPr>
      <a:lvl3pPr marL="1143000" indent="-228600" algn="l" defTabSz="457200" rtl="0" eaLnBrk="1" latinLnBrk="0" hangingPunct="1">
        <a:lnSpc>
          <a:spcPct val="110000"/>
        </a:lnSpc>
        <a:spcBef>
          <a:spcPct val="20000"/>
        </a:spcBef>
        <a:buFont typeface="Arial"/>
        <a:buChar char="•"/>
        <a:defRPr sz="2400" kern="1200">
          <a:solidFill>
            <a:srgbClr val="595959"/>
          </a:solidFill>
          <a:latin typeface="Georgia"/>
          <a:ea typeface="+mn-ea"/>
          <a:cs typeface="Georgia"/>
        </a:defRPr>
      </a:lvl3pPr>
      <a:lvl4pPr marL="1600200" indent="-228600" algn="l" defTabSz="457200" rtl="0" eaLnBrk="1" latinLnBrk="0" hangingPunct="1">
        <a:lnSpc>
          <a:spcPct val="110000"/>
        </a:lnSpc>
        <a:spcBef>
          <a:spcPct val="20000"/>
        </a:spcBef>
        <a:buFont typeface="Arial"/>
        <a:buChar char="–"/>
        <a:defRPr sz="2000" kern="1200">
          <a:solidFill>
            <a:srgbClr val="595959"/>
          </a:solidFill>
          <a:latin typeface="Georgia"/>
          <a:ea typeface="+mn-ea"/>
          <a:cs typeface="Georgia"/>
        </a:defRPr>
      </a:lvl4pPr>
      <a:lvl5pPr marL="2057400" indent="-228600" algn="l" defTabSz="457200" rtl="0" eaLnBrk="1" latinLnBrk="0" hangingPunct="1">
        <a:lnSpc>
          <a:spcPct val="110000"/>
        </a:lnSpc>
        <a:spcBef>
          <a:spcPct val="20000"/>
        </a:spcBef>
        <a:buFont typeface="Arial"/>
        <a:buChar char="»"/>
        <a:defRPr sz="2000" kern="1200">
          <a:solidFill>
            <a:srgbClr val="595959"/>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mailto:Lucy.Webb@hlscoventry.or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mailto:kirsty.wootton@icecreates.com" TargetMode="External"/><Relationship Id="rId5" Type="http://schemas.openxmlformats.org/officeDocument/2006/relationships/image" Target="../media/image37.png"/><Relationship Id="rId4" Type="http://schemas.openxmlformats.org/officeDocument/2006/relationships/image" Target="../media/image3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8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68.xml"/><Relationship Id="rId5" Type="http://schemas.openxmlformats.org/officeDocument/2006/relationships/hyperlink" Target="mailto:Lucy.Webb@hlscoventry.org" TargetMode="External"/><Relationship Id="rId4" Type="http://schemas.openxmlformats.org/officeDocument/2006/relationships/hyperlink" Target="mailto:kirsty.wootton@icecreates.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85.xml"/><Relationship Id="rId5" Type="http://schemas.openxmlformats.org/officeDocument/2006/relationships/image" Target="../media/image44.jpeg"/><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8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76159"/>
          </a:xfrm>
          <a:prstGeom prst="rect">
            <a:avLst/>
          </a:prstGeom>
          <a:solidFill>
            <a:srgbClr val="F4C51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57637" y="2779526"/>
            <a:ext cx="8399633" cy="3640666"/>
          </a:xfrm>
          <a:effectLst/>
        </p:spPr>
        <p:txBody>
          <a:bodyPr>
            <a:noAutofit/>
          </a:bodyPr>
          <a:lstStyle/>
          <a:p>
            <a:pPr algn="r">
              <a:lnSpc>
                <a:spcPct val="80000"/>
              </a:lnSpc>
            </a:pPr>
            <a:r>
              <a:rPr lang="en-GB" sz="4400" dirty="0">
                <a:solidFill>
                  <a:schemeClr val="tx1">
                    <a:lumMod val="65000"/>
                    <a:lumOff val="35000"/>
                  </a:schemeClr>
                </a:solidFill>
                <a:latin typeface="Georgia"/>
              </a:rPr>
              <a:t>National Campaigns - do they change behaviour?  </a:t>
            </a:r>
          </a:p>
        </p:txBody>
      </p:sp>
      <p:sp>
        <p:nvSpPr>
          <p:cNvPr id="3" name="Subtitle 2"/>
          <p:cNvSpPr>
            <a:spLocks noGrp="1"/>
          </p:cNvSpPr>
          <p:nvPr>
            <p:ph type="subTitle" idx="1"/>
          </p:nvPr>
        </p:nvSpPr>
        <p:spPr>
          <a:xfrm>
            <a:off x="6804248" y="5261388"/>
            <a:ext cx="7983803" cy="542475"/>
          </a:xfrm>
        </p:spPr>
        <p:txBody>
          <a:bodyPr>
            <a:normAutofit/>
          </a:bodyPr>
          <a:lstStyle/>
          <a:p>
            <a:pPr algn="l"/>
            <a:r>
              <a:rPr lang="en-GB" dirty="0">
                <a:solidFill>
                  <a:schemeClr val="bg1"/>
                </a:solidFill>
                <a:latin typeface="Georgia" panose="02040502050405020303" pitchFamily="18" charset="0"/>
              </a:rPr>
              <a:t>16</a:t>
            </a:r>
            <a:r>
              <a:rPr lang="en-GB" baseline="30000" dirty="0">
                <a:solidFill>
                  <a:schemeClr val="bg1"/>
                </a:solidFill>
                <a:latin typeface="Georgia" panose="02040502050405020303" pitchFamily="18" charset="0"/>
              </a:rPr>
              <a:t>th</a:t>
            </a:r>
            <a:r>
              <a:rPr lang="en-GB" dirty="0">
                <a:solidFill>
                  <a:schemeClr val="bg1"/>
                </a:solidFill>
                <a:latin typeface="Georgia" panose="02040502050405020303" pitchFamily="18" charset="0"/>
              </a:rPr>
              <a:t> November 2020</a:t>
            </a:r>
            <a:endParaRPr lang="en-GB" sz="1400" dirty="0">
              <a:solidFill>
                <a:schemeClr val="bg1"/>
              </a:solidFill>
              <a:latin typeface="Georgia" panose="02040502050405020303" pitchFamily="18" charset="0"/>
            </a:endParaRPr>
          </a:p>
        </p:txBody>
      </p:sp>
      <p:pic>
        <p:nvPicPr>
          <p:cNvPr id="7" name="Picture 6" descr="ICE LOGO HR-0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97760" y="5481938"/>
            <a:ext cx="972106" cy="938254"/>
          </a:xfrm>
          <a:prstGeom prst="rect">
            <a:avLst/>
          </a:prstGeom>
        </p:spPr>
      </p:pic>
      <p:sp>
        <p:nvSpPr>
          <p:cNvPr id="16" name="Subtitle 2"/>
          <p:cNvSpPr txBox="1">
            <a:spLocks/>
          </p:cNvSpPr>
          <p:nvPr/>
        </p:nvSpPr>
        <p:spPr>
          <a:xfrm>
            <a:off x="1057369" y="6139836"/>
            <a:ext cx="6521858" cy="25569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lnSpc>
                <a:spcPct val="80000"/>
              </a:lnSpc>
            </a:pPr>
            <a:r>
              <a:rPr lang="en-GB" sz="1400" i="1" dirty="0">
                <a:solidFill>
                  <a:srgbClr val="595959"/>
                </a:solidFill>
              </a:rPr>
              <a:t>Prepared for you by team</a:t>
            </a:r>
            <a:endParaRPr lang="en-GB" sz="1400" dirty="0">
              <a:solidFill>
                <a:schemeClr val="bg1"/>
              </a:solidFill>
            </a:endParaRPr>
          </a:p>
        </p:txBody>
      </p:sp>
      <p:pic>
        <p:nvPicPr>
          <p:cNvPr id="9"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8398" y="478217"/>
            <a:ext cx="3979333" cy="302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03FA41AA-5FC0-B246-B154-328DF1B4B1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2385" y="774418"/>
            <a:ext cx="3223725" cy="2431933"/>
          </a:xfrm>
          <a:prstGeom prst="rect">
            <a:avLst/>
          </a:prstGeom>
        </p:spPr>
      </p:pic>
      <p:sp>
        <p:nvSpPr>
          <p:cNvPr id="4" name="Rectangle 3">
            <a:extLst>
              <a:ext uri="{FF2B5EF4-FFF2-40B4-BE49-F238E27FC236}">
                <a16:creationId xmlns:a16="http://schemas.microsoft.com/office/drawing/2014/main" id="{99B98412-F7A3-7745-A4AE-19A8978D55BB}"/>
              </a:ext>
            </a:extLst>
          </p:cNvPr>
          <p:cNvSpPr/>
          <p:nvPr/>
        </p:nvSpPr>
        <p:spPr>
          <a:xfrm>
            <a:off x="116398" y="5272316"/>
            <a:ext cx="4572000" cy="1569660"/>
          </a:xfrm>
          <a:prstGeom prst="rect">
            <a:avLst/>
          </a:prstGeom>
        </p:spPr>
        <p:txBody>
          <a:bodyPr>
            <a:spAutoFit/>
          </a:bodyPr>
          <a:lstStyle/>
          <a:p>
            <a:r>
              <a:rPr lang="en-US" sz="1600" i="1" dirty="0">
                <a:solidFill>
                  <a:schemeClr val="tx1">
                    <a:lumMod val="65000"/>
                    <a:lumOff val="35000"/>
                  </a:schemeClr>
                </a:solidFill>
                <a:latin typeface="Georgia" panose="02040502050405020303" pitchFamily="18" charset="0"/>
              </a:rPr>
              <a:t>Presented by </a:t>
            </a:r>
          </a:p>
          <a:p>
            <a:r>
              <a:rPr lang="en-US" sz="1600" i="1" dirty="0">
                <a:solidFill>
                  <a:schemeClr val="tx1">
                    <a:lumMod val="65000"/>
                    <a:lumOff val="35000"/>
                  </a:schemeClr>
                </a:solidFill>
                <a:latin typeface="Georgia" panose="02040502050405020303" pitchFamily="18" charset="0"/>
              </a:rPr>
              <a:t>Kirsty Wootton – Behavioural Marketer </a:t>
            </a:r>
          </a:p>
          <a:p>
            <a:r>
              <a:rPr lang="en-US" sz="1600" i="1" dirty="0">
                <a:solidFill>
                  <a:schemeClr val="tx1">
                    <a:lumMod val="65000"/>
                    <a:lumOff val="35000"/>
                  </a:schemeClr>
                </a:solidFill>
                <a:latin typeface="Georgia" panose="02040502050405020303" pitchFamily="18" charset="0"/>
                <a:hlinkClick r:id="rId6">
                  <a:extLst>
                    <a:ext uri="{A12FA001-AC4F-418D-AE19-62706E023703}">
                      <ahyp:hlinkClr xmlns:ahyp="http://schemas.microsoft.com/office/drawing/2018/hyperlinkcolor" val="tx"/>
                    </a:ext>
                  </a:extLst>
                </a:hlinkClick>
              </a:rPr>
              <a:t>kirsty.wootton@icecreates.com</a:t>
            </a:r>
            <a:r>
              <a:rPr lang="en-US" sz="1600" i="1" dirty="0">
                <a:solidFill>
                  <a:schemeClr val="tx1">
                    <a:lumMod val="65000"/>
                    <a:lumOff val="35000"/>
                  </a:schemeClr>
                </a:solidFill>
                <a:latin typeface="Georgia" panose="02040502050405020303" pitchFamily="18" charset="0"/>
              </a:rPr>
              <a:t> </a:t>
            </a:r>
          </a:p>
          <a:p>
            <a:r>
              <a:rPr lang="en-US" sz="1600" i="1" dirty="0">
                <a:solidFill>
                  <a:schemeClr val="tx1">
                    <a:lumMod val="65000"/>
                    <a:lumOff val="35000"/>
                  </a:schemeClr>
                </a:solidFill>
                <a:latin typeface="Georgia" panose="02040502050405020303" pitchFamily="18" charset="0"/>
              </a:rPr>
              <a:t> </a:t>
            </a:r>
          </a:p>
          <a:p>
            <a:r>
              <a:rPr lang="en-US" sz="1600" i="1" dirty="0">
                <a:solidFill>
                  <a:schemeClr val="tx1">
                    <a:lumMod val="65000"/>
                    <a:lumOff val="35000"/>
                  </a:schemeClr>
                </a:solidFill>
                <a:latin typeface="Georgia" panose="02040502050405020303" pitchFamily="18" charset="0"/>
              </a:rPr>
              <a:t>Lucy Webb – Health Coach &amp; Nutritionist </a:t>
            </a:r>
            <a:r>
              <a:rPr lang="en-US" sz="1600" i="1" dirty="0">
                <a:solidFill>
                  <a:schemeClr val="tx1">
                    <a:lumMod val="65000"/>
                    <a:lumOff val="35000"/>
                  </a:schemeClr>
                </a:solidFill>
                <a:latin typeface="Georgia" panose="02040502050405020303" pitchFamily="18" charset="0"/>
                <a:hlinkClick r:id="rId7">
                  <a:extLst>
                    <a:ext uri="{A12FA001-AC4F-418D-AE19-62706E023703}">
                      <ahyp:hlinkClr xmlns:ahyp="http://schemas.microsoft.com/office/drawing/2018/hyperlinkcolor" val="tx"/>
                    </a:ext>
                  </a:extLst>
                </a:hlinkClick>
              </a:rPr>
              <a:t>Lucy.Webb@hlscoventry.org</a:t>
            </a:r>
            <a:r>
              <a:rPr lang="en-US" sz="1600" i="1" dirty="0">
                <a:solidFill>
                  <a:schemeClr val="tx1">
                    <a:lumMod val="65000"/>
                    <a:lumOff val="35000"/>
                  </a:schemeClr>
                </a:solidFill>
                <a:latin typeface="Georgia" panose="02040502050405020303" pitchFamily="18" charset="0"/>
              </a:rPr>
              <a:t> </a:t>
            </a:r>
          </a:p>
        </p:txBody>
      </p:sp>
    </p:spTree>
    <p:extLst>
      <p:ext uri="{BB962C8B-B14F-4D97-AF65-F5344CB8AC3E}">
        <p14:creationId xmlns:p14="http://schemas.microsoft.com/office/powerpoint/2010/main" val="178931545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07-F5C1-D147-81D5-01C2CAFE00F9}"/>
              </a:ext>
            </a:extLst>
          </p:cNvPr>
          <p:cNvSpPr>
            <a:spLocks noGrp="1"/>
          </p:cNvSpPr>
          <p:nvPr>
            <p:ph type="title"/>
          </p:nvPr>
        </p:nvSpPr>
        <p:spPr/>
        <p:txBody>
          <a:bodyPr/>
          <a:lstStyle/>
          <a:p>
            <a:pPr fontAlgn="auto">
              <a:spcAft>
                <a:spcPts val="0"/>
              </a:spcAft>
            </a:pPr>
            <a:r>
              <a:rPr lang="en-US" dirty="0"/>
              <a:t>HLS Coventry – January </a:t>
            </a:r>
          </a:p>
        </p:txBody>
      </p:sp>
      <p:sp>
        <p:nvSpPr>
          <p:cNvPr id="4" name="Rectangle 3">
            <a:extLst>
              <a:ext uri="{FF2B5EF4-FFF2-40B4-BE49-F238E27FC236}">
                <a16:creationId xmlns:a16="http://schemas.microsoft.com/office/drawing/2014/main" id="{8756858F-38AC-1C40-B6D6-14D7DC561010}"/>
              </a:ext>
            </a:extLst>
          </p:cNvPr>
          <p:cNvSpPr/>
          <p:nvPr/>
        </p:nvSpPr>
        <p:spPr>
          <a:xfrm>
            <a:off x="2987824" y="6525344"/>
            <a:ext cx="5354336" cy="261610"/>
          </a:xfrm>
          <a:prstGeom prst="rect">
            <a:avLst/>
          </a:prstGeom>
        </p:spPr>
        <p:txBody>
          <a:bodyPr wrap="square">
            <a:spAutoFit/>
          </a:bodyPr>
          <a:lstStyle/>
          <a:p>
            <a:pPr algn="r"/>
            <a:r>
              <a:rPr lang="en-US" sz="1100" dirty="0"/>
              <a:t>HLS Coventry Service data, Jan 2020 starters in service &amp; Jan v rest of the year </a:t>
            </a:r>
          </a:p>
        </p:txBody>
      </p:sp>
      <p:sp>
        <p:nvSpPr>
          <p:cNvPr id="6" name="Content Placeholder 2">
            <a:extLst>
              <a:ext uri="{FF2B5EF4-FFF2-40B4-BE49-F238E27FC236}">
                <a16:creationId xmlns:a16="http://schemas.microsoft.com/office/drawing/2014/main" id="{5BA1747A-0FD8-D346-B0AA-374B02CA147A}"/>
              </a:ext>
            </a:extLst>
          </p:cNvPr>
          <p:cNvSpPr>
            <a:spLocks noGrp="1"/>
          </p:cNvSpPr>
          <p:nvPr>
            <p:ph idx="1"/>
          </p:nvPr>
        </p:nvSpPr>
        <p:spPr>
          <a:xfrm>
            <a:off x="457200" y="1600200"/>
            <a:ext cx="8507288" cy="4525963"/>
          </a:xfrm>
        </p:spPr>
        <p:txBody>
          <a:bodyPr>
            <a:normAutofit fontScale="70000" lnSpcReduction="20000"/>
          </a:bodyPr>
          <a:lstStyle/>
          <a:p>
            <a:pPr marL="0" indent="0">
              <a:buNone/>
            </a:pPr>
            <a:r>
              <a:rPr lang="en-GB" sz="5700" b="1" dirty="0">
                <a:solidFill>
                  <a:srgbClr val="FFC000"/>
                </a:solidFill>
              </a:rPr>
              <a:t>3x</a:t>
            </a:r>
            <a:r>
              <a:rPr lang="en-GB" sz="4600" dirty="0"/>
              <a:t> </a:t>
            </a:r>
            <a:r>
              <a:rPr lang="en-GB" sz="3500" dirty="0"/>
              <a:t>as many people start an </a:t>
            </a:r>
            <a:r>
              <a:rPr lang="en-GB" sz="3500" i="1" dirty="0"/>
              <a:t>alcohol journey in January </a:t>
            </a:r>
            <a:r>
              <a:rPr lang="en-GB" sz="3500" dirty="0"/>
              <a:t>compared to any other month in the year.</a:t>
            </a:r>
          </a:p>
          <a:p>
            <a:endParaRPr lang="en-GB" sz="3500" dirty="0"/>
          </a:p>
          <a:p>
            <a:pPr marL="0" indent="0">
              <a:buNone/>
            </a:pPr>
            <a:r>
              <a:rPr lang="en-GB" sz="5700" b="1" dirty="0">
                <a:solidFill>
                  <a:srgbClr val="22A6B3"/>
                </a:solidFill>
              </a:rPr>
              <a:t>40% </a:t>
            </a:r>
            <a:r>
              <a:rPr lang="en-GB" sz="3500" dirty="0"/>
              <a:t>more people start a </a:t>
            </a:r>
            <a:r>
              <a:rPr lang="en-GB" sz="3500" i="1" dirty="0"/>
              <a:t>weight journey in January</a:t>
            </a:r>
            <a:r>
              <a:rPr lang="en-GB" sz="3500" dirty="0"/>
              <a:t> compared to any other month in the year.</a:t>
            </a:r>
          </a:p>
          <a:p>
            <a:endParaRPr lang="en-GB" sz="3500" dirty="0"/>
          </a:p>
          <a:p>
            <a:pPr marL="0" indent="0">
              <a:buNone/>
            </a:pPr>
            <a:r>
              <a:rPr lang="en-GB" sz="5700" b="1" dirty="0">
                <a:solidFill>
                  <a:srgbClr val="FFC000"/>
                </a:solidFill>
              </a:rPr>
              <a:t>25% </a:t>
            </a:r>
            <a:r>
              <a:rPr lang="en-GB" sz="3500" dirty="0"/>
              <a:t>more people start a </a:t>
            </a:r>
            <a:r>
              <a:rPr lang="en-GB" sz="3500" i="1" dirty="0"/>
              <a:t>smoking journey in January </a:t>
            </a:r>
            <a:r>
              <a:rPr lang="en-GB" sz="3500" dirty="0"/>
              <a:t>than any other month in the year (including October!). </a:t>
            </a:r>
          </a:p>
          <a:p>
            <a:pPr marL="0" indent="0">
              <a:buNone/>
            </a:pPr>
            <a:endParaRPr lang="en-GB" dirty="0"/>
          </a:p>
        </p:txBody>
      </p:sp>
    </p:spTree>
    <p:extLst>
      <p:ext uri="{BB962C8B-B14F-4D97-AF65-F5344CB8AC3E}">
        <p14:creationId xmlns:p14="http://schemas.microsoft.com/office/powerpoint/2010/main" val="2865586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07-F5C1-D147-81D5-01C2CAFE00F9}"/>
              </a:ext>
            </a:extLst>
          </p:cNvPr>
          <p:cNvSpPr>
            <a:spLocks noGrp="1"/>
          </p:cNvSpPr>
          <p:nvPr>
            <p:ph type="title"/>
          </p:nvPr>
        </p:nvSpPr>
        <p:spPr/>
        <p:txBody>
          <a:bodyPr/>
          <a:lstStyle/>
          <a:p>
            <a:r>
              <a:rPr lang="en-US" dirty="0"/>
              <a:t>Dry January </a:t>
            </a:r>
          </a:p>
        </p:txBody>
      </p:sp>
      <p:sp>
        <p:nvSpPr>
          <p:cNvPr id="3" name="Content Placeholder 2">
            <a:extLst>
              <a:ext uri="{FF2B5EF4-FFF2-40B4-BE49-F238E27FC236}">
                <a16:creationId xmlns:a16="http://schemas.microsoft.com/office/drawing/2014/main" id="{F508BBF0-CC59-4E48-8637-0A30273EB66F}"/>
              </a:ext>
            </a:extLst>
          </p:cNvPr>
          <p:cNvSpPr>
            <a:spLocks noGrp="1"/>
          </p:cNvSpPr>
          <p:nvPr>
            <p:ph idx="1"/>
          </p:nvPr>
        </p:nvSpPr>
        <p:spPr>
          <a:xfrm>
            <a:off x="457200" y="1417638"/>
            <a:ext cx="8435280" cy="4857403"/>
          </a:xfrm>
        </p:spPr>
        <p:txBody>
          <a:bodyPr>
            <a:normAutofit/>
          </a:bodyPr>
          <a:lstStyle/>
          <a:p>
            <a:pPr marL="0" indent="0">
              <a:buNone/>
            </a:pPr>
            <a:r>
              <a:rPr lang="en-GB" sz="2400" dirty="0"/>
              <a:t>It’s estimated that </a:t>
            </a:r>
            <a:r>
              <a:rPr lang="en-GB" sz="4800" b="1" dirty="0">
                <a:solidFill>
                  <a:srgbClr val="22A6B3"/>
                </a:solidFill>
              </a:rPr>
              <a:t>4 million </a:t>
            </a:r>
            <a:r>
              <a:rPr lang="en-GB" sz="2400" dirty="0"/>
              <a:t>people take part in dry January </a:t>
            </a:r>
          </a:p>
          <a:p>
            <a:pPr marL="0" indent="0">
              <a:buNone/>
            </a:pPr>
            <a:endParaRPr lang="en-GB" sz="2400" dirty="0"/>
          </a:p>
          <a:p>
            <a:pPr marL="0" indent="0">
              <a:buNone/>
            </a:pPr>
            <a:r>
              <a:rPr lang="en-GB" sz="2400" dirty="0"/>
              <a:t>Reasons for taking part in Dry January: </a:t>
            </a:r>
          </a:p>
          <a:p>
            <a:pPr marL="0" indent="0">
              <a:buNone/>
            </a:pPr>
            <a:r>
              <a:rPr lang="en-GB" sz="2400" b="1" i="1" dirty="0">
                <a:solidFill>
                  <a:srgbClr val="FFC000"/>
                </a:solidFill>
              </a:rPr>
              <a:t>To have a break from alcohol</a:t>
            </a:r>
          </a:p>
          <a:p>
            <a:pPr marL="0" indent="0">
              <a:buNone/>
            </a:pPr>
            <a:r>
              <a:rPr lang="en-GB" sz="2400" b="1" i="1" dirty="0">
                <a:solidFill>
                  <a:srgbClr val="FFC000"/>
                </a:solidFill>
              </a:rPr>
              <a:t>To improve health, &amp;</a:t>
            </a:r>
          </a:p>
          <a:p>
            <a:pPr marL="0" indent="0">
              <a:buNone/>
            </a:pPr>
            <a:r>
              <a:rPr lang="en-GB" sz="2400" b="1" i="1" dirty="0">
                <a:solidFill>
                  <a:srgbClr val="FFC000"/>
                </a:solidFill>
              </a:rPr>
              <a:t>To prove something to themselves. </a:t>
            </a:r>
          </a:p>
          <a:p>
            <a:pPr marL="0" indent="0">
              <a:buNone/>
            </a:pPr>
            <a:endParaRPr lang="en-GB" sz="2400" b="1" i="1" dirty="0">
              <a:solidFill>
                <a:srgbClr val="FFC000"/>
              </a:solidFill>
            </a:endParaRPr>
          </a:p>
        </p:txBody>
      </p:sp>
      <p:sp>
        <p:nvSpPr>
          <p:cNvPr id="4" name="Rectangle 3">
            <a:extLst>
              <a:ext uri="{FF2B5EF4-FFF2-40B4-BE49-F238E27FC236}">
                <a16:creationId xmlns:a16="http://schemas.microsoft.com/office/drawing/2014/main" id="{8756858F-38AC-1C40-B6D6-14D7DC561010}"/>
              </a:ext>
            </a:extLst>
          </p:cNvPr>
          <p:cNvSpPr/>
          <p:nvPr/>
        </p:nvSpPr>
        <p:spPr>
          <a:xfrm>
            <a:off x="3635896" y="6583362"/>
            <a:ext cx="4806124" cy="261610"/>
          </a:xfrm>
          <a:prstGeom prst="rect">
            <a:avLst/>
          </a:prstGeom>
        </p:spPr>
        <p:txBody>
          <a:bodyPr wrap="none">
            <a:spAutoFit/>
          </a:bodyPr>
          <a:lstStyle/>
          <a:p>
            <a:r>
              <a:rPr lang="en-GB" sz="1100" dirty="0"/>
              <a:t>Data taken from Evaluation by Richard de Visser PhD of Dry January 2019</a:t>
            </a:r>
            <a:endParaRPr lang="en-US" sz="1100" dirty="0"/>
          </a:p>
        </p:txBody>
      </p:sp>
    </p:spTree>
    <p:extLst>
      <p:ext uri="{BB962C8B-B14F-4D97-AF65-F5344CB8AC3E}">
        <p14:creationId xmlns:p14="http://schemas.microsoft.com/office/powerpoint/2010/main" val="2527485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07-F5C1-D147-81D5-01C2CAFE00F9}"/>
              </a:ext>
            </a:extLst>
          </p:cNvPr>
          <p:cNvSpPr>
            <a:spLocks noGrp="1"/>
          </p:cNvSpPr>
          <p:nvPr>
            <p:ph type="title"/>
          </p:nvPr>
        </p:nvSpPr>
        <p:spPr/>
        <p:txBody>
          <a:bodyPr/>
          <a:lstStyle/>
          <a:p>
            <a:r>
              <a:rPr lang="en-US" dirty="0"/>
              <a:t>Dry January</a:t>
            </a:r>
          </a:p>
        </p:txBody>
      </p:sp>
      <p:sp>
        <p:nvSpPr>
          <p:cNvPr id="3" name="Content Placeholder 2">
            <a:extLst>
              <a:ext uri="{FF2B5EF4-FFF2-40B4-BE49-F238E27FC236}">
                <a16:creationId xmlns:a16="http://schemas.microsoft.com/office/drawing/2014/main" id="{F508BBF0-CC59-4E48-8637-0A30273EB66F}"/>
              </a:ext>
            </a:extLst>
          </p:cNvPr>
          <p:cNvSpPr>
            <a:spLocks noGrp="1"/>
          </p:cNvSpPr>
          <p:nvPr>
            <p:ph idx="1"/>
          </p:nvPr>
        </p:nvSpPr>
        <p:spPr>
          <a:xfrm>
            <a:off x="457200" y="1268760"/>
            <a:ext cx="8229600" cy="4857403"/>
          </a:xfrm>
        </p:spPr>
        <p:txBody>
          <a:bodyPr>
            <a:normAutofit/>
          </a:bodyPr>
          <a:lstStyle/>
          <a:p>
            <a:pPr marL="0" indent="0">
              <a:buNone/>
            </a:pPr>
            <a:r>
              <a:rPr lang="en-GB" sz="2000" dirty="0">
                <a:solidFill>
                  <a:srgbClr val="52B5C5"/>
                </a:solidFill>
              </a:rPr>
              <a:t>During Dry January: </a:t>
            </a:r>
            <a:endParaRPr lang="en-GB" sz="2000" b="1" i="1" dirty="0">
              <a:solidFill>
                <a:srgbClr val="52B5C5"/>
              </a:solidFill>
            </a:endParaRPr>
          </a:p>
          <a:p>
            <a:pPr marL="0" indent="0">
              <a:buNone/>
            </a:pPr>
            <a:r>
              <a:rPr lang="en-US" sz="2000" b="1" dirty="0">
                <a:solidFill>
                  <a:srgbClr val="F7BA33"/>
                </a:solidFill>
              </a:rPr>
              <a:t>58% </a:t>
            </a:r>
            <a:r>
              <a:rPr lang="en-US" sz="2000" dirty="0"/>
              <a:t>of participants reported a loss in weight </a:t>
            </a:r>
          </a:p>
          <a:p>
            <a:pPr marL="0" indent="0">
              <a:buNone/>
            </a:pPr>
            <a:r>
              <a:rPr lang="en-US" sz="2000" b="1" dirty="0">
                <a:solidFill>
                  <a:srgbClr val="F7BA33"/>
                </a:solidFill>
              </a:rPr>
              <a:t>71% </a:t>
            </a:r>
            <a:r>
              <a:rPr lang="en-US" sz="2000" dirty="0"/>
              <a:t>said that they had better sleep </a:t>
            </a:r>
          </a:p>
          <a:p>
            <a:pPr marL="0" indent="0">
              <a:buNone/>
            </a:pPr>
            <a:r>
              <a:rPr lang="en-GB" sz="2000" b="1" i="1" dirty="0">
                <a:solidFill>
                  <a:srgbClr val="FFC000"/>
                </a:solidFill>
              </a:rPr>
              <a:t>86% </a:t>
            </a:r>
            <a:r>
              <a:rPr lang="en-GB" sz="2000" dirty="0"/>
              <a:t>of participants save money during Dry Jan</a:t>
            </a:r>
          </a:p>
          <a:p>
            <a:pPr marL="0" indent="0">
              <a:buNone/>
            </a:pPr>
            <a:endParaRPr lang="en-US" sz="2000" b="1" i="1" dirty="0"/>
          </a:p>
          <a:p>
            <a:pPr marL="0" indent="0">
              <a:buNone/>
            </a:pPr>
            <a:endParaRPr lang="en-US" sz="2000" dirty="0"/>
          </a:p>
          <a:p>
            <a:pPr marL="0" indent="0">
              <a:buNone/>
            </a:pPr>
            <a:endParaRPr lang="en-US" sz="2000" dirty="0"/>
          </a:p>
          <a:p>
            <a:pPr marL="0" indent="0">
              <a:buNone/>
            </a:pPr>
            <a:r>
              <a:rPr lang="en-GB" sz="2000" dirty="0">
                <a:solidFill>
                  <a:srgbClr val="52B5C5"/>
                </a:solidFill>
              </a:rPr>
              <a:t>Benefits of reducing alcohol consumption </a:t>
            </a:r>
            <a:endParaRPr lang="en-US" sz="2000" dirty="0">
              <a:solidFill>
                <a:srgbClr val="52B5C5"/>
              </a:solidFill>
            </a:endParaRPr>
          </a:p>
          <a:p>
            <a:r>
              <a:rPr lang="en-US" sz="2000" dirty="0"/>
              <a:t>Improved energy levels</a:t>
            </a:r>
          </a:p>
          <a:p>
            <a:r>
              <a:rPr lang="en-US" sz="2000" dirty="0"/>
              <a:t>Skin will start to look better </a:t>
            </a:r>
          </a:p>
          <a:p>
            <a:r>
              <a:rPr lang="en-US" sz="2000" dirty="0"/>
              <a:t>Mental health will improve </a:t>
            </a:r>
          </a:p>
          <a:p>
            <a:r>
              <a:rPr lang="en-US" sz="2000" dirty="0"/>
              <a:t>Strong immune system </a:t>
            </a:r>
          </a:p>
          <a:p>
            <a:pPr marL="0" indent="0">
              <a:buNone/>
            </a:pPr>
            <a:endParaRPr lang="en-US" sz="2000" dirty="0"/>
          </a:p>
        </p:txBody>
      </p:sp>
      <p:sp>
        <p:nvSpPr>
          <p:cNvPr id="4" name="Rectangle 3">
            <a:extLst>
              <a:ext uri="{FF2B5EF4-FFF2-40B4-BE49-F238E27FC236}">
                <a16:creationId xmlns:a16="http://schemas.microsoft.com/office/drawing/2014/main" id="{8756858F-38AC-1C40-B6D6-14D7DC561010}"/>
              </a:ext>
            </a:extLst>
          </p:cNvPr>
          <p:cNvSpPr/>
          <p:nvPr/>
        </p:nvSpPr>
        <p:spPr>
          <a:xfrm>
            <a:off x="3635896" y="6583362"/>
            <a:ext cx="4806124" cy="261610"/>
          </a:xfrm>
          <a:prstGeom prst="rect">
            <a:avLst/>
          </a:prstGeom>
        </p:spPr>
        <p:txBody>
          <a:bodyPr wrap="none">
            <a:spAutoFit/>
          </a:bodyPr>
          <a:lstStyle/>
          <a:p>
            <a:r>
              <a:rPr lang="en-GB" sz="1100" dirty="0"/>
              <a:t>Data taken from Evaluation by Richard de Visser PhD of Dry January 2019</a:t>
            </a:r>
            <a:endParaRPr lang="en-US" sz="1100" dirty="0"/>
          </a:p>
        </p:txBody>
      </p:sp>
      <p:sp>
        <p:nvSpPr>
          <p:cNvPr id="5" name="Rectangle 4">
            <a:extLst>
              <a:ext uri="{FF2B5EF4-FFF2-40B4-BE49-F238E27FC236}">
                <a16:creationId xmlns:a16="http://schemas.microsoft.com/office/drawing/2014/main" id="{E091249A-B069-F546-B430-A580A50D5916}"/>
              </a:ext>
            </a:extLst>
          </p:cNvPr>
          <p:cNvSpPr/>
          <p:nvPr/>
        </p:nvSpPr>
        <p:spPr>
          <a:xfrm>
            <a:off x="-54260" y="3219970"/>
            <a:ext cx="9252520" cy="400110"/>
          </a:xfrm>
          <a:prstGeom prst="rect">
            <a:avLst/>
          </a:prstGeom>
          <a:solidFill>
            <a:srgbClr val="52B5C5"/>
          </a:solidFill>
        </p:spPr>
        <p:txBody>
          <a:bodyPr wrap="square">
            <a:spAutoFit/>
          </a:bodyPr>
          <a:lstStyle/>
          <a:p>
            <a:pPr marL="0" indent="0" algn="ctr">
              <a:buNone/>
            </a:pPr>
            <a:r>
              <a:rPr lang="en-US" sz="2000" b="1" i="1" dirty="0">
                <a:solidFill>
                  <a:schemeClr val="bg1"/>
                </a:solidFill>
                <a:latin typeface="Georgia" panose="02040502050405020303" pitchFamily="18" charset="0"/>
              </a:rPr>
              <a:t>64%</a:t>
            </a:r>
            <a:r>
              <a:rPr lang="en-US" i="1" dirty="0">
                <a:solidFill>
                  <a:srgbClr val="F7BA33"/>
                </a:solidFill>
                <a:latin typeface="Georgia" panose="02040502050405020303" pitchFamily="18" charset="0"/>
              </a:rPr>
              <a:t> </a:t>
            </a:r>
            <a:r>
              <a:rPr lang="en-US" sz="2000" dirty="0">
                <a:solidFill>
                  <a:srgbClr val="595959"/>
                </a:solidFill>
                <a:latin typeface="Georgia"/>
                <a:ea typeface="+mn-ea"/>
              </a:rPr>
              <a:t>of participants drank less alcohol even 6 months after it had finished </a:t>
            </a:r>
          </a:p>
        </p:txBody>
      </p:sp>
    </p:spTree>
    <p:extLst>
      <p:ext uri="{BB962C8B-B14F-4D97-AF65-F5344CB8AC3E}">
        <p14:creationId xmlns:p14="http://schemas.microsoft.com/office/powerpoint/2010/main" val="3005797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07-F5C1-D147-81D5-01C2CAFE00F9}"/>
              </a:ext>
            </a:extLst>
          </p:cNvPr>
          <p:cNvSpPr>
            <a:spLocks noGrp="1"/>
          </p:cNvSpPr>
          <p:nvPr>
            <p:ph type="title"/>
          </p:nvPr>
        </p:nvSpPr>
        <p:spPr/>
        <p:txBody>
          <a:bodyPr/>
          <a:lstStyle/>
          <a:p>
            <a:r>
              <a:rPr lang="en-US" dirty="0"/>
              <a:t>Veganuary – 2019 results </a:t>
            </a:r>
          </a:p>
        </p:txBody>
      </p:sp>
      <p:sp>
        <p:nvSpPr>
          <p:cNvPr id="3" name="Content Placeholder 2">
            <a:extLst>
              <a:ext uri="{FF2B5EF4-FFF2-40B4-BE49-F238E27FC236}">
                <a16:creationId xmlns:a16="http://schemas.microsoft.com/office/drawing/2014/main" id="{F508BBF0-CC59-4E48-8637-0A30273EB66F}"/>
              </a:ext>
            </a:extLst>
          </p:cNvPr>
          <p:cNvSpPr>
            <a:spLocks noGrp="1"/>
          </p:cNvSpPr>
          <p:nvPr>
            <p:ph idx="1"/>
          </p:nvPr>
        </p:nvSpPr>
        <p:spPr>
          <a:xfrm>
            <a:off x="457200" y="1600200"/>
            <a:ext cx="8507288" cy="4525963"/>
          </a:xfrm>
        </p:spPr>
        <p:txBody>
          <a:bodyPr>
            <a:normAutofit/>
          </a:bodyPr>
          <a:lstStyle/>
          <a:p>
            <a:r>
              <a:rPr lang="en-GB" sz="2400" b="1" dirty="0">
                <a:solidFill>
                  <a:srgbClr val="FFC000"/>
                </a:solidFill>
              </a:rPr>
              <a:t>Over quarter of a million </a:t>
            </a:r>
            <a:r>
              <a:rPr lang="en-GB" sz="2400" dirty="0"/>
              <a:t>people tried Veganuary </a:t>
            </a:r>
          </a:p>
          <a:p>
            <a:r>
              <a:rPr lang="en-GB" sz="2400" b="1" dirty="0">
                <a:solidFill>
                  <a:srgbClr val="22A6B3"/>
                </a:solidFill>
              </a:rPr>
              <a:t>Almost half (47%) will stay vegan! </a:t>
            </a:r>
          </a:p>
          <a:p>
            <a:r>
              <a:rPr lang="en-GB" sz="2400" b="1" dirty="0"/>
              <a:t>98%</a:t>
            </a:r>
            <a:r>
              <a:rPr lang="en-GB" sz="2400" dirty="0"/>
              <a:t> will recommend Veganuary to others</a:t>
            </a:r>
          </a:p>
          <a:p>
            <a:r>
              <a:rPr lang="en-GB" sz="2400" b="1" dirty="0">
                <a:solidFill>
                  <a:srgbClr val="FFC000"/>
                </a:solidFill>
              </a:rPr>
              <a:t>77%</a:t>
            </a:r>
            <a:r>
              <a:rPr lang="en-GB" sz="2400" b="1" dirty="0">
                <a:solidFill>
                  <a:srgbClr val="22A6B3"/>
                </a:solidFill>
              </a:rPr>
              <a:t> </a:t>
            </a:r>
            <a:r>
              <a:rPr lang="en-GB" sz="2400" dirty="0"/>
              <a:t>of those not planning to stay vegan said they are very likely to </a:t>
            </a:r>
            <a:r>
              <a:rPr lang="en-GB" sz="2400" b="1" dirty="0">
                <a:solidFill>
                  <a:srgbClr val="22A6B3"/>
                </a:solidFill>
              </a:rPr>
              <a:t>try vegan again</a:t>
            </a:r>
            <a:r>
              <a:rPr lang="en-GB" sz="2400" dirty="0"/>
              <a:t> in the future. </a:t>
            </a:r>
          </a:p>
          <a:p>
            <a:r>
              <a:rPr lang="en-GB" sz="2400" dirty="0"/>
              <a:t>Highest age group was 18-44 </a:t>
            </a:r>
          </a:p>
          <a:p>
            <a:r>
              <a:rPr lang="en-US" sz="2400" dirty="0"/>
              <a:t>Almost 30% were aged </a:t>
            </a:r>
            <a:r>
              <a:rPr lang="en-US" sz="2400" b="1" dirty="0"/>
              <a:t>25-34</a:t>
            </a:r>
          </a:p>
          <a:p>
            <a:r>
              <a:rPr lang="en-US" sz="2400" dirty="0"/>
              <a:t>Reasons for taking part: </a:t>
            </a:r>
            <a:r>
              <a:rPr lang="en-US" sz="2400" b="1" dirty="0">
                <a:solidFill>
                  <a:srgbClr val="FFC000"/>
                </a:solidFill>
              </a:rPr>
              <a:t>46% health</a:t>
            </a:r>
            <a:r>
              <a:rPr lang="en-US" sz="2400" dirty="0"/>
              <a:t>, 34% animals, 12% environment, 8% other</a:t>
            </a:r>
          </a:p>
        </p:txBody>
      </p:sp>
      <p:sp>
        <p:nvSpPr>
          <p:cNvPr id="4" name="Rectangle 3">
            <a:extLst>
              <a:ext uri="{FF2B5EF4-FFF2-40B4-BE49-F238E27FC236}">
                <a16:creationId xmlns:a16="http://schemas.microsoft.com/office/drawing/2014/main" id="{8756858F-38AC-1C40-B6D6-14D7DC561010}"/>
              </a:ext>
            </a:extLst>
          </p:cNvPr>
          <p:cNvSpPr/>
          <p:nvPr/>
        </p:nvSpPr>
        <p:spPr>
          <a:xfrm>
            <a:off x="4572000" y="6583362"/>
            <a:ext cx="3775393" cy="261610"/>
          </a:xfrm>
          <a:prstGeom prst="rect">
            <a:avLst/>
          </a:prstGeom>
        </p:spPr>
        <p:txBody>
          <a:bodyPr wrap="none">
            <a:spAutoFit/>
          </a:bodyPr>
          <a:lstStyle/>
          <a:p>
            <a:r>
              <a:rPr lang="en-GB" sz="1100" dirty="0"/>
              <a:t>https://</a:t>
            </a:r>
            <a:r>
              <a:rPr lang="en-GB" sz="1100" dirty="0" err="1"/>
              <a:t>veganuary.com</a:t>
            </a:r>
            <a:r>
              <a:rPr lang="en-GB" sz="1100" dirty="0"/>
              <a:t>/veganuary-2019-the-results-are-in/</a:t>
            </a:r>
            <a:endParaRPr lang="en-US" sz="1100" dirty="0"/>
          </a:p>
        </p:txBody>
      </p:sp>
    </p:spTree>
    <p:extLst>
      <p:ext uri="{BB962C8B-B14F-4D97-AF65-F5344CB8AC3E}">
        <p14:creationId xmlns:p14="http://schemas.microsoft.com/office/powerpoint/2010/main" val="2970526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07-F5C1-D147-81D5-01C2CAFE00F9}"/>
              </a:ext>
            </a:extLst>
          </p:cNvPr>
          <p:cNvSpPr>
            <a:spLocks noGrp="1"/>
          </p:cNvSpPr>
          <p:nvPr>
            <p:ph type="title"/>
          </p:nvPr>
        </p:nvSpPr>
        <p:spPr/>
        <p:txBody>
          <a:bodyPr/>
          <a:lstStyle/>
          <a:p>
            <a:r>
              <a:rPr lang="en-US" dirty="0"/>
              <a:t>Vegan Growth </a:t>
            </a:r>
          </a:p>
        </p:txBody>
      </p:sp>
      <p:sp>
        <p:nvSpPr>
          <p:cNvPr id="4" name="Rectangle 3">
            <a:extLst>
              <a:ext uri="{FF2B5EF4-FFF2-40B4-BE49-F238E27FC236}">
                <a16:creationId xmlns:a16="http://schemas.microsoft.com/office/drawing/2014/main" id="{8756858F-38AC-1C40-B6D6-14D7DC561010}"/>
              </a:ext>
            </a:extLst>
          </p:cNvPr>
          <p:cNvSpPr/>
          <p:nvPr/>
        </p:nvSpPr>
        <p:spPr>
          <a:xfrm>
            <a:off x="5292080" y="6525344"/>
            <a:ext cx="3050080" cy="261610"/>
          </a:xfrm>
          <a:prstGeom prst="rect">
            <a:avLst/>
          </a:prstGeom>
        </p:spPr>
        <p:txBody>
          <a:bodyPr wrap="square">
            <a:spAutoFit/>
          </a:bodyPr>
          <a:lstStyle/>
          <a:p>
            <a:pPr algn="r"/>
            <a:r>
              <a:rPr lang="en-US" sz="1100" dirty="0"/>
              <a:t>BBC, Guardian </a:t>
            </a:r>
          </a:p>
        </p:txBody>
      </p:sp>
      <p:pic>
        <p:nvPicPr>
          <p:cNvPr id="8" name="Picture 7" descr="Chart, bar chart&#10;&#10;Description automatically generated">
            <a:extLst>
              <a:ext uri="{FF2B5EF4-FFF2-40B4-BE49-F238E27FC236}">
                <a16:creationId xmlns:a16="http://schemas.microsoft.com/office/drawing/2014/main" id="{58FDD9C6-6F0B-C342-9578-60E15442A9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3779" y="1555063"/>
            <a:ext cx="4852770" cy="3760704"/>
          </a:xfrm>
          <a:prstGeom prst="rect">
            <a:avLst/>
          </a:prstGeom>
        </p:spPr>
      </p:pic>
      <p:sp>
        <p:nvSpPr>
          <p:cNvPr id="9" name="Rectangle 8">
            <a:extLst>
              <a:ext uri="{FF2B5EF4-FFF2-40B4-BE49-F238E27FC236}">
                <a16:creationId xmlns:a16="http://schemas.microsoft.com/office/drawing/2014/main" id="{F9B91428-9BAB-414D-9A45-8022915681D4}"/>
              </a:ext>
            </a:extLst>
          </p:cNvPr>
          <p:cNvSpPr/>
          <p:nvPr/>
        </p:nvSpPr>
        <p:spPr>
          <a:xfrm>
            <a:off x="323526" y="1555063"/>
            <a:ext cx="3930253" cy="5293757"/>
          </a:xfrm>
          <a:prstGeom prst="rect">
            <a:avLst/>
          </a:prstGeom>
        </p:spPr>
        <p:txBody>
          <a:bodyPr wrap="square">
            <a:spAutoFit/>
          </a:bodyPr>
          <a:lstStyle/>
          <a:p>
            <a:r>
              <a:rPr lang="en-GB" sz="2000" b="1" dirty="0">
                <a:solidFill>
                  <a:srgbClr val="FFC000"/>
                </a:solidFill>
                <a:latin typeface="Georgia" panose="02040502050405020303" pitchFamily="18" charset="0"/>
              </a:rPr>
              <a:t>400,000 </a:t>
            </a:r>
            <a:r>
              <a:rPr lang="en-GB" sz="2000" i="1" dirty="0">
                <a:solidFill>
                  <a:srgbClr val="595959"/>
                </a:solidFill>
                <a:latin typeface="Georgia"/>
                <a:ea typeface="+mn-ea"/>
              </a:rPr>
              <a:t>sign ups to Veganuary already for 2020 -&gt;</a:t>
            </a:r>
          </a:p>
          <a:p>
            <a:endParaRPr lang="en-GB" sz="2000" b="1" dirty="0">
              <a:solidFill>
                <a:srgbClr val="FFC000"/>
              </a:solidFill>
              <a:latin typeface="Georgia" panose="02040502050405020303" pitchFamily="18" charset="0"/>
            </a:endParaRPr>
          </a:p>
          <a:p>
            <a:r>
              <a:rPr lang="en-GB" sz="2000" b="1" dirty="0">
                <a:solidFill>
                  <a:srgbClr val="FFC000"/>
                </a:solidFill>
                <a:latin typeface="Georgia" panose="02040502050405020303" pitchFamily="18" charset="0"/>
              </a:rPr>
              <a:t>600,000</a:t>
            </a:r>
            <a:r>
              <a:rPr lang="en-GB" sz="2000" dirty="0">
                <a:solidFill>
                  <a:srgbClr val="121212"/>
                </a:solidFill>
                <a:latin typeface="Georgia" panose="02040502050405020303" pitchFamily="18" charset="0"/>
              </a:rPr>
              <a:t> </a:t>
            </a:r>
            <a:r>
              <a:rPr lang="en-GB" sz="2000" i="1" dirty="0">
                <a:solidFill>
                  <a:srgbClr val="595959"/>
                </a:solidFill>
                <a:latin typeface="Georgia"/>
                <a:ea typeface="+mn-ea"/>
              </a:rPr>
              <a:t>Vegans in Great Britain</a:t>
            </a:r>
          </a:p>
          <a:p>
            <a:endParaRPr lang="en-GB" sz="2000" dirty="0">
              <a:solidFill>
                <a:srgbClr val="121212"/>
              </a:solidFill>
              <a:latin typeface="Georgia" panose="02040502050405020303" pitchFamily="18" charset="0"/>
            </a:endParaRPr>
          </a:p>
          <a:p>
            <a:r>
              <a:rPr lang="en-GB" sz="2000" dirty="0">
                <a:solidFill>
                  <a:srgbClr val="22A6B3"/>
                </a:solidFill>
                <a:latin typeface="Georgia" panose="02040502050405020303" pitchFamily="18" charset="0"/>
              </a:rPr>
              <a:t>Over</a:t>
            </a:r>
            <a:r>
              <a:rPr lang="en-GB" sz="2000" b="1" dirty="0">
                <a:solidFill>
                  <a:srgbClr val="22A6B3"/>
                </a:solidFill>
                <a:latin typeface="Georgia" panose="02040502050405020303" pitchFamily="18" charset="0"/>
              </a:rPr>
              <a:t> £740m </a:t>
            </a:r>
            <a:r>
              <a:rPr lang="en-GB" sz="2000" i="1" dirty="0">
                <a:solidFill>
                  <a:srgbClr val="595959"/>
                </a:solidFill>
                <a:latin typeface="Georgia"/>
                <a:ea typeface="+mn-ea"/>
              </a:rPr>
              <a:t>Estimated sales of meat-free foods in 2018</a:t>
            </a:r>
          </a:p>
          <a:p>
            <a:endParaRPr lang="en-GB" sz="2000" b="1" dirty="0">
              <a:solidFill>
                <a:srgbClr val="121212"/>
              </a:solidFill>
              <a:latin typeface="Georgia" panose="02040502050405020303" pitchFamily="18" charset="0"/>
            </a:endParaRPr>
          </a:p>
          <a:p>
            <a:r>
              <a:rPr lang="en-GB" sz="2000" i="1" dirty="0">
                <a:solidFill>
                  <a:srgbClr val="595959"/>
                </a:solidFill>
                <a:latin typeface="Georgia"/>
                <a:ea typeface="+mn-ea"/>
              </a:rPr>
              <a:t>Sainsburys reported double-digit growth of its plant-based and meat-free range</a:t>
            </a:r>
          </a:p>
          <a:p>
            <a:endParaRPr lang="en-GB" sz="2000" dirty="0">
              <a:solidFill>
                <a:srgbClr val="121212"/>
              </a:solidFill>
              <a:latin typeface="Georgia" panose="02040502050405020303" pitchFamily="18" charset="0"/>
            </a:endParaRPr>
          </a:p>
          <a:p>
            <a:r>
              <a:rPr lang="en-GB" sz="2000" i="1" dirty="0">
                <a:solidFill>
                  <a:srgbClr val="595959"/>
                </a:solidFill>
                <a:latin typeface="Georgia"/>
                <a:ea typeface="+mn-ea"/>
              </a:rPr>
              <a:t>Rise in ‘</a:t>
            </a:r>
            <a:r>
              <a:rPr lang="en-GB" sz="2000" b="1" dirty="0">
                <a:solidFill>
                  <a:srgbClr val="FFC000"/>
                </a:solidFill>
                <a:latin typeface="Georgia" panose="02040502050405020303" pitchFamily="18" charset="0"/>
              </a:rPr>
              <a:t>flexitarians’ </a:t>
            </a:r>
          </a:p>
          <a:p>
            <a:endParaRPr lang="en-GB" b="1" dirty="0">
              <a:solidFill>
                <a:srgbClr val="FFC000"/>
              </a:solidFill>
              <a:latin typeface="Georgia" panose="02040502050405020303" pitchFamily="18" charset="0"/>
            </a:endParaRPr>
          </a:p>
          <a:p>
            <a:endParaRPr lang="en-GB" sz="2000" dirty="0">
              <a:solidFill>
                <a:srgbClr val="121212"/>
              </a:solidFill>
              <a:latin typeface="Guardian Text Egyptian Web"/>
            </a:endParaRPr>
          </a:p>
          <a:p>
            <a:endParaRPr lang="en-US" sz="2000" dirty="0"/>
          </a:p>
        </p:txBody>
      </p:sp>
    </p:spTree>
    <p:extLst>
      <p:ext uri="{BB962C8B-B14F-4D97-AF65-F5344CB8AC3E}">
        <p14:creationId xmlns:p14="http://schemas.microsoft.com/office/powerpoint/2010/main" val="3417911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0007-F5C1-D147-81D5-01C2CAFE00F9}"/>
              </a:ext>
            </a:extLst>
          </p:cNvPr>
          <p:cNvSpPr>
            <a:spLocks noGrp="1"/>
          </p:cNvSpPr>
          <p:nvPr>
            <p:ph type="title"/>
          </p:nvPr>
        </p:nvSpPr>
        <p:spPr/>
        <p:txBody>
          <a:bodyPr/>
          <a:lstStyle/>
          <a:p>
            <a:r>
              <a:rPr lang="en-US" dirty="0"/>
              <a:t>Veganuary</a:t>
            </a:r>
          </a:p>
        </p:txBody>
      </p:sp>
      <p:sp>
        <p:nvSpPr>
          <p:cNvPr id="3" name="Content Placeholder 2">
            <a:extLst>
              <a:ext uri="{FF2B5EF4-FFF2-40B4-BE49-F238E27FC236}">
                <a16:creationId xmlns:a16="http://schemas.microsoft.com/office/drawing/2014/main" id="{F508BBF0-CC59-4E48-8637-0A30273EB66F}"/>
              </a:ext>
            </a:extLst>
          </p:cNvPr>
          <p:cNvSpPr>
            <a:spLocks noGrp="1"/>
          </p:cNvSpPr>
          <p:nvPr>
            <p:ph idx="1"/>
          </p:nvPr>
        </p:nvSpPr>
        <p:spPr>
          <a:xfrm>
            <a:off x="457200" y="1340768"/>
            <a:ext cx="8507288" cy="4785395"/>
          </a:xfrm>
        </p:spPr>
        <p:txBody>
          <a:bodyPr>
            <a:normAutofit/>
          </a:bodyPr>
          <a:lstStyle/>
          <a:p>
            <a:pPr marL="0" indent="0" algn="ctr">
              <a:buNone/>
            </a:pPr>
            <a:r>
              <a:rPr lang="en-US" sz="2400" i="1" dirty="0"/>
              <a:t>The World Health Organisation </a:t>
            </a:r>
            <a:r>
              <a:rPr lang="en-GB" sz="2400" i="1" dirty="0"/>
              <a:t>say that we should eat a nutritious diet based on a variety of foods, originating </a:t>
            </a:r>
            <a:r>
              <a:rPr lang="en-GB" sz="2400" b="1" i="1" dirty="0">
                <a:solidFill>
                  <a:srgbClr val="52B5C5"/>
                </a:solidFill>
              </a:rPr>
              <a:t>mainly from plants</a:t>
            </a:r>
          </a:p>
          <a:p>
            <a:pPr marL="0" indent="0" algn="ctr">
              <a:buNone/>
            </a:pPr>
            <a:endParaRPr lang="en-GB" sz="1600" b="1" dirty="0">
              <a:solidFill>
                <a:srgbClr val="52B5C5"/>
              </a:solidFill>
            </a:endParaRPr>
          </a:p>
          <a:p>
            <a:r>
              <a:rPr lang="en-US" sz="2400" dirty="0"/>
              <a:t>Can be full of essential </a:t>
            </a:r>
            <a:r>
              <a:rPr lang="en-US" sz="2400" b="1" dirty="0"/>
              <a:t>vitamins and minerals </a:t>
            </a:r>
          </a:p>
          <a:p>
            <a:r>
              <a:rPr lang="en-US" sz="2400" dirty="0"/>
              <a:t>Higher in </a:t>
            </a:r>
            <a:r>
              <a:rPr lang="en-US" sz="2400" b="1" dirty="0" err="1"/>
              <a:t>fibre</a:t>
            </a:r>
            <a:r>
              <a:rPr lang="en-US" sz="2400" dirty="0"/>
              <a:t> and lower in cholesterol </a:t>
            </a:r>
          </a:p>
          <a:p>
            <a:r>
              <a:rPr lang="en-US" sz="2400" b="1" dirty="0"/>
              <a:t>Lower risk of heart disease </a:t>
            </a:r>
            <a:r>
              <a:rPr lang="en-US" sz="2400" dirty="0"/>
              <a:t>compared to meat eaters </a:t>
            </a:r>
          </a:p>
          <a:p>
            <a:endParaRPr lang="en-US" sz="2400" dirty="0"/>
          </a:p>
          <a:p>
            <a:pPr marL="0" indent="0">
              <a:buNone/>
            </a:pPr>
            <a:r>
              <a:rPr lang="en-US" sz="2400" dirty="0"/>
              <a:t>But it is not always necessarily healthier as vegan junk food is available </a:t>
            </a:r>
          </a:p>
          <a:p>
            <a:endParaRPr lang="en-US" sz="2400" dirty="0"/>
          </a:p>
        </p:txBody>
      </p:sp>
      <p:sp>
        <p:nvSpPr>
          <p:cNvPr id="4" name="Rectangle 3">
            <a:extLst>
              <a:ext uri="{FF2B5EF4-FFF2-40B4-BE49-F238E27FC236}">
                <a16:creationId xmlns:a16="http://schemas.microsoft.com/office/drawing/2014/main" id="{8756858F-38AC-1C40-B6D6-14D7DC561010}"/>
              </a:ext>
            </a:extLst>
          </p:cNvPr>
          <p:cNvSpPr/>
          <p:nvPr/>
        </p:nvSpPr>
        <p:spPr>
          <a:xfrm>
            <a:off x="4572000" y="6583362"/>
            <a:ext cx="3775393" cy="261610"/>
          </a:xfrm>
          <a:prstGeom prst="rect">
            <a:avLst/>
          </a:prstGeom>
        </p:spPr>
        <p:txBody>
          <a:bodyPr wrap="none">
            <a:spAutoFit/>
          </a:bodyPr>
          <a:lstStyle/>
          <a:p>
            <a:r>
              <a:rPr lang="en-GB" sz="1100" dirty="0"/>
              <a:t>https://</a:t>
            </a:r>
            <a:r>
              <a:rPr lang="en-GB" sz="1100" dirty="0" err="1"/>
              <a:t>veganuary.com</a:t>
            </a:r>
            <a:r>
              <a:rPr lang="en-GB" sz="1100" dirty="0"/>
              <a:t>/veganuary-2019-the-results-are-in/</a:t>
            </a:r>
            <a:endParaRPr lang="en-US" sz="1100" dirty="0"/>
          </a:p>
        </p:txBody>
      </p:sp>
    </p:spTree>
    <p:extLst>
      <p:ext uri="{BB962C8B-B14F-4D97-AF65-F5344CB8AC3E}">
        <p14:creationId xmlns:p14="http://schemas.microsoft.com/office/powerpoint/2010/main" val="135877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EF86E5-C880-4A46-ABF3-5ABB3C7DD014}"/>
              </a:ext>
            </a:extLst>
          </p:cNvPr>
          <p:cNvSpPr txBox="1">
            <a:spLocks/>
          </p:cNvSpPr>
          <p:nvPr/>
        </p:nvSpPr>
        <p:spPr>
          <a:xfrm>
            <a:off x="1547664" y="2996952"/>
            <a:ext cx="72008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sz="4000" dirty="0"/>
              <a:t>What drives our behaviour?</a:t>
            </a:r>
          </a:p>
        </p:txBody>
      </p:sp>
    </p:spTree>
    <p:extLst>
      <p:ext uri="{BB962C8B-B14F-4D97-AF65-F5344CB8AC3E}">
        <p14:creationId xmlns:p14="http://schemas.microsoft.com/office/powerpoint/2010/main" val="3481458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5773" y="350540"/>
            <a:ext cx="8372691" cy="5694660"/>
          </a:xfrm>
          <a:prstGeom prst="rect">
            <a:avLst/>
          </a:prstGeom>
        </p:spPr>
      </p:pic>
      <p:sp>
        <p:nvSpPr>
          <p:cNvPr id="4" name="Rectangular Callout 3"/>
          <p:cNvSpPr/>
          <p:nvPr/>
        </p:nvSpPr>
        <p:spPr>
          <a:xfrm>
            <a:off x="618947" y="1840763"/>
            <a:ext cx="7313851" cy="2570869"/>
          </a:xfrm>
          <a:prstGeom prst="wedgeRectCallout">
            <a:avLst>
              <a:gd name="adj1" fmla="val 33319"/>
              <a:gd name="adj2" fmla="val 64890"/>
            </a:avLst>
          </a:prstGeom>
          <a:solidFill>
            <a:srgbClr val="22A6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50000"/>
              </a:lnSpc>
            </a:pPr>
            <a:endParaRPr lang="en-US" sz="2000" dirty="0"/>
          </a:p>
        </p:txBody>
      </p:sp>
      <p:sp>
        <p:nvSpPr>
          <p:cNvPr id="5" name="Rectangle 4"/>
          <p:cNvSpPr/>
          <p:nvPr/>
        </p:nvSpPr>
        <p:spPr>
          <a:xfrm>
            <a:off x="3360798" y="4777988"/>
            <a:ext cx="4572000" cy="523220"/>
          </a:xfrm>
          <a:prstGeom prst="rect">
            <a:avLst/>
          </a:prstGeom>
        </p:spPr>
        <p:txBody>
          <a:bodyPr>
            <a:spAutoFit/>
          </a:bodyPr>
          <a:lstStyle/>
          <a:p>
            <a:pPr algn="r"/>
            <a:r>
              <a:rPr lang="en-US" b="1" dirty="0">
                <a:solidFill>
                  <a:schemeClr val="bg1"/>
                </a:solidFill>
                <a:latin typeface="Century Gothic"/>
                <a:cs typeface="Century Gothic"/>
              </a:rPr>
              <a:t>Iain Potter</a:t>
            </a:r>
          </a:p>
          <a:p>
            <a:pPr algn="r"/>
            <a:r>
              <a:rPr lang="en-US" sz="1000" dirty="0">
                <a:solidFill>
                  <a:schemeClr val="bg1"/>
                </a:solidFill>
                <a:latin typeface="Century Gothic"/>
                <a:cs typeface="Century Gothic"/>
              </a:rPr>
              <a:t>Director New Zealand Health Sponsorship Council, New Zealand Herald</a:t>
            </a:r>
          </a:p>
        </p:txBody>
      </p:sp>
      <p:sp>
        <p:nvSpPr>
          <p:cNvPr id="3" name="TextBox 2"/>
          <p:cNvSpPr txBox="1"/>
          <p:nvPr/>
        </p:nvSpPr>
        <p:spPr>
          <a:xfrm>
            <a:off x="892695" y="1886376"/>
            <a:ext cx="7033207" cy="2708434"/>
          </a:xfrm>
          <a:prstGeom prst="rect">
            <a:avLst/>
          </a:prstGeom>
          <a:noFill/>
        </p:spPr>
        <p:txBody>
          <a:bodyPr wrap="square" rtlCol="0">
            <a:spAutoFit/>
          </a:bodyPr>
          <a:lstStyle/>
          <a:p>
            <a:pPr>
              <a:lnSpc>
                <a:spcPct val="150000"/>
              </a:lnSpc>
            </a:pPr>
            <a:r>
              <a:rPr lang="en-US" sz="2000" dirty="0">
                <a:solidFill>
                  <a:srgbClr val="FFFFFF"/>
                </a:solidFill>
                <a:latin typeface="Georgia" panose="02040502050405020303" pitchFamily="18" charset="0"/>
                <a:cs typeface="Century Gothic"/>
              </a:rPr>
              <a:t>“It would be easy to give the public information and hope they change behaviour, but we know that doesn’t work very satisfactorily...</a:t>
            </a:r>
          </a:p>
          <a:p>
            <a:pPr>
              <a:lnSpc>
                <a:spcPct val="150000"/>
              </a:lnSpc>
            </a:pPr>
            <a:r>
              <a:rPr lang="en-US" sz="2000" dirty="0">
                <a:solidFill>
                  <a:srgbClr val="FFFFFF"/>
                </a:solidFill>
                <a:latin typeface="Georgia" panose="02040502050405020303" pitchFamily="18" charset="0"/>
                <a:cs typeface="Century Gothic"/>
              </a:rPr>
              <a:t>Otherwise none of us would be </a:t>
            </a:r>
            <a:r>
              <a:rPr lang="en-US" sz="2000" b="1" dirty="0">
                <a:solidFill>
                  <a:srgbClr val="FFFFFF"/>
                </a:solidFill>
                <a:latin typeface="Georgia" panose="02040502050405020303" pitchFamily="18" charset="0"/>
                <a:cs typeface="Century Gothic"/>
              </a:rPr>
              <a:t>obese</a:t>
            </a:r>
            <a:r>
              <a:rPr lang="en-US" sz="2000" dirty="0">
                <a:solidFill>
                  <a:srgbClr val="FFFFFF"/>
                </a:solidFill>
                <a:latin typeface="Georgia" panose="02040502050405020303" pitchFamily="18" charset="0"/>
                <a:cs typeface="Century Gothic"/>
              </a:rPr>
              <a:t>, none of us would </a:t>
            </a:r>
            <a:r>
              <a:rPr lang="en-US" sz="2000" b="1" dirty="0">
                <a:solidFill>
                  <a:srgbClr val="FFFFFF"/>
                </a:solidFill>
                <a:latin typeface="Georgia" panose="02040502050405020303" pitchFamily="18" charset="0"/>
                <a:cs typeface="Century Gothic"/>
              </a:rPr>
              <a:t>smoke</a:t>
            </a:r>
            <a:r>
              <a:rPr lang="en-US" sz="2000" dirty="0">
                <a:solidFill>
                  <a:srgbClr val="FFFFFF"/>
                </a:solidFill>
                <a:latin typeface="Georgia" panose="02040502050405020303" pitchFamily="18" charset="0"/>
                <a:cs typeface="Century Gothic"/>
              </a:rPr>
              <a:t> and none of us would </a:t>
            </a:r>
            <a:r>
              <a:rPr lang="en-US" sz="2000" b="1" dirty="0">
                <a:solidFill>
                  <a:srgbClr val="FFFFFF"/>
                </a:solidFill>
                <a:latin typeface="Georgia" panose="02040502050405020303" pitchFamily="18" charset="0"/>
                <a:cs typeface="Century Gothic"/>
              </a:rPr>
              <a:t>drive like lunatics</a:t>
            </a:r>
            <a:r>
              <a:rPr lang="en-US" sz="2000" dirty="0">
                <a:solidFill>
                  <a:srgbClr val="FFFFFF"/>
                </a:solidFill>
                <a:latin typeface="Georgia" panose="02040502050405020303" pitchFamily="18" charset="0"/>
                <a:cs typeface="Century Gothic"/>
              </a:rPr>
              <a:t>”.</a:t>
            </a:r>
          </a:p>
          <a:p>
            <a:endParaRPr lang="en-US" sz="2000" dirty="0"/>
          </a:p>
        </p:txBody>
      </p:sp>
    </p:spTree>
    <p:extLst>
      <p:ext uri="{BB962C8B-B14F-4D97-AF65-F5344CB8AC3E}">
        <p14:creationId xmlns:p14="http://schemas.microsoft.com/office/powerpoint/2010/main" val="3779243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at makes us healthy diagram.png">
            <a:extLst>
              <a:ext uri="{FF2B5EF4-FFF2-40B4-BE49-F238E27FC236}">
                <a16:creationId xmlns:a16="http://schemas.microsoft.com/office/drawing/2014/main" id="{62F7906C-375E-144D-A07A-3C54790BAA1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13"/>
          <a:stretch/>
        </p:blipFill>
        <p:spPr bwMode="auto">
          <a:xfrm>
            <a:off x="3059832" y="63115"/>
            <a:ext cx="3420380" cy="622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053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C4C3F1-8BA3-2542-B835-51563A9877E7}"/>
              </a:ext>
            </a:extLst>
          </p:cNvPr>
          <p:cNvPicPr>
            <a:picLocks noChangeAspect="1"/>
          </p:cNvPicPr>
          <p:nvPr/>
        </p:nvPicPr>
        <p:blipFill>
          <a:blip r:embed="rId3"/>
          <a:stretch>
            <a:fillRect/>
          </a:stretch>
        </p:blipFill>
        <p:spPr>
          <a:xfrm>
            <a:off x="1863525" y="112948"/>
            <a:ext cx="5752617" cy="6260683"/>
          </a:xfrm>
          <a:prstGeom prst="rect">
            <a:avLst/>
          </a:prstGeom>
        </p:spPr>
      </p:pic>
      <p:sp>
        <p:nvSpPr>
          <p:cNvPr id="5" name="Title 1">
            <a:extLst>
              <a:ext uri="{FF2B5EF4-FFF2-40B4-BE49-F238E27FC236}">
                <a16:creationId xmlns:a16="http://schemas.microsoft.com/office/drawing/2014/main" id="{012AA406-742C-A24F-B31E-6B95E0738289}"/>
              </a:ext>
            </a:extLst>
          </p:cNvPr>
          <p:cNvSpPr txBox="1">
            <a:spLocks/>
          </p:cNvSpPr>
          <p:nvPr/>
        </p:nvSpPr>
        <p:spPr>
          <a:xfrm>
            <a:off x="457200" y="274638"/>
            <a:ext cx="2633241" cy="952278"/>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r>
              <a:rPr lang="en-US" dirty="0">
                <a:solidFill>
                  <a:srgbClr val="22A6B3"/>
                </a:solidFill>
              </a:rPr>
              <a:t>Stages of</a:t>
            </a:r>
            <a:br>
              <a:rPr lang="en-US" dirty="0">
                <a:solidFill>
                  <a:srgbClr val="22A6B3"/>
                </a:solidFill>
              </a:rPr>
            </a:br>
            <a:r>
              <a:rPr lang="en-US" dirty="0">
                <a:solidFill>
                  <a:srgbClr val="22A6B3"/>
                </a:solidFill>
              </a:rPr>
              <a:t>change</a:t>
            </a:r>
          </a:p>
        </p:txBody>
      </p:sp>
      <p:sp>
        <p:nvSpPr>
          <p:cNvPr id="7" name="TextBox 6">
            <a:extLst>
              <a:ext uri="{FF2B5EF4-FFF2-40B4-BE49-F238E27FC236}">
                <a16:creationId xmlns:a16="http://schemas.microsoft.com/office/drawing/2014/main" id="{613899EE-B281-FB4E-AAFD-BB98A9E3F09E}"/>
              </a:ext>
            </a:extLst>
          </p:cNvPr>
          <p:cNvSpPr txBox="1"/>
          <p:nvPr/>
        </p:nvSpPr>
        <p:spPr>
          <a:xfrm>
            <a:off x="4026543" y="3243290"/>
            <a:ext cx="1772371" cy="954107"/>
          </a:xfrm>
          <a:prstGeom prst="rect">
            <a:avLst/>
          </a:prstGeom>
          <a:noFill/>
        </p:spPr>
        <p:txBody>
          <a:bodyPr wrap="square" rtlCol="0">
            <a:spAutoFit/>
          </a:bodyPr>
          <a:lstStyle/>
          <a:p>
            <a:pPr algn="ctr"/>
            <a:r>
              <a:rPr lang="en-US" sz="1400" b="1" dirty="0">
                <a:solidFill>
                  <a:srgbClr val="595959"/>
                </a:solidFill>
                <a:latin typeface="Georgia" panose="02040502050405020303" pitchFamily="18" charset="0"/>
              </a:rPr>
              <a:t>UPWARD</a:t>
            </a:r>
            <a:br>
              <a:rPr lang="en-US" sz="1400" b="1" dirty="0">
                <a:solidFill>
                  <a:srgbClr val="595959"/>
                </a:solidFill>
                <a:latin typeface="Georgia" panose="02040502050405020303" pitchFamily="18" charset="0"/>
              </a:rPr>
            </a:br>
            <a:r>
              <a:rPr lang="en-US" sz="1400" b="1" dirty="0">
                <a:solidFill>
                  <a:srgbClr val="595959"/>
                </a:solidFill>
                <a:latin typeface="Georgia" panose="02040502050405020303" pitchFamily="18" charset="0"/>
              </a:rPr>
              <a:t> SPIRAL</a:t>
            </a:r>
          </a:p>
          <a:p>
            <a:pPr algn="ctr"/>
            <a:r>
              <a:rPr lang="en-US" sz="1400" dirty="0">
                <a:solidFill>
                  <a:srgbClr val="595959"/>
                </a:solidFill>
                <a:latin typeface="Georgia" panose="02040502050405020303" pitchFamily="18" charset="0"/>
              </a:rPr>
              <a:t>Learn from each relapse</a:t>
            </a:r>
          </a:p>
        </p:txBody>
      </p:sp>
      <p:sp>
        <p:nvSpPr>
          <p:cNvPr id="10" name="TextBox 9">
            <a:extLst>
              <a:ext uri="{FF2B5EF4-FFF2-40B4-BE49-F238E27FC236}">
                <a16:creationId xmlns:a16="http://schemas.microsoft.com/office/drawing/2014/main" id="{F735E6D6-9744-8F46-B31E-D6BAFF4A5E9A}"/>
              </a:ext>
            </a:extLst>
          </p:cNvPr>
          <p:cNvSpPr txBox="1"/>
          <p:nvPr/>
        </p:nvSpPr>
        <p:spPr>
          <a:xfrm>
            <a:off x="3782470" y="453794"/>
            <a:ext cx="1772371" cy="1015663"/>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PRE-CONTEMPLATION</a:t>
            </a:r>
          </a:p>
          <a:p>
            <a:pPr algn="ctr"/>
            <a:r>
              <a:rPr lang="en-US" sz="1200" b="1" dirty="0">
                <a:solidFill>
                  <a:schemeClr val="bg1"/>
                </a:solidFill>
                <a:latin typeface="Georgia" panose="02040502050405020303" pitchFamily="18" charset="0"/>
              </a:rPr>
              <a:t>No intention on changing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behaviour</a:t>
            </a:r>
          </a:p>
        </p:txBody>
      </p:sp>
      <p:sp>
        <p:nvSpPr>
          <p:cNvPr id="11" name="TextBox 10">
            <a:extLst>
              <a:ext uri="{FF2B5EF4-FFF2-40B4-BE49-F238E27FC236}">
                <a16:creationId xmlns:a16="http://schemas.microsoft.com/office/drawing/2014/main" id="{85C7FD9C-291E-EC44-9D96-3EAA7E0E409C}"/>
              </a:ext>
            </a:extLst>
          </p:cNvPr>
          <p:cNvSpPr txBox="1"/>
          <p:nvPr/>
        </p:nvSpPr>
        <p:spPr>
          <a:xfrm>
            <a:off x="5764189" y="1621657"/>
            <a:ext cx="1772371" cy="1015663"/>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CONTEMPLATION</a:t>
            </a:r>
          </a:p>
          <a:p>
            <a:pPr algn="ctr"/>
            <a:r>
              <a:rPr lang="en-US" sz="1200" b="1" dirty="0">
                <a:solidFill>
                  <a:schemeClr val="bg1"/>
                </a:solidFill>
                <a:latin typeface="Georgia" panose="02040502050405020303" pitchFamily="18" charset="0"/>
              </a:rPr>
              <a:t>Aware a problem exists but with no commitment</a:t>
            </a:r>
          </a:p>
          <a:p>
            <a:pPr algn="ctr"/>
            <a:r>
              <a:rPr lang="en-US" sz="1200" b="1" dirty="0">
                <a:solidFill>
                  <a:schemeClr val="bg1"/>
                </a:solidFill>
                <a:latin typeface="Georgia" panose="02040502050405020303" pitchFamily="18" charset="0"/>
              </a:rPr>
              <a:t> to action</a:t>
            </a:r>
          </a:p>
        </p:txBody>
      </p:sp>
      <p:sp>
        <p:nvSpPr>
          <p:cNvPr id="12" name="TextBox 11">
            <a:extLst>
              <a:ext uri="{FF2B5EF4-FFF2-40B4-BE49-F238E27FC236}">
                <a16:creationId xmlns:a16="http://schemas.microsoft.com/office/drawing/2014/main" id="{D2FF7564-EB93-5A4D-A5F8-21FD4743DB39}"/>
              </a:ext>
            </a:extLst>
          </p:cNvPr>
          <p:cNvSpPr txBox="1"/>
          <p:nvPr/>
        </p:nvSpPr>
        <p:spPr>
          <a:xfrm>
            <a:off x="5958510" y="3903049"/>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PREPARATION</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intent on taking action to address the problem</a:t>
            </a:r>
          </a:p>
        </p:txBody>
      </p:sp>
      <p:sp>
        <p:nvSpPr>
          <p:cNvPr id="13" name="TextBox 12">
            <a:extLst>
              <a:ext uri="{FF2B5EF4-FFF2-40B4-BE49-F238E27FC236}">
                <a16:creationId xmlns:a16="http://schemas.microsoft.com/office/drawing/2014/main" id="{AE530B01-9FB3-A04C-A44A-A4CEB1D9E453}"/>
              </a:ext>
            </a:extLst>
          </p:cNvPr>
          <p:cNvSpPr txBox="1"/>
          <p:nvPr/>
        </p:nvSpPr>
        <p:spPr>
          <a:xfrm>
            <a:off x="3782469" y="5095240"/>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ACTION</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active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modification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of behaviour</a:t>
            </a:r>
          </a:p>
        </p:txBody>
      </p:sp>
      <p:sp>
        <p:nvSpPr>
          <p:cNvPr id="14" name="TextBox 13">
            <a:extLst>
              <a:ext uri="{FF2B5EF4-FFF2-40B4-BE49-F238E27FC236}">
                <a16:creationId xmlns:a16="http://schemas.microsoft.com/office/drawing/2014/main" id="{F1771362-3544-1847-9AFB-F83A4B48FB77}"/>
              </a:ext>
            </a:extLst>
          </p:cNvPr>
          <p:cNvSpPr txBox="1"/>
          <p:nvPr/>
        </p:nvSpPr>
        <p:spPr>
          <a:xfrm>
            <a:off x="1735767" y="4120587"/>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MAINTENANCE</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sustained change; new behavior replaces old</a:t>
            </a:r>
          </a:p>
        </p:txBody>
      </p:sp>
      <p:sp>
        <p:nvSpPr>
          <p:cNvPr id="15" name="TextBox 14">
            <a:extLst>
              <a:ext uri="{FF2B5EF4-FFF2-40B4-BE49-F238E27FC236}">
                <a16:creationId xmlns:a16="http://schemas.microsoft.com/office/drawing/2014/main" id="{38456C2C-F3D1-7A4B-A241-F0DA149AE315}"/>
              </a:ext>
            </a:extLst>
          </p:cNvPr>
          <p:cNvSpPr txBox="1"/>
          <p:nvPr/>
        </p:nvSpPr>
        <p:spPr>
          <a:xfrm>
            <a:off x="1780618" y="1534281"/>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RELAPSE</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fall back into</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 old patterns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of behaviour</a:t>
            </a:r>
          </a:p>
        </p:txBody>
      </p:sp>
    </p:spTree>
    <p:extLst>
      <p:ext uri="{BB962C8B-B14F-4D97-AF65-F5344CB8AC3E}">
        <p14:creationId xmlns:p14="http://schemas.microsoft.com/office/powerpoint/2010/main" val="1127311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17466" y="1"/>
            <a:ext cx="9815466" cy="6538916"/>
          </a:xfrm>
          <a:prstGeom prst="rect">
            <a:avLst/>
          </a:prstGeom>
        </p:spPr>
      </p:pic>
      <p:sp>
        <p:nvSpPr>
          <p:cNvPr id="2" name="Rectangle 1"/>
          <p:cNvSpPr/>
          <p:nvPr/>
        </p:nvSpPr>
        <p:spPr>
          <a:xfrm>
            <a:off x="-417466" y="1"/>
            <a:ext cx="9815466" cy="6538916"/>
          </a:xfrm>
          <a:prstGeom prst="rect">
            <a:avLst/>
          </a:prstGeom>
          <a:solidFill>
            <a:srgbClr val="F5B42F">
              <a:alpha val="3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itle 1"/>
          <p:cNvSpPr txBox="1">
            <a:spLocks/>
          </p:cNvSpPr>
          <p:nvPr/>
        </p:nvSpPr>
        <p:spPr>
          <a:xfrm>
            <a:off x="7740352" y="5182150"/>
            <a:ext cx="2387600" cy="1151084"/>
          </a:xfrm>
          <a:prstGeom prst="rect">
            <a:avLst/>
          </a:prstGeom>
          <a:effectLst/>
        </p:spPr>
        <p:txBody>
          <a:bodyPr vert="horz" wrap="square" lIns="91440" tIns="45720" rIns="91440" bIns="45720" rtlCol="0" anchor="t">
            <a:spAutoFit/>
          </a:bodyPr>
          <a:lstStyle>
            <a:lvl1pPr algn="r"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marL="0" marR="0" lvl="0" indent="0" algn="l" defTabSz="457200" rtl="0" eaLnBrk="1" fontAlgn="base" latinLnBrk="0" hangingPunct="1">
              <a:lnSpc>
                <a:spcPct val="70000"/>
              </a:lnSpc>
              <a:spcBef>
                <a:spcPct val="0"/>
              </a:spcBef>
              <a:spcAft>
                <a:spcPct val="0"/>
              </a:spcAft>
              <a:buClrTx/>
              <a:buSzTx/>
              <a:buFontTx/>
              <a:buNone/>
              <a:tabLst/>
              <a:defRPr/>
            </a:pPr>
            <a:r>
              <a:rPr kumimoji="0" lang="en-GB" sz="3200" b="0" i="0" u="none" strike="noStrike" kern="1200" cap="none" spc="0" normalizeH="0" baseline="0" noProof="0" dirty="0">
                <a:ln>
                  <a:noFill/>
                </a:ln>
                <a:solidFill>
                  <a:srgbClr val="22A6B3"/>
                </a:solidFill>
                <a:effectLst/>
                <a:uLnTx/>
                <a:uFillTx/>
                <a:latin typeface="Georgia"/>
                <a:ea typeface="+mj-ea"/>
              </a:rPr>
              <a:t>make</a:t>
            </a:r>
            <a:r>
              <a:rPr kumimoji="0" lang="en-GB" sz="3200" b="0" i="0" u="none" strike="noStrike" kern="1200" cap="none" spc="0" normalizeH="0" baseline="0" noProof="0" dirty="0">
                <a:ln>
                  <a:noFill/>
                </a:ln>
                <a:solidFill>
                  <a:prstClr val="black">
                    <a:lumMod val="65000"/>
                    <a:lumOff val="35000"/>
                  </a:prstClr>
                </a:solidFill>
                <a:effectLst/>
                <a:uLnTx/>
                <a:uFillTx/>
                <a:latin typeface="Georgia"/>
                <a:ea typeface="+mj-ea"/>
              </a:rPr>
              <a:t> </a:t>
            </a:r>
            <a:br>
              <a:rPr kumimoji="0" lang="en-GB" sz="3200" b="0" i="0" u="none" strike="noStrike" kern="1200" cap="none" spc="0" normalizeH="0" baseline="0" noProof="0" dirty="0">
                <a:ln>
                  <a:noFill/>
                </a:ln>
                <a:solidFill>
                  <a:prstClr val="black">
                    <a:lumMod val="65000"/>
                    <a:lumOff val="35000"/>
                  </a:prstClr>
                </a:solidFill>
                <a:effectLst/>
                <a:uLnTx/>
                <a:uFillTx/>
                <a:latin typeface="Georgia"/>
                <a:ea typeface="+mj-ea"/>
              </a:rPr>
            </a:br>
            <a:r>
              <a:rPr kumimoji="0" lang="en-GB" sz="3200" b="0" i="0" u="none" strike="noStrike" kern="1200" cap="none" spc="0" normalizeH="0" baseline="0" noProof="0" dirty="0">
                <a:ln>
                  <a:noFill/>
                </a:ln>
                <a:solidFill>
                  <a:prstClr val="white"/>
                </a:solidFill>
                <a:effectLst/>
                <a:uLnTx/>
                <a:uFillTx/>
                <a:latin typeface="Georgia"/>
                <a:ea typeface="+mj-ea"/>
              </a:rPr>
              <a:t>better</a:t>
            </a:r>
            <a:r>
              <a:rPr kumimoji="0" lang="en-GB" sz="3200" b="0" i="0" u="none" strike="noStrike" kern="1200" cap="none" spc="0" normalizeH="0" baseline="0" noProof="0" dirty="0">
                <a:ln>
                  <a:noFill/>
                </a:ln>
                <a:solidFill>
                  <a:prstClr val="black">
                    <a:lumMod val="65000"/>
                    <a:lumOff val="35000"/>
                  </a:prstClr>
                </a:solidFill>
                <a:effectLst/>
                <a:uLnTx/>
                <a:uFillTx/>
                <a:latin typeface="Georgia"/>
                <a:ea typeface="+mj-ea"/>
              </a:rPr>
              <a:t> </a:t>
            </a:r>
            <a:br>
              <a:rPr kumimoji="0" lang="en-GB" sz="3200" b="0" i="0" u="none" strike="noStrike" kern="1200" cap="none" spc="0" normalizeH="0" baseline="0" noProof="0" dirty="0">
                <a:ln>
                  <a:noFill/>
                </a:ln>
                <a:solidFill>
                  <a:prstClr val="black">
                    <a:lumMod val="65000"/>
                    <a:lumOff val="35000"/>
                  </a:prstClr>
                </a:solidFill>
                <a:effectLst/>
                <a:uLnTx/>
                <a:uFillTx/>
                <a:latin typeface="Georgia"/>
                <a:ea typeface="+mj-ea"/>
              </a:rPr>
            </a:br>
            <a:r>
              <a:rPr kumimoji="0" lang="en-GB" sz="3200" b="0" i="0" u="none" strike="noStrike" kern="1200" cap="none" spc="0" normalizeH="0" baseline="0" noProof="0" dirty="0">
                <a:ln>
                  <a:noFill/>
                </a:ln>
                <a:solidFill>
                  <a:prstClr val="black">
                    <a:lumMod val="65000"/>
                    <a:lumOff val="35000"/>
                  </a:prstClr>
                </a:solidFill>
                <a:effectLst/>
                <a:uLnTx/>
                <a:uFillTx/>
                <a:latin typeface="Georgia"/>
                <a:ea typeface="+mj-ea"/>
              </a:rPr>
              <a:t>happen</a:t>
            </a:r>
          </a:p>
        </p:txBody>
      </p:sp>
      <p:grpSp>
        <p:nvGrpSpPr>
          <p:cNvPr id="7" name="Group 6"/>
          <p:cNvGrpSpPr/>
          <p:nvPr/>
        </p:nvGrpSpPr>
        <p:grpSpPr>
          <a:xfrm>
            <a:off x="-79375" y="6405563"/>
            <a:ext cx="9286875" cy="523875"/>
            <a:chOff x="-79375" y="6405563"/>
            <a:chExt cx="9286875" cy="523875"/>
          </a:xfrm>
        </p:grpSpPr>
        <p:sp>
          <p:nvSpPr>
            <p:cNvPr id="10" name="Rectangle 9"/>
            <p:cNvSpPr/>
            <p:nvPr userDrawn="1"/>
          </p:nvSpPr>
          <p:spPr>
            <a:xfrm>
              <a:off x="-79375" y="6405563"/>
              <a:ext cx="9286875" cy="523875"/>
            </a:xfrm>
            <a:prstGeom prst="rect">
              <a:avLst/>
            </a:prstGeom>
            <a:solidFill>
              <a:schemeClr val="bg1"/>
            </a:solidFill>
            <a:ln>
              <a:solidFill>
                <a:srgbClr val="F5B42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Subtitle 2"/>
            <p:cNvSpPr txBox="1">
              <a:spLocks/>
            </p:cNvSpPr>
            <p:nvPr userDrawn="1"/>
          </p:nvSpPr>
          <p:spPr>
            <a:xfrm>
              <a:off x="301626" y="6538917"/>
              <a:ext cx="1778000" cy="261249"/>
            </a:xfrm>
            <a:prstGeom prst="rect">
              <a:avLst/>
            </a:prstGeom>
          </p:spPr>
          <p:txBody>
            <a:bodyPr vert="horz" lIns="91440" tIns="45720" rIns="91440" bIns="45720" rtlCol="0">
              <a:normAutofit/>
            </a:bodyPr>
            <a:lstStyle>
              <a:lvl1pPr marL="0" indent="0" algn="r" defTabSz="457200" rtl="0" eaLnBrk="1" latinLnBrk="0" hangingPunct="1">
                <a:lnSpc>
                  <a:spcPct val="80000"/>
                </a:lnSpc>
                <a:spcBef>
                  <a:spcPct val="20000"/>
                </a:spcBef>
                <a:buFont typeface="Arial"/>
                <a:buNone/>
                <a:defRPr sz="1800" kern="1200">
                  <a:solidFill>
                    <a:schemeClr val="tx1">
                      <a:tint val="75000"/>
                    </a:schemeClr>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80000"/>
                </a:lnSpc>
                <a:spcBef>
                  <a:spcPct val="20000"/>
                </a:spcBef>
                <a:spcAft>
                  <a:spcPct val="0"/>
                </a:spcAft>
                <a:buClrTx/>
                <a:buSzTx/>
                <a:buFont typeface="Arial"/>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Georgia"/>
                  <a:ea typeface="+mn-ea"/>
                </a:rPr>
                <a:t>www.icecreates.com</a:t>
              </a:r>
            </a:p>
          </p:txBody>
        </p:sp>
      </p:grpSp>
      <p:pic>
        <p:nvPicPr>
          <p:cNvPr id="12" name="Picture 11" descr="ICE LOGO grey.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74325" y="6538916"/>
            <a:ext cx="282325" cy="205683"/>
          </a:xfrm>
          <a:prstGeom prst="rect">
            <a:avLst/>
          </a:prstGeom>
        </p:spPr>
      </p:pic>
      <p:pic>
        <p:nvPicPr>
          <p:cNvPr id="15" name="Picture 14" descr="Logo, company name&#10;&#10;Description automatically generated">
            <a:extLst>
              <a:ext uri="{FF2B5EF4-FFF2-40B4-BE49-F238E27FC236}">
                <a16:creationId xmlns:a16="http://schemas.microsoft.com/office/drawing/2014/main" id="{0CBB7A41-4666-9146-A9F1-D3832065F1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7824" y="1919853"/>
            <a:ext cx="4343400" cy="3263900"/>
          </a:xfrm>
          <a:prstGeom prst="rect">
            <a:avLst/>
          </a:prstGeom>
        </p:spPr>
      </p:pic>
    </p:spTree>
    <p:extLst>
      <p:ext uri="{BB962C8B-B14F-4D97-AF65-F5344CB8AC3E}">
        <p14:creationId xmlns:p14="http://schemas.microsoft.com/office/powerpoint/2010/main" val="3067294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5656" y="1772816"/>
            <a:ext cx="6408712" cy="2670175"/>
          </a:xfrm>
        </p:spPr>
        <p:txBody>
          <a:bodyPr>
            <a:normAutofit/>
          </a:bodyPr>
          <a:lstStyle/>
          <a:p>
            <a:pPr algn="ctr"/>
            <a:r>
              <a:rPr lang="en-US" sz="4000" dirty="0"/>
              <a:t>How to influence decision making and change behaviour</a:t>
            </a:r>
          </a:p>
        </p:txBody>
      </p:sp>
    </p:spTree>
    <p:extLst>
      <p:ext uri="{BB962C8B-B14F-4D97-AF65-F5344CB8AC3E}">
        <p14:creationId xmlns:p14="http://schemas.microsoft.com/office/powerpoint/2010/main" val="2339736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1BAFA-A00E-E14B-B170-6B7D574A1570}"/>
              </a:ext>
            </a:extLst>
          </p:cNvPr>
          <p:cNvSpPr>
            <a:spLocks noGrp="1"/>
          </p:cNvSpPr>
          <p:nvPr>
            <p:ph type="title"/>
          </p:nvPr>
        </p:nvSpPr>
        <p:spPr>
          <a:xfrm>
            <a:off x="323528" y="692696"/>
            <a:ext cx="2746648" cy="2328862"/>
          </a:xfrm>
        </p:spPr>
        <p:txBody>
          <a:bodyPr/>
          <a:lstStyle/>
          <a:p>
            <a:r>
              <a:rPr lang="en-US" dirty="0"/>
              <a:t>Behavioural Theories (just a few…)</a:t>
            </a:r>
          </a:p>
        </p:txBody>
      </p:sp>
      <p:sp>
        <p:nvSpPr>
          <p:cNvPr id="3" name="Content Placeholder 2">
            <a:extLst>
              <a:ext uri="{FF2B5EF4-FFF2-40B4-BE49-F238E27FC236}">
                <a16:creationId xmlns:a16="http://schemas.microsoft.com/office/drawing/2014/main" id="{9143F0BC-380B-F746-9FFF-7DCEB0FB4857}"/>
              </a:ext>
            </a:extLst>
          </p:cNvPr>
          <p:cNvSpPr>
            <a:spLocks noGrp="1"/>
          </p:cNvSpPr>
          <p:nvPr>
            <p:ph idx="1"/>
          </p:nvPr>
        </p:nvSpPr>
        <p:spPr/>
        <p:txBody>
          <a:bodyPr/>
          <a:lstStyle/>
          <a:p>
            <a:r>
              <a:rPr lang="en-US" dirty="0"/>
              <a:t>Social Norm Theory</a:t>
            </a:r>
          </a:p>
          <a:p>
            <a:endParaRPr lang="en-US" dirty="0"/>
          </a:p>
          <a:p>
            <a:r>
              <a:rPr lang="en-US" dirty="0"/>
              <a:t>Loss Aversion </a:t>
            </a:r>
          </a:p>
          <a:p>
            <a:endParaRPr lang="en-US" dirty="0"/>
          </a:p>
          <a:p>
            <a:r>
              <a:rPr lang="en-US" dirty="0"/>
              <a:t>COM-B Model</a:t>
            </a:r>
          </a:p>
          <a:p>
            <a:endParaRPr lang="en-US" dirty="0"/>
          </a:p>
        </p:txBody>
      </p:sp>
    </p:spTree>
    <p:extLst>
      <p:ext uri="{BB962C8B-B14F-4D97-AF65-F5344CB8AC3E}">
        <p14:creationId xmlns:p14="http://schemas.microsoft.com/office/powerpoint/2010/main" val="4015205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099-917B-304A-AF18-085392D5E1F6}"/>
              </a:ext>
            </a:extLst>
          </p:cNvPr>
          <p:cNvSpPr>
            <a:spLocks noGrp="1"/>
          </p:cNvSpPr>
          <p:nvPr>
            <p:ph type="title"/>
          </p:nvPr>
        </p:nvSpPr>
        <p:spPr/>
        <p:txBody>
          <a:bodyPr/>
          <a:lstStyle/>
          <a:p>
            <a:r>
              <a:rPr lang="en-US" dirty="0"/>
              <a:t>Social Norms Theory  </a:t>
            </a:r>
          </a:p>
        </p:txBody>
      </p:sp>
      <p:sp>
        <p:nvSpPr>
          <p:cNvPr id="3" name="Content Placeholder 2">
            <a:extLst>
              <a:ext uri="{FF2B5EF4-FFF2-40B4-BE49-F238E27FC236}">
                <a16:creationId xmlns:a16="http://schemas.microsoft.com/office/drawing/2014/main" id="{8C5D67D6-80BB-444E-B08A-1906EDD336F0}"/>
              </a:ext>
            </a:extLst>
          </p:cNvPr>
          <p:cNvSpPr>
            <a:spLocks noGrp="1"/>
          </p:cNvSpPr>
          <p:nvPr>
            <p:ph idx="1"/>
          </p:nvPr>
        </p:nvSpPr>
        <p:spPr>
          <a:xfrm>
            <a:off x="451140" y="1417639"/>
            <a:ext cx="8513348" cy="2011362"/>
          </a:xfrm>
        </p:spPr>
        <p:txBody>
          <a:bodyPr>
            <a:normAutofit/>
          </a:bodyPr>
          <a:lstStyle/>
          <a:p>
            <a:pPr marL="0" indent="0">
              <a:buNone/>
            </a:pPr>
            <a:r>
              <a:rPr lang="en-GB" sz="2400" dirty="0"/>
              <a:t>Social Norms Theory suggests that people’s behaviour can be </a:t>
            </a:r>
            <a:r>
              <a:rPr lang="en-GB" sz="2400" b="1" dirty="0"/>
              <a:t>strongly influenced </a:t>
            </a:r>
            <a:r>
              <a:rPr lang="en-GB" sz="2400" dirty="0"/>
              <a:t>by their perceptions of how their peer groups or other people of a similar age, or social status behave. </a:t>
            </a:r>
          </a:p>
          <a:p>
            <a:endParaRPr lang="en-GB" sz="2400" dirty="0">
              <a:solidFill>
                <a:schemeClr val="tx1">
                  <a:lumMod val="65000"/>
                  <a:lumOff val="35000"/>
                </a:schemeClr>
              </a:solidFill>
              <a:latin typeface="Georgia" panose="02040502050405020303" pitchFamily="18" charset="0"/>
            </a:endParaRPr>
          </a:p>
          <a:p>
            <a:endParaRPr lang="en-US" sz="2400" dirty="0"/>
          </a:p>
        </p:txBody>
      </p:sp>
      <p:sp>
        <p:nvSpPr>
          <p:cNvPr id="4" name="Rectangle 3">
            <a:extLst>
              <a:ext uri="{FF2B5EF4-FFF2-40B4-BE49-F238E27FC236}">
                <a16:creationId xmlns:a16="http://schemas.microsoft.com/office/drawing/2014/main" id="{C29890BF-10C2-7848-9ED7-2E3C6316569B}"/>
              </a:ext>
            </a:extLst>
          </p:cNvPr>
          <p:cNvSpPr/>
          <p:nvPr/>
        </p:nvSpPr>
        <p:spPr>
          <a:xfrm>
            <a:off x="445025" y="3212976"/>
            <a:ext cx="3976844" cy="2677656"/>
          </a:xfrm>
          <a:prstGeom prst="rect">
            <a:avLst/>
          </a:prstGeom>
        </p:spPr>
        <p:txBody>
          <a:bodyPr wrap="square">
            <a:spAutoFit/>
          </a:bodyPr>
          <a:lstStyle/>
          <a:p>
            <a:endParaRPr lang="en-GB" sz="2400" b="1" dirty="0">
              <a:solidFill>
                <a:srgbClr val="22A6B3"/>
              </a:solidFill>
              <a:latin typeface="Georgia"/>
              <a:ea typeface="+mn-ea"/>
            </a:endParaRPr>
          </a:p>
          <a:p>
            <a:r>
              <a:rPr lang="en-GB" sz="2400" b="1" dirty="0">
                <a:solidFill>
                  <a:srgbClr val="FFC000"/>
                </a:solidFill>
                <a:latin typeface="Georgia" panose="02040502050405020303" pitchFamily="18" charset="0"/>
              </a:rPr>
              <a:t>More than 400,000 people have signed up to </a:t>
            </a:r>
            <a:r>
              <a:rPr lang="en-GB" sz="2400" b="1" i="1" dirty="0">
                <a:solidFill>
                  <a:srgbClr val="595959"/>
                </a:solidFill>
                <a:latin typeface="Georgia"/>
              </a:rPr>
              <a:t>Veganuary already for 2020</a:t>
            </a:r>
            <a:r>
              <a:rPr lang="en-GB" sz="2400" b="1" dirty="0">
                <a:solidFill>
                  <a:srgbClr val="595959"/>
                </a:solidFill>
                <a:latin typeface="Georgia"/>
              </a:rPr>
              <a:t> </a:t>
            </a:r>
          </a:p>
          <a:p>
            <a:endParaRPr lang="en-GB" sz="2400" dirty="0">
              <a:solidFill>
                <a:srgbClr val="22A6B3"/>
              </a:solidFill>
              <a:latin typeface="Georgia"/>
              <a:ea typeface="+mn-ea"/>
            </a:endParaRPr>
          </a:p>
          <a:p>
            <a:endParaRPr lang="en-GB" sz="2400" dirty="0">
              <a:solidFill>
                <a:srgbClr val="595959"/>
              </a:solidFill>
              <a:latin typeface="Georgia"/>
              <a:ea typeface="+mn-ea"/>
            </a:endParaRPr>
          </a:p>
        </p:txBody>
      </p:sp>
      <p:pic>
        <p:nvPicPr>
          <p:cNvPr id="6" name="Picture 5" descr="Background pattern&#10;&#10;Description automatically generated">
            <a:extLst>
              <a:ext uri="{FF2B5EF4-FFF2-40B4-BE49-F238E27FC236}">
                <a16:creationId xmlns:a16="http://schemas.microsoft.com/office/drawing/2014/main" id="{64E1BE11-C17C-4249-85A8-6113CFE40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7064" y="3212976"/>
            <a:ext cx="4119736" cy="2755525"/>
          </a:xfrm>
          <a:prstGeom prst="rect">
            <a:avLst/>
          </a:prstGeom>
        </p:spPr>
      </p:pic>
    </p:spTree>
    <p:extLst>
      <p:ext uri="{BB962C8B-B14F-4D97-AF65-F5344CB8AC3E}">
        <p14:creationId xmlns:p14="http://schemas.microsoft.com/office/powerpoint/2010/main" val="62485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6FD5-9BDD-0F46-9913-B9C6CAD8EBA7}"/>
              </a:ext>
            </a:extLst>
          </p:cNvPr>
          <p:cNvSpPr>
            <a:spLocks noGrp="1"/>
          </p:cNvSpPr>
          <p:nvPr>
            <p:ph type="title"/>
          </p:nvPr>
        </p:nvSpPr>
        <p:spPr/>
        <p:txBody>
          <a:bodyPr/>
          <a:lstStyle/>
          <a:p>
            <a:r>
              <a:rPr lang="en-US" dirty="0"/>
              <a:t>Social Norm HLS Examples</a:t>
            </a:r>
          </a:p>
        </p:txBody>
      </p:sp>
      <p:pic>
        <p:nvPicPr>
          <p:cNvPr id="4" name="Picture 3" descr="A screenshot of a cell phone&#10;&#10;Description automatically generated">
            <a:extLst>
              <a:ext uri="{FF2B5EF4-FFF2-40B4-BE49-F238E27FC236}">
                <a16:creationId xmlns:a16="http://schemas.microsoft.com/office/drawing/2014/main" id="{DF997CE0-384E-1340-A028-4C0A7FA2A944}"/>
              </a:ext>
            </a:extLst>
          </p:cNvPr>
          <p:cNvPicPr>
            <a:picLocks noChangeAspect="1"/>
          </p:cNvPicPr>
          <p:nvPr/>
        </p:nvPicPr>
        <p:blipFill>
          <a:blip r:embed="rId3"/>
          <a:stretch>
            <a:fillRect/>
          </a:stretch>
        </p:blipFill>
        <p:spPr>
          <a:xfrm>
            <a:off x="3927884" y="1432710"/>
            <a:ext cx="2488530" cy="476170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CB5CC2B-6A9D-8449-BAD5-5E1C1DCCD898}"/>
              </a:ext>
            </a:extLst>
          </p:cNvPr>
          <p:cNvPicPr>
            <a:picLocks noChangeAspect="1"/>
          </p:cNvPicPr>
          <p:nvPr/>
        </p:nvPicPr>
        <p:blipFill>
          <a:blip r:embed="rId4"/>
          <a:stretch>
            <a:fillRect/>
          </a:stretch>
        </p:blipFill>
        <p:spPr>
          <a:xfrm>
            <a:off x="6416414" y="1385888"/>
            <a:ext cx="2735719" cy="4793456"/>
          </a:xfrm>
          <a:prstGeom prst="rect">
            <a:avLst/>
          </a:prstGeom>
        </p:spPr>
      </p:pic>
      <p:sp>
        <p:nvSpPr>
          <p:cNvPr id="10" name="Content Placeholder 2">
            <a:extLst>
              <a:ext uri="{FF2B5EF4-FFF2-40B4-BE49-F238E27FC236}">
                <a16:creationId xmlns:a16="http://schemas.microsoft.com/office/drawing/2014/main" id="{9B03DA25-80EE-334B-A92C-91079CAF7269}"/>
              </a:ext>
            </a:extLst>
          </p:cNvPr>
          <p:cNvSpPr>
            <a:spLocks noGrp="1"/>
          </p:cNvSpPr>
          <p:nvPr>
            <p:ph idx="1"/>
          </p:nvPr>
        </p:nvSpPr>
        <p:spPr>
          <a:xfrm>
            <a:off x="430964" y="1417638"/>
            <a:ext cx="3348947" cy="4525963"/>
          </a:xfrm>
        </p:spPr>
        <p:txBody>
          <a:bodyPr>
            <a:normAutofit fontScale="92500"/>
          </a:bodyPr>
          <a:lstStyle/>
          <a:p>
            <a:pPr marL="0" indent="0">
              <a:buNone/>
            </a:pPr>
            <a:r>
              <a:rPr lang="en-US" sz="2400" b="1" dirty="0">
                <a:solidFill>
                  <a:srgbClr val="FFC000"/>
                </a:solidFill>
              </a:rPr>
              <a:t>Case Studies – </a:t>
            </a:r>
            <a:r>
              <a:rPr lang="en-US" sz="2400" dirty="0">
                <a:solidFill>
                  <a:srgbClr val="FFC000"/>
                </a:solidFill>
              </a:rPr>
              <a:t>‘people like me’, relatable challenges </a:t>
            </a:r>
          </a:p>
          <a:p>
            <a:pPr marL="0" indent="0">
              <a:buNone/>
            </a:pPr>
            <a:endParaRPr lang="en-US" sz="2400" dirty="0"/>
          </a:p>
          <a:p>
            <a:pPr marL="0" indent="0">
              <a:buNone/>
            </a:pPr>
            <a:r>
              <a:rPr lang="en-US" sz="2400" dirty="0"/>
              <a:t>‘Join</a:t>
            </a:r>
            <a:r>
              <a:rPr lang="en-US" sz="2400" dirty="0">
                <a:solidFill>
                  <a:srgbClr val="22A6B3"/>
                </a:solidFill>
              </a:rPr>
              <a:t> </a:t>
            </a:r>
            <a:r>
              <a:rPr lang="en-US" sz="2400" b="1" dirty="0">
                <a:solidFill>
                  <a:srgbClr val="22A6B3"/>
                </a:solidFill>
              </a:rPr>
              <a:t>thousands </a:t>
            </a:r>
            <a:r>
              <a:rPr lang="en-US" sz="2400" dirty="0">
                <a:solidFill>
                  <a:srgbClr val="22A6B3"/>
                </a:solidFill>
              </a:rPr>
              <a:t>of people this Stoptober</a:t>
            </a:r>
            <a:r>
              <a:rPr lang="en-US" sz="2400" dirty="0"/>
              <a:t>...’</a:t>
            </a:r>
          </a:p>
          <a:p>
            <a:pPr marL="0" indent="0">
              <a:buNone/>
            </a:pPr>
            <a:endParaRPr lang="en-US" sz="2400" dirty="0"/>
          </a:p>
          <a:p>
            <a:pPr marL="0" indent="0">
              <a:buNone/>
            </a:pPr>
            <a:r>
              <a:rPr lang="en-US" sz="2400" dirty="0"/>
              <a:t>‘We’ve helped </a:t>
            </a:r>
            <a:r>
              <a:rPr lang="en-US" sz="2400" b="1" dirty="0">
                <a:solidFill>
                  <a:srgbClr val="F7BA33"/>
                </a:solidFill>
              </a:rPr>
              <a:t>thousands</a:t>
            </a:r>
            <a:r>
              <a:rPr lang="en-US" sz="2400" dirty="0"/>
              <a:t> of people in Coventry and we can help you too’</a:t>
            </a:r>
          </a:p>
        </p:txBody>
      </p:sp>
    </p:spTree>
    <p:extLst>
      <p:ext uri="{BB962C8B-B14F-4D97-AF65-F5344CB8AC3E}">
        <p14:creationId xmlns:p14="http://schemas.microsoft.com/office/powerpoint/2010/main" val="1740011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0C3E-3167-0740-B4AE-81D09F752514}"/>
              </a:ext>
            </a:extLst>
          </p:cNvPr>
          <p:cNvSpPr>
            <a:spLocks noGrp="1"/>
          </p:cNvSpPr>
          <p:nvPr>
            <p:ph type="title"/>
          </p:nvPr>
        </p:nvSpPr>
        <p:spPr>
          <a:xfrm>
            <a:off x="138336" y="382142"/>
            <a:ext cx="8867328" cy="1143000"/>
          </a:xfrm>
        </p:spPr>
        <p:txBody>
          <a:bodyPr/>
          <a:lstStyle/>
          <a:p>
            <a:r>
              <a:rPr lang="en-US" dirty="0"/>
              <a:t>People like me - PHE National Campaigns </a:t>
            </a:r>
          </a:p>
        </p:txBody>
      </p:sp>
      <p:pic>
        <p:nvPicPr>
          <p:cNvPr id="2056" name="Picture 8" descr="COMMUNITY: Better Health campaign launched - News - Carlisle United">
            <a:extLst>
              <a:ext uri="{FF2B5EF4-FFF2-40B4-BE49-F238E27FC236}">
                <a16:creationId xmlns:a16="http://schemas.microsoft.com/office/drawing/2014/main" id="{423BB3D2-D078-014D-9DE7-88D9FB79DD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486" y="3700095"/>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sign in a field&#10;&#10;Description automatically generated">
            <a:extLst>
              <a:ext uri="{FF2B5EF4-FFF2-40B4-BE49-F238E27FC236}">
                <a16:creationId xmlns:a16="http://schemas.microsoft.com/office/drawing/2014/main" id="{B5C6B595-FD06-2D40-93C1-806DCFE2E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7317" y="3904107"/>
            <a:ext cx="2571751" cy="2571751"/>
          </a:xfrm>
          <a:prstGeom prst="rect">
            <a:avLst/>
          </a:prstGeom>
        </p:spPr>
      </p:pic>
      <p:pic>
        <p:nvPicPr>
          <p:cNvPr id="7" name="Picture 6" descr="Text&#10;&#10;Description automatically generated">
            <a:extLst>
              <a:ext uri="{FF2B5EF4-FFF2-40B4-BE49-F238E27FC236}">
                <a16:creationId xmlns:a16="http://schemas.microsoft.com/office/drawing/2014/main" id="{D6FDCF90-B8CD-ED45-9275-8785EE07CD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83577" y="1227548"/>
            <a:ext cx="2383740" cy="2395585"/>
          </a:xfrm>
          <a:prstGeom prst="rect">
            <a:avLst/>
          </a:prstGeom>
        </p:spPr>
      </p:pic>
      <p:pic>
        <p:nvPicPr>
          <p:cNvPr id="4" name="Picture 3" descr="A person holding a sign&#10;&#10;Description automatically generated">
            <a:extLst>
              <a:ext uri="{FF2B5EF4-FFF2-40B4-BE49-F238E27FC236}">
                <a16:creationId xmlns:a16="http://schemas.microsoft.com/office/drawing/2014/main" id="{0DA9839F-DDF2-3143-AD20-57DDE3417E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1560" y="1342119"/>
            <a:ext cx="2281014" cy="2281014"/>
          </a:xfrm>
          <a:prstGeom prst="rect">
            <a:avLst/>
          </a:prstGeom>
        </p:spPr>
      </p:pic>
      <p:pic>
        <p:nvPicPr>
          <p:cNvPr id="8" name="Picture 7" descr="A person holding a plate of food&#10;&#10;Description automatically generated">
            <a:extLst>
              <a:ext uri="{FF2B5EF4-FFF2-40B4-BE49-F238E27FC236}">
                <a16:creationId xmlns:a16="http://schemas.microsoft.com/office/drawing/2014/main" id="{743B17A4-9584-E443-B0CA-53734273A92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58320" y="1284834"/>
            <a:ext cx="2249068" cy="2281015"/>
          </a:xfrm>
          <a:prstGeom prst="rect">
            <a:avLst/>
          </a:prstGeom>
        </p:spPr>
      </p:pic>
    </p:spTree>
    <p:extLst>
      <p:ext uri="{BB962C8B-B14F-4D97-AF65-F5344CB8AC3E}">
        <p14:creationId xmlns:p14="http://schemas.microsoft.com/office/powerpoint/2010/main" val="959067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6FD5-9BDD-0F46-9913-B9C6CAD8EBA7}"/>
              </a:ext>
            </a:extLst>
          </p:cNvPr>
          <p:cNvSpPr>
            <a:spLocks noGrp="1"/>
          </p:cNvSpPr>
          <p:nvPr>
            <p:ph type="title"/>
          </p:nvPr>
        </p:nvSpPr>
        <p:spPr/>
        <p:txBody>
          <a:bodyPr/>
          <a:lstStyle/>
          <a:p>
            <a:r>
              <a:rPr lang="en-US" dirty="0"/>
              <a:t>Social Norm Examples</a:t>
            </a:r>
          </a:p>
        </p:txBody>
      </p:sp>
      <p:pic>
        <p:nvPicPr>
          <p:cNvPr id="7" name="Picture 6" descr="A close up of a sign&#10;&#10;Description automatically generated">
            <a:extLst>
              <a:ext uri="{FF2B5EF4-FFF2-40B4-BE49-F238E27FC236}">
                <a16:creationId xmlns:a16="http://schemas.microsoft.com/office/drawing/2014/main" id="{EDCCA316-9207-5C43-B93B-7A7C70E267AC}"/>
              </a:ext>
            </a:extLst>
          </p:cNvPr>
          <p:cNvPicPr>
            <a:picLocks noChangeAspect="1"/>
          </p:cNvPicPr>
          <p:nvPr/>
        </p:nvPicPr>
        <p:blipFill>
          <a:blip r:embed="rId3"/>
          <a:stretch>
            <a:fillRect/>
          </a:stretch>
        </p:blipFill>
        <p:spPr>
          <a:xfrm>
            <a:off x="450900" y="4194274"/>
            <a:ext cx="2882900" cy="685800"/>
          </a:xfrm>
          <a:prstGeom prst="rect">
            <a:avLst/>
          </a:prstGeom>
        </p:spPr>
      </p:pic>
      <p:pic>
        <p:nvPicPr>
          <p:cNvPr id="9" name="Picture 8" descr="Text&#10;&#10;Description automatically generated">
            <a:extLst>
              <a:ext uri="{FF2B5EF4-FFF2-40B4-BE49-F238E27FC236}">
                <a16:creationId xmlns:a16="http://schemas.microsoft.com/office/drawing/2014/main" id="{1A7C7A50-4965-D14A-822C-9DD1AF34E97F}"/>
              </a:ext>
            </a:extLst>
          </p:cNvPr>
          <p:cNvPicPr>
            <a:picLocks noChangeAspect="1"/>
          </p:cNvPicPr>
          <p:nvPr/>
        </p:nvPicPr>
        <p:blipFill>
          <a:blip r:embed="rId4"/>
          <a:stretch>
            <a:fillRect/>
          </a:stretch>
        </p:blipFill>
        <p:spPr>
          <a:xfrm>
            <a:off x="971600" y="2132856"/>
            <a:ext cx="1841500" cy="1689100"/>
          </a:xfrm>
          <a:prstGeom prst="rect">
            <a:avLst/>
          </a:prstGeom>
        </p:spPr>
      </p:pic>
      <p:pic>
        <p:nvPicPr>
          <p:cNvPr id="4" name="Picture 3" descr="Text&#10;&#10;Description automatically generated">
            <a:extLst>
              <a:ext uri="{FF2B5EF4-FFF2-40B4-BE49-F238E27FC236}">
                <a16:creationId xmlns:a16="http://schemas.microsoft.com/office/drawing/2014/main" id="{FE317D6E-8B31-FF45-BF88-94B2411ABCFF}"/>
              </a:ext>
            </a:extLst>
          </p:cNvPr>
          <p:cNvPicPr>
            <a:picLocks noChangeAspect="1"/>
          </p:cNvPicPr>
          <p:nvPr/>
        </p:nvPicPr>
        <p:blipFill>
          <a:blip r:embed="rId5"/>
          <a:stretch>
            <a:fillRect/>
          </a:stretch>
        </p:blipFill>
        <p:spPr>
          <a:xfrm>
            <a:off x="3995936" y="1964072"/>
            <a:ext cx="4889500" cy="2933700"/>
          </a:xfrm>
          <a:prstGeom prst="rect">
            <a:avLst/>
          </a:prstGeom>
        </p:spPr>
      </p:pic>
    </p:spTree>
    <p:extLst>
      <p:ext uri="{BB962C8B-B14F-4D97-AF65-F5344CB8AC3E}">
        <p14:creationId xmlns:p14="http://schemas.microsoft.com/office/powerpoint/2010/main" val="993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099-917B-304A-AF18-085392D5E1F6}"/>
              </a:ext>
            </a:extLst>
          </p:cNvPr>
          <p:cNvSpPr>
            <a:spLocks noGrp="1"/>
          </p:cNvSpPr>
          <p:nvPr>
            <p:ph type="title"/>
          </p:nvPr>
        </p:nvSpPr>
        <p:spPr/>
        <p:txBody>
          <a:bodyPr/>
          <a:lstStyle/>
          <a:p>
            <a:r>
              <a:rPr lang="en-US" dirty="0"/>
              <a:t>Loss Aversion</a:t>
            </a:r>
          </a:p>
        </p:txBody>
      </p:sp>
      <p:sp>
        <p:nvSpPr>
          <p:cNvPr id="3" name="Content Placeholder 2">
            <a:extLst>
              <a:ext uri="{FF2B5EF4-FFF2-40B4-BE49-F238E27FC236}">
                <a16:creationId xmlns:a16="http://schemas.microsoft.com/office/drawing/2014/main" id="{8C5D67D6-80BB-444E-B08A-1906EDD336F0}"/>
              </a:ext>
            </a:extLst>
          </p:cNvPr>
          <p:cNvSpPr>
            <a:spLocks noGrp="1"/>
          </p:cNvSpPr>
          <p:nvPr>
            <p:ph idx="1"/>
          </p:nvPr>
        </p:nvSpPr>
        <p:spPr>
          <a:xfrm>
            <a:off x="457200" y="1421268"/>
            <a:ext cx="8441432" cy="2007732"/>
          </a:xfrm>
        </p:spPr>
        <p:txBody>
          <a:bodyPr>
            <a:normAutofit fontScale="92500" lnSpcReduction="20000"/>
          </a:bodyPr>
          <a:lstStyle/>
          <a:p>
            <a:pPr marL="0" indent="0">
              <a:buNone/>
            </a:pPr>
            <a:r>
              <a:rPr lang="en-GB" sz="2800" dirty="0"/>
              <a:t>People tend to focus on potential loss more than potential gain. A </a:t>
            </a:r>
            <a:r>
              <a:rPr lang="en-GB" sz="2800" b="1" dirty="0"/>
              <a:t>loss is more painful </a:t>
            </a:r>
            <a:r>
              <a:rPr lang="en-GB" sz="2800" dirty="0"/>
              <a:t>to people </a:t>
            </a:r>
            <a:r>
              <a:rPr lang="en-GB" sz="2800" b="1" dirty="0"/>
              <a:t>than an equivalent gain </a:t>
            </a:r>
            <a:r>
              <a:rPr lang="en-GB" sz="2800" dirty="0"/>
              <a:t>is rewarding to them. </a:t>
            </a:r>
            <a:r>
              <a:rPr lang="en-GB" sz="2800" b="1" dirty="0"/>
              <a:t>If you lost £10, you would need to find £20 </a:t>
            </a:r>
            <a:r>
              <a:rPr lang="en-GB" sz="2800" dirty="0"/>
              <a:t>to close the gap, the ratio is about 2:1.  </a:t>
            </a:r>
          </a:p>
          <a:p>
            <a:endParaRPr lang="en-GB" sz="2800" dirty="0"/>
          </a:p>
          <a:p>
            <a:endParaRPr lang="en-US" sz="2800" dirty="0"/>
          </a:p>
        </p:txBody>
      </p:sp>
      <p:sp>
        <p:nvSpPr>
          <p:cNvPr id="6" name="Rectangle 5">
            <a:extLst>
              <a:ext uri="{FF2B5EF4-FFF2-40B4-BE49-F238E27FC236}">
                <a16:creationId xmlns:a16="http://schemas.microsoft.com/office/drawing/2014/main" id="{30326473-87EB-8A4B-92C6-DD771A616362}"/>
              </a:ext>
            </a:extLst>
          </p:cNvPr>
          <p:cNvSpPr/>
          <p:nvPr/>
        </p:nvSpPr>
        <p:spPr>
          <a:xfrm>
            <a:off x="451140" y="3501008"/>
            <a:ext cx="4442731" cy="2800767"/>
          </a:xfrm>
          <a:prstGeom prst="rect">
            <a:avLst/>
          </a:prstGeom>
        </p:spPr>
        <p:txBody>
          <a:bodyPr wrap="square">
            <a:spAutoFit/>
          </a:bodyPr>
          <a:lstStyle/>
          <a:p>
            <a:r>
              <a:rPr lang="en-GB" sz="2200" b="1" i="1" dirty="0">
                <a:solidFill>
                  <a:srgbClr val="FFC000"/>
                </a:solidFill>
                <a:latin typeface="Georgia"/>
                <a:ea typeface="+mn-ea"/>
              </a:rPr>
              <a:t>“You will lose £200 if you don’t do this” </a:t>
            </a:r>
            <a:r>
              <a:rPr lang="en-GB" sz="2200" dirty="0">
                <a:solidFill>
                  <a:srgbClr val="595959"/>
                </a:solidFill>
                <a:latin typeface="Georgia"/>
                <a:ea typeface="+mn-ea"/>
              </a:rPr>
              <a:t>works better than </a:t>
            </a:r>
            <a:r>
              <a:rPr lang="en-GB" sz="2200" dirty="0">
                <a:solidFill>
                  <a:srgbClr val="22A6B3"/>
                </a:solidFill>
                <a:latin typeface="Georgia"/>
                <a:ea typeface="+mn-ea"/>
              </a:rPr>
              <a:t>“You will save £200 if you do this”.</a:t>
            </a:r>
          </a:p>
          <a:p>
            <a:endParaRPr lang="en-GB" sz="2200" dirty="0">
              <a:solidFill>
                <a:srgbClr val="595959"/>
              </a:solidFill>
              <a:latin typeface="Georgia"/>
              <a:ea typeface="+mn-ea"/>
            </a:endParaRPr>
          </a:p>
          <a:p>
            <a:r>
              <a:rPr lang="en-GB" sz="2200" b="1" dirty="0">
                <a:solidFill>
                  <a:srgbClr val="595959"/>
                </a:solidFill>
                <a:latin typeface="Georgia"/>
                <a:ea typeface="+mn-ea"/>
              </a:rPr>
              <a:t>Lockdown: </a:t>
            </a:r>
            <a:r>
              <a:rPr lang="en-GB" sz="2200" dirty="0">
                <a:solidFill>
                  <a:srgbClr val="595959"/>
                </a:solidFill>
                <a:latin typeface="Georgia"/>
                <a:ea typeface="+mn-ea"/>
              </a:rPr>
              <a:t>The loss of restaurants closing feels worse than the gain of them opening. </a:t>
            </a:r>
          </a:p>
        </p:txBody>
      </p:sp>
      <p:pic>
        <p:nvPicPr>
          <p:cNvPr id="9" name="Picture 8" descr="A close up of a sign&#10;&#10;Description automatically generated">
            <a:extLst>
              <a:ext uri="{FF2B5EF4-FFF2-40B4-BE49-F238E27FC236}">
                <a16:creationId xmlns:a16="http://schemas.microsoft.com/office/drawing/2014/main" id="{0F90ACF1-266E-8F4E-8946-71810BDFB9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6036" y="3645024"/>
            <a:ext cx="3714564" cy="2476376"/>
          </a:xfrm>
          <a:prstGeom prst="rect">
            <a:avLst/>
          </a:prstGeom>
        </p:spPr>
      </p:pic>
    </p:spTree>
    <p:extLst>
      <p:ext uri="{BB962C8B-B14F-4D97-AF65-F5344CB8AC3E}">
        <p14:creationId xmlns:p14="http://schemas.microsoft.com/office/powerpoint/2010/main" val="3579566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099-917B-304A-AF18-085392D5E1F6}"/>
              </a:ext>
            </a:extLst>
          </p:cNvPr>
          <p:cNvSpPr>
            <a:spLocks noGrp="1"/>
          </p:cNvSpPr>
          <p:nvPr>
            <p:ph type="title"/>
          </p:nvPr>
        </p:nvSpPr>
        <p:spPr/>
        <p:txBody>
          <a:bodyPr/>
          <a:lstStyle/>
          <a:p>
            <a:r>
              <a:rPr lang="en-US" dirty="0"/>
              <a:t>Loss Aversion – switching the loss &amp; gain</a:t>
            </a:r>
          </a:p>
        </p:txBody>
      </p:sp>
      <p:sp>
        <p:nvSpPr>
          <p:cNvPr id="3" name="Content Placeholder 2">
            <a:extLst>
              <a:ext uri="{FF2B5EF4-FFF2-40B4-BE49-F238E27FC236}">
                <a16:creationId xmlns:a16="http://schemas.microsoft.com/office/drawing/2014/main" id="{8C5D67D6-80BB-444E-B08A-1906EDD336F0}"/>
              </a:ext>
            </a:extLst>
          </p:cNvPr>
          <p:cNvSpPr>
            <a:spLocks noGrp="1"/>
          </p:cNvSpPr>
          <p:nvPr>
            <p:ph idx="1"/>
          </p:nvPr>
        </p:nvSpPr>
        <p:spPr>
          <a:xfrm>
            <a:off x="457200" y="1421268"/>
            <a:ext cx="8441432" cy="2007732"/>
          </a:xfrm>
        </p:spPr>
        <p:txBody>
          <a:bodyPr>
            <a:normAutofit/>
          </a:bodyPr>
          <a:lstStyle/>
          <a:p>
            <a:endParaRPr lang="en-GB" sz="2800" dirty="0"/>
          </a:p>
          <a:p>
            <a:endParaRPr lang="en-US" sz="2800" dirty="0"/>
          </a:p>
        </p:txBody>
      </p:sp>
      <p:pic>
        <p:nvPicPr>
          <p:cNvPr id="7" name="Picture 6" descr="Graphical user interface, text&#10;&#10;Description automatically generated">
            <a:extLst>
              <a:ext uri="{FF2B5EF4-FFF2-40B4-BE49-F238E27FC236}">
                <a16:creationId xmlns:a16="http://schemas.microsoft.com/office/drawing/2014/main" id="{36001CF7-63C7-984E-8D7D-1E536A4E9A7A}"/>
              </a:ext>
            </a:extLst>
          </p:cNvPr>
          <p:cNvPicPr>
            <a:picLocks noChangeAspect="1"/>
          </p:cNvPicPr>
          <p:nvPr/>
        </p:nvPicPr>
        <p:blipFill>
          <a:blip r:embed="rId3"/>
          <a:stretch>
            <a:fillRect/>
          </a:stretch>
        </p:blipFill>
        <p:spPr>
          <a:xfrm>
            <a:off x="1979712" y="941762"/>
            <a:ext cx="5544616" cy="5622396"/>
          </a:xfrm>
          <a:prstGeom prst="rect">
            <a:avLst/>
          </a:prstGeom>
        </p:spPr>
      </p:pic>
    </p:spTree>
    <p:extLst>
      <p:ext uri="{BB962C8B-B14F-4D97-AF65-F5344CB8AC3E}">
        <p14:creationId xmlns:p14="http://schemas.microsoft.com/office/powerpoint/2010/main" val="2082173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8099-917B-304A-AF18-085392D5E1F6}"/>
              </a:ext>
            </a:extLst>
          </p:cNvPr>
          <p:cNvSpPr>
            <a:spLocks noGrp="1"/>
          </p:cNvSpPr>
          <p:nvPr>
            <p:ph type="title"/>
          </p:nvPr>
        </p:nvSpPr>
        <p:spPr/>
        <p:txBody>
          <a:bodyPr/>
          <a:lstStyle/>
          <a:p>
            <a:r>
              <a:rPr lang="en-US" dirty="0"/>
              <a:t>Loss Aversion – switching the loss &amp; gain</a:t>
            </a:r>
          </a:p>
        </p:txBody>
      </p:sp>
      <p:sp>
        <p:nvSpPr>
          <p:cNvPr id="3" name="Content Placeholder 2">
            <a:extLst>
              <a:ext uri="{FF2B5EF4-FFF2-40B4-BE49-F238E27FC236}">
                <a16:creationId xmlns:a16="http://schemas.microsoft.com/office/drawing/2014/main" id="{8C5D67D6-80BB-444E-B08A-1906EDD336F0}"/>
              </a:ext>
            </a:extLst>
          </p:cNvPr>
          <p:cNvSpPr>
            <a:spLocks noGrp="1"/>
          </p:cNvSpPr>
          <p:nvPr>
            <p:ph idx="1"/>
          </p:nvPr>
        </p:nvSpPr>
        <p:spPr>
          <a:xfrm>
            <a:off x="457200" y="1421268"/>
            <a:ext cx="8441432" cy="2007732"/>
          </a:xfrm>
        </p:spPr>
        <p:txBody>
          <a:bodyPr>
            <a:normAutofit/>
          </a:bodyPr>
          <a:lstStyle/>
          <a:p>
            <a:endParaRPr lang="en-GB" sz="2800" dirty="0"/>
          </a:p>
          <a:p>
            <a:endParaRPr lang="en-US" sz="2800" dirty="0"/>
          </a:p>
        </p:txBody>
      </p:sp>
      <p:sp>
        <p:nvSpPr>
          <p:cNvPr id="4" name="Rectangle 3">
            <a:extLst>
              <a:ext uri="{FF2B5EF4-FFF2-40B4-BE49-F238E27FC236}">
                <a16:creationId xmlns:a16="http://schemas.microsoft.com/office/drawing/2014/main" id="{591CCF14-644F-6144-9B59-74247DF68BD5}"/>
              </a:ext>
            </a:extLst>
          </p:cNvPr>
          <p:cNvSpPr/>
          <p:nvPr/>
        </p:nvSpPr>
        <p:spPr>
          <a:xfrm>
            <a:off x="683568" y="1556792"/>
            <a:ext cx="8003232" cy="2569934"/>
          </a:xfrm>
          <a:prstGeom prst="rect">
            <a:avLst/>
          </a:prstGeom>
        </p:spPr>
        <p:txBody>
          <a:bodyPr wrap="square">
            <a:spAutoFit/>
          </a:bodyPr>
          <a:lstStyle/>
          <a:p>
            <a:r>
              <a:rPr lang="en-GB" sz="2400" b="1" dirty="0">
                <a:solidFill>
                  <a:srgbClr val="F7BA33"/>
                </a:solidFill>
                <a:latin typeface="Georgia"/>
              </a:rPr>
              <a:t>Example types of message for Dry Jan </a:t>
            </a:r>
            <a:endParaRPr lang="en-GB" dirty="0">
              <a:solidFill>
                <a:srgbClr val="595959"/>
              </a:solidFill>
              <a:latin typeface="Georgia"/>
            </a:endParaRPr>
          </a:p>
          <a:p>
            <a:endParaRPr lang="en-GB" sz="1000" dirty="0">
              <a:solidFill>
                <a:srgbClr val="595959"/>
              </a:solidFill>
              <a:latin typeface="Georgia"/>
            </a:endParaRPr>
          </a:p>
          <a:p>
            <a:r>
              <a:rPr lang="en-GB" dirty="0">
                <a:solidFill>
                  <a:srgbClr val="595959"/>
                </a:solidFill>
                <a:latin typeface="Georgia"/>
              </a:rPr>
              <a:t>Tired of wasting the day feeling hungover? </a:t>
            </a:r>
          </a:p>
          <a:p>
            <a:r>
              <a:rPr lang="en-GB" dirty="0">
                <a:solidFill>
                  <a:srgbClr val="595959"/>
                </a:solidFill>
                <a:latin typeface="Georgia"/>
              </a:rPr>
              <a:t>“My weekends feel so much longer now that I don’t spend half of it hungover”</a:t>
            </a:r>
          </a:p>
          <a:p>
            <a:r>
              <a:rPr lang="en-GB" dirty="0">
                <a:solidFill>
                  <a:srgbClr val="595959"/>
                </a:solidFill>
                <a:latin typeface="Georgia"/>
              </a:rPr>
              <a:t>“I would’ve spent hundreds this month if I was drinking. It’s not just buying drinks from the shop or at a bar, it’s the take away on the way home and the takeaway the next day….” </a:t>
            </a:r>
          </a:p>
          <a:p>
            <a:endParaRPr lang="en-GB" b="1" dirty="0">
              <a:solidFill>
                <a:srgbClr val="595959"/>
              </a:solidFill>
              <a:latin typeface="Georgia"/>
            </a:endParaRPr>
          </a:p>
        </p:txBody>
      </p:sp>
      <p:pic>
        <p:nvPicPr>
          <p:cNvPr id="6" name="Picture 5" descr="A picture containing person, indoor, holding, cutting&#10;&#10;Description automatically generated">
            <a:extLst>
              <a:ext uri="{FF2B5EF4-FFF2-40B4-BE49-F238E27FC236}">
                <a16:creationId xmlns:a16="http://schemas.microsoft.com/office/drawing/2014/main" id="{FC54AE7C-07C4-3E48-9983-0A67398F60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5568" y="3841711"/>
            <a:ext cx="3569732" cy="2007732"/>
          </a:xfrm>
          <a:prstGeom prst="rect">
            <a:avLst/>
          </a:prstGeom>
        </p:spPr>
      </p:pic>
      <p:sp>
        <p:nvSpPr>
          <p:cNvPr id="8" name="Rectangle 7">
            <a:extLst>
              <a:ext uri="{FF2B5EF4-FFF2-40B4-BE49-F238E27FC236}">
                <a16:creationId xmlns:a16="http://schemas.microsoft.com/office/drawing/2014/main" id="{251BC330-E125-0844-95F5-54CFD1B7479E}"/>
              </a:ext>
            </a:extLst>
          </p:cNvPr>
          <p:cNvSpPr/>
          <p:nvPr/>
        </p:nvSpPr>
        <p:spPr>
          <a:xfrm>
            <a:off x="683568" y="3937636"/>
            <a:ext cx="4572000" cy="1815882"/>
          </a:xfrm>
          <a:prstGeom prst="rect">
            <a:avLst/>
          </a:prstGeom>
        </p:spPr>
        <p:txBody>
          <a:bodyPr>
            <a:spAutoFit/>
          </a:bodyPr>
          <a:lstStyle/>
          <a:p>
            <a:endParaRPr lang="en-GB" b="1" dirty="0">
              <a:solidFill>
                <a:srgbClr val="595959"/>
              </a:solidFill>
              <a:latin typeface="Georgia"/>
            </a:endParaRPr>
          </a:p>
          <a:p>
            <a:r>
              <a:rPr lang="en-GB" sz="2000" b="1" dirty="0">
                <a:solidFill>
                  <a:srgbClr val="52B5C5"/>
                </a:solidFill>
                <a:latin typeface="Georgia"/>
              </a:rPr>
              <a:t>FOMO (Fear of missing out) </a:t>
            </a:r>
            <a:r>
              <a:rPr lang="en-GB" dirty="0">
                <a:solidFill>
                  <a:srgbClr val="595959"/>
                </a:solidFill>
                <a:latin typeface="Georgia"/>
              </a:rPr>
              <a:t>– During lockdown, everybody is in the same boat, they can’t go out. If this is still during January FOMO won’t be factor to pull people away from being sober.</a:t>
            </a:r>
            <a:endParaRPr lang="en-GB" sz="2000" dirty="0">
              <a:solidFill>
                <a:srgbClr val="F7BA33"/>
              </a:solidFill>
              <a:latin typeface="Georgia"/>
            </a:endParaRPr>
          </a:p>
        </p:txBody>
      </p:sp>
    </p:spTree>
    <p:extLst>
      <p:ext uri="{BB962C8B-B14F-4D97-AF65-F5344CB8AC3E}">
        <p14:creationId xmlns:p14="http://schemas.microsoft.com/office/powerpoint/2010/main" val="3386911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7BC0D1-B863-0C41-ACEC-21CD49D69391}"/>
              </a:ext>
            </a:extLst>
          </p:cNvPr>
          <p:cNvSpPr txBox="1"/>
          <p:nvPr/>
        </p:nvSpPr>
        <p:spPr>
          <a:xfrm>
            <a:off x="1405360" y="1638800"/>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Capability</a:t>
            </a:r>
            <a:endParaRPr lang="en-US" sz="2400" dirty="0">
              <a:solidFill>
                <a:schemeClr val="bg1"/>
              </a:solidFill>
              <a:latin typeface="Georgia" panose="02040502050405020303" pitchFamily="18" charset="0"/>
            </a:endParaRPr>
          </a:p>
        </p:txBody>
      </p:sp>
      <p:sp>
        <p:nvSpPr>
          <p:cNvPr id="8" name="TextBox 7">
            <a:extLst>
              <a:ext uri="{FF2B5EF4-FFF2-40B4-BE49-F238E27FC236}">
                <a16:creationId xmlns:a16="http://schemas.microsoft.com/office/drawing/2014/main" id="{0F5E2C95-7CFB-6345-B943-8B0A88974452}"/>
              </a:ext>
            </a:extLst>
          </p:cNvPr>
          <p:cNvSpPr txBox="1"/>
          <p:nvPr/>
        </p:nvSpPr>
        <p:spPr>
          <a:xfrm>
            <a:off x="1405360" y="3198167"/>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Motivation</a:t>
            </a:r>
            <a:endParaRPr lang="en-US" sz="2400" dirty="0">
              <a:solidFill>
                <a:schemeClr val="bg1"/>
              </a:solidFill>
              <a:latin typeface="Georgia" panose="02040502050405020303" pitchFamily="18" charset="0"/>
            </a:endParaRPr>
          </a:p>
        </p:txBody>
      </p:sp>
      <p:sp>
        <p:nvSpPr>
          <p:cNvPr id="9" name="TextBox 8">
            <a:extLst>
              <a:ext uri="{FF2B5EF4-FFF2-40B4-BE49-F238E27FC236}">
                <a16:creationId xmlns:a16="http://schemas.microsoft.com/office/drawing/2014/main" id="{1A89A8D5-9269-EB46-827F-CF4C9C6A9309}"/>
              </a:ext>
            </a:extLst>
          </p:cNvPr>
          <p:cNvSpPr txBox="1"/>
          <p:nvPr/>
        </p:nvSpPr>
        <p:spPr>
          <a:xfrm>
            <a:off x="1295400" y="4757534"/>
            <a:ext cx="2165913"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Opportunity</a:t>
            </a:r>
            <a:endParaRPr lang="en-US" sz="2400" dirty="0">
              <a:solidFill>
                <a:schemeClr val="bg1"/>
              </a:solidFill>
              <a:latin typeface="Georgia" panose="02040502050405020303" pitchFamily="18" charset="0"/>
            </a:endParaRPr>
          </a:p>
        </p:txBody>
      </p:sp>
      <p:pic>
        <p:nvPicPr>
          <p:cNvPr id="17" name="Picture 16" descr="A drawing of a cartoon character&#10;&#10;Description automatically generated">
            <a:extLst>
              <a:ext uri="{FF2B5EF4-FFF2-40B4-BE49-F238E27FC236}">
                <a16:creationId xmlns:a16="http://schemas.microsoft.com/office/drawing/2014/main" id="{4899DD91-8750-2A4D-B757-E4686C23F675}"/>
              </a:ext>
            </a:extLst>
          </p:cNvPr>
          <p:cNvPicPr>
            <a:picLocks noChangeAspect="1"/>
          </p:cNvPicPr>
          <p:nvPr/>
        </p:nvPicPr>
        <p:blipFill>
          <a:blip r:embed="rId3"/>
          <a:stretch>
            <a:fillRect/>
          </a:stretch>
        </p:blipFill>
        <p:spPr>
          <a:xfrm>
            <a:off x="463783" y="846138"/>
            <a:ext cx="8293100" cy="5319166"/>
          </a:xfrm>
          <a:prstGeom prst="rect">
            <a:avLst/>
          </a:prstGeom>
        </p:spPr>
      </p:pic>
      <p:sp>
        <p:nvSpPr>
          <p:cNvPr id="18" name="Title 1">
            <a:extLst>
              <a:ext uri="{FF2B5EF4-FFF2-40B4-BE49-F238E27FC236}">
                <a16:creationId xmlns:a16="http://schemas.microsoft.com/office/drawing/2014/main" id="{B7810AA3-B96E-0144-92B2-88CD9A031046}"/>
              </a:ext>
            </a:extLst>
          </p:cNvPr>
          <p:cNvSpPr txBox="1">
            <a:spLocks/>
          </p:cNvSpPr>
          <p:nvPr/>
        </p:nvSpPr>
        <p:spPr>
          <a:xfrm>
            <a:off x="457200" y="274638"/>
            <a:ext cx="82296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COM-B Model</a:t>
            </a:r>
          </a:p>
        </p:txBody>
      </p:sp>
    </p:spTree>
    <p:extLst>
      <p:ext uri="{BB962C8B-B14F-4D97-AF65-F5344CB8AC3E}">
        <p14:creationId xmlns:p14="http://schemas.microsoft.com/office/powerpoint/2010/main" val="73096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1F3E-F93A-4847-AEAA-6D51ADF7291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F7CCA00-FA23-1548-9CA0-910726BFF757}"/>
              </a:ext>
            </a:extLst>
          </p:cNvPr>
          <p:cNvSpPr>
            <a:spLocks noGrp="1"/>
          </p:cNvSpPr>
          <p:nvPr>
            <p:ph idx="1"/>
          </p:nvPr>
        </p:nvSpPr>
        <p:spPr/>
        <p:txBody>
          <a:bodyPr>
            <a:normAutofit fontScale="77500" lnSpcReduction="20000"/>
          </a:bodyPr>
          <a:lstStyle/>
          <a:p>
            <a:r>
              <a:rPr lang="en-GB" dirty="0"/>
              <a:t>An overview of the National Health &amp; Wellbeing campaigns </a:t>
            </a:r>
          </a:p>
          <a:p>
            <a:r>
              <a:rPr lang="en-GB" dirty="0"/>
              <a:t>New Year Health &amp; Wellbeing Campaigns</a:t>
            </a:r>
          </a:p>
          <a:p>
            <a:r>
              <a:rPr lang="en-GB" dirty="0"/>
              <a:t>What drives our behaviour </a:t>
            </a:r>
          </a:p>
          <a:p>
            <a:r>
              <a:rPr lang="en-GB" dirty="0"/>
              <a:t>Behavioural Theories to influencer decision making and behaviour change </a:t>
            </a:r>
          </a:p>
          <a:p>
            <a:r>
              <a:rPr lang="en-GB" dirty="0"/>
              <a:t>Can New Year Campaigns promote long-term behaviour change?</a:t>
            </a:r>
          </a:p>
          <a:p>
            <a:pPr marL="0" indent="0">
              <a:buNone/>
            </a:pPr>
            <a:endParaRPr lang="en-US" dirty="0"/>
          </a:p>
        </p:txBody>
      </p:sp>
    </p:spTree>
    <p:extLst>
      <p:ext uri="{BB962C8B-B14F-4D97-AF65-F5344CB8AC3E}">
        <p14:creationId xmlns:p14="http://schemas.microsoft.com/office/powerpoint/2010/main" val="3165040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7BC0D1-B863-0C41-ACEC-21CD49D69391}"/>
              </a:ext>
            </a:extLst>
          </p:cNvPr>
          <p:cNvSpPr txBox="1"/>
          <p:nvPr/>
        </p:nvSpPr>
        <p:spPr>
          <a:xfrm>
            <a:off x="1405360" y="1638800"/>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Capability</a:t>
            </a:r>
            <a:endParaRPr lang="en-US" sz="2400" dirty="0">
              <a:solidFill>
                <a:schemeClr val="bg1"/>
              </a:solidFill>
              <a:latin typeface="Georgia" panose="02040502050405020303" pitchFamily="18" charset="0"/>
            </a:endParaRPr>
          </a:p>
        </p:txBody>
      </p:sp>
      <p:sp>
        <p:nvSpPr>
          <p:cNvPr id="8" name="TextBox 7">
            <a:extLst>
              <a:ext uri="{FF2B5EF4-FFF2-40B4-BE49-F238E27FC236}">
                <a16:creationId xmlns:a16="http://schemas.microsoft.com/office/drawing/2014/main" id="{0F5E2C95-7CFB-6345-B943-8B0A88974452}"/>
              </a:ext>
            </a:extLst>
          </p:cNvPr>
          <p:cNvSpPr txBox="1"/>
          <p:nvPr/>
        </p:nvSpPr>
        <p:spPr>
          <a:xfrm>
            <a:off x="1405360" y="3198167"/>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Motivation</a:t>
            </a:r>
            <a:endParaRPr lang="en-US" sz="2400" dirty="0">
              <a:solidFill>
                <a:schemeClr val="bg1"/>
              </a:solidFill>
              <a:latin typeface="Georgia" panose="02040502050405020303" pitchFamily="18" charset="0"/>
            </a:endParaRPr>
          </a:p>
        </p:txBody>
      </p:sp>
      <p:sp>
        <p:nvSpPr>
          <p:cNvPr id="9" name="TextBox 8">
            <a:extLst>
              <a:ext uri="{FF2B5EF4-FFF2-40B4-BE49-F238E27FC236}">
                <a16:creationId xmlns:a16="http://schemas.microsoft.com/office/drawing/2014/main" id="{1A89A8D5-9269-EB46-827F-CF4C9C6A9309}"/>
              </a:ext>
            </a:extLst>
          </p:cNvPr>
          <p:cNvSpPr txBox="1"/>
          <p:nvPr/>
        </p:nvSpPr>
        <p:spPr>
          <a:xfrm>
            <a:off x="1295400" y="4757534"/>
            <a:ext cx="2165913"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Opportunity</a:t>
            </a:r>
            <a:endParaRPr lang="en-US" sz="2400" dirty="0">
              <a:solidFill>
                <a:schemeClr val="bg1"/>
              </a:solidFill>
              <a:latin typeface="Georgia" panose="02040502050405020303" pitchFamily="18" charset="0"/>
            </a:endParaRPr>
          </a:p>
        </p:txBody>
      </p:sp>
      <p:sp>
        <p:nvSpPr>
          <p:cNvPr id="12" name="Title 1">
            <a:extLst>
              <a:ext uri="{FF2B5EF4-FFF2-40B4-BE49-F238E27FC236}">
                <a16:creationId xmlns:a16="http://schemas.microsoft.com/office/drawing/2014/main" id="{4DA86CAC-029B-C74A-BD72-E29905D75CFE}"/>
              </a:ext>
            </a:extLst>
          </p:cNvPr>
          <p:cNvSpPr txBox="1">
            <a:spLocks/>
          </p:cNvSpPr>
          <p:nvPr/>
        </p:nvSpPr>
        <p:spPr>
          <a:xfrm>
            <a:off x="457200" y="274638"/>
            <a:ext cx="82296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COM-B Model</a:t>
            </a:r>
          </a:p>
        </p:txBody>
      </p:sp>
      <p:pic>
        <p:nvPicPr>
          <p:cNvPr id="15" name="Picture 14" descr="Diagram, text&#10;&#10;Description automatically generated">
            <a:extLst>
              <a:ext uri="{FF2B5EF4-FFF2-40B4-BE49-F238E27FC236}">
                <a16:creationId xmlns:a16="http://schemas.microsoft.com/office/drawing/2014/main" id="{3DA6F73F-CC1C-4C44-BD9E-696F1738A254}"/>
              </a:ext>
            </a:extLst>
          </p:cNvPr>
          <p:cNvPicPr>
            <a:picLocks noChangeAspect="1"/>
          </p:cNvPicPr>
          <p:nvPr/>
        </p:nvPicPr>
        <p:blipFill>
          <a:blip r:embed="rId3"/>
          <a:stretch>
            <a:fillRect/>
          </a:stretch>
        </p:blipFill>
        <p:spPr>
          <a:xfrm>
            <a:off x="300622" y="836711"/>
            <a:ext cx="8813800" cy="5360887"/>
          </a:xfrm>
          <a:prstGeom prst="rect">
            <a:avLst/>
          </a:prstGeom>
        </p:spPr>
      </p:pic>
      <p:sp>
        <p:nvSpPr>
          <p:cNvPr id="2" name="Rectangle 1">
            <a:extLst>
              <a:ext uri="{FF2B5EF4-FFF2-40B4-BE49-F238E27FC236}">
                <a16:creationId xmlns:a16="http://schemas.microsoft.com/office/drawing/2014/main" id="{FB82DBD2-AE80-6C46-B829-EFDB589CBE6C}"/>
              </a:ext>
            </a:extLst>
          </p:cNvPr>
          <p:cNvSpPr/>
          <p:nvPr/>
        </p:nvSpPr>
        <p:spPr>
          <a:xfrm>
            <a:off x="827584" y="3198166"/>
            <a:ext cx="7661388" cy="2463081"/>
          </a:xfrm>
          <a:prstGeom prst="rect">
            <a:avLst/>
          </a:prstGeom>
          <a:solidFill>
            <a:srgbClr val="D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62F18AB-7FCC-1F48-A4DE-AE1FF7C0865B}"/>
              </a:ext>
            </a:extLst>
          </p:cNvPr>
          <p:cNvSpPr txBox="1"/>
          <p:nvPr/>
        </p:nvSpPr>
        <p:spPr>
          <a:xfrm>
            <a:off x="1007603" y="3560185"/>
            <a:ext cx="7481369" cy="1908215"/>
          </a:xfrm>
          <a:prstGeom prst="rect">
            <a:avLst/>
          </a:prstGeom>
          <a:noFill/>
        </p:spPr>
        <p:txBody>
          <a:bodyPr wrap="square" rtlCol="0">
            <a:spAutoFit/>
          </a:bodyPr>
          <a:lstStyle/>
          <a:p>
            <a:pPr algn="ctr"/>
            <a:r>
              <a:rPr lang="en-US" sz="2000" b="1" dirty="0">
                <a:solidFill>
                  <a:schemeClr val="bg1"/>
                </a:solidFill>
                <a:latin typeface="Georgia" panose="02040502050405020303" pitchFamily="18" charset="0"/>
              </a:rPr>
              <a:t>Virtual support via phone, online or video call </a:t>
            </a:r>
          </a:p>
          <a:p>
            <a:pPr algn="ctr"/>
            <a:endParaRPr lang="en-US" sz="2000" b="1" dirty="0">
              <a:solidFill>
                <a:schemeClr val="bg1"/>
              </a:solidFill>
              <a:latin typeface="Georgia" panose="02040502050405020303" pitchFamily="18" charset="0"/>
            </a:endParaRPr>
          </a:p>
          <a:p>
            <a:pPr algn="ctr"/>
            <a:r>
              <a:rPr lang="en-US" sz="2000" b="1" dirty="0">
                <a:solidFill>
                  <a:schemeClr val="bg1"/>
                </a:solidFill>
                <a:latin typeface="Georgia" panose="02040502050405020303" pitchFamily="18" charset="0"/>
              </a:rPr>
              <a:t>Provided with tools and techniques </a:t>
            </a:r>
          </a:p>
          <a:p>
            <a:pPr algn="ctr"/>
            <a:endParaRPr lang="en-US" sz="2000" b="1" dirty="0">
              <a:solidFill>
                <a:schemeClr val="bg1"/>
              </a:solidFill>
              <a:latin typeface="Georgia" panose="02040502050405020303" pitchFamily="18" charset="0"/>
            </a:endParaRPr>
          </a:p>
          <a:p>
            <a:pPr algn="ctr"/>
            <a:r>
              <a:rPr lang="en-US" sz="2000" b="1" dirty="0">
                <a:solidFill>
                  <a:schemeClr val="bg1"/>
                </a:solidFill>
                <a:latin typeface="Georgia" panose="02040502050405020303" pitchFamily="18" charset="0"/>
              </a:rPr>
              <a:t>Eligible for the service i.e. live in Coventry </a:t>
            </a:r>
          </a:p>
          <a:p>
            <a:endParaRPr lang="en-US" dirty="0"/>
          </a:p>
        </p:txBody>
      </p:sp>
    </p:spTree>
    <p:extLst>
      <p:ext uri="{BB962C8B-B14F-4D97-AF65-F5344CB8AC3E}">
        <p14:creationId xmlns:p14="http://schemas.microsoft.com/office/powerpoint/2010/main" val="1576159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7BC0D1-B863-0C41-ACEC-21CD49D69391}"/>
              </a:ext>
            </a:extLst>
          </p:cNvPr>
          <p:cNvSpPr txBox="1"/>
          <p:nvPr/>
        </p:nvSpPr>
        <p:spPr>
          <a:xfrm>
            <a:off x="1405360" y="1638800"/>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Capability</a:t>
            </a:r>
            <a:endParaRPr lang="en-US" sz="2400" dirty="0">
              <a:solidFill>
                <a:schemeClr val="bg1"/>
              </a:solidFill>
              <a:latin typeface="Georgia" panose="02040502050405020303" pitchFamily="18" charset="0"/>
            </a:endParaRPr>
          </a:p>
        </p:txBody>
      </p:sp>
      <p:sp>
        <p:nvSpPr>
          <p:cNvPr id="8" name="TextBox 7">
            <a:extLst>
              <a:ext uri="{FF2B5EF4-FFF2-40B4-BE49-F238E27FC236}">
                <a16:creationId xmlns:a16="http://schemas.microsoft.com/office/drawing/2014/main" id="{0F5E2C95-7CFB-6345-B943-8B0A88974452}"/>
              </a:ext>
            </a:extLst>
          </p:cNvPr>
          <p:cNvSpPr txBox="1"/>
          <p:nvPr/>
        </p:nvSpPr>
        <p:spPr>
          <a:xfrm>
            <a:off x="1405360" y="3198167"/>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Motivation</a:t>
            </a:r>
            <a:endParaRPr lang="en-US" sz="2400" dirty="0">
              <a:solidFill>
                <a:schemeClr val="bg1"/>
              </a:solidFill>
              <a:latin typeface="Georgia" panose="02040502050405020303" pitchFamily="18" charset="0"/>
            </a:endParaRPr>
          </a:p>
        </p:txBody>
      </p:sp>
      <p:sp>
        <p:nvSpPr>
          <p:cNvPr id="9" name="TextBox 8">
            <a:extLst>
              <a:ext uri="{FF2B5EF4-FFF2-40B4-BE49-F238E27FC236}">
                <a16:creationId xmlns:a16="http://schemas.microsoft.com/office/drawing/2014/main" id="{1A89A8D5-9269-EB46-827F-CF4C9C6A9309}"/>
              </a:ext>
            </a:extLst>
          </p:cNvPr>
          <p:cNvSpPr txBox="1"/>
          <p:nvPr/>
        </p:nvSpPr>
        <p:spPr>
          <a:xfrm>
            <a:off x="1295400" y="4757534"/>
            <a:ext cx="2165913"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Opportunity</a:t>
            </a:r>
            <a:endParaRPr lang="en-US" sz="2400" dirty="0">
              <a:solidFill>
                <a:schemeClr val="bg1"/>
              </a:solidFill>
              <a:latin typeface="Georgia" panose="02040502050405020303" pitchFamily="18" charset="0"/>
            </a:endParaRPr>
          </a:p>
        </p:txBody>
      </p:sp>
      <p:sp>
        <p:nvSpPr>
          <p:cNvPr id="12" name="Title 1">
            <a:extLst>
              <a:ext uri="{FF2B5EF4-FFF2-40B4-BE49-F238E27FC236}">
                <a16:creationId xmlns:a16="http://schemas.microsoft.com/office/drawing/2014/main" id="{4DA86CAC-029B-C74A-BD72-E29905D75CFE}"/>
              </a:ext>
            </a:extLst>
          </p:cNvPr>
          <p:cNvSpPr txBox="1">
            <a:spLocks/>
          </p:cNvSpPr>
          <p:nvPr/>
        </p:nvSpPr>
        <p:spPr>
          <a:xfrm>
            <a:off x="457200" y="274638"/>
            <a:ext cx="82296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COM-B Model</a:t>
            </a:r>
          </a:p>
        </p:txBody>
      </p:sp>
      <p:pic>
        <p:nvPicPr>
          <p:cNvPr id="13" name="Picture 12" descr="A picture containing text&#10;&#10;Description automatically generated">
            <a:extLst>
              <a:ext uri="{FF2B5EF4-FFF2-40B4-BE49-F238E27FC236}">
                <a16:creationId xmlns:a16="http://schemas.microsoft.com/office/drawing/2014/main" id="{3711FB51-F215-3A48-980B-81C4F358BF6C}"/>
              </a:ext>
            </a:extLst>
          </p:cNvPr>
          <p:cNvPicPr>
            <a:picLocks noChangeAspect="1"/>
          </p:cNvPicPr>
          <p:nvPr/>
        </p:nvPicPr>
        <p:blipFill>
          <a:blip r:embed="rId3"/>
          <a:stretch>
            <a:fillRect/>
          </a:stretch>
        </p:blipFill>
        <p:spPr>
          <a:xfrm>
            <a:off x="365485" y="1147124"/>
            <a:ext cx="8100326" cy="5025415"/>
          </a:xfrm>
          <a:prstGeom prst="rect">
            <a:avLst/>
          </a:prstGeom>
        </p:spPr>
      </p:pic>
      <p:sp>
        <p:nvSpPr>
          <p:cNvPr id="14" name="Rectangle 13">
            <a:extLst>
              <a:ext uri="{FF2B5EF4-FFF2-40B4-BE49-F238E27FC236}">
                <a16:creationId xmlns:a16="http://schemas.microsoft.com/office/drawing/2014/main" id="{202E827E-5A3D-A34D-94A4-FC2E681C520C}"/>
              </a:ext>
            </a:extLst>
          </p:cNvPr>
          <p:cNvSpPr/>
          <p:nvPr/>
        </p:nvSpPr>
        <p:spPr>
          <a:xfrm>
            <a:off x="964777" y="1417638"/>
            <a:ext cx="6901742" cy="246308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6FE66C1-E318-9F45-8414-EED0B380A750}"/>
              </a:ext>
            </a:extLst>
          </p:cNvPr>
          <p:cNvSpPr txBox="1"/>
          <p:nvPr/>
        </p:nvSpPr>
        <p:spPr>
          <a:xfrm>
            <a:off x="974150" y="1417638"/>
            <a:ext cx="6901741" cy="2585323"/>
          </a:xfrm>
          <a:prstGeom prst="rect">
            <a:avLst/>
          </a:prstGeom>
          <a:solidFill>
            <a:srgbClr val="52B5C5"/>
          </a:solidFill>
        </p:spPr>
        <p:txBody>
          <a:bodyPr wrap="square" rtlCol="0">
            <a:spAutoFit/>
          </a:bodyPr>
          <a:lstStyle/>
          <a:p>
            <a:pPr algn="ctr"/>
            <a:r>
              <a:rPr lang="en-US" b="1" dirty="0">
                <a:solidFill>
                  <a:schemeClr val="bg1"/>
                </a:solidFill>
                <a:latin typeface="Georgia" panose="02040502050405020303" pitchFamily="18" charset="0"/>
              </a:rPr>
              <a:t>Can access via phone, email, social media </a:t>
            </a:r>
            <a:endParaRPr lang="en-US" dirty="0">
              <a:solidFill>
                <a:schemeClr val="bg1"/>
              </a:solidFill>
              <a:latin typeface="Georgia" panose="02040502050405020303" pitchFamily="18" charset="0"/>
            </a:endParaRPr>
          </a:p>
          <a:p>
            <a:pPr algn="ctr"/>
            <a:endParaRPr lang="en-US" dirty="0">
              <a:solidFill>
                <a:schemeClr val="bg1"/>
              </a:solidFill>
              <a:latin typeface="Georgia" panose="02040502050405020303" pitchFamily="18" charset="0"/>
            </a:endParaRPr>
          </a:p>
          <a:p>
            <a:pPr algn="ctr"/>
            <a:r>
              <a:rPr lang="en-US" b="1" dirty="0">
                <a:solidFill>
                  <a:schemeClr val="bg1"/>
                </a:solidFill>
                <a:latin typeface="Georgia" panose="02040502050405020303" pitchFamily="18" charset="0"/>
              </a:rPr>
              <a:t>The service is free!</a:t>
            </a:r>
          </a:p>
          <a:p>
            <a:pPr algn="ctr"/>
            <a:endParaRPr lang="en-US" b="1" dirty="0">
              <a:solidFill>
                <a:schemeClr val="bg1"/>
              </a:solidFill>
              <a:latin typeface="Georgia" panose="02040502050405020303" pitchFamily="18" charset="0"/>
            </a:endParaRPr>
          </a:p>
          <a:p>
            <a:pPr algn="ctr"/>
            <a:r>
              <a:rPr lang="en-US" b="1" dirty="0">
                <a:solidFill>
                  <a:schemeClr val="bg1"/>
                </a:solidFill>
                <a:latin typeface="Georgia" panose="02040502050405020303" pitchFamily="18" charset="0"/>
              </a:rPr>
              <a:t>Time that suits you </a:t>
            </a:r>
          </a:p>
          <a:p>
            <a:pPr algn="ctr"/>
            <a:endParaRPr lang="en-US" b="1" dirty="0">
              <a:solidFill>
                <a:schemeClr val="bg1"/>
              </a:solidFill>
              <a:latin typeface="Georgia" panose="02040502050405020303" pitchFamily="18" charset="0"/>
            </a:endParaRPr>
          </a:p>
          <a:p>
            <a:pPr algn="ctr"/>
            <a:r>
              <a:rPr lang="en-US" b="1" dirty="0">
                <a:solidFill>
                  <a:schemeClr val="bg1"/>
                </a:solidFill>
                <a:latin typeface="Georgia" panose="02040502050405020303" pitchFamily="18" charset="0"/>
              </a:rPr>
              <a:t>Fits into your schedule </a:t>
            </a:r>
          </a:p>
          <a:p>
            <a:pPr algn="ctr"/>
            <a:endParaRPr lang="en-US" b="1" dirty="0">
              <a:solidFill>
                <a:schemeClr val="bg1"/>
              </a:solidFill>
              <a:latin typeface="Georgia" panose="02040502050405020303" pitchFamily="18" charset="0"/>
            </a:endParaRPr>
          </a:p>
          <a:p>
            <a:pPr algn="ctr"/>
            <a:r>
              <a:rPr lang="en-US" b="1" dirty="0">
                <a:solidFill>
                  <a:schemeClr val="bg1"/>
                </a:solidFill>
                <a:latin typeface="Georgia" panose="02040502050405020303" pitchFamily="18" charset="0"/>
              </a:rPr>
              <a:t>Receive reminders and information to keep you on track</a:t>
            </a:r>
          </a:p>
        </p:txBody>
      </p:sp>
    </p:spTree>
    <p:extLst>
      <p:ext uri="{BB962C8B-B14F-4D97-AF65-F5344CB8AC3E}">
        <p14:creationId xmlns:p14="http://schemas.microsoft.com/office/powerpoint/2010/main" val="457692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7BC0D1-B863-0C41-ACEC-21CD49D69391}"/>
              </a:ext>
            </a:extLst>
          </p:cNvPr>
          <p:cNvSpPr txBox="1"/>
          <p:nvPr/>
        </p:nvSpPr>
        <p:spPr>
          <a:xfrm>
            <a:off x="1405360" y="1638800"/>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Capability</a:t>
            </a:r>
            <a:endParaRPr lang="en-US" sz="2400" dirty="0">
              <a:solidFill>
                <a:schemeClr val="bg1"/>
              </a:solidFill>
              <a:latin typeface="Georgia" panose="02040502050405020303" pitchFamily="18" charset="0"/>
            </a:endParaRPr>
          </a:p>
        </p:txBody>
      </p:sp>
      <p:sp>
        <p:nvSpPr>
          <p:cNvPr id="8" name="TextBox 7">
            <a:extLst>
              <a:ext uri="{FF2B5EF4-FFF2-40B4-BE49-F238E27FC236}">
                <a16:creationId xmlns:a16="http://schemas.microsoft.com/office/drawing/2014/main" id="{0F5E2C95-7CFB-6345-B943-8B0A88974452}"/>
              </a:ext>
            </a:extLst>
          </p:cNvPr>
          <p:cNvSpPr txBox="1"/>
          <p:nvPr/>
        </p:nvSpPr>
        <p:spPr>
          <a:xfrm>
            <a:off x="1405360" y="3198167"/>
            <a:ext cx="1945994"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Motivation</a:t>
            </a:r>
            <a:endParaRPr lang="en-US" sz="2400" dirty="0">
              <a:solidFill>
                <a:schemeClr val="bg1"/>
              </a:solidFill>
              <a:latin typeface="Georgia" panose="02040502050405020303" pitchFamily="18" charset="0"/>
            </a:endParaRPr>
          </a:p>
        </p:txBody>
      </p:sp>
      <p:sp>
        <p:nvSpPr>
          <p:cNvPr id="9" name="TextBox 8">
            <a:extLst>
              <a:ext uri="{FF2B5EF4-FFF2-40B4-BE49-F238E27FC236}">
                <a16:creationId xmlns:a16="http://schemas.microsoft.com/office/drawing/2014/main" id="{1A89A8D5-9269-EB46-827F-CF4C9C6A9309}"/>
              </a:ext>
            </a:extLst>
          </p:cNvPr>
          <p:cNvSpPr txBox="1"/>
          <p:nvPr/>
        </p:nvSpPr>
        <p:spPr>
          <a:xfrm>
            <a:off x="1295400" y="4757534"/>
            <a:ext cx="2165913" cy="461665"/>
          </a:xfrm>
          <a:prstGeom prst="rect">
            <a:avLst/>
          </a:prstGeom>
          <a:noFill/>
        </p:spPr>
        <p:txBody>
          <a:bodyPr wrap="square" rtlCol="0">
            <a:spAutoFit/>
          </a:bodyPr>
          <a:lstStyle/>
          <a:p>
            <a:pPr algn="ctr"/>
            <a:r>
              <a:rPr lang="en-US" sz="2400" b="1" dirty="0">
                <a:solidFill>
                  <a:schemeClr val="bg1"/>
                </a:solidFill>
                <a:latin typeface="Georgia" panose="02040502050405020303" pitchFamily="18" charset="0"/>
              </a:rPr>
              <a:t>Opportunity</a:t>
            </a:r>
            <a:endParaRPr lang="en-US" sz="2400" dirty="0">
              <a:solidFill>
                <a:schemeClr val="bg1"/>
              </a:solidFill>
              <a:latin typeface="Georgia" panose="02040502050405020303" pitchFamily="18" charset="0"/>
            </a:endParaRPr>
          </a:p>
        </p:txBody>
      </p:sp>
      <p:sp>
        <p:nvSpPr>
          <p:cNvPr id="12" name="Title 1">
            <a:extLst>
              <a:ext uri="{FF2B5EF4-FFF2-40B4-BE49-F238E27FC236}">
                <a16:creationId xmlns:a16="http://schemas.microsoft.com/office/drawing/2014/main" id="{4DA86CAC-029B-C74A-BD72-E29905D75CFE}"/>
              </a:ext>
            </a:extLst>
          </p:cNvPr>
          <p:cNvSpPr txBox="1">
            <a:spLocks/>
          </p:cNvSpPr>
          <p:nvPr/>
        </p:nvSpPr>
        <p:spPr>
          <a:xfrm>
            <a:off x="457200" y="274638"/>
            <a:ext cx="82296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COM-B Model</a:t>
            </a:r>
          </a:p>
        </p:txBody>
      </p:sp>
      <p:pic>
        <p:nvPicPr>
          <p:cNvPr id="5" name="Picture 4" descr="Diagram&#10;&#10;Description automatically generated">
            <a:extLst>
              <a:ext uri="{FF2B5EF4-FFF2-40B4-BE49-F238E27FC236}">
                <a16:creationId xmlns:a16="http://schemas.microsoft.com/office/drawing/2014/main" id="{379D4329-59A8-AB46-A93C-5DBCC8623B3E}"/>
              </a:ext>
            </a:extLst>
          </p:cNvPr>
          <p:cNvPicPr>
            <a:picLocks noChangeAspect="1"/>
          </p:cNvPicPr>
          <p:nvPr/>
        </p:nvPicPr>
        <p:blipFill>
          <a:blip r:embed="rId3"/>
          <a:stretch>
            <a:fillRect/>
          </a:stretch>
        </p:blipFill>
        <p:spPr>
          <a:xfrm>
            <a:off x="292100" y="846138"/>
            <a:ext cx="8559800" cy="5486400"/>
          </a:xfrm>
          <a:prstGeom prst="rect">
            <a:avLst/>
          </a:prstGeom>
        </p:spPr>
      </p:pic>
      <p:sp>
        <p:nvSpPr>
          <p:cNvPr id="11" name="TextBox 10">
            <a:extLst>
              <a:ext uri="{FF2B5EF4-FFF2-40B4-BE49-F238E27FC236}">
                <a16:creationId xmlns:a16="http://schemas.microsoft.com/office/drawing/2014/main" id="{6A6A0D21-6AFD-4242-AA2C-B9DD8AA4D7A3}"/>
              </a:ext>
            </a:extLst>
          </p:cNvPr>
          <p:cNvSpPr txBox="1"/>
          <p:nvPr/>
        </p:nvSpPr>
        <p:spPr>
          <a:xfrm>
            <a:off x="5220072" y="1311146"/>
            <a:ext cx="3240360" cy="4278094"/>
          </a:xfrm>
          <a:prstGeom prst="rect">
            <a:avLst/>
          </a:prstGeom>
          <a:solidFill>
            <a:srgbClr val="F7BA33"/>
          </a:solidFill>
        </p:spPr>
        <p:txBody>
          <a:bodyPr wrap="square" rtlCol="0">
            <a:spAutoFit/>
          </a:bodyPr>
          <a:lstStyle/>
          <a:p>
            <a:pPr algn="ctr"/>
            <a:r>
              <a:rPr lang="en-US" sz="1600" b="1" dirty="0">
                <a:solidFill>
                  <a:schemeClr val="bg1"/>
                </a:solidFill>
                <a:latin typeface="Georgia" panose="02040502050405020303" pitchFamily="18" charset="0"/>
              </a:rPr>
              <a:t>Motivated by:</a:t>
            </a:r>
          </a:p>
          <a:p>
            <a:pPr algn="ctr"/>
            <a:endParaRPr lang="en-US" sz="1600" b="1" dirty="0">
              <a:solidFill>
                <a:schemeClr val="bg1"/>
              </a:solidFill>
              <a:latin typeface="Georgia" panose="02040502050405020303" pitchFamily="18" charset="0"/>
            </a:endParaRPr>
          </a:p>
          <a:p>
            <a:pPr algn="ctr"/>
            <a:r>
              <a:rPr lang="en-US" sz="1600" b="1" dirty="0">
                <a:solidFill>
                  <a:schemeClr val="bg1"/>
                </a:solidFill>
                <a:latin typeface="Georgia" panose="02040502050405020303" pitchFamily="18" charset="0"/>
              </a:rPr>
              <a:t>Social norms – people like me have done it / are doing it </a:t>
            </a:r>
          </a:p>
          <a:p>
            <a:pPr algn="ctr"/>
            <a:endParaRPr lang="en-US" sz="1600" b="1" dirty="0">
              <a:solidFill>
                <a:schemeClr val="bg1"/>
              </a:solidFill>
              <a:latin typeface="Georgia" panose="02040502050405020303" pitchFamily="18" charset="0"/>
            </a:endParaRPr>
          </a:p>
          <a:p>
            <a:pPr algn="ctr"/>
            <a:endParaRPr lang="en-US" sz="1600" b="1" dirty="0">
              <a:solidFill>
                <a:schemeClr val="bg1"/>
              </a:solidFill>
              <a:latin typeface="Georgia" panose="02040502050405020303" pitchFamily="18" charset="0"/>
            </a:endParaRPr>
          </a:p>
          <a:p>
            <a:pPr algn="ctr"/>
            <a:r>
              <a:rPr lang="en-US" sz="1600" b="1" dirty="0">
                <a:solidFill>
                  <a:schemeClr val="bg1"/>
                </a:solidFill>
                <a:latin typeface="Georgia" panose="02040502050405020303" pitchFamily="18" charset="0"/>
              </a:rPr>
              <a:t>The immediate benefits are appealing</a:t>
            </a:r>
          </a:p>
          <a:p>
            <a:pPr algn="ctr"/>
            <a:endParaRPr lang="en-US" sz="1600" b="1" dirty="0">
              <a:solidFill>
                <a:schemeClr val="bg1"/>
              </a:solidFill>
              <a:latin typeface="Georgia" panose="02040502050405020303" pitchFamily="18" charset="0"/>
            </a:endParaRPr>
          </a:p>
          <a:p>
            <a:pPr algn="ctr"/>
            <a:endParaRPr lang="en-US" sz="1600" b="1" dirty="0">
              <a:solidFill>
                <a:schemeClr val="bg1"/>
              </a:solidFill>
              <a:latin typeface="Georgia" panose="02040502050405020303" pitchFamily="18" charset="0"/>
            </a:endParaRPr>
          </a:p>
          <a:p>
            <a:pPr algn="ctr"/>
            <a:r>
              <a:rPr lang="en-US" sz="1600" b="1" dirty="0">
                <a:solidFill>
                  <a:schemeClr val="bg1"/>
                </a:solidFill>
                <a:latin typeface="Georgia" panose="02040502050405020303" pitchFamily="18" charset="0"/>
              </a:rPr>
              <a:t>The ‘loss’ is switched to a positive making it  influential </a:t>
            </a:r>
          </a:p>
          <a:p>
            <a:endParaRPr lang="en-US" sz="1600" b="1" dirty="0">
              <a:solidFill>
                <a:schemeClr val="bg2"/>
              </a:solidFill>
              <a:latin typeface="Georgia" panose="02040502050405020303" pitchFamily="18" charset="0"/>
            </a:endParaRPr>
          </a:p>
          <a:p>
            <a:pPr algn="ctr"/>
            <a:r>
              <a:rPr lang="en-US" sz="1600" b="1" dirty="0">
                <a:solidFill>
                  <a:schemeClr val="bg1"/>
                </a:solidFill>
                <a:latin typeface="Georgia" panose="02040502050405020303" pitchFamily="18" charset="0"/>
              </a:rPr>
              <a:t>Can easily access and stay on track thanks to support</a:t>
            </a:r>
          </a:p>
          <a:p>
            <a:endParaRPr lang="en-US" sz="1600" b="1" dirty="0"/>
          </a:p>
        </p:txBody>
      </p:sp>
    </p:spTree>
    <p:extLst>
      <p:ext uri="{BB962C8B-B14F-4D97-AF65-F5344CB8AC3E}">
        <p14:creationId xmlns:p14="http://schemas.microsoft.com/office/powerpoint/2010/main" val="696203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EF86E5-C880-4A46-ABF3-5ABB3C7DD014}"/>
              </a:ext>
            </a:extLst>
          </p:cNvPr>
          <p:cNvSpPr txBox="1">
            <a:spLocks/>
          </p:cNvSpPr>
          <p:nvPr/>
        </p:nvSpPr>
        <p:spPr>
          <a:xfrm>
            <a:off x="1547664" y="2996952"/>
            <a:ext cx="72008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sz="3200" dirty="0"/>
              <a:t>Do campaigns change behaviour in the long-term?</a:t>
            </a:r>
          </a:p>
        </p:txBody>
      </p:sp>
    </p:spTree>
    <p:extLst>
      <p:ext uri="{BB962C8B-B14F-4D97-AF65-F5344CB8AC3E}">
        <p14:creationId xmlns:p14="http://schemas.microsoft.com/office/powerpoint/2010/main" val="2178464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6858F-38AC-1C40-B6D6-14D7DC561010}"/>
              </a:ext>
            </a:extLst>
          </p:cNvPr>
          <p:cNvSpPr/>
          <p:nvPr/>
        </p:nvSpPr>
        <p:spPr>
          <a:xfrm>
            <a:off x="2987824" y="6525344"/>
            <a:ext cx="5354336" cy="261610"/>
          </a:xfrm>
          <a:prstGeom prst="rect">
            <a:avLst/>
          </a:prstGeom>
        </p:spPr>
        <p:txBody>
          <a:bodyPr wrap="square">
            <a:spAutoFit/>
          </a:bodyPr>
          <a:lstStyle/>
          <a:p>
            <a:pPr algn="r"/>
            <a:r>
              <a:rPr lang="en-US" sz="1100" dirty="0"/>
              <a:t>HLS Coventry Service data, Jan 2020 starters in service &amp; Jan v rest of the year </a:t>
            </a:r>
          </a:p>
        </p:txBody>
      </p:sp>
      <p:sp>
        <p:nvSpPr>
          <p:cNvPr id="6" name="Content Placeholder 2">
            <a:extLst>
              <a:ext uri="{FF2B5EF4-FFF2-40B4-BE49-F238E27FC236}">
                <a16:creationId xmlns:a16="http://schemas.microsoft.com/office/drawing/2014/main" id="{5BA1747A-0FD8-D346-B0AA-374B02CA147A}"/>
              </a:ext>
            </a:extLst>
          </p:cNvPr>
          <p:cNvSpPr>
            <a:spLocks noGrp="1"/>
          </p:cNvSpPr>
          <p:nvPr>
            <p:ph idx="1"/>
          </p:nvPr>
        </p:nvSpPr>
        <p:spPr>
          <a:xfrm>
            <a:off x="457200" y="1600200"/>
            <a:ext cx="8507288" cy="4525963"/>
          </a:xfrm>
        </p:spPr>
        <p:txBody>
          <a:bodyPr>
            <a:normAutofit fontScale="85000" lnSpcReduction="20000"/>
          </a:bodyPr>
          <a:lstStyle/>
          <a:p>
            <a:pPr marL="0" indent="0">
              <a:buNone/>
            </a:pPr>
            <a:r>
              <a:rPr lang="en-GB" sz="2800" b="1" dirty="0">
                <a:solidFill>
                  <a:srgbClr val="F7BA33"/>
                </a:solidFill>
              </a:rPr>
              <a:t>Veganuary </a:t>
            </a:r>
          </a:p>
          <a:p>
            <a:pPr marL="0" indent="0">
              <a:buNone/>
            </a:pPr>
            <a:r>
              <a:rPr lang="en-GB" sz="2800" b="1" dirty="0">
                <a:solidFill>
                  <a:srgbClr val="52B5C5"/>
                </a:solidFill>
              </a:rPr>
              <a:t>23% </a:t>
            </a:r>
            <a:r>
              <a:rPr lang="en-GB" sz="2800" dirty="0"/>
              <a:t>stayed vegan after Veganuary </a:t>
            </a:r>
          </a:p>
          <a:p>
            <a:pPr marL="0" indent="0">
              <a:buNone/>
            </a:pPr>
            <a:r>
              <a:rPr lang="en-GB" sz="2800" b="1" dirty="0">
                <a:solidFill>
                  <a:srgbClr val="52B5C5"/>
                </a:solidFill>
              </a:rPr>
              <a:t>77% </a:t>
            </a:r>
            <a:r>
              <a:rPr lang="en-GB" sz="2800" dirty="0"/>
              <a:t>of those not planning to stay vegan said they are very likely to </a:t>
            </a:r>
            <a:r>
              <a:rPr lang="en-GB" sz="2800" b="1" dirty="0">
                <a:solidFill>
                  <a:srgbClr val="22A6B3"/>
                </a:solidFill>
              </a:rPr>
              <a:t>try vegan again</a:t>
            </a:r>
            <a:r>
              <a:rPr lang="en-GB" sz="2800" dirty="0"/>
              <a:t> in the future. </a:t>
            </a:r>
          </a:p>
          <a:p>
            <a:pPr marL="0" indent="0">
              <a:buNone/>
            </a:pPr>
            <a:endParaRPr lang="en-GB" sz="2800" dirty="0"/>
          </a:p>
          <a:p>
            <a:pPr marL="0" indent="0">
              <a:buNone/>
            </a:pPr>
            <a:r>
              <a:rPr lang="en-GB" sz="2800" b="1" dirty="0">
                <a:solidFill>
                  <a:srgbClr val="F7BA33"/>
                </a:solidFill>
              </a:rPr>
              <a:t>Dry January </a:t>
            </a:r>
          </a:p>
          <a:p>
            <a:pPr marL="0" indent="0">
              <a:buNone/>
            </a:pPr>
            <a:r>
              <a:rPr lang="en-GB" sz="2800" dirty="0"/>
              <a:t>Among people who were completely dry during Dry January: </a:t>
            </a:r>
          </a:p>
          <a:p>
            <a:pPr marL="0" indent="0">
              <a:buNone/>
            </a:pPr>
            <a:r>
              <a:rPr lang="en-GB" sz="2800" b="1" dirty="0">
                <a:solidFill>
                  <a:srgbClr val="22A6B3"/>
                </a:solidFill>
              </a:rPr>
              <a:t>59%</a:t>
            </a:r>
            <a:r>
              <a:rPr lang="en-GB" sz="2800" dirty="0"/>
              <a:t> reported </a:t>
            </a:r>
            <a:r>
              <a:rPr lang="en-GB" sz="2800" i="1" dirty="0"/>
              <a:t>reduced alcohol </a:t>
            </a:r>
            <a:r>
              <a:rPr lang="en-GB" sz="2800" dirty="0"/>
              <a:t>intake</a:t>
            </a:r>
          </a:p>
          <a:p>
            <a:pPr marL="0" indent="0">
              <a:buNone/>
            </a:pPr>
            <a:r>
              <a:rPr lang="en-GB" sz="2800" b="1" dirty="0">
                <a:solidFill>
                  <a:srgbClr val="22A6B3"/>
                </a:solidFill>
              </a:rPr>
              <a:t>49% </a:t>
            </a:r>
            <a:r>
              <a:rPr lang="en-GB" sz="2800" dirty="0"/>
              <a:t>reported </a:t>
            </a:r>
            <a:r>
              <a:rPr lang="en-GB" sz="2800" i="1" dirty="0"/>
              <a:t>increased control </a:t>
            </a:r>
            <a:r>
              <a:rPr lang="en-GB" sz="2800" dirty="0"/>
              <a:t>over their drinking</a:t>
            </a:r>
          </a:p>
          <a:p>
            <a:pPr marL="0" indent="0">
              <a:buNone/>
            </a:pPr>
            <a:r>
              <a:rPr lang="en-GB" sz="2800" b="1" dirty="0">
                <a:solidFill>
                  <a:srgbClr val="22A6B3"/>
                </a:solidFill>
              </a:rPr>
              <a:t>43% </a:t>
            </a:r>
            <a:r>
              <a:rPr lang="en-GB" sz="2800" dirty="0"/>
              <a:t>reported better </a:t>
            </a:r>
            <a:r>
              <a:rPr lang="en-GB" sz="2800" i="1" dirty="0"/>
              <a:t>mental well-being</a:t>
            </a:r>
            <a:r>
              <a:rPr lang="en-GB" sz="2800" dirty="0"/>
              <a:t>, and </a:t>
            </a:r>
          </a:p>
          <a:p>
            <a:pPr marL="0" indent="0">
              <a:buNone/>
            </a:pPr>
            <a:r>
              <a:rPr lang="en-GB" sz="2800" b="1" dirty="0">
                <a:solidFill>
                  <a:srgbClr val="22A6B3"/>
                </a:solidFill>
              </a:rPr>
              <a:t>32%</a:t>
            </a:r>
            <a:r>
              <a:rPr lang="en-GB" sz="2800" dirty="0"/>
              <a:t> reported better physical health at 6-month follow-up.</a:t>
            </a:r>
            <a:endParaRPr lang="en-US" sz="2800" dirty="0"/>
          </a:p>
          <a:p>
            <a:endParaRPr lang="en-GB" sz="2800" dirty="0"/>
          </a:p>
        </p:txBody>
      </p:sp>
      <p:sp>
        <p:nvSpPr>
          <p:cNvPr id="7" name="Title 1">
            <a:extLst>
              <a:ext uri="{FF2B5EF4-FFF2-40B4-BE49-F238E27FC236}">
                <a16:creationId xmlns:a16="http://schemas.microsoft.com/office/drawing/2014/main" id="{2E126438-1E27-4944-8652-649CA930F891}"/>
              </a:ext>
            </a:extLst>
          </p:cNvPr>
          <p:cNvSpPr txBox="1">
            <a:spLocks/>
          </p:cNvSpPr>
          <p:nvPr/>
        </p:nvSpPr>
        <p:spPr>
          <a:xfrm>
            <a:off x="457200" y="457200"/>
            <a:ext cx="8229600" cy="1143000"/>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Do campaigns change behaviour in the long-term? </a:t>
            </a:r>
          </a:p>
        </p:txBody>
      </p:sp>
    </p:spTree>
    <p:extLst>
      <p:ext uri="{BB962C8B-B14F-4D97-AF65-F5344CB8AC3E}">
        <p14:creationId xmlns:p14="http://schemas.microsoft.com/office/powerpoint/2010/main" val="16353899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nch of food on a table&#10;&#10;Description automatically generated">
            <a:extLst>
              <a:ext uri="{FF2B5EF4-FFF2-40B4-BE49-F238E27FC236}">
                <a16:creationId xmlns:a16="http://schemas.microsoft.com/office/drawing/2014/main" id="{3F912D6F-F12D-A746-8BA8-963D4CD656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3580606"/>
            <a:ext cx="4097096" cy="2728714"/>
          </a:xfrm>
          <a:prstGeom prst="rect">
            <a:avLst/>
          </a:prstGeom>
        </p:spPr>
      </p:pic>
      <p:pic>
        <p:nvPicPr>
          <p:cNvPr id="10" name="Picture 9" descr="A child that is eating some food&#10;&#10;Description automatically generated">
            <a:extLst>
              <a:ext uri="{FF2B5EF4-FFF2-40B4-BE49-F238E27FC236}">
                <a16:creationId xmlns:a16="http://schemas.microsoft.com/office/drawing/2014/main" id="{485A9108-E941-5745-9126-B3AEE3F1CC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6468" y="3580606"/>
            <a:ext cx="4097096" cy="2728714"/>
          </a:xfrm>
          <a:prstGeom prst="rect">
            <a:avLst/>
          </a:prstGeom>
        </p:spPr>
      </p:pic>
      <p:pic>
        <p:nvPicPr>
          <p:cNvPr id="7" name="Picture 6" descr="A hand holding a glass of wine&#10;&#10;Description automatically generated">
            <a:extLst>
              <a:ext uri="{FF2B5EF4-FFF2-40B4-BE49-F238E27FC236}">
                <a16:creationId xmlns:a16="http://schemas.microsoft.com/office/drawing/2014/main" id="{7896785A-BF4B-8C4A-A609-1F1F18A27B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4904" y="731697"/>
            <a:ext cx="4097096" cy="2728714"/>
          </a:xfrm>
          <a:prstGeom prst="rect">
            <a:avLst/>
          </a:prstGeom>
        </p:spPr>
      </p:pic>
      <p:pic>
        <p:nvPicPr>
          <p:cNvPr id="9" name="Picture 8" descr="A desktop computer sitting on top of a desk&#10;&#10;Description automatically generated">
            <a:extLst>
              <a:ext uri="{FF2B5EF4-FFF2-40B4-BE49-F238E27FC236}">
                <a16:creationId xmlns:a16="http://schemas.microsoft.com/office/drawing/2014/main" id="{E4BF2A68-8948-C445-AE0B-761F99D8319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2399" y="731697"/>
            <a:ext cx="4097096" cy="2728714"/>
          </a:xfrm>
          <a:prstGeom prst="rect">
            <a:avLst/>
          </a:prstGeom>
        </p:spPr>
      </p:pic>
      <p:sp>
        <p:nvSpPr>
          <p:cNvPr id="15" name="Title 1">
            <a:extLst>
              <a:ext uri="{FF2B5EF4-FFF2-40B4-BE49-F238E27FC236}">
                <a16:creationId xmlns:a16="http://schemas.microsoft.com/office/drawing/2014/main" id="{09082CC7-31D1-E34F-A3FD-26057D5135A7}"/>
              </a:ext>
            </a:extLst>
          </p:cNvPr>
          <p:cNvSpPr txBox="1">
            <a:spLocks/>
          </p:cNvSpPr>
          <p:nvPr/>
        </p:nvSpPr>
        <p:spPr>
          <a:xfrm>
            <a:off x="0" y="227194"/>
            <a:ext cx="9144000" cy="1143000"/>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sz="3200" dirty="0"/>
              <a:t>                January                         1</a:t>
            </a:r>
            <a:r>
              <a:rPr lang="en-US" sz="3200" baseline="30000" dirty="0"/>
              <a:t>st</a:t>
            </a:r>
            <a:r>
              <a:rPr lang="en-US" sz="3200" dirty="0"/>
              <a:t> February </a:t>
            </a:r>
          </a:p>
        </p:txBody>
      </p:sp>
    </p:spTree>
    <p:extLst>
      <p:ext uri="{BB962C8B-B14F-4D97-AF65-F5344CB8AC3E}">
        <p14:creationId xmlns:p14="http://schemas.microsoft.com/office/powerpoint/2010/main" val="1045746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C4C3F1-8BA3-2542-B835-51563A9877E7}"/>
              </a:ext>
            </a:extLst>
          </p:cNvPr>
          <p:cNvPicPr>
            <a:picLocks noChangeAspect="1"/>
          </p:cNvPicPr>
          <p:nvPr/>
        </p:nvPicPr>
        <p:blipFill>
          <a:blip r:embed="rId3"/>
          <a:stretch>
            <a:fillRect/>
          </a:stretch>
        </p:blipFill>
        <p:spPr>
          <a:xfrm>
            <a:off x="1863525" y="112948"/>
            <a:ext cx="5752617" cy="6260683"/>
          </a:xfrm>
          <a:prstGeom prst="rect">
            <a:avLst/>
          </a:prstGeom>
        </p:spPr>
      </p:pic>
      <p:sp>
        <p:nvSpPr>
          <p:cNvPr id="5" name="Title 1">
            <a:extLst>
              <a:ext uri="{FF2B5EF4-FFF2-40B4-BE49-F238E27FC236}">
                <a16:creationId xmlns:a16="http://schemas.microsoft.com/office/drawing/2014/main" id="{012AA406-742C-A24F-B31E-6B95E0738289}"/>
              </a:ext>
            </a:extLst>
          </p:cNvPr>
          <p:cNvSpPr txBox="1">
            <a:spLocks/>
          </p:cNvSpPr>
          <p:nvPr/>
        </p:nvSpPr>
        <p:spPr>
          <a:xfrm>
            <a:off x="457200" y="274638"/>
            <a:ext cx="2633241" cy="952278"/>
          </a:xfrm>
          <a:prstGeom prst="rect">
            <a:avLst/>
          </a:prstGeom>
        </p:spPr>
        <p:txBody>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r>
              <a:rPr lang="en-US" dirty="0">
                <a:solidFill>
                  <a:srgbClr val="22A6B3"/>
                </a:solidFill>
              </a:rPr>
              <a:t>Stages of</a:t>
            </a:r>
            <a:br>
              <a:rPr lang="en-US" dirty="0">
                <a:solidFill>
                  <a:srgbClr val="22A6B3"/>
                </a:solidFill>
              </a:rPr>
            </a:br>
            <a:r>
              <a:rPr lang="en-US" dirty="0">
                <a:solidFill>
                  <a:srgbClr val="22A6B3"/>
                </a:solidFill>
              </a:rPr>
              <a:t>change</a:t>
            </a:r>
          </a:p>
        </p:txBody>
      </p:sp>
      <p:sp>
        <p:nvSpPr>
          <p:cNvPr id="7" name="TextBox 6">
            <a:extLst>
              <a:ext uri="{FF2B5EF4-FFF2-40B4-BE49-F238E27FC236}">
                <a16:creationId xmlns:a16="http://schemas.microsoft.com/office/drawing/2014/main" id="{613899EE-B281-FB4E-AAFD-BB98A9E3F09E}"/>
              </a:ext>
            </a:extLst>
          </p:cNvPr>
          <p:cNvSpPr txBox="1"/>
          <p:nvPr/>
        </p:nvSpPr>
        <p:spPr>
          <a:xfrm>
            <a:off x="4026543" y="3243290"/>
            <a:ext cx="1772371" cy="954107"/>
          </a:xfrm>
          <a:prstGeom prst="rect">
            <a:avLst/>
          </a:prstGeom>
          <a:noFill/>
        </p:spPr>
        <p:txBody>
          <a:bodyPr wrap="square" rtlCol="0">
            <a:spAutoFit/>
          </a:bodyPr>
          <a:lstStyle/>
          <a:p>
            <a:pPr algn="ctr"/>
            <a:r>
              <a:rPr lang="en-US" sz="1400" b="1" dirty="0">
                <a:solidFill>
                  <a:srgbClr val="595959"/>
                </a:solidFill>
                <a:latin typeface="Georgia" panose="02040502050405020303" pitchFamily="18" charset="0"/>
              </a:rPr>
              <a:t>UPWARD</a:t>
            </a:r>
            <a:br>
              <a:rPr lang="en-US" sz="1400" b="1" dirty="0">
                <a:solidFill>
                  <a:srgbClr val="595959"/>
                </a:solidFill>
                <a:latin typeface="Georgia" panose="02040502050405020303" pitchFamily="18" charset="0"/>
              </a:rPr>
            </a:br>
            <a:r>
              <a:rPr lang="en-US" sz="1400" b="1" dirty="0">
                <a:solidFill>
                  <a:srgbClr val="595959"/>
                </a:solidFill>
                <a:latin typeface="Georgia" panose="02040502050405020303" pitchFamily="18" charset="0"/>
              </a:rPr>
              <a:t> SPIRAL</a:t>
            </a:r>
          </a:p>
          <a:p>
            <a:pPr algn="ctr"/>
            <a:r>
              <a:rPr lang="en-US" sz="1400" dirty="0">
                <a:solidFill>
                  <a:srgbClr val="595959"/>
                </a:solidFill>
                <a:latin typeface="Georgia" panose="02040502050405020303" pitchFamily="18" charset="0"/>
              </a:rPr>
              <a:t>Learn from each relapse</a:t>
            </a:r>
          </a:p>
        </p:txBody>
      </p:sp>
      <p:sp>
        <p:nvSpPr>
          <p:cNvPr id="10" name="TextBox 9">
            <a:extLst>
              <a:ext uri="{FF2B5EF4-FFF2-40B4-BE49-F238E27FC236}">
                <a16:creationId xmlns:a16="http://schemas.microsoft.com/office/drawing/2014/main" id="{F735E6D6-9744-8F46-B31E-D6BAFF4A5E9A}"/>
              </a:ext>
            </a:extLst>
          </p:cNvPr>
          <p:cNvSpPr txBox="1"/>
          <p:nvPr/>
        </p:nvSpPr>
        <p:spPr>
          <a:xfrm>
            <a:off x="3782470" y="453794"/>
            <a:ext cx="1772371" cy="1015663"/>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PRE-CONTEMPLATION</a:t>
            </a:r>
          </a:p>
          <a:p>
            <a:pPr algn="ctr"/>
            <a:r>
              <a:rPr lang="en-US" sz="1200" b="1" dirty="0">
                <a:solidFill>
                  <a:schemeClr val="bg1"/>
                </a:solidFill>
                <a:latin typeface="Georgia" panose="02040502050405020303" pitchFamily="18" charset="0"/>
              </a:rPr>
              <a:t>No intention on changing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behaviour</a:t>
            </a:r>
          </a:p>
        </p:txBody>
      </p:sp>
      <p:sp>
        <p:nvSpPr>
          <p:cNvPr id="11" name="TextBox 10">
            <a:extLst>
              <a:ext uri="{FF2B5EF4-FFF2-40B4-BE49-F238E27FC236}">
                <a16:creationId xmlns:a16="http://schemas.microsoft.com/office/drawing/2014/main" id="{85C7FD9C-291E-EC44-9D96-3EAA7E0E409C}"/>
              </a:ext>
            </a:extLst>
          </p:cNvPr>
          <p:cNvSpPr txBox="1"/>
          <p:nvPr/>
        </p:nvSpPr>
        <p:spPr>
          <a:xfrm>
            <a:off x="5764189" y="1621657"/>
            <a:ext cx="1772371" cy="1015663"/>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CONTEMPLATION</a:t>
            </a:r>
          </a:p>
          <a:p>
            <a:pPr algn="ctr"/>
            <a:r>
              <a:rPr lang="en-US" sz="1200" b="1" dirty="0">
                <a:solidFill>
                  <a:schemeClr val="bg1"/>
                </a:solidFill>
                <a:latin typeface="Georgia" panose="02040502050405020303" pitchFamily="18" charset="0"/>
              </a:rPr>
              <a:t>Aware a problem exists but with no commitment</a:t>
            </a:r>
          </a:p>
          <a:p>
            <a:pPr algn="ctr"/>
            <a:r>
              <a:rPr lang="en-US" sz="1200" b="1" dirty="0">
                <a:solidFill>
                  <a:schemeClr val="bg1"/>
                </a:solidFill>
                <a:latin typeface="Georgia" panose="02040502050405020303" pitchFamily="18" charset="0"/>
              </a:rPr>
              <a:t> to action</a:t>
            </a:r>
          </a:p>
        </p:txBody>
      </p:sp>
      <p:sp>
        <p:nvSpPr>
          <p:cNvPr id="12" name="TextBox 11">
            <a:extLst>
              <a:ext uri="{FF2B5EF4-FFF2-40B4-BE49-F238E27FC236}">
                <a16:creationId xmlns:a16="http://schemas.microsoft.com/office/drawing/2014/main" id="{D2FF7564-EB93-5A4D-A5F8-21FD4743DB39}"/>
              </a:ext>
            </a:extLst>
          </p:cNvPr>
          <p:cNvSpPr txBox="1"/>
          <p:nvPr/>
        </p:nvSpPr>
        <p:spPr>
          <a:xfrm>
            <a:off x="5958510" y="3903049"/>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PREPARATION</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intent on taking action to address the problem</a:t>
            </a:r>
          </a:p>
        </p:txBody>
      </p:sp>
      <p:sp>
        <p:nvSpPr>
          <p:cNvPr id="13" name="TextBox 12">
            <a:extLst>
              <a:ext uri="{FF2B5EF4-FFF2-40B4-BE49-F238E27FC236}">
                <a16:creationId xmlns:a16="http://schemas.microsoft.com/office/drawing/2014/main" id="{AE530B01-9FB3-A04C-A44A-A4CEB1D9E453}"/>
              </a:ext>
            </a:extLst>
          </p:cNvPr>
          <p:cNvSpPr txBox="1"/>
          <p:nvPr/>
        </p:nvSpPr>
        <p:spPr>
          <a:xfrm>
            <a:off x="3782469" y="5095240"/>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ACTION</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active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modification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of behaviour</a:t>
            </a:r>
          </a:p>
        </p:txBody>
      </p:sp>
      <p:sp>
        <p:nvSpPr>
          <p:cNvPr id="14" name="TextBox 13">
            <a:extLst>
              <a:ext uri="{FF2B5EF4-FFF2-40B4-BE49-F238E27FC236}">
                <a16:creationId xmlns:a16="http://schemas.microsoft.com/office/drawing/2014/main" id="{F1771362-3544-1847-9AFB-F83A4B48FB77}"/>
              </a:ext>
            </a:extLst>
          </p:cNvPr>
          <p:cNvSpPr txBox="1"/>
          <p:nvPr/>
        </p:nvSpPr>
        <p:spPr>
          <a:xfrm>
            <a:off x="1735767" y="4120587"/>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MAINTENANCE</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sustained change; new behavior replaces old</a:t>
            </a:r>
          </a:p>
        </p:txBody>
      </p:sp>
      <p:sp>
        <p:nvSpPr>
          <p:cNvPr id="15" name="TextBox 14">
            <a:extLst>
              <a:ext uri="{FF2B5EF4-FFF2-40B4-BE49-F238E27FC236}">
                <a16:creationId xmlns:a16="http://schemas.microsoft.com/office/drawing/2014/main" id="{38456C2C-F3D1-7A4B-A241-F0DA149AE315}"/>
              </a:ext>
            </a:extLst>
          </p:cNvPr>
          <p:cNvSpPr txBox="1"/>
          <p:nvPr/>
        </p:nvSpPr>
        <p:spPr>
          <a:xfrm>
            <a:off x="1780618" y="1534281"/>
            <a:ext cx="1772371" cy="830997"/>
          </a:xfrm>
          <a:prstGeom prst="rect">
            <a:avLst/>
          </a:prstGeom>
          <a:noFill/>
        </p:spPr>
        <p:txBody>
          <a:bodyPr wrap="square" rtlCol="0">
            <a:spAutoFit/>
          </a:bodyPr>
          <a:lstStyle/>
          <a:p>
            <a:pPr algn="ctr"/>
            <a:r>
              <a:rPr lang="en-US" sz="1200" b="1" dirty="0">
                <a:solidFill>
                  <a:schemeClr val="bg1"/>
                </a:solidFill>
                <a:latin typeface="Georgia" panose="02040502050405020303" pitchFamily="18" charset="0"/>
              </a:rPr>
              <a:t>RELAPSE</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fall back into</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 old patterns </a:t>
            </a:r>
            <a:br>
              <a:rPr lang="en-US" sz="1200" b="1" dirty="0">
                <a:solidFill>
                  <a:schemeClr val="bg1"/>
                </a:solidFill>
                <a:latin typeface="Georgia" panose="02040502050405020303" pitchFamily="18" charset="0"/>
              </a:rPr>
            </a:br>
            <a:r>
              <a:rPr lang="en-US" sz="1200" b="1" dirty="0">
                <a:solidFill>
                  <a:schemeClr val="bg1"/>
                </a:solidFill>
                <a:latin typeface="Georgia" panose="02040502050405020303" pitchFamily="18" charset="0"/>
              </a:rPr>
              <a:t>of behaviour</a:t>
            </a:r>
          </a:p>
        </p:txBody>
      </p:sp>
    </p:spTree>
    <p:extLst>
      <p:ext uri="{BB962C8B-B14F-4D97-AF65-F5344CB8AC3E}">
        <p14:creationId xmlns:p14="http://schemas.microsoft.com/office/powerpoint/2010/main" val="133011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BFB081CB-A44B-1041-9081-521DA6DCA4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7584" y="2929051"/>
            <a:ext cx="3221677" cy="2430388"/>
          </a:xfrm>
          <a:prstGeom prst="rect">
            <a:avLst/>
          </a:prstGeom>
        </p:spPr>
      </p:pic>
      <p:pic>
        <p:nvPicPr>
          <p:cNvPr id="2050" name="Picture 2" descr="Best-You">
            <a:extLst>
              <a:ext uri="{FF2B5EF4-FFF2-40B4-BE49-F238E27FC236}">
                <a16:creationId xmlns:a16="http://schemas.microsoft.com/office/drawing/2014/main" id="{9AE8BA50-8A96-9249-A56A-228BF9B7899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69261" y="3657368"/>
            <a:ext cx="3058794" cy="12536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E5864A7-358B-8243-B897-C036CC55ABEB}"/>
              </a:ext>
            </a:extLst>
          </p:cNvPr>
          <p:cNvSpPr/>
          <p:nvPr/>
        </p:nvSpPr>
        <p:spPr>
          <a:xfrm>
            <a:off x="2353303" y="1449476"/>
            <a:ext cx="5533053" cy="1815882"/>
          </a:xfrm>
          <a:prstGeom prst="rect">
            <a:avLst/>
          </a:prstGeom>
        </p:spPr>
        <p:txBody>
          <a:bodyPr wrap="none">
            <a:spAutoFit/>
          </a:bodyPr>
          <a:lstStyle/>
          <a:p>
            <a:pPr algn="ctr"/>
            <a:r>
              <a:rPr lang="en-GB" sz="2800" dirty="0">
                <a:solidFill>
                  <a:schemeClr val="tx1">
                    <a:lumMod val="65000"/>
                    <a:lumOff val="35000"/>
                  </a:schemeClr>
                </a:solidFill>
                <a:latin typeface="Georgia" panose="02040502050405020303" pitchFamily="18" charset="0"/>
              </a:rPr>
              <a:t>Hybrid Coach &amp; Digital Support </a:t>
            </a:r>
          </a:p>
          <a:p>
            <a:pPr algn="ctr"/>
            <a:endParaRPr lang="en-GB" sz="2800" dirty="0">
              <a:solidFill>
                <a:schemeClr val="tx1">
                  <a:lumMod val="65000"/>
                  <a:lumOff val="35000"/>
                </a:schemeClr>
              </a:solidFill>
              <a:latin typeface="Georgia" panose="02040502050405020303" pitchFamily="18" charset="0"/>
            </a:endParaRPr>
          </a:p>
          <a:p>
            <a:pPr algn="ctr"/>
            <a:r>
              <a:rPr lang="en-GB" sz="2800" dirty="0">
                <a:solidFill>
                  <a:schemeClr val="tx1">
                    <a:lumMod val="65000"/>
                    <a:lumOff val="35000"/>
                  </a:schemeClr>
                </a:solidFill>
                <a:latin typeface="Georgia" panose="02040502050405020303" pitchFamily="18" charset="0"/>
              </a:rPr>
              <a:t>Assisted Self-Care</a:t>
            </a:r>
          </a:p>
          <a:p>
            <a:endParaRPr lang="en-GB" sz="2800" dirty="0">
              <a:solidFill>
                <a:schemeClr val="tx1">
                  <a:lumMod val="65000"/>
                  <a:lumOff val="35000"/>
                </a:schemeClr>
              </a:solidFill>
              <a:latin typeface="Georgia" panose="02040502050405020303" pitchFamily="18" charset="0"/>
            </a:endParaRPr>
          </a:p>
        </p:txBody>
      </p:sp>
    </p:spTree>
    <p:extLst>
      <p:ext uri="{BB962C8B-B14F-4D97-AF65-F5344CB8AC3E}">
        <p14:creationId xmlns:p14="http://schemas.microsoft.com/office/powerpoint/2010/main" val="2641615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6858F-38AC-1C40-B6D6-14D7DC561010}"/>
              </a:ext>
            </a:extLst>
          </p:cNvPr>
          <p:cNvSpPr/>
          <p:nvPr/>
        </p:nvSpPr>
        <p:spPr>
          <a:xfrm>
            <a:off x="2987824" y="6525344"/>
            <a:ext cx="5354336" cy="261610"/>
          </a:xfrm>
          <a:prstGeom prst="rect">
            <a:avLst/>
          </a:prstGeom>
        </p:spPr>
        <p:txBody>
          <a:bodyPr wrap="square">
            <a:spAutoFit/>
          </a:bodyPr>
          <a:lstStyle/>
          <a:p>
            <a:pPr algn="r"/>
            <a:r>
              <a:rPr lang="en-US" sz="1100" dirty="0"/>
              <a:t>HLS Coventry Service data, Jan 2020 starters in service &amp; Jan v rest of the year </a:t>
            </a:r>
          </a:p>
        </p:txBody>
      </p:sp>
      <p:sp>
        <p:nvSpPr>
          <p:cNvPr id="6" name="Content Placeholder 2">
            <a:extLst>
              <a:ext uri="{FF2B5EF4-FFF2-40B4-BE49-F238E27FC236}">
                <a16:creationId xmlns:a16="http://schemas.microsoft.com/office/drawing/2014/main" id="{5BA1747A-0FD8-D346-B0AA-374B02CA147A}"/>
              </a:ext>
            </a:extLst>
          </p:cNvPr>
          <p:cNvSpPr>
            <a:spLocks noGrp="1"/>
          </p:cNvSpPr>
          <p:nvPr>
            <p:ph idx="1"/>
          </p:nvPr>
        </p:nvSpPr>
        <p:spPr>
          <a:xfrm>
            <a:off x="457199" y="1656692"/>
            <a:ext cx="8518069" cy="4525963"/>
          </a:xfrm>
        </p:spPr>
        <p:txBody>
          <a:bodyPr>
            <a:normAutofit/>
          </a:bodyPr>
          <a:lstStyle/>
          <a:p>
            <a:pPr marL="0" indent="0">
              <a:buNone/>
            </a:pPr>
            <a:r>
              <a:rPr lang="en-GB" sz="2400" b="1" dirty="0">
                <a:solidFill>
                  <a:srgbClr val="FFC000"/>
                </a:solidFill>
              </a:rPr>
              <a:t>Weight</a:t>
            </a:r>
          </a:p>
          <a:p>
            <a:pPr marL="0" indent="0">
              <a:buNone/>
            </a:pPr>
            <a:r>
              <a:rPr lang="en-GB" sz="2400" dirty="0"/>
              <a:t>Approx.</a:t>
            </a:r>
            <a:r>
              <a:rPr lang="en-GB" sz="2400" b="1" dirty="0">
                <a:solidFill>
                  <a:srgbClr val="22A6B3"/>
                </a:solidFill>
              </a:rPr>
              <a:t> 40% </a:t>
            </a:r>
            <a:r>
              <a:rPr lang="en-GB" sz="2400" dirty="0"/>
              <a:t>of people who start a weight journey in January go on to lose </a:t>
            </a:r>
            <a:r>
              <a:rPr lang="en-GB" sz="2400" b="1" i="1" dirty="0">
                <a:solidFill>
                  <a:srgbClr val="22A6B3"/>
                </a:solidFill>
              </a:rPr>
              <a:t>at least 3%</a:t>
            </a:r>
            <a:r>
              <a:rPr lang="en-GB" sz="2400" b="1" dirty="0">
                <a:solidFill>
                  <a:srgbClr val="22A6B3"/>
                </a:solidFill>
              </a:rPr>
              <a:t> </a:t>
            </a:r>
            <a:r>
              <a:rPr lang="en-GB" sz="2400" dirty="0"/>
              <a:t>of body weight.</a:t>
            </a:r>
          </a:p>
        </p:txBody>
      </p:sp>
      <p:sp>
        <p:nvSpPr>
          <p:cNvPr id="7" name="Title 1">
            <a:extLst>
              <a:ext uri="{FF2B5EF4-FFF2-40B4-BE49-F238E27FC236}">
                <a16:creationId xmlns:a16="http://schemas.microsoft.com/office/drawing/2014/main" id="{52FAAE3B-798C-2E4C-A028-BF94198D8144}"/>
              </a:ext>
            </a:extLst>
          </p:cNvPr>
          <p:cNvSpPr txBox="1">
            <a:spLocks/>
          </p:cNvSpPr>
          <p:nvPr/>
        </p:nvSpPr>
        <p:spPr>
          <a:xfrm>
            <a:off x="596044" y="257610"/>
            <a:ext cx="8229600" cy="1143000"/>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Holistic approach changes behaviour – HLS Service Results</a:t>
            </a:r>
          </a:p>
        </p:txBody>
      </p:sp>
      <p:pic>
        <p:nvPicPr>
          <p:cNvPr id="8" name="Picture 7" descr="A person smiling for the camera&#10;&#10;Description automatically generated">
            <a:extLst>
              <a:ext uri="{FF2B5EF4-FFF2-40B4-BE49-F238E27FC236}">
                <a16:creationId xmlns:a16="http://schemas.microsoft.com/office/drawing/2014/main" id="{59EC0D2B-7CA7-284E-81BE-5D3D70041986}"/>
              </a:ext>
            </a:extLst>
          </p:cNvPr>
          <p:cNvPicPr>
            <a:picLocks noChangeAspect="1"/>
          </p:cNvPicPr>
          <p:nvPr/>
        </p:nvPicPr>
        <p:blipFill>
          <a:blip r:embed="rId3"/>
          <a:stretch>
            <a:fillRect/>
          </a:stretch>
        </p:blipFill>
        <p:spPr>
          <a:xfrm>
            <a:off x="4788027" y="3393410"/>
            <a:ext cx="4187242" cy="2446556"/>
          </a:xfrm>
          <a:prstGeom prst="rect">
            <a:avLst/>
          </a:prstGeom>
        </p:spPr>
      </p:pic>
      <p:sp>
        <p:nvSpPr>
          <p:cNvPr id="9" name="Rectangle 8">
            <a:extLst>
              <a:ext uri="{FF2B5EF4-FFF2-40B4-BE49-F238E27FC236}">
                <a16:creationId xmlns:a16="http://schemas.microsoft.com/office/drawing/2014/main" id="{3030C2AC-2DF1-3E45-8933-290EDB9A3401}"/>
              </a:ext>
            </a:extLst>
          </p:cNvPr>
          <p:cNvSpPr/>
          <p:nvPr/>
        </p:nvSpPr>
        <p:spPr>
          <a:xfrm>
            <a:off x="-47294" y="3175429"/>
            <a:ext cx="4403269" cy="2862322"/>
          </a:xfrm>
          <a:prstGeom prst="rect">
            <a:avLst/>
          </a:prstGeom>
        </p:spPr>
        <p:txBody>
          <a:bodyPr wrap="square">
            <a:spAutoFit/>
          </a:bodyPr>
          <a:lstStyle/>
          <a:p>
            <a:pPr marL="800100" lvl="1" indent="-342900">
              <a:buFont typeface="Arial" panose="020B0604020202020204" pitchFamily="34" charset="0"/>
              <a:buChar char="•"/>
            </a:pPr>
            <a:r>
              <a:rPr lang="en-GB" sz="2000" dirty="0">
                <a:solidFill>
                  <a:srgbClr val="595959"/>
                </a:solidFill>
                <a:latin typeface="Georgia"/>
                <a:ea typeface="+mn-ea"/>
              </a:rPr>
              <a:t>Of these 40%, </a:t>
            </a:r>
            <a:r>
              <a:rPr lang="en-GB" sz="2000" b="1" i="1" dirty="0">
                <a:solidFill>
                  <a:srgbClr val="22A6B3"/>
                </a:solidFill>
                <a:latin typeface="Georgia" panose="02040502050405020303" pitchFamily="18" charset="0"/>
              </a:rPr>
              <a:t>20% also reduced their alcohol </a:t>
            </a:r>
            <a:r>
              <a:rPr lang="en-GB" sz="2000" dirty="0">
                <a:solidFill>
                  <a:srgbClr val="595959"/>
                </a:solidFill>
                <a:latin typeface="Georgia"/>
                <a:ea typeface="+mn-ea"/>
              </a:rPr>
              <a:t>to the gov guidelines</a:t>
            </a:r>
          </a:p>
          <a:p>
            <a:pPr marL="800100" lvl="1" indent="-342900">
              <a:buFont typeface="Arial" panose="020B0604020202020204" pitchFamily="34" charset="0"/>
              <a:buChar char="•"/>
            </a:pPr>
            <a:r>
              <a:rPr lang="en-GB" sz="2000" dirty="0">
                <a:solidFill>
                  <a:srgbClr val="595959"/>
                </a:solidFill>
                <a:latin typeface="Georgia"/>
                <a:ea typeface="+mn-ea"/>
              </a:rPr>
              <a:t>75% of people who lost weight also </a:t>
            </a:r>
            <a:r>
              <a:rPr lang="en-GB" sz="2000" b="1" i="1" dirty="0">
                <a:solidFill>
                  <a:srgbClr val="22A6B3"/>
                </a:solidFill>
                <a:latin typeface="Georgia" panose="02040502050405020303" pitchFamily="18" charset="0"/>
              </a:rPr>
              <a:t>increased their weekly activity by at least 30mins </a:t>
            </a:r>
            <a:r>
              <a:rPr lang="en-GB" sz="2000" dirty="0">
                <a:solidFill>
                  <a:srgbClr val="595959"/>
                </a:solidFill>
                <a:latin typeface="Georgia"/>
                <a:ea typeface="+mn-ea"/>
              </a:rPr>
              <a:t>with just over 1/3 of people increasing their activity to the Gov guidelines. </a:t>
            </a:r>
          </a:p>
        </p:txBody>
      </p:sp>
    </p:spTree>
    <p:extLst>
      <p:ext uri="{BB962C8B-B14F-4D97-AF65-F5344CB8AC3E}">
        <p14:creationId xmlns:p14="http://schemas.microsoft.com/office/powerpoint/2010/main" val="40124735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6858F-38AC-1C40-B6D6-14D7DC561010}"/>
              </a:ext>
            </a:extLst>
          </p:cNvPr>
          <p:cNvSpPr/>
          <p:nvPr/>
        </p:nvSpPr>
        <p:spPr>
          <a:xfrm>
            <a:off x="2987824" y="6525344"/>
            <a:ext cx="5354336" cy="261610"/>
          </a:xfrm>
          <a:prstGeom prst="rect">
            <a:avLst/>
          </a:prstGeom>
        </p:spPr>
        <p:txBody>
          <a:bodyPr wrap="square">
            <a:spAutoFit/>
          </a:bodyPr>
          <a:lstStyle/>
          <a:p>
            <a:pPr algn="r"/>
            <a:r>
              <a:rPr lang="en-US" sz="1100" dirty="0"/>
              <a:t>HLS Coventry Service data, Jan 2020 starters in service &amp; Jan v rest of the year </a:t>
            </a:r>
          </a:p>
        </p:txBody>
      </p:sp>
      <p:sp>
        <p:nvSpPr>
          <p:cNvPr id="6" name="Content Placeholder 2">
            <a:extLst>
              <a:ext uri="{FF2B5EF4-FFF2-40B4-BE49-F238E27FC236}">
                <a16:creationId xmlns:a16="http://schemas.microsoft.com/office/drawing/2014/main" id="{5BA1747A-0FD8-D346-B0AA-374B02CA147A}"/>
              </a:ext>
            </a:extLst>
          </p:cNvPr>
          <p:cNvSpPr>
            <a:spLocks noGrp="1"/>
          </p:cNvSpPr>
          <p:nvPr>
            <p:ph idx="1"/>
          </p:nvPr>
        </p:nvSpPr>
        <p:spPr>
          <a:xfrm>
            <a:off x="457200" y="1750536"/>
            <a:ext cx="8382000" cy="4525963"/>
          </a:xfrm>
        </p:spPr>
        <p:txBody>
          <a:bodyPr>
            <a:normAutofit/>
          </a:bodyPr>
          <a:lstStyle/>
          <a:p>
            <a:pPr marL="0" indent="0">
              <a:buNone/>
            </a:pPr>
            <a:r>
              <a:rPr lang="en-GB" sz="2400" b="1" dirty="0">
                <a:solidFill>
                  <a:srgbClr val="FFC000"/>
                </a:solidFill>
              </a:rPr>
              <a:t>Alcohol</a:t>
            </a:r>
          </a:p>
          <a:p>
            <a:r>
              <a:rPr lang="en-GB" sz="2000" b="1" i="1" dirty="0">
                <a:solidFill>
                  <a:srgbClr val="22A6B3"/>
                </a:solidFill>
              </a:rPr>
              <a:t>50%</a:t>
            </a:r>
            <a:r>
              <a:rPr lang="en-GB" sz="2000" dirty="0"/>
              <a:t> of people who started an alcohol journey, reduced their alcohol intake </a:t>
            </a:r>
            <a:r>
              <a:rPr lang="en-GB" sz="2000" b="1" i="1" dirty="0">
                <a:solidFill>
                  <a:srgbClr val="22A6B3"/>
                </a:solidFill>
              </a:rPr>
              <a:t>by at least 50%</a:t>
            </a:r>
          </a:p>
          <a:p>
            <a:pPr lvl="1"/>
            <a:r>
              <a:rPr lang="en-GB" sz="2000" dirty="0"/>
              <a:t>Out of this 50%, </a:t>
            </a:r>
            <a:r>
              <a:rPr lang="en-GB" sz="2000" b="1" i="1" dirty="0">
                <a:solidFill>
                  <a:srgbClr val="22A6B3"/>
                </a:solidFill>
              </a:rPr>
              <a:t>half also lost at least 3% of their weight &amp; ¾ increased their activity levels </a:t>
            </a:r>
            <a:r>
              <a:rPr lang="en-GB" sz="2000" dirty="0"/>
              <a:t>to the Government guidelines (150mins/week).</a:t>
            </a:r>
          </a:p>
          <a:p>
            <a:pPr marL="457200" lvl="1" indent="0">
              <a:buNone/>
            </a:pPr>
            <a:endParaRPr lang="en-GB" sz="2000" dirty="0"/>
          </a:p>
        </p:txBody>
      </p:sp>
      <p:sp>
        <p:nvSpPr>
          <p:cNvPr id="7" name="Title 1">
            <a:extLst>
              <a:ext uri="{FF2B5EF4-FFF2-40B4-BE49-F238E27FC236}">
                <a16:creationId xmlns:a16="http://schemas.microsoft.com/office/drawing/2014/main" id="{32151FAA-8D91-C140-9B0B-9C0C0CBB9C38}"/>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3600" i="1" kern="1200">
                <a:solidFill>
                  <a:schemeClr val="tx1">
                    <a:lumMod val="65000"/>
                    <a:lumOff val="35000"/>
                  </a:schemeClr>
                </a:solidFill>
                <a:latin typeface="Georgia"/>
                <a:ea typeface="+mj-ea"/>
                <a:cs typeface="Georgia"/>
              </a:defRPr>
            </a:lvl1pPr>
          </a:lstStyle>
          <a:p>
            <a:pPr fontAlgn="auto">
              <a:spcAft>
                <a:spcPts val="0"/>
              </a:spcAft>
            </a:pPr>
            <a:r>
              <a:rPr lang="en-US" dirty="0"/>
              <a:t>Holistic approach changes behaviour – HLS Service Results</a:t>
            </a:r>
          </a:p>
        </p:txBody>
      </p:sp>
      <p:sp>
        <p:nvSpPr>
          <p:cNvPr id="5" name="Content Placeholder 2">
            <a:extLst>
              <a:ext uri="{FF2B5EF4-FFF2-40B4-BE49-F238E27FC236}">
                <a16:creationId xmlns:a16="http://schemas.microsoft.com/office/drawing/2014/main" id="{85E26D19-0F4D-2245-AD34-DB1BEB25E9FF}"/>
              </a:ext>
            </a:extLst>
          </p:cNvPr>
          <p:cNvSpPr txBox="1">
            <a:spLocks/>
          </p:cNvSpPr>
          <p:nvPr/>
        </p:nvSpPr>
        <p:spPr>
          <a:xfrm>
            <a:off x="403920" y="4077072"/>
            <a:ext cx="4320480" cy="3247202"/>
          </a:xfrm>
          <a:prstGeom prst="rect">
            <a:avLst/>
          </a:prstGeom>
        </p:spPr>
        <p:txBody>
          <a:bodyPr vert="horz" lIns="91440" tIns="45720" rIns="91440" bIns="45720" rtlCol="0">
            <a:normAutofit/>
          </a:bodyPr>
          <a:lstStyle>
            <a:lvl1pPr marL="342900" indent="-342900" algn="l" defTabSz="457200" rtl="0" eaLnBrk="1" latinLnBrk="0" hangingPunct="1">
              <a:lnSpc>
                <a:spcPct val="110000"/>
              </a:lnSpc>
              <a:spcBef>
                <a:spcPct val="20000"/>
              </a:spcBef>
              <a:buFont typeface="Arial"/>
              <a:buChar char="•"/>
              <a:defRPr sz="3200" kern="1200">
                <a:solidFill>
                  <a:srgbClr val="595959"/>
                </a:solidFill>
                <a:latin typeface="Georgia"/>
                <a:ea typeface="+mn-ea"/>
                <a:cs typeface="Georgia"/>
              </a:defRPr>
            </a:lvl1pPr>
            <a:lvl2pPr marL="742950" indent="-285750" algn="l" defTabSz="457200" rtl="0" eaLnBrk="1" latinLnBrk="0" hangingPunct="1">
              <a:lnSpc>
                <a:spcPct val="110000"/>
              </a:lnSpc>
              <a:spcBef>
                <a:spcPct val="20000"/>
              </a:spcBef>
              <a:buFont typeface="Arial"/>
              <a:buChar char="–"/>
              <a:defRPr sz="2800" kern="1200">
                <a:solidFill>
                  <a:srgbClr val="595959"/>
                </a:solidFill>
                <a:latin typeface="Georgia"/>
                <a:ea typeface="+mn-ea"/>
                <a:cs typeface="Georgia"/>
              </a:defRPr>
            </a:lvl2pPr>
            <a:lvl3pPr marL="1143000" indent="-228600" algn="l" defTabSz="457200" rtl="0" eaLnBrk="1" latinLnBrk="0" hangingPunct="1">
              <a:lnSpc>
                <a:spcPct val="110000"/>
              </a:lnSpc>
              <a:spcBef>
                <a:spcPct val="20000"/>
              </a:spcBef>
              <a:buFont typeface="Arial"/>
              <a:buChar char="•"/>
              <a:defRPr sz="2400" kern="1200">
                <a:solidFill>
                  <a:srgbClr val="595959"/>
                </a:solidFill>
                <a:latin typeface="Georgia"/>
                <a:ea typeface="+mn-ea"/>
                <a:cs typeface="Georgia"/>
              </a:defRPr>
            </a:lvl3pPr>
            <a:lvl4pPr marL="1600200" indent="-228600" algn="l" defTabSz="457200" rtl="0" eaLnBrk="1" latinLnBrk="0" hangingPunct="1">
              <a:lnSpc>
                <a:spcPct val="110000"/>
              </a:lnSpc>
              <a:spcBef>
                <a:spcPct val="20000"/>
              </a:spcBef>
              <a:buFont typeface="Arial"/>
              <a:buChar char="–"/>
              <a:defRPr sz="2000" kern="1200">
                <a:solidFill>
                  <a:srgbClr val="595959"/>
                </a:solidFill>
                <a:latin typeface="Georgia"/>
                <a:ea typeface="+mn-ea"/>
                <a:cs typeface="Georgia"/>
              </a:defRPr>
            </a:lvl4pPr>
            <a:lvl5pPr marL="2057400" indent="-228600" algn="l" defTabSz="457200" rtl="0" eaLnBrk="1" latinLnBrk="0" hangingPunct="1">
              <a:lnSpc>
                <a:spcPct val="110000"/>
              </a:lnSpc>
              <a:spcBef>
                <a:spcPct val="20000"/>
              </a:spcBef>
              <a:buFont typeface="Arial"/>
              <a:buChar char="»"/>
              <a:defRPr sz="2000" kern="1200">
                <a:solidFill>
                  <a:srgbClr val="595959"/>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r>
              <a:rPr lang="en-GB" sz="2400" b="1" dirty="0">
                <a:solidFill>
                  <a:srgbClr val="FFC000"/>
                </a:solidFill>
              </a:rPr>
              <a:t>Smoking</a:t>
            </a:r>
          </a:p>
          <a:p>
            <a:pPr fontAlgn="auto">
              <a:spcAft>
                <a:spcPts val="0"/>
              </a:spcAft>
            </a:pPr>
            <a:r>
              <a:rPr lang="en-GB" sz="2000" dirty="0"/>
              <a:t>Approx. </a:t>
            </a:r>
            <a:r>
              <a:rPr lang="en-GB" sz="2000" b="1" i="1" dirty="0">
                <a:solidFill>
                  <a:srgbClr val="22A6B3"/>
                </a:solidFill>
              </a:rPr>
              <a:t>60% </a:t>
            </a:r>
            <a:r>
              <a:rPr lang="en-GB" sz="2000" dirty="0"/>
              <a:t>people who start a smoking journey, go onto to </a:t>
            </a:r>
            <a:r>
              <a:rPr lang="en-GB" sz="2000" b="1" i="1" dirty="0">
                <a:solidFill>
                  <a:srgbClr val="22A6B3"/>
                </a:solidFill>
              </a:rPr>
              <a:t>quit within 4 weeks.</a:t>
            </a:r>
          </a:p>
          <a:p>
            <a:pPr lvl="1" fontAlgn="auto">
              <a:spcAft>
                <a:spcPts val="0"/>
              </a:spcAft>
            </a:pPr>
            <a:endParaRPr lang="en-GB" sz="2000" dirty="0"/>
          </a:p>
        </p:txBody>
      </p:sp>
      <p:pic>
        <p:nvPicPr>
          <p:cNvPr id="9" name="Picture 8" descr="A person standing in front of a store&#10;&#10;Description automatically generated">
            <a:extLst>
              <a:ext uri="{FF2B5EF4-FFF2-40B4-BE49-F238E27FC236}">
                <a16:creationId xmlns:a16="http://schemas.microsoft.com/office/drawing/2014/main" id="{E7A738E1-28C0-AF49-BDA2-D088FC471DE4}"/>
              </a:ext>
            </a:extLst>
          </p:cNvPr>
          <p:cNvPicPr>
            <a:picLocks noChangeAspect="1"/>
          </p:cNvPicPr>
          <p:nvPr/>
        </p:nvPicPr>
        <p:blipFill>
          <a:blip r:embed="rId3"/>
          <a:stretch>
            <a:fillRect/>
          </a:stretch>
        </p:blipFill>
        <p:spPr>
          <a:xfrm>
            <a:off x="4938808" y="3863181"/>
            <a:ext cx="3403352" cy="2051027"/>
          </a:xfrm>
          <a:prstGeom prst="rect">
            <a:avLst/>
          </a:prstGeom>
        </p:spPr>
      </p:pic>
    </p:spTree>
    <p:extLst>
      <p:ext uri="{BB962C8B-B14F-4D97-AF65-F5344CB8AC3E}">
        <p14:creationId xmlns:p14="http://schemas.microsoft.com/office/powerpoint/2010/main" val="3798255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47664" y="1772816"/>
            <a:ext cx="6228692" cy="2670175"/>
          </a:xfrm>
        </p:spPr>
        <p:txBody>
          <a:bodyPr>
            <a:normAutofit/>
          </a:bodyPr>
          <a:lstStyle/>
          <a:p>
            <a:pPr algn="ctr"/>
            <a:r>
              <a:rPr lang="en-US" sz="4000" dirty="0"/>
              <a:t>National Campaigns</a:t>
            </a:r>
          </a:p>
        </p:txBody>
      </p:sp>
    </p:spTree>
    <p:extLst>
      <p:ext uri="{BB962C8B-B14F-4D97-AF65-F5344CB8AC3E}">
        <p14:creationId xmlns:p14="http://schemas.microsoft.com/office/powerpoint/2010/main" val="2763342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C232-9C2F-9E4C-92AB-CCEE6CF0369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985F856-9C45-0F4C-A460-7FF8A18F115D}"/>
              </a:ext>
            </a:extLst>
          </p:cNvPr>
          <p:cNvSpPr>
            <a:spLocks noGrp="1"/>
          </p:cNvSpPr>
          <p:nvPr>
            <p:ph idx="1"/>
          </p:nvPr>
        </p:nvSpPr>
        <p:spPr>
          <a:xfrm>
            <a:off x="457200" y="1417638"/>
            <a:ext cx="8507288" cy="4525963"/>
          </a:xfrm>
        </p:spPr>
        <p:txBody>
          <a:bodyPr>
            <a:normAutofit fontScale="92500" lnSpcReduction="10000"/>
          </a:bodyPr>
          <a:lstStyle/>
          <a:p>
            <a:r>
              <a:rPr lang="en-US" dirty="0"/>
              <a:t>Behavioural theories </a:t>
            </a:r>
            <a:r>
              <a:rPr lang="en-US" b="1" dirty="0">
                <a:solidFill>
                  <a:srgbClr val="F7BA33"/>
                </a:solidFill>
              </a:rPr>
              <a:t>influence</a:t>
            </a:r>
            <a:r>
              <a:rPr lang="en-US" dirty="0"/>
              <a:t> decision making, providing clarity for capability, opportunities and motivation. </a:t>
            </a:r>
          </a:p>
          <a:p>
            <a:r>
              <a:rPr lang="en-US" dirty="0"/>
              <a:t>National Campaigns provide a </a:t>
            </a:r>
            <a:r>
              <a:rPr lang="en-US" b="1" dirty="0">
                <a:solidFill>
                  <a:srgbClr val="F7BA33"/>
                </a:solidFill>
              </a:rPr>
              <a:t>kick-start</a:t>
            </a:r>
            <a:r>
              <a:rPr lang="en-US" dirty="0"/>
              <a:t> and majority benefit </a:t>
            </a:r>
          </a:p>
          <a:p>
            <a:r>
              <a:rPr lang="en-US" dirty="0"/>
              <a:t>An integrated lifestyle service providing hybrid coach and digital support, provides an </a:t>
            </a:r>
            <a:r>
              <a:rPr lang="en-US" b="1" dirty="0">
                <a:solidFill>
                  <a:srgbClr val="F7BA33"/>
                </a:solidFill>
              </a:rPr>
              <a:t>holistic approach </a:t>
            </a:r>
            <a:r>
              <a:rPr lang="en-US" dirty="0"/>
              <a:t>to long-term behaviour change. </a:t>
            </a:r>
          </a:p>
          <a:p>
            <a:r>
              <a:rPr lang="en-GB" b="1" dirty="0">
                <a:solidFill>
                  <a:srgbClr val="F7BA33"/>
                </a:solidFill>
              </a:rPr>
              <a:t>60% </a:t>
            </a:r>
            <a:r>
              <a:rPr lang="en-GB" dirty="0"/>
              <a:t>maintained their changes</a:t>
            </a:r>
          </a:p>
          <a:p>
            <a:endParaRPr lang="en-US" dirty="0"/>
          </a:p>
        </p:txBody>
      </p:sp>
    </p:spTree>
    <p:extLst>
      <p:ext uri="{BB962C8B-B14F-4D97-AF65-F5344CB8AC3E}">
        <p14:creationId xmlns:p14="http://schemas.microsoft.com/office/powerpoint/2010/main" val="2056082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D75E0C8-87F2-EB4F-9A2A-FC2A593513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2741" y="4869160"/>
            <a:ext cx="2061259" cy="1554985"/>
          </a:xfrm>
          <a:prstGeom prst="rect">
            <a:avLst/>
          </a:prstGeom>
        </p:spPr>
      </p:pic>
      <p:sp>
        <p:nvSpPr>
          <p:cNvPr id="3" name="TextBox 2">
            <a:extLst>
              <a:ext uri="{FF2B5EF4-FFF2-40B4-BE49-F238E27FC236}">
                <a16:creationId xmlns:a16="http://schemas.microsoft.com/office/drawing/2014/main" id="{B963DE4D-4117-0448-B79C-9CB308C81864}"/>
              </a:ext>
            </a:extLst>
          </p:cNvPr>
          <p:cNvSpPr txBox="1"/>
          <p:nvPr/>
        </p:nvSpPr>
        <p:spPr>
          <a:xfrm>
            <a:off x="2015716" y="2276872"/>
            <a:ext cx="5112568" cy="1323439"/>
          </a:xfrm>
          <a:prstGeom prst="rect">
            <a:avLst/>
          </a:prstGeom>
          <a:noFill/>
        </p:spPr>
        <p:txBody>
          <a:bodyPr wrap="square" rtlCol="0">
            <a:spAutoFit/>
          </a:bodyPr>
          <a:lstStyle/>
          <a:p>
            <a:r>
              <a:rPr lang="en-US" sz="8000" i="1" dirty="0">
                <a:solidFill>
                  <a:schemeClr val="bg1"/>
                </a:solidFill>
                <a:latin typeface="Georgia" panose="02040502050405020303" pitchFamily="18" charset="0"/>
              </a:rPr>
              <a:t>Thank you</a:t>
            </a:r>
          </a:p>
        </p:txBody>
      </p:sp>
      <p:sp>
        <p:nvSpPr>
          <p:cNvPr id="4" name="TextBox 3">
            <a:extLst>
              <a:ext uri="{FF2B5EF4-FFF2-40B4-BE49-F238E27FC236}">
                <a16:creationId xmlns:a16="http://schemas.microsoft.com/office/drawing/2014/main" id="{C029563A-FB7C-8248-9B2F-5F43A1B6D443}"/>
              </a:ext>
            </a:extLst>
          </p:cNvPr>
          <p:cNvSpPr txBox="1"/>
          <p:nvPr/>
        </p:nvSpPr>
        <p:spPr>
          <a:xfrm>
            <a:off x="179512" y="4293096"/>
            <a:ext cx="8496944" cy="1938992"/>
          </a:xfrm>
          <a:prstGeom prst="rect">
            <a:avLst/>
          </a:prstGeom>
          <a:noFill/>
        </p:spPr>
        <p:txBody>
          <a:bodyPr wrap="square" rtlCol="0">
            <a:spAutoFit/>
          </a:bodyPr>
          <a:lstStyle/>
          <a:p>
            <a:r>
              <a:rPr lang="en-US" sz="2000" i="1" dirty="0">
                <a:solidFill>
                  <a:srgbClr val="52B5C5"/>
                </a:solidFill>
                <a:latin typeface="Georgia" panose="02040502050405020303" pitchFamily="18" charset="0"/>
              </a:rPr>
              <a:t>Presented by </a:t>
            </a:r>
          </a:p>
          <a:p>
            <a:r>
              <a:rPr lang="en-US" sz="2000" i="1" dirty="0">
                <a:solidFill>
                  <a:srgbClr val="52B5C5"/>
                </a:solidFill>
                <a:latin typeface="Georgia" panose="02040502050405020303" pitchFamily="18" charset="0"/>
              </a:rPr>
              <a:t>Kirsty Wootton – Behavioural Marketer </a:t>
            </a:r>
          </a:p>
          <a:p>
            <a:r>
              <a:rPr lang="en-US" sz="2000" i="1" dirty="0">
                <a:solidFill>
                  <a:schemeClr val="bg1"/>
                </a:solidFill>
                <a:latin typeface="Georgia" panose="02040502050405020303" pitchFamily="18" charset="0"/>
                <a:hlinkClick r:id="rId4">
                  <a:extLst>
                    <a:ext uri="{A12FA001-AC4F-418D-AE19-62706E023703}">
                      <ahyp:hlinkClr xmlns:ahyp="http://schemas.microsoft.com/office/drawing/2018/hyperlinkcolor" val="tx"/>
                    </a:ext>
                  </a:extLst>
                </a:hlinkClick>
              </a:rPr>
              <a:t>kirsty.wootton@icecreates.com</a:t>
            </a:r>
            <a:r>
              <a:rPr lang="en-US" sz="2000" i="1" dirty="0">
                <a:solidFill>
                  <a:schemeClr val="bg1"/>
                </a:solidFill>
                <a:latin typeface="Georgia" panose="02040502050405020303" pitchFamily="18" charset="0"/>
              </a:rPr>
              <a:t> </a:t>
            </a:r>
          </a:p>
          <a:p>
            <a:r>
              <a:rPr lang="en-US" sz="2000" i="1" dirty="0">
                <a:solidFill>
                  <a:schemeClr val="bg1"/>
                </a:solidFill>
                <a:latin typeface="Georgia" panose="02040502050405020303" pitchFamily="18" charset="0"/>
              </a:rPr>
              <a:t> </a:t>
            </a:r>
          </a:p>
          <a:p>
            <a:r>
              <a:rPr lang="en-US" sz="2000" i="1" dirty="0">
                <a:solidFill>
                  <a:srgbClr val="52B5C5"/>
                </a:solidFill>
                <a:latin typeface="Georgia" panose="02040502050405020303" pitchFamily="18" charset="0"/>
              </a:rPr>
              <a:t>Lucy Webb – Healthy Lifestyles Coach </a:t>
            </a:r>
          </a:p>
          <a:p>
            <a:r>
              <a:rPr lang="en-US" sz="2000" i="1" dirty="0">
                <a:solidFill>
                  <a:schemeClr val="bg1"/>
                </a:solidFill>
                <a:latin typeface="Georgia" panose="02040502050405020303" pitchFamily="18" charset="0"/>
                <a:hlinkClick r:id="rId5">
                  <a:extLst>
                    <a:ext uri="{A12FA001-AC4F-418D-AE19-62706E023703}">
                      <ahyp:hlinkClr xmlns:ahyp="http://schemas.microsoft.com/office/drawing/2018/hyperlinkcolor" val="tx"/>
                    </a:ext>
                  </a:extLst>
                </a:hlinkClick>
              </a:rPr>
              <a:t>Lucy.Webb@hlscoventry.org</a:t>
            </a:r>
            <a:r>
              <a:rPr lang="en-US" sz="2000" i="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2898270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4543752-36C7-2945-AE03-ED3F852FC1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580" y="1124744"/>
            <a:ext cx="7560840" cy="5112568"/>
          </a:xfrm>
          <a:prstGeom prst="rect">
            <a:avLst/>
          </a:prstGeom>
        </p:spPr>
      </p:pic>
      <p:sp>
        <p:nvSpPr>
          <p:cNvPr id="2" name="Title 1">
            <a:extLst>
              <a:ext uri="{FF2B5EF4-FFF2-40B4-BE49-F238E27FC236}">
                <a16:creationId xmlns:a16="http://schemas.microsoft.com/office/drawing/2014/main" id="{5797209E-7620-504E-A635-5A1C89CE277B}"/>
              </a:ext>
            </a:extLst>
          </p:cNvPr>
          <p:cNvSpPr>
            <a:spLocks noGrp="1"/>
          </p:cNvSpPr>
          <p:nvPr>
            <p:ph type="title"/>
          </p:nvPr>
        </p:nvSpPr>
        <p:spPr/>
        <p:txBody>
          <a:bodyPr/>
          <a:lstStyle/>
          <a:p>
            <a:r>
              <a:rPr lang="en-US" dirty="0"/>
              <a:t>National Campaigns</a:t>
            </a:r>
          </a:p>
        </p:txBody>
      </p:sp>
    </p:spTree>
    <p:extLst>
      <p:ext uri="{BB962C8B-B14F-4D97-AF65-F5344CB8AC3E}">
        <p14:creationId xmlns:p14="http://schemas.microsoft.com/office/powerpoint/2010/main" val="1249462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mino's Pizza - 🎉🎉 It's NATIONAL PIZZA DAY! You know what... | Facebook">
            <a:extLst>
              <a:ext uri="{FF2B5EF4-FFF2-40B4-BE49-F238E27FC236}">
                <a16:creationId xmlns:a16="http://schemas.microsoft.com/office/drawing/2014/main" id="{83F66CD9-3849-774B-947C-F6EE3B5267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9" y="1527234"/>
            <a:ext cx="4035828" cy="2993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eat what you want day | Foodimentary - National Food Holidays">
            <a:extLst>
              <a:ext uri="{FF2B5EF4-FFF2-40B4-BE49-F238E27FC236}">
                <a16:creationId xmlns:a16="http://schemas.microsoft.com/office/drawing/2014/main" id="{FE73835A-05A4-274B-A874-F2E1056C59D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83458" y="655813"/>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ctober 28th is National Chocolate Day! | Foodimentary - National Food  Holidays">
            <a:extLst>
              <a:ext uri="{FF2B5EF4-FFF2-40B4-BE49-F238E27FC236}">
                <a16:creationId xmlns:a16="http://schemas.microsoft.com/office/drawing/2014/main" id="{3FD3F221-39A2-5644-9483-18C0D801862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83458" y="3197584"/>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23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0C3E-3167-0740-B4AE-81D09F752514}"/>
              </a:ext>
            </a:extLst>
          </p:cNvPr>
          <p:cNvSpPr>
            <a:spLocks noGrp="1"/>
          </p:cNvSpPr>
          <p:nvPr>
            <p:ph type="title"/>
          </p:nvPr>
        </p:nvSpPr>
        <p:spPr/>
        <p:txBody>
          <a:bodyPr/>
          <a:lstStyle/>
          <a:p>
            <a:r>
              <a:rPr lang="en-US" dirty="0"/>
              <a:t>PHE National Campaigns  </a:t>
            </a:r>
          </a:p>
        </p:txBody>
      </p:sp>
      <p:pic>
        <p:nvPicPr>
          <p:cNvPr id="2056" name="Picture 8" descr="COMMUNITY: Better Health campaign launched - News - Carlisle United">
            <a:extLst>
              <a:ext uri="{FF2B5EF4-FFF2-40B4-BE49-F238E27FC236}">
                <a16:creationId xmlns:a16="http://schemas.microsoft.com/office/drawing/2014/main" id="{423BB3D2-D078-014D-9DE7-88D9FB79DD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2854" y="1196752"/>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holding a sign in a field&#10;&#10;Description automatically generated">
            <a:extLst>
              <a:ext uri="{FF2B5EF4-FFF2-40B4-BE49-F238E27FC236}">
                <a16:creationId xmlns:a16="http://schemas.microsoft.com/office/drawing/2014/main" id="{B5C6B595-FD06-2D40-93C1-806DCFE2E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049" y="1196752"/>
            <a:ext cx="2571751" cy="2571751"/>
          </a:xfrm>
          <a:prstGeom prst="rect">
            <a:avLst/>
          </a:prstGeom>
        </p:spPr>
      </p:pic>
      <p:pic>
        <p:nvPicPr>
          <p:cNvPr id="7" name="Picture 6" descr="Text&#10;&#10;Description automatically generated">
            <a:extLst>
              <a:ext uri="{FF2B5EF4-FFF2-40B4-BE49-F238E27FC236}">
                <a16:creationId xmlns:a16="http://schemas.microsoft.com/office/drawing/2014/main" id="{D6FDCF90-B8CD-ED45-9275-8785EE07CD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2854" y="3922627"/>
            <a:ext cx="2383740" cy="2395585"/>
          </a:xfrm>
          <a:prstGeom prst="rect">
            <a:avLst/>
          </a:prstGeom>
        </p:spPr>
      </p:pic>
      <p:pic>
        <p:nvPicPr>
          <p:cNvPr id="9" name="Picture 8" descr="A close up of a sign&#10;&#10;Description automatically generated">
            <a:extLst>
              <a:ext uri="{FF2B5EF4-FFF2-40B4-BE49-F238E27FC236}">
                <a16:creationId xmlns:a16="http://schemas.microsoft.com/office/drawing/2014/main" id="{5AB21080-0A9A-2447-BA15-F0B98291851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0596" y="3922627"/>
            <a:ext cx="4258816" cy="2395584"/>
          </a:xfrm>
          <a:prstGeom prst="rect">
            <a:avLst/>
          </a:prstGeom>
        </p:spPr>
      </p:pic>
    </p:spTree>
    <p:extLst>
      <p:ext uri="{BB962C8B-B14F-4D97-AF65-F5344CB8AC3E}">
        <p14:creationId xmlns:p14="http://schemas.microsoft.com/office/powerpoint/2010/main" val="1988864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0C3E-3167-0740-B4AE-81D09F752514}"/>
              </a:ext>
            </a:extLst>
          </p:cNvPr>
          <p:cNvSpPr>
            <a:spLocks noGrp="1"/>
          </p:cNvSpPr>
          <p:nvPr>
            <p:ph type="title"/>
          </p:nvPr>
        </p:nvSpPr>
        <p:spPr/>
        <p:txBody>
          <a:bodyPr/>
          <a:lstStyle/>
          <a:p>
            <a:r>
              <a:rPr lang="en-US" dirty="0"/>
              <a:t>National Campaigns – Local Message, Local Service </a:t>
            </a:r>
          </a:p>
        </p:txBody>
      </p:sp>
      <p:sp>
        <p:nvSpPr>
          <p:cNvPr id="8" name="Content Placeholder 2">
            <a:extLst>
              <a:ext uri="{FF2B5EF4-FFF2-40B4-BE49-F238E27FC236}">
                <a16:creationId xmlns:a16="http://schemas.microsoft.com/office/drawing/2014/main" id="{9EA97DE7-0C38-CF4D-B5FE-8D93222980A9}"/>
              </a:ext>
            </a:extLst>
          </p:cNvPr>
          <p:cNvSpPr>
            <a:spLocks noGrp="1"/>
          </p:cNvSpPr>
          <p:nvPr>
            <p:ph idx="1"/>
          </p:nvPr>
        </p:nvSpPr>
        <p:spPr>
          <a:xfrm>
            <a:off x="457200" y="1600200"/>
            <a:ext cx="9299376" cy="4525963"/>
          </a:xfrm>
        </p:spPr>
        <p:txBody>
          <a:bodyPr>
            <a:normAutofit/>
          </a:bodyPr>
          <a:lstStyle/>
          <a:p>
            <a:pPr marL="0" indent="0">
              <a:buNone/>
            </a:pPr>
            <a:r>
              <a:rPr lang="en-GB" sz="4800" b="1" dirty="0">
                <a:solidFill>
                  <a:srgbClr val="FFC000"/>
                </a:solidFill>
              </a:rPr>
              <a:t>74% </a:t>
            </a:r>
            <a:r>
              <a:rPr lang="en-GB" sz="2800" dirty="0"/>
              <a:t>as of referrals were smoking in Q1</a:t>
            </a:r>
          </a:p>
          <a:p>
            <a:pPr marL="0" indent="0">
              <a:buNone/>
            </a:pPr>
            <a:endParaRPr lang="en-GB" sz="2800" dirty="0"/>
          </a:p>
          <a:p>
            <a:pPr marL="0" indent="0">
              <a:buNone/>
            </a:pPr>
            <a:r>
              <a:rPr lang="en-GB" sz="4800" b="1" dirty="0">
                <a:solidFill>
                  <a:srgbClr val="22A6B3"/>
                </a:solidFill>
              </a:rPr>
              <a:t>135% </a:t>
            </a:r>
            <a:r>
              <a:rPr lang="en-GB" sz="2800" dirty="0"/>
              <a:t>increase in weight management in Q2</a:t>
            </a:r>
          </a:p>
          <a:p>
            <a:pPr marL="0" indent="0">
              <a:buNone/>
            </a:pPr>
            <a:endParaRPr lang="en-GB" sz="2800" dirty="0"/>
          </a:p>
          <a:p>
            <a:pPr marL="0" indent="0">
              <a:buNone/>
            </a:pPr>
            <a:r>
              <a:rPr lang="en-GB" sz="4800" b="1" dirty="0">
                <a:solidFill>
                  <a:srgbClr val="FFC000"/>
                </a:solidFill>
              </a:rPr>
              <a:t>238% </a:t>
            </a:r>
            <a:r>
              <a:rPr lang="en-GB" sz="2800" dirty="0"/>
              <a:t>increase in physical activity in Q2</a:t>
            </a:r>
          </a:p>
        </p:txBody>
      </p:sp>
    </p:spTree>
    <p:extLst>
      <p:ext uri="{BB962C8B-B14F-4D97-AF65-F5344CB8AC3E}">
        <p14:creationId xmlns:p14="http://schemas.microsoft.com/office/powerpoint/2010/main" val="214238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72057-C88A-E64C-ABB3-7BC21709E21D}"/>
              </a:ext>
            </a:extLst>
          </p:cNvPr>
          <p:cNvSpPr>
            <a:spLocks noGrp="1"/>
          </p:cNvSpPr>
          <p:nvPr>
            <p:ph type="title"/>
          </p:nvPr>
        </p:nvSpPr>
        <p:spPr>
          <a:xfrm>
            <a:off x="457200" y="274638"/>
            <a:ext cx="2602632" cy="2328862"/>
          </a:xfrm>
        </p:spPr>
        <p:txBody>
          <a:bodyPr/>
          <a:lstStyle/>
          <a:p>
            <a:r>
              <a:rPr lang="en-US" dirty="0"/>
              <a:t>New Year Campaigns </a:t>
            </a:r>
          </a:p>
        </p:txBody>
      </p:sp>
      <p:sp>
        <p:nvSpPr>
          <p:cNvPr id="3" name="Content Placeholder 2">
            <a:extLst>
              <a:ext uri="{FF2B5EF4-FFF2-40B4-BE49-F238E27FC236}">
                <a16:creationId xmlns:a16="http://schemas.microsoft.com/office/drawing/2014/main" id="{FC843321-DC8B-0546-BDF8-A40B08654E87}"/>
              </a:ext>
            </a:extLst>
          </p:cNvPr>
          <p:cNvSpPr>
            <a:spLocks noGrp="1"/>
          </p:cNvSpPr>
          <p:nvPr>
            <p:ph idx="1"/>
          </p:nvPr>
        </p:nvSpPr>
        <p:spPr/>
        <p:txBody>
          <a:bodyPr/>
          <a:lstStyle/>
          <a:p>
            <a:r>
              <a:rPr lang="en-US" dirty="0"/>
              <a:t>Dry January </a:t>
            </a:r>
          </a:p>
          <a:p>
            <a:r>
              <a:rPr lang="en-US" dirty="0"/>
              <a:t>Veganuary</a:t>
            </a:r>
          </a:p>
          <a:p>
            <a:r>
              <a:rPr lang="en-US" dirty="0"/>
              <a:t>General – New year, New start</a:t>
            </a:r>
          </a:p>
          <a:p>
            <a:endParaRPr lang="en-US" dirty="0"/>
          </a:p>
        </p:txBody>
      </p:sp>
    </p:spTree>
    <p:extLst>
      <p:ext uri="{BB962C8B-B14F-4D97-AF65-F5344CB8AC3E}">
        <p14:creationId xmlns:p14="http://schemas.microsoft.com/office/powerpoint/2010/main" val="2662218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ICE Presentation new draft version 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32F4F3628B664E961B953DC9810729" ma:contentTypeVersion="10" ma:contentTypeDescription="Create a new document." ma:contentTypeScope="" ma:versionID="da37bc3e19189c067c536160efdf8b7f">
  <xsd:schema xmlns:xsd="http://www.w3.org/2001/XMLSchema" xmlns:xs="http://www.w3.org/2001/XMLSchema" xmlns:p="http://schemas.microsoft.com/office/2006/metadata/properties" xmlns:ns2="138b9fd4-26b9-4dbb-9e1d-6e5a0e773f38" xmlns:ns3="54df3a54-12f4-4a0f-a8ad-ea37230e6f8c" targetNamespace="http://schemas.microsoft.com/office/2006/metadata/properties" ma:root="true" ma:fieldsID="a92aeeb5858b19942c34fec83bb8d382" ns2:_="" ns3:_="">
    <xsd:import namespace="138b9fd4-26b9-4dbb-9e1d-6e5a0e773f38"/>
    <xsd:import namespace="54df3a54-12f4-4a0f-a8ad-ea37230e6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b9fd4-26b9-4dbb-9e1d-6e5a0e773f3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df3a54-12f4-4a0f-a8ad-ea37230e6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3D2617-DC7A-49BE-A496-8838C7899E9C}">
  <ds:schemaRefs>
    <ds:schemaRef ds:uri="http://schemas.microsoft.com/sharepoint/v3/contenttype/forms"/>
  </ds:schemaRefs>
</ds:datastoreItem>
</file>

<file path=customXml/itemProps2.xml><?xml version="1.0" encoding="utf-8"?>
<ds:datastoreItem xmlns:ds="http://schemas.openxmlformats.org/officeDocument/2006/customXml" ds:itemID="{BB1B75B7-0D71-4D44-A46D-4788831C6B8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2C93EFC-A4CF-49EE-996F-CF76B148FB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8b9fd4-26b9-4dbb-9e1d-6e5a0e773f38"/>
    <ds:schemaRef ds:uri="54df3a54-12f4-4a0f-a8ad-ea37230e6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ICE Presentation new draft version 0.1.ppt</Template>
  <TotalTime>18350</TotalTime>
  <Words>2903</Words>
  <Application>Microsoft Macintosh PowerPoint</Application>
  <PresentationFormat>On-screen Show (4:3)</PresentationFormat>
  <Paragraphs>342</Paragraphs>
  <Slides>41</Slides>
  <Notes>36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41</vt:i4>
      </vt:variant>
    </vt:vector>
  </HeadingPairs>
  <TitlesOfParts>
    <vt:vector size="51" baseType="lpstr">
      <vt:lpstr>Arial</vt:lpstr>
      <vt:lpstr>Calibri</vt:lpstr>
      <vt:lpstr>Century Gothic</vt:lpstr>
      <vt:lpstr>Georgia</vt:lpstr>
      <vt:lpstr>Guardian Text Egyptian Web</vt:lpstr>
      <vt:lpstr>HelveticaNeueLT Std Lt</vt:lpstr>
      <vt:lpstr>Rockwell</vt:lpstr>
      <vt:lpstr>ICE Presentation new draft version 0.1</vt:lpstr>
      <vt:lpstr>Office Theme</vt:lpstr>
      <vt:lpstr>1_Office Theme</vt:lpstr>
      <vt:lpstr>National Campaigns - do they change behaviour?  </vt:lpstr>
      <vt:lpstr>PowerPoint Presentation</vt:lpstr>
      <vt:lpstr>Agenda</vt:lpstr>
      <vt:lpstr>National Campaigns</vt:lpstr>
      <vt:lpstr>National Campaigns</vt:lpstr>
      <vt:lpstr>PowerPoint Presentation</vt:lpstr>
      <vt:lpstr>PHE National Campaigns  </vt:lpstr>
      <vt:lpstr>National Campaigns – Local Message, Local Service </vt:lpstr>
      <vt:lpstr>New Year Campaigns </vt:lpstr>
      <vt:lpstr>HLS Coventry – January </vt:lpstr>
      <vt:lpstr>Dry January </vt:lpstr>
      <vt:lpstr>Dry January</vt:lpstr>
      <vt:lpstr>Veganuary – 2019 results </vt:lpstr>
      <vt:lpstr>Vegan Growth </vt:lpstr>
      <vt:lpstr>Veganuary</vt:lpstr>
      <vt:lpstr>PowerPoint Presentation</vt:lpstr>
      <vt:lpstr>PowerPoint Presentation</vt:lpstr>
      <vt:lpstr>PowerPoint Presentation</vt:lpstr>
      <vt:lpstr>PowerPoint Presentation</vt:lpstr>
      <vt:lpstr>How to influence decision making and change behaviour</vt:lpstr>
      <vt:lpstr>Behavioural Theories (just a few…)</vt:lpstr>
      <vt:lpstr>Social Norms Theory  </vt:lpstr>
      <vt:lpstr>Social Norm HLS Examples</vt:lpstr>
      <vt:lpstr>People like me - PHE National Campaigns </vt:lpstr>
      <vt:lpstr>Social Norm Examples</vt:lpstr>
      <vt:lpstr>Loss Aversion</vt:lpstr>
      <vt:lpstr>Loss Aversion – switching the loss &amp; gain</vt:lpstr>
      <vt:lpstr>Loss Aversion – switching the loss &amp; 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ICE - Planning the Future</dc:title>
  <dc:creator>Joy Spalding;Sarah Kilgariff;Benjamin Buckby</dc:creator>
  <cp:lastModifiedBy>Kirsty Wootton</cp:lastModifiedBy>
  <cp:revision>637</cp:revision>
  <dcterms:created xsi:type="dcterms:W3CDTF">2010-06-22T12:11:42Z</dcterms:created>
  <dcterms:modified xsi:type="dcterms:W3CDTF">2020-11-16T10:13:00Z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0x010100AC32F4F3628B664E961B953DC9810729</vt:lpwstr>
  </property>
</Properties>
</file>