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6"/>
  </p:notesMasterIdLst>
  <p:sldIdLst>
    <p:sldId id="256" r:id="rId5"/>
    <p:sldId id="258" r:id="rId6"/>
    <p:sldId id="263" r:id="rId7"/>
    <p:sldId id="261" r:id="rId8"/>
    <p:sldId id="257" r:id="rId9"/>
    <p:sldId id="262" r:id="rId10"/>
    <p:sldId id="260" r:id="rId11"/>
    <p:sldId id="264" r:id="rId12"/>
    <p:sldId id="266" r:id="rId13"/>
    <p:sldId id="265"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4" autoAdjust="0"/>
    <p:restoredTop sz="94660"/>
  </p:normalViewPr>
  <p:slideViewPr>
    <p:cSldViewPr snapToGrid="0">
      <p:cViewPr varScale="1">
        <p:scale>
          <a:sx n="82" d="100"/>
          <a:sy n="82" d="100"/>
        </p:scale>
        <p:origin x="643" y="77"/>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inger, Juliet" userId="2dc2a00f-c780-4472-ba36-949856a47011" providerId="ADAL" clId="{A129C812-E09E-4203-84AA-6FAFE5626EE6}"/>
    <pc:docChg chg="modSld">
      <pc:chgData name="Grainger, Juliet" userId="2dc2a00f-c780-4472-ba36-949856a47011" providerId="ADAL" clId="{A129C812-E09E-4203-84AA-6FAFE5626EE6}" dt="2020-11-17T12:54:38.493" v="11" actId="6549"/>
      <pc:docMkLst>
        <pc:docMk/>
      </pc:docMkLst>
      <pc:sldChg chg="modNotes">
        <pc:chgData name="Grainger, Juliet" userId="2dc2a00f-c780-4472-ba36-949856a47011" providerId="ADAL" clId="{A129C812-E09E-4203-84AA-6FAFE5626EE6}" dt="2020-11-17T12:52:05.602" v="0" actId="6549"/>
        <pc:sldMkLst>
          <pc:docMk/>
          <pc:sldMk cId="1554638689" sldId="256"/>
        </pc:sldMkLst>
      </pc:sldChg>
      <pc:sldChg chg="modNotes">
        <pc:chgData name="Grainger, Juliet" userId="2dc2a00f-c780-4472-ba36-949856a47011" providerId="ADAL" clId="{A129C812-E09E-4203-84AA-6FAFE5626EE6}" dt="2020-11-17T12:53:21.201" v="6" actId="6549"/>
        <pc:sldMkLst>
          <pc:docMk/>
          <pc:sldMk cId="2343231481" sldId="257"/>
        </pc:sldMkLst>
      </pc:sldChg>
      <pc:sldChg chg="modNotes">
        <pc:chgData name="Grainger, Juliet" userId="2dc2a00f-c780-4472-ba36-949856a47011" providerId="ADAL" clId="{A129C812-E09E-4203-84AA-6FAFE5626EE6}" dt="2020-11-17T12:52:41.841" v="1" actId="6549"/>
        <pc:sldMkLst>
          <pc:docMk/>
          <pc:sldMk cId="3551475485" sldId="258"/>
        </pc:sldMkLst>
      </pc:sldChg>
      <pc:sldChg chg="modNotes">
        <pc:chgData name="Grainger, Juliet" userId="2dc2a00f-c780-4472-ba36-949856a47011" providerId="ADAL" clId="{A129C812-E09E-4203-84AA-6FAFE5626EE6}" dt="2020-11-17T12:53:07.505" v="5" actId="6549"/>
        <pc:sldMkLst>
          <pc:docMk/>
          <pc:sldMk cId="3528876495" sldId="261"/>
        </pc:sldMkLst>
      </pc:sldChg>
      <pc:sldChg chg="modNotes">
        <pc:chgData name="Grainger, Juliet" userId="2dc2a00f-c780-4472-ba36-949856a47011" providerId="ADAL" clId="{A129C812-E09E-4203-84AA-6FAFE5626EE6}" dt="2020-11-17T12:53:33.924" v="7" actId="6549"/>
        <pc:sldMkLst>
          <pc:docMk/>
          <pc:sldMk cId="1035048" sldId="262"/>
        </pc:sldMkLst>
      </pc:sldChg>
      <pc:sldChg chg="modNotes">
        <pc:chgData name="Grainger, Juliet" userId="2dc2a00f-c780-4472-ba36-949856a47011" providerId="ADAL" clId="{A129C812-E09E-4203-84AA-6FAFE5626EE6}" dt="2020-11-17T12:52:57.123" v="4" actId="6549"/>
        <pc:sldMkLst>
          <pc:docMk/>
          <pc:sldMk cId="3523583675" sldId="263"/>
        </pc:sldMkLst>
      </pc:sldChg>
      <pc:sldChg chg="modNotes">
        <pc:chgData name="Grainger, Juliet" userId="2dc2a00f-c780-4472-ba36-949856a47011" providerId="ADAL" clId="{A129C812-E09E-4203-84AA-6FAFE5626EE6}" dt="2020-11-17T12:54:08.498" v="8" actId="6549"/>
        <pc:sldMkLst>
          <pc:docMk/>
          <pc:sldMk cId="674292373" sldId="264"/>
        </pc:sldMkLst>
      </pc:sldChg>
      <pc:sldChg chg="modNotes">
        <pc:chgData name="Grainger, Juliet" userId="2dc2a00f-c780-4472-ba36-949856a47011" providerId="ADAL" clId="{A129C812-E09E-4203-84AA-6FAFE5626EE6}" dt="2020-11-17T12:54:28.099" v="10" actId="6549"/>
        <pc:sldMkLst>
          <pc:docMk/>
          <pc:sldMk cId="2215816107" sldId="265"/>
        </pc:sldMkLst>
      </pc:sldChg>
      <pc:sldChg chg="modNotes">
        <pc:chgData name="Grainger, Juliet" userId="2dc2a00f-c780-4472-ba36-949856a47011" providerId="ADAL" clId="{A129C812-E09E-4203-84AA-6FAFE5626EE6}" dt="2020-11-17T12:54:17.631" v="9" actId="6549"/>
        <pc:sldMkLst>
          <pc:docMk/>
          <pc:sldMk cId="2694703685" sldId="266"/>
        </pc:sldMkLst>
      </pc:sldChg>
      <pc:sldChg chg="modNotes">
        <pc:chgData name="Grainger, Juliet" userId="2dc2a00f-c780-4472-ba36-949856a47011" providerId="ADAL" clId="{A129C812-E09E-4203-84AA-6FAFE5626EE6}" dt="2020-11-17T12:54:38.493" v="11" actId="6549"/>
        <pc:sldMkLst>
          <pc:docMk/>
          <pc:sldMk cId="1179069895"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6CE6D-A2F8-4FCA-982D-1B0788E53FAC}" type="datetimeFigureOut">
              <a:rPr lang="en-GB" smtClean="0"/>
              <a:t>17/11/2020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69401-24FF-436D-BEFD-49257713E21B}" type="slidenum">
              <a:rPr lang="en-GB" smtClean="0"/>
              <a:t>‹#›</a:t>
            </a:fld>
            <a:endParaRPr lang="en-GB"/>
          </a:p>
        </p:txBody>
      </p:sp>
    </p:spTree>
    <p:extLst>
      <p:ext uri="{BB962C8B-B14F-4D97-AF65-F5344CB8AC3E}">
        <p14:creationId xmlns:p14="http://schemas.microsoft.com/office/powerpoint/2010/main" val="49790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1</a:t>
            </a:fld>
            <a:endParaRPr lang="en-GB"/>
          </a:p>
        </p:txBody>
      </p:sp>
    </p:spTree>
    <p:extLst>
      <p:ext uri="{BB962C8B-B14F-4D97-AF65-F5344CB8AC3E}">
        <p14:creationId xmlns:p14="http://schemas.microsoft.com/office/powerpoint/2010/main" val="106678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10</a:t>
            </a:fld>
            <a:endParaRPr lang="en-GB"/>
          </a:p>
        </p:txBody>
      </p:sp>
    </p:spTree>
    <p:extLst>
      <p:ext uri="{BB962C8B-B14F-4D97-AF65-F5344CB8AC3E}">
        <p14:creationId xmlns:p14="http://schemas.microsoft.com/office/powerpoint/2010/main" val="58115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11</a:t>
            </a:fld>
            <a:endParaRPr lang="en-GB"/>
          </a:p>
        </p:txBody>
      </p:sp>
    </p:spTree>
    <p:extLst>
      <p:ext uri="{BB962C8B-B14F-4D97-AF65-F5344CB8AC3E}">
        <p14:creationId xmlns:p14="http://schemas.microsoft.com/office/powerpoint/2010/main" val="264595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2</a:t>
            </a:fld>
            <a:endParaRPr lang="en-GB"/>
          </a:p>
        </p:txBody>
      </p:sp>
    </p:spTree>
    <p:extLst>
      <p:ext uri="{BB962C8B-B14F-4D97-AF65-F5344CB8AC3E}">
        <p14:creationId xmlns:p14="http://schemas.microsoft.com/office/powerpoint/2010/main" val="103308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827270"/>
            <a:ext cx="5486400" cy="3600450"/>
          </a:xfrm>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3</a:t>
            </a:fld>
            <a:endParaRPr lang="en-GB"/>
          </a:p>
        </p:txBody>
      </p:sp>
    </p:spTree>
    <p:extLst>
      <p:ext uri="{BB962C8B-B14F-4D97-AF65-F5344CB8AC3E}">
        <p14:creationId xmlns:p14="http://schemas.microsoft.com/office/powerpoint/2010/main" val="73850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4</a:t>
            </a:fld>
            <a:endParaRPr lang="en-GB"/>
          </a:p>
        </p:txBody>
      </p:sp>
    </p:spTree>
    <p:extLst>
      <p:ext uri="{BB962C8B-B14F-4D97-AF65-F5344CB8AC3E}">
        <p14:creationId xmlns:p14="http://schemas.microsoft.com/office/powerpoint/2010/main" val="30083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5</a:t>
            </a:fld>
            <a:endParaRPr lang="en-GB"/>
          </a:p>
        </p:txBody>
      </p:sp>
    </p:spTree>
    <p:extLst>
      <p:ext uri="{BB962C8B-B14F-4D97-AF65-F5344CB8AC3E}">
        <p14:creationId xmlns:p14="http://schemas.microsoft.com/office/powerpoint/2010/main" val="189976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08320" cy="4392930"/>
          </a:xfrm>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6</a:t>
            </a:fld>
            <a:endParaRPr lang="en-GB"/>
          </a:p>
        </p:txBody>
      </p:sp>
    </p:spTree>
    <p:extLst>
      <p:ext uri="{BB962C8B-B14F-4D97-AF65-F5344CB8AC3E}">
        <p14:creationId xmlns:p14="http://schemas.microsoft.com/office/powerpoint/2010/main" val="12536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B69401-24FF-436D-BEFD-49257713E21B}" type="slidenum">
              <a:rPr lang="en-GB" smtClean="0"/>
              <a:t>7</a:t>
            </a:fld>
            <a:endParaRPr lang="en-GB"/>
          </a:p>
        </p:txBody>
      </p:sp>
    </p:spTree>
    <p:extLst>
      <p:ext uri="{BB962C8B-B14F-4D97-AF65-F5344CB8AC3E}">
        <p14:creationId xmlns:p14="http://schemas.microsoft.com/office/powerpoint/2010/main" val="242472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8</a:t>
            </a:fld>
            <a:endParaRPr lang="en-GB"/>
          </a:p>
        </p:txBody>
      </p:sp>
    </p:spTree>
    <p:extLst>
      <p:ext uri="{BB962C8B-B14F-4D97-AF65-F5344CB8AC3E}">
        <p14:creationId xmlns:p14="http://schemas.microsoft.com/office/powerpoint/2010/main" val="361346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69401-24FF-436D-BEFD-49257713E21B}" type="slidenum">
              <a:rPr lang="en-GB" smtClean="0"/>
              <a:t>9</a:t>
            </a:fld>
            <a:endParaRPr lang="en-GB"/>
          </a:p>
        </p:txBody>
      </p:sp>
    </p:spTree>
    <p:extLst>
      <p:ext uri="{BB962C8B-B14F-4D97-AF65-F5344CB8AC3E}">
        <p14:creationId xmlns:p14="http://schemas.microsoft.com/office/powerpoint/2010/main" val="415137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266765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3172-080A-4B51-8367-231CAE45B66B}"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0327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54802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5913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213851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50782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16585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3403685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50681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245518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337521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03172-080A-4B51-8367-231CAE45B66B}"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24082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203172-080A-4B51-8367-231CAE45B66B}" type="datetimeFigureOut">
              <a:rPr lang="en-GB" smtClean="0"/>
              <a:t>17/11/2020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42063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55004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362548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8203172-080A-4B51-8367-231CAE45B66B}" type="datetimeFigureOut">
              <a:rPr lang="en-GB" smtClean="0"/>
              <a:t>17/11/2020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63795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3172-080A-4B51-8367-231CAE45B66B}"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865A7-2B9B-41A1-9FCF-FC1F8E93B42A}" type="slidenum">
              <a:rPr lang="en-GB" smtClean="0"/>
              <a:t>‹#›</a:t>
            </a:fld>
            <a:endParaRPr lang="en-GB"/>
          </a:p>
        </p:txBody>
      </p:sp>
    </p:spTree>
    <p:extLst>
      <p:ext uri="{BB962C8B-B14F-4D97-AF65-F5344CB8AC3E}">
        <p14:creationId xmlns:p14="http://schemas.microsoft.com/office/powerpoint/2010/main" val="173139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203172-080A-4B51-8367-231CAE45B66B}" type="datetimeFigureOut">
              <a:rPr lang="en-GB" smtClean="0"/>
              <a:t>17/11/2020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3865A7-2B9B-41A1-9FCF-FC1F8E93B42A}" type="slidenum">
              <a:rPr lang="en-GB" smtClean="0"/>
              <a:t>‹#›</a:t>
            </a:fld>
            <a:endParaRPr lang="en-GB"/>
          </a:p>
        </p:txBody>
      </p:sp>
    </p:spTree>
    <p:extLst>
      <p:ext uri="{BB962C8B-B14F-4D97-AF65-F5344CB8AC3E}">
        <p14:creationId xmlns:p14="http://schemas.microsoft.com/office/powerpoint/2010/main" val="16962958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nhs.uk/better-health/"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coventry.gov.uk/coventryhealthchallen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DAB6-952D-445F-9B54-6BDD4511871B}"/>
              </a:ext>
            </a:extLst>
          </p:cNvPr>
          <p:cNvSpPr>
            <a:spLocks noGrp="1"/>
          </p:cNvSpPr>
          <p:nvPr>
            <p:ph type="ctrTitle"/>
          </p:nvPr>
        </p:nvSpPr>
        <p:spPr/>
        <p:txBody>
          <a:bodyPr/>
          <a:lstStyle/>
          <a:p>
            <a:r>
              <a:rPr lang="en-GB" dirty="0"/>
              <a:t>Coventry Health Challenge</a:t>
            </a:r>
          </a:p>
        </p:txBody>
      </p:sp>
      <p:sp>
        <p:nvSpPr>
          <p:cNvPr id="3" name="Subtitle 2">
            <a:extLst>
              <a:ext uri="{FF2B5EF4-FFF2-40B4-BE49-F238E27FC236}">
                <a16:creationId xmlns:a16="http://schemas.microsoft.com/office/drawing/2014/main" id="{50E5A144-513B-4312-915A-A13197E02EE3}"/>
              </a:ext>
            </a:extLst>
          </p:cNvPr>
          <p:cNvSpPr>
            <a:spLocks noGrp="1"/>
          </p:cNvSpPr>
          <p:nvPr>
            <p:ph type="subTitle" idx="1"/>
          </p:nvPr>
        </p:nvSpPr>
        <p:spPr/>
        <p:txBody>
          <a:bodyPr/>
          <a:lstStyle/>
          <a:p>
            <a:r>
              <a:rPr lang="en-GB" dirty="0" err="1"/>
              <a:t>Prehabilitating</a:t>
            </a:r>
            <a:r>
              <a:rPr lang="en-GB" dirty="0"/>
              <a:t> vulnerable residents of </a:t>
            </a:r>
            <a:r>
              <a:rPr lang="en-GB" dirty="0" err="1"/>
              <a:t>coventry</a:t>
            </a:r>
            <a:endParaRPr lang="en-GB" dirty="0"/>
          </a:p>
        </p:txBody>
      </p:sp>
    </p:spTree>
    <p:extLst>
      <p:ext uri="{BB962C8B-B14F-4D97-AF65-F5344CB8AC3E}">
        <p14:creationId xmlns:p14="http://schemas.microsoft.com/office/powerpoint/2010/main" val="155463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9EB56FE1-6944-43D7-8440-1190DAED6E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7" name="Picture 46">
            <a:extLst>
              <a:ext uri="{FF2B5EF4-FFF2-40B4-BE49-F238E27FC236}">
                <a16:creationId xmlns:a16="http://schemas.microsoft.com/office/drawing/2014/main" id="{6B89412C-5C0E-4547-8705-988BE3ED22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48">
            <a:extLst>
              <a:ext uri="{FF2B5EF4-FFF2-40B4-BE49-F238E27FC236}">
                <a16:creationId xmlns:a16="http://schemas.microsoft.com/office/drawing/2014/main" id="{BDBE258A-7E75-4D51-B4CB-C95FB702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8EEFF789-5B8D-402B-A041-F15E9276D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52">
            <a:extLst>
              <a:ext uri="{FF2B5EF4-FFF2-40B4-BE49-F238E27FC236}">
                <a16:creationId xmlns:a16="http://schemas.microsoft.com/office/drawing/2014/main" id="{BFD1ECE8-0DC1-4BED-8616-8EC623A917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5" name="Rectangle 54">
            <a:extLst>
              <a:ext uri="{FF2B5EF4-FFF2-40B4-BE49-F238E27FC236}">
                <a16:creationId xmlns:a16="http://schemas.microsoft.com/office/drawing/2014/main" id="{4630FC49-2A84-4315-BFDF-2CEF7B0BD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072389-7B2F-42C5-8BE6-A0D9E9057A18}"/>
              </a:ext>
            </a:extLst>
          </p:cNvPr>
          <p:cNvSpPr>
            <a:spLocks noGrp="1"/>
          </p:cNvSpPr>
          <p:nvPr>
            <p:ph type="title"/>
          </p:nvPr>
        </p:nvSpPr>
        <p:spPr>
          <a:xfrm>
            <a:off x="7400518" y="1447800"/>
            <a:ext cx="4143781" cy="3096987"/>
          </a:xfrm>
        </p:spPr>
        <p:txBody>
          <a:bodyPr vert="horz" lIns="91440" tIns="45720" rIns="91440" bIns="45720" rtlCol="0" anchor="b">
            <a:normAutofit/>
          </a:bodyPr>
          <a:lstStyle/>
          <a:p>
            <a:r>
              <a:rPr lang="en-US" sz="3400" dirty="0"/>
              <a:t>Communications and resources</a:t>
            </a:r>
          </a:p>
        </p:txBody>
      </p:sp>
      <p:sp>
        <p:nvSpPr>
          <p:cNvPr id="57" name="Rectangle 56">
            <a:extLst>
              <a:ext uri="{FF2B5EF4-FFF2-40B4-BE49-F238E27FC236}">
                <a16:creationId xmlns:a16="http://schemas.microsoft.com/office/drawing/2014/main" id="{7DB7CF54-3DB7-47C7-861B-66A48723C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27">
            <a:extLst>
              <a:ext uri="{FF2B5EF4-FFF2-40B4-BE49-F238E27FC236}">
                <a16:creationId xmlns:a16="http://schemas.microsoft.com/office/drawing/2014/main" id="{5C1ECA36-838D-4D8D-ADB4-6618E686C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1" name="Freeform 5">
            <a:extLst>
              <a:ext uri="{FF2B5EF4-FFF2-40B4-BE49-F238E27FC236}">
                <a16:creationId xmlns:a16="http://schemas.microsoft.com/office/drawing/2014/main" id="{547B1A2C-B97B-4E8B-9307-4E75088A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7" name="Picture 16" descr="Graphical user interface, application&#10;&#10;Description automatically generated">
            <a:extLst>
              <a:ext uri="{FF2B5EF4-FFF2-40B4-BE49-F238E27FC236}">
                <a16:creationId xmlns:a16="http://schemas.microsoft.com/office/drawing/2014/main" id="{023B9640-CC6E-4ECF-B4C5-6B8C4079AC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672" y="615821"/>
            <a:ext cx="3150391" cy="6070626"/>
          </a:xfrm>
          <a:prstGeom prst="rect">
            <a:avLst/>
          </a:prstGeom>
          <a:effectLst/>
        </p:spPr>
      </p:pic>
      <p:pic>
        <p:nvPicPr>
          <p:cNvPr id="33" name="Picture 32" descr="A picture containing text&#10;&#10;Description automatically generated">
            <a:extLst>
              <a:ext uri="{FF2B5EF4-FFF2-40B4-BE49-F238E27FC236}">
                <a16:creationId xmlns:a16="http://schemas.microsoft.com/office/drawing/2014/main" id="{056E5411-399E-4973-8885-117731A320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8200" y="615821"/>
            <a:ext cx="3150391" cy="6070626"/>
          </a:xfrm>
          <a:prstGeom prst="rect">
            <a:avLst/>
          </a:prstGeom>
          <a:effectLst/>
        </p:spPr>
      </p:pic>
    </p:spTree>
    <p:extLst>
      <p:ext uri="{BB962C8B-B14F-4D97-AF65-F5344CB8AC3E}">
        <p14:creationId xmlns:p14="http://schemas.microsoft.com/office/powerpoint/2010/main" val="221581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072389-7B2F-42C5-8BE6-A0D9E9057A18}"/>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Questions and Actions!</a:t>
            </a:r>
          </a:p>
        </p:txBody>
      </p:sp>
      <p:sp>
        <p:nvSpPr>
          <p:cNvPr id="3" name="Content Placeholder 2">
            <a:extLst>
              <a:ext uri="{FF2B5EF4-FFF2-40B4-BE49-F238E27FC236}">
                <a16:creationId xmlns:a16="http://schemas.microsoft.com/office/drawing/2014/main" id="{B75BE84B-75E9-43F8-8D32-E919B14DA7AD}"/>
              </a:ext>
            </a:extLst>
          </p:cNvPr>
          <p:cNvSpPr>
            <a:spLocks noGrp="1"/>
          </p:cNvSpPr>
          <p:nvPr>
            <p:ph idx="1"/>
          </p:nvPr>
        </p:nvSpPr>
        <p:spPr>
          <a:xfrm>
            <a:off x="1103312" y="2763520"/>
            <a:ext cx="8946541" cy="3484879"/>
          </a:xfrm>
        </p:spPr>
        <p:txBody>
          <a:bodyPr>
            <a:normAutofit/>
          </a:bodyPr>
          <a:lstStyle/>
          <a:p>
            <a:r>
              <a:rPr lang="en-GB" dirty="0"/>
              <a:t>Ideas about reaching our target groups?</a:t>
            </a:r>
          </a:p>
          <a:p>
            <a:pPr marL="0" indent="0">
              <a:buNone/>
            </a:pPr>
            <a:endParaRPr lang="en-GB" dirty="0"/>
          </a:p>
          <a:p>
            <a:r>
              <a:rPr lang="en-GB" dirty="0"/>
              <a:t>Can you be a champion or conduit to communicating the Coventry health challenge?</a:t>
            </a:r>
          </a:p>
          <a:p>
            <a:pPr marL="0" indent="0">
              <a:buNone/>
            </a:pPr>
            <a:endParaRPr lang="en-GB" dirty="0"/>
          </a:p>
          <a:p>
            <a:r>
              <a:rPr lang="en-GB" dirty="0"/>
              <a:t>What works - evaluating community campaigns? </a:t>
            </a:r>
          </a:p>
        </p:txBody>
      </p:sp>
    </p:spTree>
    <p:extLst>
      <p:ext uri="{BB962C8B-B14F-4D97-AF65-F5344CB8AC3E}">
        <p14:creationId xmlns:p14="http://schemas.microsoft.com/office/powerpoint/2010/main" val="11790698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81B5031-B4E4-48AF-A6E3-04C607D0CF9E}"/>
              </a:ext>
            </a:extLst>
          </p:cNvPr>
          <p:cNvSpPr>
            <a:spLocks noGrp="1"/>
          </p:cNvSpPr>
          <p:nvPr>
            <p:ph type="title"/>
          </p:nvPr>
        </p:nvSpPr>
        <p:spPr>
          <a:xfrm>
            <a:off x="806195" y="804672"/>
            <a:ext cx="3521359" cy="5248656"/>
          </a:xfrm>
        </p:spPr>
        <p:txBody>
          <a:bodyPr anchor="ctr">
            <a:normAutofit/>
          </a:bodyPr>
          <a:lstStyle/>
          <a:p>
            <a:pPr algn="ctr"/>
            <a:r>
              <a:rPr lang="en-GB"/>
              <a:t>Purpose</a:t>
            </a:r>
          </a:p>
        </p:txBody>
      </p:sp>
      <p:sp>
        <p:nvSpPr>
          <p:cNvPr id="6" name="Content Placeholder 5">
            <a:extLst>
              <a:ext uri="{FF2B5EF4-FFF2-40B4-BE49-F238E27FC236}">
                <a16:creationId xmlns:a16="http://schemas.microsoft.com/office/drawing/2014/main" id="{D6BC82A6-FDE2-459D-8BE1-42E4859C59EB}"/>
              </a:ext>
            </a:extLst>
          </p:cNvPr>
          <p:cNvSpPr>
            <a:spLocks noGrp="1"/>
          </p:cNvSpPr>
          <p:nvPr>
            <p:ph idx="1"/>
          </p:nvPr>
        </p:nvSpPr>
        <p:spPr>
          <a:xfrm>
            <a:off x="4975861" y="804671"/>
            <a:ext cx="6399930" cy="5248657"/>
          </a:xfrm>
        </p:spPr>
        <p:txBody>
          <a:bodyPr anchor="ctr">
            <a:normAutofit/>
          </a:bodyPr>
          <a:lstStyle/>
          <a:p>
            <a:pPr marL="0" indent="0">
              <a:buNone/>
            </a:pPr>
            <a:r>
              <a:rPr lang="en-GB" dirty="0"/>
              <a:t>The Coventry Health Campaign focusses on the Coventry residents who are most at risk of serious illness if they catch Covid-19. </a:t>
            </a:r>
          </a:p>
          <a:p>
            <a:pPr marL="0" indent="0">
              <a:buNone/>
            </a:pPr>
            <a:endParaRPr lang="en-GB" dirty="0"/>
          </a:p>
          <a:p>
            <a:pPr marL="0" indent="0">
              <a:buNone/>
            </a:pPr>
            <a:r>
              <a:rPr lang="en-GB" dirty="0"/>
              <a:t>The campaign follows the Governments call to action on obesity in July #</a:t>
            </a:r>
            <a:r>
              <a:rPr lang="en-GB" dirty="0" err="1"/>
              <a:t>Betterhealth</a:t>
            </a:r>
            <a:r>
              <a:rPr lang="en-GB" dirty="0"/>
              <a:t> to reduce </a:t>
            </a:r>
            <a:r>
              <a:rPr lang="en-GB" dirty="0" err="1"/>
              <a:t>Covid</a:t>
            </a:r>
            <a:r>
              <a:rPr lang="en-GB" dirty="0"/>
              <a:t> health risks </a:t>
            </a:r>
            <a:r>
              <a:rPr lang="en-GB" dirty="0">
                <a:hlinkClick r:id="rId5"/>
              </a:rPr>
              <a:t>https://www.nhs.uk/better-health/</a:t>
            </a:r>
            <a:r>
              <a:rPr lang="en-GB" dirty="0"/>
              <a:t> </a:t>
            </a:r>
          </a:p>
          <a:p>
            <a:pPr marL="0" indent="0">
              <a:buNone/>
            </a:pPr>
            <a:endParaRPr lang="en-GB" dirty="0"/>
          </a:p>
          <a:p>
            <a:pPr marL="0" indent="0">
              <a:buNone/>
            </a:pPr>
            <a:r>
              <a:rPr lang="en-GB" dirty="0"/>
              <a:t>The goal is to support these residents in improving their health as much as possible to maximise their resilience. </a:t>
            </a:r>
          </a:p>
          <a:p>
            <a:endParaRPr lang="en-GB" dirty="0"/>
          </a:p>
        </p:txBody>
      </p:sp>
    </p:spTree>
    <p:extLst>
      <p:ext uri="{BB962C8B-B14F-4D97-AF65-F5344CB8AC3E}">
        <p14:creationId xmlns:p14="http://schemas.microsoft.com/office/powerpoint/2010/main" val="355147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81B5031-B4E4-48AF-A6E3-04C607D0CF9E}"/>
              </a:ext>
            </a:extLst>
          </p:cNvPr>
          <p:cNvSpPr>
            <a:spLocks noGrp="1"/>
          </p:cNvSpPr>
          <p:nvPr>
            <p:ph type="title"/>
          </p:nvPr>
        </p:nvSpPr>
        <p:spPr>
          <a:xfrm>
            <a:off x="806195" y="804672"/>
            <a:ext cx="3521359" cy="5248656"/>
          </a:xfrm>
        </p:spPr>
        <p:txBody>
          <a:bodyPr anchor="ctr">
            <a:normAutofit/>
          </a:bodyPr>
          <a:lstStyle/>
          <a:p>
            <a:pPr algn="ctr"/>
            <a:r>
              <a:rPr lang="en-GB" dirty="0"/>
              <a:t>Design</a:t>
            </a:r>
          </a:p>
        </p:txBody>
      </p:sp>
      <p:sp>
        <p:nvSpPr>
          <p:cNvPr id="6" name="Content Placeholder 5">
            <a:extLst>
              <a:ext uri="{FF2B5EF4-FFF2-40B4-BE49-F238E27FC236}">
                <a16:creationId xmlns:a16="http://schemas.microsoft.com/office/drawing/2014/main" id="{D6BC82A6-FDE2-459D-8BE1-42E4859C59EB}"/>
              </a:ext>
            </a:extLst>
          </p:cNvPr>
          <p:cNvSpPr>
            <a:spLocks noGrp="1"/>
          </p:cNvSpPr>
          <p:nvPr>
            <p:ph idx="1"/>
          </p:nvPr>
        </p:nvSpPr>
        <p:spPr>
          <a:xfrm>
            <a:off x="4975861" y="804671"/>
            <a:ext cx="6399930" cy="5248657"/>
          </a:xfrm>
        </p:spPr>
        <p:txBody>
          <a:bodyPr anchor="ctr">
            <a:normAutofit/>
          </a:bodyPr>
          <a:lstStyle/>
          <a:p>
            <a:pPr marL="0" indent="0">
              <a:buNone/>
            </a:pPr>
            <a:r>
              <a:rPr lang="en-GB" dirty="0"/>
              <a:t>Local steering group – PH, Insights, CCG, ASC</a:t>
            </a:r>
          </a:p>
          <a:p>
            <a:pPr marL="0" indent="0">
              <a:buNone/>
            </a:pPr>
            <a:endParaRPr lang="en-GB" dirty="0"/>
          </a:p>
          <a:p>
            <a:pPr marL="0" indent="0">
              <a:buNone/>
            </a:pPr>
            <a:r>
              <a:rPr lang="en-GB" dirty="0"/>
              <a:t>Birmingham Prehab model reviewed</a:t>
            </a:r>
          </a:p>
          <a:p>
            <a:pPr marL="0" indent="0">
              <a:buNone/>
            </a:pPr>
            <a:endParaRPr lang="en-GB" dirty="0"/>
          </a:p>
          <a:p>
            <a:pPr marL="0" indent="0">
              <a:buNone/>
            </a:pPr>
            <a:r>
              <a:rPr lang="en-GB" dirty="0"/>
              <a:t>Coventry scoping – </a:t>
            </a:r>
            <a:r>
              <a:rPr lang="en-GB" dirty="0" err="1"/>
              <a:t>Covid</a:t>
            </a:r>
            <a:r>
              <a:rPr lang="en-GB" dirty="0"/>
              <a:t> response triangle, population health risks, community feedback, engagement routes, comms channels</a:t>
            </a:r>
          </a:p>
          <a:p>
            <a:pPr marL="0" indent="0">
              <a:buNone/>
            </a:pPr>
            <a:endParaRPr lang="en-GB" dirty="0"/>
          </a:p>
          <a:p>
            <a:pPr marL="0" indent="0">
              <a:buNone/>
            </a:pPr>
            <a:r>
              <a:rPr lang="en-GB" dirty="0"/>
              <a:t>Campaign draft – PHE </a:t>
            </a:r>
            <a:r>
              <a:rPr lang="en-GB" dirty="0" err="1"/>
              <a:t>BetterHealth</a:t>
            </a:r>
            <a:r>
              <a:rPr lang="en-GB" dirty="0"/>
              <a:t> toolkit, local adaptation, identity, engagement, comms </a:t>
            </a:r>
          </a:p>
          <a:p>
            <a:pPr marL="0" indent="0">
              <a:buNone/>
            </a:pPr>
            <a:endParaRPr lang="en-GB" dirty="0"/>
          </a:p>
          <a:p>
            <a:pPr marL="0" indent="0">
              <a:buNone/>
            </a:pPr>
            <a:r>
              <a:rPr lang="en-GB" dirty="0"/>
              <a:t>Evaluation and reach – social media, champion feedback, pledges, (referrals??)</a:t>
            </a:r>
          </a:p>
          <a:p>
            <a:endParaRPr lang="en-GB" dirty="0"/>
          </a:p>
        </p:txBody>
      </p:sp>
    </p:spTree>
    <p:extLst>
      <p:ext uri="{BB962C8B-B14F-4D97-AF65-F5344CB8AC3E}">
        <p14:creationId xmlns:p14="http://schemas.microsoft.com/office/powerpoint/2010/main" val="352358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81B5031-B4E4-48AF-A6E3-04C607D0CF9E}"/>
              </a:ext>
            </a:extLst>
          </p:cNvPr>
          <p:cNvSpPr>
            <a:spLocks noGrp="1"/>
          </p:cNvSpPr>
          <p:nvPr>
            <p:ph type="title"/>
          </p:nvPr>
        </p:nvSpPr>
        <p:spPr>
          <a:xfrm>
            <a:off x="806195" y="804672"/>
            <a:ext cx="3521359" cy="5248656"/>
          </a:xfrm>
        </p:spPr>
        <p:txBody>
          <a:bodyPr anchor="ctr">
            <a:normAutofit/>
          </a:bodyPr>
          <a:lstStyle/>
          <a:p>
            <a:pPr algn="ctr"/>
            <a:r>
              <a:rPr lang="en-GB" dirty="0"/>
              <a:t>Content</a:t>
            </a:r>
          </a:p>
        </p:txBody>
      </p:sp>
      <p:sp>
        <p:nvSpPr>
          <p:cNvPr id="6" name="Content Placeholder 5">
            <a:extLst>
              <a:ext uri="{FF2B5EF4-FFF2-40B4-BE49-F238E27FC236}">
                <a16:creationId xmlns:a16="http://schemas.microsoft.com/office/drawing/2014/main" id="{D6BC82A6-FDE2-459D-8BE1-42E4859C59EB}"/>
              </a:ext>
            </a:extLst>
          </p:cNvPr>
          <p:cNvSpPr>
            <a:spLocks noGrp="1"/>
          </p:cNvSpPr>
          <p:nvPr>
            <p:ph idx="1"/>
          </p:nvPr>
        </p:nvSpPr>
        <p:spPr>
          <a:xfrm>
            <a:off x="4975861" y="804671"/>
            <a:ext cx="6399930" cy="5248657"/>
          </a:xfrm>
        </p:spPr>
        <p:txBody>
          <a:bodyPr anchor="ctr">
            <a:normAutofit/>
          </a:bodyPr>
          <a:lstStyle/>
          <a:p>
            <a:pPr marL="0" indent="0">
              <a:buNone/>
            </a:pPr>
            <a:r>
              <a:rPr lang="en-GB" dirty="0"/>
              <a:t>The Coventry Health Campaign Sept – March 2021 focusses on disseminating simple, clear, achievable health messages to the key target groups. The focus is on:</a:t>
            </a:r>
          </a:p>
          <a:p>
            <a:pPr lvl="0"/>
            <a:r>
              <a:rPr lang="en-GB" dirty="0"/>
              <a:t>diet and nutrition</a:t>
            </a:r>
          </a:p>
          <a:p>
            <a:pPr lvl="0"/>
            <a:r>
              <a:rPr lang="en-GB" dirty="0"/>
              <a:t>physical activity</a:t>
            </a:r>
          </a:p>
          <a:p>
            <a:pPr lvl="0"/>
            <a:r>
              <a:rPr lang="en-GB" dirty="0"/>
              <a:t>smoking cessation</a:t>
            </a:r>
          </a:p>
          <a:p>
            <a:r>
              <a:rPr lang="en-GB" dirty="0"/>
              <a:t>immunisations</a:t>
            </a:r>
          </a:p>
          <a:p>
            <a:endParaRPr lang="en-GB" dirty="0"/>
          </a:p>
          <a:p>
            <a:pPr marL="0" indent="0">
              <a:buNone/>
            </a:pPr>
            <a:r>
              <a:rPr lang="en-GB" dirty="0"/>
              <a:t>We will create new toolkits each month with a different area of focus within these key themes. This will continue throughout the planned 6 months of the campaign.</a:t>
            </a:r>
          </a:p>
        </p:txBody>
      </p:sp>
    </p:spTree>
    <p:extLst>
      <p:ext uri="{BB962C8B-B14F-4D97-AF65-F5344CB8AC3E}">
        <p14:creationId xmlns:p14="http://schemas.microsoft.com/office/powerpoint/2010/main" val="352887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8611797-D701-42F6-A3B1-5BF3C6D62CF8}"/>
              </a:ext>
            </a:extLst>
          </p:cNvPr>
          <p:cNvSpPr>
            <a:spLocks noGrp="1"/>
          </p:cNvSpPr>
          <p:nvPr>
            <p:ph type="title"/>
          </p:nvPr>
        </p:nvSpPr>
        <p:spPr>
          <a:xfrm>
            <a:off x="806195" y="804672"/>
            <a:ext cx="3521359" cy="5248656"/>
          </a:xfrm>
        </p:spPr>
        <p:txBody>
          <a:bodyPr anchor="ctr">
            <a:normAutofit/>
          </a:bodyPr>
          <a:lstStyle/>
          <a:p>
            <a:pPr algn="ctr"/>
            <a:r>
              <a:rPr lang="en-GB"/>
              <a:t>Target groups</a:t>
            </a:r>
          </a:p>
        </p:txBody>
      </p:sp>
      <p:sp>
        <p:nvSpPr>
          <p:cNvPr id="3" name="Content Placeholder 2">
            <a:extLst>
              <a:ext uri="{FF2B5EF4-FFF2-40B4-BE49-F238E27FC236}">
                <a16:creationId xmlns:a16="http://schemas.microsoft.com/office/drawing/2014/main" id="{438998E1-FEE0-47CB-BECF-034EF444217B}"/>
              </a:ext>
            </a:extLst>
          </p:cNvPr>
          <p:cNvSpPr>
            <a:spLocks noGrp="1"/>
          </p:cNvSpPr>
          <p:nvPr>
            <p:ph idx="1"/>
          </p:nvPr>
        </p:nvSpPr>
        <p:spPr>
          <a:xfrm>
            <a:off x="4975861" y="804671"/>
            <a:ext cx="6399930" cy="5248657"/>
          </a:xfrm>
        </p:spPr>
        <p:txBody>
          <a:bodyPr anchor="ctr">
            <a:normAutofit/>
          </a:bodyPr>
          <a:lstStyle/>
          <a:p>
            <a:pPr marL="0" indent="0">
              <a:buNone/>
            </a:pPr>
            <a:r>
              <a:rPr lang="en-GB" dirty="0"/>
              <a:t>The key target groups for the campaign are:</a:t>
            </a:r>
          </a:p>
          <a:p>
            <a:pPr>
              <a:buFont typeface="Wingdings" panose="05000000000000000000" pitchFamily="2" charset="2"/>
              <a:buChar char="Ø"/>
            </a:pPr>
            <a:r>
              <a:rPr lang="en-GB" dirty="0"/>
              <a:t>Over 55s</a:t>
            </a:r>
          </a:p>
          <a:p>
            <a:pPr>
              <a:buFont typeface="Wingdings" panose="05000000000000000000" pitchFamily="2" charset="2"/>
              <a:buChar char="Ø"/>
            </a:pPr>
            <a:r>
              <a:rPr lang="en-GB" dirty="0"/>
              <a:t>People with pre-existing health conditions</a:t>
            </a:r>
          </a:p>
          <a:p>
            <a:pPr>
              <a:buFont typeface="Wingdings" panose="05000000000000000000" pitchFamily="2" charset="2"/>
              <a:buChar char="Ø"/>
            </a:pPr>
            <a:r>
              <a:rPr lang="en-GB" dirty="0"/>
              <a:t>Smokers</a:t>
            </a:r>
          </a:p>
          <a:p>
            <a:pPr>
              <a:buFont typeface="Wingdings" panose="05000000000000000000" pitchFamily="2" charset="2"/>
              <a:buChar char="Ø"/>
            </a:pPr>
            <a:r>
              <a:rPr lang="en-GB" dirty="0"/>
              <a:t>People who are overweight</a:t>
            </a:r>
          </a:p>
          <a:p>
            <a:pPr>
              <a:buFont typeface="Wingdings" panose="05000000000000000000" pitchFamily="2" charset="2"/>
              <a:buChar char="Ø"/>
            </a:pPr>
            <a:r>
              <a:rPr lang="en-GB" dirty="0"/>
              <a:t>BAME groups</a:t>
            </a:r>
          </a:p>
          <a:p>
            <a:pPr>
              <a:buFontTx/>
              <a:buChar char="-"/>
            </a:pPr>
            <a:endParaRPr lang="en-GB" dirty="0"/>
          </a:p>
          <a:p>
            <a:pPr marL="0" indent="0">
              <a:buNone/>
            </a:pPr>
            <a:r>
              <a:rPr lang="en-GB" dirty="0"/>
              <a:t>These groups were selected as target groups for the campaign based on evidence that they are at greatest risk of serious illness / mortality from Covid-19.</a:t>
            </a:r>
          </a:p>
        </p:txBody>
      </p:sp>
    </p:spTree>
    <p:extLst>
      <p:ext uri="{BB962C8B-B14F-4D97-AF65-F5344CB8AC3E}">
        <p14:creationId xmlns:p14="http://schemas.microsoft.com/office/powerpoint/2010/main" val="234323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8611797-D701-42F6-A3B1-5BF3C6D62CF8}"/>
              </a:ext>
            </a:extLst>
          </p:cNvPr>
          <p:cNvSpPr>
            <a:spLocks noGrp="1"/>
          </p:cNvSpPr>
          <p:nvPr>
            <p:ph type="title"/>
          </p:nvPr>
        </p:nvSpPr>
        <p:spPr>
          <a:xfrm>
            <a:off x="806195" y="804672"/>
            <a:ext cx="3521359" cy="5248656"/>
          </a:xfrm>
        </p:spPr>
        <p:txBody>
          <a:bodyPr anchor="ctr">
            <a:normAutofit/>
          </a:bodyPr>
          <a:lstStyle/>
          <a:p>
            <a:pPr algn="ctr"/>
            <a:r>
              <a:rPr lang="en-GB" dirty="0"/>
              <a:t>Local Data</a:t>
            </a:r>
          </a:p>
        </p:txBody>
      </p:sp>
      <p:sp>
        <p:nvSpPr>
          <p:cNvPr id="3" name="Content Placeholder 2">
            <a:extLst>
              <a:ext uri="{FF2B5EF4-FFF2-40B4-BE49-F238E27FC236}">
                <a16:creationId xmlns:a16="http://schemas.microsoft.com/office/drawing/2014/main" id="{438998E1-FEE0-47CB-BECF-034EF444217B}"/>
              </a:ext>
            </a:extLst>
          </p:cNvPr>
          <p:cNvSpPr>
            <a:spLocks noGrp="1"/>
          </p:cNvSpPr>
          <p:nvPr>
            <p:ph idx="1"/>
          </p:nvPr>
        </p:nvSpPr>
        <p:spPr>
          <a:xfrm>
            <a:off x="4839858" y="517236"/>
            <a:ext cx="6761014" cy="5837381"/>
          </a:xfrm>
        </p:spPr>
        <p:txBody>
          <a:bodyPr anchor="ctr">
            <a:normAutofit fontScale="55000" lnSpcReduction="20000"/>
          </a:bodyPr>
          <a:lstStyle/>
          <a:p>
            <a:pPr marL="0" indent="0">
              <a:buNone/>
            </a:pPr>
            <a:endParaRPr lang="en-GB" dirty="0"/>
          </a:p>
          <a:p>
            <a:pPr marL="0" indent="0">
              <a:buNone/>
            </a:pPr>
            <a:r>
              <a:rPr lang="en-GB" sz="2900" dirty="0"/>
              <a:t>There were 28 obesity-related hospital admissions per 1000 residents in Coventry in 2018/19, compared to the national average of 16</a:t>
            </a:r>
          </a:p>
          <a:p>
            <a:pPr marL="0" indent="0">
              <a:buNone/>
            </a:pPr>
            <a:r>
              <a:rPr lang="en-GB" sz="2900" dirty="0"/>
              <a:t>The majority (66.6%) of Coventry's total population is White British, which includes English, Welsh, Scottish, and Northern Irish. Coventry has a notably higher percentage of black and minor ethnic population (BME) compared to the national average. The second largest ethnic group in Coventry is Asian/Asian British (16.3%), </a:t>
            </a:r>
          </a:p>
          <a:p>
            <a:pPr marL="0" indent="0">
              <a:buNone/>
            </a:pPr>
            <a:r>
              <a:rPr lang="en-GB" sz="2900" dirty="0"/>
              <a:t>Covid-19 deaths are not split by individual ethnicity due to the way NHS England presents data, but we know from the PHE rapid review and consultation June 2020 that the risk of health complications from </a:t>
            </a:r>
            <a:r>
              <a:rPr lang="en-GB" sz="2900" dirty="0" err="1"/>
              <a:t>Covid</a:t>
            </a:r>
            <a:r>
              <a:rPr lang="en-GB" sz="2900" dirty="0"/>
              <a:t> 19 in these communities are higher than in the white British population</a:t>
            </a:r>
          </a:p>
          <a:p>
            <a:pPr marL="0" indent="0">
              <a:buNone/>
            </a:pPr>
            <a:r>
              <a:rPr lang="en-GB" sz="2900" dirty="0"/>
              <a:t>46.3% of Coventry residents eat the recommended five portions of fruit and vegetables each day, compared to the national average of 52.3%.	</a:t>
            </a:r>
          </a:p>
          <a:p>
            <a:pPr marL="0" indent="0">
              <a:buNone/>
            </a:pPr>
            <a:r>
              <a:rPr lang="en-GB" sz="2900" dirty="0"/>
              <a:t>61% of adults in Coventry are physically active – doing at least 150 minutes of moderate intensity physical activity per week - as compared the national average of 67%.</a:t>
            </a:r>
          </a:p>
          <a:p>
            <a:pPr marL="0" indent="0">
              <a:buNone/>
            </a:pPr>
            <a:r>
              <a:rPr lang="en-GB" sz="2900" dirty="0"/>
              <a:t>16.3% of Coventry’s population over the age of 16 smoke, compared with the national average of 15.5%.</a:t>
            </a:r>
          </a:p>
          <a:p>
            <a:pPr marL="0" indent="0">
              <a:buNone/>
            </a:pPr>
            <a:r>
              <a:rPr lang="en-GB" sz="2900" dirty="0"/>
              <a:t>24.5% under 75 mortality rate from respiratory disease considered preventable in 2016 – 18 in Coventry, as compared with the national average of 19.2%</a:t>
            </a:r>
          </a:p>
          <a:p>
            <a:pPr marL="0" indent="0">
              <a:buNone/>
            </a:pPr>
            <a:endParaRPr lang="en-GB" dirty="0"/>
          </a:p>
        </p:txBody>
      </p:sp>
    </p:spTree>
    <p:extLst>
      <p:ext uri="{BB962C8B-B14F-4D97-AF65-F5344CB8AC3E}">
        <p14:creationId xmlns:p14="http://schemas.microsoft.com/office/powerpoint/2010/main" val="103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8611797-D701-42F6-A3B1-5BF3C6D62CF8}"/>
              </a:ext>
            </a:extLst>
          </p:cNvPr>
          <p:cNvSpPr>
            <a:spLocks noGrp="1"/>
          </p:cNvSpPr>
          <p:nvPr>
            <p:ph type="title"/>
          </p:nvPr>
        </p:nvSpPr>
        <p:spPr>
          <a:xfrm>
            <a:off x="806195" y="804672"/>
            <a:ext cx="3521359" cy="5248656"/>
          </a:xfrm>
        </p:spPr>
        <p:txBody>
          <a:bodyPr anchor="ctr">
            <a:normAutofit/>
          </a:bodyPr>
          <a:lstStyle/>
          <a:p>
            <a:pPr algn="ctr"/>
            <a:r>
              <a:rPr lang="en-GB" dirty="0"/>
              <a:t>Champions and messengers</a:t>
            </a:r>
          </a:p>
        </p:txBody>
      </p:sp>
      <p:sp>
        <p:nvSpPr>
          <p:cNvPr id="3" name="Content Placeholder 2">
            <a:extLst>
              <a:ext uri="{FF2B5EF4-FFF2-40B4-BE49-F238E27FC236}">
                <a16:creationId xmlns:a16="http://schemas.microsoft.com/office/drawing/2014/main" id="{438998E1-FEE0-47CB-BECF-034EF444217B}"/>
              </a:ext>
            </a:extLst>
          </p:cNvPr>
          <p:cNvSpPr>
            <a:spLocks noGrp="1"/>
          </p:cNvSpPr>
          <p:nvPr>
            <p:ph idx="1"/>
          </p:nvPr>
        </p:nvSpPr>
        <p:spPr>
          <a:xfrm>
            <a:off x="4975861" y="804671"/>
            <a:ext cx="6399930" cy="5248657"/>
          </a:xfrm>
        </p:spPr>
        <p:txBody>
          <a:bodyPr anchor="ctr">
            <a:normAutofit fontScale="92500" lnSpcReduction="20000"/>
          </a:bodyPr>
          <a:lstStyle/>
          <a:p>
            <a:pPr marL="0" indent="0">
              <a:buNone/>
            </a:pPr>
            <a:r>
              <a:rPr lang="en-GB" dirty="0"/>
              <a:t>One of our key approaches to disseminating the toolkit is via a range of ‘champions’ or ‘messengers’, i.e. individuals with broad networks, influence and cultural insight within our target groups in the community. We have approached a wide range of ‘champion’/ ‘messenger’ groups to achieve this and held various calls with them to discuss the Coventry Health Challenge and how they might be able to support it, as well as answering their questions and gathering their insights to inform toolkit development. They have all agreed to disseminate information from the toolkits through their networks.</a:t>
            </a:r>
          </a:p>
          <a:p>
            <a:pPr marL="0" indent="0">
              <a:buNone/>
            </a:pPr>
            <a:r>
              <a:rPr lang="en-GB" dirty="0"/>
              <a:t>These groups include:</a:t>
            </a:r>
          </a:p>
          <a:p>
            <a:pPr>
              <a:buFont typeface="Wingdings" panose="05000000000000000000" pitchFamily="2" charset="2"/>
              <a:buChar char="Ø"/>
            </a:pPr>
            <a:r>
              <a:rPr lang="en-GB" dirty="0"/>
              <a:t>Diabetes Champions</a:t>
            </a:r>
          </a:p>
          <a:p>
            <a:pPr>
              <a:buFont typeface="Wingdings" panose="05000000000000000000" pitchFamily="2" charset="2"/>
              <a:buChar char="Ø"/>
            </a:pPr>
            <a:r>
              <a:rPr lang="en-GB" dirty="0"/>
              <a:t>Adult Social Care</a:t>
            </a:r>
          </a:p>
          <a:p>
            <a:pPr>
              <a:buFont typeface="Wingdings" panose="05000000000000000000" pitchFamily="2" charset="2"/>
              <a:buChar char="Ø"/>
            </a:pPr>
            <a:r>
              <a:rPr lang="en-GB" dirty="0"/>
              <a:t>Social prescribers via Health Exchange</a:t>
            </a:r>
          </a:p>
          <a:p>
            <a:pPr>
              <a:buFont typeface="Wingdings" panose="05000000000000000000" pitchFamily="2" charset="2"/>
              <a:buChar char="Ø"/>
            </a:pPr>
            <a:r>
              <a:rPr lang="en-GB" dirty="0"/>
              <a:t>Community Messengers</a:t>
            </a:r>
          </a:p>
          <a:p>
            <a:pPr>
              <a:buFont typeface="Wingdings" panose="05000000000000000000" pitchFamily="2" charset="2"/>
              <a:buChar char="Ø"/>
            </a:pPr>
            <a:r>
              <a:rPr lang="en-GB" dirty="0"/>
              <a:t>Migrant Health Champions</a:t>
            </a:r>
          </a:p>
        </p:txBody>
      </p:sp>
    </p:spTree>
    <p:extLst>
      <p:ext uri="{BB962C8B-B14F-4D97-AF65-F5344CB8AC3E}">
        <p14:creationId xmlns:p14="http://schemas.microsoft.com/office/powerpoint/2010/main" val="15630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072389-7B2F-42C5-8BE6-A0D9E9057A18}"/>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Communications and resources</a:t>
            </a:r>
          </a:p>
        </p:txBody>
      </p:sp>
      <p:sp>
        <p:nvSpPr>
          <p:cNvPr id="3" name="Content Placeholder 2">
            <a:extLst>
              <a:ext uri="{FF2B5EF4-FFF2-40B4-BE49-F238E27FC236}">
                <a16:creationId xmlns:a16="http://schemas.microsoft.com/office/drawing/2014/main" id="{B75BE84B-75E9-43F8-8D32-E919B14DA7AD}"/>
              </a:ext>
            </a:extLst>
          </p:cNvPr>
          <p:cNvSpPr>
            <a:spLocks noGrp="1"/>
          </p:cNvSpPr>
          <p:nvPr>
            <p:ph idx="1"/>
          </p:nvPr>
        </p:nvSpPr>
        <p:spPr>
          <a:xfrm>
            <a:off x="1103312" y="2763520"/>
            <a:ext cx="8946541" cy="3484879"/>
          </a:xfrm>
        </p:spPr>
        <p:txBody>
          <a:bodyPr>
            <a:normAutofit/>
          </a:bodyPr>
          <a:lstStyle/>
          <a:p>
            <a:r>
              <a:rPr lang="en-GB" dirty="0"/>
              <a:t>Residents will be set a challenge to work on improving their health in manageable stages, this will include advice and tips, checklists, case studies and signposting on social media. </a:t>
            </a:r>
            <a:r>
              <a:rPr lang="en-GB" dirty="0">
                <a:hlinkClick r:id="rId3"/>
              </a:rPr>
              <a:t>https://www.coventry.gov.uk/coventryhealthchallenge</a:t>
            </a:r>
            <a:endParaRPr lang="en-GB" dirty="0"/>
          </a:p>
          <a:p>
            <a:r>
              <a:rPr lang="en-GB" dirty="0"/>
              <a:t>These themes echoed in local media coverage, via the Coventry Telegraph and several BBC CWR programmes and seasonal </a:t>
            </a:r>
            <a:r>
              <a:rPr lang="en-GB" dirty="0" err="1"/>
              <a:t>Citivision</a:t>
            </a:r>
            <a:r>
              <a:rPr lang="en-GB" dirty="0"/>
              <a:t> magazines to reach those groups in our communities that are not online. </a:t>
            </a:r>
          </a:p>
          <a:p>
            <a:r>
              <a:rPr lang="en-GB" dirty="0"/>
              <a:t>BBC Case study September: Mikayla weight client at HLS</a:t>
            </a:r>
          </a:p>
          <a:p>
            <a:endParaRPr lang="en-GB" dirty="0"/>
          </a:p>
        </p:txBody>
      </p:sp>
    </p:spTree>
    <p:extLst>
      <p:ext uri="{BB962C8B-B14F-4D97-AF65-F5344CB8AC3E}">
        <p14:creationId xmlns:p14="http://schemas.microsoft.com/office/powerpoint/2010/main" val="6742923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newspaper&#10;&#10;Description automatically generated">
            <a:extLst>
              <a:ext uri="{FF2B5EF4-FFF2-40B4-BE49-F238E27FC236}">
                <a16:creationId xmlns:a16="http://schemas.microsoft.com/office/drawing/2014/main" id="{AEB9A35F-8425-43B4-BA93-25DA3038950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222" t="11528" r="2222" b="19310"/>
          <a:stretch/>
        </p:blipFill>
        <p:spPr>
          <a:xfrm>
            <a:off x="6096000" y="140474"/>
            <a:ext cx="5587750" cy="6022722"/>
          </a:xfrm>
          <a:prstGeom prst="rect">
            <a:avLst/>
          </a:prstGeom>
          <a:effectLst/>
        </p:spPr>
      </p:pic>
      <p:pic>
        <p:nvPicPr>
          <p:cNvPr id="8" name="Picture 7" descr="A person sitting at a table with food&#10;&#10;Description automatically generated">
            <a:extLst>
              <a:ext uri="{FF2B5EF4-FFF2-40B4-BE49-F238E27FC236}">
                <a16:creationId xmlns:a16="http://schemas.microsoft.com/office/drawing/2014/main" id="{161AF5CC-63A8-45A8-AB7D-0A4B40674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64" y="140474"/>
            <a:ext cx="3351860" cy="3351860"/>
          </a:xfrm>
          <a:prstGeom prst="rect">
            <a:avLst/>
          </a:prstGeom>
          <a:effectLst/>
        </p:spPr>
      </p:pic>
      <p:pic>
        <p:nvPicPr>
          <p:cNvPr id="9" name="Picture 8" descr="Graphical user interface, website&#10;&#10;Description automatically generated">
            <a:extLst>
              <a:ext uri="{FF2B5EF4-FFF2-40B4-BE49-F238E27FC236}">
                <a16:creationId xmlns:a16="http://schemas.microsoft.com/office/drawing/2014/main" id="{6092F589-13DE-4357-8C7E-954AEDF84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0548" y="3085160"/>
            <a:ext cx="3425452" cy="3425452"/>
          </a:xfrm>
          <a:prstGeom prst="rect">
            <a:avLst/>
          </a:prstGeom>
          <a:effectLst/>
        </p:spPr>
      </p:pic>
    </p:spTree>
    <p:extLst>
      <p:ext uri="{BB962C8B-B14F-4D97-AF65-F5344CB8AC3E}">
        <p14:creationId xmlns:p14="http://schemas.microsoft.com/office/powerpoint/2010/main" val="2694703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E31716A8A9AC4FB82BE9A2793E9DAC" ma:contentTypeVersion="13" ma:contentTypeDescription="Create a new document." ma:contentTypeScope="" ma:versionID="4df6e997b39eb4aba95be849b22430f1">
  <xsd:schema xmlns:xsd="http://www.w3.org/2001/XMLSchema" xmlns:xs="http://www.w3.org/2001/XMLSchema" xmlns:p="http://schemas.microsoft.com/office/2006/metadata/properties" xmlns:ns3="5086d609-1d90-49be-af8b-3c91fdf003f3" xmlns:ns4="6b11a98f-59c7-4af2-9ce9-d872797d5d70" targetNamespace="http://schemas.microsoft.com/office/2006/metadata/properties" ma:root="true" ma:fieldsID="ea4f0e844985a71b62beba6022dd6271" ns3:_="" ns4:_="">
    <xsd:import namespace="5086d609-1d90-49be-af8b-3c91fdf003f3"/>
    <xsd:import namespace="6b11a98f-59c7-4af2-9ce9-d872797d5d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86d609-1d90-49be-af8b-3c91fdf00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11a98f-59c7-4af2-9ce9-d872797d5d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E4CD8-9026-4141-B3EE-F0F63BBC8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86d609-1d90-49be-af8b-3c91fdf003f3"/>
    <ds:schemaRef ds:uri="6b11a98f-59c7-4af2-9ce9-d872797d5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0A636-19E4-4EE4-AC62-5D710D31B7C9}">
  <ds:schemaRefs>
    <ds:schemaRef ds:uri="http://schemas.microsoft.com/sharepoint/v3/contenttype/forms"/>
  </ds:schemaRefs>
</ds:datastoreItem>
</file>

<file path=customXml/itemProps3.xml><?xml version="1.0" encoding="utf-8"?>
<ds:datastoreItem xmlns:ds="http://schemas.openxmlformats.org/officeDocument/2006/customXml" ds:itemID="{C213F52E-50AC-4595-970D-6C93601223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814</TotalTime>
  <Words>770</Words>
  <Application>Microsoft Office PowerPoint</Application>
  <PresentationFormat>Widescreen</PresentationFormat>
  <Paragraphs>74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Wingdings</vt:lpstr>
      <vt:lpstr>Wingdings 3</vt:lpstr>
      <vt:lpstr>Ion</vt:lpstr>
      <vt:lpstr>Coventry Health Challenge</vt:lpstr>
      <vt:lpstr>Purpose</vt:lpstr>
      <vt:lpstr>Design</vt:lpstr>
      <vt:lpstr>Content</vt:lpstr>
      <vt:lpstr>Target groups</vt:lpstr>
      <vt:lpstr>Local Data</vt:lpstr>
      <vt:lpstr>Champions and messengers</vt:lpstr>
      <vt:lpstr>Communications and resources</vt:lpstr>
      <vt:lpstr>PowerPoint Presentation</vt:lpstr>
      <vt:lpstr>Communications and resources</vt:lpstr>
      <vt:lpstr>Questions and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Coventry Health Challenge</dc:title>
  <dc:creator>Davies, Gemma</dc:creator>
  <cp:lastModifiedBy>Grainger, Juliet</cp:lastModifiedBy>
  <cp:revision>10</cp:revision>
  <dcterms:created xsi:type="dcterms:W3CDTF">2020-09-29T08:20:22Z</dcterms:created>
  <dcterms:modified xsi:type="dcterms:W3CDTF">2020-11-17T12:54:40Z</dcterms:modified>
</cp:coreProperties>
</file>