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5" r:id="rId6"/>
    <p:sldId id="311" r:id="rId7"/>
    <p:sldId id="316" r:id="rId8"/>
    <p:sldId id="31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1DF36-9FF0-4D1F-A6E2-47528CC8CFE2}" v="508" dt="2020-11-18T13:12:19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7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4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7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6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2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1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2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0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145B-1AB5-4AD5-9A87-5134796460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81D74-7A5A-4619-BF41-BB03FE2C2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0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covadulted" TargetMode="External"/><Relationship Id="rId2" Type="http://schemas.openxmlformats.org/officeDocument/2006/relationships/hyperlink" Target="http://www.coventry.gov.uk/adulte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covadulted" TargetMode="External"/><Relationship Id="rId2" Type="http://schemas.openxmlformats.org/officeDocument/2006/relationships/hyperlink" Target="http://www.coventry.gov.uk/adul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ventry.gov.uk/info/58/adult_education/1463/choice_magaz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886" y="1714148"/>
            <a:ext cx="9454834" cy="471877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+mj-lt"/>
                <a:cs typeface="Calibri Light"/>
              </a:rPr>
              <a:t>Coventry Adult Education Service</a:t>
            </a:r>
          </a:p>
          <a:p>
            <a:endParaRPr lang="en-GB" sz="32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en-GB" sz="32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en-GB" sz="3200" b="1" dirty="0">
                <a:solidFill>
                  <a:schemeClr val="tx2"/>
                </a:solidFill>
                <a:latin typeface="+mj-lt"/>
              </a:rPr>
              <a:t>18 November 2020</a:t>
            </a:r>
          </a:p>
          <a:p>
            <a:endParaRPr lang="en-GB" sz="32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en-GB" u="sng" dirty="0">
                <a:hlinkClick r:id="rId2"/>
              </a:rPr>
              <a:t>www.coventry.gov.uk/adulted</a:t>
            </a:r>
            <a:r>
              <a:rPr lang="en-GB" dirty="0"/>
              <a:t> </a:t>
            </a:r>
          </a:p>
          <a:p>
            <a:r>
              <a:rPr lang="en-GB" u="sng" dirty="0">
                <a:hlinkClick r:id="rId3"/>
              </a:rPr>
              <a:t>www.facebook.com/covadulted</a:t>
            </a:r>
            <a:r>
              <a:rPr lang="en-GB" dirty="0"/>
              <a:t>  </a:t>
            </a:r>
          </a:p>
          <a:p>
            <a:endParaRPr lang="en-GB" sz="32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en-GB" sz="3200" b="1" dirty="0">
              <a:solidFill>
                <a:schemeClr val="tx2"/>
              </a:solidFill>
              <a:latin typeface="Calibri Light" panose="020F0302020204030204"/>
              <a:cs typeface="Calibri Light" panose="020F0302020204030204"/>
            </a:endParaRPr>
          </a:p>
          <a:p>
            <a:endParaRPr lang="en-GB" sz="3200" b="1" dirty="0">
              <a:solidFill>
                <a:schemeClr val="tx2"/>
              </a:solidFill>
              <a:latin typeface="Calibri Light" panose="020F0302020204030204"/>
              <a:cs typeface="Calibri Light" panose="020F0302020204030204"/>
            </a:endParaRPr>
          </a:p>
          <a:p>
            <a:endParaRPr lang="en-GB" sz="3200" b="1" dirty="0">
              <a:solidFill>
                <a:schemeClr val="tx2"/>
              </a:solidFill>
              <a:latin typeface="Calibri Light" panose="020F0302020204030204"/>
              <a:cs typeface="Calibri Light" panose="020F0302020204030204"/>
            </a:endParaRPr>
          </a:p>
          <a:p>
            <a:endParaRPr lang="en-GB" sz="2800" dirty="0">
              <a:solidFill>
                <a:schemeClr val="tx2"/>
              </a:solidFill>
              <a:cs typeface="Calibri" panose="020F0502020204030204"/>
            </a:endParaRPr>
          </a:p>
          <a:p>
            <a:endParaRPr lang="en-GB" sz="600" dirty="0">
              <a:solidFill>
                <a:schemeClr val="tx2"/>
              </a:solidFill>
              <a:cs typeface="Calibri" panose="020F0502020204030204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00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05" y="274085"/>
            <a:ext cx="8753076" cy="18373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cs typeface="Calibri Light"/>
              </a:rPr>
              <a:t>Adult Education Service - statistics: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769" y="1798967"/>
            <a:ext cx="9593125" cy="423683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260 staff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30 + venues across the city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6000+ learners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12000+ enrolments 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tx2"/>
                </a:solidFill>
                <a:ea typeface="+mn-lt"/>
                <a:cs typeface="+mn-lt"/>
              </a:rPr>
              <a:t>Skills courses: </a:t>
            </a: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English, maths, ESOL, Health and Social Care, apprentices, employment courses </a:t>
            </a:r>
            <a:r>
              <a:rPr lang="en-GB" sz="3200" dirty="0" err="1">
                <a:solidFill>
                  <a:schemeClr val="tx2"/>
                </a:solidFill>
                <a:ea typeface="+mn-lt"/>
                <a:cs typeface="+mn-lt"/>
              </a:rPr>
              <a:t>eg</a:t>
            </a: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 door supervisors, LLDD provision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tx2"/>
                </a:solidFill>
                <a:ea typeface="+mn-lt"/>
                <a:cs typeface="+mn-lt"/>
              </a:rPr>
              <a:t>Community Learning courses: </a:t>
            </a: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arts, craft, music, languages, Family Learning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cs typeface="Calibri" panose="020F0502020204030204"/>
            </a:endParaRPr>
          </a:p>
          <a:p>
            <a:endParaRPr lang="en-GB" sz="2000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  <a:cs typeface="Calibri" panose="020F0502020204030204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265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05" y="274085"/>
            <a:ext cx="5754696" cy="18373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cs typeface="Calibri Light"/>
              </a:rPr>
              <a:t>Covid/lockdown update: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769" y="1798967"/>
            <a:ext cx="9593125" cy="42368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 Currently:</a:t>
            </a:r>
          </a:p>
          <a:p>
            <a:pPr marL="0" indent="0">
              <a:buNone/>
            </a:pPr>
            <a:endParaRPr lang="en-GB" sz="3200" dirty="0">
              <a:solidFill>
                <a:schemeClr val="tx2"/>
              </a:solidFill>
              <a:ea typeface="+mn-lt"/>
              <a:cs typeface="+mn-lt"/>
            </a:endParaRPr>
          </a:p>
          <a:p>
            <a:pPr marL="457200" indent="-457200"/>
            <a:r>
              <a:rPr lang="en-GB" sz="3200" b="1" dirty="0">
                <a:solidFill>
                  <a:schemeClr val="tx2"/>
                </a:solidFill>
                <a:ea typeface="+mn-lt"/>
                <a:cs typeface="+mn-lt"/>
              </a:rPr>
              <a:t>ONLY Southfields Old School is open </a:t>
            </a: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and ONLY for Study Programme, exams, work-based learning, ESOL, maths, English</a:t>
            </a:r>
          </a:p>
          <a:p>
            <a:pPr marL="0" indent="0">
              <a:buNone/>
            </a:pPr>
            <a:endParaRPr lang="en-GB" sz="3200" dirty="0">
              <a:solidFill>
                <a:schemeClr val="tx2"/>
              </a:solidFill>
              <a:cs typeface="Calibri"/>
            </a:endParaRPr>
          </a:p>
          <a:p>
            <a:pPr marL="457200" indent="-457200"/>
            <a:r>
              <a:rPr lang="en-GB" sz="3200" dirty="0">
                <a:solidFill>
                  <a:schemeClr val="tx2"/>
                </a:solidFill>
                <a:cs typeface="Calibri"/>
              </a:rPr>
              <a:t>All delivery at other venues is online</a:t>
            </a:r>
            <a:endParaRPr lang="en-GB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cs typeface="Calibri" panose="020F0502020204030204"/>
            </a:endParaRPr>
          </a:p>
          <a:p>
            <a:endParaRPr lang="en-GB" sz="2000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  <a:cs typeface="Calibri" panose="020F0502020204030204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754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4" y="628864"/>
            <a:ext cx="10314796" cy="86904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ea typeface="+mn-lt"/>
                <a:cs typeface="+mn-lt"/>
              </a:rPr>
              <a:t>Learners’ succeed with us:</a:t>
            </a:r>
            <a:br>
              <a:rPr lang="en-GB" sz="3600" b="1" dirty="0">
                <a:ea typeface="+mn-lt"/>
                <a:cs typeface="+mn-lt"/>
              </a:rPr>
            </a:br>
            <a:endParaRPr lang="en-GB" sz="3600" b="1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029" y="1510764"/>
            <a:ext cx="9603526" cy="5245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endParaRPr lang="en-GB" b="1" dirty="0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GB" sz="20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20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Learners progress:</a:t>
            </a:r>
          </a:p>
          <a:p>
            <a:r>
              <a:rPr lang="en-GB" dirty="0">
                <a:ea typeface="+mn-lt"/>
                <a:cs typeface="+mn-lt"/>
              </a:rPr>
              <a:t>To further courses</a:t>
            </a:r>
          </a:p>
          <a:p>
            <a:r>
              <a:rPr lang="en-GB" dirty="0">
                <a:ea typeface="+mn-lt"/>
                <a:cs typeface="+mn-lt"/>
              </a:rPr>
              <a:t>To employment</a:t>
            </a:r>
          </a:p>
          <a:p>
            <a:r>
              <a:rPr lang="en-GB" dirty="0">
                <a:ea typeface="+mn-lt"/>
                <a:cs typeface="+mn-lt"/>
              </a:rPr>
              <a:t>At work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Learners have:</a:t>
            </a:r>
          </a:p>
          <a:p>
            <a:r>
              <a:rPr lang="en-GB" dirty="0">
                <a:ea typeface="+mn-lt"/>
                <a:cs typeface="+mn-lt"/>
              </a:rPr>
              <a:t>Increased confidence</a:t>
            </a:r>
          </a:p>
          <a:p>
            <a:r>
              <a:rPr lang="en-GB" dirty="0">
                <a:ea typeface="+mn-lt"/>
                <a:cs typeface="+mn-lt"/>
              </a:rPr>
              <a:t>Improved health and wellbeing</a:t>
            </a:r>
          </a:p>
          <a:p>
            <a:r>
              <a:rPr lang="en-GB" dirty="0">
                <a:ea typeface="+mn-lt"/>
                <a:cs typeface="+mn-lt"/>
              </a:rPr>
              <a:t>Increased ability to help their children with their school work</a:t>
            </a:r>
          </a:p>
          <a:p>
            <a:endParaRPr lang="en-GB" sz="20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20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tx2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20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05" y="274085"/>
            <a:ext cx="5754696" cy="1837349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769" y="1798967"/>
            <a:ext cx="9593125" cy="42368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tx2"/>
                </a:solidFill>
                <a:cs typeface="Calibri" panose="020F0502020204030204"/>
              </a:rPr>
              <a:t>Our links</a:t>
            </a:r>
            <a:endParaRPr lang="en-GB" sz="2400" b="1" dirty="0">
              <a:solidFill>
                <a:schemeClr val="tx2"/>
              </a:solidFill>
              <a:cs typeface="Calibri" panose="020F0502020204030204"/>
            </a:endParaRPr>
          </a:p>
          <a:p>
            <a:pPr algn="ctr"/>
            <a:r>
              <a:rPr lang="en-GB" u="sng" dirty="0">
                <a:hlinkClick r:id="rId2"/>
              </a:rPr>
              <a:t>www.coventry.gov.uk/adulted</a:t>
            </a:r>
            <a:r>
              <a:rPr lang="en-GB" dirty="0"/>
              <a:t> </a:t>
            </a:r>
          </a:p>
          <a:p>
            <a:pPr algn="ctr"/>
            <a:r>
              <a:rPr lang="en-GB" u="sng" dirty="0">
                <a:hlinkClick r:id="rId3"/>
              </a:rPr>
              <a:t>www.facebook.com/covadulted</a:t>
            </a:r>
            <a:r>
              <a:rPr lang="en-GB" dirty="0"/>
              <a:t>  </a:t>
            </a: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36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  <a:cs typeface="Calibri" panose="020F0502020204030204"/>
              </a:rPr>
              <a:t>Link </a:t>
            </a:r>
            <a:r>
              <a:rPr lang="en-GB" sz="3200" b="1" dirty="0">
                <a:solidFill>
                  <a:schemeClr val="tx2"/>
                </a:solidFill>
                <a:cs typeface="Calibri" panose="020F0502020204030204"/>
              </a:rPr>
              <a:t>to our Choice magazine</a:t>
            </a:r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https://www.coventry.gov.uk/info/58/adult_education/1463/choice_magazine</a:t>
            </a:r>
            <a:endParaRPr lang="en-GB" sz="2000" b="1" dirty="0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608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924FC2ACD2E47949422713EB70D6E" ma:contentTypeVersion="13" ma:contentTypeDescription="Create a new document." ma:contentTypeScope="" ma:versionID="64a9393f1d6ce8aa618daa25c7e21f91">
  <xsd:schema xmlns:xsd="http://www.w3.org/2001/XMLSchema" xmlns:xs="http://www.w3.org/2001/XMLSchema" xmlns:p="http://schemas.microsoft.com/office/2006/metadata/properties" xmlns:ns3="eaa4b3c5-908b-4c5a-958d-9cb9bebbfeaf" xmlns:ns4="54f9adb4-0d65-41c7-a596-2015b6ebc9b9" targetNamespace="http://schemas.microsoft.com/office/2006/metadata/properties" ma:root="true" ma:fieldsID="76e9513aea1fb08c57c26dc5f8b77007" ns3:_="" ns4:_="">
    <xsd:import namespace="eaa4b3c5-908b-4c5a-958d-9cb9bebbfeaf"/>
    <xsd:import namespace="54f9adb4-0d65-41c7-a596-2015b6ebc9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4b3c5-908b-4c5a-958d-9cb9bebbf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9adb4-0d65-41c7-a596-2015b6ebc9b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f9adb4-0d65-41c7-a596-2015b6ebc9b9">
      <UserInfo>
        <DisplayName>Lennon, Denis</DisplayName>
        <AccountId>2245</AccountId>
        <AccountType/>
      </UserInfo>
      <UserInfo>
        <DisplayName>Murphy, Neil</DisplayName>
        <AccountId>2723</AccountId>
        <AccountType/>
      </UserInfo>
      <UserInfo>
        <DisplayName>Gregory, Bridget</DisplayName>
        <AccountId>5041</AccountId>
        <AccountType/>
      </UserInfo>
      <UserInfo>
        <DisplayName>Williams, Karen</DisplayName>
        <AccountId>5042</AccountId>
        <AccountType/>
      </UserInfo>
      <UserInfo>
        <DisplayName>Smith, Ginette</DisplayName>
        <AccountId>5043</AccountId>
        <AccountType/>
      </UserInfo>
      <UserInfo>
        <DisplayName>Smith, Sandra</DisplayName>
        <AccountId>1182</AccountId>
        <AccountType/>
      </UserInfo>
      <UserInfo>
        <DisplayName>Neal, Ian</DisplayName>
        <AccountId>5017</AccountId>
        <AccountType/>
      </UserInfo>
      <UserInfo>
        <DisplayName>Bloomfield, Christine</DisplayName>
        <AccountId>1274</AccountId>
        <AccountType/>
      </UserInfo>
      <UserInfo>
        <DisplayName>Hunter, Dorothy</DisplayName>
        <AccountId>1273</AccountId>
        <AccountType/>
      </UserInfo>
      <UserInfo>
        <DisplayName>Forty, Jayne</DisplayName>
        <AccountId>3774</AccountId>
        <AccountType/>
      </UserInfo>
      <UserInfo>
        <DisplayName>Bray, Jackie</DisplayName>
        <AccountId>2724</AccountId>
        <AccountType/>
      </UserInfo>
      <UserInfo>
        <DisplayName>Agnew, Elaine</DisplayName>
        <AccountId>3063</AccountId>
        <AccountType/>
      </UserInfo>
      <UserInfo>
        <DisplayName>MacDonald, Helen F</DisplayName>
        <AccountId>4408</AccountId>
        <AccountType/>
      </UserInfo>
      <UserInfo>
        <DisplayName>Edwards, Jane</DisplayName>
        <AccountId>5044</AccountId>
        <AccountType/>
      </UserInfo>
      <UserInfo>
        <DisplayName>Gilbert, Alastair</DisplayName>
        <AccountId>5045</AccountId>
        <AccountType/>
      </UserInfo>
      <UserInfo>
        <DisplayName>Prue, Louise</DisplayName>
        <AccountId>5046</AccountId>
        <AccountType/>
      </UserInfo>
      <UserInfo>
        <DisplayName>Pickett, Veronica</DisplayName>
        <AccountId>3061</AccountId>
        <AccountType/>
      </UserInfo>
      <UserInfo>
        <DisplayName>Sutherland, Graeme</DisplayName>
        <AccountId>2329</AccountId>
        <AccountType/>
      </UserInfo>
      <UserInfo>
        <DisplayName>Robinson (Adult Ed), Michael</DisplayName>
        <AccountId>3042</AccountId>
        <AccountType/>
      </UserInfo>
      <UserInfo>
        <DisplayName>Clement, Paul</DisplayName>
        <AccountId>4872</AccountId>
        <AccountType/>
      </UserInfo>
      <UserInfo>
        <DisplayName>Broomfield-White, Kelly</DisplayName>
        <AccountId>2778</AccountId>
        <AccountType/>
      </UserInfo>
      <UserInfo>
        <DisplayName>Wall, Lesley</DisplayName>
        <AccountId>5020</AccountId>
        <AccountType/>
      </UserInfo>
      <UserInfo>
        <DisplayName>McIntyre, Isabel</DisplayName>
        <AccountId>5047</AccountId>
        <AccountType/>
      </UserInfo>
      <UserInfo>
        <DisplayName>Powell, Lynda</DisplayName>
        <AccountId>5048</AccountId>
        <AccountType/>
      </UserInfo>
      <UserInfo>
        <DisplayName>Mahmood, Farah</DisplayName>
        <AccountId>5049</AccountId>
        <AccountType/>
      </UserInfo>
      <UserInfo>
        <DisplayName>Hutton, Susie</DisplayName>
        <AccountId>5050</AccountId>
        <AccountType/>
      </UserInfo>
      <UserInfo>
        <DisplayName>Gray, Suzanne</DisplayName>
        <AccountId>5051</AccountId>
        <AccountType/>
      </UserInfo>
      <UserInfo>
        <DisplayName>Dehele, Aminjit</DisplayName>
        <AccountId>1995</AccountId>
        <AccountType/>
      </UserInfo>
      <UserInfo>
        <DisplayName>Maurik, Annie</DisplayName>
        <AccountId>5052</AccountId>
        <AccountType/>
      </UserInfo>
      <UserInfo>
        <DisplayName>Taylor, Sue</DisplayName>
        <AccountId>1985</AccountId>
        <AccountType/>
      </UserInfo>
      <UserInfo>
        <DisplayName>Cantillon, Jenny</DisplayName>
        <AccountId>4918</AccountId>
        <AccountType/>
      </UserInfo>
      <UserInfo>
        <DisplayName>Woodcock, Patricia</DisplayName>
        <AccountId>5053</AccountId>
        <AccountType/>
      </UserInfo>
      <UserInfo>
        <DisplayName>Green, Kathy</DisplayName>
        <AccountId>4107</AccountId>
        <AccountType/>
      </UserInfo>
      <UserInfo>
        <DisplayName>Campbell, Elisabeth</DisplayName>
        <AccountId>5054</AccountId>
        <AccountType/>
      </UserInfo>
      <UserInfo>
        <DisplayName>Brown, Deborah</DisplayName>
        <AccountId>5018</AccountId>
        <AccountType/>
      </UserInfo>
      <UserInfo>
        <DisplayName>Brown, Kim</DisplayName>
        <AccountId>5019</AccountId>
        <AccountType/>
      </UserInfo>
      <UserInfo>
        <DisplayName>Turner, Maggie</DisplayName>
        <AccountId>5055</AccountId>
        <AccountType/>
      </UserInfo>
      <UserInfo>
        <DisplayName>Jones, Lucinda</DisplayName>
        <AccountId>5056</AccountId>
        <AccountType/>
      </UserInfo>
      <UserInfo>
        <DisplayName>Griffin, Lain</DisplayName>
        <AccountId>5057</AccountId>
        <AccountType/>
      </UserInfo>
      <UserInfo>
        <DisplayName>Woolridge, Lisa</DisplayName>
        <AccountId>2253</AccountId>
        <AccountType/>
      </UserInfo>
      <UserInfo>
        <DisplayName>Sheldon, Tammy</DisplayName>
        <AccountId>5058</AccountId>
        <AccountType/>
      </UserInfo>
      <UserInfo>
        <DisplayName>Withers, Steve</DisplayName>
        <AccountId>1455</AccountId>
        <AccountType/>
      </UserInfo>
      <UserInfo>
        <DisplayName>Poole, Jo</DisplayName>
        <AccountId>5059</AccountId>
        <AccountType/>
      </UserInfo>
      <UserInfo>
        <DisplayName>Melbourne, Michael</DisplayName>
        <AccountId>5060</AccountId>
        <AccountType/>
      </UserInfo>
      <UserInfo>
        <DisplayName>Galsworthy, Andy</DisplayName>
        <AccountId>5061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B3690E-6B1D-4FB4-A04E-2AC57C25C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a4b3c5-908b-4c5a-958d-9cb9bebbfeaf"/>
    <ds:schemaRef ds:uri="54f9adb4-0d65-41c7-a596-2015b6ebc9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3C61AC-EFBE-4127-ACDA-D8C81A22585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eaa4b3c5-908b-4c5a-958d-9cb9bebbfeaf"/>
    <ds:schemaRef ds:uri="http://schemas.openxmlformats.org/package/2006/metadata/core-properties"/>
    <ds:schemaRef ds:uri="http://schemas.microsoft.com/office/2006/documentManagement/types"/>
    <ds:schemaRef ds:uri="54f9adb4-0d65-41c7-a596-2015b6ebc9b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2C8C78E-BDFF-4875-B1DC-3768818BB8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201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Adult Education Service - statistics:</vt:lpstr>
      <vt:lpstr>Covid/lockdown update:</vt:lpstr>
      <vt:lpstr>Learners’ succeed with us: </vt:lpstr>
      <vt:lpstr>PowerPoint Presentation</vt:lpstr>
    </vt:vector>
  </TitlesOfParts>
  <Company>Coventry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Judy Hallam</dc:title>
  <dc:creator>Hallam, Judy</dc:creator>
  <cp:lastModifiedBy>Hargrave, Paul</cp:lastModifiedBy>
  <cp:revision>243</cp:revision>
  <dcterms:created xsi:type="dcterms:W3CDTF">2019-03-11T22:40:20Z</dcterms:created>
  <dcterms:modified xsi:type="dcterms:W3CDTF">2020-11-18T13:39:25Z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0x010100AB1924FC2ACD2E47949422713EB70D6E</vt:lpwstr>
  </property>
</Properties>
</file>