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4"/>
    <p:sldMasterId id="2147483786" r:id="rId5"/>
  </p:sldMasterIdLst>
  <p:notesMasterIdLst>
    <p:notesMasterId r:id="rId28"/>
  </p:notesMasterIdLst>
  <p:handoutMasterIdLst>
    <p:handoutMasterId r:id="rId29"/>
  </p:handoutMasterIdLst>
  <p:sldIdLst>
    <p:sldId id="302" r:id="rId6"/>
    <p:sldId id="700" r:id="rId7"/>
    <p:sldId id="707" r:id="rId8"/>
    <p:sldId id="704" r:id="rId9"/>
    <p:sldId id="708" r:id="rId10"/>
    <p:sldId id="706" r:id="rId11"/>
    <p:sldId id="711" r:id="rId12"/>
    <p:sldId id="691" r:id="rId13"/>
    <p:sldId id="698" r:id="rId14"/>
    <p:sldId id="693" r:id="rId15"/>
    <p:sldId id="692" r:id="rId16"/>
    <p:sldId id="696" r:id="rId17"/>
    <p:sldId id="697" r:id="rId18"/>
    <p:sldId id="694" r:id="rId19"/>
    <p:sldId id="699" r:id="rId20"/>
    <p:sldId id="569" r:id="rId21"/>
    <p:sldId id="562" r:id="rId22"/>
    <p:sldId id="573" r:id="rId23"/>
    <p:sldId id="574" r:id="rId24"/>
    <p:sldId id="575" r:id="rId25"/>
    <p:sldId id="695" r:id="rId26"/>
    <p:sldId id="355" r:id="rId27"/>
  </p:sldIdLst>
  <p:sldSz cx="10691813" cy="7559675"/>
  <p:notesSz cx="6858000" cy="9144000"/>
  <p:defaultTextStyle>
    <a:defPPr>
      <a:defRPr lang="en-US"/>
    </a:defPPr>
    <a:lvl1pPr marL="0" algn="l" defTabSz="521437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521437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521437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521437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521437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521437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521437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521437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521437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1B71E"/>
    <a:srgbClr val="22A6B3"/>
    <a:srgbClr val="16A4A7"/>
    <a:srgbClr val="EEA420"/>
    <a:srgbClr val="6A6E74"/>
    <a:srgbClr val="EFA41F"/>
    <a:srgbClr val="1189D1"/>
    <a:srgbClr val="5CA423"/>
    <a:srgbClr val="C0CD09"/>
    <a:srgbClr val="6F00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3"/>
  </p:normalViewPr>
  <p:slideViewPr>
    <p:cSldViewPr snapToGrid="0">
      <p:cViewPr varScale="1">
        <p:scale>
          <a:sx n="106" d="100"/>
          <a:sy n="106" d="100"/>
        </p:scale>
        <p:origin x="1288" y="112"/>
      </p:cViewPr>
      <p:guideLst>
        <p:guide orient="horz" pos="2381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tuartjackson:Library:Containers:com.apple.mail:Data:Library:Mail%20Downloads:E3A4FBC2-AABC-4C56-A000-A194D610F317:PuffellDataExtract_Habits_2015-08-11(mean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tuartjackson:Library:Containers:com.apple.mail:Data:Library:Mail%20Downloads:E3A4FBC2-AABC-4C56-A000-A194D610F317:PuffellDataExtract_Habits_2015-08-11(mean)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tuartjackson:Library:Containers:com.apple.mail:Data:Library:Mail%20Downloads:E3A4FBC2-AABC-4C56-A000-A194D610F317:PuffellDataExtract_Habits_2015-08-11(mean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47324312343001"/>
          <c:y val="5.4968287526426997E-2"/>
          <c:w val="0.776373941863165"/>
          <c:h val="0.78711791047260704"/>
        </c:manualLayout>
      </c:layout>
      <c:lineChart>
        <c:grouping val="standard"/>
        <c:varyColors val="0"/>
        <c:ser>
          <c:idx val="0"/>
          <c:order val="0"/>
          <c:tx>
            <c:strRef>
              <c:f>Smoke!$B$105</c:f>
              <c:strCache>
                <c:ptCount val="1"/>
                <c:pt idx="0">
                  <c:v>Number of Cigarettes</c:v>
                </c:pt>
              </c:strCache>
            </c:strRef>
          </c:tx>
          <c:spPr>
            <a:ln w="28575" cmpd="sng">
              <a:solidFill>
                <a:srgbClr val="EEA420"/>
              </a:solidFill>
            </a:ln>
            <a:effectLst/>
          </c:spPr>
          <c:marker>
            <c:symbol val="circle"/>
            <c:size val="5"/>
            <c:spPr>
              <a:solidFill>
                <a:srgbClr val="009EE0"/>
              </a:solidFill>
              <a:ln>
                <a:solidFill>
                  <a:srgbClr val="EEA420"/>
                </a:solidFill>
              </a:ln>
              <a:effectLst/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F9C3-B748-B1DA-EA01EA0C0175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F9C3-B748-B1DA-EA01EA0C0175}"/>
              </c:ext>
            </c:extLst>
          </c:dPt>
          <c:dLbls>
            <c:dLbl>
              <c:idx val="0"/>
              <c:layout>
                <c:manualLayout>
                  <c:x val="-7.4168034093189603E-2"/>
                  <c:y val="-4.33925049309664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9C3-B748-B1DA-EA01EA0C0175}"/>
                </c:ext>
              </c:extLst>
            </c:dLbl>
            <c:spPr>
              <a:noFill/>
              <a:ln>
                <a:noFill/>
              </a:ln>
              <a:effectLst/>
            </c:sp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Smoke!$C$104:$D$104</c:f>
              <c:strCache>
                <c:ptCount val="2"/>
                <c:pt idx="0">
                  <c:v>T1 (Mean)</c:v>
                </c:pt>
                <c:pt idx="1">
                  <c:v>T2 (Mean)</c:v>
                </c:pt>
              </c:strCache>
            </c:strRef>
          </c:cat>
          <c:val>
            <c:numRef>
              <c:f>Smoke!$C$105:$D$105</c:f>
              <c:numCache>
                <c:formatCode>General</c:formatCode>
                <c:ptCount val="2"/>
                <c:pt idx="0">
                  <c:v>10.199999999999999</c:v>
                </c:pt>
                <c:pt idx="1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9C3-B748-B1DA-EA01EA0C01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4647040"/>
        <c:axId val="1674649248"/>
      </c:lineChart>
      <c:catAx>
        <c:axId val="16746470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674649248"/>
        <c:crosses val="autoZero"/>
        <c:auto val="1"/>
        <c:lblAlgn val="ctr"/>
        <c:lblOffset val="100"/>
        <c:noMultiLvlLbl val="0"/>
      </c:catAx>
      <c:valAx>
        <c:axId val="167464924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Number</a:t>
                </a:r>
                <a:r>
                  <a:rPr lang="en-US" baseline="0"/>
                  <a:t> of Cigarettes</a:t>
                </a:r>
                <a:endParaRPr lang="en-US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674647040"/>
        <c:crosses val="autoZero"/>
        <c:crossBetween val="between"/>
      </c:valAx>
    </c:plotArea>
    <c:plotVisOnly val="1"/>
    <c:dispBlanksAs val="span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5458380202475"/>
          <c:y val="0.104133223266447"/>
          <c:w val="0.55826369331570802"/>
          <c:h val="0.666587757175514"/>
        </c:manualLayout>
      </c:layout>
      <c:lineChart>
        <c:grouping val="standard"/>
        <c:varyColors val="0"/>
        <c:ser>
          <c:idx val="0"/>
          <c:order val="0"/>
          <c:tx>
            <c:strRef>
              <c:f>Alc!$B$102</c:f>
              <c:strCache>
                <c:ptCount val="1"/>
                <c:pt idx="0">
                  <c:v>Units of Alcohol</c:v>
                </c:pt>
              </c:strCache>
            </c:strRef>
          </c:tx>
          <c:spPr>
            <a:ln w="28575" cmpd="sng">
              <a:solidFill>
                <a:srgbClr val="EEA420"/>
              </a:solidFill>
            </a:ln>
          </c:spPr>
          <c:marker>
            <c:symbol val="circle"/>
            <c:size val="5"/>
            <c:spPr>
              <a:solidFill>
                <a:srgbClr val="009EE0"/>
              </a:solidFill>
              <a:ln>
                <a:solidFill>
                  <a:srgbClr val="EEA420"/>
                </a:solidFill>
              </a:ln>
            </c:spPr>
          </c:marker>
          <c:dLbls>
            <c:dLbl>
              <c:idx val="1"/>
              <c:layout>
                <c:manualLayout>
                  <c:x val="-5.6905367774150298E-2"/>
                  <c:y val="3.75939849624061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8D-C046-A4FE-474EB8835607}"/>
                </c:ext>
              </c:extLst>
            </c:dLbl>
            <c:spPr>
              <a:noFill/>
              <a:ln>
                <a:noFill/>
              </a:ln>
              <a:effectLst/>
            </c:sp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Alc!$C$101:$D$101</c:f>
              <c:strCache>
                <c:ptCount val="2"/>
                <c:pt idx="0">
                  <c:v>T1 (Mean)</c:v>
                </c:pt>
                <c:pt idx="1">
                  <c:v>T2 (Mean)</c:v>
                </c:pt>
              </c:strCache>
            </c:strRef>
          </c:cat>
          <c:val>
            <c:numRef>
              <c:f>Alc!$C$102:$D$102</c:f>
              <c:numCache>
                <c:formatCode>General</c:formatCode>
                <c:ptCount val="2"/>
                <c:pt idx="0">
                  <c:v>7.2</c:v>
                </c:pt>
                <c:pt idx="1">
                  <c:v>2.9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08D-C046-A4FE-474EB883560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73722832"/>
        <c:axId val="1673724608"/>
      </c:lineChart>
      <c:catAx>
        <c:axId val="1673722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673724608"/>
        <c:crosses val="autoZero"/>
        <c:auto val="1"/>
        <c:lblAlgn val="ctr"/>
        <c:lblOffset val="100"/>
        <c:noMultiLvlLbl val="0"/>
      </c:catAx>
      <c:valAx>
        <c:axId val="16737246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Number of</a:t>
                </a:r>
                <a:r>
                  <a:rPr lang="en-US" baseline="0"/>
                  <a:t> Alcohol Units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1.07238605898123E-2"/>
              <c:y val="0.30047936716243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6737228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13470440088799"/>
          <c:y val="5.5319148936170202E-2"/>
          <c:w val="0.70163015021352404"/>
          <c:h val="0.75171653543307104"/>
        </c:manualLayout>
      </c:layout>
      <c:lineChart>
        <c:grouping val="standard"/>
        <c:varyColors val="0"/>
        <c:ser>
          <c:idx val="0"/>
          <c:order val="0"/>
          <c:tx>
            <c:strRef>
              <c:f>Weight!$B$102</c:f>
              <c:strCache>
                <c:ptCount val="1"/>
                <c:pt idx="0">
                  <c:v>Weight </c:v>
                </c:pt>
              </c:strCache>
            </c:strRef>
          </c:tx>
          <c:spPr>
            <a:ln w="28575" cmpd="sng">
              <a:solidFill>
                <a:srgbClr val="EEA420"/>
              </a:solidFill>
            </a:ln>
          </c:spPr>
          <c:marker>
            <c:symbol val="circle"/>
            <c:size val="5"/>
            <c:spPr>
              <a:solidFill>
                <a:srgbClr val="0BB4B4"/>
              </a:solidFill>
              <a:ln>
                <a:solidFill>
                  <a:srgbClr val="EEA420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Weight!$C$101:$D$101</c:f>
              <c:strCache>
                <c:ptCount val="2"/>
                <c:pt idx="0">
                  <c:v>T1 (mean)</c:v>
                </c:pt>
                <c:pt idx="1">
                  <c:v>T2 (mean)</c:v>
                </c:pt>
              </c:strCache>
            </c:strRef>
          </c:cat>
          <c:val>
            <c:numRef>
              <c:f>Weight!$C$102:$D$102</c:f>
              <c:numCache>
                <c:formatCode>General</c:formatCode>
                <c:ptCount val="2"/>
                <c:pt idx="0">
                  <c:v>80.8</c:v>
                </c:pt>
                <c:pt idx="1">
                  <c:v>77.7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929-3A41-88F8-86B48070EE6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73756736"/>
        <c:axId val="1673760560"/>
      </c:lineChart>
      <c:catAx>
        <c:axId val="16737567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673760560"/>
        <c:crosses val="autoZero"/>
        <c:auto val="1"/>
        <c:lblAlgn val="ctr"/>
        <c:lblOffset val="100"/>
        <c:noMultiLvlLbl val="0"/>
      </c:catAx>
      <c:valAx>
        <c:axId val="1673760560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Weight (Kg)</a:t>
                </a:r>
              </a:p>
            </c:rich>
          </c:tx>
          <c:layout>
            <c:manualLayout>
              <c:xMode val="edge"/>
              <c:yMode val="edge"/>
              <c:x val="2.7777777777777801E-2"/>
              <c:y val="0.424049285505977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673756736"/>
        <c:crosses val="autoZero"/>
        <c:crossBetween val="between"/>
      </c:valAx>
      <c:spPr>
        <a:ln>
          <a:solidFill>
            <a:schemeClr val="tx1">
              <a:lumMod val="50000"/>
              <a:lumOff val="50000"/>
            </a:schemeClr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DC2423-F536-B148-8442-6A4470762726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C823F-782D-1344-A16E-9142DF2F5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47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4F647-A485-584F-BA02-7C71E55AC6D9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5EB826-108A-7D48-AE9A-0A4D16F54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15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21437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521437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521437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521437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521437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521437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521437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521437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521437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EB826-108A-7D48-AE9A-0A4D16F54D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9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Stu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EB826-108A-7D48-AE9A-0A4D16F54D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66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EB826-108A-7D48-AE9A-0A4D16F54D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554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5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5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5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6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29B6-150B-884C-ACAA-1D8E07A33E22}" type="datetimeFigureOut">
              <a:rPr lang="en-US" smtClean="0"/>
              <a:pPr/>
              <a:t>11/20/20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8065A-25F5-7145-8AEE-27F59FF1FA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/>
          </p:cNvSpPr>
          <p:nvPr/>
        </p:nvSpPr>
        <p:spPr bwMode="auto">
          <a:xfrm>
            <a:off x="7731147" y="7299901"/>
            <a:ext cx="2743490" cy="11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9pPr>
          </a:lstStyle>
          <a:p>
            <a:pPr algn="r" eaLnBrk="1">
              <a:defRPr/>
            </a:pPr>
            <a:r>
              <a:rPr lang="en-US" altLang="en-US" sz="772" b="1">
                <a:solidFill>
                  <a:srgbClr val="660066"/>
                </a:solidFill>
              </a:rPr>
              <a:t>www.icegroupuk.com   </a:t>
            </a:r>
            <a:r>
              <a:rPr lang="en-US" altLang="en-US" sz="772">
                <a:solidFill>
                  <a:srgbClr val="7F7F7F"/>
                </a:solidFill>
              </a:rPr>
              <a:t>|    +44(0)151 647 4700</a:t>
            </a:r>
            <a:endParaRPr lang="en-US" altLang="en-US" sz="772">
              <a:solidFill>
                <a:srgbClr val="7F7F7F"/>
              </a:solidFill>
              <a:latin typeface="Arial" charset="0"/>
              <a:sym typeface="Arial" charset="0"/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auto">
          <a:xfrm>
            <a:off x="163348" y="7372637"/>
            <a:ext cx="5104598" cy="67839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ctr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9pPr>
          </a:lstStyle>
          <a:p>
            <a:pPr eaLnBrk="1">
              <a:defRPr/>
            </a:pPr>
            <a:r>
              <a:rPr lang="en-US" altLang="en-US" sz="441">
                <a:solidFill>
                  <a:srgbClr val="7F7F7F"/>
                </a:solidFill>
              </a:rPr>
              <a:t>© ICE LTD 2009 All rights reserved.</a:t>
            </a:r>
            <a:endParaRPr lang="en-US" altLang="en-US" sz="441">
              <a:solidFill>
                <a:srgbClr val="7F7F7F"/>
              </a:solidFill>
              <a:latin typeface="Arial" charset="0"/>
              <a:sym typeface="Arial" charset="0"/>
            </a:endParaRPr>
          </a:p>
        </p:txBody>
      </p:sp>
      <p:pic>
        <p:nvPicPr>
          <p:cNvPr id="7" name="Picture 3" descr="uka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6256" y="7255189"/>
            <a:ext cx="254301" cy="18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Investor_in_People grey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4205" y="7244688"/>
            <a:ext cx="248733" cy="16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1813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6"/>
          <p:cNvGrpSpPr>
            <a:grpSpLocks/>
          </p:cNvGrpSpPr>
          <p:nvPr userDrawn="1"/>
        </p:nvGrpSpPr>
        <p:grpSpPr bwMode="auto">
          <a:xfrm>
            <a:off x="-92811" y="7060948"/>
            <a:ext cx="10858873" cy="577475"/>
            <a:chOff x="-79375" y="6405563"/>
            <a:chExt cx="9286875" cy="523875"/>
          </a:xfrm>
        </p:grpSpPr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-79375" y="6405563"/>
              <a:ext cx="9286875" cy="523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5B42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>
                <a:defRPr/>
              </a:pPr>
              <a:endParaRPr lang="en-US" sz="2263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2" name="Subtitle 2"/>
            <p:cNvSpPr txBox="1">
              <a:spLocks/>
            </p:cNvSpPr>
            <p:nvPr userDrawn="1"/>
          </p:nvSpPr>
          <p:spPr>
            <a:xfrm>
              <a:off x="301625" y="6538913"/>
              <a:ext cx="1778000" cy="26193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r" defTabSz="457200" rtl="0" eaLnBrk="1" latinLnBrk="0" hangingPunct="1">
                <a:lnSpc>
                  <a:spcPct val="80000"/>
                </a:lnSpc>
                <a:spcBef>
                  <a:spcPct val="20000"/>
                </a:spcBef>
                <a:buFont typeface="Arial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defRPr/>
              </a:pPr>
              <a:r>
                <a:rPr lang="en-US" sz="1323" i="1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www.icecreates.com</a:t>
              </a:r>
              <a:endParaRPr lang="en-US" sz="1323" i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13" name="Picture 9" descr="ICE LOGO grey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8490" y="7207941"/>
            <a:ext cx="330407" cy="22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5B42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91" y="1763925"/>
            <a:ext cx="4722217" cy="4989036"/>
          </a:xfrm>
          <a:prstGeom prst="rect">
            <a:avLst/>
          </a:prstGeom>
        </p:spPr>
        <p:txBody>
          <a:bodyPr/>
          <a:lstStyle>
            <a:lvl1pPr>
              <a:defRPr sz="3086">
                <a:solidFill>
                  <a:srgbClr val="FFFFFF"/>
                </a:solidFill>
              </a:defRPr>
            </a:lvl1pPr>
            <a:lvl2pPr>
              <a:defRPr sz="2646">
                <a:solidFill>
                  <a:srgbClr val="FFFFFF"/>
                </a:solidFill>
              </a:defRPr>
            </a:lvl2pPr>
            <a:lvl3pPr>
              <a:defRPr sz="2205">
                <a:solidFill>
                  <a:srgbClr val="FFFFFF"/>
                </a:solidFill>
              </a:defRPr>
            </a:lvl3pPr>
            <a:lvl4pPr>
              <a:defRPr sz="1984">
                <a:solidFill>
                  <a:srgbClr val="FFFFFF"/>
                </a:solidFill>
              </a:defRPr>
            </a:lvl4pPr>
            <a:lvl5pPr>
              <a:defRPr sz="1984">
                <a:solidFill>
                  <a:srgbClr val="FFFFFF"/>
                </a:solidFill>
              </a:defRPr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5005" y="1763925"/>
            <a:ext cx="4722217" cy="4989036"/>
          </a:xfrm>
          <a:prstGeom prst="rect">
            <a:avLst/>
          </a:prstGeom>
        </p:spPr>
        <p:txBody>
          <a:bodyPr/>
          <a:lstStyle>
            <a:lvl1pPr>
              <a:defRPr sz="3086">
                <a:solidFill>
                  <a:srgbClr val="FFFFFF"/>
                </a:solidFill>
              </a:defRPr>
            </a:lvl1pPr>
            <a:lvl2pPr>
              <a:defRPr sz="2646">
                <a:solidFill>
                  <a:srgbClr val="FFFFFF"/>
                </a:solidFill>
              </a:defRPr>
            </a:lvl2pPr>
            <a:lvl3pPr>
              <a:defRPr sz="2205">
                <a:solidFill>
                  <a:srgbClr val="FFFFFF"/>
                </a:solidFill>
              </a:defRPr>
            </a:lvl3pPr>
            <a:lvl4pPr>
              <a:defRPr sz="1984">
                <a:solidFill>
                  <a:srgbClr val="FFFFFF"/>
                </a:solidFill>
              </a:defRPr>
            </a:lvl4pPr>
            <a:lvl5pPr>
              <a:defRPr sz="1984">
                <a:solidFill>
                  <a:srgbClr val="FFFFFF"/>
                </a:solidFill>
              </a:defRPr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/>
          </p:cNvSpPr>
          <p:nvPr/>
        </p:nvSpPr>
        <p:spPr bwMode="auto">
          <a:xfrm>
            <a:off x="7731147" y="7299901"/>
            <a:ext cx="2743490" cy="11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9pPr>
          </a:lstStyle>
          <a:p>
            <a:pPr algn="r" eaLnBrk="1">
              <a:defRPr/>
            </a:pPr>
            <a:r>
              <a:rPr lang="en-US" altLang="en-US" sz="772" b="1">
                <a:solidFill>
                  <a:srgbClr val="660066"/>
                </a:solidFill>
              </a:rPr>
              <a:t>www.icegroupuk.com   </a:t>
            </a:r>
            <a:r>
              <a:rPr lang="en-US" altLang="en-US" sz="772">
                <a:solidFill>
                  <a:srgbClr val="7F7F7F"/>
                </a:solidFill>
              </a:rPr>
              <a:t>|    +44(0)151 647 4700</a:t>
            </a:r>
            <a:endParaRPr lang="en-US" altLang="en-US" sz="772">
              <a:solidFill>
                <a:srgbClr val="7F7F7F"/>
              </a:solidFill>
              <a:latin typeface="Arial" charset="0"/>
              <a:sym typeface="Arial" charset="0"/>
            </a:endParaRPr>
          </a:p>
        </p:txBody>
      </p:sp>
      <p:sp>
        <p:nvSpPr>
          <p:cNvPr id="3" name="Rectangle 2"/>
          <p:cNvSpPr>
            <a:spLocks/>
          </p:cNvSpPr>
          <p:nvPr/>
        </p:nvSpPr>
        <p:spPr bwMode="auto">
          <a:xfrm>
            <a:off x="163348" y="7372637"/>
            <a:ext cx="5104598" cy="67839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ctr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9pPr>
          </a:lstStyle>
          <a:p>
            <a:pPr eaLnBrk="1">
              <a:defRPr/>
            </a:pPr>
            <a:r>
              <a:rPr lang="en-US" altLang="en-US" sz="441">
                <a:solidFill>
                  <a:srgbClr val="7F7F7F"/>
                </a:solidFill>
              </a:rPr>
              <a:t>© ICE LTD 2009 All rights reserved.</a:t>
            </a:r>
            <a:endParaRPr lang="en-US" altLang="en-US" sz="441">
              <a:solidFill>
                <a:srgbClr val="7F7F7F"/>
              </a:solidFill>
              <a:latin typeface="Arial" charset="0"/>
              <a:sym typeface="Arial" charset="0"/>
            </a:endParaRPr>
          </a:p>
        </p:txBody>
      </p:sp>
      <p:pic>
        <p:nvPicPr>
          <p:cNvPr id="4" name="Picture 7" descr="uka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6256" y="7255189"/>
            <a:ext cx="254301" cy="18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Investor_in_People grey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4205" y="7244688"/>
            <a:ext cx="248733" cy="16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Table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91220" y="-1161950"/>
            <a:ext cx="12679823" cy="90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0"/>
          <p:cNvGrpSpPr>
            <a:grpSpLocks/>
          </p:cNvGrpSpPr>
          <p:nvPr userDrawn="1"/>
        </p:nvGrpSpPr>
        <p:grpSpPr bwMode="auto">
          <a:xfrm>
            <a:off x="-92811" y="7060948"/>
            <a:ext cx="10858873" cy="577475"/>
            <a:chOff x="-79375" y="6405563"/>
            <a:chExt cx="9286875" cy="523875"/>
          </a:xfrm>
        </p:grpSpPr>
        <p:sp>
          <p:nvSpPr>
            <p:cNvPr id="8" name="Rectangle 7"/>
            <p:cNvSpPr>
              <a:spLocks noChangeArrowheads="1"/>
            </p:cNvSpPr>
            <p:nvPr userDrawn="1"/>
          </p:nvSpPr>
          <p:spPr bwMode="auto">
            <a:xfrm>
              <a:off x="-79375" y="6405563"/>
              <a:ext cx="9286875" cy="523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5B42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>
                <a:defRPr/>
              </a:pPr>
              <a:endParaRPr lang="en-US" sz="2263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" name="Subtitle 2"/>
            <p:cNvSpPr txBox="1">
              <a:spLocks/>
            </p:cNvSpPr>
            <p:nvPr userDrawn="1"/>
          </p:nvSpPr>
          <p:spPr>
            <a:xfrm>
              <a:off x="301625" y="6538913"/>
              <a:ext cx="1778000" cy="26193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r" defTabSz="457200" rtl="0" eaLnBrk="1" latinLnBrk="0" hangingPunct="1">
                <a:lnSpc>
                  <a:spcPct val="80000"/>
                </a:lnSpc>
                <a:spcBef>
                  <a:spcPct val="20000"/>
                </a:spcBef>
                <a:buFont typeface="Arial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defRPr/>
              </a:pPr>
              <a:r>
                <a:rPr lang="en-US" sz="1323" i="1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www.icecreates.com</a:t>
              </a:r>
              <a:endParaRPr lang="en-US" sz="1323" i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10" name="Picture 13" descr="ICE LOGO grey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8490" y="7207941"/>
            <a:ext cx="330407" cy="22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/>
          </p:cNvSpPr>
          <p:nvPr/>
        </p:nvSpPr>
        <p:spPr bwMode="auto">
          <a:xfrm>
            <a:off x="7731147" y="7299901"/>
            <a:ext cx="2743490" cy="11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9pPr>
          </a:lstStyle>
          <a:p>
            <a:pPr algn="r" eaLnBrk="1">
              <a:defRPr/>
            </a:pPr>
            <a:r>
              <a:rPr lang="en-US" altLang="en-US" sz="772" b="1">
                <a:solidFill>
                  <a:srgbClr val="660066"/>
                </a:solidFill>
              </a:rPr>
              <a:t>www.icegroupuk.com   </a:t>
            </a:r>
            <a:r>
              <a:rPr lang="en-US" altLang="en-US" sz="772">
                <a:solidFill>
                  <a:srgbClr val="7F7F7F"/>
                </a:solidFill>
              </a:rPr>
              <a:t>|    +44(0)151 647 4700</a:t>
            </a:r>
            <a:endParaRPr lang="en-US" altLang="en-US" sz="772">
              <a:solidFill>
                <a:srgbClr val="7F7F7F"/>
              </a:solidFill>
              <a:latin typeface="Arial" charset="0"/>
              <a:sym typeface="Arial" charset="0"/>
            </a:endParaRP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163348" y="7372637"/>
            <a:ext cx="5104598" cy="67839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ctr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9pPr>
          </a:lstStyle>
          <a:p>
            <a:pPr eaLnBrk="1">
              <a:defRPr/>
            </a:pPr>
            <a:r>
              <a:rPr lang="en-US" altLang="en-US" sz="441">
                <a:solidFill>
                  <a:srgbClr val="7F7F7F"/>
                </a:solidFill>
              </a:rPr>
              <a:t>© ICE LTD 2009 All rights reserved.</a:t>
            </a:r>
            <a:endParaRPr lang="en-US" altLang="en-US" sz="441">
              <a:solidFill>
                <a:srgbClr val="7F7F7F"/>
              </a:solidFill>
              <a:latin typeface="Arial" charset="0"/>
              <a:sym typeface="Arial" charset="0"/>
            </a:endParaRPr>
          </a:p>
        </p:txBody>
      </p:sp>
      <p:pic>
        <p:nvPicPr>
          <p:cNvPr id="8" name="Picture 3" descr="uka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6256" y="7255189"/>
            <a:ext cx="254301" cy="18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Investor_in_People grey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4205" y="7244688"/>
            <a:ext cx="248733" cy="16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5"/>
          <p:cNvGrpSpPr>
            <a:grpSpLocks/>
          </p:cNvGrpSpPr>
          <p:nvPr userDrawn="1"/>
        </p:nvGrpSpPr>
        <p:grpSpPr bwMode="auto">
          <a:xfrm>
            <a:off x="-92811" y="7060948"/>
            <a:ext cx="10858873" cy="577475"/>
            <a:chOff x="-79375" y="6405563"/>
            <a:chExt cx="9286875" cy="523875"/>
          </a:xfrm>
        </p:grpSpPr>
        <p:sp>
          <p:nvSpPr>
            <p:cNvPr id="13" name="Rectangle 12"/>
            <p:cNvSpPr>
              <a:spLocks noChangeArrowheads="1"/>
            </p:cNvSpPr>
            <p:nvPr userDrawn="1"/>
          </p:nvSpPr>
          <p:spPr bwMode="auto">
            <a:xfrm>
              <a:off x="-79375" y="6405563"/>
              <a:ext cx="9286875" cy="523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5B42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>
                <a:defRPr/>
              </a:pPr>
              <a:endParaRPr lang="en-US" sz="2263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14" name="Picture 7" descr="ICE LOGO grey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4325" y="6538916"/>
              <a:ext cx="282325" cy="205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Subtitle 2"/>
            <p:cNvSpPr txBox="1">
              <a:spLocks/>
            </p:cNvSpPr>
            <p:nvPr userDrawn="1"/>
          </p:nvSpPr>
          <p:spPr>
            <a:xfrm>
              <a:off x="301625" y="6538913"/>
              <a:ext cx="1778000" cy="26193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r" defTabSz="457200" rtl="0" eaLnBrk="1" latinLnBrk="0" hangingPunct="1">
                <a:lnSpc>
                  <a:spcPct val="80000"/>
                </a:lnSpc>
                <a:spcBef>
                  <a:spcPct val="20000"/>
                </a:spcBef>
                <a:buFont typeface="Arial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defRPr/>
              </a:pPr>
              <a:r>
                <a:rPr lang="en-US" sz="1323" i="1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www.icecreates.com</a:t>
              </a:r>
              <a:endParaRPr lang="en-US" sz="1323" i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6" name="Group 9"/>
          <p:cNvGrpSpPr>
            <a:grpSpLocks/>
          </p:cNvGrpSpPr>
          <p:nvPr userDrawn="1"/>
        </p:nvGrpSpPr>
        <p:grpSpPr bwMode="auto">
          <a:xfrm>
            <a:off x="4937539" y="1319444"/>
            <a:ext cx="955953" cy="901212"/>
            <a:chOff x="4222750" y="1368419"/>
            <a:chExt cx="817563" cy="817563"/>
          </a:xfrm>
        </p:grpSpPr>
        <p:sp>
          <p:nvSpPr>
            <p:cNvPr id="17" name="Oval 16"/>
            <p:cNvSpPr>
              <a:spLocks noChangeArrowheads="1"/>
            </p:cNvSpPr>
            <p:nvPr userDrawn="1"/>
          </p:nvSpPr>
          <p:spPr bwMode="auto">
            <a:xfrm>
              <a:off x="4222750" y="1368419"/>
              <a:ext cx="817563" cy="817563"/>
            </a:xfrm>
            <a:prstGeom prst="ellipse">
              <a:avLst/>
            </a:prstGeom>
            <a:solidFill>
              <a:srgbClr val="F5B42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>
                <a:defRPr/>
              </a:pPr>
              <a:endParaRPr lang="en-US" sz="2263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8" name="Subtitle 2"/>
            <p:cNvSpPr txBox="1">
              <a:spLocks/>
            </p:cNvSpPr>
            <p:nvPr userDrawn="1"/>
          </p:nvSpPr>
          <p:spPr>
            <a:xfrm>
              <a:off x="4287838" y="1392232"/>
              <a:ext cx="684212" cy="568325"/>
            </a:xfrm>
            <a:prstGeom prst="rect">
              <a:avLst/>
            </a:prstGeom>
          </p:spPr>
          <p:txBody>
            <a:bodyPr/>
            <a:lstStyle>
              <a:lvl1pPr marL="0" indent="0" algn="r" defTabSz="457200" rtl="0" eaLnBrk="1" latinLnBrk="0" hangingPunct="1">
                <a:lnSpc>
                  <a:spcPct val="80000"/>
                </a:lnSpc>
                <a:spcBef>
                  <a:spcPct val="20000"/>
                </a:spcBef>
                <a:buFont typeface="Arial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5291" i="1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9" name="Group 12"/>
          <p:cNvGrpSpPr>
            <a:grpSpLocks/>
          </p:cNvGrpSpPr>
          <p:nvPr userDrawn="1"/>
        </p:nvGrpSpPr>
        <p:grpSpPr bwMode="auto">
          <a:xfrm>
            <a:off x="4961670" y="3354606"/>
            <a:ext cx="955951" cy="901211"/>
            <a:chOff x="4222750" y="1368419"/>
            <a:chExt cx="817563" cy="817563"/>
          </a:xfrm>
        </p:grpSpPr>
        <p:sp>
          <p:nvSpPr>
            <p:cNvPr id="20" name="Oval 19"/>
            <p:cNvSpPr>
              <a:spLocks noChangeArrowheads="1"/>
            </p:cNvSpPr>
            <p:nvPr userDrawn="1"/>
          </p:nvSpPr>
          <p:spPr bwMode="auto">
            <a:xfrm>
              <a:off x="4222750" y="1368419"/>
              <a:ext cx="817563" cy="817563"/>
            </a:xfrm>
            <a:prstGeom prst="ellipse">
              <a:avLst/>
            </a:prstGeom>
            <a:solidFill>
              <a:srgbClr val="22A6B3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>
                <a:defRPr/>
              </a:pPr>
              <a:endParaRPr lang="en-US" sz="2263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1" name="Subtitle 2"/>
            <p:cNvSpPr txBox="1">
              <a:spLocks/>
            </p:cNvSpPr>
            <p:nvPr userDrawn="1"/>
          </p:nvSpPr>
          <p:spPr>
            <a:xfrm>
              <a:off x="4287837" y="1392231"/>
              <a:ext cx="684214" cy="568326"/>
            </a:xfrm>
            <a:prstGeom prst="rect">
              <a:avLst/>
            </a:prstGeom>
          </p:spPr>
          <p:txBody>
            <a:bodyPr/>
            <a:lstStyle>
              <a:lvl1pPr marL="0" indent="0" algn="r" defTabSz="457200" rtl="0" eaLnBrk="1" latinLnBrk="0" hangingPunct="1">
                <a:lnSpc>
                  <a:spcPct val="80000"/>
                </a:lnSpc>
                <a:spcBef>
                  <a:spcPct val="20000"/>
                </a:spcBef>
                <a:buFont typeface="Arial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5291" i="1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2" name="Group 15"/>
          <p:cNvGrpSpPr>
            <a:grpSpLocks/>
          </p:cNvGrpSpPr>
          <p:nvPr userDrawn="1"/>
        </p:nvGrpSpPr>
        <p:grpSpPr bwMode="auto">
          <a:xfrm>
            <a:off x="5013644" y="5260274"/>
            <a:ext cx="955951" cy="901212"/>
            <a:chOff x="4222750" y="1368419"/>
            <a:chExt cx="817563" cy="817563"/>
          </a:xfrm>
        </p:grpSpPr>
        <p:sp>
          <p:nvSpPr>
            <p:cNvPr id="23" name="Oval 22"/>
            <p:cNvSpPr>
              <a:spLocks noChangeArrowheads="1"/>
            </p:cNvSpPr>
            <p:nvPr userDrawn="1"/>
          </p:nvSpPr>
          <p:spPr bwMode="auto">
            <a:xfrm>
              <a:off x="4222750" y="1368419"/>
              <a:ext cx="817563" cy="817563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>
                <a:defRPr/>
              </a:pPr>
              <a:endParaRPr lang="en-US" sz="2263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4" name="Subtitle 2"/>
            <p:cNvSpPr txBox="1">
              <a:spLocks/>
            </p:cNvSpPr>
            <p:nvPr userDrawn="1"/>
          </p:nvSpPr>
          <p:spPr>
            <a:xfrm>
              <a:off x="4287837" y="1392232"/>
              <a:ext cx="684214" cy="568325"/>
            </a:xfrm>
            <a:prstGeom prst="rect">
              <a:avLst/>
            </a:prstGeom>
          </p:spPr>
          <p:txBody>
            <a:bodyPr/>
            <a:lstStyle>
              <a:lvl1pPr marL="0" indent="0" algn="r" defTabSz="457200" rtl="0" eaLnBrk="1" latinLnBrk="0" hangingPunct="1">
                <a:lnSpc>
                  <a:spcPct val="80000"/>
                </a:lnSpc>
                <a:spcBef>
                  <a:spcPct val="20000"/>
                </a:spcBef>
                <a:buFont typeface="Arial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5291" i="1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8"/>
            <a:ext cx="9622632" cy="81721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591" y="2368272"/>
            <a:ext cx="9622632" cy="7174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6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536447" y="4018178"/>
            <a:ext cx="9622632" cy="7174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6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584709" y="5717434"/>
            <a:ext cx="9622632" cy="7174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6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629556" y="-3435103"/>
            <a:ext cx="20464799" cy="1051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4466" y="1607268"/>
            <a:ext cx="7445567" cy="4221042"/>
          </a:xfrm>
          <a:prstGeom prst="rect">
            <a:avLst/>
          </a:prstGeom>
        </p:spPr>
        <p:txBody>
          <a:bodyPr/>
          <a:lstStyle>
            <a:lvl1pPr algn="ctr">
              <a:defRPr sz="5952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/>
          </p:cNvSpPr>
          <p:nvPr/>
        </p:nvSpPr>
        <p:spPr bwMode="auto">
          <a:xfrm>
            <a:off x="7731147" y="7299901"/>
            <a:ext cx="2743490" cy="11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9pPr>
          </a:lstStyle>
          <a:p>
            <a:pPr algn="r" eaLnBrk="1">
              <a:defRPr/>
            </a:pPr>
            <a:r>
              <a:rPr lang="en-US" altLang="en-US" sz="772" b="1">
                <a:solidFill>
                  <a:srgbClr val="660066"/>
                </a:solidFill>
              </a:rPr>
              <a:t>www.icegroupuk.com   </a:t>
            </a:r>
            <a:r>
              <a:rPr lang="en-US" altLang="en-US" sz="772">
                <a:solidFill>
                  <a:srgbClr val="7F7F7F"/>
                </a:solidFill>
              </a:rPr>
              <a:t>|    +44(0)151 647 4700</a:t>
            </a:r>
            <a:endParaRPr lang="en-US" altLang="en-US" sz="772">
              <a:solidFill>
                <a:srgbClr val="7F7F7F"/>
              </a:solidFill>
              <a:latin typeface="Arial" charset="0"/>
              <a:sym typeface="Arial" charset="0"/>
            </a:endParaRP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>
            <a:off x="163348" y="7372637"/>
            <a:ext cx="5104598" cy="67839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ctr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9pPr>
          </a:lstStyle>
          <a:p>
            <a:pPr eaLnBrk="1">
              <a:defRPr/>
            </a:pPr>
            <a:r>
              <a:rPr lang="en-US" altLang="en-US" sz="441">
                <a:solidFill>
                  <a:srgbClr val="7F7F7F"/>
                </a:solidFill>
              </a:rPr>
              <a:t>© ICE LTD 2009 All rights reserved.</a:t>
            </a:r>
            <a:endParaRPr lang="en-US" altLang="en-US" sz="441">
              <a:solidFill>
                <a:srgbClr val="7F7F7F"/>
              </a:solidFill>
              <a:latin typeface="Arial" charset="0"/>
              <a:sym typeface="Arial" charset="0"/>
            </a:endParaRPr>
          </a:p>
        </p:txBody>
      </p:sp>
      <p:pic>
        <p:nvPicPr>
          <p:cNvPr id="5" name="Picture 3" descr="uka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6256" y="7255189"/>
            <a:ext cx="254301" cy="18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nvestor_in_People grey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4205" y="7244688"/>
            <a:ext cx="248733" cy="16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1813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Maz Board landscap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98851" y="-181992"/>
            <a:ext cx="12096970" cy="734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7"/>
          <p:cNvGrpSpPr>
            <a:grpSpLocks/>
          </p:cNvGrpSpPr>
          <p:nvPr userDrawn="1"/>
        </p:nvGrpSpPr>
        <p:grpSpPr bwMode="auto">
          <a:xfrm>
            <a:off x="-92811" y="7060948"/>
            <a:ext cx="10858873" cy="577475"/>
            <a:chOff x="-79375" y="6405563"/>
            <a:chExt cx="9286875" cy="523875"/>
          </a:xfrm>
        </p:grpSpPr>
        <p:sp>
          <p:nvSpPr>
            <p:cNvPr id="10" name="Rectangle 9"/>
            <p:cNvSpPr>
              <a:spLocks noChangeArrowheads="1"/>
            </p:cNvSpPr>
            <p:nvPr userDrawn="1"/>
          </p:nvSpPr>
          <p:spPr bwMode="auto">
            <a:xfrm>
              <a:off x="-79375" y="6405563"/>
              <a:ext cx="9286875" cy="523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5B42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>
                <a:defRPr/>
              </a:pPr>
              <a:endParaRPr lang="en-US" sz="2263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1" name="Subtitle 2"/>
            <p:cNvSpPr txBox="1">
              <a:spLocks/>
            </p:cNvSpPr>
            <p:nvPr userDrawn="1"/>
          </p:nvSpPr>
          <p:spPr>
            <a:xfrm>
              <a:off x="301625" y="6538913"/>
              <a:ext cx="1778000" cy="26193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r" defTabSz="457200" rtl="0" eaLnBrk="1" latinLnBrk="0" hangingPunct="1">
                <a:lnSpc>
                  <a:spcPct val="80000"/>
                </a:lnSpc>
                <a:spcBef>
                  <a:spcPct val="20000"/>
                </a:spcBef>
                <a:buFont typeface="Arial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defRPr/>
              </a:pPr>
              <a:r>
                <a:rPr lang="en-US" sz="1323" i="1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www.icecreates.com</a:t>
              </a:r>
              <a:endParaRPr lang="en-US" sz="1323" i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12" name="Picture 10" descr="ICE LOGO grey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8490" y="7207941"/>
            <a:ext cx="330407" cy="22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2164351" y="1441940"/>
            <a:ext cx="7532530" cy="48017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/>
          </p:cNvSpPr>
          <p:nvPr/>
        </p:nvSpPr>
        <p:spPr bwMode="auto">
          <a:xfrm>
            <a:off x="7731147" y="7299901"/>
            <a:ext cx="2743490" cy="11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9pPr>
          </a:lstStyle>
          <a:p>
            <a:pPr algn="r" eaLnBrk="1">
              <a:defRPr/>
            </a:pPr>
            <a:r>
              <a:rPr lang="en-US" altLang="en-US" sz="772" b="1">
                <a:solidFill>
                  <a:srgbClr val="660066"/>
                </a:solidFill>
              </a:rPr>
              <a:t>www.icegroupuk.com   </a:t>
            </a:r>
            <a:r>
              <a:rPr lang="en-US" altLang="en-US" sz="772">
                <a:solidFill>
                  <a:srgbClr val="7F7F7F"/>
                </a:solidFill>
              </a:rPr>
              <a:t>|    +44(0)151 647 4700</a:t>
            </a:r>
            <a:endParaRPr lang="en-US" altLang="en-US" sz="772">
              <a:solidFill>
                <a:srgbClr val="7F7F7F"/>
              </a:solidFill>
              <a:latin typeface="Arial" charset="0"/>
              <a:sym typeface="Arial" charset="0"/>
            </a:endParaRP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>
            <a:off x="163348" y="7372637"/>
            <a:ext cx="5104598" cy="67839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ctr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9pPr>
          </a:lstStyle>
          <a:p>
            <a:pPr eaLnBrk="1">
              <a:defRPr/>
            </a:pPr>
            <a:r>
              <a:rPr lang="en-US" altLang="en-US" sz="441">
                <a:solidFill>
                  <a:srgbClr val="7F7F7F"/>
                </a:solidFill>
              </a:rPr>
              <a:t>© ICE LTD 2009 All rights reserved.</a:t>
            </a:r>
            <a:endParaRPr lang="en-US" altLang="en-US" sz="441">
              <a:solidFill>
                <a:srgbClr val="7F7F7F"/>
              </a:solidFill>
              <a:latin typeface="Arial" charset="0"/>
              <a:sym typeface="Arial" charset="0"/>
            </a:endParaRPr>
          </a:p>
        </p:txBody>
      </p:sp>
      <p:pic>
        <p:nvPicPr>
          <p:cNvPr id="5" name="Picture 3" descr="uka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6256" y="7255189"/>
            <a:ext cx="254301" cy="18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nvestor_in_People grey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4205" y="7244688"/>
            <a:ext cx="248733" cy="16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1813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Landscape board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7680" y="-449731"/>
            <a:ext cx="9722867" cy="83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7"/>
          <p:cNvGrpSpPr>
            <a:grpSpLocks/>
          </p:cNvGrpSpPr>
          <p:nvPr userDrawn="1"/>
        </p:nvGrpSpPr>
        <p:grpSpPr bwMode="auto">
          <a:xfrm>
            <a:off x="-92811" y="7060948"/>
            <a:ext cx="10858873" cy="577475"/>
            <a:chOff x="-79375" y="6405563"/>
            <a:chExt cx="9286875" cy="523875"/>
          </a:xfrm>
        </p:grpSpPr>
        <p:sp>
          <p:nvSpPr>
            <p:cNvPr id="10" name="Rectangle 9"/>
            <p:cNvSpPr>
              <a:spLocks noChangeArrowheads="1"/>
            </p:cNvSpPr>
            <p:nvPr userDrawn="1"/>
          </p:nvSpPr>
          <p:spPr bwMode="auto">
            <a:xfrm>
              <a:off x="-79375" y="6405563"/>
              <a:ext cx="9286875" cy="523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5B42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>
                <a:defRPr/>
              </a:pPr>
              <a:endParaRPr lang="en-US" sz="2263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1" name="Subtitle 2"/>
            <p:cNvSpPr txBox="1">
              <a:spLocks/>
            </p:cNvSpPr>
            <p:nvPr userDrawn="1"/>
          </p:nvSpPr>
          <p:spPr>
            <a:xfrm>
              <a:off x="301625" y="6538913"/>
              <a:ext cx="1778000" cy="26193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r" defTabSz="457200" rtl="0" eaLnBrk="1" latinLnBrk="0" hangingPunct="1">
                <a:lnSpc>
                  <a:spcPct val="80000"/>
                </a:lnSpc>
                <a:spcBef>
                  <a:spcPct val="20000"/>
                </a:spcBef>
                <a:buFont typeface="Arial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defRPr/>
              </a:pPr>
              <a:r>
                <a:rPr lang="en-US" sz="1323" i="1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www.icecreates.com</a:t>
              </a:r>
              <a:endParaRPr lang="en-US" sz="1323" i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12" name="Picture 10" descr="ICE LOGO grey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8490" y="7207941"/>
            <a:ext cx="330407" cy="22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2164351" y="1441940"/>
            <a:ext cx="7532530" cy="48017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  <p:pic>
        <p:nvPicPr>
          <p:cNvPr id="12" name="Picture 11" descr="Table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1100" y="-1161949"/>
            <a:ext cx="12678822" cy="9038362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-92811" y="7060948"/>
            <a:ext cx="10858873" cy="577475"/>
            <a:chOff x="-79375" y="6405563"/>
            <a:chExt cx="9286875" cy="523875"/>
          </a:xfrm>
        </p:grpSpPr>
        <p:sp>
          <p:nvSpPr>
            <p:cNvPr id="8" name="Rectangle 7"/>
            <p:cNvSpPr/>
            <p:nvPr userDrawn="1"/>
          </p:nvSpPr>
          <p:spPr>
            <a:xfrm>
              <a:off x="-79375" y="6405563"/>
              <a:ext cx="9286875" cy="5238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5B4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63"/>
            </a:p>
          </p:txBody>
        </p:sp>
        <p:sp>
          <p:nvSpPr>
            <p:cNvPr id="10" name="Subtitle 2"/>
            <p:cNvSpPr txBox="1">
              <a:spLocks/>
            </p:cNvSpPr>
            <p:nvPr userDrawn="1"/>
          </p:nvSpPr>
          <p:spPr>
            <a:xfrm>
              <a:off x="301626" y="6538917"/>
              <a:ext cx="1778000" cy="26124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r" defTabSz="457200" rtl="0" eaLnBrk="1" latinLnBrk="0" hangingPunct="1">
                <a:lnSpc>
                  <a:spcPct val="80000"/>
                </a:lnSpc>
                <a:spcBef>
                  <a:spcPct val="20000"/>
                </a:spcBef>
                <a:buFont typeface="Arial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323" i="1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www.icecreates.com</a:t>
              </a:r>
              <a:endParaRPr lang="en-US" sz="1323" i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13" name="Picture 12" descr="ICE LOGO grey.png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8782" y="7207945"/>
            <a:ext cx="330114" cy="226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95171" y="5781752"/>
            <a:ext cx="2494756" cy="40248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5B42F"/>
                </a:solidFill>
              </a:defRPr>
            </a:lvl1pPr>
          </a:lstStyle>
          <a:p>
            <a:fld id="{DCC5F732-CFA6-2A44-B560-BC6AB2666480}" type="datetimeFigureOut">
              <a:rPr lang="en-US" smtClean="0"/>
              <a:pPr/>
              <a:t>11/20/20</a:t>
            </a:fld>
            <a:endParaRPr lang="en-US"/>
          </a:p>
        </p:txBody>
      </p:sp>
      <p:pic>
        <p:nvPicPr>
          <p:cNvPr id="10" name="Picture 9" descr="ICE LOGO white.pn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3478" y="6369726"/>
            <a:ext cx="922602" cy="602966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534591" y="3613596"/>
            <a:ext cx="9355336" cy="1466437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534591" y="5232275"/>
            <a:ext cx="9355336" cy="5599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lnSpc>
                <a:spcPct val="80000"/>
              </a:lnSpc>
              <a:buNone/>
              <a:defRPr sz="1984">
                <a:solidFill>
                  <a:srgbClr val="F5B42F"/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6" name="Subtitle 2"/>
          <p:cNvSpPr txBox="1">
            <a:spLocks/>
          </p:cNvSpPr>
          <p:nvPr userDrawn="1"/>
        </p:nvSpPr>
        <p:spPr>
          <a:xfrm>
            <a:off x="1" y="6780960"/>
            <a:ext cx="8807753" cy="491728"/>
          </a:xfrm>
          <a:prstGeom prst="rect">
            <a:avLst/>
          </a:prstGeom>
        </p:spPr>
        <p:txBody>
          <a:bodyPr vert="horz" lIns="100796" tIns="50398" rIns="100796" bIns="50398" rtlCol="0">
            <a:normAutofit/>
          </a:bodyPr>
          <a:lstStyle>
            <a:lvl1pPr marL="0" indent="0" algn="r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Georgia"/>
                <a:ea typeface="+mn-ea"/>
                <a:cs typeface="Georgi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Georgia"/>
                <a:ea typeface="+mn-ea"/>
                <a:cs typeface="Georgia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Georgia"/>
                <a:ea typeface="+mn-ea"/>
                <a:cs typeface="Georgia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Georgia"/>
                <a:ea typeface="+mn-ea"/>
                <a:cs typeface="Georgia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Georgia"/>
                <a:ea typeface="+mn-ea"/>
                <a:cs typeface="Georgi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23" i="1">
                <a:solidFill>
                  <a:schemeClr val="bg1"/>
                </a:solidFill>
              </a:rPr>
              <a:t>Specially prepared for you by team</a:t>
            </a:r>
          </a:p>
        </p:txBody>
      </p:sp>
    </p:spTree>
    <p:extLst>
      <p:ext uri="{BB962C8B-B14F-4D97-AF65-F5344CB8AC3E}">
        <p14:creationId xmlns:p14="http://schemas.microsoft.com/office/powerpoint/2010/main" val="42305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id="{C18C3BB9-ED03-E84B-A4BB-E049C3C9C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09393"/>
            <a:ext cx="10688101" cy="50502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2263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12CC0D93-3C48-A445-9F74-A74235AFF78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112360" y="-813754"/>
            <a:ext cx="624723" cy="602157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2263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6C753801-65E5-3948-AAD7-651280728C9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-104465" y="1989135"/>
            <a:ext cx="624723" cy="41579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2263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B0318297-93C6-2B47-B2C6-DE0C7A10DAD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163901" y="759428"/>
            <a:ext cx="2521642" cy="602157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2263"/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BC67C5B3-B4E4-E642-B790-B095F3112F9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-1052925" y="3562317"/>
            <a:ext cx="2521642" cy="415793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2263"/>
          </a:p>
        </p:txBody>
      </p:sp>
      <p:pic>
        <p:nvPicPr>
          <p:cNvPr id="8" name="Picture 17" descr="Uncoated logo">
            <a:extLst>
              <a:ext uri="{FF2B5EF4-FFF2-40B4-BE49-F238E27FC236}">
                <a16:creationId xmlns:a16="http://schemas.microsoft.com/office/drawing/2014/main" id="{45327563-A34E-2C43-8391-3B9B52772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0875" y="461981"/>
            <a:ext cx="1709577" cy="794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4945" y="2637138"/>
            <a:ext cx="5418298" cy="2332649"/>
          </a:xfrm>
        </p:spPr>
        <p:txBody>
          <a:bodyPr anchor="t"/>
          <a:lstStyle>
            <a:lvl1pPr>
              <a:defRPr sz="4409" b="0">
                <a:solidFill>
                  <a:schemeClr val="bg1"/>
                </a:solidFill>
                <a:latin typeface="Georgia" pitchFamily="18" charset="0"/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GB" altLang="en-US" noProof="0"/>
          </a:p>
        </p:txBody>
      </p:sp>
    </p:spTree>
    <p:extLst>
      <p:ext uri="{BB962C8B-B14F-4D97-AF65-F5344CB8AC3E}">
        <p14:creationId xmlns:p14="http://schemas.microsoft.com/office/powerpoint/2010/main" val="1969966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258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/>
          </p:cNvSpPr>
          <p:nvPr/>
        </p:nvSpPr>
        <p:spPr bwMode="auto">
          <a:xfrm>
            <a:off x="7731147" y="7299901"/>
            <a:ext cx="2743490" cy="11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9pPr>
          </a:lstStyle>
          <a:p>
            <a:pPr algn="r" eaLnBrk="1">
              <a:defRPr/>
            </a:pPr>
            <a:r>
              <a:rPr lang="en-US" altLang="en-US" sz="772" b="1" err="1">
                <a:solidFill>
                  <a:srgbClr val="660066"/>
                </a:solidFill>
              </a:rPr>
              <a:t>www.icegroupuk.com</a:t>
            </a:r>
            <a:r>
              <a:rPr lang="en-US" altLang="en-US" sz="772" b="1">
                <a:solidFill>
                  <a:srgbClr val="660066"/>
                </a:solidFill>
              </a:rPr>
              <a:t>   </a:t>
            </a:r>
            <a:r>
              <a:rPr lang="en-US" altLang="en-US" sz="772">
                <a:solidFill>
                  <a:srgbClr val="7F7F7F"/>
                </a:solidFill>
              </a:rPr>
              <a:t>|    +44(0)151 647 4700</a:t>
            </a:r>
            <a:endParaRPr lang="en-US" altLang="en-US" sz="772">
              <a:solidFill>
                <a:srgbClr val="7F7F7F"/>
              </a:solidFill>
              <a:latin typeface="Arial" charset="0"/>
              <a:sym typeface="Arial" charset="0"/>
            </a:endParaRP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>
            <a:off x="163348" y="7372637"/>
            <a:ext cx="5104598" cy="67839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ctr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9pPr>
          </a:lstStyle>
          <a:p>
            <a:pPr eaLnBrk="1">
              <a:defRPr/>
            </a:pPr>
            <a:r>
              <a:rPr lang="en-US" altLang="en-US" sz="441">
                <a:solidFill>
                  <a:srgbClr val="7F7F7F"/>
                </a:solidFill>
              </a:rPr>
              <a:t>© ICE LTD 2009 All rights reserved.</a:t>
            </a:r>
            <a:endParaRPr lang="en-US" altLang="en-US" sz="441">
              <a:solidFill>
                <a:srgbClr val="7F7F7F"/>
              </a:solidFill>
              <a:latin typeface="Arial" charset="0"/>
              <a:sym typeface="Arial" charset="0"/>
            </a:endParaRPr>
          </a:p>
        </p:txBody>
      </p:sp>
      <p:pic>
        <p:nvPicPr>
          <p:cNvPr id="5" name="Picture 3" descr="uka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6256" y="7255189"/>
            <a:ext cx="254301" cy="18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nvestor_in_People grey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4205" y="7244688"/>
            <a:ext cx="248733" cy="16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1813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6"/>
          <p:cNvGrpSpPr>
            <a:grpSpLocks/>
          </p:cNvGrpSpPr>
          <p:nvPr userDrawn="1"/>
        </p:nvGrpSpPr>
        <p:grpSpPr bwMode="auto">
          <a:xfrm>
            <a:off x="-92811" y="7060948"/>
            <a:ext cx="10858873" cy="577475"/>
            <a:chOff x="-79375" y="6405563"/>
            <a:chExt cx="9286875" cy="523875"/>
          </a:xfrm>
        </p:grpSpPr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-79375" y="6405563"/>
              <a:ext cx="9286875" cy="523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5B42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>
                <a:defRPr/>
              </a:pPr>
              <a:endParaRPr lang="en-US" sz="2263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0" name="Subtitle 2"/>
            <p:cNvSpPr txBox="1">
              <a:spLocks/>
            </p:cNvSpPr>
            <p:nvPr userDrawn="1"/>
          </p:nvSpPr>
          <p:spPr>
            <a:xfrm>
              <a:off x="301625" y="6538913"/>
              <a:ext cx="1778000" cy="26193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r" defTabSz="457200" rtl="0" eaLnBrk="1" latinLnBrk="0" hangingPunct="1">
                <a:lnSpc>
                  <a:spcPct val="80000"/>
                </a:lnSpc>
                <a:spcBef>
                  <a:spcPct val="20000"/>
                </a:spcBef>
                <a:buFont typeface="Arial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defRPr/>
              </a:pPr>
              <a:r>
                <a:rPr lang="en-US" sz="1323" i="1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www.icecreates.com</a:t>
              </a:r>
              <a:endParaRPr lang="en-US" sz="1323" i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11" name="Picture 9" descr="ICE LOGO grey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8490" y="7207941"/>
            <a:ext cx="330407" cy="22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80" y="4857792"/>
            <a:ext cx="908804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580" y="3204114"/>
            <a:ext cx="908804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503972" indent="0">
              <a:buNone/>
              <a:defRPr sz="1984"/>
            </a:lvl2pPr>
            <a:lvl3pPr marL="1007943" indent="0">
              <a:buNone/>
              <a:defRPr sz="1764"/>
            </a:lvl3pPr>
            <a:lvl4pPr marL="1511915" indent="0">
              <a:buNone/>
              <a:defRPr sz="1543"/>
            </a:lvl4pPr>
            <a:lvl5pPr marL="2015886" indent="0">
              <a:buNone/>
              <a:defRPr sz="1543"/>
            </a:lvl5pPr>
            <a:lvl6pPr marL="2519858" indent="0">
              <a:buNone/>
              <a:defRPr sz="1543"/>
            </a:lvl6pPr>
            <a:lvl7pPr marL="3023829" indent="0">
              <a:buNone/>
              <a:defRPr sz="1543"/>
            </a:lvl7pPr>
            <a:lvl8pPr marL="3527801" indent="0">
              <a:buNone/>
              <a:defRPr sz="1543"/>
            </a:lvl8pPr>
            <a:lvl9pPr marL="4031772" indent="0">
              <a:buNone/>
              <a:defRPr sz="154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5399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5663" y="2469144"/>
            <a:ext cx="4308281" cy="4717797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2142" y="2469144"/>
            <a:ext cx="4310137" cy="4717797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3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591" y="1692178"/>
            <a:ext cx="4724074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591" y="2397397"/>
            <a:ext cx="4724074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1293" y="1692178"/>
            <a:ext cx="4725930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1293" y="2397397"/>
            <a:ext cx="4725930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6580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1270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93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0987"/>
            <a:ext cx="3517533" cy="1280945"/>
          </a:xfrm>
        </p:spPr>
        <p:txBody>
          <a:bodyPr/>
          <a:lstStyle>
            <a:lvl1pPr algn="l">
              <a:defRPr sz="2205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202" y="300988"/>
            <a:ext cx="5977020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591" y="1581933"/>
            <a:ext cx="3517533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92608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670" y="5291772"/>
            <a:ext cx="6415088" cy="624724"/>
          </a:xfrm>
        </p:spPr>
        <p:txBody>
          <a:bodyPr/>
          <a:lstStyle>
            <a:lvl1pPr algn="l">
              <a:defRPr sz="2205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670" y="675471"/>
            <a:ext cx="6415088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670" y="5916496"/>
            <a:ext cx="6415088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72188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7934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4517" y="1478687"/>
            <a:ext cx="2197762" cy="570825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5664" y="1478687"/>
            <a:ext cx="6420657" cy="570825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452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/>
          </p:cNvSpPr>
          <p:nvPr/>
        </p:nvSpPr>
        <p:spPr bwMode="auto">
          <a:xfrm>
            <a:off x="7731147" y="7299901"/>
            <a:ext cx="2743490" cy="11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9pPr>
          </a:lstStyle>
          <a:p>
            <a:pPr algn="r" eaLnBrk="1">
              <a:defRPr/>
            </a:pPr>
            <a:r>
              <a:rPr lang="en-US" altLang="en-US" sz="772" b="1">
                <a:solidFill>
                  <a:srgbClr val="660066"/>
                </a:solidFill>
              </a:rPr>
              <a:t>www.icegroupuk.com   </a:t>
            </a:r>
            <a:r>
              <a:rPr lang="en-US" altLang="en-US" sz="772">
                <a:solidFill>
                  <a:srgbClr val="7F7F7F"/>
                </a:solidFill>
              </a:rPr>
              <a:t>|    +44(0)151 647 4700</a:t>
            </a:r>
            <a:endParaRPr lang="en-US" altLang="en-US" sz="772">
              <a:solidFill>
                <a:srgbClr val="7F7F7F"/>
              </a:solidFill>
              <a:latin typeface="Arial" charset="0"/>
              <a:sym typeface="Arial" charset="0"/>
            </a:endParaRP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>
            <a:off x="163348" y="7372637"/>
            <a:ext cx="5104598" cy="67839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ctr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9pPr>
          </a:lstStyle>
          <a:p>
            <a:pPr eaLnBrk="1">
              <a:defRPr/>
            </a:pPr>
            <a:r>
              <a:rPr lang="en-US" altLang="en-US" sz="441">
                <a:solidFill>
                  <a:srgbClr val="7F7F7F"/>
                </a:solidFill>
              </a:rPr>
              <a:t>© ICE LTD 2009 All rights reserved.</a:t>
            </a:r>
            <a:endParaRPr lang="en-US" altLang="en-US" sz="441">
              <a:solidFill>
                <a:srgbClr val="7F7F7F"/>
              </a:solidFill>
              <a:latin typeface="Arial" charset="0"/>
              <a:sym typeface="Arial" charset="0"/>
            </a:endParaRPr>
          </a:p>
        </p:txBody>
      </p:sp>
      <p:pic>
        <p:nvPicPr>
          <p:cNvPr id="5" name="Picture 3" descr="uka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6256" y="7255189"/>
            <a:ext cx="254301" cy="18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nvestor_in_People grey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4205" y="7244688"/>
            <a:ext cx="248733" cy="16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1813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6"/>
          <p:cNvGrpSpPr>
            <a:grpSpLocks/>
          </p:cNvGrpSpPr>
          <p:nvPr userDrawn="1"/>
        </p:nvGrpSpPr>
        <p:grpSpPr bwMode="auto">
          <a:xfrm>
            <a:off x="-92811" y="7060948"/>
            <a:ext cx="10858873" cy="577475"/>
            <a:chOff x="-79375" y="6405563"/>
            <a:chExt cx="9286875" cy="523875"/>
          </a:xfrm>
        </p:grpSpPr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-79375" y="6405563"/>
              <a:ext cx="9286875" cy="523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5B42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>
                <a:defRPr/>
              </a:pPr>
              <a:endParaRPr lang="en-US" sz="2263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0" name="Subtitle 2"/>
            <p:cNvSpPr txBox="1">
              <a:spLocks/>
            </p:cNvSpPr>
            <p:nvPr userDrawn="1"/>
          </p:nvSpPr>
          <p:spPr>
            <a:xfrm>
              <a:off x="301625" y="6538913"/>
              <a:ext cx="1778000" cy="26193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r" defTabSz="457200" rtl="0" eaLnBrk="1" latinLnBrk="0" hangingPunct="1">
                <a:lnSpc>
                  <a:spcPct val="80000"/>
                </a:lnSpc>
                <a:spcBef>
                  <a:spcPct val="20000"/>
                </a:spcBef>
                <a:buFont typeface="Arial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defRPr/>
              </a:pPr>
              <a:r>
                <a:rPr lang="en-US" sz="1323" i="1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www.icecreates.com</a:t>
              </a:r>
              <a:endParaRPr lang="en-US" sz="1323" i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11" name="Picture 9" descr="ICE LOGO grey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8490" y="7207941"/>
            <a:ext cx="330407" cy="22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/>
          </p:cNvSpPr>
          <p:nvPr/>
        </p:nvSpPr>
        <p:spPr bwMode="auto">
          <a:xfrm>
            <a:off x="7731147" y="7299901"/>
            <a:ext cx="2743490" cy="11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9pPr>
          </a:lstStyle>
          <a:p>
            <a:pPr algn="r" eaLnBrk="1">
              <a:defRPr/>
            </a:pPr>
            <a:r>
              <a:rPr lang="en-US" altLang="en-US" sz="772" b="1">
                <a:solidFill>
                  <a:srgbClr val="660066"/>
                </a:solidFill>
              </a:rPr>
              <a:t>www.icegroupuk.com   </a:t>
            </a:r>
            <a:r>
              <a:rPr lang="en-US" altLang="en-US" sz="772">
                <a:solidFill>
                  <a:srgbClr val="7F7F7F"/>
                </a:solidFill>
              </a:rPr>
              <a:t>|    +44(0)151 647 4700</a:t>
            </a:r>
            <a:endParaRPr lang="en-US" altLang="en-US" sz="772">
              <a:solidFill>
                <a:srgbClr val="7F7F7F"/>
              </a:solidFill>
              <a:latin typeface="Arial" charset="0"/>
              <a:sym typeface="Arial" charset="0"/>
            </a:endParaRP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>
            <a:off x="163348" y="7372637"/>
            <a:ext cx="5104598" cy="67839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ctr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9pPr>
          </a:lstStyle>
          <a:p>
            <a:pPr eaLnBrk="1">
              <a:defRPr/>
            </a:pPr>
            <a:r>
              <a:rPr lang="en-US" altLang="en-US" sz="441">
                <a:solidFill>
                  <a:srgbClr val="7F7F7F"/>
                </a:solidFill>
              </a:rPr>
              <a:t>© ICE LTD 2009 All rights reserved.</a:t>
            </a:r>
            <a:endParaRPr lang="en-US" altLang="en-US" sz="441">
              <a:solidFill>
                <a:srgbClr val="7F7F7F"/>
              </a:solidFill>
              <a:latin typeface="Arial" charset="0"/>
              <a:sym typeface="Arial" charset="0"/>
            </a:endParaRPr>
          </a:p>
        </p:txBody>
      </p:sp>
      <p:pic>
        <p:nvPicPr>
          <p:cNvPr id="5" name="Picture 3" descr="uka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6256" y="7255189"/>
            <a:ext cx="254301" cy="18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nvestor_in_People grey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4205" y="7244688"/>
            <a:ext cx="248733" cy="16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1813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6"/>
          <p:cNvGrpSpPr>
            <a:grpSpLocks/>
          </p:cNvGrpSpPr>
          <p:nvPr userDrawn="1"/>
        </p:nvGrpSpPr>
        <p:grpSpPr bwMode="auto">
          <a:xfrm>
            <a:off x="-92811" y="7060948"/>
            <a:ext cx="10858873" cy="577475"/>
            <a:chOff x="-79375" y="6405563"/>
            <a:chExt cx="9286875" cy="523875"/>
          </a:xfrm>
        </p:grpSpPr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-79375" y="6405563"/>
              <a:ext cx="9286875" cy="523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5B42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>
                <a:defRPr/>
              </a:pPr>
              <a:endParaRPr lang="en-US" sz="2263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0" name="Subtitle 2"/>
            <p:cNvSpPr txBox="1">
              <a:spLocks/>
            </p:cNvSpPr>
            <p:nvPr userDrawn="1"/>
          </p:nvSpPr>
          <p:spPr>
            <a:xfrm>
              <a:off x="301625" y="6538913"/>
              <a:ext cx="1778000" cy="26193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r" defTabSz="457200" rtl="0" eaLnBrk="1" latinLnBrk="0" hangingPunct="1">
                <a:lnSpc>
                  <a:spcPct val="80000"/>
                </a:lnSpc>
                <a:spcBef>
                  <a:spcPct val="20000"/>
                </a:spcBef>
                <a:buFont typeface="Arial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defRPr/>
              </a:pPr>
              <a:r>
                <a:rPr lang="en-US" sz="1323" i="1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www.icecreates.com</a:t>
              </a:r>
              <a:endParaRPr lang="en-US" sz="1323" i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11" name="Picture 9" descr="ICE LOGO grey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8490" y="7207941"/>
            <a:ext cx="330407" cy="22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5B42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/>
          </p:cNvSpPr>
          <p:nvPr/>
        </p:nvSpPr>
        <p:spPr bwMode="auto">
          <a:xfrm>
            <a:off x="7731147" y="7299901"/>
            <a:ext cx="2743490" cy="11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9pPr>
          </a:lstStyle>
          <a:p>
            <a:pPr algn="r" eaLnBrk="1">
              <a:defRPr/>
            </a:pPr>
            <a:r>
              <a:rPr lang="en-US" altLang="en-US" sz="772" b="1">
                <a:solidFill>
                  <a:srgbClr val="660066"/>
                </a:solidFill>
              </a:rPr>
              <a:t>www.icegroupuk.com   </a:t>
            </a:r>
            <a:r>
              <a:rPr lang="en-US" altLang="en-US" sz="772">
                <a:solidFill>
                  <a:srgbClr val="7F7F7F"/>
                </a:solidFill>
              </a:rPr>
              <a:t>|    +44(0)151 647 4700</a:t>
            </a:r>
            <a:endParaRPr lang="en-US" altLang="en-US" sz="772">
              <a:solidFill>
                <a:srgbClr val="7F7F7F"/>
              </a:solidFill>
              <a:latin typeface="Arial" charset="0"/>
              <a:sym typeface="Arial" charset="0"/>
            </a:endParaRPr>
          </a:p>
        </p:txBody>
      </p:sp>
      <p:sp>
        <p:nvSpPr>
          <p:cNvPr id="3" name="Rectangle 2"/>
          <p:cNvSpPr>
            <a:spLocks/>
          </p:cNvSpPr>
          <p:nvPr/>
        </p:nvSpPr>
        <p:spPr bwMode="auto">
          <a:xfrm>
            <a:off x="163348" y="7372637"/>
            <a:ext cx="5104598" cy="67839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ctr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9pPr>
          </a:lstStyle>
          <a:p>
            <a:pPr eaLnBrk="1">
              <a:defRPr/>
            </a:pPr>
            <a:r>
              <a:rPr lang="en-US" altLang="en-US" sz="441">
                <a:solidFill>
                  <a:srgbClr val="7F7F7F"/>
                </a:solidFill>
              </a:rPr>
              <a:t>© ICE LTD 2009 All rights reserved.</a:t>
            </a:r>
            <a:endParaRPr lang="en-US" altLang="en-US" sz="441">
              <a:solidFill>
                <a:srgbClr val="7F7F7F"/>
              </a:solidFill>
              <a:latin typeface="Arial" charset="0"/>
              <a:sym typeface="Arial" charset="0"/>
            </a:endParaRPr>
          </a:p>
        </p:txBody>
      </p:sp>
      <p:pic>
        <p:nvPicPr>
          <p:cNvPr id="4" name="Picture 7" descr="uka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6256" y="7255189"/>
            <a:ext cx="254301" cy="18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Investor_in_People grey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4205" y="7244688"/>
            <a:ext cx="248733" cy="16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1813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0"/>
          <p:cNvGrpSpPr>
            <a:grpSpLocks/>
          </p:cNvGrpSpPr>
          <p:nvPr userDrawn="1"/>
        </p:nvGrpSpPr>
        <p:grpSpPr bwMode="auto">
          <a:xfrm>
            <a:off x="-92811" y="7060948"/>
            <a:ext cx="10858873" cy="577475"/>
            <a:chOff x="-79375" y="6405563"/>
            <a:chExt cx="9286875" cy="523875"/>
          </a:xfrm>
        </p:grpSpPr>
        <p:sp>
          <p:nvSpPr>
            <p:cNvPr id="8" name="Rectangle 7"/>
            <p:cNvSpPr>
              <a:spLocks noChangeArrowheads="1"/>
            </p:cNvSpPr>
            <p:nvPr userDrawn="1"/>
          </p:nvSpPr>
          <p:spPr bwMode="auto">
            <a:xfrm>
              <a:off x="-79375" y="6405563"/>
              <a:ext cx="9286875" cy="523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5B42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>
                <a:defRPr/>
              </a:pPr>
              <a:endParaRPr lang="en-US" sz="2263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" name="Subtitle 2"/>
            <p:cNvSpPr txBox="1">
              <a:spLocks/>
            </p:cNvSpPr>
            <p:nvPr userDrawn="1"/>
          </p:nvSpPr>
          <p:spPr>
            <a:xfrm>
              <a:off x="301625" y="6538913"/>
              <a:ext cx="1778000" cy="26193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r" defTabSz="457200" rtl="0" eaLnBrk="1" latinLnBrk="0" hangingPunct="1">
                <a:lnSpc>
                  <a:spcPct val="80000"/>
                </a:lnSpc>
                <a:spcBef>
                  <a:spcPct val="20000"/>
                </a:spcBef>
                <a:buFont typeface="Arial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defRPr/>
              </a:pPr>
              <a:r>
                <a:rPr lang="en-US" sz="1323" i="1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www.icecreates.com</a:t>
              </a:r>
              <a:endParaRPr lang="en-US" sz="1323" i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10" name="Picture 13" descr="ICE LOGO grey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8490" y="7207941"/>
            <a:ext cx="330407" cy="22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/>
          </p:cNvSpPr>
          <p:nvPr/>
        </p:nvSpPr>
        <p:spPr bwMode="auto">
          <a:xfrm>
            <a:off x="7731147" y="7299901"/>
            <a:ext cx="2743490" cy="11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9pPr>
          </a:lstStyle>
          <a:p>
            <a:pPr algn="r" eaLnBrk="1">
              <a:defRPr/>
            </a:pPr>
            <a:r>
              <a:rPr lang="en-US" altLang="en-US" sz="772" b="1">
                <a:solidFill>
                  <a:srgbClr val="660066"/>
                </a:solidFill>
              </a:rPr>
              <a:t>www.icegroupuk.com   </a:t>
            </a:r>
            <a:r>
              <a:rPr lang="en-US" altLang="en-US" sz="772">
                <a:solidFill>
                  <a:srgbClr val="7F7F7F"/>
                </a:solidFill>
              </a:rPr>
              <a:t>|    +44(0)151 647 4700</a:t>
            </a:r>
            <a:endParaRPr lang="en-US" altLang="en-US" sz="772">
              <a:solidFill>
                <a:srgbClr val="7F7F7F"/>
              </a:solidFill>
              <a:latin typeface="Arial" charset="0"/>
              <a:sym typeface="Arial" charset="0"/>
            </a:endParaRPr>
          </a:p>
        </p:txBody>
      </p:sp>
      <p:sp>
        <p:nvSpPr>
          <p:cNvPr id="3" name="Rectangle 2"/>
          <p:cNvSpPr>
            <a:spLocks/>
          </p:cNvSpPr>
          <p:nvPr/>
        </p:nvSpPr>
        <p:spPr bwMode="auto">
          <a:xfrm>
            <a:off x="163348" y="7372637"/>
            <a:ext cx="5104598" cy="67839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ctr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9pPr>
          </a:lstStyle>
          <a:p>
            <a:pPr eaLnBrk="1">
              <a:defRPr/>
            </a:pPr>
            <a:r>
              <a:rPr lang="en-US" altLang="en-US" sz="441">
                <a:solidFill>
                  <a:srgbClr val="7F7F7F"/>
                </a:solidFill>
              </a:rPr>
              <a:t>© ICE LTD 2009 All rights reserved.</a:t>
            </a:r>
            <a:endParaRPr lang="en-US" altLang="en-US" sz="441">
              <a:solidFill>
                <a:srgbClr val="7F7F7F"/>
              </a:solidFill>
              <a:latin typeface="Arial" charset="0"/>
              <a:sym typeface="Arial" charset="0"/>
            </a:endParaRPr>
          </a:p>
        </p:txBody>
      </p:sp>
      <p:pic>
        <p:nvPicPr>
          <p:cNvPr id="4" name="Picture 7" descr="uka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6256" y="7255189"/>
            <a:ext cx="254301" cy="18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Investor_in_People grey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4205" y="7244688"/>
            <a:ext cx="248733" cy="16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1813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0"/>
          <p:cNvGrpSpPr>
            <a:grpSpLocks/>
          </p:cNvGrpSpPr>
          <p:nvPr userDrawn="1"/>
        </p:nvGrpSpPr>
        <p:grpSpPr bwMode="auto">
          <a:xfrm>
            <a:off x="-92811" y="7060948"/>
            <a:ext cx="10858873" cy="577475"/>
            <a:chOff x="-79375" y="6405563"/>
            <a:chExt cx="9286875" cy="523875"/>
          </a:xfrm>
        </p:grpSpPr>
        <p:sp>
          <p:nvSpPr>
            <p:cNvPr id="8" name="Rectangle 7"/>
            <p:cNvSpPr>
              <a:spLocks noChangeArrowheads="1"/>
            </p:cNvSpPr>
            <p:nvPr userDrawn="1"/>
          </p:nvSpPr>
          <p:spPr bwMode="auto">
            <a:xfrm>
              <a:off x="-79375" y="6405563"/>
              <a:ext cx="9286875" cy="523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5B42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>
                <a:defRPr/>
              </a:pPr>
              <a:endParaRPr lang="en-US" sz="2263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" name="Subtitle 2"/>
            <p:cNvSpPr txBox="1">
              <a:spLocks/>
            </p:cNvSpPr>
            <p:nvPr userDrawn="1"/>
          </p:nvSpPr>
          <p:spPr>
            <a:xfrm>
              <a:off x="301625" y="6538913"/>
              <a:ext cx="1778000" cy="26193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r" defTabSz="457200" rtl="0" eaLnBrk="1" latinLnBrk="0" hangingPunct="1">
                <a:lnSpc>
                  <a:spcPct val="80000"/>
                </a:lnSpc>
                <a:spcBef>
                  <a:spcPct val="20000"/>
                </a:spcBef>
                <a:buFont typeface="Arial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defRPr/>
              </a:pPr>
              <a:r>
                <a:rPr lang="en-US" sz="1323" i="1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www.icecreates.com</a:t>
              </a:r>
              <a:endParaRPr lang="en-US" sz="1323" i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10" name="Picture 13" descr="ICE LOGO grey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8490" y="7207941"/>
            <a:ext cx="330407" cy="22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29B6-150B-884C-ACAA-1D8E07A33E22}" type="datetimeFigureOut">
              <a:rPr lang="en-US" smtClean="0"/>
              <a:pPr/>
              <a:t>11/20/20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8065A-25F5-7145-8AEE-27F59FF1FA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7731147" y="7299901"/>
            <a:ext cx="2743490" cy="11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9pPr>
          </a:lstStyle>
          <a:p>
            <a:pPr algn="r" eaLnBrk="1">
              <a:defRPr/>
            </a:pPr>
            <a:r>
              <a:rPr lang="en-US" altLang="en-US" sz="772" b="1">
                <a:solidFill>
                  <a:srgbClr val="660066"/>
                </a:solidFill>
              </a:rPr>
              <a:t>www.icegroupuk.com   </a:t>
            </a:r>
            <a:r>
              <a:rPr lang="en-US" altLang="en-US" sz="772">
                <a:solidFill>
                  <a:srgbClr val="7F7F7F"/>
                </a:solidFill>
              </a:rPr>
              <a:t>|    +44(0)151 647 4700</a:t>
            </a:r>
            <a:endParaRPr lang="en-US" altLang="en-US" sz="772">
              <a:solidFill>
                <a:srgbClr val="7F7F7F"/>
              </a:solidFill>
              <a:latin typeface="Arial" charset="0"/>
              <a:sym typeface="Arial" charset="0"/>
            </a:endParaRPr>
          </a:p>
        </p:txBody>
      </p:sp>
      <p:sp>
        <p:nvSpPr>
          <p:cNvPr id="5" name="Rectangle 2"/>
          <p:cNvSpPr>
            <a:spLocks/>
          </p:cNvSpPr>
          <p:nvPr/>
        </p:nvSpPr>
        <p:spPr bwMode="auto">
          <a:xfrm>
            <a:off x="163348" y="7372637"/>
            <a:ext cx="5104598" cy="67839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ctr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9pPr>
          </a:lstStyle>
          <a:p>
            <a:pPr eaLnBrk="1">
              <a:defRPr/>
            </a:pPr>
            <a:r>
              <a:rPr lang="en-US" altLang="en-US" sz="441">
                <a:solidFill>
                  <a:srgbClr val="7F7F7F"/>
                </a:solidFill>
              </a:rPr>
              <a:t>© ICE LTD 2009 All rights reserved.</a:t>
            </a:r>
            <a:endParaRPr lang="en-US" altLang="en-US" sz="441">
              <a:solidFill>
                <a:srgbClr val="7F7F7F"/>
              </a:solidFill>
              <a:latin typeface="Arial" charset="0"/>
              <a:sym typeface="Arial" charset="0"/>
            </a:endParaRPr>
          </a:p>
        </p:txBody>
      </p:sp>
      <p:pic>
        <p:nvPicPr>
          <p:cNvPr id="6" name="Picture 3" descr="uka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6256" y="7255189"/>
            <a:ext cx="254301" cy="18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Investor_in_People grey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4205" y="7244688"/>
            <a:ext cx="248733" cy="16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1813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6"/>
          <p:cNvGrpSpPr>
            <a:grpSpLocks/>
          </p:cNvGrpSpPr>
          <p:nvPr userDrawn="1"/>
        </p:nvGrpSpPr>
        <p:grpSpPr bwMode="auto">
          <a:xfrm>
            <a:off x="-92811" y="7060948"/>
            <a:ext cx="10858873" cy="577475"/>
            <a:chOff x="-79375" y="6405563"/>
            <a:chExt cx="9286875" cy="523875"/>
          </a:xfrm>
        </p:grpSpPr>
        <p:sp>
          <p:nvSpPr>
            <p:cNvPr id="10" name="Rectangle 9"/>
            <p:cNvSpPr>
              <a:spLocks noChangeArrowheads="1"/>
            </p:cNvSpPr>
            <p:nvPr userDrawn="1"/>
          </p:nvSpPr>
          <p:spPr bwMode="auto">
            <a:xfrm>
              <a:off x="-79375" y="6405563"/>
              <a:ext cx="9286875" cy="523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5B42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>
                <a:defRPr/>
              </a:pPr>
              <a:endParaRPr lang="en-US" sz="2263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1" name="Subtitle 2"/>
            <p:cNvSpPr txBox="1">
              <a:spLocks/>
            </p:cNvSpPr>
            <p:nvPr userDrawn="1"/>
          </p:nvSpPr>
          <p:spPr>
            <a:xfrm>
              <a:off x="301625" y="6538913"/>
              <a:ext cx="1778000" cy="26193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r" defTabSz="457200" rtl="0" eaLnBrk="1" latinLnBrk="0" hangingPunct="1">
                <a:lnSpc>
                  <a:spcPct val="80000"/>
                </a:lnSpc>
                <a:spcBef>
                  <a:spcPct val="20000"/>
                </a:spcBef>
                <a:buFont typeface="Arial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defRPr/>
              </a:pPr>
              <a:r>
                <a:rPr lang="en-US" sz="1323" i="1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www.icecreates.com</a:t>
              </a:r>
              <a:endParaRPr lang="en-US" sz="1323" i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12" name="Picture 9" descr="Mobil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7551" y="442732"/>
            <a:ext cx="5822954" cy="823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5B42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591" y="1763925"/>
            <a:ext cx="5253702" cy="498903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/>
          </p:cNvSpPr>
          <p:nvPr/>
        </p:nvSpPr>
        <p:spPr bwMode="auto">
          <a:xfrm>
            <a:off x="7731147" y="7299901"/>
            <a:ext cx="2743490" cy="11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9pPr>
          </a:lstStyle>
          <a:p>
            <a:pPr algn="r" eaLnBrk="1">
              <a:defRPr/>
            </a:pPr>
            <a:r>
              <a:rPr lang="en-US" altLang="en-US" sz="772" b="1">
                <a:solidFill>
                  <a:srgbClr val="660066"/>
                </a:solidFill>
              </a:rPr>
              <a:t>www.icegroupuk.com   </a:t>
            </a:r>
            <a:r>
              <a:rPr lang="en-US" altLang="en-US" sz="772">
                <a:solidFill>
                  <a:srgbClr val="7F7F7F"/>
                </a:solidFill>
              </a:rPr>
              <a:t>|    +44(0)151 647 4700</a:t>
            </a:r>
            <a:endParaRPr lang="en-US" altLang="en-US" sz="772">
              <a:solidFill>
                <a:srgbClr val="7F7F7F"/>
              </a:solidFill>
              <a:latin typeface="Arial" charset="0"/>
              <a:sym typeface="Arial" charset="0"/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auto">
          <a:xfrm>
            <a:off x="163348" y="7372637"/>
            <a:ext cx="5104598" cy="67839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ctr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charset="0"/>
                <a:ea typeface="ＭＳ Ｐゴシック" charset="-128"/>
                <a:sym typeface="Century Gothic" charset="0"/>
              </a:defRPr>
            </a:lvl9pPr>
          </a:lstStyle>
          <a:p>
            <a:pPr eaLnBrk="1">
              <a:defRPr/>
            </a:pPr>
            <a:r>
              <a:rPr lang="en-US" altLang="en-US" sz="441">
                <a:solidFill>
                  <a:srgbClr val="7F7F7F"/>
                </a:solidFill>
              </a:rPr>
              <a:t>© ICE LTD 2009 All rights reserved.</a:t>
            </a:r>
            <a:endParaRPr lang="en-US" altLang="en-US" sz="441">
              <a:solidFill>
                <a:srgbClr val="7F7F7F"/>
              </a:solidFill>
              <a:latin typeface="Arial" charset="0"/>
              <a:sym typeface="Arial" charset="0"/>
            </a:endParaRPr>
          </a:p>
        </p:txBody>
      </p:sp>
      <p:pic>
        <p:nvPicPr>
          <p:cNvPr id="7" name="Picture 3" descr="uka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6256" y="7255189"/>
            <a:ext cx="254301" cy="18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Investor_in_People grey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4205" y="7244688"/>
            <a:ext cx="248733" cy="16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1813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6"/>
          <p:cNvGrpSpPr>
            <a:grpSpLocks/>
          </p:cNvGrpSpPr>
          <p:nvPr userDrawn="1"/>
        </p:nvGrpSpPr>
        <p:grpSpPr bwMode="auto">
          <a:xfrm>
            <a:off x="-92811" y="7060948"/>
            <a:ext cx="10858873" cy="577475"/>
            <a:chOff x="-79375" y="6405563"/>
            <a:chExt cx="9286875" cy="523875"/>
          </a:xfrm>
        </p:grpSpPr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-79375" y="6405563"/>
              <a:ext cx="9286875" cy="523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5B42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>
                <a:defRPr/>
              </a:pPr>
              <a:endParaRPr lang="en-US" sz="2263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2" name="Subtitle 2"/>
            <p:cNvSpPr txBox="1">
              <a:spLocks/>
            </p:cNvSpPr>
            <p:nvPr userDrawn="1"/>
          </p:nvSpPr>
          <p:spPr>
            <a:xfrm>
              <a:off x="301625" y="6538913"/>
              <a:ext cx="1778000" cy="26193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r" defTabSz="457200" rtl="0" eaLnBrk="1" latinLnBrk="0" hangingPunct="1">
                <a:lnSpc>
                  <a:spcPct val="80000"/>
                </a:lnSpc>
                <a:spcBef>
                  <a:spcPct val="20000"/>
                </a:spcBef>
                <a:buFont typeface="Arial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Georgia"/>
                  <a:ea typeface="+mn-ea"/>
                  <a:cs typeface="Georgia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defRPr/>
              </a:pPr>
              <a:r>
                <a:rPr lang="en-US" sz="1323" i="1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www.icecreates.com</a:t>
              </a:r>
              <a:endParaRPr lang="en-US" sz="1323" i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13" name="Picture 9" descr="ICE LOGO grey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8490" y="7207941"/>
            <a:ext cx="330407" cy="22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91" y="1763925"/>
            <a:ext cx="4722217" cy="4989036"/>
          </a:xfrm>
          <a:prstGeom prst="rect">
            <a:avLst/>
          </a:prstGeo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5005" y="1763925"/>
            <a:ext cx="4722217" cy="4989036"/>
          </a:xfrm>
          <a:prstGeom prst="rect">
            <a:avLst/>
          </a:prstGeo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591" y="1763925"/>
            <a:ext cx="9622632" cy="4989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429B6-150B-884C-ACAA-1D8E07A33E22}" type="datetimeFigureOut">
              <a:rPr lang="en-US" smtClean="0"/>
              <a:pPr/>
              <a:t>11/20/20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8065A-25F5-7145-8AEE-27F59FF1FA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0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1" r:id="rId8"/>
    <p:sldLayoutId id="2147483703" r:id="rId9"/>
    <p:sldLayoutId id="2147483705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5" r:id="rId16"/>
    <p:sldLayoutId id="2147483716" r:id="rId17"/>
  </p:sldLayoutIdLst>
  <p:txStyles>
    <p:titleStyle>
      <a:lvl1pPr algn="ctr" defTabSz="503972" rtl="0" eaLnBrk="1" latinLnBrk="0" hangingPunct="1"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79" indent="-377979" algn="l" defTabSz="503972" rtl="0" eaLnBrk="1" latinLnBrk="0" hangingPunct="1">
        <a:spcBef>
          <a:spcPct val="20000"/>
        </a:spcBef>
        <a:buFont typeface="Arial"/>
        <a:buChar char="•"/>
        <a:defRPr sz="3527" kern="1200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defTabSz="503972" rtl="0" eaLnBrk="1" latinLnBrk="0" hangingPunct="1">
        <a:spcBef>
          <a:spcPct val="20000"/>
        </a:spcBef>
        <a:buFont typeface="Arial"/>
        <a:buChar char="–"/>
        <a:defRPr sz="308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503972" rtl="0" eaLnBrk="1" latinLnBrk="0" hangingPunct="1">
        <a:spcBef>
          <a:spcPct val="20000"/>
        </a:spcBef>
        <a:buFont typeface="Arial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503972" rtl="0" eaLnBrk="1" latinLnBrk="0" hangingPunct="1">
        <a:spcBef>
          <a:spcPct val="20000"/>
        </a:spcBef>
        <a:buFont typeface="Arial"/>
        <a:buChar char="–"/>
        <a:defRPr sz="2205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503972" rtl="0" eaLnBrk="1" latinLnBrk="0" hangingPunct="1">
        <a:spcBef>
          <a:spcPct val="20000"/>
        </a:spcBef>
        <a:buFont typeface="Arial"/>
        <a:buChar char="»"/>
        <a:defRPr sz="2205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5860503-C9FC-0D48-B346-DDA863FC9A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75663" y="1478687"/>
            <a:ext cx="8206338" cy="71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4108905-1EBD-EB45-B354-31E2A1D956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5664" y="2469144"/>
            <a:ext cx="8796615" cy="4717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1028" name="Rectangle 9">
            <a:extLst>
              <a:ext uri="{FF2B5EF4-FFF2-40B4-BE49-F238E27FC236}">
                <a16:creationId xmlns:a16="http://schemas.microsoft.com/office/drawing/2014/main" id="{FF197A64-631B-9848-ACCE-6BFB007069D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-1052925" y="3562317"/>
            <a:ext cx="2521642" cy="41579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2263"/>
          </a:p>
        </p:txBody>
      </p:sp>
      <p:pic>
        <p:nvPicPr>
          <p:cNvPr id="1029" name="Picture 16" descr="Uncoated logo">
            <a:extLst>
              <a:ext uri="{FF2B5EF4-FFF2-40B4-BE49-F238E27FC236}">
                <a16:creationId xmlns:a16="http://schemas.microsoft.com/office/drawing/2014/main" id="{C16C9AF9-5A0E-5D40-AA12-11D6358FA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0875" y="461981"/>
            <a:ext cx="1709577" cy="794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1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968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968" b="1">
          <a:solidFill>
            <a:schemeClr val="accent1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968" b="1">
          <a:solidFill>
            <a:schemeClr val="accent1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968" b="1">
          <a:solidFill>
            <a:schemeClr val="accent1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968" b="1">
          <a:solidFill>
            <a:schemeClr val="accent1"/>
          </a:solidFill>
          <a:latin typeface="Arial" charset="0"/>
        </a:defRPr>
      </a:lvl5pPr>
      <a:lvl6pPr marL="503972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968" b="1">
          <a:solidFill>
            <a:schemeClr val="accent1"/>
          </a:solidFill>
          <a:latin typeface="Arial" charset="0"/>
        </a:defRPr>
      </a:lvl6pPr>
      <a:lvl7pPr marL="1007943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968" b="1">
          <a:solidFill>
            <a:schemeClr val="accent1"/>
          </a:solidFill>
          <a:latin typeface="Arial" charset="0"/>
        </a:defRPr>
      </a:lvl7pPr>
      <a:lvl8pPr marL="1511915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968" b="1">
          <a:solidFill>
            <a:schemeClr val="accent1"/>
          </a:solidFill>
          <a:latin typeface="Arial" charset="0"/>
        </a:defRPr>
      </a:lvl8pPr>
      <a:lvl9pPr marL="2015886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968" b="1">
          <a:solidFill>
            <a:schemeClr val="accent1"/>
          </a:solidFill>
          <a:latin typeface="Arial" charset="0"/>
        </a:defRPr>
      </a:lvl9pPr>
    </p:titleStyle>
    <p:bodyStyle>
      <a:lvl1pPr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80000"/>
        <a:defRPr sz="3086">
          <a:solidFill>
            <a:schemeClr val="tx2"/>
          </a:solidFill>
          <a:latin typeface="+mn-lt"/>
          <a:ea typeface="+mn-ea"/>
          <a:cs typeface="+mn-cs"/>
        </a:defRPr>
      </a:lvl1pPr>
      <a:lvl2pPr marL="293983" indent="-292234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80000"/>
        <a:buChar char="•"/>
        <a:defRPr sz="3086">
          <a:solidFill>
            <a:schemeClr val="tx2"/>
          </a:solidFill>
          <a:latin typeface="+mn-lt"/>
        </a:defRPr>
      </a:lvl2pPr>
      <a:lvl3pPr marL="587967" indent="-292234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80000"/>
        <a:buChar char="•"/>
        <a:defRPr sz="3086">
          <a:solidFill>
            <a:schemeClr val="tx2"/>
          </a:solidFill>
          <a:latin typeface="+mn-lt"/>
        </a:defRPr>
      </a:lvl3pPr>
      <a:lvl4pPr marL="895949" indent="-306233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80000"/>
        <a:buChar char="•"/>
        <a:defRPr sz="3086">
          <a:solidFill>
            <a:schemeClr val="tx2"/>
          </a:solidFill>
          <a:latin typeface="+mn-lt"/>
        </a:defRPr>
      </a:lvl4pPr>
      <a:lvl5pPr marL="1189933" indent="-292234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80000"/>
        <a:buChar char="•"/>
        <a:defRPr sz="3086">
          <a:solidFill>
            <a:schemeClr val="tx2"/>
          </a:solidFill>
          <a:latin typeface="+mn-lt"/>
        </a:defRPr>
      </a:lvl5pPr>
      <a:lvl6pPr marL="1693904" indent="-292234" algn="l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SzPct val="80000"/>
        <a:buChar char="•"/>
        <a:defRPr sz="3086">
          <a:solidFill>
            <a:schemeClr val="tx2"/>
          </a:solidFill>
          <a:latin typeface="+mn-lt"/>
        </a:defRPr>
      </a:lvl6pPr>
      <a:lvl7pPr marL="2197876" indent="-292234" algn="l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SzPct val="80000"/>
        <a:buChar char="•"/>
        <a:defRPr sz="3086">
          <a:solidFill>
            <a:schemeClr val="tx2"/>
          </a:solidFill>
          <a:latin typeface="+mn-lt"/>
        </a:defRPr>
      </a:lvl7pPr>
      <a:lvl8pPr marL="2701848" indent="-292234" algn="l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SzPct val="80000"/>
        <a:buChar char="•"/>
        <a:defRPr sz="3086">
          <a:solidFill>
            <a:schemeClr val="tx2"/>
          </a:solidFill>
          <a:latin typeface="+mn-lt"/>
        </a:defRPr>
      </a:lvl8pPr>
      <a:lvl9pPr marL="3205819" indent="-292234" algn="l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SzPct val="80000"/>
        <a:buChar char="•"/>
        <a:defRPr sz="3086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768639" y="4376774"/>
            <a:ext cx="6013724" cy="14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100796" tIns="100796" rIns="100796" bIns="100796" anchor="t" anchorCtr="0" upright="1">
            <a:noAutofit/>
          </a:bodyPr>
          <a:lstStyle/>
          <a:p>
            <a:pPr algn="r">
              <a:lnSpc>
                <a:spcPct val="130000"/>
              </a:lnSpc>
            </a:pPr>
            <a:r>
              <a:rPr lang="en-GB" sz="3968" spc="-66">
                <a:solidFill>
                  <a:srgbClr val="404040"/>
                </a:solidFill>
                <a:latin typeface="Century Gothic"/>
                <a:ea typeface="Cambria"/>
              </a:rPr>
              <a:t> </a:t>
            </a:r>
            <a:endParaRPr lang="en-GB" sz="3968">
              <a:solidFill>
                <a:srgbClr val="000000"/>
              </a:solidFill>
              <a:latin typeface="Times-Roman"/>
              <a:ea typeface="Cambria"/>
            </a:endParaRPr>
          </a:p>
          <a:p>
            <a:pPr algn="r">
              <a:lnSpc>
                <a:spcPct val="130000"/>
              </a:lnSpc>
            </a:pPr>
            <a:r>
              <a:rPr lang="en-GB" sz="3968" spc="-66">
                <a:solidFill>
                  <a:srgbClr val="404040"/>
                </a:solidFill>
                <a:latin typeface="Century Gothic"/>
                <a:ea typeface="Cambria"/>
              </a:rPr>
              <a:t> </a:t>
            </a:r>
            <a:endParaRPr lang="en-GB" sz="3968">
              <a:solidFill>
                <a:srgbClr val="000000"/>
              </a:solidFill>
              <a:latin typeface="Times-Roman"/>
              <a:ea typeface="Cambri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220" y="776590"/>
            <a:ext cx="1813825" cy="120921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230384" y="5777086"/>
            <a:ext cx="2461430" cy="1782589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endParaRPr lang="en-GB" sz="4000" dirty="0">
              <a:solidFill>
                <a:schemeClr val="tx1">
                  <a:lumMod val="65000"/>
                  <a:lumOff val="35000"/>
                </a:schemeClr>
              </a:solidFill>
              <a:latin typeface="Playfair Display" charset="0"/>
              <a:ea typeface="Playfair Display" charset="0"/>
              <a:cs typeface="Playfair Display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63A8FD4-E536-D647-8300-9AFDCBBEF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br>
              <a:rPr lang="en-GB" sz="6000" b="1" dirty="0">
                <a:latin typeface="Georgia"/>
                <a:ea typeface="Playfair Display" charset="0"/>
                <a:cs typeface="Playfair Display" charset="0"/>
              </a:rPr>
            </a:br>
            <a:br>
              <a:rPr lang="en-GB" sz="6000" b="1" dirty="0">
                <a:latin typeface="Georgia"/>
                <a:ea typeface="Playfair Display" charset="0"/>
                <a:cs typeface="Playfair Display" charset="0"/>
              </a:rPr>
            </a:br>
            <a:br>
              <a:rPr lang="en-GB" sz="6000" b="1" dirty="0">
                <a:latin typeface="Georgia"/>
                <a:ea typeface="Playfair Display" charset="0"/>
                <a:cs typeface="Playfair Display" charset="0"/>
              </a:rPr>
            </a:br>
            <a:r>
              <a:rPr lang="en-GB" sz="6000" b="1" dirty="0">
                <a:solidFill>
                  <a:schemeClr val="bg1"/>
                </a:solidFill>
                <a:latin typeface="Georgia"/>
                <a:ea typeface="Playfair Display" charset="0"/>
                <a:cs typeface="Playfair Display" charset="0"/>
              </a:rPr>
              <a:t>         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80F6FA24-0D81-AE48-867E-F16E76BAA87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0" y="69850"/>
            <a:ext cx="4343400" cy="32639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E4122-988C-4143-889D-4BF5B2378B6B}"/>
              </a:ext>
            </a:extLst>
          </p:cNvPr>
          <p:cNvSpPr txBox="1"/>
          <p:nvPr/>
        </p:nvSpPr>
        <p:spPr>
          <a:xfrm>
            <a:off x="2473127" y="3074593"/>
            <a:ext cx="6275294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 b="1">
                <a:solidFill>
                  <a:srgbClr val="F1B71E"/>
                </a:solidFill>
                <a:latin typeface="Georgia"/>
              </a:rPr>
              <a:t>A guide to self-care using </a:t>
            </a:r>
            <a:endParaRPr lang="en-GB" sz="2800" b="1" dirty="0">
              <a:solidFill>
                <a:srgbClr val="F1B71E"/>
              </a:solidFill>
              <a:latin typeface="Georgia" panose="02040502050405020303" pitchFamily="18" charset="0"/>
            </a:endParaRPr>
          </a:p>
          <a:p>
            <a:pPr algn="ctr"/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3403883-7057-446D-AB05-5D2DC3380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389" y="3666167"/>
            <a:ext cx="2577243" cy="105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90715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169550-5625-465F-B4D6-D340ECA059A1}"/>
              </a:ext>
            </a:extLst>
          </p:cNvPr>
          <p:cNvPicPr/>
          <p:nvPr/>
        </p:nvPicPr>
        <p:blipFill rotWithShape="1">
          <a:blip r:embed="rId2"/>
          <a:srcRect t="7604" r="1365" b="4139"/>
          <a:stretch/>
        </p:blipFill>
        <p:spPr bwMode="auto">
          <a:xfrm>
            <a:off x="2014070" y="1099671"/>
            <a:ext cx="6759388" cy="47512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26462353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F96D99-B78E-4E81-80F3-369C11237D3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9" b="4521"/>
          <a:stretch/>
        </p:blipFill>
        <p:spPr bwMode="auto">
          <a:xfrm>
            <a:off x="5289176" y="441695"/>
            <a:ext cx="4942542" cy="29708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B50F5E-3900-48E8-864D-92D2058301D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3" b="4638"/>
          <a:stretch/>
        </p:blipFill>
        <p:spPr bwMode="auto">
          <a:xfrm>
            <a:off x="5289175" y="3669552"/>
            <a:ext cx="4985843" cy="30773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643BC3-402C-4041-B518-62F6A3BCB640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4" b="4637"/>
          <a:stretch/>
        </p:blipFill>
        <p:spPr bwMode="auto">
          <a:xfrm>
            <a:off x="416795" y="3669553"/>
            <a:ext cx="4518213" cy="30773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DF190D-21B1-4CE2-BF34-EB5CE593971E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" r="1766" b="4512"/>
          <a:stretch/>
        </p:blipFill>
        <p:spPr bwMode="auto">
          <a:xfrm>
            <a:off x="416795" y="441695"/>
            <a:ext cx="4518213" cy="29290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62931037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B6E66-517F-4261-B7B6-3ABDB2A474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03213"/>
            <a:ext cx="9621838" cy="1258887"/>
          </a:xfrm>
        </p:spPr>
        <p:txBody>
          <a:bodyPr/>
          <a:lstStyle/>
          <a:p>
            <a:pPr algn="l"/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4044D1-1F2F-4F48-99AE-99D9816F3418}"/>
              </a:ext>
            </a:extLst>
          </p:cNvPr>
          <p:cNvPicPr/>
          <p:nvPr/>
        </p:nvPicPr>
        <p:blipFill rotWithShape="1">
          <a:blip r:embed="rId2"/>
          <a:srcRect t="7604" b="4512"/>
          <a:stretch/>
        </p:blipFill>
        <p:spPr bwMode="auto">
          <a:xfrm>
            <a:off x="1978213" y="1081740"/>
            <a:ext cx="6807200" cy="48409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5098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CFA51F-DCC7-4A55-AD5B-6E3BCC8162D5}"/>
              </a:ext>
            </a:extLst>
          </p:cNvPr>
          <p:cNvPicPr/>
          <p:nvPr/>
        </p:nvPicPr>
        <p:blipFill rotWithShape="1">
          <a:blip r:embed="rId2"/>
          <a:srcRect t="7729" b="4894"/>
          <a:stretch/>
        </p:blipFill>
        <p:spPr bwMode="auto">
          <a:xfrm>
            <a:off x="1549266" y="1761293"/>
            <a:ext cx="7723610" cy="45904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11092865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B6E66-517F-4261-B7B6-3ABDB2A47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Specific IAG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2BA498-3972-4127-A127-DAA4BA412F5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64AC2C-C087-4419-9A49-BA3E9393E86A}"/>
              </a:ext>
            </a:extLst>
          </p:cNvPr>
          <p:cNvPicPr/>
          <p:nvPr/>
        </p:nvPicPr>
        <p:blipFill rotWithShape="1">
          <a:blip r:embed="rId2"/>
          <a:srcRect t="11717" r="1617" b="4770"/>
          <a:stretch/>
        </p:blipFill>
        <p:spPr bwMode="auto">
          <a:xfrm>
            <a:off x="534590" y="2635624"/>
            <a:ext cx="4722217" cy="33767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42D25A0-9489-4836-AC4E-A0313BFCD3F5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3"/>
          <a:srcRect t="7604" b="4388"/>
          <a:stretch/>
        </p:blipFill>
        <p:spPr bwMode="auto">
          <a:xfrm>
            <a:off x="5435600" y="2635624"/>
            <a:ext cx="4721225" cy="33767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43061242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AFB967-8CBE-40BF-BB51-80EC8D20D6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87" r="1843" b="4258"/>
          <a:stretch/>
        </p:blipFill>
        <p:spPr>
          <a:xfrm>
            <a:off x="98564" y="442259"/>
            <a:ext cx="10494683" cy="626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21810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4591" y="1030432"/>
            <a:ext cx="9622631" cy="4152705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Century Gothic"/>
                <a:cs typeface="Century Gothic"/>
              </a:rPr>
              <a:t>Do people </a:t>
            </a:r>
            <a:br>
              <a:rPr lang="en-US" dirty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dirty="0">
                <a:solidFill>
                  <a:schemeClr val="bg1"/>
                </a:solidFill>
                <a:latin typeface="Century Gothic"/>
                <a:cs typeface="Century Gothic"/>
              </a:rPr>
              <a:t>change </a:t>
            </a:r>
            <a:r>
              <a:rPr lang="en-US" dirty="0" err="1">
                <a:solidFill>
                  <a:schemeClr val="bg1"/>
                </a:solidFill>
                <a:latin typeface="Century Gothic"/>
                <a:cs typeface="Century Gothic"/>
              </a:rPr>
              <a:t>behaviour</a:t>
            </a:r>
            <a:br>
              <a:rPr lang="en-US" dirty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dirty="0">
                <a:solidFill>
                  <a:schemeClr val="bg1"/>
                </a:solidFill>
                <a:latin typeface="Century Gothic"/>
                <a:cs typeface="Century Gothic"/>
              </a:rPr>
              <a:t>on           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D476E1-9FAE-944D-B53C-E7B6CA78F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V="1">
            <a:off x="8496904" y="3882413"/>
            <a:ext cx="2449959" cy="26468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6DE31-4907-EB4E-8635-0FC43986F7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278" y="4010540"/>
            <a:ext cx="1996313" cy="79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45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" y="772765"/>
            <a:ext cx="10691813" cy="849735"/>
          </a:xfrm>
          <a:prstGeom prst="rect">
            <a:avLst/>
          </a:prstGeom>
          <a:solidFill>
            <a:srgbClr val="00A2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69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828675"/>
            <a:ext cx="9621838" cy="730250"/>
          </a:xfrm>
        </p:spPr>
        <p:txBody>
          <a:bodyPr>
            <a:normAutofit/>
          </a:bodyPr>
          <a:lstStyle/>
          <a:p>
            <a:r>
              <a:rPr lang="en-US" sz="2806">
                <a:solidFill>
                  <a:schemeClr val="bg1"/>
                </a:solidFill>
                <a:latin typeface="Century Gothic"/>
                <a:cs typeface="Century Gothic"/>
              </a:rPr>
              <a:t>Data Insights </a:t>
            </a:r>
          </a:p>
        </p:txBody>
      </p:sp>
      <p:pic>
        <p:nvPicPr>
          <p:cNvPr id="6" name="Picture 5" descr="ICE LOGO grey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0829" y="6078229"/>
            <a:ext cx="599338" cy="42314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86081" y="2374064"/>
            <a:ext cx="2889100" cy="510664"/>
          </a:xfrm>
          <a:prstGeom prst="rect">
            <a:avLst/>
          </a:prstGeom>
        </p:spPr>
        <p:txBody>
          <a:bodyPr vert="horz" lIns="106918" tIns="53459" rIns="106918" bIns="53459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806" b="1">
                <a:solidFill>
                  <a:srgbClr val="7F7F7F"/>
                </a:solidFill>
                <a:latin typeface="Century Gothic"/>
                <a:cs typeface="Century Gothic"/>
              </a:rPr>
              <a:t>Sample size:</a:t>
            </a:r>
            <a:endParaRPr lang="en-GB" sz="3742" b="1">
              <a:solidFill>
                <a:srgbClr val="7F7F7F"/>
              </a:solidFill>
              <a:latin typeface="Century Gothic"/>
              <a:cs typeface="Century Gothic"/>
            </a:endParaRPr>
          </a:p>
          <a:p>
            <a:endParaRPr lang="en-US" sz="3742">
              <a:latin typeface="Century Gothic"/>
              <a:cs typeface="Century Gothic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624953" y="2374064"/>
            <a:ext cx="2889100" cy="452915"/>
          </a:xfrm>
          <a:prstGeom prst="rect">
            <a:avLst/>
          </a:prstGeom>
        </p:spPr>
        <p:txBody>
          <a:bodyPr vert="horz" lIns="106918" tIns="53459" rIns="106918" bIns="53459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806" b="1">
                <a:solidFill>
                  <a:srgbClr val="7F7F7F"/>
                </a:solidFill>
                <a:latin typeface="Century Gothic"/>
                <a:cs typeface="Century Gothic"/>
              </a:rPr>
              <a:t>Gender:</a:t>
            </a:r>
            <a:endParaRPr lang="en-GB" sz="3742" b="1">
              <a:solidFill>
                <a:srgbClr val="7F7F7F"/>
              </a:solidFill>
              <a:latin typeface="Century Gothic"/>
              <a:cs typeface="Century Gothic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282995" y="2374064"/>
            <a:ext cx="2889100" cy="510664"/>
          </a:xfrm>
          <a:prstGeom prst="rect">
            <a:avLst/>
          </a:prstGeom>
        </p:spPr>
        <p:txBody>
          <a:bodyPr vert="horz" lIns="106918" tIns="53459" rIns="106918" bIns="53459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806" b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Mean age:</a:t>
            </a:r>
            <a:endParaRPr lang="en-GB" sz="3742" b="1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49711" y="2890498"/>
            <a:ext cx="2776971" cy="1099712"/>
          </a:xfrm>
          <a:prstGeom prst="rect">
            <a:avLst/>
          </a:prstGeom>
        </p:spPr>
        <p:txBody>
          <a:bodyPr vert="horz" lIns="106918" tIns="53459" rIns="106918" bIns="53459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7015" b="1">
                <a:solidFill>
                  <a:srgbClr val="00A2C1"/>
                </a:solidFill>
                <a:latin typeface="Century Gothic"/>
                <a:cs typeface="Century Gothic"/>
              </a:rPr>
              <a:t>20,000 +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673228" y="3111796"/>
            <a:ext cx="2889100" cy="452915"/>
          </a:xfrm>
          <a:prstGeom prst="rect">
            <a:avLst/>
          </a:prstGeom>
        </p:spPr>
        <p:txBody>
          <a:bodyPr vert="horz" lIns="106918" tIns="53459" rIns="106918" bIns="53459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6">
                <a:solidFill>
                  <a:srgbClr val="7F7F7F"/>
                </a:solidFill>
                <a:latin typeface="Century Gothic"/>
                <a:cs typeface="Century Gothic"/>
              </a:rPr>
              <a:t>Male</a:t>
            </a:r>
            <a:endParaRPr lang="en-GB" sz="3742">
              <a:solidFill>
                <a:srgbClr val="7F7F7F"/>
              </a:solidFill>
              <a:latin typeface="Century Gothic"/>
              <a:cs typeface="Century Gothic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749935" y="3649352"/>
            <a:ext cx="2776971" cy="1099712"/>
          </a:xfrm>
          <a:prstGeom prst="rect">
            <a:avLst/>
          </a:prstGeom>
        </p:spPr>
        <p:txBody>
          <a:bodyPr vert="horz" lIns="106918" tIns="53459" rIns="106918" bIns="53459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7015" b="1">
                <a:solidFill>
                  <a:srgbClr val="00A2C1"/>
                </a:solidFill>
                <a:latin typeface="Century Gothic"/>
                <a:cs typeface="Century Gothic"/>
              </a:rPr>
              <a:t>44.2%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673228" y="4782979"/>
            <a:ext cx="2889100" cy="452915"/>
          </a:xfrm>
          <a:prstGeom prst="rect">
            <a:avLst/>
          </a:prstGeom>
        </p:spPr>
        <p:txBody>
          <a:bodyPr vert="horz" lIns="106918" tIns="53459" rIns="106918" bIns="53459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6">
                <a:solidFill>
                  <a:srgbClr val="7F7F7F"/>
                </a:solidFill>
                <a:latin typeface="Century Gothic"/>
                <a:cs typeface="Century Gothic"/>
              </a:rPr>
              <a:t>Female</a:t>
            </a:r>
            <a:endParaRPr lang="en-GB" sz="3742">
              <a:solidFill>
                <a:srgbClr val="7F7F7F"/>
              </a:solidFill>
              <a:latin typeface="Century Gothic"/>
              <a:cs typeface="Century Gothic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737082" y="5286250"/>
            <a:ext cx="2776971" cy="1099712"/>
          </a:xfrm>
          <a:prstGeom prst="rect">
            <a:avLst/>
          </a:prstGeom>
        </p:spPr>
        <p:txBody>
          <a:bodyPr vert="horz" lIns="106918" tIns="53459" rIns="106918" bIns="53459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7015" b="1">
                <a:solidFill>
                  <a:srgbClr val="00A2C1"/>
                </a:solidFill>
                <a:latin typeface="Century Gothic"/>
                <a:cs typeface="Century Gothic"/>
              </a:rPr>
              <a:t>48.8%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910073" y="2903697"/>
            <a:ext cx="3676212" cy="921515"/>
          </a:xfrm>
          <a:prstGeom prst="rect">
            <a:avLst/>
          </a:prstGeom>
        </p:spPr>
        <p:txBody>
          <a:bodyPr vert="horz" lIns="106918" tIns="53459" rIns="106918" bIns="53459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7015" b="1">
                <a:solidFill>
                  <a:srgbClr val="00A2C1"/>
                </a:solidFill>
                <a:latin typeface="Century Gothic"/>
                <a:cs typeface="Century Gothic"/>
              </a:rPr>
              <a:t>38.4yrs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6828003" y="2282489"/>
            <a:ext cx="0" cy="4075428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409254" y="2282489"/>
            <a:ext cx="0" cy="4075428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male female icons-0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2157" y="2982318"/>
            <a:ext cx="258491" cy="617100"/>
          </a:xfrm>
          <a:prstGeom prst="rect">
            <a:avLst/>
          </a:prstGeom>
          <a:solidFill>
            <a:srgbClr val="EEA420"/>
          </a:solidFill>
        </p:spPr>
      </p:pic>
      <p:pic>
        <p:nvPicPr>
          <p:cNvPr id="18" name="Picture 17" descr="male female icons-01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9629" y="4715149"/>
            <a:ext cx="270660" cy="6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41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272213" y="2176463"/>
            <a:ext cx="4419600" cy="3125787"/>
          </a:xfrm>
        </p:spPr>
        <p:txBody>
          <a:bodyPr>
            <a:normAutofit/>
          </a:bodyPr>
          <a:lstStyle/>
          <a:p>
            <a:r>
              <a:rPr lang="en-US" sz="2339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The mean time between their first and last tracking data was </a:t>
            </a:r>
            <a:r>
              <a:rPr lang="en-US" sz="2339" b="1">
                <a:solidFill>
                  <a:srgbClr val="EEA420"/>
                </a:solidFill>
                <a:latin typeface="Century Gothic"/>
                <a:cs typeface="Century Gothic"/>
              </a:rPr>
              <a:t>158 days. </a:t>
            </a:r>
          </a:p>
          <a:p>
            <a:r>
              <a:rPr lang="en-US" sz="2339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The mean number of cigarettes smoked at T1 was </a:t>
            </a:r>
            <a:r>
              <a:rPr lang="en-US" sz="2339" b="1">
                <a:solidFill>
                  <a:srgbClr val="00A2C1"/>
                </a:solidFill>
                <a:latin typeface="Century Gothic"/>
                <a:cs typeface="Century Gothic"/>
              </a:rPr>
              <a:t>10.2</a:t>
            </a:r>
            <a:r>
              <a:rPr lang="en-US" sz="2339">
                <a:solidFill>
                  <a:srgbClr val="00A2C1"/>
                </a:solidFill>
                <a:latin typeface="Century Gothic"/>
                <a:cs typeface="Century Gothic"/>
              </a:rPr>
              <a:t>, </a:t>
            </a:r>
            <a:r>
              <a:rPr lang="en-US" sz="2339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this has reduced to </a:t>
            </a:r>
            <a:r>
              <a:rPr lang="en-US" sz="2339" b="1">
                <a:solidFill>
                  <a:srgbClr val="00A2C1"/>
                </a:solidFill>
                <a:latin typeface="Century Gothic"/>
                <a:cs typeface="Century Gothic"/>
              </a:rPr>
              <a:t>2.8</a:t>
            </a:r>
            <a:r>
              <a:rPr lang="en-US" sz="2339">
                <a:solidFill>
                  <a:srgbClr val="00A2C1"/>
                </a:solidFill>
                <a:latin typeface="Century Gothic"/>
                <a:cs typeface="Century Gothic"/>
              </a:rPr>
              <a:t>, </a:t>
            </a:r>
            <a:r>
              <a:rPr lang="en-US" sz="2339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resulting in a mean difference of </a:t>
            </a:r>
            <a:r>
              <a:rPr lang="en-US" sz="2339" b="1">
                <a:solidFill>
                  <a:srgbClr val="EEA420"/>
                </a:solidFill>
                <a:latin typeface="Century Gothic"/>
                <a:cs typeface="Century Gothic"/>
              </a:rPr>
              <a:t>7.4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idx="4294967295"/>
          </p:nvPr>
        </p:nvSpPr>
        <p:spPr>
          <a:xfrm>
            <a:off x="0" y="828675"/>
            <a:ext cx="9621838" cy="730250"/>
          </a:xfrm>
        </p:spPr>
        <p:txBody>
          <a:bodyPr>
            <a:normAutofit/>
          </a:bodyPr>
          <a:lstStyle/>
          <a:p>
            <a:r>
              <a:rPr lang="en-US" sz="2806">
                <a:solidFill>
                  <a:schemeClr val="bg1"/>
                </a:solidFill>
                <a:latin typeface="Century Gothic"/>
                <a:cs typeface="Century Gothic"/>
              </a:rPr>
              <a:t>Smoking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441297" y="2117493"/>
          <a:ext cx="5538953" cy="3570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 descr="ICE LOGO grey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0829" y="6078229"/>
            <a:ext cx="599338" cy="4231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" y="772765"/>
            <a:ext cx="10691813" cy="849735"/>
          </a:xfrm>
          <a:prstGeom prst="rect">
            <a:avLst/>
          </a:prstGeom>
          <a:solidFill>
            <a:srgbClr val="00A2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69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98" y="5911972"/>
            <a:ext cx="1897797" cy="75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14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272213" y="2143125"/>
            <a:ext cx="4419600" cy="3043238"/>
          </a:xfrm>
        </p:spPr>
        <p:txBody>
          <a:bodyPr>
            <a:normAutofit/>
          </a:bodyPr>
          <a:lstStyle/>
          <a:p>
            <a:r>
              <a:rPr lang="en-US" sz="2339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 The mean time between their first and last tracking data was </a:t>
            </a:r>
            <a:r>
              <a:rPr lang="en-US" sz="2339" b="1">
                <a:solidFill>
                  <a:srgbClr val="EEA420"/>
                </a:solidFill>
                <a:latin typeface="Century Gothic"/>
                <a:cs typeface="Century Gothic"/>
              </a:rPr>
              <a:t>127 days.</a:t>
            </a:r>
            <a:br>
              <a:rPr lang="en-US" sz="2339" b="1">
                <a:solidFill>
                  <a:srgbClr val="EEA420"/>
                </a:solidFill>
                <a:latin typeface="Century Gothic"/>
                <a:cs typeface="Century Gothic"/>
              </a:rPr>
            </a:br>
            <a:endParaRPr lang="en-US" sz="2339" b="1">
              <a:solidFill>
                <a:srgbClr val="EEA420"/>
              </a:solidFill>
              <a:latin typeface="Century Gothic"/>
              <a:cs typeface="Century Gothic"/>
            </a:endParaRPr>
          </a:p>
          <a:p>
            <a:r>
              <a:rPr lang="en-US" sz="2339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The mean number of units at T1 was </a:t>
            </a:r>
            <a:r>
              <a:rPr lang="en-US" sz="2339" b="1">
                <a:solidFill>
                  <a:srgbClr val="00A2C1"/>
                </a:solidFill>
                <a:latin typeface="Century Gothic"/>
                <a:cs typeface="Century Gothic"/>
              </a:rPr>
              <a:t>7.2</a:t>
            </a:r>
            <a:r>
              <a:rPr lang="en-US" sz="2339">
                <a:solidFill>
                  <a:srgbClr val="00A2C1"/>
                </a:solidFill>
                <a:latin typeface="Century Gothic"/>
                <a:cs typeface="Century Gothic"/>
              </a:rPr>
              <a:t>,</a:t>
            </a:r>
            <a:r>
              <a:rPr lang="en-US" sz="2339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 this has reduced to </a:t>
            </a:r>
            <a:r>
              <a:rPr lang="en-US" sz="2339" b="1">
                <a:solidFill>
                  <a:srgbClr val="00A2C1"/>
                </a:solidFill>
                <a:latin typeface="Century Gothic"/>
                <a:cs typeface="Century Gothic"/>
              </a:rPr>
              <a:t>2.9</a:t>
            </a:r>
            <a:r>
              <a:rPr lang="en-US" sz="2339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, resulting in a mean difference of </a:t>
            </a:r>
            <a:r>
              <a:rPr lang="en-US" sz="2339" b="1">
                <a:solidFill>
                  <a:srgbClr val="EEA420"/>
                </a:solidFill>
                <a:latin typeface="Century Gothic"/>
                <a:cs typeface="Century Gothic"/>
              </a:rPr>
              <a:t>4.3</a:t>
            </a:r>
          </a:p>
          <a:p>
            <a:endParaRPr lang="en-US">
              <a:latin typeface="Century Gothic"/>
              <a:cs typeface="Century Gothic"/>
            </a:endParaRPr>
          </a:p>
          <a:p>
            <a:endParaRPr lang="en-GB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GB">
              <a:latin typeface="Century Gothic"/>
              <a:cs typeface="Century Gothic"/>
            </a:endParaRPr>
          </a:p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idx="4294967295"/>
          </p:nvPr>
        </p:nvSpPr>
        <p:spPr>
          <a:xfrm>
            <a:off x="0" y="828675"/>
            <a:ext cx="9621838" cy="730250"/>
          </a:xfrm>
        </p:spPr>
        <p:txBody>
          <a:bodyPr>
            <a:normAutofit/>
          </a:bodyPr>
          <a:lstStyle/>
          <a:p>
            <a:r>
              <a:rPr lang="en-US" sz="2806">
                <a:solidFill>
                  <a:schemeClr val="bg1"/>
                </a:solidFill>
                <a:latin typeface="Century Gothic"/>
                <a:cs typeface="Century Gothic"/>
              </a:rPr>
              <a:t>Alcohol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441298" y="2015968"/>
          <a:ext cx="5405305" cy="3682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 descr="ICE LOGO grey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0829" y="6078229"/>
            <a:ext cx="599338" cy="4231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" y="772765"/>
            <a:ext cx="10691813" cy="849735"/>
          </a:xfrm>
          <a:prstGeom prst="rect">
            <a:avLst/>
          </a:prstGeom>
          <a:solidFill>
            <a:srgbClr val="00A2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69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98" y="5911972"/>
            <a:ext cx="1897797" cy="75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81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93574-7232-40F0-8919-B3CD8C06C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How can Digital Technology be used to manage health &amp; wellbeing</a:t>
            </a:r>
            <a:br>
              <a:rPr lang="en-GB" sz="3200" dirty="0"/>
            </a:br>
            <a:br>
              <a:rPr lang="en-GB" sz="3200" dirty="0"/>
            </a:br>
            <a:r>
              <a:rPr lang="en-GB" sz="3200" dirty="0"/>
              <a:t>Is it effective?</a:t>
            </a:r>
            <a:br>
              <a:rPr lang="en-GB" sz="3200" dirty="0"/>
            </a:br>
            <a:br>
              <a:rPr lang="en-GB" sz="3200" dirty="0"/>
            </a:br>
            <a:r>
              <a:rPr lang="en-GB" sz="3200" dirty="0"/>
              <a:t>What is Best-You?</a:t>
            </a:r>
          </a:p>
        </p:txBody>
      </p:sp>
    </p:spTree>
    <p:extLst>
      <p:ext uri="{BB962C8B-B14F-4D97-AF65-F5344CB8AC3E}">
        <p14:creationId xmlns:p14="http://schemas.microsoft.com/office/powerpoint/2010/main" val="927061399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119813" y="2176463"/>
            <a:ext cx="4572000" cy="3968750"/>
          </a:xfrm>
        </p:spPr>
        <p:txBody>
          <a:bodyPr>
            <a:normAutofit/>
          </a:bodyPr>
          <a:lstStyle/>
          <a:p>
            <a:r>
              <a:rPr lang="en-US" sz="2339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The mean time between their first and last tracking data was </a:t>
            </a:r>
            <a:r>
              <a:rPr lang="en-US" sz="2339" b="1">
                <a:solidFill>
                  <a:srgbClr val="EEA420"/>
                </a:solidFill>
                <a:latin typeface="Century Gothic"/>
                <a:cs typeface="Century Gothic"/>
              </a:rPr>
              <a:t>168 days. </a:t>
            </a:r>
          </a:p>
          <a:p>
            <a:r>
              <a:rPr lang="en-US" sz="2339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The mean weight (Kg) at T1 was </a:t>
            </a:r>
            <a:r>
              <a:rPr lang="en-US" sz="2339" b="1">
                <a:solidFill>
                  <a:srgbClr val="0BB4B4"/>
                </a:solidFill>
                <a:latin typeface="Century Gothic"/>
                <a:cs typeface="Century Gothic"/>
              </a:rPr>
              <a:t>80.8</a:t>
            </a:r>
            <a:r>
              <a:rPr lang="en-US" sz="2339">
                <a:solidFill>
                  <a:srgbClr val="0BB4B4"/>
                </a:solidFill>
                <a:latin typeface="Century Gothic"/>
                <a:cs typeface="Century Gothic"/>
              </a:rPr>
              <a:t>, </a:t>
            </a:r>
            <a:r>
              <a:rPr lang="en-US" sz="2339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this has reduced to </a:t>
            </a:r>
            <a:r>
              <a:rPr lang="en-US" sz="2339" b="1">
                <a:solidFill>
                  <a:srgbClr val="0BB4B4"/>
                </a:solidFill>
                <a:latin typeface="Century Gothic"/>
                <a:cs typeface="Century Gothic"/>
              </a:rPr>
              <a:t>77.7</a:t>
            </a:r>
            <a:r>
              <a:rPr lang="en-US" sz="2339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, resulting in a mean difference of </a:t>
            </a:r>
            <a:r>
              <a:rPr lang="en-US" sz="2339" b="1">
                <a:solidFill>
                  <a:srgbClr val="EEA420"/>
                </a:solidFill>
                <a:latin typeface="Century Gothic"/>
                <a:cs typeface="Century Gothic"/>
              </a:rPr>
              <a:t>3.1KG or 6.82 lbs. </a:t>
            </a:r>
          </a:p>
          <a:p>
            <a:endParaRPr lang="en-GB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GB">
              <a:latin typeface="Century Gothic"/>
              <a:cs typeface="Century Gothic"/>
            </a:endParaRPr>
          </a:p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idx="4294967295"/>
          </p:nvPr>
        </p:nvSpPr>
        <p:spPr>
          <a:xfrm>
            <a:off x="0" y="828675"/>
            <a:ext cx="9621838" cy="730250"/>
          </a:xfrm>
        </p:spPr>
        <p:txBody>
          <a:bodyPr>
            <a:normAutofit/>
          </a:bodyPr>
          <a:lstStyle/>
          <a:p>
            <a:r>
              <a:rPr lang="en-US" sz="2806">
                <a:solidFill>
                  <a:schemeClr val="bg1"/>
                </a:solidFill>
                <a:latin typeface="Century Gothic"/>
                <a:cs typeface="Century Gothic"/>
              </a:rPr>
              <a:t>Healthy Weight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441299" y="2280014"/>
          <a:ext cx="5342193" cy="3125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 descr="ICE LOGO grey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0829" y="6078229"/>
            <a:ext cx="599338" cy="4231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" y="772765"/>
            <a:ext cx="10691813" cy="849735"/>
          </a:xfrm>
          <a:prstGeom prst="rect">
            <a:avLst/>
          </a:prstGeom>
          <a:solidFill>
            <a:srgbClr val="00A2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69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98" y="5911972"/>
            <a:ext cx="1897797" cy="75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52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F29654-2AEE-45E9-A95E-3E9DCE9E6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 dirty="0">
                <a:latin typeface="Georgia" panose="02040502050405020303" pitchFamily="18" charset="0"/>
              </a:rPr>
              <a:t>Start your journey…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3B0F5A-BF7D-40DC-B4B3-9F898E2964AC}"/>
              </a:ext>
            </a:extLst>
          </p:cNvPr>
          <p:cNvPicPr/>
          <p:nvPr/>
        </p:nvPicPr>
        <p:blipFill rotWithShape="1">
          <a:blip r:embed="rId2"/>
          <a:srcRect l="57531" t="36007" r="28517" b="33721"/>
          <a:stretch/>
        </p:blipFill>
        <p:spPr bwMode="auto">
          <a:xfrm>
            <a:off x="7051815" y="1913143"/>
            <a:ext cx="2050350" cy="33288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EC24927-0EA0-4835-A92B-DF7D71377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77825" indent="-377825"/>
            <a:r>
              <a:rPr lang="en-GB" sz="3200" b="1" dirty="0">
                <a:solidFill>
                  <a:srgbClr val="22A6B3"/>
                </a:solidFill>
                <a:latin typeface="Georgia" panose="02040502050405020303" pitchFamily="18" charset="0"/>
              </a:rPr>
              <a:t>www.best-you.org</a:t>
            </a:r>
            <a:endParaRPr lang="en-US"/>
          </a:p>
          <a:p>
            <a:pPr marL="377825" indent="-377825"/>
            <a:endParaRPr lang="en-GB" sz="3200" b="1">
              <a:solidFill>
                <a:srgbClr val="22A6B3"/>
              </a:solidFill>
              <a:latin typeface="Georgia" panose="02040502050405020303" pitchFamily="18" charset="0"/>
            </a:endParaRPr>
          </a:p>
          <a:p>
            <a:pPr marL="377825" indent="-377825"/>
            <a:r>
              <a:rPr lang="en-GB" sz="3200" b="1" dirty="0">
                <a:solidFill>
                  <a:srgbClr val="22A6B3"/>
                </a:solidFill>
                <a:latin typeface="Georgia" panose="02040502050405020303" pitchFamily="18" charset="0"/>
              </a:rPr>
              <a:t>www.hlscoventry.org</a:t>
            </a:r>
            <a:endParaRPr lang="en-GB" sz="3200" b="1">
              <a:solidFill>
                <a:srgbClr val="22A6B3"/>
              </a:solidFill>
              <a:latin typeface="Georgia" panose="02040502050405020303" pitchFamily="18" charset="0"/>
            </a:endParaRPr>
          </a:p>
          <a:p>
            <a:pPr marL="377825" indent="-377825"/>
            <a:endParaRPr lang="en-GB" sz="3200" b="1">
              <a:solidFill>
                <a:srgbClr val="22A6B3"/>
              </a:solidFill>
              <a:latin typeface="Georgia" panose="02040502050405020303" pitchFamily="18" charset="0"/>
            </a:endParaRPr>
          </a:p>
          <a:p>
            <a:pPr marL="377825" indent="-377825"/>
            <a:r>
              <a:rPr lang="en-GB" sz="3200" b="1" dirty="0">
                <a:solidFill>
                  <a:srgbClr val="22A6B3"/>
                </a:solidFill>
                <a:latin typeface="Georgia" panose="02040502050405020303" pitchFamily="18" charset="0"/>
              </a:rPr>
              <a:t>Download for free in the App store</a:t>
            </a:r>
            <a:endParaRPr lang="en-GB" sz="3200" b="1">
              <a:solidFill>
                <a:srgbClr val="22A6B3"/>
              </a:solidFill>
              <a:latin typeface="Georgia" panose="02040502050405020303" pitchFamily="18" charset="0"/>
            </a:endParaRPr>
          </a:p>
          <a:p>
            <a:pPr marL="377825" indent="-377825"/>
            <a:endParaRPr lang="en-GB" sz="1400" b="1">
              <a:solidFill>
                <a:srgbClr val="22A6B3"/>
              </a:solidFill>
              <a:latin typeface="Georgia" panose="02040502050405020303" pitchFamily="18" charset="0"/>
            </a:endParaRPr>
          </a:p>
          <a:p>
            <a:pPr marL="377825" indent="-377825"/>
            <a:r>
              <a:rPr lang="en-GB" sz="1400" b="1">
                <a:solidFill>
                  <a:srgbClr val="22A6B3"/>
                </a:solidFill>
                <a:latin typeface="Georgia"/>
              </a:rPr>
              <a:t>For help setting up the app or for any further questions please contact the service via email info@hlscoventry.org or call 0800 122 3780</a:t>
            </a:r>
            <a:endParaRPr lang="en-GB" sz="1400" b="1">
              <a:solidFill>
                <a:srgbClr val="22A6B3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294629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101" y="1913887"/>
            <a:ext cx="8819621" cy="1505718"/>
          </a:xfrm>
        </p:spPr>
        <p:txBody>
          <a:bodyPr>
            <a:normAutofit/>
          </a:bodyPr>
          <a:lstStyle/>
          <a:p>
            <a:pPr algn="ctr"/>
            <a:r>
              <a:rPr lang="en-GB" sz="4400">
                <a:latin typeface="Playfair Display"/>
                <a:ea typeface="Playfair Display" charset="0"/>
                <a:cs typeface="Playfair Display" charset="0"/>
              </a:rPr>
              <a:t>What are you waiting for?</a:t>
            </a:r>
            <a:endParaRPr lang="en-US" sz="4400">
              <a:latin typeface="Playfair Display"/>
              <a:ea typeface="Playfair Display" charset="0"/>
              <a:cs typeface="Playfair Display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0310" y="5210607"/>
            <a:ext cx="8819621" cy="559977"/>
          </a:xfrm>
        </p:spPr>
        <p:txBody>
          <a:bodyPr>
            <a:noAutofit/>
          </a:bodyPr>
          <a:lstStyle/>
          <a:p>
            <a:pPr algn="ctr"/>
            <a:r>
              <a:rPr lang="en-US" sz="6283">
                <a:latin typeface="Playfair Display" charset="0"/>
                <a:ea typeface="Playfair Display" charset="0"/>
                <a:cs typeface="Playfair Display" charset="0"/>
              </a:rPr>
              <a:t>#</a:t>
            </a:r>
            <a:r>
              <a:rPr lang="en-US" sz="6283">
                <a:solidFill>
                  <a:schemeClr val="bg1"/>
                </a:solidFill>
                <a:latin typeface="Playfair Display" charset="0"/>
                <a:ea typeface="Playfair Display" charset="0"/>
                <a:cs typeface="Playfair Display" charset="0"/>
              </a:rPr>
              <a:t>Make</a:t>
            </a:r>
            <a:r>
              <a:rPr lang="en-US" sz="6283">
                <a:latin typeface="Playfair Display" charset="0"/>
                <a:ea typeface="Playfair Display" charset="0"/>
                <a:cs typeface="Playfair Display" charset="0"/>
              </a:rPr>
              <a:t>Better</a:t>
            </a:r>
            <a:r>
              <a:rPr lang="en-US" sz="6283">
                <a:solidFill>
                  <a:srgbClr val="22A6B3"/>
                </a:solidFill>
                <a:latin typeface="Playfair Display" charset="0"/>
                <a:ea typeface="Playfair Display" charset="0"/>
                <a:cs typeface="Playfair Display" charset="0"/>
              </a:rPr>
              <a:t>Happen</a:t>
            </a:r>
          </a:p>
        </p:txBody>
      </p:sp>
    </p:spTree>
    <p:extLst>
      <p:ext uri="{BB962C8B-B14F-4D97-AF65-F5344CB8AC3E}">
        <p14:creationId xmlns:p14="http://schemas.microsoft.com/office/powerpoint/2010/main" val="203698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22">
            <a:extLst>
              <a:ext uri="{FF2B5EF4-FFF2-40B4-BE49-F238E27FC236}">
                <a16:creationId xmlns:a16="http://schemas.microsoft.com/office/drawing/2014/main" id="{23D1680C-98FC-6A44-A405-747F55FEEC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lIns="99044" tIns="49508" rIns="99044" bIns="49508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ts val="0"/>
              </a:spcBef>
              <a:buClr>
                <a:srgbClr val="7F7F7F"/>
              </a:buClr>
              <a:buSzPct val="25000"/>
              <a:buNone/>
            </a:pPr>
            <a:r>
              <a:rPr lang="en-US" sz="2167" i="1" dirty="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“Where you reach people is where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Clr>
                <a:srgbClr val="7F7F7F"/>
              </a:buClr>
              <a:buSzPct val="25000"/>
              <a:buNone/>
            </a:pPr>
            <a:r>
              <a:rPr lang="en-US" sz="2167" i="1" dirty="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need to be thinking hardest, it’s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Clr>
                <a:srgbClr val="7F7F7F"/>
              </a:buClr>
              <a:buSzPct val="25000"/>
              <a:buNone/>
            </a:pPr>
            <a:r>
              <a:rPr lang="en-US" sz="2167" i="1" dirty="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about digital meets the </a:t>
            </a:r>
            <a:r>
              <a:rPr lang="en-US" sz="2167" i="1" dirty="0" err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behavioural</a:t>
            </a:r>
            <a:endParaRPr lang="en-US" sz="2167" i="1" dirty="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buClr>
                <a:srgbClr val="7F7F7F"/>
              </a:buClr>
              <a:buSzPct val="25000"/>
              <a:buNone/>
            </a:pPr>
            <a:r>
              <a:rPr lang="en-US" sz="2167" i="1" dirty="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sciences.”</a:t>
            </a:r>
          </a:p>
          <a:p>
            <a:pPr algn="ctr">
              <a:lnSpc>
                <a:spcPct val="110000"/>
              </a:lnSpc>
              <a:spcBef>
                <a:spcPts val="470"/>
              </a:spcBef>
              <a:buClr>
                <a:schemeClr val="dk1"/>
              </a:buClr>
              <a:buNone/>
            </a:pPr>
            <a:endParaRPr lang="en-US" sz="2167" b="1" i="1" dirty="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lnSpc>
                <a:spcPct val="90000"/>
              </a:lnSpc>
              <a:spcBef>
                <a:spcPts val="693"/>
              </a:spcBef>
              <a:buClr>
                <a:srgbClr val="008CC2"/>
              </a:buClr>
              <a:buSzPct val="25000"/>
              <a:buNone/>
            </a:pPr>
            <a:r>
              <a:rPr lang="en-US" sz="2167" dirty="0">
                <a:solidFill>
                  <a:srgbClr val="0BB4B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Duncan </a:t>
            </a:r>
            <a:r>
              <a:rPr lang="en-US" sz="2167" dirty="0" err="1">
                <a:solidFill>
                  <a:srgbClr val="0BB4B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Selbie</a:t>
            </a:r>
            <a:r>
              <a:rPr lang="en-US" sz="2167" dirty="0">
                <a:solidFill>
                  <a:srgbClr val="0BB4B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</a:p>
          <a:p>
            <a:pPr algn="ctr">
              <a:lnSpc>
                <a:spcPct val="90000"/>
              </a:lnSpc>
              <a:spcBef>
                <a:spcPts val="693"/>
              </a:spcBef>
              <a:buClr>
                <a:srgbClr val="008CC2"/>
              </a:buClr>
              <a:buSzPct val="25000"/>
              <a:buNone/>
            </a:pPr>
            <a:r>
              <a:rPr lang="en-US" sz="2167" dirty="0">
                <a:solidFill>
                  <a:srgbClr val="0BB4B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Chief Executive PHE</a:t>
            </a:r>
          </a:p>
        </p:txBody>
      </p:sp>
    </p:spTree>
    <p:extLst>
      <p:ext uri="{BB962C8B-B14F-4D97-AF65-F5344CB8AC3E}">
        <p14:creationId xmlns:p14="http://schemas.microsoft.com/office/powerpoint/2010/main" val="2380909191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ogo, company name&#10;&#10;Description automatically generated">
            <a:extLst>
              <a:ext uri="{FF2B5EF4-FFF2-40B4-BE49-F238E27FC236}">
                <a16:creationId xmlns:a16="http://schemas.microsoft.com/office/drawing/2014/main" id="{E9E53162-222F-D146-B377-6BDAD6812C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9452" y="1235570"/>
            <a:ext cx="6250279" cy="172298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5F84BF-7B38-3E49-8A55-372DA9C9CDC6}"/>
              </a:ext>
            </a:extLst>
          </p:cNvPr>
          <p:cNvSpPr txBox="1"/>
          <p:nvPr/>
        </p:nvSpPr>
        <p:spPr>
          <a:xfrm>
            <a:off x="1792704" y="3044466"/>
            <a:ext cx="729702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Digital technology is widely used across many sectors for patient care</a:t>
            </a:r>
          </a:p>
          <a:p>
            <a:pPr algn="ctr"/>
            <a:endParaRPr lang="en-US" sz="18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800" dirty="0"/>
              <a:t>Access medical Records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800" dirty="0"/>
              <a:t>Prescribe Medication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800" dirty="0"/>
              <a:t>Monitor inpatients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800" dirty="0"/>
              <a:t>Communicate with patients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800" dirty="0"/>
              <a:t>Monitor outpatients</a:t>
            </a:r>
          </a:p>
          <a:p>
            <a:pPr algn="ctr"/>
            <a:endParaRPr lang="en-US" sz="1800" dirty="0"/>
          </a:p>
          <a:p>
            <a:pPr algn="ctr"/>
            <a:r>
              <a:rPr lang="en-US" sz="1800" i="1" dirty="0"/>
              <a:t>81% hospital wards use tablets to record data</a:t>
            </a:r>
          </a:p>
          <a:p>
            <a:pPr algn="ctr"/>
            <a:r>
              <a:rPr lang="en-US" sz="1800" i="1" dirty="0"/>
              <a:t>18% increase in patients monitoring a health condition at home from 2010 to 2018.</a:t>
            </a:r>
          </a:p>
        </p:txBody>
      </p:sp>
    </p:spTree>
    <p:extLst>
      <p:ext uri="{BB962C8B-B14F-4D97-AF65-F5344CB8AC3E}">
        <p14:creationId xmlns:p14="http://schemas.microsoft.com/office/powerpoint/2010/main" val="537678162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F35C0D-DBD0-2E4A-B8B4-9165FC91EAD5}"/>
              </a:ext>
            </a:extLst>
          </p:cNvPr>
          <p:cNvSpPr/>
          <p:nvPr/>
        </p:nvSpPr>
        <p:spPr>
          <a:xfrm>
            <a:off x="1" y="0"/>
            <a:ext cx="10691812" cy="75596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556895" indent="-556895" algn="ctr">
              <a:buFont typeface="+mj-lt"/>
              <a:buAutoNum type="arabicPeriod"/>
            </a:pPr>
            <a:r>
              <a:rPr lang="en-US" sz="3000">
                <a:solidFill>
                  <a:schemeClr val="bg1">
                    <a:lumMod val="95000"/>
                  </a:schemeClr>
                </a:solidFill>
                <a:latin typeface="Century Gothic"/>
                <a:cs typeface="Century Gothic"/>
              </a:rPr>
              <a:t>Increase people’s ability to self-care</a:t>
            </a:r>
          </a:p>
          <a:p>
            <a:pPr marL="556895" indent="-556895" algn="ctr">
              <a:buFont typeface="+mj-lt"/>
              <a:buAutoNum type="arabicPeriod"/>
            </a:pPr>
            <a:r>
              <a:rPr lang="en-US" sz="3033" dirty="0">
                <a:solidFill>
                  <a:schemeClr val="bg1">
                    <a:lumMod val="95000"/>
                  </a:schemeClr>
                </a:solidFill>
                <a:latin typeface="Century Gothic"/>
                <a:cs typeface="Century Gothic"/>
              </a:rPr>
              <a:t>Reduce illness and sickness</a:t>
            </a:r>
            <a:endParaRPr lang="en-US" sz="3033">
              <a:solidFill>
                <a:schemeClr val="bg1">
                  <a:lumMod val="95000"/>
                </a:schemeClr>
              </a:solidFill>
              <a:latin typeface="Century Gothic"/>
              <a:cs typeface="Century Gothic"/>
            </a:endParaRPr>
          </a:p>
          <a:p>
            <a:pPr marL="556895" indent="-556895" algn="ctr">
              <a:buFont typeface="+mj-lt"/>
              <a:buAutoNum type="arabicPeriod"/>
            </a:pPr>
            <a:r>
              <a:rPr lang="en-US" sz="3033" dirty="0">
                <a:solidFill>
                  <a:schemeClr val="bg1">
                    <a:lumMod val="95000"/>
                  </a:schemeClr>
                </a:solidFill>
                <a:latin typeface="Century Gothic"/>
                <a:cs typeface="Century Gothic"/>
              </a:rPr>
              <a:t>Reduce health and social care costs</a:t>
            </a:r>
            <a:endParaRPr lang="en-US" sz="3033">
              <a:solidFill>
                <a:schemeClr val="bg1">
                  <a:lumMod val="95000"/>
                </a:schemeClr>
              </a:solidFill>
              <a:latin typeface="Century Gothic"/>
              <a:cs typeface="Century Gothic"/>
            </a:endParaRPr>
          </a:p>
          <a:p>
            <a:pPr marL="1547495" lvl="2" indent="-556895" algn="ctr">
              <a:buFont typeface="Arial" charset="0"/>
              <a:buChar char="•"/>
            </a:pPr>
            <a:r>
              <a:rPr lang="en-US" sz="3000" i="1">
                <a:solidFill>
                  <a:schemeClr val="bg1">
                    <a:lumMod val="95000"/>
                  </a:schemeClr>
                </a:solidFill>
                <a:latin typeface="Century Gothic"/>
                <a:cs typeface="Century Gothic"/>
              </a:rPr>
              <a:t>via prevention</a:t>
            </a:r>
          </a:p>
          <a:p>
            <a:pPr marL="1547495" lvl="2" indent="-556895" algn="ctr">
              <a:buFont typeface="Arial" charset="0"/>
              <a:buChar char="•"/>
            </a:pPr>
            <a:r>
              <a:rPr lang="en-US" sz="3000" i="1">
                <a:solidFill>
                  <a:schemeClr val="bg1">
                    <a:lumMod val="95000"/>
                  </a:schemeClr>
                </a:solidFill>
                <a:latin typeface="Century Gothic"/>
                <a:cs typeface="Century Gothic"/>
              </a:rPr>
              <a:t>better managed conditions</a:t>
            </a:r>
          </a:p>
          <a:p>
            <a:pPr marL="556895" indent="-556895" algn="ctr">
              <a:buFont typeface="+mj-lt"/>
              <a:buAutoNum type="arabicPeriod"/>
            </a:pPr>
            <a:r>
              <a:rPr lang="en-US" sz="3033" dirty="0">
                <a:solidFill>
                  <a:schemeClr val="bg1">
                    <a:lumMod val="95000"/>
                  </a:schemeClr>
                </a:solidFill>
                <a:latin typeface="Century Gothic"/>
                <a:cs typeface="Century Gothic"/>
              </a:rPr>
              <a:t>Evidence outcomes –prove we have done a good job</a:t>
            </a:r>
            <a:endParaRPr lang="en-US" sz="3033">
              <a:solidFill>
                <a:schemeClr val="bg1">
                  <a:lumMod val="9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FE4DDF-AC83-3A46-B206-554BF0CD2225}"/>
              </a:ext>
            </a:extLst>
          </p:cNvPr>
          <p:cNvSpPr txBox="1"/>
          <p:nvPr/>
        </p:nvSpPr>
        <p:spPr>
          <a:xfrm>
            <a:off x="2247046" y="558988"/>
            <a:ext cx="6197720" cy="75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33" dirty="0">
                <a:solidFill>
                  <a:schemeClr val="bg1"/>
                </a:solidFill>
                <a:latin typeface="Century Gothic"/>
                <a:cs typeface="Century Gothic"/>
              </a:rPr>
              <a:t>What drives US?</a:t>
            </a:r>
          </a:p>
        </p:txBody>
      </p:sp>
    </p:spTree>
    <p:extLst>
      <p:ext uri="{BB962C8B-B14F-4D97-AF65-F5344CB8AC3E}">
        <p14:creationId xmlns:p14="http://schemas.microsoft.com/office/powerpoint/2010/main" val="2325005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2DC4EB-2104-014D-B4B5-7B0159B4E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GB" dirty="0"/>
              <a:t>Consumers have become more active in managing their own health as use of mobile/internet (from 37 to 48%), social media (20 to 28%) and wearable technology (22 to 31%) show the strongest growth between 2016 and 2018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Monitor fitness/activity/steps</a:t>
            </a:r>
          </a:p>
          <a:p>
            <a:r>
              <a:rPr lang="en-US" dirty="0"/>
              <a:t>Track other wellbeing parameters (sleep, stress)</a:t>
            </a:r>
          </a:p>
          <a:p>
            <a:r>
              <a:rPr lang="en-US" dirty="0"/>
              <a:t>Look up health information</a:t>
            </a:r>
          </a:p>
          <a:p>
            <a:r>
              <a:rPr lang="en-US" dirty="0"/>
              <a:t>Communicate with others on health-related topics</a:t>
            </a:r>
          </a:p>
          <a:p>
            <a:r>
              <a:rPr lang="en-US" dirty="0"/>
              <a:t>Use social media to see what others are doing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GB" sz="2200" b="1" dirty="0"/>
              <a:t>Accenture 2019 Digital Health Consumer Survey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13310839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99615A-2CA8-4E21-99F6-C793F1DFC654}"/>
              </a:ext>
            </a:extLst>
          </p:cNvPr>
          <p:cNvSpPr txBox="1"/>
          <p:nvPr/>
        </p:nvSpPr>
        <p:spPr>
          <a:xfrm>
            <a:off x="3515087" y="2610223"/>
            <a:ext cx="3790033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400"/>
              <a:t>What is Best-You?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54327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ICE LOGO gre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1518" y="7098328"/>
            <a:ext cx="330407" cy="22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3A8F3C-A237-4B68-8070-C4758CD153B6}"/>
              </a:ext>
            </a:extLst>
          </p:cNvPr>
          <p:cNvPicPr/>
          <p:nvPr/>
        </p:nvPicPr>
        <p:blipFill rotWithShape="1">
          <a:blip r:embed="rId4"/>
          <a:srcRect t="7480" r="1369" b="4271"/>
          <a:stretch/>
        </p:blipFill>
        <p:spPr bwMode="auto">
          <a:xfrm>
            <a:off x="2288988" y="1524000"/>
            <a:ext cx="7374965" cy="46377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75275451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200446-660A-47B1-926E-568E6E8F87E2}"/>
              </a:ext>
            </a:extLst>
          </p:cNvPr>
          <p:cNvPicPr/>
          <p:nvPr/>
        </p:nvPicPr>
        <p:blipFill rotWithShape="1">
          <a:blip r:embed="rId2"/>
          <a:srcRect t="7479" r="1534" b="4641"/>
          <a:stretch/>
        </p:blipFill>
        <p:spPr bwMode="auto">
          <a:xfrm>
            <a:off x="1362635" y="920376"/>
            <a:ext cx="8641977" cy="57732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77773802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owerPoint-template">
  <a:themeElements>
    <a:clrScheme name="PowerPoint template 1">
      <a:dk1>
        <a:srgbClr val="000000"/>
      </a:dk1>
      <a:lt1>
        <a:srgbClr val="FFFFFF"/>
      </a:lt1>
      <a:dk2>
        <a:srgbClr val="000000"/>
      </a:dk2>
      <a:lt2>
        <a:srgbClr val="6A737B"/>
      </a:lt2>
      <a:accent1>
        <a:srgbClr val="003A63"/>
      </a:accent1>
      <a:accent2>
        <a:srgbClr val="00B7C7"/>
      </a:accent2>
      <a:accent3>
        <a:srgbClr val="FFFFFF"/>
      </a:accent3>
      <a:accent4>
        <a:srgbClr val="000000"/>
      </a:accent4>
      <a:accent5>
        <a:srgbClr val="AAAEB7"/>
      </a:accent5>
      <a:accent6>
        <a:srgbClr val="00A6B4"/>
      </a:accent6>
      <a:hlink>
        <a:srgbClr val="002C4C"/>
      </a:hlink>
      <a:folHlink>
        <a:srgbClr val="008BA4"/>
      </a:folHlink>
    </a:clrScheme>
    <a:fontScheme name="PowerPoint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 template 1">
        <a:dk1>
          <a:srgbClr val="000000"/>
        </a:dk1>
        <a:lt1>
          <a:srgbClr val="FFFFFF"/>
        </a:lt1>
        <a:dk2>
          <a:srgbClr val="000000"/>
        </a:dk2>
        <a:lt2>
          <a:srgbClr val="6A737B"/>
        </a:lt2>
        <a:accent1>
          <a:srgbClr val="003A63"/>
        </a:accent1>
        <a:accent2>
          <a:srgbClr val="00B7C7"/>
        </a:accent2>
        <a:accent3>
          <a:srgbClr val="FFFFFF"/>
        </a:accent3>
        <a:accent4>
          <a:srgbClr val="000000"/>
        </a:accent4>
        <a:accent5>
          <a:srgbClr val="AAAEB7"/>
        </a:accent5>
        <a:accent6>
          <a:srgbClr val="00A6B4"/>
        </a:accent6>
        <a:hlink>
          <a:srgbClr val="002C4C"/>
        </a:hlink>
        <a:folHlink>
          <a:srgbClr val="008BA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32F4F3628B664E961B953DC9810729" ma:contentTypeVersion="10" ma:contentTypeDescription="Create a new document." ma:contentTypeScope="" ma:versionID="da37bc3e19189c067c536160efdf8b7f">
  <xsd:schema xmlns:xsd="http://www.w3.org/2001/XMLSchema" xmlns:xs="http://www.w3.org/2001/XMLSchema" xmlns:p="http://schemas.microsoft.com/office/2006/metadata/properties" xmlns:ns2="138b9fd4-26b9-4dbb-9e1d-6e5a0e773f38" xmlns:ns3="54df3a54-12f4-4a0f-a8ad-ea37230e6f8c" targetNamespace="http://schemas.microsoft.com/office/2006/metadata/properties" ma:root="true" ma:fieldsID="a92aeeb5858b19942c34fec83bb8d382" ns2:_="" ns3:_="">
    <xsd:import namespace="138b9fd4-26b9-4dbb-9e1d-6e5a0e773f38"/>
    <xsd:import namespace="54df3a54-12f4-4a0f-a8ad-ea37230e6f8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EventHashCode" minOccurs="0"/>
                <xsd:element ref="ns3:MediaServiceGenerationTime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8b9fd4-26b9-4dbb-9e1d-6e5a0e773f3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df3a54-12f4-4a0f-a8ad-ea37230e6f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38b9fd4-26b9-4dbb-9e1d-6e5a0e773f38">
      <UserInfo>
        <DisplayName>Leigh Torrance</DisplayName>
        <AccountId>17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252243A9-D9F6-451C-94A8-9FA72520B4CF}">
  <ds:schemaRefs>
    <ds:schemaRef ds:uri="138b9fd4-26b9-4dbb-9e1d-6e5a0e773f38"/>
    <ds:schemaRef ds:uri="54df3a54-12f4-4a0f-a8ad-ea37230e6f8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1BADE49-51A2-49F5-BB45-9F5D0DC56C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99BD27-0A13-44CF-B256-190A20D13D9E}">
  <ds:schemaRefs>
    <ds:schemaRef ds:uri="138b9fd4-26b9-4dbb-9e1d-6e5a0e773f38"/>
    <ds:schemaRef ds:uri="4781e0c1-0c59-4d5e-90c3-a125a83b1ea7"/>
    <ds:schemaRef ds:uri="8ee5d5a6-40c8-43cf-ab8b-c363e9ae6af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4503</TotalTime>
  <Words>466</Words>
  <Application>Microsoft Macintosh PowerPoint</Application>
  <PresentationFormat>Custom</PresentationFormat>
  <Paragraphs>84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Century Gothic</vt:lpstr>
      <vt:lpstr>Georgia</vt:lpstr>
      <vt:lpstr>Playfair Display</vt:lpstr>
      <vt:lpstr>Times-Roman</vt:lpstr>
      <vt:lpstr>1_Office Theme</vt:lpstr>
      <vt:lpstr>PowerPoint-template</vt:lpstr>
      <vt:lpstr>            </vt:lpstr>
      <vt:lpstr>How can Digital Technology be used to manage health &amp; wellbeing  Is it effective?  What is Best-You?</vt:lpstr>
      <vt:lpstr>“Where you reach people is where we need to be thinking hardest, it’s about digital meets the behavioural sciences.”  Duncan Selbie,  Chief Executive PHE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Specific IAG</vt:lpstr>
      <vt:lpstr>PowerPoint Presentation</vt:lpstr>
      <vt:lpstr>Do people  change behaviour on            ?</vt:lpstr>
      <vt:lpstr>Data Insights </vt:lpstr>
      <vt:lpstr>Smoking</vt:lpstr>
      <vt:lpstr>Alcohol</vt:lpstr>
      <vt:lpstr>Healthy Weight</vt:lpstr>
      <vt:lpstr>Start your journey…</vt:lpstr>
      <vt:lpstr>What are you waiting for?</vt:lpstr>
    </vt:vector>
  </TitlesOfParts>
  <Company>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Mandy Madden</dc:creator>
  <cp:lastModifiedBy>Calvin Holman</cp:lastModifiedBy>
  <cp:revision>53</cp:revision>
  <cp:lastPrinted>2018-11-20T14:35:44Z</cp:lastPrinted>
  <dcterms:created xsi:type="dcterms:W3CDTF">2014-02-28T11:25:52Z</dcterms:created>
  <dcterms:modified xsi:type="dcterms:W3CDTF">2020-11-20T12:49:40Z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0x010100AC32F4F3628B664E961B953DC9810729</vt:lpwstr>
  </property>
</Properties>
</file>