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256" r:id="rId2"/>
    <p:sldId id="263" r:id="rId3"/>
    <p:sldId id="265" r:id="rId4"/>
    <p:sldId id="314" r:id="rId5"/>
    <p:sldId id="268" r:id="rId6"/>
    <p:sldId id="340" r:id="rId7"/>
    <p:sldId id="338" r:id="rId8"/>
    <p:sldId id="329" r:id="rId9"/>
    <p:sldId id="322" r:id="rId10"/>
    <p:sldId id="299" r:id="rId11"/>
    <p:sldId id="304" r:id="rId12"/>
    <p:sldId id="264" r:id="rId13"/>
    <p:sldId id="339" r:id="rId14"/>
    <p:sldId id="287" r:id="rId15"/>
    <p:sldId id="332" r:id="rId16"/>
    <p:sldId id="310" r:id="rId17"/>
    <p:sldId id="266" r:id="rId18"/>
    <p:sldId id="284" r:id="rId19"/>
    <p:sldId id="335" r:id="rId20"/>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78" autoAdjust="0"/>
  </p:normalViewPr>
  <p:slideViewPr>
    <p:cSldViewPr snapToGrid="0">
      <p:cViewPr varScale="1">
        <p:scale>
          <a:sx n="115" d="100"/>
          <a:sy n="115" d="100"/>
        </p:scale>
        <p:origin x="1810"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8915"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8916"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8917"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CBB3790-5A9D-4FFE-8A36-75632CF3CCAF}" type="slidenum">
              <a:rPr lang="en-GB"/>
              <a:pPr>
                <a:defRPr/>
              </a:pPr>
              <a:t>‹#›</a:t>
            </a:fld>
            <a:endParaRPr lang="en-GB"/>
          </a:p>
        </p:txBody>
      </p:sp>
    </p:spTree>
    <p:extLst>
      <p:ext uri="{BB962C8B-B14F-4D97-AF65-F5344CB8AC3E}">
        <p14:creationId xmlns:p14="http://schemas.microsoft.com/office/powerpoint/2010/main" val="546936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6246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3"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6210E3A-738A-4EDD-82B9-D94A74C29738}" type="slidenum">
              <a:rPr lang="en-GB"/>
              <a:pPr>
                <a:defRPr/>
              </a:pPr>
              <a:t>‹#›</a:t>
            </a:fld>
            <a:endParaRPr lang="en-GB"/>
          </a:p>
        </p:txBody>
      </p:sp>
    </p:spTree>
    <p:extLst>
      <p:ext uri="{BB962C8B-B14F-4D97-AF65-F5344CB8AC3E}">
        <p14:creationId xmlns:p14="http://schemas.microsoft.com/office/powerpoint/2010/main" val="13372752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B2527E4-8434-4578-BC9A-FAE6EECA1B9C}" type="slidenum">
              <a:rPr lang="en-GB" altLang="en-US" smtClean="0"/>
              <a:pPr eaLnBrk="1" hangingPunct="1">
                <a:spcBef>
                  <a:spcPct val="0"/>
                </a:spcBef>
              </a:pPr>
              <a:t>2</a:t>
            </a:fld>
            <a:endParaRPr lang="en-GB" altLang="en-US"/>
          </a:p>
        </p:txBody>
      </p:sp>
      <p:sp>
        <p:nvSpPr>
          <p:cNvPr id="66563" name="Slide Image Placeholder 1"/>
          <p:cNvSpPr>
            <a:spLocks noGrp="1" noRot="1" noChangeAspect="1" noTextEdit="1"/>
          </p:cNvSpPr>
          <p:nvPr>
            <p:ph type="sldImg"/>
          </p:nvPr>
        </p:nvSpPr>
        <p:spPr>
          <a:ln/>
        </p:spPr>
      </p:sp>
      <p:sp>
        <p:nvSpPr>
          <p:cNvPr id="66564" name="Notes Placeholder 2"/>
          <p:cNvSpPr>
            <a:spLocks noGrp="1"/>
          </p:cNvSpPr>
          <p:nvPr>
            <p:ph type="body" idx="1"/>
          </p:nvPr>
        </p:nvSpPr>
        <p:spPr>
          <a:noFill/>
        </p:spPr>
        <p:txBody>
          <a:bodyPr/>
          <a:lstStyle/>
          <a:p>
            <a:pPr eaLnBrk="1" hangingPunct="1"/>
            <a:endParaRPr lang="en-US" altLang="en-US"/>
          </a:p>
        </p:txBody>
      </p:sp>
      <p:sp>
        <p:nvSpPr>
          <p:cNvPr id="66565" name="Slide Number Placeholder 3"/>
          <p:cNvSpPr txBox="1">
            <a:spLocks noGrp="1"/>
          </p:cNvSpPr>
          <p:nvPr/>
        </p:nvSpPr>
        <p:spPr bwMode="auto">
          <a:xfrm>
            <a:off x="38496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5D6B6E6-BE8C-4F0A-9885-45F778B7A43A}" type="slidenum">
              <a:rPr lang="en-GB" altLang="en-US">
                <a:cs typeface="Arial" charset="0"/>
              </a:rPr>
              <a:pPr algn="r" eaLnBrk="1" hangingPunct="1">
                <a:spcBef>
                  <a:spcPct val="0"/>
                </a:spcBef>
              </a:pPr>
              <a:t>2</a:t>
            </a:fld>
            <a:endParaRPr lang="en-GB"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1905000" y="1219200"/>
            <a:ext cx="0" cy="2057400"/>
          </a:xfrm>
          <a:prstGeom prst="line">
            <a:avLst/>
          </a:prstGeom>
          <a:noFill/>
          <a:ln w="349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 name="Oval 8"/>
          <p:cNvSpPr>
            <a:spLocks noChangeArrowheads="1"/>
          </p:cNvSpPr>
          <p:nvPr/>
        </p:nvSpPr>
        <p:spPr bwMode="auto">
          <a:xfrm>
            <a:off x="163513" y="2103438"/>
            <a:ext cx="347662" cy="34766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6" name="Oval 9"/>
          <p:cNvSpPr>
            <a:spLocks noChangeArrowheads="1"/>
          </p:cNvSpPr>
          <p:nvPr/>
        </p:nvSpPr>
        <p:spPr bwMode="auto">
          <a:xfrm>
            <a:off x="739775" y="2105025"/>
            <a:ext cx="349250" cy="34766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7" name="Oval 10"/>
          <p:cNvSpPr>
            <a:spLocks noChangeArrowheads="1"/>
          </p:cNvSpPr>
          <p:nvPr/>
        </p:nvSpPr>
        <p:spPr bwMode="auto">
          <a:xfrm>
            <a:off x="1317625" y="2105025"/>
            <a:ext cx="347663" cy="347663"/>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56322" name="Rectangle 2"/>
          <p:cNvSpPr>
            <a:spLocks noGrp="1" noChangeArrowheads="1"/>
          </p:cNvSpPr>
          <p:nvPr>
            <p:ph type="ctrTitle"/>
          </p:nvPr>
        </p:nvSpPr>
        <p:spPr>
          <a:xfrm>
            <a:off x="2133600" y="1371600"/>
            <a:ext cx="6477000" cy="1752600"/>
          </a:xfrm>
        </p:spPr>
        <p:txBody>
          <a:bodyPr/>
          <a:lstStyle>
            <a:lvl1pPr>
              <a:defRPr sz="5400"/>
            </a:lvl1pPr>
          </a:lstStyle>
          <a:p>
            <a:pPr lvl="0"/>
            <a:r>
              <a:rPr lang="en-GB" noProof="0"/>
              <a:t>Click to edit Master title style</a:t>
            </a:r>
          </a:p>
        </p:txBody>
      </p:sp>
      <p:sp>
        <p:nvSpPr>
          <p:cNvPr id="56323" name="Rectangle 3"/>
          <p:cNvSpPr>
            <a:spLocks noGrp="1" noChangeArrowheads="1"/>
          </p:cNvSpPr>
          <p:nvPr>
            <p:ph type="subTitle" idx="1"/>
          </p:nvPr>
        </p:nvSpPr>
        <p:spPr>
          <a:xfrm>
            <a:off x="2133600" y="3733800"/>
            <a:ext cx="6477000" cy="1981200"/>
          </a:xfrm>
        </p:spPr>
        <p:txBody>
          <a:bodyPr/>
          <a:lstStyle>
            <a:lvl1pPr marL="0" indent="0">
              <a:buFont typeface="Wingdings" pitchFamily="2" charset="2"/>
              <a:buNone/>
              <a:defRPr/>
            </a:lvl1pPr>
          </a:lstStyle>
          <a:p>
            <a:pPr lvl="0"/>
            <a:r>
              <a:rPr lang="en-GB" noProof="0"/>
              <a:t>Click to edit Master subtitle style</a:t>
            </a:r>
          </a:p>
        </p:txBody>
      </p:sp>
      <p:sp>
        <p:nvSpPr>
          <p:cNvPr id="8" name="Rectangle 4"/>
          <p:cNvSpPr>
            <a:spLocks noGrp="1" noChangeArrowheads="1"/>
          </p:cNvSpPr>
          <p:nvPr>
            <p:ph type="dt" sz="half" idx="10"/>
          </p:nvPr>
        </p:nvSpPr>
        <p:spPr>
          <a:xfrm>
            <a:off x="7086600" y="6248400"/>
            <a:ext cx="1524000" cy="457200"/>
          </a:xfrm>
        </p:spPr>
        <p:txBody>
          <a:bodyPr/>
          <a:lstStyle>
            <a:lvl1pPr>
              <a:defRPr/>
            </a:lvl1pPr>
          </a:lstStyle>
          <a:p>
            <a:pPr>
              <a:defRPr/>
            </a:pPr>
            <a:endParaRPr lang="en-GB"/>
          </a:p>
        </p:txBody>
      </p:sp>
      <p:sp>
        <p:nvSpPr>
          <p:cNvPr id="9" name="Rectangle 5"/>
          <p:cNvSpPr>
            <a:spLocks noGrp="1" noChangeArrowheads="1"/>
          </p:cNvSpPr>
          <p:nvPr>
            <p:ph type="ftr" sz="quarter" idx="11"/>
          </p:nvPr>
        </p:nvSpPr>
        <p:spPr>
          <a:xfrm>
            <a:off x="3810000" y="6248400"/>
            <a:ext cx="2895600" cy="457200"/>
          </a:xfrm>
        </p:spPr>
        <p:txBody>
          <a:bodyPr/>
          <a:lstStyle>
            <a:lvl1pPr>
              <a:defRPr/>
            </a:lvl1pPr>
          </a:lstStyle>
          <a:p>
            <a:pPr>
              <a:defRPr/>
            </a:pPr>
            <a:endParaRPr lang="en-GB"/>
          </a:p>
        </p:txBody>
      </p:sp>
      <p:sp>
        <p:nvSpPr>
          <p:cNvPr id="10" name="Rectangle 6"/>
          <p:cNvSpPr>
            <a:spLocks noGrp="1" noChangeArrowheads="1"/>
          </p:cNvSpPr>
          <p:nvPr>
            <p:ph type="sldNum" sz="quarter" idx="12"/>
          </p:nvPr>
        </p:nvSpPr>
        <p:spPr>
          <a:xfrm>
            <a:off x="2209800" y="6248400"/>
            <a:ext cx="1219200" cy="457200"/>
          </a:xfrm>
        </p:spPr>
        <p:txBody>
          <a:bodyPr/>
          <a:lstStyle>
            <a:lvl1pPr>
              <a:defRPr/>
            </a:lvl1pPr>
          </a:lstStyle>
          <a:p>
            <a:pPr>
              <a:defRPr/>
            </a:pPr>
            <a:fld id="{4E3FF839-0B00-4F59-B3E5-0F2288E5C59B}" type="slidenum">
              <a:rPr lang="en-GB"/>
              <a:pPr>
                <a:defRPr/>
              </a:pPr>
              <a:t>‹#›</a:t>
            </a:fld>
            <a:endParaRPr lang="en-GB"/>
          </a:p>
        </p:txBody>
      </p:sp>
    </p:spTree>
    <p:extLst>
      <p:ext uri="{BB962C8B-B14F-4D97-AF65-F5344CB8AC3E}">
        <p14:creationId xmlns:p14="http://schemas.microsoft.com/office/powerpoint/2010/main" val="365571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3A6B97B-EE7B-485A-9002-4F1BBBB31FF9}" type="slidenum">
              <a:rPr lang="en-GB"/>
              <a:pPr>
                <a:defRPr/>
              </a:pPr>
              <a:t>‹#›</a:t>
            </a:fld>
            <a:endParaRPr lang="en-GB"/>
          </a:p>
        </p:txBody>
      </p:sp>
    </p:spTree>
    <p:extLst>
      <p:ext uri="{BB962C8B-B14F-4D97-AF65-F5344CB8AC3E}">
        <p14:creationId xmlns:p14="http://schemas.microsoft.com/office/powerpoint/2010/main" val="384211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90500"/>
            <a:ext cx="1752600" cy="5829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524000" y="190500"/>
            <a:ext cx="5105400" cy="582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01564E1-EAAC-4FF5-B0AD-0FA6F4571BDE}" type="slidenum">
              <a:rPr lang="en-GB"/>
              <a:pPr>
                <a:defRPr/>
              </a:pPr>
              <a:t>‹#›</a:t>
            </a:fld>
            <a:endParaRPr lang="en-GB"/>
          </a:p>
        </p:txBody>
      </p:sp>
    </p:spTree>
    <p:extLst>
      <p:ext uri="{BB962C8B-B14F-4D97-AF65-F5344CB8AC3E}">
        <p14:creationId xmlns:p14="http://schemas.microsoft.com/office/powerpoint/2010/main" val="1161211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D6BFCC8-1092-45BC-B7B9-FEF1F5B4C696}" type="slidenum">
              <a:rPr lang="en-GB"/>
              <a:pPr>
                <a:defRPr/>
              </a:pPr>
              <a:t>‹#›</a:t>
            </a:fld>
            <a:endParaRPr lang="en-GB"/>
          </a:p>
        </p:txBody>
      </p:sp>
    </p:spTree>
    <p:extLst>
      <p:ext uri="{BB962C8B-B14F-4D97-AF65-F5344CB8AC3E}">
        <p14:creationId xmlns:p14="http://schemas.microsoft.com/office/powerpoint/2010/main" val="249009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77ACD98-A751-4AA3-BCBA-D59E8E1955CE}" type="slidenum">
              <a:rPr lang="en-GB"/>
              <a:pPr>
                <a:defRPr/>
              </a:pPr>
              <a:t>‹#›</a:t>
            </a:fld>
            <a:endParaRPr lang="en-GB"/>
          </a:p>
        </p:txBody>
      </p:sp>
    </p:spTree>
    <p:extLst>
      <p:ext uri="{BB962C8B-B14F-4D97-AF65-F5344CB8AC3E}">
        <p14:creationId xmlns:p14="http://schemas.microsoft.com/office/powerpoint/2010/main" val="2632469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5240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05400" y="1905000"/>
            <a:ext cx="3429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31991C3-74B7-4A12-9FB6-4A9A300C9311}" type="slidenum">
              <a:rPr lang="en-GB"/>
              <a:pPr>
                <a:defRPr/>
              </a:pPr>
              <a:t>‹#›</a:t>
            </a:fld>
            <a:endParaRPr lang="en-GB"/>
          </a:p>
        </p:txBody>
      </p:sp>
    </p:spTree>
    <p:extLst>
      <p:ext uri="{BB962C8B-B14F-4D97-AF65-F5344CB8AC3E}">
        <p14:creationId xmlns:p14="http://schemas.microsoft.com/office/powerpoint/2010/main" val="112242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D9BA83D-F338-411F-87D1-D572F3DAC346}" type="slidenum">
              <a:rPr lang="en-GB"/>
              <a:pPr>
                <a:defRPr/>
              </a:pPr>
              <a:t>‹#›</a:t>
            </a:fld>
            <a:endParaRPr lang="en-GB"/>
          </a:p>
        </p:txBody>
      </p:sp>
    </p:spTree>
    <p:extLst>
      <p:ext uri="{BB962C8B-B14F-4D97-AF65-F5344CB8AC3E}">
        <p14:creationId xmlns:p14="http://schemas.microsoft.com/office/powerpoint/2010/main" val="189964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7A7388C-A8C3-45C4-872C-D46E03CD7120}" type="slidenum">
              <a:rPr lang="en-GB"/>
              <a:pPr>
                <a:defRPr/>
              </a:pPr>
              <a:t>‹#›</a:t>
            </a:fld>
            <a:endParaRPr lang="en-GB"/>
          </a:p>
        </p:txBody>
      </p:sp>
    </p:spTree>
    <p:extLst>
      <p:ext uri="{BB962C8B-B14F-4D97-AF65-F5344CB8AC3E}">
        <p14:creationId xmlns:p14="http://schemas.microsoft.com/office/powerpoint/2010/main" val="204164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299133B9-686D-43A7-8E03-F93D811E080F}" type="slidenum">
              <a:rPr lang="en-GB"/>
              <a:pPr>
                <a:defRPr/>
              </a:pPr>
              <a:t>‹#›</a:t>
            </a:fld>
            <a:endParaRPr lang="en-GB"/>
          </a:p>
        </p:txBody>
      </p:sp>
    </p:spTree>
    <p:extLst>
      <p:ext uri="{BB962C8B-B14F-4D97-AF65-F5344CB8AC3E}">
        <p14:creationId xmlns:p14="http://schemas.microsoft.com/office/powerpoint/2010/main" val="119088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2AA9771-EA45-457B-8F5F-3DCC25436D17}" type="slidenum">
              <a:rPr lang="en-GB"/>
              <a:pPr>
                <a:defRPr/>
              </a:pPr>
              <a:t>‹#›</a:t>
            </a:fld>
            <a:endParaRPr lang="en-GB"/>
          </a:p>
        </p:txBody>
      </p:sp>
    </p:spTree>
    <p:extLst>
      <p:ext uri="{BB962C8B-B14F-4D97-AF65-F5344CB8AC3E}">
        <p14:creationId xmlns:p14="http://schemas.microsoft.com/office/powerpoint/2010/main" val="2252553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4A2F0B7-8A9C-4B99-9E8A-70A45B0DFD73}" type="slidenum">
              <a:rPr lang="en-GB"/>
              <a:pPr>
                <a:defRPr/>
              </a:pPr>
              <a:t>‹#›</a:t>
            </a:fld>
            <a:endParaRPr lang="en-GB"/>
          </a:p>
        </p:txBody>
      </p:sp>
    </p:spTree>
    <p:extLst>
      <p:ext uri="{BB962C8B-B14F-4D97-AF65-F5344CB8AC3E}">
        <p14:creationId xmlns:p14="http://schemas.microsoft.com/office/powerpoint/2010/main" val="187172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90500"/>
            <a:ext cx="7010400" cy="152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1524000" y="1905000"/>
            <a:ext cx="7010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5300"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endParaRPr lang="en-GB"/>
          </a:p>
        </p:txBody>
      </p:sp>
      <p:sp>
        <p:nvSpPr>
          <p:cNvPr id="55301"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p>
        </p:txBody>
      </p:sp>
      <p:sp>
        <p:nvSpPr>
          <p:cNvPr id="55302"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fld id="{AAD1361B-EE65-4303-BB99-E3C826687D78}" type="slidenum">
              <a:rPr lang="en-GB"/>
              <a:pPr>
                <a:defRPr/>
              </a:pPr>
              <a:t>‹#›</a:t>
            </a:fld>
            <a:endParaRPr lang="en-GB"/>
          </a:p>
        </p:txBody>
      </p:sp>
      <p:sp>
        <p:nvSpPr>
          <p:cNvPr id="1031" name="Line 7"/>
          <p:cNvSpPr>
            <a:spLocks noChangeShapeType="1"/>
          </p:cNvSpPr>
          <p:nvPr/>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2" name="Oval 8"/>
          <p:cNvSpPr>
            <a:spLocks noChangeArrowheads="1"/>
          </p:cNvSpPr>
          <p:nvPr/>
        </p:nvSpPr>
        <p:spPr bwMode="auto">
          <a:xfrm>
            <a:off x="152400" y="838200"/>
            <a:ext cx="228600" cy="22860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1033" name="Oval 9"/>
          <p:cNvSpPr>
            <a:spLocks noChangeArrowheads="1"/>
          </p:cNvSpPr>
          <p:nvPr/>
        </p:nvSpPr>
        <p:spPr bwMode="auto">
          <a:xfrm>
            <a:off x="539750" y="838200"/>
            <a:ext cx="228600" cy="22860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
        <p:nvSpPr>
          <p:cNvPr id="1034" name="Oval 10"/>
          <p:cNvSpPr>
            <a:spLocks noChangeArrowheads="1"/>
          </p:cNvSpPr>
          <p:nvPr/>
        </p:nvSpPr>
        <p:spPr bwMode="auto">
          <a:xfrm>
            <a:off x="927100" y="838200"/>
            <a:ext cx="228600" cy="22860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274" r:id="rId1"/>
    <p:sldLayoutId id="2147484253" r:id="rId2"/>
    <p:sldLayoutId id="2147484254" r:id="rId3"/>
    <p:sldLayoutId id="2147484255" r:id="rId4"/>
    <p:sldLayoutId id="2147484256" r:id="rId5"/>
    <p:sldLayoutId id="2147484257" r:id="rId6"/>
    <p:sldLayoutId id="2147484258" r:id="rId7"/>
    <p:sldLayoutId id="2147484259" r:id="rId8"/>
    <p:sldLayoutId id="2147484260" r:id="rId9"/>
    <p:sldLayoutId id="2147484261" r:id="rId10"/>
    <p:sldLayoutId id="2147484262"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2"/>
          </a:solidFill>
          <a:latin typeface="+mn-lt"/>
        </a:defRPr>
      </a:lvl3pPr>
      <a:lvl4pPr marL="1600200" indent="-228600" algn="l" rtl="0" eaLnBrk="0" fontAlgn="base" hangingPunct="0">
        <a:spcBef>
          <a:spcPct val="20000"/>
        </a:spcBef>
        <a:spcAft>
          <a:spcPct val="0"/>
        </a:spcAft>
        <a:buClr>
          <a:schemeClr val="tx1"/>
        </a:buClr>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hQwF2YFkKw0" TargetMode="External"/><Relationship Id="rId2" Type="http://schemas.openxmlformats.org/officeDocument/2006/relationships/hyperlink" Target="https://www.youtube.com/watch?v=LgLm5O6Pcy8" TargetMode="External"/><Relationship Id="rId1" Type="http://schemas.openxmlformats.org/officeDocument/2006/relationships/slideLayout" Target="../slideLayouts/slideLayout2.xml"/><Relationship Id="rId5" Type="http://schemas.openxmlformats.org/officeDocument/2006/relationships/hyperlink" Target="https://www.videolearning.co.uk/primary/" TargetMode="External"/><Relationship Id="rId4" Type="http://schemas.openxmlformats.org/officeDocument/2006/relationships/hyperlink" Target="https://www.youtube.com/watch?v=uGNANev8m_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virtualschool@coventry.gov.u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ed.com/talks/rita_pierson_every_kid_needs_a_champion?language=en" TargetMode="External"/><Relationship Id="rId2" Type="http://schemas.openxmlformats.org/officeDocument/2006/relationships/hyperlink" Target="https://www.youtube.com/watch?v=q3xoZXSW5yc" TargetMode="External"/><Relationship Id="rId1" Type="http://schemas.openxmlformats.org/officeDocument/2006/relationships/slideLayout" Target="../slideLayouts/slideLayout2.xml"/><Relationship Id="rId4" Type="http://schemas.openxmlformats.org/officeDocument/2006/relationships/hyperlink" Target="https://www.youtube.com/watch?v=c7Mvjj8xxPo"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north-tmet.uk/wp-content/uploads/2020/07/1.-5-Levers.pdf" TargetMode="External"/><Relationship Id="rId2" Type="http://schemas.openxmlformats.org/officeDocument/2006/relationships/hyperlink" Target="https://www.whitfieldaspenschool.co.uk/recovery-curriculum/" TargetMode="External"/><Relationship Id="rId1" Type="http://schemas.openxmlformats.org/officeDocument/2006/relationships/slideLayout" Target="../slideLayouts/slideLayout2.xml"/><Relationship Id="rId6" Type="http://schemas.openxmlformats.org/officeDocument/2006/relationships/hyperlink" Target="https://www.lisacherry.co.uk/" TargetMode="External"/><Relationship Id="rId5" Type="http://schemas.openxmlformats.org/officeDocument/2006/relationships/hyperlink" Target="https://www.youtube.com/channel/UCIIULY93FNLF1QGgvuyXUiA" TargetMode="External"/><Relationship Id="rId4" Type="http://schemas.openxmlformats.org/officeDocument/2006/relationships/hyperlink" Target="https://vimeo.com/43771570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itters.co.uk/blog/the-15-best-activities-for-children-to-help-them-learn-through-play.aspx" TargetMode="External"/><Relationship Id="rId2" Type="http://schemas.openxmlformats.org/officeDocument/2006/relationships/hyperlink" Target="https://www.whitbyschool.org/passionforlearning/how-do-children-learn-through-play" TargetMode="External"/><Relationship Id="rId1" Type="http://schemas.openxmlformats.org/officeDocument/2006/relationships/slideLayout" Target="../slideLayouts/slideLayout2.xml"/><Relationship Id="rId4" Type="http://schemas.openxmlformats.org/officeDocument/2006/relationships/hyperlink" Target="https://www.youtube.com/watch?v=YhpM_jbVop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133600" y="2205038"/>
            <a:ext cx="6477000" cy="1752600"/>
          </a:xfrm>
        </p:spPr>
        <p:txBody>
          <a:bodyPr/>
          <a:lstStyle/>
          <a:p>
            <a:pPr eaLnBrk="1" hangingPunct="1">
              <a:defRPr/>
            </a:pPr>
            <a:r>
              <a:rPr lang="en-GB" dirty="0">
                <a:solidFill>
                  <a:schemeClr val="tx1">
                    <a:lumMod val="60000"/>
                    <a:lumOff val="40000"/>
                  </a:schemeClr>
                </a:solidFill>
              </a:rPr>
              <a:t>Supporting the Education of Looked After Children</a:t>
            </a:r>
          </a:p>
        </p:txBody>
      </p:sp>
      <p:sp>
        <p:nvSpPr>
          <p:cNvPr id="17411" name="Rectangle 3"/>
          <p:cNvSpPr>
            <a:spLocks noGrp="1" noChangeArrowheads="1"/>
          </p:cNvSpPr>
          <p:nvPr>
            <p:ph type="subTitle" idx="1"/>
          </p:nvPr>
        </p:nvSpPr>
        <p:spPr>
          <a:xfrm>
            <a:off x="2133600" y="4567238"/>
            <a:ext cx="6477000" cy="1981200"/>
          </a:xfrm>
        </p:spPr>
        <p:txBody>
          <a:bodyPr/>
          <a:lstStyle/>
          <a:p>
            <a:pPr algn="ctr" eaLnBrk="1" hangingPunct="1"/>
            <a:br>
              <a:rPr lang="en-GB" altLang="en-US" dirty="0"/>
            </a:br>
            <a:r>
              <a:rPr lang="en-GB" altLang="en-US" dirty="0"/>
              <a:t>Initial training for Foster Carers</a:t>
            </a:r>
          </a:p>
          <a:p>
            <a:pPr algn="ctr" eaLnBrk="1" hangingPunct="1"/>
            <a:r>
              <a:rPr lang="en-GB" altLang="en-US" dirty="0"/>
              <a:t>3</a:t>
            </a:r>
            <a:r>
              <a:rPr lang="en-GB" altLang="en-US" baseline="30000" dirty="0"/>
              <a:t>rd</a:t>
            </a:r>
            <a:r>
              <a:rPr lang="en-GB" altLang="en-US" dirty="0"/>
              <a:t> February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3135666-27B8-4CA9-9980-9694E77C655E}"/>
              </a:ext>
            </a:extLst>
          </p:cNvPr>
          <p:cNvSpPr>
            <a:spLocks noGrp="1"/>
          </p:cNvSpPr>
          <p:nvPr>
            <p:ph type="title"/>
          </p:nvPr>
        </p:nvSpPr>
        <p:spPr/>
        <p:txBody>
          <a:bodyPr/>
          <a:lstStyle/>
          <a:p>
            <a:r>
              <a:rPr lang="en-GB" altLang="en-US"/>
              <a:t>EYFS Framework</a:t>
            </a:r>
          </a:p>
        </p:txBody>
      </p:sp>
      <p:sp>
        <p:nvSpPr>
          <p:cNvPr id="9219" name="Content Placeholder 2">
            <a:extLst>
              <a:ext uri="{FF2B5EF4-FFF2-40B4-BE49-F238E27FC236}">
                <a16:creationId xmlns:a16="http://schemas.microsoft.com/office/drawing/2014/main" id="{7172501F-E67A-4C1B-80B0-304E9E6B0542}"/>
              </a:ext>
            </a:extLst>
          </p:cNvPr>
          <p:cNvSpPr>
            <a:spLocks noGrp="1"/>
          </p:cNvSpPr>
          <p:nvPr>
            <p:ph idx="1"/>
          </p:nvPr>
        </p:nvSpPr>
        <p:spPr/>
        <p:txBody>
          <a:bodyPr/>
          <a:lstStyle/>
          <a:p>
            <a:r>
              <a:rPr lang="en-GB" altLang="en-US" sz="2400"/>
              <a:t>Children should mostly develop the 3 prime areas first. These are:</a:t>
            </a:r>
          </a:p>
          <a:p>
            <a:pPr lvl="1"/>
            <a:r>
              <a:rPr lang="en-GB" altLang="en-US" sz="2400"/>
              <a:t>Communication and language;</a:t>
            </a:r>
          </a:p>
          <a:p>
            <a:pPr lvl="1"/>
            <a:r>
              <a:rPr lang="en-GB" altLang="en-US" sz="2400"/>
              <a:t>Physical development; and</a:t>
            </a:r>
          </a:p>
          <a:p>
            <a:pPr lvl="1"/>
            <a:r>
              <a:rPr lang="en-GB" altLang="en-US" sz="2400"/>
              <a:t>Personal, social and emotional development.</a:t>
            </a:r>
          </a:p>
          <a:p>
            <a:r>
              <a:rPr lang="en-GB" altLang="en-US" sz="2400"/>
              <a:t>These prime areas are those most essential for the child’s healthy development and future learning.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AAB4338-9B6B-48D1-A7DE-9EFF7C38BD69}"/>
              </a:ext>
            </a:extLst>
          </p:cNvPr>
          <p:cNvSpPr>
            <a:spLocks noGrp="1"/>
          </p:cNvSpPr>
          <p:nvPr>
            <p:ph type="title"/>
          </p:nvPr>
        </p:nvSpPr>
        <p:spPr/>
        <p:txBody>
          <a:bodyPr/>
          <a:lstStyle/>
          <a:p>
            <a:r>
              <a:rPr lang="en-GB" altLang="en-US"/>
              <a:t>GLD Point Score</a:t>
            </a:r>
          </a:p>
        </p:txBody>
      </p:sp>
      <p:sp>
        <p:nvSpPr>
          <p:cNvPr id="13315" name="Content Placeholder 2">
            <a:extLst>
              <a:ext uri="{FF2B5EF4-FFF2-40B4-BE49-F238E27FC236}">
                <a16:creationId xmlns:a16="http://schemas.microsoft.com/office/drawing/2014/main" id="{FCE8E806-D733-4EE4-BDBB-A5BC26FBCB24}"/>
              </a:ext>
            </a:extLst>
          </p:cNvPr>
          <p:cNvSpPr>
            <a:spLocks noGrp="1"/>
          </p:cNvSpPr>
          <p:nvPr>
            <p:ph idx="1"/>
          </p:nvPr>
        </p:nvSpPr>
        <p:spPr>
          <a:xfrm>
            <a:off x="457200" y="1600200"/>
            <a:ext cx="8229600" cy="4718050"/>
          </a:xfrm>
        </p:spPr>
        <p:txBody>
          <a:bodyPr/>
          <a:lstStyle/>
          <a:p>
            <a:r>
              <a:rPr lang="en-GB" altLang="en-US" sz="2800"/>
              <a:t>The levels attained by children at the end of the EYFS are allocated a number: </a:t>
            </a:r>
          </a:p>
          <a:p>
            <a:pPr lvl="1"/>
            <a:r>
              <a:rPr lang="en-GB" altLang="en-US"/>
              <a:t>Emerging = 1, </a:t>
            </a:r>
          </a:p>
          <a:p>
            <a:pPr lvl="1"/>
            <a:r>
              <a:rPr lang="en-GB" altLang="en-US"/>
              <a:t>Expected = 2</a:t>
            </a:r>
          </a:p>
          <a:p>
            <a:pPr lvl="1"/>
            <a:r>
              <a:rPr lang="en-GB" altLang="en-US"/>
              <a:t>Exceeding = 3. </a:t>
            </a:r>
          </a:p>
          <a:p>
            <a:r>
              <a:rPr lang="en-GB" altLang="en-US" sz="2800"/>
              <a:t>For each of the 17 early learning goals a child is recorded as having achieved a 1, 2 or 3 so it is possible to give children an overall “score”.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0212E89-E335-4BFB-9947-FA3134D840C7}"/>
              </a:ext>
            </a:extLst>
          </p:cNvPr>
          <p:cNvSpPr>
            <a:spLocks noGrp="1" noChangeArrowheads="1"/>
          </p:cNvSpPr>
          <p:nvPr>
            <p:ph type="title"/>
          </p:nvPr>
        </p:nvSpPr>
        <p:spPr/>
        <p:txBody>
          <a:bodyPr/>
          <a:lstStyle/>
          <a:p>
            <a:pPr eaLnBrk="1" hangingPunct="1"/>
            <a:r>
              <a:rPr lang="en-GB" altLang="en-US"/>
              <a:t>The National Curriculum</a:t>
            </a:r>
          </a:p>
        </p:txBody>
      </p:sp>
      <p:sp>
        <p:nvSpPr>
          <p:cNvPr id="9219" name="Rectangle 3">
            <a:extLst>
              <a:ext uri="{FF2B5EF4-FFF2-40B4-BE49-F238E27FC236}">
                <a16:creationId xmlns:a16="http://schemas.microsoft.com/office/drawing/2014/main" id="{A770EC38-3AEE-4CFD-85E6-330327D97DCB}"/>
              </a:ext>
            </a:extLst>
          </p:cNvPr>
          <p:cNvSpPr>
            <a:spLocks noGrp="1" noChangeArrowheads="1"/>
          </p:cNvSpPr>
          <p:nvPr>
            <p:ph type="body" idx="1"/>
          </p:nvPr>
        </p:nvSpPr>
        <p:spPr>
          <a:xfrm>
            <a:off x="457200" y="1339850"/>
            <a:ext cx="8229600" cy="4781550"/>
          </a:xfrm>
        </p:spPr>
        <p:txBody>
          <a:bodyPr/>
          <a:lstStyle/>
          <a:p>
            <a:pPr eaLnBrk="1" hangingPunct="1">
              <a:lnSpc>
                <a:spcPct val="80000"/>
              </a:lnSpc>
              <a:defRPr/>
            </a:pPr>
            <a:r>
              <a:rPr lang="en-GB" sz="1800" dirty="0"/>
              <a:t>Currently under review, with plans to introduce languages earlier and other initiatives such as synthetic phonics.</a:t>
            </a:r>
            <a:br>
              <a:rPr lang="en-GB" sz="1800" dirty="0"/>
            </a:br>
            <a:endParaRPr lang="en-GB" sz="1800" b="1" dirty="0"/>
          </a:p>
          <a:p>
            <a:pPr eaLnBrk="1" hangingPunct="1">
              <a:lnSpc>
                <a:spcPct val="80000"/>
              </a:lnSpc>
              <a:defRPr/>
            </a:pPr>
            <a:r>
              <a:rPr lang="en-GB" sz="1800" b="1" dirty="0"/>
              <a:t>Core subjects:</a:t>
            </a:r>
            <a:endParaRPr lang="en-GB" sz="1800" dirty="0"/>
          </a:p>
          <a:p>
            <a:pPr marL="895350" indent="-355600" eaLnBrk="1" hangingPunct="1">
              <a:lnSpc>
                <a:spcPct val="80000"/>
              </a:lnSpc>
              <a:defRPr/>
            </a:pPr>
            <a:r>
              <a:rPr lang="en-GB" sz="1800" dirty="0"/>
              <a:t>English</a:t>
            </a:r>
          </a:p>
          <a:p>
            <a:pPr marL="895350" indent="-355600" eaLnBrk="1" hangingPunct="1">
              <a:lnSpc>
                <a:spcPct val="80000"/>
              </a:lnSpc>
              <a:defRPr/>
            </a:pPr>
            <a:r>
              <a:rPr lang="en-GB" sz="1800" dirty="0"/>
              <a:t>Maths</a:t>
            </a:r>
          </a:p>
          <a:p>
            <a:pPr marL="895350" indent="-355600" eaLnBrk="1" hangingPunct="1">
              <a:lnSpc>
                <a:spcPct val="80000"/>
              </a:lnSpc>
              <a:defRPr/>
            </a:pPr>
            <a:r>
              <a:rPr lang="en-GB" sz="1800" dirty="0"/>
              <a:t>Science</a:t>
            </a:r>
            <a:br>
              <a:rPr lang="en-GB" sz="1800" dirty="0"/>
            </a:br>
            <a:endParaRPr lang="en-GB" sz="1800" b="1" dirty="0"/>
          </a:p>
          <a:p>
            <a:pPr eaLnBrk="1" hangingPunct="1">
              <a:lnSpc>
                <a:spcPct val="80000"/>
              </a:lnSpc>
              <a:defRPr/>
            </a:pPr>
            <a:r>
              <a:rPr lang="en-GB" sz="1800" b="1" dirty="0"/>
              <a:t>Other Primary subjects are:</a:t>
            </a:r>
            <a:endParaRPr lang="en-US" sz="1800" dirty="0"/>
          </a:p>
          <a:p>
            <a:pPr marL="895350" indent="-355600" eaLnBrk="1" hangingPunct="1">
              <a:lnSpc>
                <a:spcPct val="80000"/>
              </a:lnSpc>
              <a:defRPr/>
            </a:pPr>
            <a:r>
              <a:rPr lang="en-US" sz="1800" dirty="0"/>
              <a:t>Design and technology</a:t>
            </a:r>
          </a:p>
          <a:p>
            <a:pPr marL="895350" indent="-355600" eaLnBrk="1" hangingPunct="1">
              <a:lnSpc>
                <a:spcPct val="80000"/>
              </a:lnSpc>
              <a:defRPr/>
            </a:pPr>
            <a:r>
              <a:rPr lang="en-US" sz="1800" dirty="0"/>
              <a:t>Information and Communication Technology (</a:t>
            </a:r>
            <a:r>
              <a:rPr lang="en-US" sz="1800" dirty="0" err="1"/>
              <a:t>ICT</a:t>
            </a:r>
            <a:r>
              <a:rPr lang="en-US" sz="1800" dirty="0"/>
              <a:t>)</a:t>
            </a:r>
          </a:p>
          <a:p>
            <a:pPr marL="895350" indent="-355600" eaLnBrk="1" hangingPunct="1">
              <a:lnSpc>
                <a:spcPct val="80000"/>
              </a:lnSpc>
              <a:defRPr/>
            </a:pPr>
            <a:r>
              <a:rPr lang="en-US" sz="1800" dirty="0"/>
              <a:t>History</a:t>
            </a:r>
          </a:p>
          <a:p>
            <a:pPr marL="895350" indent="-355600" eaLnBrk="1" hangingPunct="1">
              <a:lnSpc>
                <a:spcPct val="80000"/>
              </a:lnSpc>
              <a:defRPr/>
            </a:pPr>
            <a:r>
              <a:rPr lang="en-US" sz="1800" dirty="0"/>
              <a:t>Geography</a:t>
            </a:r>
          </a:p>
          <a:p>
            <a:pPr marL="895350" indent="-355600" eaLnBrk="1" hangingPunct="1">
              <a:lnSpc>
                <a:spcPct val="80000"/>
              </a:lnSpc>
              <a:defRPr/>
            </a:pPr>
            <a:r>
              <a:rPr lang="en-US" sz="1800" dirty="0"/>
              <a:t>Art and design</a:t>
            </a:r>
          </a:p>
          <a:p>
            <a:pPr marL="895350" indent="-355600" eaLnBrk="1" hangingPunct="1">
              <a:lnSpc>
                <a:spcPct val="80000"/>
              </a:lnSpc>
              <a:defRPr/>
            </a:pPr>
            <a:r>
              <a:rPr lang="en-US" sz="1800" dirty="0"/>
              <a:t>Music</a:t>
            </a:r>
          </a:p>
          <a:p>
            <a:pPr marL="895350" indent="-355600" eaLnBrk="1" hangingPunct="1">
              <a:lnSpc>
                <a:spcPct val="80000"/>
              </a:lnSpc>
              <a:defRPr/>
            </a:pPr>
            <a:r>
              <a:rPr lang="en-US" sz="1800" dirty="0"/>
              <a:t>Physical education</a:t>
            </a:r>
          </a:p>
          <a:p>
            <a:pPr marL="895350" indent="-355600" eaLnBrk="1" hangingPunct="1">
              <a:lnSpc>
                <a:spcPct val="80000"/>
              </a:lnSpc>
              <a:defRPr/>
            </a:pPr>
            <a:r>
              <a:rPr lang="en-GB" sz="1800" dirty="0"/>
              <a:t>Religious education</a:t>
            </a:r>
          </a:p>
          <a:p>
            <a:pPr marL="895350" indent="-355600" eaLnBrk="1" hangingPunct="1">
              <a:lnSpc>
                <a:spcPct val="80000"/>
              </a:lnSpc>
              <a:defRPr/>
            </a:pPr>
            <a:r>
              <a:rPr lang="en-GB" sz="1800" dirty="0"/>
              <a:t>Citizenship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1</a:t>
            </a:r>
          </a:p>
        </p:txBody>
      </p:sp>
      <p:sp>
        <p:nvSpPr>
          <p:cNvPr id="3" name="Content Placeholder 2">
            <a:extLst>
              <a:ext uri="{FF2B5EF4-FFF2-40B4-BE49-F238E27FC236}">
                <a16:creationId xmlns:a16="http://schemas.microsoft.com/office/drawing/2014/main" id="{807A909D-ABD6-4977-95C0-A5678901B9EB}"/>
              </a:ext>
            </a:extLst>
          </p:cNvPr>
          <p:cNvSpPr>
            <a:spLocks noGrp="1"/>
          </p:cNvSpPr>
          <p:nvPr>
            <p:ph idx="1"/>
          </p:nvPr>
        </p:nvSpPr>
        <p:spPr/>
        <p:txBody>
          <a:bodyPr/>
          <a:lstStyle/>
          <a:p>
            <a:pPr>
              <a:spcAft>
                <a:spcPts val="0"/>
              </a:spcAft>
            </a:pPr>
            <a:r>
              <a:rPr lang="en-GB" sz="1600" u="sng" dirty="0">
                <a:solidFill>
                  <a:srgbClr val="0000FF"/>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https://www.youtube.com/watch?v=LgLm5O6Pcy8</a:t>
            </a:r>
            <a:r>
              <a:rPr lang="en-GB" sz="1600" dirty="0">
                <a:latin typeface="Calibri" panose="020F0502020204030204" pitchFamily="34" charset="0"/>
                <a:ea typeface="Calibri" panose="020F0502020204030204" pitchFamily="34" charset="0"/>
              </a:rPr>
              <a:t>  Range of learning styles.</a:t>
            </a:r>
          </a:p>
          <a:p>
            <a:pPr>
              <a:spcAft>
                <a:spcPts val="0"/>
              </a:spcAft>
            </a:pPr>
            <a:r>
              <a:rPr lang="en-GB" sz="1600" dirty="0">
                <a:latin typeface="Calibri" panose="020F0502020204030204" pitchFamily="34" charset="0"/>
                <a:ea typeface="Calibri" panose="020F0502020204030204" pitchFamily="34" charset="0"/>
              </a:rPr>
              <a:t>Building Learning Power – Reciprocal Learner</a:t>
            </a: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u="sng" dirty="0">
                <a:solidFill>
                  <a:srgbClr val="0000FF"/>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https://www.youtube.com/watch?v=hQwF2YFkKw0</a:t>
            </a:r>
            <a:endParaRPr lang="en-GB" sz="1600" dirty="0">
              <a:latin typeface="Calibri" panose="020F0502020204030204" pitchFamily="34" charset="0"/>
              <a:ea typeface="Calibri" panose="020F0502020204030204" pitchFamily="34" charset="0"/>
            </a:endParaRP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dirty="0">
                <a:latin typeface="Calibri" panose="020F0502020204030204" pitchFamily="34" charset="0"/>
                <a:ea typeface="Calibri" panose="020F0502020204030204" pitchFamily="34" charset="0"/>
              </a:rPr>
              <a:t>Outstanding maths lessons</a:t>
            </a:r>
          </a:p>
          <a:p>
            <a:pPr>
              <a:spcAft>
                <a:spcPts val="0"/>
              </a:spcAft>
            </a:pPr>
            <a:r>
              <a:rPr lang="en-GB" sz="1600" u="sng" dirty="0">
                <a:solidFill>
                  <a:srgbClr val="0000FF"/>
                </a:solidFill>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https://www.youtube.com/watch?v=uGNANev8m_8</a:t>
            </a:r>
            <a:endParaRPr lang="en-GB" sz="1600" dirty="0">
              <a:latin typeface="Calibri" panose="020F0502020204030204" pitchFamily="34" charset="0"/>
              <a:ea typeface="Calibri" panose="020F0502020204030204" pitchFamily="34" charset="0"/>
            </a:endParaRP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dirty="0">
                <a:latin typeface="Calibri" panose="020F0502020204030204" pitchFamily="34" charset="0"/>
                <a:ea typeface="Calibri" panose="020F0502020204030204" pitchFamily="34" charset="0"/>
              </a:rPr>
              <a:t>Resources:</a:t>
            </a:r>
          </a:p>
          <a:p>
            <a:pPr>
              <a:spcAft>
                <a:spcPts val="0"/>
              </a:spcAft>
            </a:pPr>
            <a:r>
              <a:rPr lang="en-GB" sz="1600" u="sng" dirty="0">
                <a:solidFill>
                  <a:srgbClr val="0000FF"/>
                </a:solidFill>
                <a:latin typeface="Calibri" panose="020F050202020403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https://www.videolearning.co.uk/primary/</a:t>
            </a:r>
            <a:endParaRPr lang="en-GB" sz="1600" dirty="0">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2752280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pPr eaLnBrk="1" hangingPunct="1"/>
            <a:r>
              <a:rPr lang="en-GB" altLang="en-US"/>
              <a:t>Part three – Times and Dates</a:t>
            </a:r>
            <a:endParaRPr lang="en-US" altLang="en-US"/>
          </a:p>
        </p:txBody>
      </p:sp>
      <p:sp>
        <p:nvSpPr>
          <p:cNvPr id="3" name="Content Placeholder 2"/>
          <p:cNvSpPr>
            <a:spLocks noGrp="1"/>
          </p:cNvSpPr>
          <p:nvPr>
            <p:ph idx="4294967295"/>
          </p:nvPr>
        </p:nvSpPr>
        <p:spPr>
          <a:xfrm>
            <a:off x="673100" y="1549399"/>
            <a:ext cx="8297863" cy="5043557"/>
          </a:xfrm>
        </p:spPr>
        <p:txBody>
          <a:bodyPr/>
          <a:lstStyle/>
          <a:p>
            <a:pPr eaLnBrk="1" hangingPunct="1"/>
            <a:r>
              <a:rPr lang="en-GB" altLang="en-US" sz="1800" dirty="0"/>
              <a:t>Statutory school age starts at age </a:t>
            </a:r>
            <a:r>
              <a:rPr lang="en-GB" altLang="en-US" sz="1800" b="1" dirty="0">
                <a:solidFill>
                  <a:srgbClr val="FF0000"/>
                </a:solidFill>
              </a:rPr>
              <a:t>5</a:t>
            </a:r>
            <a:r>
              <a:rPr lang="en-GB" altLang="en-US" sz="1800" dirty="0">
                <a:solidFill>
                  <a:srgbClr val="FF0000"/>
                </a:solidFill>
              </a:rPr>
              <a:t> </a:t>
            </a:r>
            <a:r>
              <a:rPr lang="en-GB" altLang="en-US" sz="1800" dirty="0"/>
              <a:t>and ends at age </a:t>
            </a:r>
            <a:r>
              <a:rPr lang="en-GB" altLang="en-US" sz="1800" b="1" dirty="0">
                <a:solidFill>
                  <a:srgbClr val="FF0000"/>
                </a:solidFill>
              </a:rPr>
              <a:t>18</a:t>
            </a:r>
            <a:r>
              <a:rPr lang="en-GB" altLang="en-US" sz="1800" dirty="0">
                <a:solidFill>
                  <a:srgbClr val="FF0000"/>
                </a:solidFill>
              </a:rPr>
              <a:t>.</a:t>
            </a:r>
            <a:r>
              <a:rPr lang="en-GB" altLang="en-US" sz="1800" dirty="0"/>
              <a:t>  Children must be provided with at least half time education in the year in which they become age</a:t>
            </a:r>
            <a:r>
              <a:rPr lang="en-GB" altLang="en-US" sz="1800" dirty="0">
                <a:solidFill>
                  <a:srgbClr val="FF0000"/>
                </a:solidFill>
              </a:rPr>
              <a:t> </a:t>
            </a:r>
            <a:r>
              <a:rPr lang="en-GB" altLang="en-US" sz="1800" b="1" dirty="0">
                <a:solidFill>
                  <a:srgbClr val="FF0000"/>
                </a:solidFill>
              </a:rPr>
              <a:t>3.</a:t>
            </a:r>
            <a:br>
              <a:rPr lang="en-GB" altLang="en-US" sz="1800" dirty="0">
                <a:solidFill>
                  <a:srgbClr val="FF0000"/>
                </a:solidFill>
              </a:rPr>
            </a:br>
            <a:endParaRPr lang="en-GB" altLang="en-US" sz="1800" dirty="0">
              <a:solidFill>
                <a:srgbClr val="FF0000"/>
              </a:solidFill>
            </a:endParaRPr>
          </a:p>
          <a:p>
            <a:pPr eaLnBrk="1" hangingPunct="1"/>
            <a:r>
              <a:rPr lang="en-GB" altLang="en-US" sz="1800" dirty="0"/>
              <a:t>A child in Year 4 would be age</a:t>
            </a:r>
            <a:r>
              <a:rPr lang="en-GB" altLang="en-US" sz="1800" dirty="0">
                <a:solidFill>
                  <a:srgbClr val="FF0000"/>
                </a:solidFill>
              </a:rPr>
              <a:t> </a:t>
            </a:r>
            <a:r>
              <a:rPr lang="en-GB" altLang="en-US" sz="1800" b="1" dirty="0">
                <a:solidFill>
                  <a:srgbClr val="FF0000"/>
                </a:solidFill>
              </a:rPr>
              <a:t>8</a:t>
            </a:r>
            <a:r>
              <a:rPr lang="en-GB" altLang="en-US" sz="1800" dirty="0">
                <a:solidFill>
                  <a:srgbClr val="FF0000"/>
                </a:solidFill>
              </a:rPr>
              <a:t> </a:t>
            </a:r>
            <a:r>
              <a:rPr lang="en-GB" altLang="en-US" sz="1800" dirty="0"/>
              <a:t>at the start and </a:t>
            </a:r>
            <a:r>
              <a:rPr lang="en-GB" altLang="en-US" sz="1800" b="1" dirty="0">
                <a:solidFill>
                  <a:srgbClr val="FF0000"/>
                </a:solidFill>
              </a:rPr>
              <a:t>9</a:t>
            </a:r>
            <a:r>
              <a:rPr lang="en-GB" altLang="en-US" sz="1800" dirty="0"/>
              <a:t> by the end of the year.</a:t>
            </a:r>
            <a:br>
              <a:rPr lang="en-GB" altLang="en-US" sz="1800" dirty="0"/>
            </a:br>
            <a:endParaRPr lang="en-GB" altLang="en-US" sz="1800" dirty="0"/>
          </a:p>
          <a:p>
            <a:pPr eaLnBrk="1" hangingPunct="1"/>
            <a:r>
              <a:rPr lang="en-GB" altLang="en-US" sz="1800" dirty="0"/>
              <a:t>Children take SATs during Year </a:t>
            </a:r>
            <a:r>
              <a:rPr lang="en-GB" altLang="en-US" sz="1800" b="1" dirty="0">
                <a:solidFill>
                  <a:srgbClr val="FF0000"/>
                </a:solidFill>
              </a:rPr>
              <a:t>2</a:t>
            </a:r>
            <a:r>
              <a:rPr lang="en-GB" altLang="en-US" sz="1800" dirty="0"/>
              <a:t> and again in Year </a:t>
            </a:r>
            <a:r>
              <a:rPr lang="en-GB" altLang="en-US" sz="1800" b="1" dirty="0">
                <a:solidFill>
                  <a:srgbClr val="FF0000"/>
                </a:solidFill>
              </a:rPr>
              <a:t>6</a:t>
            </a:r>
            <a:r>
              <a:rPr lang="en-GB" altLang="en-US" sz="1800" dirty="0"/>
              <a:t>.</a:t>
            </a:r>
            <a:br>
              <a:rPr lang="en-GB" altLang="en-US" sz="1800" dirty="0"/>
            </a:br>
            <a:endParaRPr lang="en-GB" altLang="en-US" sz="1800" dirty="0"/>
          </a:p>
          <a:p>
            <a:pPr eaLnBrk="1" hangingPunct="1"/>
            <a:r>
              <a:rPr lang="en-GB" altLang="en-US" sz="1800" dirty="0"/>
              <a:t>Most young people start GCSE courses at the start of Year </a:t>
            </a:r>
            <a:r>
              <a:rPr lang="en-GB" altLang="en-US" sz="1800" b="1" dirty="0">
                <a:solidFill>
                  <a:srgbClr val="FF0000"/>
                </a:solidFill>
              </a:rPr>
              <a:t>10</a:t>
            </a:r>
            <a:r>
              <a:rPr lang="en-GB" altLang="en-US" sz="1800" dirty="0"/>
              <a:t>, but many now start earlier, in Year </a:t>
            </a:r>
            <a:r>
              <a:rPr lang="en-GB" altLang="en-US" sz="1800" b="1" dirty="0">
                <a:solidFill>
                  <a:srgbClr val="FF0000"/>
                </a:solidFill>
              </a:rPr>
              <a:t>9</a:t>
            </a:r>
            <a:r>
              <a:rPr lang="en-GB" altLang="en-US" sz="1800" dirty="0"/>
              <a:t>.  Most will have taken at least some GCSEs by the end of Year </a:t>
            </a:r>
            <a:r>
              <a:rPr lang="en-GB" altLang="en-US" sz="1800" b="1" dirty="0">
                <a:solidFill>
                  <a:srgbClr val="FF0000"/>
                </a:solidFill>
              </a:rPr>
              <a:t>11</a:t>
            </a:r>
            <a:r>
              <a:rPr lang="en-GB" altLang="en-US" sz="1800" dirty="0"/>
              <a:t>.</a:t>
            </a:r>
            <a:br>
              <a:rPr lang="en-GB" altLang="en-US" sz="1800" dirty="0"/>
            </a:br>
            <a:endParaRPr lang="en-GB" altLang="en-US" sz="1800" dirty="0"/>
          </a:p>
          <a:p>
            <a:pPr eaLnBrk="1" hangingPunct="1"/>
            <a:r>
              <a:rPr lang="en-GB" altLang="en-US" sz="1800" dirty="0"/>
              <a:t>Some young people are included in college courses for one or two days per week.  The earliest this can take place is the start of Year </a:t>
            </a:r>
            <a:r>
              <a:rPr lang="en-GB" altLang="en-US" sz="1800" b="1" dirty="0">
                <a:solidFill>
                  <a:srgbClr val="FF0000"/>
                </a:solidFill>
              </a:rPr>
              <a:t>9</a:t>
            </a:r>
            <a:r>
              <a:rPr lang="en-GB" altLang="en-US" sz="1800" b="1" dirty="0"/>
              <a:t>.</a:t>
            </a:r>
            <a:br>
              <a:rPr lang="en-GB" altLang="en-US" sz="1800" b="1" dirty="0">
                <a:solidFill>
                  <a:srgbClr val="FF0000"/>
                </a:solidFill>
              </a:rPr>
            </a:br>
            <a:endParaRPr lang="en-GB" altLang="en-US" sz="1800" b="1" dirty="0">
              <a:solidFill>
                <a:srgbClr val="FF0000"/>
              </a:solidFill>
            </a:endParaRPr>
          </a:p>
          <a:p>
            <a:pPr eaLnBrk="1" hangingPunct="1"/>
            <a:r>
              <a:rPr lang="en-GB" altLang="en-US" sz="1800" dirty="0"/>
              <a:t>Young people will have to participate in education or training until they are </a:t>
            </a:r>
            <a:r>
              <a:rPr lang="en-GB" altLang="en-US" sz="1800" b="1" dirty="0">
                <a:solidFill>
                  <a:srgbClr val="FF0000"/>
                </a:solidFill>
              </a:rPr>
              <a:t>18</a:t>
            </a:r>
            <a:r>
              <a:rPr lang="en-GB" altLang="en-US" sz="1800" dirty="0"/>
              <a:t>.</a:t>
            </a:r>
            <a:endParaRPr lang="en-GB" altLang="en-US" sz="1800" b="1" dirty="0"/>
          </a:p>
          <a:p>
            <a:pPr eaLnBrk="1" hangingPunct="1">
              <a:buFont typeface="Wingdings" pitchFamily="2" charset="2"/>
              <a:buNone/>
            </a:pPr>
            <a:endParaRPr lang="en-GB" altLang="en-US" sz="1800" dirty="0"/>
          </a:p>
          <a:p>
            <a:pPr eaLnBrk="1" hangingPunct="1">
              <a:buFont typeface="Wingdings" pitchFamily="2" charset="2"/>
              <a:buNone/>
            </a:pPr>
            <a:endParaRPr lang="en-GB" altLang="en-US" dirty="0"/>
          </a:p>
          <a:p>
            <a:pPr eaLnBrk="1" hangingPunct="1">
              <a:buFont typeface="Wingdings" pitchFamily="2" charset="2"/>
              <a:buNone/>
            </a:pPr>
            <a:endParaRPr lang="en-GB" altLang="en-US" dirty="0"/>
          </a:p>
          <a:p>
            <a:pPr eaLnBrk="1" hangingPunct="1">
              <a:buFont typeface="Wingdings" pitchFamily="2" charset="2"/>
              <a:buNone/>
            </a:pPr>
            <a:endParaRPr lang="en-GB" altLang="en-US" dirty="0"/>
          </a:p>
          <a:p>
            <a:pPr eaLnBrk="1" hangingPunct="1">
              <a:buFont typeface="Wingdings" pitchFamily="2" charset="2"/>
              <a:buNone/>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789BD0-933A-47EE-8E20-72583AA69A9C}"/>
              </a:ext>
            </a:extLst>
          </p:cNvPr>
          <p:cNvSpPr/>
          <p:nvPr/>
        </p:nvSpPr>
        <p:spPr>
          <a:xfrm>
            <a:off x="520574" y="91122"/>
            <a:ext cx="8102852" cy="6647974"/>
          </a:xfrm>
          <a:prstGeom prst="rect">
            <a:avLst/>
          </a:prstGeom>
        </p:spPr>
        <p:txBody>
          <a:bodyPr wrap="square">
            <a:spAutoFit/>
          </a:bodyPr>
          <a:lstStyle/>
          <a:p>
            <a:pPr algn="ctr">
              <a:spcAft>
                <a:spcPts val="0"/>
              </a:spcAft>
            </a:pPr>
            <a:r>
              <a:rPr lang="en-GB" sz="2000" b="1" u="sng" dirty="0">
                <a:latin typeface="Arial" panose="020B0604020202020204" pitchFamily="34" charset="0"/>
                <a:ea typeface="Times New Roman" panose="02020603050405020304" pitchFamily="18" charset="0"/>
              </a:rPr>
              <a:t>Case Study – Bethan (Year 6)</a:t>
            </a:r>
            <a:endParaRPr lang="en-GB" sz="2000" dirty="0">
              <a:latin typeface="Times New Roman" panose="02020603050405020304" pitchFamily="18" charset="0"/>
              <a:ea typeface="Times New Roman" panose="02020603050405020304" pitchFamily="18" charset="0"/>
            </a:endParaRPr>
          </a:p>
          <a:p>
            <a:pPr>
              <a:spcAft>
                <a:spcPts val="0"/>
              </a:spcAft>
            </a:pPr>
            <a:r>
              <a:rPr lang="en-GB" sz="1400" dirty="0">
                <a:latin typeface="Arial" panose="020B0604020202020204" pitchFamily="34" charset="0"/>
                <a:ea typeface="Times New Roman" panose="02020603050405020304" pitchFamily="18" charset="0"/>
              </a:rPr>
              <a:t> </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  </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Bethan is a Year 6 looked after child who has been in care for 18 months.  Before that, there had been an intermittent history of Social Care involvement, during which time there were attempts to support her mother to care for her children, but these were unsuccessful.  There is now a full care order, and the younger children (one in Reception and one below school age) are being considered for adoption.</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 </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Bethan was severely neglected during her early childhood.  Her mother, herself a care leaver, was only 17 when Bethan was born, and was already misusing drugs and alcohol.  She has had a series of partners, many of whom were violent and at least one of whom is known to be a Schedule One offender.  Although there is no evidence than Bethan was sexually abused, she was certainly witness to a lot of domestic violence and grew up in a dysfunctional and unsuitable environment.</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 </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Before coming into care, Bethan's attendance was very poor and she attended two other Primary schools before joining her current school at the start of Year 3.  She was often dirty and dressed inappropriately.  Other children shunned her company, as she sometimes smelled and had untreated head lice.  </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 </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Bethan has lived with you for 6 months and appears to have settled in well.  However, you have noticed that her writing is very poor, hardly legible and with very little punctuation.  She hates doing homework, and attempts to encourage her to read often end up with a tantrum even though you have bought her some lovely books.</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 </a:t>
            </a:r>
            <a:endParaRPr lang="en-GB" sz="1400" dirty="0">
              <a:latin typeface="Times New Roman" panose="02020603050405020304" pitchFamily="18" charset="0"/>
              <a:ea typeface="Times New Roman" panose="02020603050405020304" pitchFamily="18" charset="0"/>
            </a:endParaRPr>
          </a:p>
          <a:p>
            <a:pPr algn="just">
              <a:spcAft>
                <a:spcPts val="0"/>
              </a:spcAft>
            </a:pPr>
            <a:r>
              <a:rPr lang="en-GB" sz="1400" dirty="0">
                <a:latin typeface="Arial" panose="020B0604020202020204" pitchFamily="34" charset="0"/>
                <a:ea typeface="Times New Roman" panose="02020603050405020304" pitchFamily="18" charset="0"/>
              </a:rPr>
              <a:t>Twice recently you have been asked to fetch her a bit early from school, as she has been running around the corridors out of control, and she also had a full day internal exclusion for swearing at a teacher.  When you spoke to the class teacher, you got the impression that Bethan has had behaviour problems for a long time.</a:t>
            </a:r>
            <a:endParaRPr lang="en-GB"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8359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24000" y="190500"/>
            <a:ext cx="7010400" cy="1293813"/>
          </a:xfrm>
        </p:spPr>
        <p:txBody>
          <a:bodyPr/>
          <a:lstStyle/>
          <a:p>
            <a:pPr eaLnBrk="1" hangingPunct="1"/>
            <a:r>
              <a:rPr lang="en-GB" altLang="en-US"/>
              <a:t>Case Study  – Bethan Y6</a:t>
            </a:r>
          </a:p>
        </p:txBody>
      </p:sp>
      <p:sp>
        <p:nvSpPr>
          <p:cNvPr id="41987" name="Rectangle 3"/>
          <p:cNvSpPr>
            <a:spLocks noGrp="1" noChangeArrowheads="1"/>
          </p:cNvSpPr>
          <p:nvPr>
            <p:ph type="body" idx="1"/>
          </p:nvPr>
        </p:nvSpPr>
        <p:spPr>
          <a:xfrm>
            <a:off x="1250950" y="1595438"/>
            <a:ext cx="7662863" cy="5011737"/>
          </a:xfrm>
        </p:spPr>
        <p:txBody>
          <a:bodyPr/>
          <a:lstStyle/>
          <a:p>
            <a:pPr eaLnBrk="1" hangingPunct="1">
              <a:lnSpc>
                <a:spcPct val="80000"/>
              </a:lnSpc>
              <a:buFont typeface="Wingdings" pitchFamily="2" charset="2"/>
              <a:buNone/>
            </a:pPr>
            <a:r>
              <a:rPr lang="en-GB" altLang="en-US" sz="1800" dirty="0"/>
              <a:t>Some questions:</a:t>
            </a:r>
          </a:p>
          <a:p>
            <a:pPr eaLnBrk="1" hangingPunct="1">
              <a:lnSpc>
                <a:spcPct val="80000"/>
              </a:lnSpc>
            </a:pPr>
            <a:r>
              <a:rPr lang="en-GB" altLang="en-US" sz="1800" dirty="0"/>
              <a:t>What are </a:t>
            </a:r>
            <a:r>
              <a:rPr lang="en-GB" altLang="en-US" sz="1800" b="1" dirty="0"/>
              <a:t>the difficulties with behaviour</a:t>
            </a:r>
            <a:r>
              <a:rPr lang="en-GB" altLang="en-US" sz="1800" dirty="0"/>
              <a:t>? – need detailed account of what is happening and how long it has been a problem – was it a problem last year or before that?</a:t>
            </a:r>
            <a:br>
              <a:rPr lang="en-GB" altLang="en-US" sz="1800" dirty="0"/>
            </a:br>
            <a:endParaRPr lang="en-GB" altLang="en-US" sz="1800" dirty="0"/>
          </a:p>
          <a:p>
            <a:pPr eaLnBrk="1" hangingPunct="1">
              <a:lnSpc>
                <a:spcPct val="80000"/>
              </a:lnSpc>
            </a:pPr>
            <a:r>
              <a:rPr lang="en-GB" altLang="en-US" sz="1800" dirty="0"/>
              <a:t>What are her </a:t>
            </a:r>
            <a:r>
              <a:rPr lang="en-GB" altLang="en-US" sz="1800" b="1" dirty="0"/>
              <a:t>assessment levels </a:t>
            </a:r>
            <a:r>
              <a:rPr lang="en-GB" altLang="en-US" sz="1800" dirty="0"/>
              <a:t>in at least the core subjects, including reading age?  Is she making expected progress?</a:t>
            </a:r>
            <a:br>
              <a:rPr lang="en-GB" altLang="en-US" sz="1800" dirty="0"/>
            </a:br>
            <a:endParaRPr lang="en-GB" altLang="en-US" sz="1800" dirty="0"/>
          </a:p>
          <a:p>
            <a:pPr eaLnBrk="1" hangingPunct="1">
              <a:lnSpc>
                <a:spcPct val="80000"/>
              </a:lnSpc>
            </a:pPr>
            <a:r>
              <a:rPr lang="en-GB" altLang="en-US" sz="1800" dirty="0"/>
              <a:t>What are her </a:t>
            </a:r>
            <a:r>
              <a:rPr lang="en-GB" altLang="en-US" sz="1800" b="1" dirty="0"/>
              <a:t>relationships like with other young people </a:t>
            </a:r>
            <a:r>
              <a:rPr lang="en-GB" altLang="en-US" sz="1800" dirty="0"/>
              <a:t>– does she have any friends, does she drift towards other young people with problems?</a:t>
            </a:r>
            <a:br>
              <a:rPr lang="en-GB" altLang="en-US" sz="1800" dirty="0"/>
            </a:br>
            <a:endParaRPr lang="en-GB" altLang="en-US" sz="1800" dirty="0"/>
          </a:p>
          <a:p>
            <a:pPr eaLnBrk="1" hangingPunct="1">
              <a:lnSpc>
                <a:spcPct val="80000"/>
              </a:lnSpc>
            </a:pPr>
            <a:r>
              <a:rPr lang="en-GB" altLang="en-US" sz="1800" dirty="0"/>
              <a:t>What are her </a:t>
            </a:r>
            <a:r>
              <a:rPr lang="en-GB" altLang="en-US" sz="1800" b="1" dirty="0"/>
              <a:t>relationships like with adults </a:t>
            </a:r>
            <a:r>
              <a:rPr lang="en-GB" altLang="en-US" sz="1800" dirty="0"/>
              <a:t>– including her current class teacher.  Does she have someone she is happy to confide in?</a:t>
            </a:r>
            <a:br>
              <a:rPr lang="en-GB" altLang="en-US" sz="1800" dirty="0"/>
            </a:br>
            <a:endParaRPr lang="en-GB" altLang="en-US" sz="1800" dirty="0"/>
          </a:p>
          <a:p>
            <a:pPr eaLnBrk="1" hangingPunct="1">
              <a:lnSpc>
                <a:spcPct val="80000"/>
              </a:lnSpc>
            </a:pPr>
            <a:r>
              <a:rPr lang="en-GB" altLang="en-US" sz="1800" dirty="0"/>
              <a:t>What are the likely problems when she </a:t>
            </a:r>
            <a:r>
              <a:rPr lang="en-GB" altLang="en-US" sz="1800" b="1" dirty="0"/>
              <a:t>transfers to Secondary school </a:t>
            </a:r>
            <a:r>
              <a:rPr lang="en-GB" altLang="en-US" sz="1800" dirty="0"/>
              <a:t>and how will these be addressed?</a:t>
            </a:r>
            <a:br>
              <a:rPr lang="en-GB" altLang="en-US" sz="1800" dirty="0"/>
            </a:br>
            <a:endParaRPr lang="en-GB" altLang="en-US" sz="1800" dirty="0"/>
          </a:p>
          <a:p>
            <a:pPr eaLnBrk="1" hangingPunct="1">
              <a:lnSpc>
                <a:spcPct val="80000"/>
              </a:lnSpc>
            </a:pPr>
            <a:r>
              <a:rPr lang="en-GB" altLang="en-US" sz="1800" dirty="0"/>
              <a:t>What </a:t>
            </a:r>
            <a:r>
              <a:rPr lang="en-GB" altLang="en-US" sz="1800" b="1" dirty="0"/>
              <a:t>other agencies have been involved</a:t>
            </a:r>
            <a:r>
              <a:rPr lang="en-GB" altLang="en-US" sz="1800" dirty="0"/>
              <a:t>, and has there ever been a discussion about submitting a Request for Statutory Assessment?</a:t>
            </a:r>
          </a:p>
          <a:p>
            <a:pPr eaLnBrk="1" hangingPunct="1">
              <a:lnSpc>
                <a:spcPct val="80000"/>
              </a:lnSpc>
            </a:pPr>
            <a:endParaRPr lang="en-GB" altLang="en-US" sz="19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GB" altLang="en-US" sz="3800" dirty="0"/>
              <a:t>How can you make a difference? Homework</a:t>
            </a:r>
          </a:p>
        </p:txBody>
      </p:sp>
      <p:sp>
        <p:nvSpPr>
          <p:cNvPr id="35843" name="Rectangle 3"/>
          <p:cNvSpPr>
            <a:spLocks noGrp="1" noChangeArrowheads="1"/>
          </p:cNvSpPr>
          <p:nvPr>
            <p:ph type="body" idx="1"/>
          </p:nvPr>
        </p:nvSpPr>
        <p:spPr/>
        <p:txBody>
          <a:bodyPr/>
          <a:lstStyle/>
          <a:p>
            <a:pPr eaLnBrk="1" hangingPunct="1">
              <a:lnSpc>
                <a:spcPct val="90000"/>
              </a:lnSpc>
            </a:pPr>
            <a:r>
              <a:rPr lang="en-GB" altLang="en-US" sz="2800"/>
              <a:t>In pairs or small groups, discuss the things that foster carers can do to support the education of the young people they care for and make a few notes.  Then record them on the sheets around the room under the 3 headings:</a:t>
            </a:r>
            <a:br>
              <a:rPr lang="en-GB" altLang="en-US" sz="2800"/>
            </a:br>
            <a:endParaRPr lang="en-GB" altLang="en-US" sz="2800"/>
          </a:p>
          <a:p>
            <a:pPr eaLnBrk="1" hangingPunct="1">
              <a:lnSpc>
                <a:spcPct val="90000"/>
              </a:lnSpc>
              <a:buFont typeface="Wingdings" pitchFamily="2" charset="2"/>
              <a:buChar char="Ø"/>
            </a:pPr>
            <a:r>
              <a:rPr lang="en-GB" altLang="en-US" sz="2800"/>
              <a:t>Promoting learning</a:t>
            </a:r>
          </a:p>
          <a:p>
            <a:pPr eaLnBrk="1" hangingPunct="1">
              <a:lnSpc>
                <a:spcPct val="90000"/>
              </a:lnSpc>
              <a:buFont typeface="Wingdings" pitchFamily="2" charset="2"/>
              <a:buChar char="Ø"/>
            </a:pPr>
            <a:r>
              <a:rPr lang="en-GB" altLang="en-US" sz="2800"/>
              <a:t>Promoting attendance</a:t>
            </a:r>
          </a:p>
          <a:p>
            <a:pPr eaLnBrk="1" hangingPunct="1">
              <a:lnSpc>
                <a:spcPct val="90000"/>
              </a:lnSpc>
              <a:buFont typeface="Wingdings" pitchFamily="2" charset="2"/>
              <a:buChar char="Ø"/>
            </a:pPr>
            <a:r>
              <a:rPr lang="en-GB" altLang="en-US" sz="2800"/>
              <a:t>Promoting a positive attitude</a:t>
            </a:r>
          </a:p>
        </p:txBody>
      </p:sp>
      <p:pic>
        <p:nvPicPr>
          <p:cNvPr id="35844" name="Picture 4" descr="j0297565"/>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6659563" y="4724400"/>
            <a:ext cx="18097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GB" altLang="en-US"/>
              <a:t>How to contact the </a:t>
            </a:r>
            <a:br>
              <a:rPr lang="en-GB" altLang="en-US"/>
            </a:br>
            <a:r>
              <a:rPr lang="en-GB" altLang="en-US"/>
              <a:t>Virtual School (LACES)</a:t>
            </a:r>
          </a:p>
        </p:txBody>
      </p:sp>
      <p:sp>
        <p:nvSpPr>
          <p:cNvPr id="60419" name="Rectangle 3"/>
          <p:cNvSpPr>
            <a:spLocks noGrp="1" noChangeArrowheads="1"/>
          </p:cNvSpPr>
          <p:nvPr>
            <p:ph type="body" idx="1"/>
          </p:nvPr>
        </p:nvSpPr>
        <p:spPr/>
        <p:txBody>
          <a:bodyPr/>
          <a:lstStyle/>
          <a:p>
            <a:pPr eaLnBrk="1" hangingPunct="1">
              <a:buFont typeface="Wingdings" pitchFamily="2" charset="2"/>
              <a:buChar char="§"/>
              <a:defRPr/>
            </a:pPr>
            <a:r>
              <a:rPr lang="en-GB" altLang="en-US" dirty="0"/>
              <a:t>By telephone:  024 7697 5535</a:t>
            </a:r>
          </a:p>
          <a:p>
            <a:pPr marL="0" indent="0" eaLnBrk="1" hangingPunct="1">
              <a:buFont typeface="Wingdings" pitchFamily="2" charset="2"/>
              <a:buNone/>
              <a:defRPr/>
            </a:pPr>
            <a:endParaRPr lang="en-GB" altLang="en-US" sz="1200" dirty="0"/>
          </a:p>
          <a:p>
            <a:pPr eaLnBrk="1" hangingPunct="1">
              <a:buFont typeface="Wingdings" pitchFamily="2" charset="2"/>
              <a:buChar char="§"/>
              <a:defRPr/>
            </a:pPr>
            <a:r>
              <a:rPr lang="en-GB" altLang="en-US" dirty="0"/>
              <a:t>By e-mail: </a:t>
            </a:r>
            <a:r>
              <a:rPr lang="en-GB" altLang="en-US" dirty="0">
                <a:hlinkClick r:id="rId2"/>
              </a:rPr>
              <a:t>virtualschool@coventry.gov.uk</a:t>
            </a:r>
            <a:endParaRPr lang="en-GB" altLang="en-US" dirty="0"/>
          </a:p>
          <a:p>
            <a:pPr eaLnBrk="1" hangingPunct="1">
              <a:buFont typeface="Wingdings" pitchFamily="2" charset="2"/>
              <a:buChar char="§"/>
              <a:defRPr/>
            </a:pPr>
            <a:endParaRPr lang="en-GB" altLang="en-US" sz="1200" dirty="0"/>
          </a:p>
          <a:p>
            <a:pPr eaLnBrk="1" hangingPunct="1">
              <a:buFont typeface="Wingdings" pitchFamily="2" charset="2"/>
              <a:buChar char="§"/>
              <a:defRPr/>
            </a:pPr>
            <a:r>
              <a:rPr lang="en-GB" altLang="en-US" dirty="0"/>
              <a:t>Website: http://www.coventry.gov.uk/info/32/adoption_and_fostering/674/laces_looked_after_children_education_service</a:t>
            </a:r>
          </a:p>
          <a:p>
            <a:pPr eaLnBrk="1" hangingPunct="1">
              <a:buFont typeface="Wingdings" pitchFamily="2" charset="2"/>
              <a:buChar char="§"/>
              <a:defRPr/>
            </a:pPr>
            <a:endParaRPr lang="en-GB" altLang="en-US" dirty="0"/>
          </a:p>
          <a:p>
            <a:pPr marL="0" indent="0" eaLnBrk="1" hangingPunct="1">
              <a:buFont typeface="Wingdings" pitchFamily="2" charset="2"/>
              <a:buNone/>
              <a:defRPr/>
            </a:pPr>
            <a:endParaRPr lang="en-GB" altLang="en-US" dirty="0"/>
          </a:p>
          <a:p>
            <a:pPr marL="0" indent="0" eaLnBrk="1" hangingPunct="1">
              <a:buFont typeface="Wingdings" pitchFamily="2" charset="2"/>
              <a:buNone/>
              <a:defRPr/>
            </a:pPr>
            <a:endParaRPr lang="en-GB" altLang="en-US" dirty="0"/>
          </a:p>
          <a:p>
            <a:pPr marL="0" indent="0" eaLnBrk="1" hangingPunct="1">
              <a:buFont typeface="Wingdings" pitchFamily="2" charset="2"/>
              <a:buNone/>
              <a:defRPr/>
            </a:pPr>
            <a:endParaRPr lang="en-GB"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CF461-B1F3-4883-86CD-BB1C8EB56994}"/>
              </a:ext>
            </a:extLst>
          </p:cNvPr>
          <p:cNvSpPr>
            <a:spLocks noGrp="1"/>
          </p:cNvSpPr>
          <p:nvPr>
            <p:ph type="ctrTitle"/>
          </p:nvPr>
        </p:nvSpPr>
        <p:spPr/>
        <p:txBody>
          <a:bodyPr/>
          <a:lstStyle/>
          <a:p>
            <a:r>
              <a:rPr lang="en-GB" dirty="0"/>
              <a:t>End of the first session</a:t>
            </a:r>
          </a:p>
        </p:txBody>
      </p:sp>
      <p:sp>
        <p:nvSpPr>
          <p:cNvPr id="3" name="Subtitle 2">
            <a:extLst>
              <a:ext uri="{FF2B5EF4-FFF2-40B4-BE49-F238E27FC236}">
                <a16:creationId xmlns:a16="http://schemas.microsoft.com/office/drawing/2014/main" id="{158E5BAC-A867-45D5-AD55-DACABE981E55}"/>
              </a:ext>
            </a:extLst>
          </p:cNvPr>
          <p:cNvSpPr>
            <a:spLocks noGrp="1"/>
          </p:cNvSpPr>
          <p:nvPr>
            <p:ph type="subTitle" idx="1"/>
          </p:nvPr>
        </p:nvSpPr>
        <p:spPr/>
        <p:txBody>
          <a:bodyPr/>
          <a:lstStyle/>
          <a:p>
            <a:r>
              <a:rPr lang="en-GB" dirty="0"/>
              <a:t>Thank you</a:t>
            </a:r>
          </a:p>
        </p:txBody>
      </p:sp>
    </p:spTree>
    <p:extLst>
      <p:ext uri="{BB962C8B-B14F-4D97-AF65-F5344CB8AC3E}">
        <p14:creationId xmlns:p14="http://schemas.microsoft.com/office/powerpoint/2010/main" val="1970639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nchor="b"/>
          <a:lstStyle/>
          <a:p>
            <a:pPr eaLnBrk="1" hangingPunct="1"/>
            <a:r>
              <a:rPr lang="en-GB" altLang="en-US"/>
              <a:t>Group Activity </a:t>
            </a:r>
          </a:p>
        </p:txBody>
      </p:sp>
      <p:sp>
        <p:nvSpPr>
          <p:cNvPr id="33795" name="Rectangle 3"/>
          <p:cNvSpPr>
            <a:spLocks noGrp="1" noChangeArrowheads="1"/>
          </p:cNvSpPr>
          <p:nvPr>
            <p:ph type="body" sz="half" idx="4294967295"/>
          </p:nvPr>
        </p:nvSpPr>
        <p:spPr>
          <a:xfrm>
            <a:off x="1811338" y="1955800"/>
            <a:ext cx="6011862" cy="4060825"/>
          </a:xfrm>
        </p:spPr>
        <p:txBody>
          <a:bodyPr/>
          <a:lstStyle/>
          <a:p>
            <a:pPr eaLnBrk="1" hangingPunct="1"/>
            <a:r>
              <a:rPr lang="en-GB" altLang="en-US" sz="3500"/>
              <a:t>In pairs or small groups, discuss why you think education is important and make a few notes to feed back to whole group.</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547813" y="549275"/>
            <a:ext cx="6264275" cy="850900"/>
          </a:xfrm>
        </p:spPr>
        <p:txBody>
          <a:bodyPr/>
          <a:lstStyle/>
          <a:p>
            <a:pPr eaLnBrk="1" hangingPunct="1"/>
            <a:r>
              <a:rPr lang="en-GB" altLang="en-US"/>
              <a:t>What the research shows</a:t>
            </a:r>
          </a:p>
        </p:txBody>
      </p:sp>
      <p:sp>
        <p:nvSpPr>
          <p:cNvPr id="33795" name="Rectangle 3"/>
          <p:cNvSpPr>
            <a:spLocks noGrp="1" noChangeArrowheads="1"/>
          </p:cNvSpPr>
          <p:nvPr>
            <p:ph type="body" idx="1"/>
          </p:nvPr>
        </p:nvSpPr>
        <p:spPr>
          <a:xfrm>
            <a:off x="458788" y="1719263"/>
            <a:ext cx="8666162" cy="4929187"/>
          </a:xfrm>
        </p:spPr>
        <p:txBody>
          <a:bodyPr/>
          <a:lstStyle/>
          <a:p>
            <a:pPr eaLnBrk="1" hangingPunct="1">
              <a:lnSpc>
                <a:spcPct val="80000"/>
              </a:lnSpc>
            </a:pPr>
            <a:r>
              <a:rPr lang="en-GB" altLang="en-US" sz="1800"/>
              <a:t>Educational achievement is a critical factor in developing the resilience that will serve as resource throughout life.</a:t>
            </a:r>
            <a:br>
              <a:rPr lang="en-GB" altLang="en-US" sz="1800"/>
            </a:br>
            <a:endParaRPr lang="en-GB" altLang="en-US" sz="1800"/>
          </a:p>
          <a:p>
            <a:pPr eaLnBrk="1" hangingPunct="1">
              <a:lnSpc>
                <a:spcPct val="80000"/>
              </a:lnSpc>
            </a:pPr>
            <a:r>
              <a:rPr lang="en-GB" altLang="en-US" sz="1800"/>
              <a:t>It impacts directly on quality and enjoyment of life.</a:t>
            </a:r>
            <a:br>
              <a:rPr lang="en-GB" altLang="en-US" sz="1800"/>
            </a:br>
            <a:endParaRPr lang="en-GB" altLang="en-US" sz="1800"/>
          </a:p>
          <a:p>
            <a:pPr eaLnBrk="1" hangingPunct="1">
              <a:lnSpc>
                <a:spcPct val="80000"/>
              </a:lnSpc>
            </a:pPr>
            <a:r>
              <a:rPr lang="en-GB" altLang="en-US" sz="1800"/>
              <a:t>It opens doors to a wider range of career and life choices.</a:t>
            </a:r>
            <a:br>
              <a:rPr lang="en-GB" altLang="en-US" sz="1800"/>
            </a:br>
            <a:endParaRPr lang="en-GB" altLang="en-US" sz="1800"/>
          </a:p>
          <a:p>
            <a:pPr eaLnBrk="1" hangingPunct="1">
              <a:lnSpc>
                <a:spcPct val="80000"/>
              </a:lnSpc>
            </a:pPr>
            <a:r>
              <a:rPr lang="en-GB" altLang="en-US" sz="1800"/>
              <a:t>It reduces the chance of social exclusion later in life, which costs the state approx £300 million.</a:t>
            </a:r>
            <a:br>
              <a:rPr lang="en-GB" altLang="en-US" sz="1800"/>
            </a:br>
            <a:endParaRPr lang="en-GB" altLang="en-US" sz="1800"/>
          </a:p>
          <a:p>
            <a:pPr eaLnBrk="1" hangingPunct="1">
              <a:lnSpc>
                <a:spcPct val="80000"/>
              </a:lnSpc>
            </a:pPr>
            <a:r>
              <a:rPr lang="en-GB" altLang="en-US" sz="1800"/>
              <a:t>It raises confidence and self-esteem, and has a significant impact on future health and life expectancy.</a:t>
            </a:r>
            <a:br>
              <a:rPr lang="en-GB" altLang="en-US" sz="1800"/>
            </a:br>
            <a:endParaRPr lang="en-GB" altLang="en-US" sz="1800"/>
          </a:p>
          <a:p>
            <a:pPr eaLnBrk="1" hangingPunct="1">
              <a:lnSpc>
                <a:spcPct val="80000"/>
              </a:lnSpc>
            </a:pPr>
            <a:r>
              <a:rPr lang="en-GB" altLang="en-US" sz="1800"/>
              <a:t>Many friendships, interests and opportunities are developed during school years.</a:t>
            </a:r>
            <a:br>
              <a:rPr lang="en-GB" altLang="en-US" sz="1800"/>
            </a:br>
            <a:endParaRPr lang="en-GB" altLang="en-US" sz="1800"/>
          </a:p>
          <a:p>
            <a:pPr eaLnBrk="1" hangingPunct="1">
              <a:lnSpc>
                <a:spcPct val="80000"/>
              </a:lnSpc>
            </a:pPr>
            <a:r>
              <a:rPr lang="en-GB" altLang="en-US" sz="1800"/>
              <a:t>It develops all the social skills needed to succeed in adult life.</a:t>
            </a:r>
            <a:br>
              <a:rPr lang="en-GB" altLang="en-US" sz="1800"/>
            </a:br>
            <a:endParaRPr lang="en-GB" altLang="en-US" sz="1800"/>
          </a:p>
          <a:p>
            <a:pPr eaLnBrk="1" hangingPunct="1">
              <a:lnSpc>
                <a:spcPct val="80000"/>
              </a:lnSpc>
            </a:pPr>
            <a:r>
              <a:rPr lang="en-GB" altLang="en-US" sz="1800"/>
              <a:t>If looked after children complete a University course, the disadvantage between them and their peers is almost eradicated</a:t>
            </a:r>
            <a:r>
              <a:rPr lang="en-GB" altLang="en-US" sz="2100"/>
              <a:t>.</a:t>
            </a:r>
          </a:p>
          <a:p>
            <a:pPr eaLnBrk="1" hangingPunct="1">
              <a:lnSpc>
                <a:spcPct val="80000"/>
              </a:lnSpc>
            </a:pPr>
            <a:endParaRPr lang="en-GB" altLang="en-US" sz="2100"/>
          </a:p>
          <a:p>
            <a:pPr eaLnBrk="1" hangingPunct="1">
              <a:lnSpc>
                <a:spcPct val="80000"/>
              </a:lnSpc>
              <a:buFont typeface="Wingdings" pitchFamily="2" charset="2"/>
              <a:buNone/>
            </a:pPr>
            <a:endParaRPr lang="en-GB" altLang="en-US" sz="19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7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sz="2400" b="1">
                <a:cs typeface="Times New Roman" pitchFamily="18" charset="0"/>
              </a:rPr>
              <a:t>General Outcomes</a:t>
            </a:r>
            <a:br>
              <a:rPr lang="en-GB" altLang="en-US" sz="2400">
                <a:cs typeface="Times New Roman" pitchFamily="18" charset="0"/>
              </a:rPr>
            </a:br>
            <a:r>
              <a:rPr lang="en-GB" altLang="en-US" sz="2400">
                <a:cs typeface="Times New Roman" pitchFamily="18" charset="0"/>
              </a:rPr>
              <a:t>Looked after children make up less than 1% of the school population, but what  percentage of care leavers do you think...</a:t>
            </a:r>
            <a:endParaRPr lang="en-GB" altLang="en-US" sz="2400"/>
          </a:p>
        </p:txBody>
      </p:sp>
      <p:sp>
        <p:nvSpPr>
          <p:cNvPr id="3" name="Content Placeholder 2"/>
          <p:cNvSpPr>
            <a:spLocks noGrp="1"/>
          </p:cNvSpPr>
          <p:nvPr>
            <p:ph idx="1"/>
          </p:nvPr>
        </p:nvSpPr>
        <p:spPr>
          <a:xfrm>
            <a:off x="1516063" y="2066925"/>
            <a:ext cx="7010400" cy="4556125"/>
          </a:xfrm>
        </p:spPr>
        <p:txBody>
          <a:bodyPr/>
          <a:lstStyle/>
          <a:p>
            <a:pPr eaLnBrk="1" hangingPunct="1">
              <a:lnSpc>
                <a:spcPct val="70000"/>
              </a:lnSpc>
              <a:buFont typeface="Wingdings" pitchFamily="2" charset="2"/>
              <a:buChar char="§"/>
            </a:pPr>
            <a:r>
              <a:rPr lang="en-GB" altLang="en-US" sz="2000" b="1" dirty="0"/>
              <a:t>Are unemployed?</a:t>
            </a:r>
            <a:r>
              <a:rPr lang="en-GB" altLang="en-US" sz="2000" dirty="0"/>
              <a:t>  </a:t>
            </a:r>
          </a:p>
          <a:p>
            <a:pPr eaLnBrk="1" hangingPunct="1">
              <a:lnSpc>
                <a:spcPct val="70000"/>
              </a:lnSpc>
              <a:buFont typeface="Wingdings" pitchFamily="2" charset="2"/>
              <a:buChar char="§"/>
            </a:pPr>
            <a:r>
              <a:rPr lang="en-GB" altLang="en-US" sz="2000" dirty="0"/>
              <a:t>80% of care leavers aged 18 - 24 are unemployed, compared with the national average of 22%. </a:t>
            </a:r>
          </a:p>
          <a:p>
            <a:pPr eaLnBrk="1" hangingPunct="1">
              <a:lnSpc>
                <a:spcPct val="70000"/>
              </a:lnSpc>
              <a:buFont typeface="Wingdings" pitchFamily="2" charset="2"/>
              <a:buChar char="§"/>
            </a:pPr>
            <a:r>
              <a:rPr lang="en-GB" altLang="en-US" sz="2000" b="1" dirty="0"/>
              <a:t>Are </a:t>
            </a:r>
            <a:r>
              <a:rPr lang="en-GB" altLang="en-US" sz="2000" b="1" dirty="0" err="1"/>
              <a:t>NEETs</a:t>
            </a:r>
            <a:r>
              <a:rPr lang="en-GB" altLang="en-US" sz="2000" b="1" dirty="0"/>
              <a:t>?	</a:t>
            </a:r>
          </a:p>
          <a:p>
            <a:pPr eaLnBrk="1" hangingPunct="1">
              <a:lnSpc>
                <a:spcPct val="70000"/>
              </a:lnSpc>
              <a:buFont typeface="Wingdings" pitchFamily="2" charset="2"/>
              <a:buChar char="§"/>
            </a:pPr>
            <a:r>
              <a:rPr lang="en-GB" altLang="en-US" sz="2000" dirty="0"/>
              <a:t>54% of Coventry LAC aged 16 – 17 were </a:t>
            </a:r>
            <a:r>
              <a:rPr lang="en-GB" altLang="en-US" sz="2000" dirty="0" err="1"/>
              <a:t>NEET</a:t>
            </a:r>
            <a:r>
              <a:rPr lang="en-GB" altLang="en-US" sz="2000" dirty="0"/>
              <a:t>, compared with Coventry average of 13%</a:t>
            </a:r>
            <a:endParaRPr lang="en-GB" altLang="en-US" sz="2000" dirty="0">
              <a:solidFill>
                <a:schemeClr val="accent2"/>
              </a:solidFill>
            </a:endParaRPr>
          </a:p>
          <a:p>
            <a:pPr eaLnBrk="1" hangingPunct="1">
              <a:lnSpc>
                <a:spcPct val="70000"/>
              </a:lnSpc>
              <a:buFont typeface="Wingdings" pitchFamily="2" charset="2"/>
              <a:buChar char="§"/>
            </a:pPr>
            <a:r>
              <a:rPr lang="en-GB" altLang="en-US" sz="2000" b="1" dirty="0"/>
              <a:t>Are in the homeless population?</a:t>
            </a:r>
            <a:r>
              <a:rPr lang="en-GB" altLang="en-US" sz="2000" dirty="0"/>
              <a:t> </a:t>
            </a:r>
          </a:p>
          <a:p>
            <a:pPr eaLnBrk="1" hangingPunct="1">
              <a:lnSpc>
                <a:spcPct val="70000"/>
              </a:lnSpc>
              <a:buFont typeface="Wingdings" pitchFamily="2" charset="2"/>
              <a:buChar char="§"/>
            </a:pPr>
            <a:r>
              <a:rPr lang="en-GB" altLang="en-US" sz="2000" dirty="0"/>
              <a:t>33% of homeless have been in care</a:t>
            </a:r>
          </a:p>
          <a:p>
            <a:pPr eaLnBrk="1" hangingPunct="1">
              <a:lnSpc>
                <a:spcPct val="70000"/>
              </a:lnSpc>
              <a:buFont typeface="Wingdings" pitchFamily="2" charset="2"/>
              <a:buChar char="§"/>
            </a:pPr>
            <a:r>
              <a:rPr lang="en-GB" altLang="en-US" sz="2000" b="1" dirty="0"/>
              <a:t>Go to university?</a:t>
            </a:r>
            <a:r>
              <a:rPr lang="en-GB" altLang="en-US" sz="2000" dirty="0"/>
              <a:t> 			</a:t>
            </a:r>
          </a:p>
          <a:p>
            <a:pPr eaLnBrk="1" hangingPunct="1">
              <a:lnSpc>
                <a:spcPct val="70000"/>
              </a:lnSpc>
              <a:buFont typeface="Wingdings" pitchFamily="2" charset="2"/>
              <a:buChar char="§"/>
            </a:pPr>
            <a:r>
              <a:rPr lang="en-GB" altLang="en-US" sz="2000" dirty="0"/>
              <a:t>5%</a:t>
            </a:r>
          </a:p>
          <a:p>
            <a:pPr eaLnBrk="1" hangingPunct="1">
              <a:lnSpc>
                <a:spcPct val="70000"/>
              </a:lnSpc>
              <a:buFont typeface="Wingdings" pitchFamily="2" charset="2"/>
              <a:buChar char="§"/>
            </a:pPr>
            <a:r>
              <a:rPr lang="en-GB" altLang="en-US" sz="2000" b="1" dirty="0"/>
              <a:t>Have mental health difficulties?</a:t>
            </a:r>
            <a:r>
              <a:rPr lang="en-GB" altLang="en-US" sz="2000" dirty="0"/>
              <a:t>  	</a:t>
            </a:r>
          </a:p>
          <a:p>
            <a:pPr eaLnBrk="1" hangingPunct="1">
              <a:lnSpc>
                <a:spcPct val="70000"/>
              </a:lnSpc>
              <a:buFont typeface="Wingdings" pitchFamily="2" charset="2"/>
              <a:buChar char="§"/>
            </a:pPr>
            <a:r>
              <a:rPr lang="en-GB" altLang="en-US" sz="2000" dirty="0"/>
              <a:t>45% </a:t>
            </a:r>
          </a:p>
          <a:p>
            <a:pPr eaLnBrk="1" hangingPunct="1">
              <a:lnSpc>
                <a:spcPct val="70000"/>
              </a:lnSpc>
              <a:buFont typeface="Wingdings" pitchFamily="2" charset="2"/>
              <a:buChar char="§"/>
            </a:pPr>
            <a:r>
              <a:rPr lang="en-GB" altLang="en-US" sz="2000" b="1" dirty="0"/>
              <a:t>Are in the prison population?</a:t>
            </a:r>
            <a:r>
              <a:rPr lang="en-GB" altLang="en-US" sz="2000" dirty="0"/>
              <a:t> 	</a:t>
            </a:r>
          </a:p>
          <a:p>
            <a:pPr eaLnBrk="1" hangingPunct="1">
              <a:lnSpc>
                <a:spcPct val="70000"/>
              </a:lnSpc>
              <a:buFont typeface="Wingdings" pitchFamily="2" charset="2"/>
              <a:buChar char="§"/>
            </a:pPr>
            <a:r>
              <a:rPr lang="en-GB" altLang="en-US" sz="2000" dirty="0"/>
              <a:t>25% of prison population have been in care</a:t>
            </a:r>
          </a:p>
          <a:p>
            <a:pPr eaLnBrk="1" hangingPunct="1">
              <a:lnSpc>
                <a:spcPct val="70000"/>
              </a:lnSpc>
              <a:buFont typeface="Wingdings" pitchFamily="2" charset="2"/>
              <a:buChar char="§"/>
            </a:pPr>
            <a:r>
              <a:rPr lang="en-GB" altLang="en-US" sz="2000" b="1" dirty="0"/>
              <a:t>Become young parents?</a:t>
            </a:r>
            <a:endParaRPr lang="en-GB" altLang="en-US" sz="2000" dirty="0"/>
          </a:p>
          <a:p>
            <a:pPr eaLnBrk="1" hangingPunct="1">
              <a:lnSpc>
                <a:spcPct val="70000"/>
              </a:lnSpc>
              <a:buFont typeface="Wingdings" pitchFamily="2" charset="2"/>
              <a:buChar char="§"/>
            </a:pPr>
            <a:r>
              <a:rPr lang="en-GB" altLang="en-US" sz="2000" dirty="0"/>
              <a:t>50% of young women are pregnant within 18 months of leaving care</a:t>
            </a:r>
          </a:p>
          <a:p>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en-US"/>
              <a:t>Learning outcomes</a:t>
            </a:r>
          </a:p>
        </p:txBody>
      </p:sp>
      <p:sp>
        <p:nvSpPr>
          <p:cNvPr id="18435" name="Rectangle 3"/>
          <p:cNvSpPr>
            <a:spLocks noGrp="1" noChangeArrowheads="1"/>
          </p:cNvSpPr>
          <p:nvPr>
            <p:ph type="body" idx="1"/>
          </p:nvPr>
        </p:nvSpPr>
        <p:spPr>
          <a:xfrm>
            <a:off x="1482725" y="1698625"/>
            <a:ext cx="7010400" cy="4924425"/>
          </a:xfrm>
        </p:spPr>
        <p:txBody>
          <a:bodyPr/>
          <a:lstStyle/>
          <a:p>
            <a:pPr eaLnBrk="1" hangingPunct="1">
              <a:buFont typeface="Wingdings" pitchFamily="2" charset="2"/>
              <a:buNone/>
            </a:pPr>
            <a:r>
              <a:rPr lang="en-GB" altLang="en-US" sz="2400"/>
              <a:t>Foster carers will:</a:t>
            </a:r>
            <a:br>
              <a:rPr lang="en-GB" altLang="en-US" sz="2400"/>
            </a:br>
            <a:endParaRPr lang="en-GB" altLang="en-US" sz="2400"/>
          </a:p>
          <a:p>
            <a:pPr eaLnBrk="1" hangingPunct="1"/>
            <a:r>
              <a:rPr lang="en-GB" altLang="en-US" sz="2400"/>
              <a:t>Understand why education is important</a:t>
            </a:r>
            <a:br>
              <a:rPr lang="en-GB" altLang="en-US" sz="2400"/>
            </a:br>
            <a:endParaRPr lang="en-GB" altLang="en-US" sz="2400"/>
          </a:p>
          <a:p>
            <a:pPr eaLnBrk="1" hangingPunct="1"/>
            <a:r>
              <a:rPr lang="en-GB" altLang="en-US" sz="2400"/>
              <a:t>Have a knowledge of educational terminology</a:t>
            </a:r>
            <a:br>
              <a:rPr lang="en-GB" altLang="en-US" sz="2400"/>
            </a:br>
            <a:endParaRPr lang="en-GB" altLang="en-US" sz="2400"/>
          </a:p>
          <a:p>
            <a:pPr eaLnBrk="1" hangingPunct="1"/>
            <a:r>
              <a:rPr lang="en-GB" altLang="en-US" sz="2400"/>
              <a:t>Understand that the role of the foster carer is crucial</a:t>
            </a:r>
            <a:br>
              <a:rPr lang="en-GB" altLang="en-US" sz="2400"/>
            </a:br>
            <a:endParaRPr lang="en-GB" altLang="en-US" sz="2400"/>
          </a:p>
          <a:p>
            <a:pPr eaLnBrk="1" hangingPunct="1"/>
            <a:r>
              <a:rPr lang="en-GB" altLang="en-US" sz="2400"/>
              <a:t>Be able to participate in interactions with the education service (parents’ evenings, exclusions, PEPs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EA41E-6ED2-4284-96F1-5ECE761F7D55}"/>
              </a:ext>
            </a:extLst>
          </p:cNvPr>
          <p:cNvSpPr>
            <a:spLocks noGrp="1"/>
          </p:cNvSpPr>
          <p:nvPr>
            <p:ph type="title"/>
          </p:nvPr>
        </p:nvSpPr>
        <p:spPr/>
        <p:txBody>
          <a:bodyPr/>
          <a:lstStyle/>
          <a:p>
            <a:r>
              <a:rPr lang="en-GB" dirty="0"/>
              <a:t>Everybody needs a Hero!</a:t>
            </a:r>
          </a:p>
        </p:txBody>
      </p:sp>
      <p:sp>
        <p:nvSpPr>
          <p:cNvPr id="3" name="Content Placeholder 2">
            <a:extLst>
              <a:ext uri="{FF2B5EF4-FFF2-40B4-BE49-F238E27FC236}">
                <a16:creationId xmlns:a16="http://schemas.microsoft.com/office/drawing/2014/main" id="{8C0250C3-A767-4BD2-AAD4-35D230FC946B}"/>
              </a:ext>
            </a:extLst>
          </p:cNvPr>
          <p:cNvSpPr>
            <a:spLocks noGrp="1"/>
          </p:cNvSpPr>
          <p:nvPr>
            <p:ph idx="1"/>
          </p:nvPr>
        </p:nvSpPr>
        <p:spPr/>
        <p:txBody>
          <a:bodyPr/>
          <a:lstStyle/>
          <a:p>
            <a:pPr marL="0" indent="0">
              <a:spcAft>
                <a:spcPts val="0"/>
              </a:spcAft>
              <a:buNone/>
            </a:pPr>
            <a:endParaRPr lang="en-GB" sz="1800" u="sng" dirty="0">
              <a:solidFill>
                <a:srgbClr val="0000FF"/>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lvl="0">
              <a:spcAft>
                <a:spcPts val="0"/>
              </a:spcAft>
              <a:buClr>
                <a:srgbClr val="336666"/>
              </a:buClr>
            </a:pPr>
            <a:r>
              <a:rPr lang="en-GB" sz="1800" dirty="0">
                <a:solidFill>
                  <a:srgbClr val="000000"/>
                </a:solidFill>
                <a:latin typeface="Calibri" panose="020F0502020204030204" pitchFamily="34" charset="0"/>
                <a:ea typeface="Calibri" panose="020F0502020204030204" pitchFamily="34" charset="0"/>
              </a:rPr>
              <a:t>Rita Pierson</a:t>
            </a:r>
          </a:p>
          <a:p>
            <a:pPr lvl="0">
              <a:spcAft>
                <a:spcPts val="0"/>
              </a:spcAft>
              <a:buClr>
                <a:srgbClr val="336666"/>
              </a:buClr>
            </a:pPr>
            <a:r>
              <a:rPr lang="en-GB" sz="1800" u="sng" dirty="0">
                <a:solidFill>
                  <a:srgbClr val="0000FF"/>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https://www.ted.com/talks/rita_pierson_every_kid_needs_a_champion?language=en</a:t>
            </a:r>
            <a:endParaRPr lang="en-GB" sz="1800" dirty="0">
              <a:solidFill>
                <a:srgbClr val="000000"/>
              </a:solidFill>
              <a:latin typeface="Calibri" panose="020F0502020204030204" pitchFamily="34" charset="0"/>
              <a:ea typeface="Calibri" panose="020F0502020204030204" pitchFamily="34" charset="0"/>
            </a:endParaRPr>
          </a:p>
          <a:p>
            <a:pPr>
              <a:spcAft>
                <a:spcPts val="0"/>
              </a:spcAft>
            </a:pPr>
            <a:endParaRPr lang="en-GB" sz="1800" u="sng" dirty="0">
              <a:solidFill>
                <a:srgbClr val="0000FF"/>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a:spcAft>
                <a:spcPts val="0"/>
              </a:spcAft>
            </a:pPr>
            <a:endParaRPr lang="en-GB" sz="1800" u="sng" dirty="0">
              <a:solidFill>
                <a:srgbClr val="0000FF"/>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a:spcAft>
                <a:spcPts val="0"/>
              </a:spcAft>
            </a:pPr>
            <a:r>
              <a:rPr lang="en-GB" sz="1800" dirty="0">
                <a:solidFill>
                  <a:srgbClr val="000000"/>
                </a:solidFill>
                <a:latin typeface="Calibri" panose="020F0502020204030204" pitchFamily="34" charset="0"/>
                <a:ea typeface="Calibri" panose="020F0502020204030204" pitchFamily="34" charset="0"/>
              </a:rPr>
              <a:t>Jaz </a:t>
            </a:r>
            <a:r>
              <a:rPr lang="en-GB" sz="1800" dirty="0" err="1">
                <a:solidFill>
                  <a:srgbClr val="000000"/>
                </a:solidFill>
                <a:latin typeface="Calibri" panose="020F0502020204030204" pitchFamily="34" charset="0"/>
                <a:ea typeface="Calibri" panose="020F0502020204030204" pitchFamily="34" charset="0"/>
              </a:rPr>
              <a:t>Ampaw</a:t>
            </a:r>
            <a:r>
              <a:rPr lang="en-GB" sz="1800" dirty="0">
                <a:solidFill>
                  <a:srgbClr val="000000"/>
                </a:solidFill>
                <a:latin typeface="Calibri" panose="020F0502020204030204" pitchFamily="34" charset="0"/>
                <a:ea typeface="Calibri" panose="020F0502020204030204" pitchFamily="34" charset="0"/>
              </a:rPr>
              <a:t>-Farr  (</a:t>
            </a:r>
            <a:r>
              <a:rPr lang="en-GB" sz="1800" b="1" dirty="0">
                <a:solidFill>
                  <a:srgbClr val="FF0000"/>
                </a:solidFill>
                <a:latin typeface="Calibri" panose="020F0502020204030204" pitchFamily="34" charset="0"/>
                <a:ea typeface="Calibri" panose="020F0502020204030204" pitchFamily="34" charset="0"/>
              </a:rPr>
              <a:t>content may be distressing to some</a:t>
            </a:r>
            <a:r>
              <a:rPr lang="en-GB" sz="1800" dirty="0">
                <a:solidFill>
                  <a:srgbClr val="000000"/>
                </a:solidFill>
                <a:latin typeface="Calibri" panose="020F0502020204030204" pitchFamily="34" charset="0"/>
                <a:ea typeface="Calibri" panose="020F0502020204030204" pitchFamily="34" charset="0"/>
              </a:rPr>
              <a:t>)</a:t>
            </a:r>
            <a:endParaRPr lang="en-GB" sz="1800" u="sng" dirty="0">
              <a:solidFill>
                <a:srgbClr val="0000FF"/>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a:spcAft>
                <a:spcPts val="0"/>
              </a:spcAft>
            </a:pPr>
            <a:r>
              <a:rPr lang="en-GB" sz="1800" u="sng" dirty="0">
                <a:solidFill>
                  <a:srgbClr val="0000FF"/>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https://www.youtube.com/watch?v=q3xoZXSW5yc</a:t>
            </a:r>
            <a:endParaRPr lang="en-GB" sz="1800" dirty="0">
              <a:latin typeface="Calibri" panose="020F0502020204030204" pitchFamily="34" charset="0"/>
              <a:ea typeface="Calibri" panose="020F0502020204030204" pitchFamily="34" charset="0"/>
            </a:endParaRPr>
          </a:p>
          <a:p>
            <a:pPr marL="0" indent="0">
              <a:spcAft>
                <a:spcPts val="0"/>
              </a:spcAft>
              <a:buNone/>
            </a:pPr>
            <a:r>
              <a:rPr lang="en-GB" sz="1800" dirty="0">
                <a:latin typeface="Calibri" panose="020F0502020204030204" pitchFamily="34" charset="0"/>
                <a:ea typeface="Calibri" panose="020F0502020204030204" pitchFamily="34" charset="0"/>
              </a:rPr>
              <a:t> </a:t>
            </a:r>
          </a:p>
          <a:p>
            <a:pPr marL="0" indent="0">
              <a:spcAft>
                <a:spcPts val="0"/>
              </a:spcAft>
              <a:buNone/>
            </a:pPr>
            <a:r>
              <a:rPr lang="en-GB" sz="3200" dirty="0">
                <a:latin typeface="Calibri" panose="020F0502020204030204" pitchFamily="34" charset="0"/>
                <a:ea typeface="Calibri" panose="020F0502020204030204" pitchFamily="34" charset="0"/>
              </a:rPr>
              <a:t> </a:t>
            </a:r>
            <a:r>
              <a:rPr lang="en-GB" sz="1800" dirty="0">
                <a:latin typeface="Calibri" panose="020F0502020204030204" pitchFamily="34" charset="0"/>
                <a:ea typeface="Calibri" panose="020F0502020204030204" pitchFamily="34" charset="0"/>
              </a:rPr>
              <a:t>Richard McCann</a:t>
            </a:r>
          </a:p>
          <a:p>
            <a:pPr>
              <a:spcAft>
                <a:spcPts val="0"/>
              </a:spcAft>
            </a:pPr>
            <a:r>
              <a:rPr lang="en-GB" sz="1800" u="sng" dirty="0">
                <a:solidFill>
                  <a:srgbClr val="0000FF"/>
                </a:solidFill>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https://www.youtube.com/watch?v=c7Mvjj8xxPo</a:t>
            </a:r>
            <a:endParaRPr lang="en-GB" sz="1800" dirty="0">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1909926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179F2-6016-4AC9-9AB9-B42F91A0A0AA}"/>
              </a:ext>
            </a:extLst>
          </p:cNvPr>
          <p:cNvSpPr>
            <a:spLocks noGrp="1"/>
          </p:cNvSpPr>
          <p:nvPr>
            <p:ph type="title"/>
          </p:nvPr>
        </p:nvSpPr>
        <p:spPr/>
        <p:txBody>
          <a:bodyPr/>
          <a:lstStyle/>
          <a:p>
            <a:r>
              <a:rPr lang="en-GB" dirty="0" err="1"/>
              <a:t>Covid</a:t>
            </a:r>
            <a:r>
              <a:rPr lang="en-GB" dirty="0"/>
              <a:t> 19</a:t>
            </a:r>
          </a:p>
        </p:txBody>
      </p:sp>
      <p:sp>
        <p:nvSpPr>
          <p:cNvPr id="3" name="Content Placeholder 2">
            <a:extLst>
              <a:ext uri="{FF2B5EF4-FFF2-40B4-BE49-F238E27FC236}">
                <a16:creationId xmlns:a16="http://schemas.microsoft.com/office/drawing/2014/main" id="{4A79EA87-2F4D-4375-91CB-7EF7FA1A61FB}"/>
              </a:ext>
            </a:extLst>
          </p:cNvPr>
          <p:cNvSpPr>
            <a:spLocks noGrp="1"/>
          </p:cNvSpPr>
          <p:nvPr>
            <p:ph idx="1"/>
          </p:nvPr>
        </p:nvSpPr>
        <p:spPr>
          <a:xfrm>
            <a:off x="854765" y="1905000"/>
            <a:ext cx="7679635" cy="4114800"/>
          </a:xfrm>
        </p:spPr>
        <p:txBody>
          <a:bodyPr/>
          <a:lstStyle/>
          <a:p>
            <a:r>
              <a:rPr lang="en-GB" sz="1600" dirty="0"/>
              <a:t>Barry Carpenter</a:t>
            </a:r>
          </a:p>
          <a:p>
            <a:r>
              <a:rPr lang="en-GB" sz="1600" u="sng" dirty="0">
                <a:hlinkClick r:id="rId2"/>
              </a:rPr>
              <a:t>https://www.whitfieldaspenschool.co.uk/recovery-curriculum/</a:t>
            </a:r>
            <a:endParaRPr lang="en-GB" sz="1600" dirty="0"/>
          </a:p>
          <a:p>
            <a:r>
              <a:rPr lang="en-GB" sz="1600" dirty="0"/>
              <a:t> </a:t>
            </a:r>
          </a:p>
          <a:p>
            <a:r>
              <a:rPr lang="en-GB" sz="1600" dirty="0"/>
              <a:t>The 5 levers</a:t>
            </a:r>
          </a:p>
          <a:p>
            <a:r>
              <a:rPr lang="en-GB" sz="1600" u="sng" dirty="0">
                <a:hlinkClick r:id="rId3"/>
              </a:rPr>
              <a:t>https://www.north-tmet.uk/wp-content/uploads/2020/07/1.-5-Levers.pdf</a:t>
            </a:r>
            <a:endParaRPr lang="en-GB" sz="1600" dirty="0"/>
          </a:p>
          <a:p>
            <a:r>
              <a:rPr lang="en-GB" sz="1600" dirty="0"/>
              <a:t> </a:t>
            </a:r>
          </a:p>
          <a:p>
            <a:r>
              <a:rPr lang="en-GB" sz="1600" u="sng" dirty="0">
                <a:hlinkClick r:id="rId4"/>
              </a:rPr>
              <a:t>https://vimeo.com/437715706</a:t>
            </a:r>
            <a:endParaRPr lang="en-GB" sz="1600" dirty="0"/>
          </a:p>
          <a:p>
            <a:r>
              <a:rPr lang="en-GB" sz="1600" dirty="0"/>
              <a:t> </a:t>
            </a:r>
          </a:p>
          <a:p>
            <a:r>
              <a:rPr lang="en-GB" sz="1600" dirty="0"/>
              <a:t>Lisa Cherry</a:t>
            </a:r>
          </a:p>
          <a:p>
            <a:r>
              <a:rPr lang="en-GB" sz="1600" dirty="0"/>
              <a:t> </a:t>
            </a:r>
          </a:p>
          <a:p>
            <a:r>
              <a:rPr lang="en-GB" sz="1600" u="sng" dirty="0">
                <a:hlinkClick r:id="rId5"/>
              </a:rPr>
              <a:t>https://www.youtube.com/channel/UCIIULY93FNLF1QGgvuyXUiA</a:t>
            </a:r>
            <a:endParaRPr lang="en-GB" sz="1600" dirty="0"/>
          </a:p>
          <a:p>
            <a:r>
              <a:rPr lang="en-GB" sz="1600" dirty="0"/>
              <a:t> </a:t>
            </a:r>
          </a:p>
          <a:p>
            <a:r>
              <a:rPr lang="en-GB" sz="1600" u="sng" dirty="0">
                <a:hlinkClick r:id="rId6"/>
              </a:rPr>
              <a:t>https://www.lisacherry.co.uk/</a:t>
            </a:r>
            <a:endParaRPr lang="en-GB" sz="1600" dirty="0"/>
          </a:p>
          <a:p>
            <a:endParaRPr lang="en-GB" dirty="0"/>
          </a:p>
        </p:txBody>
      </p:sp>
    </p:spTree>
    <p:extLst>
      <p:ext uri="{BB962C8B-B14F-4D97-AF65-F5344CB8AC3E}">
        <p14:creationId xmlns:p14="http://schemas.microsoft.com/office/powerpoint/2010/main" val="242767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 points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1993895"/>
              </p:ext>
            </p:extLst>
          </p:nvPr>
        </p:nvGraphicFramePr>
        <p:xfrm>
          <a:off x="524933" y="1905002"/>
          <a:ext cx="8255000" cy="4351864"/>
        </p:xfrm>
        <a:graphic>
          <a:graphicData uri="http://schemas.openxmlformats.org/drawingml/2006/table">
            <a:tbl>
              <a:tblPr firstRow="1" bandRow="1">
                <a:tableStyleId>{5C22544A-7EE6-4342-B048-85BDC9FD1C3A}</a:tableStyleId>
              </a:tblPr>
              <a:tblGrid>
                <a:gridCol w="8255000">
                  <a:extLst>
                    <a:ext uri="{9D8B030D-6E8A-4147-A177-3AD203B41FA5}">
                      <a16:colId xmlns:a16="http://schemas.microsoft.com/office/drawing/2014/main" val="20000"/>
                    </a:ext>
                  </a:extLst>
                </a:gridCol>
              </a:tblGrid>
              <a:tr h="472747">
                <a:tc>
                  <a:txBody>
                    <a:bodyPr/>
                    <a:lstStyle/>
                    <a:p>
                      <a:r>
                        <a:rPr lang="en-GB" dirty="0">
                          <a:ln>
                            <a:solidFill>
                              <a:sysClr val="windowText" lastClr="000000"/>
                            </a:solidFill>
                          </a:ln>
                          <a:solidFill>
                            <a:srgbClr val="002060"/>
                          </a:solidFill>
                        </a:rPr>
                        <a:t>Chronological age of the child:</a:t>
                      </a:r>
                    </a:p>
                  </a:txBody>
                  <a:tcPr/>
                </a:tc>
                <a:extLst>
                  <a:ext uri="{0D108BD9-81ED-4DB2-BD59-A6C34878D82A}">
                    <a16:rowId xmlns:a16="http://schemas.microsoft.com/office/drawing/2014/main" val="10000"/>
                  </a:ext>
                </a:extLst>
              </a:tr>
              <a:tr h="472747">
                <a:tc>
                  <a:txBody>
                    <a:bodyPr/>
                    <a:lstStyle/>
                    <a:p>
                      <a:r>
                        <a:rPr lang="en-GB" dirty="0">
                          <a:ln>
                            <a:solidFill>
                              <a:sysClr val="windowText" lastClr="000000"/>
                            </a:solidFill>
                          </a:ln>
                          <a:solidFill>
                            <a:srgbClr val="002060"/>
                          </a:solidFill>
                        </a:rPr>
                        <a:t>Key events &amp; Dates:</a:t>
                      </a:r>
                    </a:p>
                  </a:txBody>
                  <a:tcPr/>
                </a:tc>
                <a:extLst>
                  <a:ext uri="{0D108BD9-81ED-4DB2-BD59-A6C34878D82A}">
                    <a16:rowId xmlns:a16="http://schemas.microsoft.com/office/drawing/2014/main" val="10001"/>
                  </a:ext>
                </a:extLst>
              </a:tr>
              <a:tr h="472747">
                <a:tc>
                  <a:txBody>
                    <a:bodyPr/>
                    <a:lstStyle/>
                    <a:p>
                      <a:r>
                        <a:rPr lang="en-GB" dirty="0">
                          <a:ln>
                            <a:solidFill>
                              <a:sysClr val="windowText" lastClr="000000"/>
                            </a:solidFill>
                          </a:ln>
                          <a:solidFill>
                            <a:srgbClr val="002060"/>
                          </a:solidFill>
                        </a:rPr>
                        <a:t>Tests/exams:</a:t>
                      </a:r>
                    </a:p>
                  </a:txBody>
                  <a:tcPr/>
                </a:tc>
                <a:extLst>
                  <a:ext uri="{0D108BD9-81ED-4DB2-BD59-A6C34878D82A}">
                    <a16:rowId xmlns:a16="http://schemas.microsoft.com/office/drawing/2014/main" val="10002"/>
                  </a:ext>
                </a:extLst>
              </a:tr>
              <a:tr h="472747">
                <a:tc>
                  <a:txBody>
                    <a:bodyPr/>
                    <a:lstStyle/>
                    <a:p>
                      <a:r>
                        <a:rPr lang="en-GB" dirty="0">
                          <a:ln>
                            <a:solidFill>
                              <a:sysClr val="windowText" lastClr="000000"/>
                            </a:solidFill>
                          </a:ln>
                          <a:solidFill>
                            <a:srgbClr val="002060"/>
                          </a:solidFill>
                        </a:rPr>
                        <a:t>Likely strengths/weaknesses:</a:t>
                      </a:r>
                    </a:p>
                  </a:txBody>
                  <a:tcPr/>
                </a:tc>
                <a:extLst>
                  <a:ext uri="{0D108BD9-81ED-4DB2-BD59-A6C34878D82A}">
                    <a16:rowId xmlns:a16="http://schemas.microsoft.com/office/drawing/2014/main" val="10003"/>
                  </a:ext>
                </a:extLst>
              </a:tr>
              <a:tr h="472747">
                <a:tc>
                  <a:txBody>
                    <a:bodyPr/>
                    <a:lstStyle/>
                    <a:p>
                      <a:r>
                        <a:rPr lang="en-GB" dirty="0">
                          <a:ln>
                            <a:solidFill>
                              <a:sysClr val="windowText" lastClr="000000"/>
                            </a:solidFill>
                          </a:ln>
                          <a:solidFill>
                            <a:srgbClr val="002060"/>
                          </a:solidFill>
                        </a:rPr>
                        <a:t>Support required:</a:t>
                      </a:r>
                    </a:p>
                  </a:txBody>
                  <a:tcPr/>
                </a:tc>
                <a:extLst>
                  <a:ext uri="{0D108BD9-81ED-4DB2-BD59-A6C34878D82A}">
                    <a16:rowId xmlns:a16="http://schemas.microsoft.com/office/drawing/2014/main" val="10004"/>
                  </a:ext>
                </a:extLst>
              </a:tr>
              <a:tr h="1515382">
                <a:tc>
                  <a:txBody>
                    <a:bodyPr/>
                    <a:lstStyle/>
                    <a:p>
                      <a:r>
                        <a:rPr lang="en-GB" dirty="0">
                          <a:ln>
                            <a:solidFill>
                              <a:sysClr val="windowText" lastClr="000000"/>
                            </a:solidFill>
                          </a:ln>
                          <a:solidFill>
                            <a:srgbClr val="002060"/>
                          </a:solidFill>
                        </a:rPr>
                        <a:t>Challenges which may present themselves:</a:t>
                      </a:r>
                    </a:p>
                    <a:p>
                      <a:endParaRPr lang="en-GB" dirty="0">
                        <a:ln>
                          <a:solidFill>
                            <a:sysClr val="windowText" lastClr="000000"/>
                          </a:solidFill>
                        </a:ln>
                        <a:solidFill>
                          <a:srgbClr val="002060"/>
                        </a:solidFill>
                      </a:endParaRPr>
                    </a:p>
                    <a:p>
                      <a:r>
                        <a:rPr lang="en-GB" dirty="0">
                          <a:ln>
                            <a:solidFill>
                              <a:sysClr val="windowText" lastClr="000000"/>
                            </a:solidFill>
                          </a:ln>
                          <a:solidFill>
                            <a:srgbClr val="002060"/>
                          </a:solidFill>
                        </a:rPr>
                        <a:t>Delays:</a:t>
                      </a:r>
                    </a:p>
                    <a:p>
                      <a:endParaRPr lang="en-GB" dirty="0">
                        <a:ln>
                          <a:solidFill>
                            <a:sysClr val="windowText" lastClr="000000"/>
                          </a:solidFill>
                        </a:ln>
                        <a:solidFill>
                          <a:srgbClr val="002060"/>
                        </a:solidFill>
                      </a:endParaRPr>
                    </a:p>
                  </a:txBody>
                  <a:tcPr/>
                </a:tc>
                <a:extLst>
                  <a:ext uri="{0D108BD9-81ED-4DB2-BD59-A6C34878D82A}">
                    <a16:rowId xmlns:a16="http://schemas.microsoft.com/office/drawing/2014/main" val="10005"/>
                  </a:ext>
                </a:extLst>
              </a:tr>
              <a:tr h="472747">
                <a:tc>
                  <a:txBody>
                    <a:bodyPr/>
                    <a:lstStyle/>
                    <a:p>
                      <a:r>
                        <a:rPr lang="en-GB" dirty="0">
                          <a:ln>
                            <a:solidFill>
                              <a:sysClr val="windowText" lastClr="000000"/>
                            </a:solidFill>
                          </a:ln>
                          <a:solidFill>
                            <a:srgbClr val="002060"/>
                          </a:solidFill>
                        </a:rPr>
                        <a:t>Outcomes:</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5810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Year Nursery</a:t>
            </a:r>
          </a:p>
        </p:txBody>
      </p:sp>
      <p:sp>
        <p:nvSpPr>
          <p:cNvPr id="3" name="Content Placeholder 2">
            <a:extLst>
              <a:ext uri="{FF2B5EF4-FFF2-40B4-BE49-F238E27FC236}">
                <a16:creationId xmlns:a16="http://schemas.microsoft.com/office/drawing/2014/main" id="{807A909D-ABD6-4977-95C0-A5678901B9EB}"/>
              </a:ext>
            </a:extLst>
          </p:cNvPr>
          <p:cNvSpPr>
            <a:spLocks noGrp="1"/>
          </p:cNvSpPr>
          <p:nvPr>
            <p:ph idx="1"/>
          </p:nvPr>
        </p:nvSpPr>
        <p:spPr/>
        <p:txBody>
          <a:bodyPr/>
          <a:lstStyle/>
          <a:p>
            <a:pPr>
              <a:spcAft>
                <a:spcPts val="0"/>
              </a:spcAft>
            </a:pPr>
            <a:r>
              <a:rPr lang="en-GB" sz="1600" u="sng" dirty="0">
                <a:solidFill>
                  <a:srgbClr val="0000FF"/>
                </a:solidFill>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https://www.whitbyschool.org/passionforlearning/how-do-children-learn-through-play</a:t>
            </a:r>
            <a:endParaRPr lang="en-GB" sz="1600" dirty="0">
              <a:latin typeface="Calibri" panose="020F0502020204030204" pitchFamily="34" charset="0"/>
              <a:ea typeface="Calibri" panose="020F0502020204030204" pitchFamily="34" charset="0"/>
            </a:endParaRP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u="sng" dirty="0">
                <a:solidFill>
                  <a:srgbClr val="0000FF"/>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https://www.sitters.co.uk/blog/the-15-best-activities-for-children-to-help-them-learn-through-play.aspx</a:t>
            </a:r>
            <a:endParaRPr lang="en-GB" sz="1600" dirty="0">
              <a:latin typeface="Calibri" panose="020F0502020204030204" pitchFamily="34" charset="0"/>
              <a:ea typeface="Calibri" panose="020F0502020204030204" pitchFamily="34" charset="0"/>
            </a:endParaRPr>
          </a:p>
          <a:p>
            <a:pPr>
              <a:spcAft>
                <a:spcPts val="0"/>
              </a:spcAft>
            </a:pPr>
            <a:r>
              <a:rPr lang="en-GB" sz="1600" dirty="0">
                <a:latin typeface="Calibri" panose="020F0502020204030204" pitchFamily="34" charset="0"/>
                <a:ea typeface="Calibri" panose="020F0502020204030204" pitchFamily="34" charset="0"/>
              </a:rPr>
              <a:t> </a:t>
            </a:r>
          </a:p>
          <a:p>
            <a:pPr>
              <a:spcAft>
                <a:spcPts val="0"/>
              </a:spcAft>
            </a:pPr>
            <a:r>
              <a:rPr lang="en-GB" sz="1600" u="sng" dirty="0">
                <a:latin typeface="Calibri" panose="020F0502020204030204" pitchFamily="34" charset="0"/>
                <a:ea typeface="Calibri" panose="020F0502020204030204" pitchFamily="34" charset="0"/>
              </a:rPr>
              <a:t>Resources:</a:t>
            </a:r>
            <a:endParaRPr lang="en-GB" sz="1600" dirty="0">
              <a:latin typeface="Calibri" panose="020F0502020204030204" pitchFamily="34" charset="0"/>
              <a:ea typeface="Calibri" panose="020F0502020204030204" pitchFamily="34" charset="0"/>
            </a:endParaRPr>
          </a:p>
          <a:p>
            <a:pPr>
              <a:spcAft>
                <a:spcPts val="0"/>
              </a:spcAft>
            </a:pPr>
            <a:r>
              <a:rPr lang="en-GB" sz="1800" dirty="0">
                <a:solidFill>
                  <a:srgbClr val="414142"/>
                </a:solidFill>
                <a:latin typeface="Calibri" panose="020F0502020204030204" pitchFamily="34" charset="0"/>
                <a:ea typeface="Calibri" panose="020F0502020204030204" pitchFamily="34" charset="0"/>
              </a:rPr>
              <a:t>Professor Doris </a:t>
            </a:r>
            <a:r>
              <a:rPr lang="en-GB" sz="1800" dirty="0" err="1">
                <a:solidFill>
                  <a:srgbClr val="414142"/>
                </a:solidFill>
                <a:latin typeface="Calibri" panose="020F0502020204030204" pitchFamily="34" charset="0"/>
                <a:ea typeface="Calibri" panose="020F0502020204030204" pitchFamily="34" charset="0"/>
              </a:rPr>
              <a:t>Fromberg</a:t>
            </a:r>
            <a:r>
              <a:rPr lang="en-GB" sz="1800" dirty="0">
                <a:solidFill>
                  <a:srgbClr val="414142"/>
                </a:solidFill>
                <a:latin typeface="Calibri" panose="020F0502020204030204" pitchFamily="34" charset="0"/>
                <a:ea typeface="Calibri" panose="020F0502020204030204" pitchFamily="34" charset="0"/>
              </a:rPr>
              <a:t>, Director of Early Childhood Teacher Education at </a:t>
            </a:r>
            <a:r>
              <a:rPr lang="en-GB" sz="1800" dirty="0" err="1">
                <a:solidFill>
                  <a:srgbClr val="414142"/>
                </a:solidFill>
                <a:latin typeface="Calibri" panose="020F0502020204030204" pitchFamily="34" charset="0"/>
                <a:ea typeface="Calibri" panose="020F0502020204030204" pitchFamily="34" charset="0"/>
              </a:rPr>
              <a:t>Hofstra</a:t>
            </a:r>
            <a:r>
              <a:rPr lang="en-GB" sz="1800" dirty="0">
                <a:solidFill>
                  <a:srgbClr val="414142"/>
                </a:solidFill>
                <a:latin typeface="Calibri" panose="020F0502020204030204" pitchFamily="34" charset="0"/>
                <a:ea typeface="Calibri" panose="020F0502020204030204" pitchFamily="34" charset="0"/>
              </a:rPr>
              <a:t> University, explains why play is such an important part of the learning process for children.</a:t>
            </a:r>
            <a:endParaRPr lang="en-GB" sz="1600" dirty="0">
              <a:latin typeface="Calibri" panose="020F0502020204030204" pitchFamily="34" charset="0"/>
              <a:ea typeface="Calibri" panose="020F0502020204030204" pitchFamily="34" charset="0"/>
            </a:endParaRPr>
          </a:p>
          <a:p>
            <a:pPr>
              <a:spcAft>
                <a:spcPts val="0"/>
              </a:spcAft>
            </a:pPr>
            <a:r>
              <a:rPr lang="en-GB" sz="1600" u="sng" dirty="0">
                <a:solidFill>
                  <a:srgbClr val="0000FF"/>
                </a:solidFill>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https://www.youtube.com/watch?v=YhpM_jbVopo</a:t>
            </a:r>
            <a:endParaRPr lang="en-GB" sz="1600" dirty="0">
              <a:latin typeface="Calibri" panose="020F0502020204030204" pitchFamily="34" charset="0"/>
              <a:ea typeface="Calibri" panose="020F0502020204030204" pitchFamily="34" charset="0"/>
            </a:endParaRPr>
          </a:p>
          <a:p>
            <a:endParaRPr lang="en-GB" dirty="0"/>
          </a:p>
        </p:txBody>
      </p:sp>
    </p:spTree>
    <p:extLst>
      <p:ext uri="{BB962C8B-B14F-4D97-AF65-F5344CB8AC3E}">
        <p14:creationId xmlns:p14="http://schemas.microsoft.com/office/powerpoint/2010/main" val="3582731736"/>
      </p:ext>
    </p:extLst>
  </p:cSld>
  <p:clrMapOvr>
    <a:masterClrMapping/>
  </p:clrMapOvr>
</p:sld>
</file>

<file path=ppt/theme/theme1.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Echo</Template>
  <TotalTime>2196</TotalTime>
  <Words>1684</Words>
  <Application>Microsoft Office PowerPoint</Application>
  <PresentationFormat>On-screen Show (4:3)</PresentationFormat>
  <Paragraphs>167</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Wingdings</vt:lpstr>
      <vt:lpstr>Echo</vt:lpstr>
      <vt:lpstr>Supporting the Education of Looked After Children</vt:lpstr>
      <vt:lpstr>Group Activity </vt:lpstr>
      <vt:lpstr>What the research shows</vt:lpstr>
      <vt:lpstr>General Outcomes Looked after children make up less than 1% of the school population, but what  percentage of care leavers do you think...</vt:lpstr>
      <vt:lpstr>Learning outcomes</vt:lpstr>
      <vt:lpstr>Everybody needs a Hero!</vt:lpstr>
      <vt:lpstr>Covid 19</vt:lpstr>
      <vt:lpstr>Discussion points</vt:lpstr>
      <vt:lpstr>Year Nursery</vt:lpstr>
      <vt:lpstr>EYFS Framework</vt:lpstr>
      <vt:lpstr>GLD Point Score</vt:lpstr>
      <vt:lpstr>The National Curriculum</vt:lpstr>
      <vt:lpstr>Year 1</vt:lpstr>
      <vt:lpstr>Part three – Times and Dates</vt:lpstr>
      <vt:lpstr>PowerPoint Presentation</vt:lpstr>
      <vt:lpstr>Case Study  – Bethan Y6</vt:lpstr>
      <vt:lpstr>How can you make a difference? Homework</vt:lpstr>
      <vt:lpstr>How to contact the  Virtual School (LACES)</vt:lpstr>
      <vt:lpstr>End of the first session</vt:lpstr>
    </vt:vector>
  </TitlesOfParts>
  <Company>Coventry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the Needs of Looked After Children</dc:title>
  <dc:creator>cvjmc140</dc:creator>
  <cp:lastModifiedBy>Horgan, Jim</cp:lastModifiedBy>
  <cp:revision>111</cp:revision>
  <cp:lastPrinted>2018-02-01T17:20:07Z</cp:lastPrinted>
  <dcterms:created xsi:type="dcterms:W3CDTF">2011-12-14T16:06:18Z</dcterms:created>
  <dcterms:modified xsi:type="dcterms:W3CDTF">2021-02-03T12:44:23Z</dcterms:modified>
</cp:coreProperties>
</file>